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0" r:id="rId2"/>
    <p:sldId id="258" r:id="rId3"/>
    <p:sldId id="325" r:id="rId4"/>
    <p:sldId id="260" r:id="rId5"/>
    <p:sldId id="261" r:id="rId6"/>
    <p:sldId id="262" r:id="rId7"/>
    <p:sldId id="263" r:id="rId8"/>
    <p:sldId id="32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27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28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29" r:id="rId34"/>
    <p:sldId id="290" r:id="rId35"/>
    <p:sldId id="291" r:id="rId36"/>
    <p:sldId id="292" r:id="rId37"/>
    <p:sldId id="293" r:id="rId38"/>
    <p:sldId id="331" r:id="rId39"/>
    <p:sldId id="295" r:id="rId40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2" autoAdjust="0"/>
  </p:normalViewPr>
  <p:slideViewPr>
    <p:cSldViewPr>
      <p:cViewPr varScale="1">
        <p:scale>
          <a:sx n="68" d="100"/>
          <a:sy n="68" d="100"/>
        </p:scale>
        <p:origin x="125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26" Type="http://schemas.openxmlformats.org/officeDocument/2006/relationships/slide" Target="slides/slide31.xml"/><Relationship Id="rId3" Type="http://schemas.openxmlformats.org/officeDocument/2006/relationships/slide" Target="slides/slide5.xml"/><Relationship Id="rId21" Type="http://schemas.openxmlformats.org/officeDocument/2006/relationships/slide" Target="slides/slide2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1.xml"/><Relationship Id="rId25" Type="http://schemas.openxmlformats.org/officeDocument/2006/relationships/slide" Target="slides/slide30.xml"/><Relationship Id="rId2" Type="http://schemas.openxmlformats.org/officeDocument/2006/relationships/slide" Target="slides/slide4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29" Type="http://schemas.openxmlformats.org/officeDocument/2006/relationships/slide" Target="slides/slide35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32" Type="http://schemas.openxmlformats.org/officeDocument/2006/relationships/slide" Target="slides/slide39.xml"/><Relationship Id="rId5" Type="http://schemas.openxmlformats.org/officeDocument/2006/relationships/slide" Target="slides/slide7.xml"/><Relationship Id="rId15" Type="http://schemas.openxmlformats.org/officeDocument/2006/relationships/slide" Target="slides/slide19.xml"/><Relationship Id="rId23" Type="http://schemas.openxmlformats.org/officeDocument/2006/relationships/slide" Target="slides/slide28.xml"/><Relationship Id="rId28" Type="http://schemas.openxmlformats.org/officeDocument/2006/relationships/slide" Target="slides/slide34.xml"/><Relationship Id="rId10" Type="http://schemas.openxmlformats.org/officeDocument/2006/relationships/slide" Target="slides/slide13.xml"/><Relationship Id="rId19" Type="http://schemas.openxmlformats.org/officeDocument/2006/relationships/slide" Target="slides/slide23.xml"/><Relationship Id="rId31" Type="http://schemas.openxmlformats.org/officeDocument/2006/relationships/slide" Target="slides/slide37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8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63C57-F8EE-4926-BF12-EA08E3DCFDD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87C6-58CC-4F75-8402-3C3853430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087C6-58CC-4F75-8402-3C38534309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4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087C6-58CC-4F75-8402-3C38534309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0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M-2</a:t>
            </a:r>
            <a:r>
              <a:rPr lang="zh-CN" altLang="en-US" dirty="0"/>
              <a:t>块，每块元组数：</a:t>
            </a:r>
            <a:r>
              <a:rPr lang="en-US" altLang="zh-CN" dirty="0"/>
              <a:t>b/Is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087C6-58CC-4F75-8402-3C38534309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2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R</a:t>
            </a:r>
            <a:r>
              <a:rPr lang="zh-CN" altLang="en-US" dirty="0"/>
              <a:t>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087C6-58CC-4F75-8402-3C38534309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9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包就是一个把各种逻辑相关的类型、常量、变量、异常和子程序组合在一起的模式对象。包通常由两个部分组成：包说明和包体，但有时包体是不需要的。说明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简写为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是应用程序接口；它声明了可用的类型、变量、常量、异常、游标和子程序，包体部分完全定义游标和子程序，并对说明中的内容加以实现。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087C6-58CC-4F75-8402-3C385343095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5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3021101A-E6B0-4D47-B29D-00374E5E65F1}"/>
              </a:ext>
            </a:extLst>
          </p:cNvPr>
          <p:cNvSpPr>
            <a:spLocks noGrp="1"/>
          </p:cNvSpPr>
          <p:nvPr userDrawn="1"/>
        </p:nvSpPr>
        <p:spPr>
          <a:xfrm>
            <a:off x="292100" y="6868160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4C394B-A5FC-4BFA-9373-D272DCCF154E}"/>
              </a:ext>
            </a:extLst>
          </p:cNvPr>
          <p:cNvSpPr txBox="1"/>
          <p:nvPr userDrawn="1"/>
        </p:nvSpPr>
        <p:spPr>
          <a:xfrm>
            <a:off x="1035050" y="695706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2B7E94-380B-486C-B6CF-D42B6383F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200025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1D9508D3-6F48-4DDB-94EF-19B85910C063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A39FE-5880-4DD9-9A18-1F65CDFBBC7A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F4D50F-0E86-4783-8ECA-CFBFF91E91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FC4D6E77-4DCF-4E75-9783-18026678861F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05E72E-F88C-4D4D-9973-FCACB55B301E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E2FB1A-A7A5-4D3D-9155-8D1DD7F0EB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D5C3BF81-5C6C-4DDE-9EB0-3AAB78F6C123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3EE371-D0C7-4458-8263-166A6DA4D79D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7B73B2-DEB0-4177-AA0C-C866A9977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EE303B-B860-4580-A7CF-8A03CA799B6D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A5BDA0-D6C3-4084-9BAB-711663C498AE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7E4D31-EF28-4373-B94F-4D801DBBB3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94FE5230-F273-41B9-808A-21FDCCCCFB21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F2C823-181D-44DA-93FF-E42911FD7549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29A22E-E13A-417C-9C4B-1AED6EBD5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>
            <a:extLst>
              <a:ext uri="{FF2B5EF4-FFF2-40B4-BE49-F238E27FC236}">
                <a16:creationId xmlns:a16="http://schemas.microsoft.com/office/drawing/2014/main" id="{64475BC5-4622-4F94-B06E-BD2F1A91214D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D75D0A-DBD2-4AE7-A5D5-38AA6331CAD9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DE5B20-8F57-461F-BB06-26C185237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F943D0-551A-43C3-80AF-8FBD8A979403}"/>
              </a:ext>
            </a:extLst>
          </p:cNvPr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2119D-D34B-4569-A6EE-C3778A662E94}"/>
              </a:ext>
            </a:extLst>
          </p:cNvPr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48E4D7-95DA-4F23-99E0-DC2CFED8AD05}"/>
              </a:ext>
            </a:extLst>
          </p:cNvPr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405" y="1441439"/>
            <a:ext cx="8626589" cy="4342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7" r:id="rId4"/>
    <p:sldLayoutId id="2147483663" r:id="rId5"/>
    <p:sldLayoutId id="2147483664" r:id="rId6"/>
    <p:sldLayoutId id="2147483665" r:id="rId7"/>
    <p:sldLayoutId id="2147483668" r:id="rId8"/>
  </p:sldLayoutIdLst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DE3EB5CD-7299-42AF-9C98-0021AB9C80F3}"/>
              </a:ext>
            </a:extLst>
          </p:cNvPr>
          <p:cNvSpPr txBox="1"/>
          <p:nvPr/>
        </p:nvSpPr>
        <p:spPr>
          <a:xfrm>
            <a:off x="2463800" y="1952625"/>
            <a:ext cx="6228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19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讲 数据库查询实现算法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-I</a:t>
            </a:r>
            <a:endParaRPr lang="zh-CN" altLang="en-US" sz="36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D198CF-861C-45A2-A7D8-7579BBC439DC}"/>
              </a:ext>
            </a:extLst>
          </p:cNvPr>
          <p:cNvSpPr/>
          <p:nvPr/>
        </p:nvSpPr>
        <p:spPr>
          <a:xfrm>
            <a:off x="4170737" y="2512406"/>
            <a:ext cx="2710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一趟扫描算法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2800" spc="-5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43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48641" y="4412741"/>
            <a:ext cx="3118104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7815" y="2604516"/>
            <a:ext cx="1075944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769" y="2604516"/>
            <a:ext cx="1075944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7949" y="3284220"/>
            <a:ext cx="342265" cy="215900"/>
          </a:xfrm>
          <a:custGeom>
            <a:avLst/>
            <a:gdLst/>
            <a:ahLst/>
            <a:cxnLst/>
            <a:rect l="l" t="t" r="r" b="b"/>
            <a:pathLst>
              <a:path w="342265" h="215900">
                <a:moveTo>
                  <a:pt x="170621" y="0"/>
                </a:moveTo>
                <a:lnTo>
                  <a:pt x="119607" y="4848"/>
                </a:lnTo>
                <a:lnTo>
                  <a:pt x="74669" y="18443"/>
                </a:lnTo>
                <a:lnTo>
                  <a:pt x="38177" y="39357"/>
                </a:lnTo>
                <a:lnTo>
                  <a:pt x="6750" y="76165"/>
                </a:lnTo>
                <a:lnTo>
                  <a:pt x="0" y="97442"/>
                </a:lnTo>
                <a:lnTo>
                  <a:pt x="697" y="109992"/>
                </a:lnTo>
                <a:lnTo>
                  <a:pt x="19112" y="154573"/>
                </a:lnTo>
                <a:lnTo>
                  <a:pt x="47052" y="181139"/>
                </a:lnTo>
                <a:lnTo>
                  <a:pt x="84665" y="200772"/>
                </a:lnTo>
                <a:lnTo>
                  <a:pt x="129756" y="212534"/>
                </a:lnTo>
                <a:lnTo>
                  <a:pt x="162888" y="215538"/>
                </a:lnTo>
                <a:lnTo>
                  <a:pt x="181355" y="215033"/>
                </a:lnTo>
                <a:lnTo>
                  <a:pt x="232531" y="207614"/>
                </a:lnTo>
                <a:lnTo>
                  <a:pt x="275969" y="192379"/>
                </a:lnTo>
                <a:lnTo>
                  <a:pt x="309874" y="170661"/>
                </a:lnTo>
                <a:lnTo>
                  <a:pt x="337146" y="133923"/>
                </a:lnTo>
                <a:lnTo>
                  <a:pt x="341897" y="113110"/>
                </a:lnTo>
                <a:lnTo>
                  <a:pt x="341068" y="101245"/>
                </a:lnTo>
                <a:lnTo>
                  <a:pt x="321881" y="58578"/>
                </a:lnTo>
                <a:lnTo>
                  <a:pt x="293097" y="32833"/>
                </a:lnTo>
                <a:lnTo>
                  <a:pt x="254410" y="13763"/>
                </a:lnTo>
                <a:lnTo>
                  <a:pt x="208010" y="2548"/>
                </a:lnTo>
                <a:lnTo>
                  <a:pt x="170621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1503" y="3271265"/>
            <a:ext cx="342265" cy="216535"/>
          </a:xfrm>
          <a:custGeom>
            <a:avLst/>
            <a:gdLst/>
            <a:ahLst/>
            <a:cxnLst/>
            <a:rect l="l" t="t" r="r" b="b"/>
            <a:pathLst>
              <a:path w="342265" h="216535">
                <a:moveTo>
                  <a:pt x="170621" y="0"/>
                </a:moveTo>
                <a:lnTo>
                  <a:pt x="119602" y="4914"/>
                </a:lnTo>
                <a:lnTo>
                  <a:pt x="74664" y="18644"/>
                </a:lnTo>
                <a:lnTo>
                  <a:pt x="38173" y="39674"/>
                </a:lnTo>
                <a:lnTo>
                  <a:pt x="6749" y="76447"/>
                </a:lnTo>
                <a:lnTo>
                  <a:pt x="0" y="97564"/>
                </a:lnTo>
                <a:lnTo>
                  <a:pt x="695" y="110079"/>
                </a:lnTo>
                <a:lnTo>
                  <a:pt x="19045" y="154696"/>
                </a:lnTo>
                <a:lnTo>
                  <a:pt x="46894" y="181412"/>
                </a:lnTo>
                <a:lnTo>
                  <a:pt x="84394" y="201241"/>
                </a:lnTo>
                <a:lnTo>
                  <a:pt x="129363" y="213188"/>
                </a:lnTo>
                <a:lnTo>
                  <a:pt x="162415" y="216284"/>
                </a:lnTo>
                <a:lnTo>
                  <a:pt x="180771" y="215778"/>
                </a:lnTo>
                <a:lnTo>
                  <a:pt x="231763" y="208316"/>
                </a:lnTo>
                <a:lnTo>
                  <a:pt x="275207" y="193011"/>
                </a:lnTo>
                <a:lnTo>
                  <a:pt x="309263" y="171236"/>
                </a:lnTo>
                <a:lnTo>
                  <a:pt x="336885" y="134512"/>
                </a:lnTo>
                <a:lnTo>
                  <a:pt x="341845" y="113771"/>
                </a:lnTo>
                <a:lnTo>
                  <a:pt x="341020" y="101938"/>
                </a:lnTo>
                <a:lnTo>
                  <a:pt x="321790" y="59228"/>
                </a:lnTo>
                <a:lnTo>
                  <a:pt x="292988" y="33328"/>
                </a:lnTo>
                <a:lnTo>
                  <a:pt x="254381" y="14057"/>
                </a:lnTo>
                <a:lnTo>
                  <a:pt x="208234" y="2650"/>
                </a:lnTo>
                <a:lnTo>
                  <a:pt x="170621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3603" y="1459183"/>
            <a:ext cx="8406765" cy="5552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物理算法需要考虑</a:t>
            </a:r>
            <a:endParaRPr sz="2800" dirty="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sz="2000" spc="-5" dirty="0">
                <a:latin typeface="微软雅黑"/>
                <a:cs typeface="微软雅黑"/>
              </a:rPr>
              <a:t>关系是存储在磁盘上的，磁盘是以磁盘</a:t>
            </a:r>
            <a:r>
              <a:rPr sz="2000" dirty="0">
                <a:latin typeface="微软雅黑"/>
                <a:cs typeface="微软雅黑"/>
              </a:rPr>
              <a:t>块</a:t>
            </a:r>
            <a:r>
              <a:rPr sz="2000" spc="-5" dirty="0">
                <a:latin typeface="微软雅黑"/>
                <a:cs typeface="微软雅黑"/>
              </a:rPr>
              <a:t>为操作单位，首先要被装载进内存 (I/O操作)，然后再进行元组的处理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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T</a:t>
            </a:r>
            <a:r>
              <a:rPr sz="1950" b="1" spc="7" baseline="-25641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：关系R的元组数目；</a:t>
            </a:r>
            <a:endParaRPr sz="2000" dirty="0">
              <a:latin typeface="微软雅黑"/>
              <a:cs typeface="微软雅黑"/>
            </a:endParaRPr>
          </a:p>
          <a:p>
            <a:pPr marL="10985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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950" b="1" baseline="-25641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：关系R的磁盘块数目；</a:t>
            </a:r>
            <a:endParaRPr sz="2000" dirty="0">
              <a:latin typeface="微软雅黑"/>
              <a:cs typeface="微软雅黑"/>
            </a:endParaRPr>
          </a:p>
          <a:p>
            <a:pPr marL="109855" marR="3836035">
              <a:lnSpc>
                <a:spcPct val="130000"/>
              </a:lnSpc>
              <a:spcBef>
                <a:spcPts val="5"/>
              </a:spcBef>
            </a:pPr>
            <a:r>
              <a:rPr sz="2000" spc="-5" dirty="0">
                <a:latin typeface="Wingdings"/>
                <a:cs typeface="Wingdings"/>
              </a:rPr>
              <a:t>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b="1" spc="125" dirty="0">
                <a:solidFill>
                  <a:srgbClr val="CC0000"/>
                </a:solidFill>
                <a:latin typeface="微软雅黑"/>
                <a:cs typeface="微软雅黑"/>
              </a:rPr>
              <a:t>M</a:t>
            </a:r>
            <a:r>
              <a:rPr sz="2000" b="1" spc="120" dirty="0">
                <a:latin typeface="微软雅黑"/>
                <a:cs typeface="微软雅黑"/>
              </a:rPr>
              <a:t>：主存缓冲区的页数(</a:t>
            </a:r>
            <a:r>
              <a:rPr sz="2000" b="1" spc="120" dirty="0" err="1">
                <a:latin typeface="微软雅黑"/>
                <a:cs typeface="微软雅黑"/>
              </a:rPr>
              <a:t>主</a:t>
            </a:r>
            <a:r>
              <a:rPr sz="2000" b="1" spc="100" dirty="0" err="1">
                <a:latin typeface="微软雅黑"/>
                <a:cs typeface="微软雅黑"/>
              </a:rPr>
              <a:t>存每</a:t>
            </a:r>
            <a:r>
              <a:rPr sz="2000" b="1" spc="110" dirty="0" err="1">
                <a:latin typeface="微软雅黑"/>
                <a:cs typeface="微软雅黑"/>
              </a:rPr>
              <a:t>页</a:t>
            </a:r>
            <a:r>
              <a:rPr sz="2000" b="1" spc="-5" dirty="0" err="1">
                <a:latin typeface="微软雅黑"/>
                <a:cs typeface="微软雅黑"/>
              </a:rPr>
              <a:t>容量等于一个磁盘块的容量</a:t>
            </a:r>
            <a:r>
              <a:rPr sz="2000" b="1" spc="-5" dirty="0">
                <a:latin typeface="微软雅黑"/>
                <a:cs typeface="微软雅黑"/>
              </a:rPr>
              <a:t>)；</a:t>
            </a:r>
            <a:endParaRPr sz="2000" dirty="0">
              <a:latin typeface="微软雅黑"/>
              <a:cs typeface="微软雅黑"/>
            </a:endParaRPr>
          </a:p>
          <a:p>
            <a:pPr marL="10985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</a:t>
            </a:r>
            <a:r>
              <a:rPr sz="2000" spc="10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I</a:t>
            </a:r>
            <a:r>
              <a:rPr sz="1950" b="1" baseline="-25641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：关系R的每个元组的字节数；</a:t>
            </a:r>
            <a:endParaRPr sz="2000" dirty="0">
              <a:latin typeface="微软雅黑"/>
              <a:cs typeface="微软雅黑"/>
            </a:endParaRPr>
          </a:p>
          <a:p>
            <a:pPr marL="200660" indent="-9080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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2000" b="1" spc="-5" dirty="0">
                <a:latin typeface="微软雅黑"/>
                <a:cs typeface="微软雅黑"/>
              </a:rPr>
              <a:t>：每个磁盘块的字节数；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微软雅黑"/>
                <a:cs typeface="微软雅黑"/>
              </a:rPr>
              <a:t>B</a:t>
            </a:r>
            <a:r>
              <a:rPr sz="2400" b="1" spc="-7" baseline="-24305" dirty="0">
                <a:solidFill>
                  <a:srgbClr val="3333CC"/>
                </a:solidFill>
                <a:latin typeface="微软雅黑"/>
                <a:cs typeface="微软雅黑"/>
              </a:rPr>
              <a:t>Rx</a:t>
            </a:r>
            <a:r>
              <a:rPr sz="2400" b="1" baseline="-24305" dirty="0">
                <a:solidFill>
                  <a:srgbClr val="3333CC"/>
                </a:solidFill>
                <a:latin typeface="微软雅黑"/>
                <a:cs typeface="微软雅黑"/>
              </a:rPr>
              <a:t>S</a:t>
            </a:r>
            <a:r>
              <a:rPr sz="2400" b="1" spc="-15" baseline="-2430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=</a:t>
            </a:r>
            <a:r>
              <a:rPr sz="24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sz="2400" b="1" baseline="-24305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r>
              <a:rPr sz="2400" b="1" spc="-7" baseline="-2430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sz="2400" b="1" baseline="-24305" dirty="0">
                <a:solidFill>
                  <a:srgbClr val="3333CC"/>
                </a:solidFill>
                <a:latin typeface="微软雅黑"/>
                <a:cs typeface="微软雅黑"/>
              </a:rPr>
              <a:t>S </a:t>
            </a:r>
            <a:r>
              <a:rPr sz="2400" b="1" spc="-5" dirty="0">
                <a:solidFill>
                  <a:srgbClr val="3333CC"/>
                </a:solidFill>
                <a:latin typeface="微软雅黑"/>
                <a:cs typeface="微软雅黑"/>
              </a:rPr>
              <a:t>(I</a:t>
            </a:r>
            <a:r>
              <a:rPr sz="2400" b="1" spc="-15" baseline="-24305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r>
              <a:rPr sz="2400" b="1" spc="-5" dirty="0">
                <a:solidFill>
                  <a:srgbClr val="3333CC"/>
                </a:solidFill>
                <a:latin typeface="微软雅黑"/>
                <a:cs typeface="微软雅黑"/>
              </a:rPr>
              <a:t>+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I</a:t>
            </a:r>
            <a:r>
              <a:rPr sz="2400" b="1" baseline="-24305" dirty="0">
                <a:solidFill>
                  <a:srgbClr val="3333CC"/>
                </a:solidFill>
                <a:latin typeface="微软雅黑"/>
                <a:cs typeface="微软雅黑"/>
              </a:rPr>
              <a:t>S</a:t>
            </a:r>
            <a:r>
              <a:rPr sz="2400" b="1" spc="-5" dirty="0">
                <a:solidFill>
                  <a:srgbClr val="3333CC"/>
                </a:solidFill>
                <a:latin typeface="微软雅黑"/>
                <a:cs typeface="微软雅黑"/>
              </a:rPr>
              <a:t>)/b。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5349875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磁盘块为IO基本单位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19.2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连接操作的实现算法</a:t>
            </a: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en-US" altLang="zh-CN" sz="2800" spc="-1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由逻辑层面到物理层面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关系的物理存储相关的参数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54470" y="3576065"/>
            <a:ext cx="342265" cy="216535"/>
          </a:xfrm>
          <a:custGeom>
            <a:avLst/>
            <a:gdLst/>
            <a:ahLst/>
            <a:cxnLst/>
            <a:rect l="l" t="t" r="r" b="b"/>
            <a:pathLst>
              <a:path w="342265" h="216535">
                <a:moveTo>
                  <a:pt x="170621" y="0"/>
                </a:moveTo>
                <a:lnTo>
                  <a:pt x="119602" y="4914"/>
                </a:lnTo>
                <a:lnTo>
                  <a:pt x="74664" y="18644"/>
                </a:lnTo>
                <a:lnTo>
                  <a:pt x="38173" y="39674"/>
                </a:lnTo>
                <a:lnTo>
                  <a:pt x="6749" y="76447"/>
                </a:lnTo>
                <a:lnTo>
                  <a:pt x="0" y="97564"/>
                </a:lnTo>
                <a:lnTo>
                  <a:pt x="695" y="110079"/>
                </a:lnTo>
                <a:lnTo>
                  <a:pt x="19045" y="154696"/>
                </a:lnTo>
                <a:lnTo>
                  <a:pt x="46894" y="181412"/>
                </a:lnTo>
                <a:lnTo>
                  <a:pt x="84394" y="201241"/>
                </a:lnTo>
                <a:lnTo>
                  <a:pt x="129363" y="213188"/>
                </a:lnTo>
                <a:lnTo>
                  <a:pt x="162415" y="216284"/>
                </a:lnTo>
                <a:lnTo>
                  <a:pt x="180771" y="215778"/>
                </a:lnTo>
                <a:lnTo>
                  <a:pt x="231763" y="208316"/>
                </a:lnTo>
                <a:lnTo>
                  <a:pt x="275207" y="193011"/>
                </a:lnTo>
                <a:lnTo>
                  <a:pt x="309263" y="171236"/>
                </a:lnTo>
                <a:lnTo>
                  <a:pt x="336885" y="134512"/>
                </a:lnTo>
                <a:lnTo>
                  <a:pt x="341845" y="113771"/>
                </a:lnTo>
                <a:lnTo>
                  <a:pt x="341020" y="101938"/>
                </a:lnTo>
                <a:lnTo>
                  <a:pt x="321790" y="59228"/>
                </a:lnTo>
                <a:lnTo>
                  <a:pt x="292988" y="33328"/>
                </a:lnTo>
                <a:lnTo>
                  <a:pt x="254381" y="14057"/>
                </a:lnTo>
                <a:lnTo>
                  <a:pt x="208234" y="2650"/>
                </a:lnTo>
                <a:lnTo>
                  <a:pt x="170621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5941" y="3398520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733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05941" y="3398520"/>
            <a:ext cx="647700" cy="292100"/>
          </a:xfrm>
          <a:custGeom>
            <a:avLst/>
            <a:gdLst/>
            <a:ahLst/>
            <a:cxnLst/>
            <a:rect l="l" t="t" r="r" b="b"/>
            <a:pathLst>
              <a:path w="647700" h="292100">
                <a:moveTo>
                  <a:pt x="0" y="0"/>
                </a:moveTo>
                <a:lnTo>
                  <a:pt x="647700" y="291845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24B5FF49-97F7-4138-A804-35E11F4BA955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96803DA6-AC81-449C-BD50-A16439415DB8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7414" y="1381241"/>
            <a:ext cx="4003040" cy="5013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/>
                <a:cs typeface="微软雅黑"/>
              </a:rPr>
              <a:t>[连接操作的基本实现算法P1]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b="1" spc="-5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o</a:t>
            </a:r>
            <a:r>
              <a:rPr sz="1600" b="1" dirty="0">
                <a:latin typeface="微软雅黑"/>
                <a:cs typeface="微软雅黑"/>
              </a:rPr>
              <a:t>r 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i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 t</a:t>
            </a:r>
            <a:r>
              <a:rPr sz="1600" b="1" dirty="0">
                <a:latin typeface="微软雅黑"/>
                <a:cs typeface="微软雅黑"/>
              </a:rPr>
              <a:t>o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10" dirty="0"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latin typeface="微软雅黑"/>
                <a:cs typeface="微软雅黑"/>
              </a:rPr>
              <a:t>R</a:t>
            </a:r>
            <a:endParaRPr lang="en-US" sz="1650" b="1" spc="-7" baseline="-25252" dirty="0">
              <a:latin typeface="微软雅黑"/>
              <a:cs typeface="微软雅黑"/>
            </a:endParaRPr>
          </a:p>
          <a:p>
            <a:pPr marL="12700" marR="650875">
              <a:lnSpc>
                <a:spcPct val="120600"/>
              </a:lnSpc>
            </a:pPr>
            <a:r>
              <a:rPr lang="en-US" altLang="zh-CN" sz="1600" b="1" spc="-5" dirty="0">
                <a:latin typeface="微软雅黑"/>
                <a:cs typeface="微软雅黑"/>
              </a:rPr>
              <a:t>        rea</a:t>
            </a:r>
            <a:r>
              <a:rPr lang="en-US" altLang="zh-CN" sz="1600" b="1" dirty="0">
                <a:latin typeface="微软雅黑"/>
                <a:cs typeface="微软雅黑"/>
              </a:rPr>
              <a:t>d </a:t>
            </a:r>
            <a:r>
              <a:rPr lang="en-US" altLang="zh-CN" sz="1600" b="1" spc="-5" dirty="0" err="1">
                <a:latin typeface="微软雅黑"/>
                <a:cs typeface="微软雅黑"/>
              </a:rPr>
              <a:t>i-t</a:t>
            </a:r>
            <a:r>
              <a:rPr lang="en-US" altLang="zh-CN" sz="1600" b="1" dirty="0" err="1">
                <a:latin typeface="微软雅黑"/>
                <a:cs typeface="微软雅黑"/>
              </a:rPr>
              <a:t>h</a:t>
            </a:r>
            <a:r>
              <a:rPr lang="en-US" altLang="zh-CN" sz="1600" b="1" spc="-5" dirty="0">
                <a:latin typeface="微软雅黑"/>
                <a:cs typeface="微软雅黑"/>
              </a:rPr>
              <a:t> bl</a:t>
            </a:r>
            <a:r>
              <a:rPr lang="en-US" altLang="zh-CN" sz="1600" b="1" spc="-10" dirty="0">
                <a:latin typeface="微软雅黑"/>
                <a:cs typeface="微软雅黑"/>
              </a:rPr>
              <a:t>o</a:t>
            </a:r>
            <a:r>
              <a:rPr lang="en-US" altLang="zh-CN" sz="1600" b="1" dirty="0">
                <a:latin typeface="微软雅黑"/>
                <a:cs typeface="微软雅黑"/>
              </a:rPr>
              <a:t>ck</a:t>
            </a:r>
            <a:r>
              <a:rPr lang="en-US" altLang="zh-CN" sz="1600" b="1" spc="-5" dirty="0">
                <a:latin typeface="微软雅黑"/>
                <a:cs typeface="微软雅黑"/>
              </a:rPr>
              <a:t> o</a:t>
            </a:r>
            <a:r>
              <a:rPr lang="en-US" altLang="zh-CN" sz="1600" b="1" dirty="0">
                <a:latin typeface="微软雅黑"/>
                <a:cs typeface="微软雅黑"/>
              </a:rPr>
              <a:t>f </a:t>
            </a:r>
            <a:r>
              <a:rPr lang="en-US" altLang="zh-CN" sz="1600" b="1" spc="-10" dirty="0">
                <a:latin typeface="微软雅黑"/>
                <a:cs typeface="微软雅黑"/>
              </a:rPr>
              <a:t>R</a:t>
            </a:r>
            <a:r>
              <a:rPr lang="zh-CN" altLang="en-US" sz="1600" b="1" dirty="0">
                <a:latin typeface="微软雅黑"/>
                <a:cs typeface="微软雅黑"/>
              </a:rPr>
              <a:t>；</a:t>
            </a:r>
            <a:r>
              <a:rPr lang="en-US" altLang="zh-CN" sz="1600" b="1" spc="-10" dirty="0">
                <a:latin typeface="微软雅黑"/>
                <a:cs typeface="微软雅黑"/>
              </a:rPr>
              <a:t>       </a:t>
            </a:r>
          </a:p>
          <a:p>
            <a:pPr marL="12700" marR="650875">
              <a:lnSpc>
                <a:spcPct val="120600"/>
              </a:lnSpc>
            </a:pPr>
            <a:r>
              <a:rPr lang="en-US" altLang="zh-CN" sz="1600" b="1" spc="-10" dirty="0">
                <a:latin typeface="微软雅黑"/>
                <a:cs typeface="微软雅黑"/>
              </a:rPr>
              <a:t>         Fo</a:t>
            </a:r>
            <a:r>
              <a:rPr lang="en-US" altLang="zh-CN" sz="1600" b="1" dirty="0">
                <a:latin typeface="微软雅黑"/>
                <a:cs typeface="微软雅黑"/>
              </a:rPr>
              <a:t>r</a:t>
            </a:r>
            <a:r>
              <a:rPr lang="en-US" altLang="zh-CN" sz="1600" b="1" spc="-5" dirty="0">
                <a:latin typeface="微软雅黑"/>
                <a:cs typeface="微软雅黑"/>
              </a:rPr>
              <a:t> </a:t>
            </a:r>
            <a:r>
              <a:rPr lang="en-US" altLang="zh-CN" sz="1600" b="1" dirty="0">
                <a:latin typeface="微软雅黑"/>
                <a:cs typeface="微软雅黑"/>
              </a:rPr>
              <a:t>j =</a:t>
            </a:r>
            <a:r>
              <a:rPr lang="en-US" altLang="zh-CN" sz="1600" b="1" spc="-5" dirty="0">
                <a:latin typeface="微软雅黑"/>
                <a:cs typeface="微软雅黑"/>
              </a:rPr>
              <a:t> </a:t>
            </a:r>
            <a:r>
              <a:rPr lang="en-US" altLang="zh-CN" sz="1600" b="1" dirty="0">
                <a:latin typeface="微软雅黑"/>
                <a:cs typeface="微软雅黑"/>
              </a:rPr>
              <a:t>1</a:t>
            </a:r>
            <a:r>
              <a:rPr lang="en-US" altLang="zh-CN" sz="1600" b="1" spc="-10" dirty="0">
                <a:latin typeface="微软雅黑"/>
                <a:cs typeface="微软雅黑"/>
              </a:rPr>
              <a:t> </a:t>
            </a:r>
            <a:r>
              <a:rPr lang="en-US" altLang="zh-CN" sz="1600" b="1" dirty="0">
                <a:latin typeface="微软雅黑"/>
                <a:cs typeface="微软雅黑"/>
              </a:rPr>
              <a:t>to</a:t>
            </a:r>
            <a:r>
              <a:rPr lang="en-US" altLang="zh-CN" sz="1600" b="1" spc="-10" dirty="0">
                <a:latin typeface="微软雅黑"/>
                <a:cs typeface="微软雅黑"/>
              </a:rPr>
              <a:t> </a:t>
            </a:r>
            <a:r>
              <a:rPr lang="en-US" altLang="zh-CN" sz="1600" b="1" dirty="0">
                <a:latin typeface="微软雅黑"/>
                <a:cs typeface="微软雅黑"/>
              </a:rPr>
              <a:t>B</a:t>
            </a:r>
            <a:r>
              <a:rPr lang="en-US" altLang="zh-CN" sz="2000" b="1" spc="-7" baseline="-25252" dirty="0">
                <a:latin typeface="微软雅黑"/>
                <a:cs typeface="微软雅黑"/>
              </a:rPr>
              <a:t>S</a:t>
            </a:r>
            <a:endParaRPr lang="en-US" altLang="zh-CN" sz="2000" baseline="-25252" dirty="0">
              <a:latin typeface="微软雅黑"/>
              <a:cs typeface="微软雅黑"/>
            </a:endParaRPr>
          </a:p>
          <a:p>
            <a:pPr marL="675640" marR="5080" indent="635">
              <a:lnSpc>
                <a:spcPts val="2320"/>
              </a:lnSpc>
              <a:spcBef>
                <a:spcPts val="130"/>
              </a:spcBef>
            </a:pPr>
            <a:r>
              <a:rPr lang="en-US" altLang="zh-CN" sz="1600" b="1" spc="-5" dirty="0">
                <a:latin typeface="微软雅黑"/>
                <a:cs typeface="微软雅黑"/>
              </a:rPr>
              <a:t>rea</a:t>
            </a:r>
            <a:r>
              <a:rPr lang="en-US" altLang="zh-CN" sz="1600" b="1" dirty="0">
                <a:latin typeface="微软雅黑"/>
                <a:cs typeface="微软雅黑"/>
              </a:rPr>
              <a:t>d </a:t>
            </a:r>
            <a:r>
              <a:rPr lang="en-US" altLang="zh-CN" sz="1600" b="1" spc="-5" dirty="0">
                <a:latin typeface="微软雅黑"/>
                <a:cs typeface="微软雅黑"/>
              </a:rPr>
              <a:t>j-</a:t>
            </a:r>
            <a:r>
              <a:rPr lang="en-US" altLang="zh-CN" sz="1600" b="1" spc="-5" dirty="0" err="1">
                <a:latin typeface="微软雅黑"/>
                <a:cs typeface="微软雅黑"/>
              </a:rPr>
              <a:t>t</a:t>
            </a:r>
            <a:r>
              <a:rPr lang="en-US" altLang="zh-CN" sz="1600" b="1" dirty="0" err="1">
                <a:latin typeface="微软雅黑"/>
                <a:cs typeface="微软雅黑"/>
              </a:rPr>
              <a:t>h</a:t>
            </a:r>
            <a:r>
              <a:rPr lang="en-US" altLang="zh-CN" sz="1600" b="1" spc="-5" dirty="0">
                <a:latin typeface="微软雅黑"/>
                <a:cs typeface="微软雅黑"/>
              </a:rPr>
              <a:t> bl</a:t>
            </a:r>
            <a:r>
              <a:rPr lang="en-US" altLang="zh-CN" sz="1600" b="1" spc="-10" dirty="0">
                <a:latin typeface="微软雅黑"/>
                <a:cs typeface="微软雅黑"/>
              </a:rPr>
              <a:t>o</a:t>
            </a:r>
            <a:r>
              <a:rPr lang="en-US" altLang="zh-CN" sz="1600" b="1" dirty="0">
                <a:latin typeface="微软雅黑"/>
                <a:cs typeface="微软雅黑"/>
              </a:rPr>
              <a:t>ck</a:t>
            </a:r>
            <a:r>
              <a:rPr lang="en-US" altLang="zh-CN" sz="1600" b="1" spc="-5" dirty="0">
                <a:latin typeface="微软雅黑"/>
                <a:cs typeface="微软雅黑"/>
              </a:rPr>
              <a:t> o</a:t>
            </a:r>
            <a:r>
              <a:rPr lang="en-US" altLang="zh-CN" sz="1600" b="1" dirty="0">
                <a:latin typeface="微软雅黑"/>
                <a:cs typeface="微软雅黑"/>
              </a:rPr>
              <a:t>f </a:t>
            </a:r>
            <a:r>
              <a:rPr lang="en-US" altLang="zh-CN" sz="1600" b="1" spc="-5" dirty="0">
                <a:latin typeface="微软雅黑"/>
                <a:cs typeface="微软雅黑"/>
              </a:rPr>
              <a:t>S</a:t>
            </a:r>
            <a:r>
              <a:rPr lang="zh-CN" altLang="en-US" sz="1600" b="1" spc="-5" dirty="0">
                <a:latin typeface="微软雅黑"/>
                <a:cs typeface="微软雅黑"/>
              </a:rPr>
              <a:t>；</a:t>
            </a:r>
            <a:endParaRPr lang="en-US" altLang="zh-CN" sz="1600" b="1" spc="-5" dirty="0">
              <a:solidFill>
                <a:srgbClr val="3333CC"/>
              </a:solidFill>
              <a:latin typeface="微软雅黑"/>
              <a:cs typeface="微软雅黑"/>
            </a:endParaRPr>
          </a:p>
          <a:p>
            <a:pPr marL="675640" marR="5080" indent="635">
              <a:lnSpc>
                <a:spcPts val="2320"/>
              </a:lnSpc>
              <a:spcBef>
                <a:spcPts val="130"/>
              </a:spcBef>
            </a:pP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Fo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r </a:t>
            </a:r>
            <a:r>
              <a:rPr lang="en-US" altLang="zh-CN"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p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=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t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o </a:t>
            </a:r>
            <a:r>
              <a:rPr lang="en-US" altLang="zh-CN"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b/I</a:t>
            </a:r>
            <a:r>
              <a:rPr lang="en-US" altLang="zh-CN" sz="2000" b="1" spc="-7" baseline="-25252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</a:p>
          <a:p>
            <a:pPr marL="12700" marR="177165" indent="635">
              <a:lnSpc>
                <a:spcPct val="120300"/>
              </a:lnSpc>
            </a:pP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	read p-</a:t>
            </a:r>
            <a:r>
              <a:rPr lang="en-US" altLang="zh-CN" sz="1600" b="1" dirty="0" err="1">
                <a:solidFill>
                  <a:srgbClr val="3333CC"/>
                </a:solidFill>
                <a:latin typeface="微软雅黑"/>
                <a:cs typeface="微软雅黑"/>
              </a:rPr>
              <a:t>th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 record of R</a:t>
            </a:r>
            <a:r>
              <a:rPr lang="zh-CN" altLang="en-US" sz="1600" b="1" dirty="0">
                <a:solidFill>
                  <a:srgbClr val="3333CC"/>
                </a:solidFill>
                <a:latin typeface="微软雅黑"/>
                <a:cs typeface="微软雅黑"/>
              </a:rPr>
              <a:t>； </a:t>
            </a:r>
            <a:endParaRPr lang="en-US" altLang="zh-CN" sz="1600" b="1" dirty="0">
              <a:solidFill>
                <a:srgbClr val="3333CC"/>
              </a:solidFill>
              <a:latin typeface="微软雅黑"/>
              <a:cs typeface="微软雅黑"/>
            </a:endParaRPr>
          </a:p>
          <a:p>
            <a:pPr marL="12700" marR="177165" indent="635">
              <a:lnSpc>
                <a:spcPct val="120300"/>
              </a:lnSpc>
            </a:pP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	For q = 1 to b/IS</a:t>
            </a:r>
          </a:p>
          <a:p>
            <a:pPr marL="254000" marR="5080" indent="-50800">
              <a:lnSpc>
                <a:spcPts val="2470"/>
              </a:lnSpc>
              <a:spcBef>
                <a:spcPts val="20"/>
              </a:spcBef>
            </a:pP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		read q-</a:t>
            </a:r>
            <a:r>
              <a:rPr lang="en-US" altLang="zh-CN" sz="1600" b="1" dirty="0" err="1">
                <a:solidFill>
                  <a:srgbClr val="3333CC"/>
                </a:solidFill>
                <a:latin typeface="微软雅黑"/>
                <a:cs typeface="微软雅黑"/>
              </a:rPr>
              <a:t>th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 record of S</a:t>
            </a:r>
            <a:r>
              <a:rPr lang="zh-CN" altLang="en-US" sz="1600" b="1" dirty="0">
                <a:solidFill>
                  <a:srgbClr val="3333CC"/>
                </a:solidFill>
                <a:latin typeface="微软雅黑"/>
                <a:cs typeface="微软雅黑"/>
              </a:rPr>
              <a:t>； </a:t>
            </a:r>
            <a:endParaRPr lang="en-US" altLang="zh-CN" sz="1600" b="1" dirty="0">
              <a:solidFill>
                <a:srgbClr val="3333CC"/>
              </a:solidFill>
              <a:latin typeface="微软雅黑"/>
              <a:cs typeface="微软雅黑"/>
            </a:endParaRPr>
          </a:p>
          <a:p>
            <a:pPr marL="254000" marR="5080" indent="-50800">
              <a:lnSpc>
                <a:spcPts val="2470"/>
              </a:lnSpc>
              <a:spcBef>
                <a:spcPts val="20"/>
              </a:spcBef>
            </a:pP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		if R.A </a:t>
            </a:r>
            <a:r>
              <a:rPr lang="zh-CN" altLang="en-US" sz="1600" b="1" spc="-5" dirty="0">
                <a:latin typeface="Symbol"/>
                <a:cs typeface="Symbol"/>
              </a:rPr>
              <a:t> 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 S.B then</a:t>
            </a:r>
          </a:p>
          <a:p>
            <a:pPr marL="254000" marR="5080" indent="-50800">
              <a:lnSpc>
                <a:spcPts val="2470"/>
              </a:lnSpc>
              <a:spcBef>
                <a:spcPts val="20"/>
              </a:spcBef>
            </a:pP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		</a:t>
            </a:r>
            <a:r>
              <a:rPr lang="en-US" altLang="zh-CN" sz="1400" b="1" dirty="0">
                <a:solidFill>
                  <a:srgbClr val="3333CC"/>
                </a:solidFill>
                <a:latin typeface="微软雅黑"/>
                <a:cs typeface="微软雅黑"/>
              </a:rPr>
              <a:t>{</a:t>
            </a:r>
            <a:r>
              <a:rPr lang="en-US" altLang="zh-CN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zh-CN" altLang="en-US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串</a:t>
            </a:r>
            <a:r>
              <a:rPr lang="zh-CN" altLang="en-US" sz="1400" b="1" dirty="0">
                <a:solidFill>
                  <a:srgbClr val="3333CC"/>
                </a:solidFill>
                <a:latin typeface="微软雅黑"/>
                <a:cs typeface="微软雅黑"/>
              </a:rPr>
              <a:t>接</a:t>
            </a:r>
            <a:r>
              <a:rPr lang="en-US" altLang="zh-CN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 p-</a:t>
            </a:r>
            <a:r>
              <a:rPr lang="en-US" altLang="zh-CN" sz="1400" b="1" spc="-5" dirty="0" err="1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lang="en-US" altLang="zh-CN" sz="1400" b="1" dirty="0" err="1">
                <a:solidFill>
                  <a:srgbClr val="3333CC"/>
                </a:solidFill>
                <a:latin typeface="微软雅黑"/>
                <a:cs typeface="微软雅黑"/>
              </a:rPr>
              <a:t>h</a:t>
            </a:r>
            <a:r>
              <a:rPr lang="en-US" altLang="zh-CN" sz="14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lang="en-US" altLang="zh-CN" sz="14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lang="en-US" altLang="zh-CN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lang="en-US" altLang="zh-CN" sz="14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lang="en-US" altLang="zh-CN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 R</a:t>
            </a:r>
            <a:r>
              <a:rPr lang="zh-CN" altLang="en-US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和</a:t>
            </a:r>
            <a:r>
              <a:rPr lang="en-US" altLang="zh-CN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q-</a:t>
            </a:r>
            <a:r>
              <a:rPr lang="en-US" altLang="zh-CN" sz="1400" b="1" spc="-5" dirty="0" err="1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lang="en-US" altLang="zh-CN" sz="1400" b="1" dirty="0" err="1">
                <a:solidFill>
                  <a:srgbClr val="3333CC"/>
                </a:solidFill>
                <a:latin typeface="微软雅黑"/>
                <a:cs typeface="微软雅黑"/>
              </a:rPr>
              <a:t>h</a:t>
            </a:r>
            <a:r>
              <a:rPr lang="en-US" altLang="zh-CN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 recor</a:t>
            </a:r>
            <a:r>
              <a:rPr lang="en-US" altLang="zh-CN" sz="14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lang="en-US" altLang="zh-CN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lang="en-US" altLang="zh-CN" sz="14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lang="en-US" altLang="zh-CN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 S;</a:t>
            </a:r>
            <a:r>
              <a:rPr lang="zh-CN" altLang="en-US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存入结果关系</a:t>
            </a:r>
            <a:r>
              <a:rPr lang="en-US" altLang="zh-CN" sz="1400" b="1" dirty="0">
                <a:solidFill>
                  <a:srgbClr val="3333CC"/>
                </a:solidFill>
                <a:latin typeface="微软雅黑"/>
                <a:cs typeface="微软雅黑"/>
              </a:rPr>
              <a:t>;</a:t>
            </a:r>
            <a:r>
              <a:rPr lang="zh-CN" altLang="en-US"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400" b="1" dirty="0">
                <a:solidFill>
                  <a:srgbClr val="3333CC"/>
                </a:solidFill>
                <a:latin typeface="微软雅黑"/>
                <a:cs typeface="微软雅黑"/>
              </a:rPr>
              <a:t>}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</a:p>
          <a:p>
            <a:pPr marL="254000" marR="5080" indent="-50800">
              <a:lnSpc>
                <a:spcPts val="2470"/>
              </a:lnSpc>
              <a:spcBef>
                <a:spcPts val="20"/>
              </a:spcBef>
            </a:pP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		Next</a:t>
            </a:r>
            <a:r>
              <a:rPr lang="en-US" altLang="zh-CN" sz="16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q</a:t>
            </a:r>
            <a:endParaRPr lang="en-US" altLang="zh-CN" sz="1600" dirty="0">
              <a:latin typeface="微软雅黑"/>
              <a:cs typeface="微软雅黑"/>
            </a:endParaRPr>
          </a:p>
          <a:p>
            <a:pPr marL="857250">
              <a:lnSpc>
                <a:spcPct val="100000"/>
              </a:lnSpc>
              <a:spcBef>
                <a:spcPts val="390"/>
              </a:spcBef>
            </a:pP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Next p</a:t>
            </a:r>
            <a:endParaRPr lang="en-US" altLang="zh-CN" sz="1600" dirty="0">
              <a:latin typeface="微软雅黑"/>
              <a:cs typeface="微软雅黑"/>
            </a:endParaRPr>
          </a:p>
          <a:p>
            <a:pPr marL="254000" marR="5080" indent="-50800">
              <a:lnSpc>
                <a:spcPts val="2470"/>
              </a:lnSpc>
              <a:spcBef>
                <a:spcPts val="20"/>
              </a:spcBef>
            </a:pPr>
            <a:r>
              <a:rPr lang="en-US" altLang="zh-CN" sz="1600" b="1" dirty="0">
                <a:latin typeface="微软雅黑"/>
                <a:cs typeface="微软雅黑"/>
              </a:rPr>
              <a:t>    Next j </a:t>
            </a:r>
          </a:p>
          <a:p>
            <a:pPr marL="12700" marR="5080" indent="-50800">
              <a:spcBef>
                <a:spcPts val="490"/>
              </a:spcBef>
            </a:pPr>
            <a:r>
              <a:rPr lang="en-US" altLang="zh-CN" sz="1600" b="1" spc="-5" dirty="0">
                <a:latin typeface="微软雅黑"/>
                <a:cs typeface="微软雅黑"/>
              </a:rPr>
              <a:t>Next </a:t>
            </a:r>
            <a:r>
              <a:rPr lang="en-US" altLang="zh-CN" sz="1600" b="1" spc="-5" dirty="0" err="1">
                <a:latin typeface="微软雅黑"/>
                <a:cs typeface="微软雅黑"/>
              </a:rPr>
              <a:t>i</a:t>
            </a:r>
            <a:endParaRPr sz="1600" b="1" spc="-5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414" y="6318617"/>
            <a:ext cx="7502525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算法复杂性：</a:t>
            </a:r>
            <a:r>
              <a:rPr sz="1600" b="1" dirty="0" err="1">
                <a:solidFill>
                  <a:srgbClr val="CC0000"/>
                </a:solidFill>
                <a:latin typeface="微软雅黑"/>
                <a:cs typeface="微软雅黑"/>
              </a:rPr>
              <a:t>I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/</a:t>
            </a:r>
            <a:r>
              <a:rPr sz="1600" b="1" dirty="0" err="1">
                <a:solidFill>
                  <a:srgbClr val="CC0000"/>
                </a:solidFill>
                <a:latin typeface="微软雅黑"/>
                <a:cs typeface="微软雅黑"/>
              </a:rPr>
              <a:t>O次数估计为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1650" b="1" spc="209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+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1650" b="1" spc="209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Symbol"/>
                <a:cs typeface="Symbol"/>
              </a:rPr>
              <a:t>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1650" b="1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(</a:t>
            </a:r>
            <a:r>
              <a:rPr sz="16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暂忽略保存结果关系的I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/</a:t>
            </a:r>
            <a:r>
              <a:rPr sz="16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O次数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)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应用条件：</a:t>
            </a:r>
            <a:r>
              <a:rPr sz="16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仅需要三个内存页即可应用，一页装</a:t>
            </a:r>
            <a:r>
              <a:rPr sz="1600" b="1" spc="-10" dirty="0" err="1">
                <a:solidFill>
                  <a:srgbClr val="CC0000"/>
                </a:solidFill>
                <a:latin typeface="微软雅黑"/>
                <a:cs typeface="微软雅黑"/>
              </a:rPr>
              <a:t>入R</a:t>
            </a:r>
            <a:r>
              <a:rPr sz="16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，一页装入S，一页输出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4022" y="2457450"/>
            <a:ext cx="2798826" cy="191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19.2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连接操作的实现算法</a:t>
            </a: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en-US" altLang="zh-CN" sz="2800" spc="-1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由逻辑层面到物理层面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连接操作的基本实现算法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51848" y="4865370"/>
            <a:ext cx="635507" cy="3147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53372" y="5224271"/>
            <a:ext cx="635507" cy="313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54896" y="5583173"/>
            <a:ext cx="635507" cy="313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1435" y="4487697"/>
            <a:ext cx="1295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定长记录块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91241" y="1874520"/>
            <a:ext cx="1355725" cy="1092200"/>
          </a:xfrm>
          <a:custGeom>
            <a:avLst/>
            <a:gdLst/>
            <a:ahLst/>
            <a:cxnLst/>
            <a:rect l="l" t="t" r="r" b="b"/>
            <a:pathLst>
              <a:path w="1355725" h="1092200">
                <a:moveTo>
                  <a:pt x="1355598" y="546353"/>
                </a:moveTo>
                <a:lnTo>
                  <a:pt x="1353352" y="501543"/>
                </a:lnTo>
                <a:lnTo>
                  <a:pt x="1346731" y="457730"/>
                </a:lnTo>
                <a:lnTo>
                  <a:pt x="1335908" y="415055"/>
                </a:lnTo>
                <a:lnTo>
                  <a:pt x="1321058" y="373660"/>
                </a:lnTo>
                <a:lnTo>
                  <a:pt x="1302353" y="333684"/>
                </a:lnTo>
                <a:lnTo>
                  <a:pt x="1279967" y="295268"/>
                </a:lnTo>
                <a:lnTo>
                  <a:pt x="1254075" y="258554"/>
                </a:lnTo>
                <a:lnTo>
                  <a:pt x="1224850" y="223680"/>
                </a:lnTo>
                <a:lnTo>
                  <a:pt x="1192466" y="190788"/>
                </a:lnTo>
                <a:lnTo>
                  <a:pt x="1157096" y="160019"/>
                </a:lnTo>
                <a:lnTo>
                  <a:pt x="1118915" y="131514"/>
                </a:lnTo>
                <a:lnTo>
                  <a:pt x="1078095" y="105412"/>
                </a:lnTo>
                <a:lnTo>
                  <a:pt x="1034812" y="81854"/>
                </a:lnTo>
                <a:lnTo>
                  <a:pt x="989237" y="60981"/>
                </a:lnTo>
                <a:lnTo>
                  <a:pt x="941546" y="42933"/>
                </a:lnTo>
                <a:lnTo>
                  <a:pt x="891911" y="27852"/>
                </a:lnTo>
                <a:lnTo>
                  <a:pt x="840508" y="15877"/>
                </a:lnTo>
                <a:lnTo>
                  <a:pt x="787508" y="7150"/>
                </a:lnTo>
                <a:lnTo>
                  <a:pt x="733087" y="1811"/>
                </a:lnTo>
                <a:lnTo>
                  <a:pt x="677418" y="0"/>
                </a:lnTo>
                <a:lnTo>
                  <a:pt x="621857" y="1811"/>
                </a:lnTo>
                <a:lnTo>
                  <a:pt x="567533" y="7150"/>
                </a:lnTo>
                <a:lnTo>
                  <a:pt x="514621" y="15877"/>
                </a:lnTo>
                <a:lnTo>
                  <a:pt x="463296" y="27852"/>
                </a:lnTo>
                <a:lnTo>
                  <a:pt x="413730" y="42933"/>
                </a:lnTo>
                <a:lnTo>
                  <a:pt x="366099" y="60981"/>
                </a:lnTo>
                <a:lnTo>
                  <a:pt x="320576" y="81854"/>
                </a:lnTo>
                <a:lnTo>
                  <a:pt x="277337" y="105412"/>
                </a:lnTo>
                <a:lnTo>
                  <a:pt x="236555" y="131514"/>
                </a:lnTo>
                <a:lnTo>
                  <a:pt x="198405" y="160019"/>
                </a:lnTo>
                <a:lnTo>
                  <a:pt x="163061" y="190788"/>
                </a:lnTo>
                <a:lnTo>
                  <a:pt x="130698" y="223680"/>
                </a:lnTo>
                <a:lnTo>
                  <a:pt x="101489" y="258554"/>
                </a:lnTo>
                <a:lnTo>
                  <a:pt x="75609" y="295268"/>
                </a:lnTo>
                <a:lnTo>
                  <a:pt x="53232" y="333684"/>
                </a:lnTo>
                <a:lnTo>
                  <a:pt x="34533" y="373660"/>
                </a:lnTo>
                <a:lnTo>
                  <a:pt x="19686" y="415055"/>
                </a:lnTo>
                <a:lnTo>
                  <a:pt x="8865" y="457730"/>
                </a:lnTo>
                <a:lnTo>
                  <a:pt x="2245" y="501543"/>
                </a:lnTo>
                <a:lnTo>
                  <a:pt x="0" y="546353"/>
                </a:lnTo>
                <a:lnTo>
                  <a:pt x="2245" y="591159"/>
                </a:lnTo>
                <a:lnTo>
                  <a:pt x="8865" y="634956"/>
                </a:lnTo>
                <a:lnTo>
                  <a:pt x="19686" y="677605"/>
                </a:lnTo>
                <a:lnTo>
                  <a:pt x="34533" y="718968"/>
                </a:lnTo>
                <a:lnTo>
                  <a:pt x="53232" y="758904"/>
                </a:lnTo>
                <a:lnTo>
                  <a:pt x="75609" y="797274"/>
                </a:lnTo>
                <a:lnTo>
                  <a:pt x="101489" y="833939"/>
                </a:lnTo>
                <a:lnTo>
                  <a:pt x="119634" y="855569"/>
                </a:lnTo>
                <a:lnTo>
                  <a:pt x="119634" y="546353"/>
                </a:lnTo>
                <a:lnTo>
                  <a:pt x="121484" y="509465"/>
                </a:lnTo>
                <a:lnTo>
                  <a:pt x="135856" y="438277"/>
                </a:lnTo>
                <a:lnTo>
                  <a:pt x="163496" y="371308"/>
                </a:lnTo>
                <a:lnTo>
                  <a:pt x="203252" y="309483"/>
                </a:lnTo>
                <a:lnTo>
                  <a:pt x="253971" y="253724"/>
                </a:lnTo>
                <a:lnTo>
                  <a:pt x="283083" y="228409"/>
                </a:lnTo>
                <a:lnTo>
                  <a:pt x="314502" y="204957"/>
                </a:lnTo>
                <a:lnTo>
                  <a:pt x="348087" y="183483"/>
                </a:lnTo>
                <a:lnTo>
                  <a:pt x="383693" y="164103"/>
                </a:lnTo>
                <a:lnTo>
                  <a:pt x="421175" y="146933"/>
                </a:lnTo>
                <a:lnTo>
                  <a:pt x="460390" y="132087"/>
                </a:lnTo>
                <a:lnTo>
                  <a:pt x="501194" y="119682"/>
                </a:lnTo>
                <a:lnTo>
                  <a:pt x="543443" y="109833"/>
                </a:lnTo>
                <a:lnTo>
                  <a:pt x="586992" y="102655"/>
                </a:lnTo>
                <a:lnTo>
                  <a:pt x="631699" y="98263"/>
                </a:lnTo>
                <a:lnTo>
                  <a:pt x="677418" y="96773"/>
                </a:lnTo>
                <a:lnTo>
                  <a:pt x="723240" y="98263"/>
                </a:lnTo>
                <a:lnTo>
                  <a:pt x="768028" y="102655"/>
                </a:lnTo>
                <a:lnTo>
                  <a:pt x="811640" y="109833"/>
                </a:lnTo>
                <a:lnTo>
                  <a:pt x="853933" y="119682"/>
                </a:lnTo>
                <a:lnTo>
                  <a:pt x="894766" y="132087"/>
                </a:lnTo>
                <a:lnTo>
                  <a:pt x="933996" y="146933"/>
                </a:lnTo>
                <a:lnTo>
                  <a:pt x="971480" y="164103"/>
                </a:lnTo>
                <a:lnTo>
                  <a:pt x="1007077" y="183483"/>
                </a:lnTo>
                <a:lnTo>
                  <a:pt x="1040644" y="204957"/>
                </a:lnTo>
                <a:lnTo>
                  <a:pt x="1072038" y="228409"/>
                </a:lnTo>
                <a:lnTo>
                  <a:pt x="1101118" y="253724"/>
                </a:lnTo>
                <a:lnTo>
                  <a:pt x="1151765" y="309483"/>
                </a:lnTo>
                <a:lnTo>
                  <a:pt x="1191446" y="371308"/>
                </a:lnTo>
                <a:lnTo>
                  <a:pt x="1219023" y="438277"/>
                </a:lnTo>
                <a:lnTo>
                  <a:pt x="1233356" y="509465"/>
                </a:lnTo>
                <a:lnTo>
                  <a:pt x="1235202" y="546353"/>
                </a:lnTo>
                <a:lnTo>
                  <a:pt x="1235202" y="856426"/>
                </a:lnTo>
                <a:lnTo>
                  <a:pt x="1254075" y="833939"/>
                </a:lnTo>
                <a:lnTo>
                  <a:pt x="1279967" y="797274"/>
                </a:lnTo>
                <a:lnTo>
                  <a:pt x="1302353" y="758904"/>
                </a:lnTo>
                <a:lnTo>
                  <a:pt x="1321058" y="718968"/>
                </a:lnTo>
                <a:lnTo>
                  <a:pt x="1335908" y="677605"/>
                </a:lnTo>
                <a:lnTo>
                  <a:pt x="1346731" y="634956"/>
                </a:lnTo>
                <a:lnTo>
                  <a:pt x="1353352" y="591159"/>
                </a:lnTo>
                <a:lnTo>
                  <a:pt x="1355598" y="546353"/>
                </a:lnTo>
                <a:close/>
              </a:path>
              <a:path w="1355725" h="1092200">
                <a:moveTo>
                  <a:pt x="1235202" y="856426"/>
                </a:moveTo>
                <a:lnTo>
                  <a:pt x="1235202" y="546353"/>
                </a:lnTo>
                <a:lnTo>
                  <a:pt x="1233356" y="583133"/>
                </a:lnTo>
                <a:lnTo>
                  <a:pt x="1227916" y="619099"/>
                </a:lnTo>
                <a:lnTo>
                  <a:pt x="1206819" y="688128"/>
                </a:lnTo>
                <a:lnTo>
                  <a:pt x="1173047" y="752512"/>
                </a:lnTo>
                <a:lnTo>
                  <a:pt x="1127741" y="811322"/>
                </a:lnTo>
                <a:lnTo>
                  <a:pt x="1072038" y="863631"/>
                </a:lnTo>
                <a:lnTo>
                  <a:pt x="1040644" y="887058"/>
                </a:lnTo>
                <a:lnTo>
                  <a:pt x="1007077" y="908511"/>
                </a:lnTo>
                <a:lnTo>
                  <a:pt x="971480" y="927874"/>
                </a:lnTo>
                <a:lnTo>
                  <a:pt x="933996" y="945033"/>
                </a:lnTo>
                <a:lnTo>
                  <a:pt x="894766" y="959869"/>
                </a:lnTo>
                <a:lnTo>
                  <a:pt x="853933" y="972269"/>
                </a:lnTo>
                <a:lnTo>
                  <a:pt x="811640" y="982115"/>
                </a:lnTo>
                <a:lnTo>
                  <a:pt x="768028" y="989291"/>
                </a:lnTo>
                <a:lnTo>
                  <a:pt x="723240" y="993682"/>
                </a:lnTo>
                <a:lnTo>
                  <a:pt x="677418" y="995171"/>
                </a:lnTo>
                <a:lnTo>
                  <a:pt x="631699" y="993682"/>
                </a:lnTo>
                <a:lnTo>
                  <a:pt x="586992" y="989291"/>
                </a:lnTo>
                <a:lnTo>
                  <a:pt x="543443" y="982115"/>
                </a:lnTo>
                <a:lnTo>
                  <a:pt x="501194" y="972269"/>
                </a:lnTo>
                <a:lnTo>
                  <a:pt x="460390" y="959869"/>
                </a:lnTo>
                <a:lnTo>
                  <a:pt x="421175" y="945033"/>
                </a:lnTo>
                <a:lnTo>
                  <a:pt x="383693" y="927874"/>
                </a:lnTo>
                <a:lnTo>
                  <a:pt x="348087" y="908511"/>
                </a:lnTo>
                <a:lnTo>
                  <a:pt x="314502" y="887058"/>
                </a:lnTo>
                <a:lnTo>
                  <a:pt x="283083" y="863631"/>
                </a:lnTo>
                <a:lnTo>
                  <a:pt x="253971" y="838347"/>
                </a:lnTo>
                <a:lnTo>
                  <a:pt x="203252" y="782672"/>
                </a:lnTo>
                <a:lnTo>
                  <a:pt x="163496" y="720959"/>
                </a:lnTo>
                <a:lnTo>
                  <a:pt x="135856" y="654136"/>
                </a:lnTo>
                <a:lnTo>
                  <a:pt x="121484" y="583133"/>
                </a:lnTo>
                <a:lnTo>
                  <a:pt x="119634" y="546353"/>
                </a:lnTo>
                <a:lnTo>
                  <a:pt x="119634" y="855569"/>
                </a:lnTo>
                <a:lnTo>
                  <a:pt x="163061" y="901594"/>
                </a:lnTo>
                <a:lnTo>
                  <a:pt x="198405" y="932306"/>
                </a:lnTo>
                <a:lnTo>
                  <a:pt x="236555" y="960755"/>
                </a:lnTo>
                <a:lnTo>
                  <a:pt x="277337" y="986802"/>
                </a:lnTo>
                <a:lnTo>
                  <a:pt x="320576" y="1010306"/>
                </a:lnTo>
                <a:lnTo>
                  <a:pt x="366099" y="1031129"/>
                </a:lnTo>
                <a:lnTo>
                  <a:pt x="413730" y="1049131"/>
                </a:lnTo>
                <a:lnTo>
                  <a:pt x="463296" y="1064172"/>
                </a:lnTo>
                <a:lnTo>
                  <a:pt x="514621" y="1076114"/>
                </a:lnTo>
                <a:lnTo>
                  <a:pt x="567533" y="1084816"/>
                </a:lnTo>
                <a:lnTo>
                  <a:pt x="621857" y="1090140"/>
                </a:lnTo>
                <a:lnTo>
                  <a:pt x="677418" y="1091945"/>
                </a:lnTo>
                <a:lnTo>
                  <a:pt x="733087" y="1090140"/>
                </a:lnTo>
                <a:lnTo>
                  <a:pt x="787508" y="1084816"/>
                </a:lnTo>
                <a:lnTo>
                  <a:pt x="840508" y="1076114"/>
                </a:lnTo>
                <a:lnTo>
                  <a:pt x="891911" y="1064172"/>
                </a:lnTo>
                <a:lnTo>
                  <a:pt x="941546" y="1049131"/>
                </a:lnTo>
                <a:lnTo>
                  <a:pt x="989237" y="1031129"/>
                </a:lnTo>
                <a:lnTo>
                  <a:pt x="1034812" y="1010306"/>
                </a:lnTo>
                <a:lnTo>
                  <a:pt x="1078095" y="986802"/>
                </a:lnTo>
                <a:lnTo>
                  <a:pt x="1118915" y="960755"/>
                </a:lnTo>
                <a:lnTo>
                  <a:pt x="1157097" y="932306"/>
                </a:lnTo>
                <a:lnTo>
                  <a:pt x="1192466" y="901594"/>
                </a:lnTo>
                <a:lnTo>
                  <a:pt x="1224850" y="868759"/>
                </a:lnTo>
                <a:lnTo>
                  <a:pt x="1235202" y="85642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2493" y="1965198"/>
            <a:ext cx="1133475" cy="909955"/>
          </a:xfrm>
          <a:custGeom>
            <a:avLst/>
            <a:gdLst/>
            <a:ahLst/>
            <a:cxnLst/>
            <a:rect l="l" t="t" r="r" b="b"/>
            <a:pathLst>
              <a:path w="1133475" h="909955">
                <a:moveTo>
                  <a:pt x="1133093" y="454914"/>
                </a:moveTo>
                <a:lnTo>
                  <a:pt x="1125675" y="381071"/>
                </a:lnTo>
                <a:lnTo>
                  <a:pt x="1104198" y="311042"/>
                </a:lnTo>
                <a:lnTo>
                  <a:pt x="1069828" y="245758"/>
                </a:lnTo>
                <a:lnTo>
                  <a:pt x="1023731" y="186153"/>
                </a:lnTo>
                <a:lnTo>
                  <a:pt x="996649" y="158771"/>
                </a:lnTo>
                <a:lnTo>
                  <a:pt x="967073" y="133159"/>
                </a:lnTo>
                <a:lnTo>
                  <a:pt x="935147" y="109433"/>
                </a:lnTo>
                <a:lnTo>
                  <a:pt x="901019" y="87709"/>
                </a:lnTo>
                <a:lnTo>
                  <a:pt x="864833" y="68104"/>
                </a:lnTo>
                <a:lnTo>
                  <a:pt x="826735" y="50735"/>
                </a:lnTo>
                <a:lnTo>
                  <a:pt x="786872" y="35718"/>
                </a:lnTo>
                <a:lnTo>
                  <a:pt x="745388" y="23170"/>
                </a:lnTo>
                <a:lnTo>
                  <a:pt x="702430" y="13208"/>
                </a:lnTo>
                <a:lnTo>
                  <a:pt x="658143" y="5948"/>
                </a:lnTo>
                <a:lnTo>
                  <a:pt x="612673" y="1506"/>
                </a:lnTo>
                <a:lnTo>
                  <a:pt x="566165" y="0"/>
                </a:lnTo>
                <a:lnTo>
                  <a:pt x="519767" y="1506"/>
                </a:lnTo>
                <a:lnTo>
                  <a:pt x="474395" y="5948"/>
                </a:lnTo>
                <a:lnTo>
                  <a:pt x="430195" y="13208"/>
                </a:lnTo>
                <a:lnTo>
                  <a:pt x="387315" y="23170"/>
                </a:lnTo>
                <a:lnTo>
                  <a:pt x="345900" y="35718"/>
                </a:lnTo>
                <a:lnTo>
                  <a:pt x="306096" y="50735"/>
                </a:lnTo>
                <a:lnTo>
                  <a:pt x="268051" y="68104"/>
                </a:lnTo>
                <a:lnTo>
                  <a:pt x="231910" y="87709"/>
                </a:lnTo>
                <a:lnTo>
                  <a:pt x="197819" y="109433"/>
                </a:lnTo>
                <a:lnTo>
                  <a:pt x="165925" y="133159"/>
                </a:lnTo>
                <a:lnTo>
                  <a:pt x="136374" y="158771"/>
                </a:lnTo>
                <a:lnTo>
                  <a:pt x="109313" y="186153"/>
                </a:lnTo>
                <a:lnTo>
                  <a:pt x="63244" y="245758"/>
                </a:lnTo>
                <a:lnTo>
                  <a:pt x="28888" y="311042"/>
                </a:lnTo>
                <a:lnTo>
                  <a:pt x="7417" y="381071"/>
                </a:lnTo>
                <a:lnTo>
                  <a:pt x="0" y="454914"/>
                </a:lnTo>
                <a:lnTo>
                  <a:pt x="1878" y="492150"/>
                </a:lnTo>
                <a:lnTo>
                  <a:pt x="16469" y="564058"/>
                </a:lnTo>
                <a:lnTo>
                  <a:pt x="44529" y="631757"/>
                </a:lnTo>
                <a:lnTo>
                  <a:pt x="84887" y="694301"/>
                </a:lnTo>
                <a:lnTo>
                  <a:pt x="136374" y="750744"/>
                </a:lnTo>
                <a:lnTo>
                  <a:pt x="165925" y="776382"/>
                </a:lnTo>
                <a:lnTo>
                  <a:pt x="197819" y="800140"/>
                </a:lnTo>
                <a:lnTo>
                  <a:pt x="231910" y="821899"/>
                </a:lnTo>
                <a:lnTo>
                  <a:pt x="268051" y="841541"/>
                </a:lnTo>
                <a:lnTo>
                  <a:pt x="306096" y="858948"/>
                </a:lnTo>
                <a:lnTo>
                  <a:pt x="345900" y="874002"/>
                </a:lnTo>
                <a:lnTo>
                  <a:pt x="387315" y="886583"/>
                </a:lnTo>
                <a:lnTo>
                  <a:pt x="430195" y="896575"/>
                </a:lnTo>
                <a:lnTo>
                  <a:pt x="474395" y="903859"/>
                </a:lnTo>
                <a:lnTo>
                  <a:pt x="519767" y="908316"/>
                </a:lnTo>
                <a:lnTo>
                  <a:pt x="566165" y="909828"/>
                </a:lnTo>
                <a:lnTo>
                  <a:pt x="612673" y="908316"/>
                </a:lnTo>
                <a:lnTo>
                  <a:pt x="658143" y="903859"/>
                </a:lnTo>
                <a:lnTo>
                  <a:pt x="702430" y="896575"/>
                </a:lnTo>
                <a:lnTo>
                  <a:pt x="745388" y="886583"/>
                </a:lnTo>
                <a:lnTo>
                  <a:pt x="786872" y="874002"/>
                </a:lnTo>
                <a:lnTo>
                  <a:pt x="826735" y="858948"/>
                </a:lnTo>
                <a:lnTo>
                  <a:pt x="864833" y="841541"/>
                </a:lnTo>
                <a:lnTo>
                  <a:pt x="901019" y="821899"/>
                </a:lnTo>
                <a:lnTo>
                  <a:pt x="935147" y="800140"/>
                </a:lnTo>
                <a:lnTo>
                  <a:pt x="967073" y="776382"/>
                </a:lnTo>
                <a:lnTo>
                  <a:pt x="996649" y="750744"/>
                </a:lnTo>
                <a:lnTo>
                  <a:pt x="1023731" y="723345"/>
                </a:lnTo>
                <a:lnTo>
                  <a:pt x="1069828" y="663733"/>
                </a:lnTo>
                <a:lnTo>
                  <a:pt x="1104198" y="598493"/>
                </a:lnTo>
                <a:lnTo>
                  <a:pt x="1125675" y="528571"/>
                </a:lnTo>
                <a:lnTo>
                  <a:pt x="1133093" y="454914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2493" y="1965198"/>
            <a:ext cx="1133475" cy="909955"/>
          </a:xfrm>
          <a:custGeom>
            <a:avLst/>
            <a:gdLst/>
            <a:ahLst/>
            <a:cxnLst/>
            <a:rect l="l" t="t" r="r" b="b"/>
            <a:pathLst>
              <a:path w="1133475" h="909955">
                <a:moveTo>
                  <a:pt x="566165" y="0"/>
                </a:moveTo>
                <a:lnTo>
                  <a:pt x="519767" y="1506"/>
                </a:lnTo>
                <a:lnTo>
                  <a:pt x="474395" y="5948"/>
                </a:lnTo>
                <a:lnTo>
                  <a:pt x="430195" y="13208"/>
                </a:lnTo>
                <a:lnTo>
                  <a:pt x="387315" y="23170"/>
                </a:lnTo>
                <a:lnTo>
                  <a:pt x="345900" y="35718"/>
                </a:lnTo>
                <a:lnTo>
                  <a:pt x="306096" y="50735"/>
                </a:lnTo>
                <a:lnTo>
                  <a:pt x="268051" y="68104"/>
                </a:lnTo>
                <a:lnTo>
                  <a:pt x="231910" y="87709"/>
                </a:lnTo>
                <a:lnTo>
                  <a:pt x="197819" y="109433"/>
                </a:lnTo>
                <a:lnTo>
                  <a:pt x="165925" y="133159"/>
                </a:lnTo>
                <a:lnTo>
                  <a:pt x="136374" y="158771"/>
                </a:lnTo>
                <a:lnTo>
                  <a:pt x="109313" y="186153"/>
                </a:lnTo>
                <a:lnTo>
                  <a:pt x="63244" y="245758"/>
                </a:lnTo>
                <a:lnTo>
                  <a:pt x="28888" y="311042"/>
                </a:lnTo>
                <a:lnTo>
                  <a:pt x="7417" y="381071"/>
                </a:lnTo>
                <a:lnTo>
                  <a:pt x="0" y="454914"/>
                </a:lnTo>
                <a:lnTo>
                  <a:pt x="1878" y="492150"/>
                </a:lnTo>
                <a:lnTo>
                  <a:pt x="16469" y="564058"/>
                </a:lnTo>
                <a:lnTo>
                  <a:pt x="44529" y="631757"/>
                </a:lnTo>
                <a:lnTo>
                  <a:pt x="84887" y="694301"/>
                </a:lnTo>
                <a:lnTo>
                  <a:pt x="136374" y="750744"/>
                </a:lnTo>
                <a:lnTo>
                  <a:pt x="165925" y="776382"/>
                </a:lnTo>
                <a:lnTo>
                  <a:pt x="197819" y="800140"/>
                </a:lnTo>
                <a:lnTo>
                  <a:pt x="231910" y="821899"/>
                </a:lnTo>
                <a:lnTo>
                  <a:pt x="268051" y="841541"/>
                </a:lnTo>
                <a:lnTo>
                  <a:pt x="306096" y="858948"/>
                </a:lnTo>
                <a:lnTo>
                  <a:pt x="345900" y="874002"/>
                </a:lnTo>
                <a:lnTo>
                  <a:pt x="387315" y="886583"/>
                </a:lnTo>
                <a:lnTo>
                  <a:pt x="430195" y="896575"/>
                </a:lnTo>
                <a:lnTo>
                  <a:pt x="474395" y="903859"/>
                </a:lnTo>
                <a:lnTo>
                  <a:pt x="519767" y="908316"/>
                </a:lnTo>
                <a:lnTo>
                  <a:pt x="566165" y="909828"/>
                </a:lnTo>
                <a:lnTo>
                  <a:pt x="612673" y="908316"/>
                </a:lnTo>
                <a:lnTo>
                  <a:pt x="658143" y="903859"/>
                </a:lnTo>
                <a:lnTo>
                  <a:pt x="702430" y="896575"/>
                </a:lnTo>
                <a:lnTo>
                  <a:pt x="745388" y="886583"/>
                </a:lnTo>
                <a:lnTo>
                  <a:pt x="786872" y="874002"/>
                </a:lnTo>
                <a:lnTo>
                  <a:pt x="826735" y="858948"/>
                </a:lnTo>
                <a:lnTo>
                  <a:pt x="864833" y="841541"/>
                </a:lnTo>
                <a:lnTo>
                  <a:pt x="901019" y="821899"/>
                </a:lnTo>
                <a:lnTo>
                  <a:pt x="935147" y="800140"/>
                </a:lnTo>
                <a:lnTo>
                  <a:pt x="967073" y="776382"/>
                </a:lnTo>
                <a:lnTo>
                  <a:pt x="996649" y="750744"/>
                </a:lnTo>
                <a:lnTo>
                  <a:pt x="1023731" y="723345"/>
                </a:lnTo>
                <a:lnTo>
                  <a:pt x="1069828" y="663733"/>
                </a:lnTo>
                <a:lnTo>
                  <a:pt x="1104198" y="598493"/>
                </a:lnTo>
                <a:lnTo>
                  <a:pt x="1125675" y="528571"/>
                </a:lnTo>
                <a:lnTo>
                  <a:pt x="1133093" y="454914"/>
                </a:lnTo>
                <a:lnTo>
                  <a:pt x="1131215" y="417574"/>
                </a:lnTo>
                <a:lnTo>
                  <a:pt x="1116621" y="345522"/>
                </a:lnTo>
                <a:lnTo>
                  <a:pt x="1088552" y="277748"/>
                </a:lnTo>
                <a:lnTo>
                  <a:pt x="1048173" y="215188"/>
                </a:lnTo>
                <a:lnTo>
                  <a:pt x="996649" y="158771"/>
                </a:lnTo>
                <a:lnTo>
                  <a:pt x="967073" y="133159"/>
                </a:lnTo>
                <a:lnTo>
                  <a:pt x="935147" y="109433"/>
                </a:lnTo>
                <a:lnTo>
                  <a:pt x="901019" y="87709"/>
                </a:lnTo>
                <a:lnTo>
                  <a:pt x="864833" y="68104"/>
                </a:lnTo>
                <a:lnTo>
                  <a:pt x="826735" y="50735"/>
                </a:lnTo>
                <a:lnTo>
                  <a:pt x="786872" y="35718"/>
                </a:lnTo>
                <a:lnTo>
                  <a:pt x="745388" y="23170"/>
                </a:lnTo>
                <a:lnTo>
                  <a:pt x="702430" y="13208"/>
                </a:lnTo>
                <a:lnTo>
                  <a:pt x="658143" y="5948"/>
                </a:lnTo>
                <a:lnTo>
                  <a:pt x="612673" y="1506"/>
                </a:lnTo>
                <a:lnTo>
                  <a:pt x="56616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4181" y="2152167"/>
            <a:ext cx="9493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磁盘I/O </a:t>
            </a: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29619" y="3179826"/>
            <a:ext cx="1355725" cy="1092200"/>
          </a:xfrm>
          <a:custGeom>
            <a:avLst/>
            <a:gdLst/>
            <a:ahLst/>
            <a:cxnLst/>
            <a:rect l="l" t="t" r="r" b="b"/>
            <a:pathLst>
              <a:path w="1355725" h="1092200">
                <a:moveTo>
                  <a:pt x="1355598" y="545591"/>
                </a:moveTo>
                <a:lnTo>
                  <a:pt x="1353346" y="500786"/>
                </a:lnTo>
                <a:lnTo>
                  <a:pt x="1346710" y="456989"/>
                </a:lnTo>
                <a:lnTo>
                  <a:pt x="1335864" y="414340"/>
                </a:lnTo>
                <a:lnTo>
                  <a:pt x="1320984" y="372977"/>
                </a:lnTo>
                <a:lnTo>
                  <a:pt x="1302246" y="333041"/>
                </a:lnTo>
                <a:lnTo>
                  <a:pt x="1279823" y="294671"/>
                </a:lnTo>
                <a:lnTo>
                  <a:pt x="1253893" y="258006"/>
                </a:lnTo>
                <a:lnTo>
                  <a:pt x="1224631" y="223186"/>
                </a:lnTo>
                <a:lnTo>
                  <a:pt x="1192212" y="190351"/>
                </a:lnTo>
                <a:lnTo>
                  <a:pt x="1156811" y="159638"/>
                </a:lnTo>
                <a:lnTo>
                  <a:pt x="1118604" y="131190"/>
                </a:lnTo>
                <a:lnTo>
                  <a:pt x="1077766" y="105143"/>
                </a:lnTo>
                <a:lnTo>
                  <a:pt x="1034473" y="81639"/>
                </a:lnTo>
                <a:lnTo>
                  <a:pt x="988901" y="60816"/>
                </a:lnTo>
                <a:lnTo>
                  <a:pt x="941224" y="42814"/>
                </a:lnTo>
                <a:lnTo>
                  <a:pt x="891619" y="27773"/>
                </a:lnTo>
                <a:lnTo>
                  <a:pt x="840260" y="15831"/>
                </a:lnTo>
                <a:lnTo>
                  <a:pt x="787323" y="7129"/>
                </a:lnTo>
                <a:lnTo>
                  <a:pt x="732984" y="1805"/>
                </a:lnTo>
                <a:lnTo>
                  <a:pt x="677418" y="0"/>
                </a:lnTo>
                <a:lnTo>
                  <a:pt x="621857" y="1805"/>
                </a:lnTo>
                <a:lnTo>
                  <a:pt x="567533" y="7129"/>
                </a:lnTo>
                <a:lnTo>
                  <a:pt x="514621" y="15831"/>
                </a:lnTo>
                <a:lnTo>
                  <a:pt x="463296" y="27773"/>
                </a:lnTo>
                <a:lnTo>
                  <a:pt x="413730" y="42814"/>
                </a:lnTo>
                <a:lnTo>
                  <a:pt x="366099" y="60816"/>
                </a:lnTo>
                <a:lnTo>
                  <a:pt x="320576" y="81639"/>
                </a:lnTo>
                <a:lnTo>
                  <a:pt x="277337" y="105143"/>
                </a:lnTo>
                <a:lnTo>
                  <a:pt x="236555" y="131190"/>
                </a:lnTo>
                <a:lnTo>
                  <a:pt x="198405" y="159638"/>
                </a:lnTo>
                <a:lnTo>
                  <a:pt x="163061" y="190351"/>
                </a:lnTo>
                <a:lnTo>
                  <a:pt x="130698" y="223186"/>
                </a:lnTo>
                <a:lnTo>
                  <a:pt x="101489" y="258006"/>
                </a:lnTo>
                <a:lnTo>
                  <a:pt x="75609" y="294671"/>
                </a:lnTo>
                <a:lnTo>
                  <a:pt x="53232" y="333041"/>
                </a:lnTo>
                <a:lnTo>
                  <a:pt x="34533" y="372977"/>
                </a:lnTo>
                <a:lnTo>
                  <a:pt x="19686" y="414340"/>
                </a:lnTo>
                <a:lnTo>
                  <a:pt x="8865" y="456989"/>
                </a:lnTo>
                <a:lnTo>
                  <a:pt x="2245" y="500786"/>
                </a:lnTo>
                <a:lnTo>
                  <a:pt x="0" y="545591"/>
                </a:lnTo>
                <a:lnTo>
                  <a:pt x="2245" y="590402"/>
                </a:lnTo>
                <a:lnTo>
                  <a:pt x="8865" y="634215"/>
                </a:lnTo>
                <a:lnTo>
                  <a:pt x="19686" y="676890"/>
                </a:lnTo>
                <a:lnTo>
                  <a:pt x="34533" y="718285"/>
                </a:lnTo>
                <a:lnTo>
                  <a:pt x="53232" y="758261"/>
                </a:lnTo>
                <a:lnTo>
                  <a:pt x="75609" y="796677"/>
                </a:lnTo>
                <a:lnTo>
                  <a:pt x="101489" y="833391"/>
                </a:lnTo>
                <a:lnTo>
                  <a:pt x="119634" y="855055"/>
                </a:lnTo>
                <a:lnTo>
                  <a:pt x="119634" y="545591"/>
                </a:lnTo>
                <a:lnTo>
                  <a:pt x="121484" y="508812"/>
                </a:lnTo>
                <a:lnTo>
                  <a:pt x="135856" y="437809"/>
                </a:lnTo>
                <a:lnTo>
                  <a:pt x="163496" y="370986"/>
                </a:lnTo>
                <a:lnTo>
                  <a:pt x="203252" y="309273"/>
                </a:lnTo>
                <a:lnTo>
                  <a:pt x="253971" y="253598"/>
                </a:lnTo>
                <a:lnTo>
                  <a:pt x="283083" y="228314"/>
                </a:lnTo>
                <a:lnTo>
                  <a:pt x="314502" y="204887"/>
                </a:lnTo>
                <a:lnTo>
                  <a:pt x="348087" y="183434"/>
                </a:lnTo>
                <a:lnTo>
                  <a:pt x="383693" y="164071"/>
                </a:lnTo>
                <a:lnTo>
                  <a:pt x="421175" y="146912"/>
                </a:lnTo>
                <a:lnTo>
                  <a:pt x="460390" y="132076"/>
                </a:lnTo>
                <a:lnTo>
                  <a:pt x="501194" y="119676"/>
                </a:lnTo>
                <a:lnTo>
                  <a:pt x="543443" y="109830"/>
                </a:lnTo>
                <a:lnTo>
                  <a:pt x="586992" y="102654"/>
                </a:lnTo>
                <a:lnTo>
                  <a:pt x="631699" y="98263"/>
                </a:lnTo>
                <a:lnTo>
                  <a:pt x="677418" y="96773"/>
                </a:lnTo>
                <a:lnTo>
                  <a:pt x="723136" y="98263"/>
                </a:lnTo>
                <a:lnTo>
                  <a:pt x="767843" y="102654"/>
                </a:lnTo>
                <a:lnTo>
                  <a:pt x="811392" y="109830"/>
                </a:lnTo>
                <a:lnTo>
                  <a:pt x="853641" y="119676"/>
                </a:lnTo>
                <a:lnTo>
                  <a:pt x="894445" y="132076"/>
                </a:lnTo>
                <a:lnTo>
                  <a:pt x="933660" y="146912"/>
                </a:lnTo>
                <a:lnTo>
                  <a:pt x="971142" y="164071"/>
                </a:lnTo>
                <a:lnTo>
                  <a:pt x="1006748" y="183434"/>
                </a:lnTo>
                <a:lnTo>
                  <a:pt x="1040333" y="204887"/>
                </a:lnTo>
                <a:lnTo>
                  <a:pt x="1071753" y="228314"/>
                </a:lnTo>
                <a:lnTo>
                  <a:pt x="1100864" y="253598"/>
                </a:lnTo>
                <a:lnTo>
                  <a:pt x="1151583" y="309273"/>
                </a:lnTo>
                <a:lnTo>
                  <a:pt x="1191339" y="370986"/>
                </a:lnTo>
                <a:lnTo>
                  <a:pt x="1218979" y="437809"/>
                </a:lnTo>
                <a:lnTo>
                  <a:pt x="1233351" y="508812"/>
                </a:lnTo>
                <a:lnTo>
                  <a:pt x="1235202" y="545591"/>
                </a:lnTo>
                <a:lnTo>
                  <a:pt x="1235202" y="855668"/>
                </a:lnTo>
                <a:lnTo>
                  <a:pt x="1253893" y="833391"/>
                </a:lnTo>
                <a:lnTo>
                  <a:pt x="1279823" y="796677"/>
                </a:lnTo>
                <a:lnTo>
                  <a:pt x="1302246" y="758261"/>
                </a:lnTo>
                <a:lnTo>
                  <a:pt x="1320984" y="718285"/>
                </a:lnTo>
                <a:lnTo>
                  <a:pt x="1335864" y="676890"/>
                </a:lnTo>
                <a:lnTo>
                  <a:pt x="1346710" y="634215"/>
                </a:lnTo>
                <a:lnTo>
                  <a:pt x="1353346" y="590402"/>
                </a:lnTo>
                <a:lnTo>
                  <a:pt x="1355598" y="545591"/>
                </a:lnTo>
                <a:close/>
              </a:path>
              <a:path w="1355725" h="1092200">
                <a:moveTo>
                  <a:pt x="1235202" y="855668"/>
                </a:moveTo>
                <a:lnTo>
                  <a:pt x="1235202" y="545591"/>
                </a:lnTo>
                <a:lnTo>
                  <a:pt x="1233351" y="582480"/>
                </a:lnTo>
                <a:lnTo>
                  <a:pt x="1227895" y="618544"/>
                </a:lnTo>
                <a:lnTo>
                  <a:pt x="1206745" y="687738"/>
                </a:lnTo>
                <a:lnTo>
                  <a:pt x="1172903" y="752250"/>
                </a:lnTo>
                <a:lnTo>
                  <a:pt x="1127522" y="811158"/>
                </a:lnTo>
                <a:lnTo>
                  <a:pt x="1071753" y="863536"/>
                </a:lnTo>
                <a:lnTo>
                  <a:pt x="1040333" y="886988"/>
                </a:lnTo>
                <a:lnTo>
                  <a:pt x="1006748" y="908462"/>
                </a:lnTo>
                <a:lnTo>
                  <a:pt x="971142" y="927842"/>
                </a:lnTo>
                <a:lnTo>
                  <a:pt x="933660" y="945012"/>
                </a:lnTo>
                <a:lnTo>
                  <a:pt x="894445" y="959858"/>
                </a:lnTo>
                <a:lnTo>
                  <a:pt x="853641" y="972263"/>
                </a:lnTo>
                <a:lnTo>
                  <a:pt x="811392" y="982112"/>
                </a:lnTo>
                <a:lnTo>
                  <a:pt x="767843" y="989290"/>
                </a:lnTo>
                <a:lnTo>
                  <a:pt x="723136" y="993682"/>
                </a:lnTo>
                <a:lnTo>
                  <a:pt x="677418" y="995171"/>
                </a:lnTo>
                <a:lnTo>
                  <a:pt x="631699" y="993682"/>
                </a:lnTo>
                <a:lnTo>
                  <a:pt x="586992" y="989290"/>
                </a:lnTo>
                <a:lnTo>
                  <a:pt x="543443" y="982112"/>
                </a:lnTo>
                <a:lnTo>
                  <a:pt x="501194" y="972263"/>
                </a:lnTo>
                <a:lnTo>
                  <a:pt x="460390" y="959858"/>
                </a:lnTo>
                <a:lnTo>
                  <a:pt x="421175" y="945012"/>
                </a:lnTo>
                <a:lnTo>
                  <a:pt x="383693" y="927842"/>
                </a:lnTo>
                <a:lnTo>
                  <a:pt x="348087" y="908462"/>
                </a:lnTo>
                <a:lnTo>
                  <a:pt x="314502" y="886988"/>
                </a:lnTo>
                <a:lnTo>
                  <a:pt x="283083" y="863536"/>
                </a:lnTo>
                <a:lnTo>
                  <a:pt x="253971" y="838221"/>
                </a:lnTo>
                <a:lnTo>
                  <a:pt x="203252" y="782462"/>
                </a:lnTo>
                <a:lnTo>
                  <a:pt x="163496" y="720637"/>
                </a:lnTo>
                <a:lnTo>
                  <a:pt x="135856" y="653668"/>
                </a:lnTo>
                <a:lnTo>
                  <a:pt x="121484" y="582480"/>
                </a:lnTo>
                <a:lnTo>
                  <a:pt x="119634" y="545591"/>
                </a:lnTo>
                <a:lnTo>
                  <a:pt x="119634" y="855055"/>
                </a:lnTo>
                <a:lnTo>
                  <a:pt x="163061" y="901157"/>
                </a:lnTo>
                <a:lnTo>
                  <a:pt x="198405" y="931925"/>
                </a:lnTo>
                <a:lnTo>
                  <a:pt x="236555" y="960431"/>
                </a:lnTo>
                <a:lnTo>
                  <a:pt x="277337" y="986533"/>
                </a:lnTo>
                <a:lnTo>
                  <a:pt x="320576" y="1010091"/>
                </a:lnTo>
                <a:lnTo>
                  <a:pt x="366099" y="1030964"/>
                </a:lnTo>
                <a:lnTo>
                  <a:pt x="413730" y="1049012"/>
                </a:lnTo>
                <a:lnTo>
                  <a:pt x="463296" y="1064093"/>
                </a:lnTo>
                <a:lnTo>
                  <a:pt x="514621" y="1076068"/>
                </a:lnTo>
                <a:lnTo>
                  <a:pt x="567533" y="1084795"/>
                </a:lnTo>
                <a:lnTo>
                  <a:pt x="621857" y="1090134"/>
                </a:lnTo>
                <a:lnTo>
                  <a:pt x="677418" y="1091945"/>
                </a:lnTo>
                <a:lnTo>
                  <a:pt x="732984" y="1090134"/>
                </a:lnTo>
                <a:lnTo>
                  <a:pt x="787323" y="1084795"/>
                </a:lnTo>
                <a:lnTo>
                  <a:pt x="840260" y="1076068"/>
                </a:lnTo>
                <a:lnTo>
                  <a:pt x="891619" y="1064093"/>
                </a:lnTo>
                <a:lnTo>
                  <a:pt x="941224" y="1049012"/>
                </a:lnTo>
                <a:lnTo>
                  <a:pt x="988901" y="1030964"/>
                </a:lnTo>
                <a:lnTo>
                  <a:pt x="1034473" y="1010091"/>
                </a:lnTo>
                <a:lnTo>
                  <a:pt x="1077766" y="986533"/>
                </a:lnTo>
                <a:lnTo>
                  <a:pt x="1118604" y="960431"/>
                </a:lnTo>
                <a:lnTo>
                  <a:pt x="1156811" y="931925"/>
                </a:lnTo>
                <a:lnTo>
                  <a:pt x="1192212" y="901157"/>
                </a:lnTo>
                <a:lnTo>
                  <a:pt x="1224631" y="868265"/>
                </a:lnTo>
                <a:lnTo>
                  <a:pt x="1235202" y="85566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0109" y="3269741"/>
            <a:ext cx="1134110" cy="909955"/>
          </a:xfrm>
          <a:custGeom>
            <a:avLst/>
            <a:gdLst/>
            <a:ahLst/>
            <a:cxnLst/>
            <a:rect l="l" t="t" r="r" b="b"/>
            <a:pathLst>
              <a:path w="1134110" h="909954">
                <a:moveTo>
                  <a:pt x="1133855" y="454914"/>
                </a:moveTo>
                <a:lnTo>
                  <a:pt x="1126437" y="381256"/>
                </a:lnTo>
                <a:lnTo>
                  <a:pt x="1104960" y="311334"/>
                </a:lnTo>
                <a:lnTo>
                  <a:pt x="1070590" y="246094"/>
                </a:lnTo>
                <a:lnTo>
                  <a:pt x="1024493" y="186482"/>
                </a:lnTo>
                <a:lnTo>
                  <a:pt x="997411" y="159083"/>
                </a:lnTo>
                <a:lnTo>
                  <a:pt x="967835" y="133445"/>
                </a:lnTo>
                <a:lnTo>
                  <a:pt x="935909" y="109687"/>
                </a:lnTo>
                <a:lnTo>
                  <a:pt x="901781" y="87928"/>
                </a:lnTo>
                <a:lnTo>
                  <a:pt x="865595" y="68286"/>
                </a:lnTo>
                <a:lnTo>
                  <a:pt x="827497" y="50879"/>
                </a:lnTo>
                <a:lnTo>
                  <a:pt x="787634" y="35825"/>
                </a:lnTo>
                <a:lnTo>
                  <a:pt x="746150" y="23244"/>
                </a:lnTo>
                <a:lnTo>
                  <a:pt x="703192" y="13252"/>
                </a:lnTo>
                <a:lnTo>
                  <a:pt x="658905" y="5968"/>
                </a:lnTo>
                <a:lnTo>
                  <a:pt x="613435" y="1511"/>
                </a:lnTo>
                <a:lnTo>
                  <a:pt x="566927" y="0"/>
                </a:lnTo>
                <a:lnTo>
                  <a:pt x="520420" y="1511"/>
                </a:lnTo>
                <a:lnTo>
                  <a:pt x="474950" y="5968"/>
                </a:lnTo>
                <a:lnTo>
                  <a:pt x="430663" y="13252"/>
                </a:lnTo>
                <a:lnTo>
                  <a:pt x="387705" y="23244"/>
                </a:lnTo>
                <a:lnTo>
                  <a:pt x="346221" y="35825"/>
                </a:lnTo>
                <a:lnTo>
                  <a:pt x="306358" y="50879"/>
                </a:lnTo>
                <a:lnTo>
                  <a:pt x="268260" y="68286"/>
                </a:lnTo>
                <a:lnTo>
                  <a:pt x="232074" y="87928"/>
                </a:lnTo>
                <a:lnTo>
                  <a:pt x="197946" y="109687"/>
                </a:lnTo>
                <a:lnTo>
                  <a:pt x="166020" y="133445"/>
                </a:lnTo>
                <a:lnTo>
                  <a:pt x="136444" y="159083"/>
                </a:lnTo>
                <a:lnTo>
                  <a:pt x="109362" y="186482"/>
                </a:lnTo>
                <a:lnTo>
                  <a:pt x="63265" y="246094"/>
                </a:lnTo>
                <a:lnTo>
                  <a:pt x="28895" y="311334"/>
                </a:lnTo>
                <a:lnTo>
                  <a:pt x="7418" y="381256"/>
                </a:lnTo>
                <a:lnTo>
                  <a:pt x="0" y="454914"/>
                </a:lnTo>
                <a:lnTo>
                  <a:pt x="1878" y="492253"/>
                </a:lnTo>
                <a:lnTo>
                  <a:pt x="16472" y="564305"/>
                </a:lnTo>
                <a:lnTo>
                  <a:pt x="44541" y="632079"/>
                </a:lnTo>
                <a:lnTo>
                  <a:pt x="84920" y="694639"/>
                </a:lnTo>
                <a:lnTo>
                  <a:pt x="136444" y="751056"/>
                </a:lnTo>
                <a:lnTo>
                  <a:pt x="166020" y="776668"/>
                </a:lnTo>
                <a:lnTo>
                  <a:pt x="197946" y="800394"/>
                </a:lnTo>
                <a:lnTo>
                  <a:pt x="232074" y="822118"/>
                </a:lnTo>
                <a:lnTo>
                  <a:pt x="268260" y="841723"/>
                </a:lnTo>
                <a:lnTo>
                  <a:pt x="306358" y="859092"/>
                </a:lnTo>
                <a:lnTo>
                  <a:pt x="346221" y="874109"/>
                </a:lnTo>
                <a:lnTo>
                  <a:pt x="387705" y="886657"/>
                </a:lnTo>
                <a:lnTo>
                  <a:pt x="430663" y="896619"/>
                </a:lnTo>
                <a:lnTo>
                  <a:pt x="474950" y="903879"/>
                </a:lnTo>
                <a:lnTo>
                  <a:pt x="520420" y="908321"/>
                </a:lnTo>
                <a:lnTo>
                  <a:pt x="566927" y="909828"/>
                </a:lnTo>
                <a:lnTo>
                  <a:pt x="613435" y="908321"/>
                </a:lnTo>
                <a:lnTo>
                  <a:pt x="658905" y="903879"/>
                </a:lnTo>
                <a:lnTo>
                  <a:pt x="703192" y="896619"/>
                </a:lnTo>
                <a:lnTo>
                  <a:pt x="746150" y="886657"/>
                </a:lnTo>
                <a:lnTo>
                  <a:pt x="787634" y="874109"/>
                </a:lnTo>
                <a:lnTo>
                  <a:pt x="827497" y="859092"/>
                </a:lnTo>
                <a:lnTo>
                  <a:pt x="865595" y="841723"/>
                </a:lnTo>
                <a:lnTo>
                  <a:pt x="901781" y="822118"/>
                </a:lnTo>
                <a:lnTo>
                  <a:pt x="935909" y="800394"/>
                </a:lnTo>
                <a:lnTo>
                  <a:pt x="967835" y="776668"/>
                </a:lnTo>
                <a:lnTo>
                  <a:pt x="997411" y="751056"/>
                </a:lnTo>
                <a:lnTo>
                  <a:pt x="1024493" y="723674"/>
                </a:lnTo>
                <a:lnTo>
                  <a:pt x="1070590" y="664069"/>
                </a:lnTo>
                <a:lnTo>
                  <a:pt x="1104960" y="598785"/>
                </a:lnTo>
                <a:lnTo>
                  <a:pt x="1126437" y="528756"/>
                </a:lnTo>
                <a:lnTo>
                  <a:pt x="1133855" y="454914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0109" y="3269741"/>
            <a:ext cx="1134110" cy="909955"/>
          </a:xfrm>
          <a:custGeom>
            <a:avLst/>
            <a:gdLst/>
            <a:ahLst/>
            <a:cxnLst/>
            <a:rect l="l" t="t" r="r" b="b"/>
            <a:pathLst>
              <a:path w="1134110" h="909954">
                <a:moveTo>
                  <a:pt x="566927" y="0"/>
                </a:moveTo>
                <a:lnTo>
                  <a:pt x="520420" y="1511"/>
                </a:lnTo>
                <a:lnTo>
                  <a:pt x="474950" y="5968"/>
                </a:lnTo>
                <a:lnTo>
                  <a:pt x="430663" y="13252"/>
                </a:lnTo>
                <a:lnTo>
                  <a:pt x="387705" y="23244"/>
                </a:lnTo>
                <a:lnTo>
                  <a:pt x="346221" y="35825"/>
                </a:lnTo>
                <a:lnTo>
                  <a:pt x="306358" y="50879"/>
                </a:lnTo>
                <a:lnTo>
                  <a:pt x="268260" y="68286"/>
                </a:lnTo>
                <a:lnTo>
                  <a:pt x="232074" y="87928"/>
                </a:lnTo>
                <a:lnTo>
                  <a:pt x="197946" y="109687"/>
                </a:lnTo>
                <a:lnTo>
                  <a:pt x="166020" y="133445"/>
                </a:lnTo>
                <a:lnTo>
                  <a:pt x="136444" y="159083"/>
                </a:lnTo>
                <a:lnTo>
                  <a:pt x="109362" y="186482"/>
                </a:lnTo>
                <a:lnTo>
                  <a:pt x="63265" y="246094"/>
                </a:lnTo>
                <a:lnTo>
                  <a:pt x="28895" y="311334"/>
                </a:lnTo>
                <a:lnTo>
                  <a:pt x="7418" y="381256"/>
                </a:lnTo>
                <a:lnTo>
                  <a:pt x="0" y="454914"/>
                </a:lnTo>
                <a:lnTo>
                  <a:pt x="1878" y="492253"/>
                </a:lnTo>
                <a:lnTo>
                  <a:pt x="16472" y="564305"/>
                </a:lnTo>
                <a:lnTo>
                  <a:pt x="44541" y="632079"/>
                </a:lnTo>
                <a:lnTo>
                  <a:pt x="84920" y="694639"/>
                </a:lnTo>
                <a:lnTo>
                  <a:pt x="136444" y="751056"/>
                </a:lnTo>
                <a:lnTo>
                  <a:pt x="166020" y="776668"/>
                </a:lnTo>
                <a:lnTo>
                  <a:pt x="197946" y="800394"/>
                </a:lnTo>
                <a:lnTo>
                  <a:pt x="232074" y="822118"/>
                </a:lnTo>
                <a:lnTo>
                  <a:pt x="268260" y="841723"/>
                </a:lnTo>
                <a:lnTo>
                  <a:pt x="306358" y="859092"/>
                </a:lnTo>
                <a:lnTo>
                  <a:pt x="346221" y="874109"/>
                </a:lnTo>
                <a:lnTo>
                  <a:pt x="387705" y="886657"/>
                </a:lnTo>
                <a:lnTo>
                  <a:pt x="430663" y="896619"/>
                </a:lnTo>
                <a:lnTo>
                  <a:pt x="474950" y="903879"/>
                </a:lnTo>
                <a:lnTo>
                  <a:pt x="520420" y="908321"/>
                </a:lnTo>
                <a:lnTo>
                  <a:pt x="566927" y="909828"/>
                </a:lnTo>
                <a:lnTo>
                  <a:pt x="613435" y="908321"/>
                </a:lnTo>
                <a:lnTo>
                  <a:pt x="658905" y="903879"/>
                </a:lnTo>
                <a:lnTo>
                  <a:pt x="703192" y="896619"/>
                </a:lnTo>
                <a:lnTo>
                  <a:pt x="746150" y="886657"/>
                </a:lnTo>
                <a:lnTo>
                  <a:pt x="787634" y="874109"/>
                </a:lnTo>
                <a:lnTo>
                  <a:pt x="827497" y="859092"/>
                </a:lnTo>
                <a:lnTo>
                  <a:pt x="865595" y="841723"/>
                </a:lnTo>
                <a:lnTo>
                  <a:pt x="901781" y="822118"/>
                </a:lnTo>
                <a:lnTo>
                  <a:pt x="935909" y="800394"/>
                </a:lnTo>
                <a:lnTo>
                  <a:pt x="967835" y="776668"/>
                </a:lnTo>
                <a:lnTo>
                  <a:pt x="997411" y="751056"/>
                </a:lnTo>
                <a:lnTo>
                  <a:pt x="1024493" y="723674"/>
                </a:lnTo>
                <a:lnTo>
                  <a:pt x="1070590" y="664069"/>
                </a:lnTo>
                <a:lnTo>
                  <a:pt x="1104960" y="598785"/>
                </a:lnTo>
                <a:lnTo>
                  <a:pt x="1126437" y="528756"/>
                </a:lnTo>
                <a:lnTo>
                  <a:pt x="1133855" y="454914"/>
                </a:lnTo>
                <a:lnTo>
                  <a:pt x="1131977" y="417677"/>
                </a:lnTo>
                <a:lnTo>
                  <a:pt x="1117383" y="345769"/>
                </a:lnTo>
                <a:lnTo>
                  <a:pt x="1089314" y="278070"/>
                </a:lnTo>
                <a:lnTo>
                  <a:pt x="1048935" y="215526"/>
                </a:lnTo>
                <a:lnTo>
                  <a:pt x="997411" y="159083"/>
                </a:lnTo>
                <a:lnTo>
                  <a:pt x="967835" y="133445"/>
                </a:lnTo>
                <a:lnTo>
                  <a:pt x="935909" y="109687"/>
                </a:lnTo>
                <a:lnTo>
                  <a:pt x="901781" y="87928"/>
                </a:lnTo>
                <a:lnTo>
                  <a:pt x="865595" y="68286"/>
                </a:lnTo>
                <a:lnTo>
                  <a:pt x="827497" y="50879"/>
                </a:lnTo>
                <a:lnTo>
                  <a:pt x="787634" y="35825"/>
                </a:lnTo>
                <a:lnTo>
                  <a:pt x="746150" y="23244"/>
                </a:lnTo>
                <a:lnTo>
                  <a:pt x="703192" y="13252"/>
                </a:lnTo>
                <a:lnTo>
                  <a:pt x="658905" y="5968"/>
                </a:lnTo>
                <a:lnTo>
                  <a:pt x="613435" y="1511"/>
                </a:lnTo>
                <a:lnTo>
                  <a:pt x="56692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39823" y="3457473"/>
            <a:ext cx="533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内存 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13598" y="1546097"/>
            <a:ext cx="525780" cy="340360"/>
          </a:xfrm>
          <a:custGeom>
            <a:avLst/>
            <a:gdLst/>
            <a:ahLst/>
            <a:cxnLst/>
            <a:rect l="l" t="t" r="r" b="b"/>
            <a:pathLst>
              <a:path w="525779" h="340360">
                <a:moveTo>
                  <a:pt x="0" y="339851"/>
                </a:moveTo>
                <a:lnTo>
                  <a:pt x="0" y="0"/>
                </a:lnTo>
                <a:lnTo>
                  <a:pt x="525780" y="339851"/>
                </a:lnTo>
                <a:lnTo>
                  <a:pt x="525780" y="0"/>
                </a:lnTo>
                <a:lnTo>
                  <a:pt x="0" y="3398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60863" y="1491359"/>
            <a:ext cx="1361440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4095"/>
              </a:lnSpc>
            </a:pPr>
            <a:r>
              <a:rPr sz="3600" b="1" dirty="0">
                <a:latin typeface="Arial"/>
                <a:cs typeface="Arial"/>
              </a:rPr>
              <a:t>S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2175"/>
              </a:lnSpc>
            </a:pP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A </a:t>
            </a:r>
            <a:r>
              <a:rPr sz="2000" b="1" spc="-5" dirty="0">
                <a:latin typeface="Symbol"/>
                <a:cs typeface="Symbol"/>
              </a:rPr>
              <a:t>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S.B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94353" y="1486010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88915" y="4860607"/>
          <a:ext cx="4396732" cy="1033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65"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记录1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记录2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记录3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4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4">
                      <a:solidFill>
                        <a:srgbClr val="FF0066"/>
                      </a:solidFill>
                      <a:prstDash val="solid"/>
                    </a:lnL>
                    <a:lnR w="9524">
                      <a:solidFill>
                        <a:srgbClr val="FF0066"/>
                      </a:solidFill>
                      <a:prstDash val="solid"/>
                    </a:lnR>
                    <a:lnT w="9524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20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记录11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记录12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记录13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记录31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记录32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微软雅黑"/>
                          <a:cs typeface="微软雅黑"/>
                        </a:rPr>
                        <a:t>记录33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B w="9525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">
            <a:extLst>
              <a:ext uri="{FF2B5EF4-FFF2-40B4-BE49-F238E27FC236}">
                <a16:creationId xmlns:a16="http://schemas.microsoft.com/office/drawing/2014/main" id="{69FD1DF3-EEF1-4B01-A777-324BD1DA8C36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B83E932A-2B0C-48B5-9429-5A067C13A25F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4927" y="1409435"/>
            <a:ext cx="5289801" cy="5300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2400" b="1" dirty="0">
                <a:latin typeface="微软雅黑"/>
                <a:cs typeface="微软雅黑"/>
              </a:rPr>
              <a:t>[连接操作的全主存实现算法P2] </a:t>
            </a:r>
            <a:endParaRPr lang="en-US" altLang="zh-CN" sz="2400" b="1" dirty="0">
              <a:latin typeface="微软雅黑"/>
              <a:cs typeface="微软雅黑"/>
            </a:endParaRPr>
          </a:p>
          <a:p>
            <a:pPr marL="12700" marR="5080">
              <a:lnSpc>
                <a:spcPct val="117600"/>
              </a:lnSpc>
            </a:pPr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应用条件：</a:t>
            </a:r>
            <a:r>
              <a:rPr sz="20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算法假定M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 &gt;= 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950" b="1" baseline="-25641" dirty="0">
                <a:solidFill>
                  <a:srgbClr val="CC0000"/>
                </a:solidFill>
                <a:latin typeface="微软雅黑"/>
                <a:cs typeface="微软雅黑"/>
              </a:rPr>
              <a:t>R </a:t>
            </a:r>
            <a:r>
              <a:rPr sz="1950" b="1" spc="-262" baseline="-25641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+</a:t>
            </a:r>
            <a:r>
              <a:rPr sz="2000" b="1" spc="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950" b="1" baseline="-25641" dirty="0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。</a:t>
            </a:r>
            <a:endParaRPr lang="en-US" sz="2000" b="1" spc="-5" dirty="0">
              <a:solidFill>
                <a:srgbClr val="CC0000"/>
              </a:solidFill>
              <a:latin typeface="微软雅黑"/>
              <a:cs typeface="微软雅黑"/>
            </a:endParaRPr>
          </a:p>
          <a:p>
            <a:pPr marL="12700" marR="5080">
              <a:lnSpc>
                <a:spcPct val="117600"/>
              </a:lnSpc>
            </a:pPr>
            <a:r>
              <a:rPr sz="1600" b="1" spc="-5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o</a:t>
            </a:r>
            <a:r>
              <a:rPr sz="1600" b="1" dirty="0">
                <a:latin typeface="微软雅黑"/>
                <a:cs typeface="微软雅黑"/>
              </a:rPr>
              <a:t>r 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i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 t</a:t>
            </a:r>
            <a:r>
              <a:rPr sz="1600" b="1" dirty="0">
                <a:latin typeface="微软雅黑"/>
                <a:cs typeface="微软雅黑"/>
              </a:rPr>
              <a:t>o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10" dirty="0"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latin typeface="微软雅黑"/>
                <a:cs typeface="微软雅黑"/>
              </a:rPr>
              <a:t>R</a:t>
            </a:r>
            <a:r>
              <a:rPr sz="1650" b="1" baseline="-25252" dirty="0">
                <a:latin typeface="微软雅黑"/>
                <a:cs typeface="微软雅黑"/>
              </a:rPr>
              <a:t> </a:t>
            </a:r>
            <a:r>
              <a:rPr sz="1650" b="1" spc="-15" baseline="-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//注：有可能一次性读入连续的多块</a:t>
            </a:r>
            <a:endParaRPr sz="1600" dirty="0">
              <a:latin typeface="微软雅黑"/>
              <a:cs typeface="微软雅黑"/>
            </a:endParaRPr>
          </a:p>
          <a:p>
            <a:pPr marL="12700" marR="2334895" indent="301625">
              <a:lnSpc>
                <a:spcPct val="120300"/>
              </a:lnSpc>
              <a:spcBef>
                <a:spcPts val="5"/>
              </a:spcBef>
            </a:pPr>
            <a:r>
              <a:rPr sz="1600" b="1" spc="-5" dirty="0">
                <a:latin typeface="微软雅黑"/>
                <a:cs typeface="微软雅黑"/>
              </a:rPr>
              <a:t>rea</a:t>
            </a:r>
            <a:r>
              <a:rPr sz="1600" b="1" dirty="0">
                <a:latin typeface="微软雅黑"/>
                <a:cs typeface="微软雅黑"/>
              </a:rPr>
              <a:t>d</a:t>
            </a:r>
            <a:r>
              <a:rPr sz="1600" b="1" spc="5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i-t</a:t>
            </a:r>
            <a:r>
              <a:rPr sz="1600" b="1" dirty="0">
                <a:latin typeface="微软雅黑"/>
                <a:cs typeface="微软雅黑"/>
              </a:rPr>
              <a:t>h </a:t>
            </a:r>
            <a:r>
              <a:rPr sz="1600" b="1" spc="-5" dirty="0">
                <a:latin typeface="微软雅黑"/>
                <a:cs typeface="微软雅黑"/>
              </a:rPr>
              <a:t>bloc</a:t>
            </a:r>
            <a:r>
              <a:rPr sz="1600" b="1" dirty="0">
                <a:latin typeface="微软雅黑"/>
                <a:cs typeface="微软雅黑"/>
              </a:rPr>
              <a:t>k</a:t>
            </a:r>
            <a:r>
              <a:rPr sz="1600" b="1" spc="-5" dirty="0">
                <a:latin typeface="微软雅黑"/>
                <a:cs typeface="微软雅黑"/>
              </a:rPr>
              <a:t> o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5" dirty="0">
                <a:latin typeface="微软雅黑"/>
                <a:cs typeface="微软雅黑"/>
              </a:rPr>
              <a:t> R； </a:t>
            </a:r>
            <a:r>
              <a:rPr sz="1600" b="1" dirty="0">
                <a:latin typeface="微软雅黑"/>
                <a:cs typeface="微软雅黑"/>
              </a:rPr>
              <a:t>Next </a:t>
            </a:r>
            <a:r>
              <a:rPr lang="en-US" sz="1600" b="1" dirty="0">
                <a:latin typeface="微软雅黑"/>
                <a:cs typeface="微软雅黑"/>
              </a:rPr>
              <a:t>I</a:t>
            </a:r>
            <a:endParaRPr sz="1600" dirty="0">
              <a:latin typeface="微软雅黑"/>
              <a:cs typeface="微软雅黑"/>
            </a:endParaRPr>
          </a:p>
          <a:p>
            <a:pPr marL="314325" marR="98425" indent="-302260">
              <a:lnSpc>
                <a:spcPts val="2320"/>
              </a:lnSpc>
              <a:spcBef>
                <a:spcPts val="130"/>
              </a:spcBef>
            </a:pPr>
            <a:r>
              <a:rPr sz="1600" b="1" spc="-5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o</a:t>
            </a:r>
            <a:r>
              <a:rPr sz="1600" b="1" dirty="0">
                <a:latin typeface="微软雅黑"/>
                <a:cs typeface="微软雅黑"/>
              </a:rPr>
              <a:t>r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j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 t</a:t>
            </a:r>
            <a:r>
              <a:rPr sz="1600" b="1" dirty="0">
                <a:latin typeface="微软雅黑"/>
                <a:cs typeface="微软雅黑"/>
              </a:rPr>
              <a:t>o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latin typeface="微软雅黑"/>
                <a:cs typeface="微软雅黑"/>
              </a:rPr>
              <a:t>S</a:t>
            </a:r>
            <a:r>
              <a:rPr sz="1650" b="1" spc="217" baseline="-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//注：有可能一次性读入连续的多块 </a:t>
            </a:r>
            <a:r>
              <a:rPr sz="1600" b="1" spc="-5" dirty="0">
                <a:latin typeface="微软雅黑"/>
                <a:cs typeface="微软雅黑"/>
              </a:rPr>
              <a:t>rea</a:t>
            </a:r>
            <a:r>
              <a:rPr sz="1600" b="1" dirty="0">
                <a:latin typeface="微软雅黑"/>
                <a:cs typeface="微软雅黑"/>
              </a:rPr>
              <a:t>d</a:t>
            </a:r>
            <a:r>
              <a:rPr sz="1600" b="1" spc="5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j-t</a:t>
            </a:r>
            <a:r>
              <a:rPr sz="1600" b="1" dirty="0">
                <a:latin typeface="微软雅黑"/>
                <a:cs typeface="微软雅黑"/>
              </a:rPr>
              <a:t>h</a:t>
            </a:r>
            <a:r>
              <a:rPr sz="1600" b="1" spc="-5" dirty="0">
                <a:latin typeface="微软雅黑"/>
                <a:cs typeface="微软雅黑"/>
              </a:rPr>
              <a:t> bloc</a:t>
            </a:r>
            <a:r>
              <a:rPr sz="1600" b="1" dirty="0">
                <a:latin typeface="微软雅黑"/>
                <a:cs typeface="微软雅黑"/>
              </a:rPr>
              <a:t>k</a:t>
            </a:r>
            <a:r>
              <a:rPr sz="1600" b="1" spc="-5" dirty="0">
                <a:latin typeface="微软雅黑"/>
                <a:cs typeface="微软雅黑"/>
              </a:rPr>
              <a:t> o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5" dirty="0">
                <a:latin typeface="微软雅黑"/>
                <a:cs typeface="微软雅黑"/>
              </a:rPr>
              <a:t> S；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600" b="1" dirty="0">
                <a:latin typeface="微软雅黑"/>
                <a:cs typeface="微软雅黑"/>
              </a:rPr>
              <a:t>Next</a:t>
            </a:r>
            <a:r>
              <a:rPr sz="1600" b="1" spc="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j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Fo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r 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p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=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o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sz="1650" b="1" spc="-7" baseline="-25252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endParaRPr sz="1650" baseline="-25252" dirty="0">
              <a:latin typeface="微软雅黑"/>
              <a:cs typeface="微软雅黑"/>
            </a:endParaRPr>
          </a:p>
          <a:p>
            <a:pPr marL="314325" marR="2152015">
              <a:lnSpc>
                <a:spcPct val="1203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rea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p-t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R； Fo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q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=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T</a:t>
            </a:r>
            <a:r>
              <a:rPr sz="1650" b="1" spc="-7" baseline="-25252" dirty="0">
                <a:solidFill>
                  <a:srgbClr val="3333CC"/>
                </a:solidFill>
                <a:latin typeface="微软雅黑"/>
                <a:cs typeface="微软雅黑"/>
              </a:rPr>
              <a:t>S</a:t>
            </a:r>
            <a:endParaRPr sz="1650" baseline="-25252" dirty="0">
              <a:latin typeface="微软雅黑"/>
              <a:cs typeface="微软雅黑"/>
            </a:endParaRPr>
          </a:p>
          <a:p>
            <a:pPr marL="555625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rea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q-t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S；</a:t>
            </a:r>
            <a:endParaRPr lang="en-US" sz="1600" b="1" spc="-5" dirty="0">
              <a:solidFill>
                <a:srgbClr val="3333CC"/>
              </a:solidFill>
              <a:latin typeface="微软雅黑"/>
              <a:cs typeface="微软雅黑"/>
            </a:endParaRPr>
          </a:p>
          <a:p>
            <a:pPr marL="797560" marR="562610" indent="-241300">
              <a:lnSpc>
                <a:spcPct val="120600"/>
              </a:lnSpc>
            </a:pP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i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R.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A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600" b="1" dirty="0">
                <a:solidFill>
                  <a:srgbClr val="3333CC"/>
                </a:solidFill>
                <a:latin typeface="Symbol"/>
                <a:cs typeface="Symbol"/>
              </a:rPr>
              <a:t></a:t>
            </a:r>
            <a:r>
              <a:rPr lang="en-US" altLang="zh-CN" sz="1600" b="1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S.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B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the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n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</a:p>
          <a:p>
            <a:pPr marL="797560" marR="562610" indent="-241300">
              <a:lnSpc>
                <a:spcPct val="120600"/>
              </a:lnSpc>
            </a:pP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{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zh-CN" altLang="en-US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串</a:t>
            </a:r>
            <a:r>
              <a:rPr lang="zh-CN" altLang="en-US" sz="1600" b="1" dirty="0">
                <a:solidFill>
                  <a:srgbClr val="3333CC"/>
                </a:solidFill>
                <a:latin typeface="微软雅黑"/>
                <a:cs typeface="微软雅黑"/>
              </a:rPr>
              <a:t>接</a:t>
            </a:r>
            <a:r>
              <a:rPr lang="zh-CN" altLang="en-US"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p-</a:t>
            </a:r>
            <a:r>
              <a:rPr lang="en-US" altLang="zh-CN" sz="1600" b="1" spc="-5" dirty="0" err="1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lang="en-US" altLang="zh-CN" sz="1600" b="1" dirty="0" err="1">
                <a:solidFill>
                  <a:srgbClr val="3333CC"/>
                </a:solidFill>
                <a:latin typeface="微软雅黑"/>
                <a:cs typeface="微软雅黑"/>
              </a:rPr>
              <a:t>h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R</a:t>
            </a:r>
            <a:r>
              <a:rPr lang="zh-CN" altLang="en-US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和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q-</a:t>
            </a:r>
            <a:r>
              <a:rPr lang="en-US" altLang="zh-CN" sz="1600" b="1" spc="-5" dirty="0" err="1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lang="en-US" altLang="zh-CN" sz="1600" b="1" dirty="0" err="1">
                <a:solidFill>
                  <a:srgbClr val="3333CC"/>
                </a:solidFill>
                <a:latin typeface="微软雅黑"/>
                <a:cs typeface="微软雅黑"/>
              </a:rPr>
              <a:t>h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d 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o</a:t>
            </a:r>
            <a:r>
              <a:rPr lang="en-US" altLang="zh-CN"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S; </a:t>
            </a:r>
            <a:r>
              <a:rPr lang="zh-CN" altLang="en-US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存入结果关系；</a:t>
            </a: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}</a:t>
            </a:r>
          </a:p>
          <a:p>
            <a:pPr marL="314325" marR="2152015" indent="-241300">
              <a:lnSpc>
                <a:spcPct val="120300"/>
              </a:lnSpc>
            </a:pP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	Next q </a:t>
            </a:r>
          </a:p>
          <a:p>
            <a:pPr marL="12700" marR="562610" indent="-241300">
              <a:spcBef>
                <a:spcPts val="395"/>
              </a:spcBef>
            </a:pPr>
            <a:r>
              <a:rPr lang="en-US" altLang="zh-CN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Next p</a:t>
            </a:r>
            <a:endParaRPr sz="1600" b="1" spc="-5" dirty="0">
              <a:solidFill>
                <a:srgbClr val="3333CC"/>
              </a:solidFill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911" y="6764893"/>
            <a:ext cx="69500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算法复杂性：</a:t>
            </a:r>
            <a:r>
              <a:rPr sz="1600" b="1" dirty="0" err="1">
                <a:solidFill>
                  <a:srgbClr val="CC0000"/>
                </a:solidFill>
                <a:latin typeface="微软雅黑"/>
                <a:cs typeface="微软雅黑"/>
              </a:rPr>
              <a:t>I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/O次数估计为B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1650" b="1" spc="209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+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1650" b="1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(暂忽略结果关系保存的I/O次数)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19.2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连接操作的实现算法</a:t>
            </a: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en-US" altLang="zh-CN" sz="2800" spc="-1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由逻辑层面到物理层面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连接操作的全主存实现算法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59446" y="2362200"/>
            <a:ext cx="2167128" cy="144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3015" y="3385565"/>
            <a:ext cx="3622547" cy="2634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24729" y="3737889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355" algn="just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降低I/O 操作次数 是关键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9925" y="4320819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充分利 用内存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18398" y="1517141"/>
            <a:ext cx="525780" cy="340360"/>
          </a:xfrm>
          <a:custGeom>
            <a:avLst/>
            <a:gdLst/>
            <a:ahLst/>
            <a:cxnLst/>
            <a:rect l="l" t="t" r="r" b="b"/>
            <a:pathLst>
              <a:path w="525779" h="340360">
                <a:moveTo>
                  <a:pt x="0" y="339851"/>
                </a:moveTo>
                <a:lnTo>
                  <a:pt x="0" y="0"/>
                </a:lnTo>
                <a:lnTo>
                  <a:pt x="525780" y="339851"/>
                </a:lnTo>
                <a:lnTo>
                  <a:pt x="525780" y="0"/>
                </a:lnTo>
                <a:lnTo>
                  <a:pt x="0" y="3398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65668" y="1462388"/>
            <a:ext cx="1361440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4100"/>
              </a:lnSpc>
            </a:pPr>
            <a:r>
              <a:rPr sz="3600" b="1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80"/>
              </a:lnSpc>
            </a:pP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A </a:t>
            </a:r>
            <a:r>
              <a:rPr sz="2000" b="1" spc="-5" dirty="0">
                <a:latin typeface="Symbol"/>
                <a:cs typeface="Symbol"/>
              </a:rPr>
              <a:t>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S.B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9153" y="145781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91455" y="4966995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内存如能 装下两个 关系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B9B8DAF-AE29-46D0-BC0D-F71D84D82200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B9B40295-15C4-4BFB-BCE6-1AC566C79B77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5380" y="1415531"/>
            <a:ext cx="5087620" cy="5288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20">
              <a:lnSpc>
                <a:spcPct val="117600"/>
              </a:lnSpc>
            </a:pPr>
            <a:r>
              <a:rPr sz="2400" b="1" dirty="0">
                <a:latin typeface="微软雅黑"/>
                <a:cs typeface="微软雅黑"/>
              </a:rPr>
              <a:t>[连接操作的半主存实现算法P3] </a:t>
            </a:r>
            <a:endParaRPr lang="en-US" altLang="zh-CN" sz="2400" b="1" dirty="0">
              <a:latin typeface="微软雅黑"/>
              <a:cs typeface="微软雅黑"/>
            </a:endParaRPr>
          </a:p>
          <a:p>
            <a:pPr marL="12700" marR="20320">
              <a:lnSpc>
                <a:spcPct val="117600"/>
              </a:lnSpc>
            </a:pPr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应用条件：</a:t>
            </a:r>
            <a:r>
              <a:rPr sz="20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算法假定B</a:t>
            </a:r>
            <a:r>
              <a:rPr sz="1950" b="1" baseline="-25641" dirty="0" err="1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1950" b="1" baseline="-25641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950" b="1" spc="-262" baseline="-25641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&gt;=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950" b="1" baseline="-25641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，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950" b="1" baseline="-25641" dirty="0">
                <a:solidFill>
                  <a:srgbClr val="CC0000"/>
                </a:solidFill>
                <a:latin typeface="微软雅黑"/>
                <a:cs typeface="微软雅黑"/>
              </a:rPr>
              <a:t>R </a:t>
            </a:r>
            <a:r>
              <a:rPr sz="1950" b="1" spc="-270" baseline="-25641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</a:t>
            </a:r>
            <a:r>
              <a:rPr sz="2000" b="1" spc="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M。</a:t>
            </a:r>
            <a:endParaRPr lang="en-US" sz="2000" b="1" spc="-5" dirty="0">
              <a:solidFill>
                <a:srgbClr val="CC0000"/>
              </a:solidFill>
              <a:latin typeface="微软雅黑"/>
              <a:cs typeface="微软雅黑"/>
            </a:endParaRPr>
          </a:p>
          <a:p>
            <a:pPr marL="12700" marR="20320">
              <a:lnSpc>
                <a:spcPct val="117600"/>
              </a:lnSpc>
            </a:pPr>
            <a:r>
              <a:rPr sz="1600" b="1" spc="-5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o</a:t>
            </a:r>
            <a:r>
              <a:rPr sz="1600" b="1" dirty="0">
                <a:latin typeface="微软雅黑"/>
                <a:cs typeface="微软雅黑"/>
              </a:rPr>
              <a:t>r 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i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 t</a:t>
            </a:r>
            <a:r>
              <a:rPr sz="1600" b="1" dirty="0">
                <a:latin typeface="微软雅黑"/>
                <a:cs typeface="微软雅黑"/>
              </a:rPr>
              <a:t>o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10" dirty="0"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latin typeface="微软雅黑"/>
                <a:cs typeface="微软雅黑"/>
              </a:rPr>
              <a:t>R</a:t>
            </a:r>
            <a:r>
              <a:rPr sz="1650" b="1" spc="217" baseline="-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//注：有可能一次性读入连续的多块</a:t>
            </a:r>
            <a:endParaRPr sz="1600" dirty="0">
              <a:latin typeface="微软雅黑"/>
              <a:cs typeface="微软雅黑"/>
            </a:endParaRPr>
          </a:p>
          <a:p>
            <a:pPr marL="12700" marR="2524760" indent="362585">
              <a:lnSpc>
                <a:spcPct val="120300"/>
              </a:lnSpc>
              <a:spcBef>
                <a:spcPts val="5"/>
              </a:spcBef>
            </a:pPr>
            <a:r>
              <a:rPr sz="1600" b="1" spc="-5" dirty="0">
                <a:latin typeface="微软雅黑"/>
                <a:cs typeface="微软雅黑"/>
              </a:rPr>
              <a:t>rea</a:t>
            </a:r>
            <a:r>
              <a:rPr sz="1600" b="1" dirty="0">
                <a:latin typeface="微软雅黑"/>
                <a:cs typeface="微软雅黑"/>
              </a:rPr>
              <a:t>d</a:t>
            </a:r>
            <a:r>
              <a:rPr sz="1600" b="1" spc="-5" dirty="0">
                <a:latin typeface="微软雅黑"/>
                <a:cs typeface="微软雅黑"/>
              </a:rPr>
              <a:t> i-t</a:t>
            </a:r>
            <a:r>
              <a:rPr sz="1600" b="1" dirty="0">
                <a:latin typeface="微软雅黑"/>
                <a:cs typeface="微软雅黑"/>
              </a:rPr>
              <a:t>h</a:t>
            </a:r>
            <a:r>
              <a:rPr sz="1600" b="1" spc="-5" dirty="0">
                <a:latin typeface="微软雅黑"/>
                <a:cs typeface="微软雅黑"/>
              </a:rPr>
              <a:t> bloc</a:t>
            </a:r>
            <a:r>
              <a:rPr sz="1600" b="1" dirty="0">
                <a:latin typeface="微软雅黑"/>
                <a:cs typeface="微软雅黑"/>
              </a:rPr>
              <a:t>k</a:t>
            </a:r>
            <a:r>
              <a:rPr sz="1600" b="1" spc="-5" dirty="0">
                <a:latin typeface="微软雅黑"/>
                <a:cs typeface="微软雅黑"/>
              </a:rPr>
              <a:t> o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5" dirty="0">
                <a:latin typeface="微软雅黑"/>
                <a:cs typeface="微软雅黑"/>
              </a:rPr>
              <a:t> R； </a:t>
            </a:r>
            <a:r>
              <a:rPr sz="1600" b="1" dirty="0">
                <a:latin typeface="微软雅黑"/>
                <a:cs typeface="微软雅黑"/>
              </a:rPr>
              <a:t>Next </a:t>
            </a:r>
            <a:r>
              <a:rPr sz="1600" b="1" dirty="0" err="1">
                <a:latin typeface="微软雅黑"/>
                <a:cs typeface="微软雅黑"/>
              </a:rPr>
              <a:t>i</a:t>
            </a:r>
            <a:endParaRPr sz="1600" dirty="0">
              <a:latin typeface="微软雅黑"/>
              <a:cs typeface="微软雅黑"/>
            </a:endParaRPr>
          </a:p>
          <a:p>
            <a:pPr marL="375285" marR="1710055" indent="-363220">
              <a:lnSpc>
                <a:spcPct val="120300"/>
              </a:lnSpc>
              <a:spcBef>
                <a:spcPts val="5"/>
              </a:spcBef>
            </a:pPr>
            <a:r>
              <a:rPr sz="1600" b="1" spc="-5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o</a:t>
            </a:r>
            <a:r>
              <a:rPr sz="1600" b="1" dirty="0">
                <a:latin typeface="微软雅黑"/>
                <a:cs typeface="微软雅黑"/>
              </a:rPr>
              <a:t>r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j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 t</a:t>
            </a:r>
            <a:r>
              <a:rPr sz="1600" b="1" dirty="0">
                <a:latin typeface="微软雅黑"/>
                <a:cs typeface="微软雅黑"/>
              </a:rPr>
              <a:t>o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latin typeface="微软雅黑"/>
                <a:cs typeface="微软雅黑"/>
              </a:rPr>
              <a:t>S</a:t>
            </a:r>
            <a:r>
              <a:rPr sz="1650" b="1" baseline="-25252" dirty="0">
                <a:latin typeface="微软雅黑"/>
                <a:cs typeface="微软雅黑"/>
              </a:rPr>
              <a:t>  </a:t>
            </a:r>
            <a:r>
              <a:rPr sz="1650" b="1" spc="-52" baseline="-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//注：一次读入一块 </a:t>
            </a:r>
            <a:r>
              <a:rPr sz="1600" b="1" spc="-5" dirty="0">
                <a:latin typeface="微软雅黑"/>
                <a:cs typeface="微软雅黑"/>
              </a:rPr>
              <a:t>rea</a:t>
            </a:r>
            <a:r>
              <a:rPr sz="1600" b="1" dirty="0">
                <a:latin typeface="微软雅黑"/>
                <a:cs typeface="微软雅黑"/>
              </a:rPr>
              <a:t>d</a:t>
            </a:r>
            <a:r>
              <a:rPr sz="1600" b="1" spc="-5" dirty="0">
                <a:latin typeface="微软雅黑"/>
                <a:cs typeface="微软雅黑"/>
              </a:rPr>
              <a:t> j-t</a:t>
            </a:r>
            <a:r>
              <a:rPr sz="1600" b="1" dirty="0">
                <a:latin typeface="微软雅黑"/>
                <a:cs typeface="微软雅黑"/>
              </a:rPr>
              <a:t>h</a:t>
            </a:r>
            <a:r>
              <a:rPr sz="1600" b="1" spc="-5" dirty="0">
                <a:latin typeface="微软雅黑"/>
                <a:cs typeface="微软雅黑"/>
              </a:rPr>
              <a:t> bloc</a:t>
            </a:r>
            <a:r>
              <a:rPr sz="1600" b="1" dirty="0">
                <a:latin typeface="微软雅黑"/>
                <a:cs typeface="微软雅黑"/>
              </a:rPr>
              <a:t>k</a:t>
            </a:r>
            <a:r>
              <a:rPr sz="1600" b="1" spc="-5" dirty="0">
                <a:latin typeface="微软雅黑"/>
                <a:cs typeface="微软雅黑"/>
              </a:rPr>
              <a:t> o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5" dirty="0">
                <a:latin typeface="微软雅黑"/>
                <a:cs typeface="微软雅黑"/>
              </a:rPr>
              <a:t> S；</a:t>
            </a:r>
            <a:endParaRPr sz="1600" dirty="0">
              <a:latin typeface="微软雅黑"/>
              <a:cs typeface="微软雅黑"/>
            </a:endParaRPr>
          </a:p>
          <a:p>
            <a:pPr marL="37465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Fo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r 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p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=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sz="1650" b="1" spc="-7" baseline="-25252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endParaRPr sz="1650" baseline="-25252" dirty="0">
              <a:latin typeface="微软雅黑"/>
              <a:cs typeface="微软雅黑"/>
            </a:endParaRPr>
          </a:p>
          <a:p>
            <a:pPr marL="615950" marR="2100580">
              <a:lnSpc>
                <a:spcPct val="1203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rea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p-t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R； Fo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r q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=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to</a:t>
            </a:r>
            <a:r>
              <a:rPr sz="1600" b="1" spc="-1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b/I</a:t>
            </a:r>
            <a:r>
              <a:rPr sz="1650" b="1" spc="-7" baseline="-25252" dirty="0">
                <a:solidFill>
                  <a:srgbClr val="3333CC"/>
                </a:solidFill>
                <a:latin typeface="微软雅黑"/>
                <a:cs typeface="微软雅黑"/>
              </a:rPr>
              <a:t>S</a:t>
            </a:r>
            <a:endParaRPr sz="1650" baseline="-25252" dirty="0">
              <a:latin typeface="微软雅黑"/>
              <a:cs typeface="微软雅黑"/>
            </a:endParaRPr>
          </a:p>
          <a:p>
            <a:pPr marL="857250" marR="1877060">
              <a:lnSpc>
                <a:spcPct val="1203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rea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q-t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S； i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R.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A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Symbol"/>
                <a:cs typeface="Symbol"/>
              </a:rPr>
              <a:t></a:t>
            </a:r>
            <a:r>
              <a:rPr sz="1600" b="1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S.B then</a:t>
            </a:r>
            <a:endParaRPr sz="1600" dirty="0">
              <a:latin typeface="微软雅黑"/>
              <a:cs typeface="微软雅黑"/>
            </a:endParaRPr>
          </a:p>
          <a:p>
            <a:pPr marL="1159510" marR="5080" indent="-361950">
              <a:lnSpc>
                <a:spcPct val="120300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{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串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接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p-t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R和q-t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S； 存入结果关系；}</a:t>
            </a:r>
            <a:endParaRPr sz="1600" dirty="0">
              <a:latin typeface="微软雅黑"/>
              <a:cs typeface="微软雅黑"/>
            </a:endParaRPr>
          </a:p>
          <a:p>
            <a:pPr marL="375285" marR="3771265" indent="241300">
              <a:lnSpc>
                <a:spcPts val="2320"/>
              </a:lnSpc>
              <a:spcBef>
                <a:spcPts val="130"/>
              </a:spcBef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Next q Next p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600" b="1" dirty="0">
                <a:latin typeface="微软雅黑"/>
                <a:cs typeface="微软雅黑"/>
              </a:rPr>
              <a:t>Next</a:t>
            </a:r>
            <a:r>
              <a:rPr sz="1600" b="1" spc="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j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409" y="6696951"/>
            <a:ext cx="69691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算法复杂性：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I/O次数估计为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1650" b="1" spc="209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+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1650" b="1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(暂忽略结果关系保存的I/O次数)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19.2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连接操作的实现算法</a:t>
            </a: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en-US" altLang="zh-CN" sz="2800" spc="-1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由逻辑层面到物理层面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(5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连接操作的半主存实现算法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59446" y="2362200"/>
            <a:ext cx="2167128" cy="144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8946" y="3691890"/>
            <a:ext cx="1173480" cy="1107440"/>
          </a:xfrm>
          <a:custGeom>
            <a:avLst/>
            <a:gdLst/>
            <a:ahLst/>
            <a:cxnLst/>
            <a:rect l="l" t="t" r="r" b="b"/>
            <a:pathLst>
              <a:path w="1173479" h="1107439">
                <a:moveTo>
                  <a:pt x="1173480" y="553974"/>
                </a:moveTo>
                <a:lnTo>
                  <a:pt x="1171533" y="508592"/>
                </a:lnTo>
                <a:lnTo>
                  <a:pt x="1165795" y="464211"/>
                </a:lnTo>
                <a:lnTo>
                  <a:pt x="1156416" y="420974"/>
                </a:lnTo>
                <a:lnTo>
                  <a:pt x="1143548" y="379024"/>
                </a:lnTo>
                <a:lnTo>
                  <a:pt x="1127343" y="338506"/>
                </a:lnTo>
                <a:lnTo>
                  <a:pt x="1107951" y="299562"/>
                </a:lnTo>
                <a:lnTo>
                  <a:pt x="1085525" y="262336"/>
                </a:lnTo>
                <a:lnTo>
                  <a:pt x="1060216" y="226972"/>
                </a:lnTo>
                <a:lnTo>
                  <a:pt x="1032175" y="193612"/>
                </a:lnTo>
                <a:lnTo>
                  <a:pt x="1001553" y="162401"/>
                </a:lnTo>
                <a:lnTo>
                  <a:pt x="968503" y="133481"/>
                </a:lnTo>
                <a:lnTo>
                  <a:pt x="933175" y="106996"/>
                </a:lnTo>
                <a:lnTo>
                  <a:pt x="895721" y="83091"/>
                </a:lnTo>
                <a:lnTo>
                  <a:pt x="856293" y="61907"/>
                </a:lnTo>
                <a:lnTo>
                  <a:pt x="815042" y="43588"/>
                </a:lnTo>
                <a:lnTo>
                  <a:pt x="772119" y="28279"/>
                </a:lnTo>
                <a:lnTo>
                  <a:pt x="727676" y="16122"/>
                </a:lnTo>
                <a:lnTo>
                  <a:pt x="681864" y="7261"/>
                </a:lnTo>
                <a:lnTo>
                  <a:pt x="634835" y="1839"/>
                </a:lnTo>
                <a:lnTo>
                  <a:pt x="586740" y="0"/>
                </a:lnTo>
                <a:lnTo>
                  <a:pt x="538644" y="1839"/>
                </a:lnTo>
                <a:lnTo>
                  <a:pt x="491615" y="7261"/>
                </a:lnTo>
                <a:lnTo>
                  <a:pt x="445803" y="16122"/>
                </a:lnTo>
                <a:lnTo>
                  <a:pt x="401360" y="28279"/>
                </a:lnTo>
                <a:lnTo>
                  <a:pt x="358437" y="43588"/>
                </a:lnTo>
                <a:lnTo>
                  <a:pt x="317186" y="61907"/>
                </a:lnTo>
                <a:lnTo>
                  <a:pt x="277758" y="83091"/>
                </a:lnTo>
                <a:lnTo>
                  <a:pt x="240304" y="106996"/>
                </a:lnTo>
                <a:lnTo>
                  <a:pt x="204976" y="133481"/>
                </a:lnTo>
                <a:lnTo>
                  <a:pt x="171926" y="162401"/>
                </a:lnTo>
                <a:lnTo>
                  <a:pt x="141304" y="193612"/>
                </a:lnTo>
                <a:lnTo>
                  <a:pt x="113263" y="226972"/>
                </a:lnTo>
                <a:lnTo>
                  <a:pt x="87954" y="262336"/>
                </a:lnTo>
                <a:lnTo>
                  <a:pt x="65528" y="299562"/>
                </a:lnTo>
                <a:lnTo>
                  <a:pt x="46136" y="338506"/>
                </a:lnTo>
                <a:lnTo>
                  <a:pt x="29931" y="379024"/>
                </a:lnTo>
                <a:lnTo>
                  <a:pt x="17063" y="420974"/>
                </a:lnTo>
                <a:lnTo>
                  <a:pt x="7684" y="464211"/>
                </a:lnTo>
                <a:lnTo>
                  <a:pt x="1946" y="508592"/>
                </a:lnTo>
                <a:lnTo>
                  <a:pt x="0" y="553974"/>
                </a:lnTo>
                <a:lnTo>
                  <a:pt x="1946" y="599350"/>
                </a:lnTo>
                <a:lnTo>
                  <a:pt x="7684" y="643715"/>
                </a:lnTo>
                <a:lnTo>
                  <a:pt x="17063" y="686927"/>
                </a:lnTo>
                <a:lnTo>
                  <a:pt x="29931" y="728843"/>
                </a:lnTo>
                <a:lnTo>
                  <a:pt x="46136" y="769322"/>
                </a:lnTo>
                <a:lnTo>
                  <a:pt x="65528" y="808220"/>
                </a:lnTo>
                <a:lnTo>
                  <a:pt x="87954" y="845396"/>
                </a:lnTo>
                <a:lnTo>
                  <a:pt x="104394" y="868332"/>
                </a:lnTo>
                <a:lnTo>
                  <a:pt x="104394" y="553974"/>
                </a:lnTo>
                <a:lnTo>
                  <a:pt x="105990" y="516628"/>
                </a:lnTo>
                <a:lnTo>
                  <a:pt x="118394" y="444535"/>
                </a:lnTo>
                <a:lnTo>
                  <a:pt x="142255" y="376689"/>
                </a:lnTo>
                <a:lnTo>
                  <a:pt x="176587" y="314033"/>
                </a:lnTo>
                <a:lnTo>
                  <a:pt x="220400" y="257507"/>
                </a:lnTo>
                <a:lnTo>
                  <a:pt x="272708" y="208055"/>
                </a:lnTo>
                <a:lnTo>
                  <a:pt x="332524" y="166617"/>
                </a:lnTo>
                <a:lnTo>
                  <a:pt x="398859" y="134135"/>
                </a:lnTo>
                <a:lnTo>
                  <a:pt x="470726" y="111552"/>
                </a:lnTo>
                <a:lnTo>
                  <a:pt x="508426" y="104267"/>
                </a:lnTo>
                <a:lnTo>
                  <a:pt x="547138" y="99809"/>
                </a:lnTo>
                <a:lnTo>
                  <a:pt x="586740" y="98298"/>
                </a:lnTo>
                <a:lnTo>
                  <a:pt x="626347" y="99809"/>
                </a:lnTo>
                <a:lnTo>
                  <a:pt x="665075" y="104267"/>
                </a:lnTo>
                <a:lnTo>
                  <a:pt x="702799" y="111552"/>
                </a:lnTo>
                <a:lnTo>
                  <a:pt x="774739" y="134135"/>
                </a:lnTo>
                <a:lnTo>
                  <a:pt x="841170" y="166617"/>
                </a:lnTo>
                <a:lnTo>
                  <a:pt x="901095" y="208055"/>
                </a:lnTo>
                <a:lnTo>
                  <a:pt x="953517" y="257507"/>
                </a:lnTo>
                <a:lnTo>
                  <a:pt x="997440" y="314033"/>
                </a:lnTo>
                <a:lnTo>
                  <a:pt x="1031867" y="376689"/>
                </a:lnTo>
                <a:lnTo>
                  <a:pt x="1055801" y="444535"/>
                </a:lnTo>
                <a:lnTo>
                  <a:pt x="1068245" y="516628"/>
                </a:lnTo>
                <a:lnTo>
                  <a:pt x="1069848" y="553974"/>
                </a:lnTo>
                <a:lnTo>
                  <a:pt x="1069848" y="867269"/>
                </a:lnTo>
                <a:lnTo>
                  <a:pt x="1085525" y="845396"/>
                </a:lnTo>
                <a:lnTo>
                  <a:pt x="1107951" y="808220"/>
                </a:lnTo>
                <a:lnTo>
                  <a:pt x="1127343" y="769322"/>
                </a:lnTo>
                <a:lnTo>
                  <a:pt x="1143548" y="728843"/>
                </a:lnTo>
                <a:lnTo>
                  <a:pt x="1156416" y="686927"/>
                </a:lnTo>
                <a:lnTo>
                  <a:pt x="1165795" y="643715"/>
                </a:lnTo>
                <a:lnTo>
                  <a:pt x="1171533" y="599350"/>
                </a:lnTo>
                <a:lnTo>
                  <a:pt x="1173480" y="553974"/>
                </a:lnTo>
                <a:close/>
              </a:path>
              <a:path w="1173479" h="1107439">
                <a:moveTo>
                  <a:pt x="1069848" y="867269"/>
                </a:moveTo>
                <a:lnTo>
                  <a:pt x="1069848" y="553974"/>
                </a:lnTo>
                <a:lnTo>
                  <a:pt x="1068245" y="591210"/>
                </a:lnTo>
                <a:lnTo>
                  <a:pt x="1063521" y="627631"/>
                </a:lnTo>
                <a:lnTo>
                  <a:pt x="1045207" y="697553"/>
                </a:lnTo>
                <a:lnTo>
                  <a:pt x="1015902" y="762793"/>
                </a:lnTo>
                <a:lnTo>
                  <a:pt x="976603" y="822405"/>
                </a:lnTo>
                <a:lnTo>
                  <a:pt x="928306" y="875442"/>
                </a:lnTo>
                <a:lnTo>
                  <a:pt x="872008" y="920959"/>
                </a:lnTo>
                <a:lnTo>
                  <a:pt x="808706" y="958008"/>
                </a:lnTo>
                <a:lnTo>
                  <a:pt x="739396" y="985643"/>
                </a:lnTo>
                <a:lnTo>
                  <a:pt x="665075" y="1002919"/>
                </a:lnTo>
                <a:lnTo>
                  <a:pt x="626347" y="1007376"/>
                </a:lnTo>
                <a:lnTo>
                  <a:pt x="586740" y="1008888"/>
                </a:lnTo>
                <a:lnTo>
                  <a:pt x="547138" y="1007376"/>
                </a:lnTo>
                <a:lnTo>
                  <a:pt x="508426" y="1002919"/>
                </a:lnTo>
                <a:lnTo>
                  <a:pt x="470726" y="995635"/>
                </a:lnTo>
                <a:lnTo>
                  <a:pt x="398859" y="973062"/>
                </a:lnTo>
                <a:lnTo>
                  <a:pt x="332524" y="940601"/>
                </a:lnTo>
                <a:lnTo>
                  <a:pt x="272708" y="899200"/>
                </a:lnTo>
                <a:lnTo>
                  <a:pt x="220400" y="849804"/>
                </a:lnTo>
                <a:lnTo>
                  <a:pt x="176587" y="793361"/>
                </a:lnTo>
                <a:lnTo>
                  <a:pt x="142255" y="730817"/>
                </a:lnTo>
                <a:lnTo>
                  <a:pt x="118394" y="663118"/>
                </a:lnTo>
                <a:lnTo>
                  <a:pt x="105990" y="591210"/>
                </a:lnTo>
                <a:lnTo>
                  <a:pt x="104394" y="553974"/>
                </a:lnTo>
                <a:lnTo>
                  <a:pt x="104394" y="868332"/>
                </a:lnTo>
                <a:lnTo>
                  <a:pt x="141304" y="914011"/>
                </a:lnTo>
                <a:lnTo>
                  <a:pt x="171926" y="945165"/>
                </a:lnTo>
                <a:lnTo>
                  <a:pt x="204976" y="974028"/>
                </a:lnTo>
                <a:lnTo>
                  <a:pt x="240304" y="1000457"/>
                </a:lnTo>
                <a:lnTo>
                  <a:pt x="277758" y="1024309"/>
                </a:lnTo>
                <a:lnTo>
                  <a:pt x="317186" y="1045443"/>
                </a:lnTo>
                <a:lnTo>
                  <a:pt x="358437" y="1063716"/>
                </a:lnTo>
                <a:lnTo>
                  <a:pt x="401360" y="1078985"/>
                </a:lnTo>
                <a:lnTo>
                  <a:pt x="445803" y="1091109"/>
                </a:lnTo>
                <a:lnTo>
                  <a:pt x="491615" y="1099946"/>
                </a:lnTo>
                <a:lnTo>
                  <a:pt x="538644" y="1105352"/>
                </a:lnTo>
                <a:lnTo>
                  <a:pt x="586740" y="1107186"/>
                </a:lnTo>
                <a:lnTo>
                  <a:pt x="634835" y="1105352"/>
                </a:lnTo>
                <a:lnTo>
                  <a:pt x="681864" y="1099946"/>
                </a:lnTo>
                <a:lnTo>
                  <a:pt x="727676" y="1091109"/>
                </a:lnTo>
                <a:lnTo>
                  <a:pt x="772119" y="1078985"/>
                </a:lnTo>
                <a:lnTo>
                  <a:pt x="815042" y="1063716"/>
                </a:lnTo>
                <a:lnTo>
                  <a:pt x="856293" y="1045443"/>
                </a:lnTo>
                <a:lnTo>
                  <a:pt x="895721" y="1024309"/>
                </a:lnTo>
                <a:lnTo>
                  <a:pt x="933175" y="1000457"/>
                </a:lnTo>
                <a:lnTo>
                  <a:pt x="968503" y="974028"/>
                </a:lnTo>
                <a:lnTo>
                  <a:pt x="1001553" y="945165"/>
                </a:lnTo>
                <a:lnTo>
                  <a:pt x="1032175" y="914011"/>
                </a:lnTo>
                <a:lnTo>
                  <a:pt x="1060216" y="880707"/>
                </a:lnTo>
                <a:lnTo>
                  <a:pt x="1069848" y="86726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5720" y="3782567"/>
            <a:ext cx="980440" cy="924560"/>
          </a:xfrm>
          <a:custGeom>
            <a:avLst/>
            <a:gdLst/>
            <a:ahLst/>
            <a:cxnLst/>
            <a:rect l="l" t="t" r="r" b="b"/>
            <a:pathLst>
              <a:path w="980440" h="924560">
                <a:moveTo>
                  <a:pt x="979932" y="461772"/>
                </a:moveTo>
                <a:lnTo>
                  <a:pt x="973516" y="386996"/>
                </a:lnTo>
                <a:lnTo>
                  <a:pt x="954944" y="316016"/>
                </a:lnTo>
                <a:lnTo>
                  <a:pt x="925225" y="249791"/>
                </a:lnTo>
                <a:lnTo>
                  <a:pt x="885370" y="189280"/>
                </a:lnTo>
                <a:lnTo>
                  <a:pt x="836390" y="135445"/>
                </a:lnTo>
                <a:lnTo>
                  <a:pt x="779294" y="89245"/>
                </a:lnTo>
                <a:lnTo>
                  <a:pt x="715093" y="51640"/>
                </a:lnTo>
                <a:lnTo>
                  <a:pt x="644798" y="23591"/>
                </a:lnTo>
                <a:lnTo>
                  <a:pt x="607680" y="13450"/>
                </a:lnTo>
                <a:lnTo>
                  <a:pt x="569418" y="6057"/>
                </a:lnTo>
                <a:lnTo>
                  <a:pt x="530138" y="1534"/>
                </a:lnTo>
                <a:lnTo>
                  <a:pt x="489966" y="0"/>
                </a:lnTo>
                <a:lnTo>
                  <a:pt x="449793" y="1534"/>
                </a:lnTo>
                <a:lnTo>
                  <a:pt x="410513" y="6057"/>
                </a:lnTo>
                <a:lnTo>
                  <a:pt x="372251" y="13450"/>
                </a:lnTo>
                <a:lnTo>
                  <a:pt x="335133" y="23591"/>
                </a:lnTo>
                <a:lnTo>
                  <a:pt x="264838" y="51640"/>
                </a:lnTo>
                <a:lnTo>
                  <a:pt x="200637" y="89245"/>
                </a:lnTo>
                <a:lnTo>
                  <a:pt x="143541" y="135445"/>
                </a:lnTo>
                <a:lnTo>
                  <a:pt x="94561" y="189280"/>
                </a:lnTo>
                <a:lnTo>
                  <a:pt x="54706" y="249791"/>
                </a:lnTo>
                <a:lnTo>
                  <a:pt x="24987" y="316016"/>
                </a:lnTo>
                <a:lnTo>
                  <a:pt x="6415" y="386996"/>
                </a:lnTo>
                <a:lnTo>
                  <a:pt x="0" y="461772"/>
                </a:lnTo>
                <a:lnTo>
                  <a:pt x="1624" y="499682"/>
                </a:lnTo>
                <a:lnTo>
                  <a:pt x="14244" y="572865"/>
                </a:lnTo>
                <a:lnTo>
                  <a:pt x="38516" y="641734"/>
                </a:lnTo>
                <a:lnTo>
                  <a:pt x="73429" y="705335"/>
                </a:lnTo>
                <a:lnTo>
                  <a:pt x="117973" y="762710"/>
                </a:lnTo>
                <a:lnTo>
                  <a:pt x="171138" y="812905"/>
                </a:lnTo>
                <a:lnTo>
                  <a:pt x="231913" y="854964"/>
                </a:lnTo>
                <a:lnTo>
                  <a:pt x="299287" y="887932"/>
                </a:lnTo>
                <a:lnTo>
                  <a:pt x="372251" y="910853"/>
                </a:lnTo>
                <a:lnTo>
                  <a:pt x="410513" y="918247"/>
                </a:lnTo>
                <a:lnTo>
                  <a:pt x="449793" y="922771"/>
                </a:lnTo>
                <a:lnTo>
                  <a:pt x="489966" y="924306"/>
                </a:lnTo>
                <a:lnTo>
                  <a:pt x="530138" y="922771"/>
                </a:lnTo>
                <a:lnTo>
                  <a:pt x="569418" y="918247"/>
                </a:lnTo>
                <a:lnTo>
                  <a:pt x="607680" y="910853"/>
                </a:lnTo>
                <a:lnTo>
                  <a:pt x="644798" y="900708"/>
                </a:lnTo>
                <a:lnTo>
                  <a:pt x="715093" y="872644"/>
                </a:lnTo>
                <a:lnTo>
                  <a:pt x="779294" y="835011"/>
                </a:lnTo>
                <a:lnTo>
                  <a:pt x="836390" y="788765"/>
                </a:lnTo>
                <a:lnTo>
                  <a:pt x="885370" y="734860"/>
                </a:lnTo>
                <a:lnTo>
                  <a:pt x="925225" y="674253"/>
                </a:lnTo>
                <a:lnTo>
                  <a:pt x="954944" y="607899"/>
                </a:lnTo>
                <a:lnTo>
                  <a:pt x="973516" y="536753"/>
                </a:lnTo>
                <a:lnTo>
                  <a:pt x="979932" y="461772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5720" y="3782567"/>
            <a:ext cx="980440" cy="924560"/>
          </a:xfrm>
          <a:custGeom>
            <a:avLst/>
            <a:gdLst/>
            <a:ahLst/>
            <a:cxnLst/>
            <a:rect l="l" t="t" r="r" b="b"/>
            <a:pathLst>
              <a:path w="980440" h="924560">
                <a:moveTo>
                  <a:pt x="489966" y="0"/>
                </a:moveTo>
                <a:lnTo>
                  <a:pt x="449793" y="1534"/>
                </a:lnTo>
                <a:lnTo>
                  <a:pt x="410513" y="6057"/>
                </a:lnTo>
                <a:lnTo>
                  <a:pt x="372251" y="13450"/>
                </a:lnTo>
                <a:lnTo>
                  <a:pt x="335133" y="23591"/>
                </a:lnTo>
                <a:lnTo>
                  <a:pt x="264838" y="51640"/>
                </a:lnTo>
                <a:lnTo>
                  <a:pt x="200637" y="89245"/>
                </a:lnTo>
                <a:lnTo>
                  <a:pt x="143541" y="135445"/>
                </a:lnTo>
                <a:lnTo>
                  <a:pt x="94561" y="189280"/>
                </a:lnTo>
                <a:lnTo>
                  <a:pt x="54706" y="249791"/>
                </a:lnTo>
                <a:lnTo>
                  <a:pt x="24987" y="316016"/>
                </a:lnTo>
                <a:lnTo>
                  <a:pt x="6415" y="386996"/>
                </a:lnTo>
                <a:lnTo>
                  <a:pt x="0" y="461772"/>
                </a:lnTo>
                <a:lnTo>
                  <a:pt x="1624" y="499682"/>
                </a:lnTo>
                <a:lnTo>
                  <a:pt x="14244" y="572865"/>
                </a:lnTo>
                <a:lnTo>
                  <a:pt x="38516" y="641734"/>
                </a:lnTo>
                <a:lnTo>
                  <a:pt x="73429" y="705335"/>
                </a:lnTo>
                <a:lnTo>
                  <a:pt x="117973" y="762710"/>
                </a:lnTo>
                <a:lnTo>
                  <a:pt x="171138" y="812905"/>
                </a:lnTo>
                <a:lnTo>
                  <a:pt x="231913" y="854964"/>
                </a:lnTo>
                <a:lnTo>
                  <a:pt x="299287" y="887932"/>
                </a:lnTo>
                <a:lnTo>
                  <a:pt x="372251" y="910853"/>
                </a:lnTo>
                <a:lnTo>
                  <a:pt x="410513" y="918247"/>
                </a:lnTo>
                <a:lnTo>
                  <a:pt x="449793" y="922771"/>
                </a:lnTo>
                <a:lnTo>
                  <a:pt x="489966" y="924306"/>
                </a:lnTo>
                <a:lnTo>
                  <a:pt x="530138" y="922771"/>
                </a:lnTo>
                <a:lnTo>
                  <a:pt x="569418" y="918247"/>
                </a:lnTo>
                <a:lnTo>
                  <a:pt x="607680" y="910853"/>
                </a:lnTo>
                <a:lnTo>
                  <a:pt x="644798" y="900708"/>
                </a:lnTo>
                <a:lnTo>
                  <a:pt x="715093" y="872644"/>
                </a:lnTo>
                <a:lnTo>
                  <a:pt x="779294" y="835011"/>
                </a:lnTo>
                <a:lnTo>
                  <a:pt x="836390" y="788765"/>
                </a:lnTo>
                <a:lnTo>
                  <a:pt x="885370" y="734860"/>
                </a:lnTo>
                <a:lnTo>
                  <a:pt x="925225" y="674253"/>
                </a:lnTo>
                <a:lnTo>
                  <a:pt x="954944" y="607899"/>
                </a:lnTo>
                <a:lnTo>
                  <a:pt x="973516" y="536753"/>
                </a:lnTo>
                <a:lnTo>
                  <a:pt x="979932" y="461772"/>
                </a:lnTo>
                <a:lnTo>
                  <a:pt x="978307" y="423970"/>
                </a:lnTo>
                <a:lnTo>
                  <a:pt x="965687" y="350972"/>
                </a:lnTo>
                <a:lnTo>
                  <a:pt x="941415" y="282249"/>
                </a:lnTo>
                <a:lnTo>
                  <a:pt x="906502" y="218761"/>
                </a:lnTo>
                <a:lnTo>
                  <a:pt x="861958" y="161468"/>
                </a:lnTo>
                <a:lnTo>
                  <a:pt x="808793" y="111331"/>
                </a:lnTo>
                <a:lnTo>
                  <a:pt x="748018" y="69308"/>
                </a:lnTo>
                <a:lnTo>
                  <a:pt x="680644" y="36361"/>
                </a:lnTo>
                <a:lnTo>
                  <a:pt x="607680" y="13450"/>
                </a:lnTo>
                <a:lnTo>
                  <a:pt x="569418" y="6057"/>
                </a:lnTo>
                <a:lnTo>
                  <a:pt x="530138" y="1534"/>
                </a:lnTo>
                <a:lnTo>
                  <a:pt x="48996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61231" y="3974871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充分利 用内存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18398" y="1517141"/>
            <a:ext cx="525780" cy="340360"/>
          </a:xfrm>
          <a:custGeom>
            <a:avLst/>
            <a:gdLst/>
            <a:ahLst/>
            <a:cxnLst/>
            <a:rect l="l" t="t" r="r" b="b"/>
            <a:pathLst>
              <a:path w="525779" h="340360">
                <a:moveTo>
                  <a:pt x="0" y="339851"/>
                </a:moveTo>
                <a:lnTo>
                  <a:pt x="0" y="0"/>
                </a:lnTo>
                <a:lnTo>
                  <a:pt x="525780" y="339851"/>
                </a:lnTo>
                <a:lnTo>
                  <a:pt x="525780" y="0"/>
                </a:lnTo>
                <a:lnTo>
                  <a:pt x="0" y="3398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65678" y="1462388"/>
            <a:ext cx="1361440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4100"/>
              </a:lnSpc>
            </a:pPr>
            <a:r>
              <a:rPr sz="3600" b="1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80"/>
              </a:lnSpc>
            </a:pP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A </a:t>
            </a:r>
            <a:r>
              <a:rPr sz="2000" b="1" spc="-5" dirty="0">
                <a:latin typeface="Symbol"/>
                <a:cs typeface="Symbol"/>
              </a:rPr>
              <a:t>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S.B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9153" y="145781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36293" y="4214621"/>
            <a:ext cx="1605280" cy="1384935"/>
          </a:xfrm>
          <a:custGeom>
            <a:avLst/>
            <a:gdLst/>
            <a:ahLst/>
            <a:cxnLst/>
            <a:rect l="l" t="t" r="r" b="b"/>
            <a:pathLst>
              <a:path w="1605279" h="1384935">
                <a:moveTo>
                  <a:pt x="1604772" y="691896"/>
                </a:moveTo>
                <a:lnTo>
                  <a:pt x="1602109" y="635198"/>
                </a:lnTo>
                <a:lnTo>
                  <a:pt x="1594258" y="579754"/>
                </a:lnTo>
                <a:lnTo>
                  <a:pt x="1581428" y="525742"/>
                </a:lnTo>
                <a:lnTo>
                  <a:pt x="1563825" y="473342"/>
                </a:lnTo>
                <a:lnTo>
                  <a:pt x="1541656" y="422731"/>
                </a:lnTo>
                <a:lnTo>
                  <a:pt x="1515131" y="374089"/>
                </a:lnTo>
                <a:lnTo>
                  <a:pt x="1484454" y="327595"/>
                </a:lnTo>
                <a:lnTo>
                  <a:pt x="1449836" y="283427"/>
                </a:lnTo>
                <a:lnTo>
                  <a:pt x="1411481" y="241765"/>
                </a:lnTo>
                <a:lnTo>
                  <a:pt x="1369599" y="202787"/>
                </a:lnTo>
                <a:lnTo>
                  <a:pt x="1324397" y="166672"/>
                </a:lnTo>
                <a:lnTo>
                  <a:pt x="1276081" y="133599"/>
                </a:lnTo>
                <a:lnTo>
                  <a:pt x="1224860" y="103748"/>
                </a:lnTo>
                <a:lnTo>
                  <a:pt x="1170941" y="77296"/>
                </a:lnTo>
                <a:lnTo>
                  <a:pt x="1114532" y="54423"/>
                </a:lnTo>
                <a:lnTo>
                  <a:pt x="1055839" y="35308"/>
                </a:lnTo>
                <a:lnTo>
                  <a:pt x="995070" y="20129"/>
                </a:lnTo>
                <a:lnTo>
                  <a:pt x="932434" y="9065"/>
                </a:lnTo>
                <a:lnTo>
                  <a:pt x="868136" y="2296"/>
                </a:lnTo>
                <a:lnTo>
                  <a:pt x="802386" y="0"/>
                </a:lnTo>
                <a:lnTo>
                  <a:pt x="736532" y="2296"/>
                </a:lnTo>
                <a:lnTo>
                  <a:pt x="672152" y="9065"/>
                </a:lnTo>
                <a:lnTo>
                  <a:pt x="609453" y="20129"/>
                </a:lnTo>
                <a:lnTo>
                  <a:pt x="548640" y="35308"/>
                </a:lnTo>
                <a:lnTo>
                  <a:pt x="489918" y="54423"/>
                </a:lnTo>
                <a:lnTo>
                  <a:pt x="433494" y="77296"/>
                </a:lnTo>
                <a:lnTo>
                  <a:pt x="379573" y="103748"/>
                </a:lnTo>
                <a:lnTo>
                  <a:pt x="328361" y="133599"/>
                </a:lnTo>
                <a:lnTo>
                  <a:pt x="280063" y="166672"/>
                </a:lnTo>
                <a:lnTo>
                  <a:pt x="234886" y="202787"/>
                </a:lnTo>
                <a:lnTo>
                  <a:pt x="193035" y="241765"/>
                </a:lnTo>
                <a:lnTo>
                  <a:pt x="154716" y="283427"/>
                </a:lnTo>
                <a:lnTo>
                  <a:pt x="120135" y="327595"/>
                </a:lnTo>
                <a:lnTo>
                  <a:pt x="89496" y="374089"/>
                </a:lnTo>
                <a:lnTo>
                  <a:pt x="63007" y="422731"/>
                </a:lnTo>
                <a:lnTo>
                  <a:pt x="40873" y="473342"/>
                </a:lnTo>
                <a:lnTo>
                  <a:pt x="23300" y="525742"/>
                </a:lnTo>
                <a:lnTo>
                  <a:pt x="10492" y="579754"/>
                </a:lnTo>
                <a:lnTo>
                  <a:pt x="2657" y="635198"/>
                </a:lnTo>
                <a:lnTo>
                  <a:pt x="0" y="691896"/>
                </a:lnTo>
                <a:lnTo>
                  <a:pt x="2657" y="748701"/>
                </a:lnTo>
                <a:lnTo>
                  <a:pt x="10492" y="804243"/>
                </a:lnTo>
                <a:lnTo>
                  <a:pt x="23300" y="858343"/>
                </a:lnTo>
                <a:lnTo>
                  <a:pt x="40873" y="910821"/>
                </a:lnTo>
                <a:lnTo>
                  <a:pt x="63007" y="961501"/>
                </a:lnTo>
                <a:lnTo>
                  <a:pt x="89496" y="1010203"/>
                </a:lnTo>
                <a:lnTo>
                  <a:pt x="120135" y="1056749"/>
                </a:lnTo>
                <a:lnTo>
                  <a:pt x="141732" y="1084361"/>
                </a:lnTo>
                <a:lnTo>
                  <a:pt x="141732" y="691896"/>
                </a:lnTo>
                <a:lnTo>
                  <a:pt x="143921" y="645165"/>
                </a:lnTo>
                <a:lnTo>
                  <a:pt x="150375" y="599484"/>
                </a:lnTo>
                <a:lnTo>
                  <a:pt x="160924" y="554997"/>
                </a:lnTo>
                <a:lnTo>
                  <a:pt x="175400" y="511850"/>
                </a:lnTo>
                <a:lnTo>
                  <a:pt x="193631" y="470189"/>
                </a:lnTo>
                <a:lnTo>
                  <a:pt x="215448" y="430160"/>
                </a:lnTo>
                <a:lnTo>
                  <a:pt x="240682" y="391908"/>
                </a:lnTo>
                <a:lnTo>
                  <a:pt x="269162" y="355579"/>
                </a:lnTo>
                <a:lnTo>
                  <a:pt x="300720" y="321319"/>
                </a:lnTo>
                <a:lnTo>
                  <a:pt x="335184" y="289274"/>
                </a:lnTo>
                <a:lnTo>
                  <a:pt x="372386" y="259589"/>
                </a:lnTo>
                <a:lnTo>
                  <a:pt x="412156" y="232410"/>
                </a:lnTo>
                <a:lnTo>
                  <a:pt x="454324" y="207882"/>
                </a:lnTo>
                <a:lnTo>
                  <a:pt x="498720" y="186152"/>
                </a:lnTo>
                <a:lnTo>
                  <a:pt x="545175" y="167366"/>
                </a:lnTo>
                <a:lnTo>
                  <a:pt x="593518" y="151668"/>
                </a:lnTo>
                <a:lnTo>
                  <a:pt x="643581" y="139205"/>
                </a:lnTo>
                <a:lnTo>
                  <a:pt x="695193" y="130122"/>
                </a:lnTo>
                <a:lnTo>
                  <a:pt x="748184" y="124566"/>
                </a:lnTo>
                <a:lnTo>
                  <a:pt x="802386" y="122682"/>
                </a:lnTo>
                <a:lnTo>
                  <a:pt x="856478" y="124566"/>
                </a:lnTo>
                <a:lnTo>
                  <a:pt x="909372" y="130122"/>
                </a:lnTo>
                <a:lnTo>
                  <a:pt x="960896" y="139205"/>
                </a:lnTo>
                <a:lnTo>
                  <a:pt x="1010881" y="151668"/>
                </a:lnTo>
                <a:lnTo>
                  <a:pt x="1059156" y="167366"/>
                </a:lnTo>
                <a:lnTo>
                  <a:pt x="1105550" y="186152"/>
                </a:lnTo>
                <a:lnTo>
                  <a:pt x="1149894" y="207882"/>
                </a:lnTo>
                <a:lnTo>
                  <a:pt x="1192017" y="232410"/>
                </a:lnTo>
                <a:lnTo>
                  <a:pt x="1231749" y="259589"/>
                </a:lnTo>
                <a:lnTo>
                  <a:pt x="1268920" y="289274"/>
                </a:lnTo>
                <a:lnTo>
                  <a:pt x="1303359" y="321319"/>
                </a:lnTo>
                <a:lnTo>
                  <a:pt x="1334895" y="355579"/>
                </a:lnTo>
                <a:lnTo>
                  <a:pt x="1363360" y="391908"/>
                </a:lnTo>
                <a:lnTo>
                  <a:pt x="1388581" y="430160"/>
                </a:lnTo>
                <a:lnTo>
                  <a:pt x="1410390" y="470189"/>
                </a:lnTo>
                <a:lnTo>
                  <a:pt x="1428615" y="511850"/>
                </a:lnTo>
                <a:lnTo>
                  <a:pt x="1443087" y="554997"/>
                </a:lnTo>
                <a:lnTo>
                  <a:pt x="1453635" y="599484"/>
                </a:lnTo>
                <a:lnTo>
                  <a:pt x="1460088" y="645165"/>
                </a:lnTo>
                <a:lnTo>
                  <a:pt x="1462278" y="691896"/>
                </a:lnTo>
                <a:lnTo>
                  <a:pt x="1462278" y="1085072"/>
                </a:lnTo>
                <a:lnTo>
                  <a:pt x="1484454" y="1056749"/>
                </a:lnTo>
                <a:lnTo>
                  <a:pt x="1515131" y="1010203"/>
                </a:lnTo>
                <a:lnTo>
                  <a:pt x="1541656" y="961501"/>
                </a:lnTo>
                <a:lnTo>
                  <a:pt x="1563825" y="910821"/>
                </a:lnTo>
                <a:lnTo>
                  <a:pt x="1581428" y="858343"/>
                </a:lnTo>
                <a:lnTo>
                  <a:pt x="1594258" y="804243"/>
                </a:lnTo>
                <a:lnTo>
                  <a:pt x="1602109" y="748701"/>
                </a:lnTo>
                <a:lnTo>
                  <a:pt x="1604772" y="691896"/>
                </a:lnTo>
                <a:close/>
              </a:path>
              <a:path w="1605279" h="1384935">
                <a:moveTo>
                  <a:pt x="1462278" y="1085072"/>
                </a:moveTo>
                <a:lnTo>
                  <a:pt x="1462278" y="691896"/>
                </a:lnTo>
                <a:lnTo>
                  <a:pt x="1460088" y="738631"/>
                </a:lnTo>
                <a:lnTo>
                  <a:pt x="1453635" y="784328"/>
                </a:lnTo>
                <a:lnTo>
                  <a:pt x="1443087" y="828840"/>
                </a:lnTo>
                <a:lnTo>
                  <a:pt x="1428615" y="872020"/>
                </a:lnTo>
                <a:lnTo>
                  <a:pt x="1410390" y="913721"/>
                </a:lnTo>
                <a:lnTo>
                  <a:pt x="1388581" y="953796"/>
                </a:lnTo>
                <a:lnTo>
                  <a:pt x="1363360" y="992098"/>
                </a:lnTo>
                <a:lnTo>
                  <a:pt x="1334895" y="1028480"/>
                </a:lnTo>
                <a:lnTo>
                  <a:pt x="1303359" y="1062796"/>
                </a:lnTo>
                <a:lnTo>
                  <a:pt x="1268920" y="1094898"/>
                </a:lnTo>
                <a:lnTo>
                  <a:pt x="1231749" y="1124640"/>
                </a:lnTo>
                <a:lnTo>
                  <a:pt x="1192017" y="1151875"/>
                </a:lnTo>
                <a:lnTo>
                  <a:pt x="1149894" y="1176456"/>
                </a:lnTo>
                <a:lnTo>
                  <a:pt x="1105550" y="1198236"/>
                </a:lnTo>
                <a:lnTo>
                  <a:pt x="1059156" y="1217068"/>
                </a:lnTo>
                <a:lnTo>
                  <a:pt x="1010881" y="1232806"/>
                </a:lnTo>
                <a:lnTo>
                  <a:pt x="960896" y="1245302"/>
                </a:lnTo>
                <a:lnTo>
                  <a:pt x="909372" y="1254409"/>
                </a:lnTo>
                <a:lnTo>
                  <a:pt x="856478" y="1259981"/>
                </a:lnTo>
                <a:lnTo>
                  <a:pt x="802386" y="1261872"/>
                </a:lnTo>
                <a:lnTo>
                  <a:pt x="748184" y="1259981"/>
                </a:lnTo>
                <a:lnTo>
                  <a:pt x="695193" y="1254409"/>
                </a:lnTo>
                <a:lnTo>
                  <a:pt x="643581" y="1245302"/>
                </a:lnTo>
                <a:lnTo>
                  <a:pt x="593518" y="1232806"/>
                </a:lnTo>
                <a:lnTo>
                  <a:pt x="545175" y="1217068"/>
                </a:lnTo>
                <a:lnTo>
                  <a:pt x="498720" y="1198236"/>
                </a:lnTo>
                <a:lnTo>
                  <a:pt x="454324" y="1176456"/>
                </a:lnTo>
                <a:lnTo>
                  <a:pt x="412156" y="1151875"/>
                </a:lnTo>
                <a:lnTo>
                  <a:pt x="372386" y="1124640"/>
                </a:lnTo>
                <a:lnTo>
                  <a:pt x="335184" y="1094898"/>
                </a:lnTo>
                <a:lnTo>
                  <a:pt x="300720" y="1062796"/>
                </a:lnTo>
                <a:lnTo>
                  <a:pt x="269162" y="1028480"/>
                </a:lnTo>
                <a:lnTo>
                  <a:pt x="240682" y="992098"/>
                </a:lnTo>
                <a:lnTo>
                  <a:pt x="215448" y="953796"/>
                </a:lnTo>
                <a:lnTo>
                  <a:pt x="193631" y="913721"/>
                </a:lnTo>
                <a:lnTo>
                  <a:pt x="175400" y="872020"/>
                </a:lnTo>
                <a:lnTo>
                  <a:pt x="160924" y="828840"/>
                </a:lnTo>
                <a:lnTo>
                  <a:pt x="150375" y="784328"/>
                </a:lnTo>
                <a:lnTo>
                  <a:pt x="143921" y="738631"/>
                </a:lnTo>
                <a:lnTo>
                  <a:pt x="141732" y="691896"/>
                </a:lnTo>
                <a:lnTo>
                  <a:pt x="141732" y="1084361"/>
                </a:lnTo>
                <a:lnTo>
                  <a:pt x="193035" y="1142662"/>
                </a:lnTo>
                <a:lnTo>
                  <a:pt x="234886" y="1181671"/>
                </a:lnTo>
                <a:lnTo>
                  <a:pt x="280063" y="1217812"/>
                </a:lnTo>
                <a:lnTo>
                  <a:pt x="328361" y="1250905"/>
                </a:lnTo>
                <a:lnTo>
                  <a:pt x="379573" y="1280773"/>
                </a:lnTo>
                <a:lnTo>
                  <a:pt x="433494" y="1307236"/>
                </a:lnTo>
                <a:lnTo>
                  <a:pt x="489918" y="1330118"/>
                </a:lnTo>
                <a:lnTo>
                  <a:pt x="548640" y="1349239"/>
                </a:lnTo>
                <a:lnTo>
                  <a:pt x="609453" y="1364422"/>
                </a:lnTo>
                <a:lnTo>
                  <a:pt x="672152" y="1375487"/>
                </a:lnTo>
                <a:lnTo>
                  <a:pt x="736532" y="1382257"/>
                </a:lnTo>
                <a:lnTo>
                  <a:pt x="802386" y="1384554"/>
                </a:lnTo>
                <a:lnTo>
                  <a:pt x="868136" y="1382257"/>
                </a:lnTo>
                <a:lnTo>
                  <a:pt x="932434" y="1375487"/>
                </a:lnTo>
                <a:lnTo>
                  <a:pt x="995070" y="1364422"/>
                </a:lnTo>
                <a:lnTo>
                  <a:pt x="1055839" y="1349239"/>
                </a:lnTo>
                <a:lnTo>
                  <a:pt x="1114532" y="1330118"/>
                </a:lnTo>
                <a:lnTo>
                  <a:pt x="1170941" y="1307236"/>
                </a:lnTo>
                <a:lnTo>
                  <a:pt x="1224860" y="1280773"/>
                </a:lnTo>
                <a:lnTo>
                  <a:pt x="1276081" y="1250905"/>
                </a:lnTo>
                <a:lnTo>
                  <a:pt x="1324397" y="1217812"/>
                </a:lnTo>
                <a:lnTo>
                  <a:pt x="1369599" y="1181671"/>
                </a:lnTo>
                <a:lnTo>
                  <a:pt x="1411481" y="1142662"/>
                </a:lnTo>
                <a:lnTo>
                  <a:pt x="1449836" y="1100961"/>
                </a:lnTo>
                <a:lnTo>
                  <a:pt x="1462278" y="108507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68119" y="4328921"/>
            <a:ext cx="1341120" cy="1153795"/>
          </a:xfrm>
          <a:custGeom>
            <a:avLst/>
            <a:gdLst/>
            <a:ahLst/>
            <a:cxnLst/>
            <a:rect l="l" t="t" r="r" b="b"/>
            <a:pathLst>
              <a:path w="1341120" h="1153795">
                <a:moveTo>
                  <a:pt x="1341119" y="576834"/>
                </a:moveTo>
                <a:lnTo>
                  <a:pt x="1338897" y="529532"/>
                </a:lnTo>
                <a:lnTo>
                  <a:pt x="1332343" y="483283"/>
                </a:lnTo>
                <a:lnTo>
                  <a:pt x="1321631" y="438233"/>
                </a:lnTo>
                <a:lnTo>
                  <a:pt x="1306933" y="394533"/>
                </a:lnTo>
                <a:lnTo>
                  <a:pt x="1288422" y="352329"/>
                </a:lnTo>
                <a:lnTo>
                  <a:pt x="1266271" y="311772"/>
                </a:lnTo>
                <a:lnTo>
                  <a:pt x="1240652" y="273009"/>
                </a:lnTo>
                <a:lnTo>
                  <a:pt x="1211738" y="236189"/>
                </a:lnTo>
                <a:lnTo>
                  <a:pt x="1179701" y="201461"/>
                </a:lnTo>
                <a:lnTo>
                  <a:pt x="1144714" y="168973"/>
                </a:lnTo>
                <a:lnTo>
                  <a:pt x="1106949" y="138874"/>
                </a:lnTo>
                <a:lnTo>
                  <a:pt x="1066580" y="111312"/>
                </a:lnTo>
                <a:lnTo>
                  <a:pt x="1023778" y="86437"/>
                </a:lnTo>
                <a:lnTo>
                  <a:pt x="978717" y="64396"/>
                </a:lnTo>
                <a:lnTo>
                  <a:pt x="931568" y="45338"/>
                </a:lnTo>
                <a:lnTo>
                  <a:pt x="882505" y="29413"/>
                </a:lnTo>
                <a:lnTo>
                  <a:pt x="831700" y="16767"/>
                </a:lnTo>
                <a:lnTo>
                  <a:pt x="779326" y="7551"/>
                </a:lnTo>
                <a:lnTo>
                  <a:pt x="725555" y="1912"/>
                </a:lnTo>
                <a:lnTo>
                  <a:pt x="670559" y="0"/>
                </a:lnTo>
                <a:lnTo>
                  <a:pt x="615564" y="1912"/>
                </a:lnTo>
                <a:lnTo>
                  <a:pt x="561793" y="7551"/>
                </a:lnTo>
                <a:lnTo>
                  <a:pt x="509419" y="16767"/>
                </a:lnTo>
                <a:lnTo>
                  <a:pt x="458614" y="29413"/>
                </a:lnTo>
                <a:lnTo>
                  <a:pt x="409551" y="45339"/>
                </a:lnTo>
                <a:lnTo>
                  <a:pt x="362402" y="64396"/>
                </a:lnTo>
                <a:lnTo>
                  <a:pt x="317341" y="86437"/>
                </a:lnTo>
                <a:lnTo>
                  <a:pt x="274539" y="111312"/>
                </a:lnTo>
                <a:lnTo>
                  <a:pt x="234170" y="138874"/>
                </a:lnTo>
                <a:lnTo>
                  <a:pt x="196405" y="168973"/>
                </a:lnTo>
                <a:lnTo>
                  <a:pt x="161418" y="201461"/>
                </a:lnTo>
                <a:lnTo>
                  <a:pt x="129381" y="236189"/>
                </a:lnTo>
                <a:lnTo>
                  <a:pt x="100467" y="273009"/>
                </a:lnTo>
                <a:lnTo>
                  <a:pt x="74848" y="311772"/>
                </a:lnTo>
                <a:lnTo>
                  <a:pt x="52697" y="352329"/>
                </a:lnTo>
                <a:lnTo>
                  <a:pt x="34186" y="394533"/>
                </a:lnTo>
                <a:lnTo>
                  <a:pt x="19488" y="438233"/>
                </a:lnTo>
                <a:lnTo>
                  <a:pt x="8776" y="483283"/>
                </a:lnTo>
                <a:lnTo>
                  <a:pt x="2222" y="529532"/>
                </a:lnTo>
                <a:lnTo>
                  <a:pt x="0" y="576834"/>
                </a:lnTo>
                <a:lnTo>
                  <a:pt x="2222" y="624135"/>
                </a:lnTo>
                <a:lnTo>
                  <a:pt x="8776" y="670384"/>
                </a:lnTo>
                <a:lnTo>
                  <a:pt x="19488" y="715434"/>
                </a:lnTo>
                <a:lnTo>
                  <a:pt x="34186" y="759134"/>
                </a:lnTo>
                <a:lnTo>
                  <a:pt x="52697" y="801338"/>
                </a:lnTo>
                <a:lnTo>
                  <a:pt x="74848" y="841895"/>
                </a:lnTo>
                <a:lnTo>
                  <a:pt x="100467" y="880658"/>
                </a:lnTo>
                <a:lnTo>
                  <a:pt x="129381" y="917478"/>
                </a:lnTo>
                <a:lnTo>
                  <a:pt x="161418" y="952206"/>
                </a:lnTo>
                <a:lnTo>
                  <a:pt x="196405" y="984694"/>
                </a:lnTo>
                <a:lnTo>
                  <a:pt x="234170" y="1014793"/>
                </a:lnTo>
                <a:lnTo>
                  <a:pt x="274539" y="1042355"/>
                </a:lnTo>
                <a:lnTo>
                  <a:pt x="317341" y="1067230"/>
                </a:lnTo>
                <a:lnTo>
                  <a:pt x="362402" y="1089271"/>
                </a:lnTo>
                <a:lnTo>
                  <a:pt x="409551" y="1108329"/>
                </a:lnTo>
                <a:lnTo>
                  <a:pt x="458614" y="1124254"/>
                </a:lnTo>
                <a:lnTo>
                  <a:pt x="509419" y="1136900"/>
                </a:lnTo>
                <a:lnTo>
                  <a:pt x="561793" y="1146116"/>
                </a:lnTo>
                <a:lnTo>
                  <a:pt x="615564" y="1151755"/>
                </a:lnTo>
                <a:lnTo>
                  <a:pt x="670559" y="1153668"/>
                </a:lnTo>
                <a:lnTo>
                  <a:pt x="725555" y="1151755"/>
                </a:lnTo>
                <a:lnTo>
                  <a:pt x="779326" y="1146116"/>
                </a:lnTo>
                <a:lnTo>
                  <a:pt x="831700" y="1136900"/>
                </a:lnTo>
                <a:lnTo>
                  <a:pt x="882505" y="1124254"/>
                </a:lnTo>
                <a:lnTo>
                  <a:pt x="931568" y="1108329"/>
                </a:lnTo>
                <a:lnTo>
                  <a:pt x="978717" y="1089271"/>
                </a:lnTo>
                <a:lnTo>
                  <a:pt x="1023778" y="1067230"/>
                </a:lnTo>
                <a:lnTo>
                  <a:pt x="1066580" y="1042355"/>
                </a:lnTo>
                <a:lnTo>
                  <a:pt x="1106949" y="1014793"/>
                </a:lnTo>
                <a:lnTo>
                  <a:pt x="1144714" y="984694"/>
                </a:lnTo>
                <a:lnTo>
                  <a:pt x="1179701" y="952206"/>
                </a:lnTo>
                <a:lnTo>
                  <a:pt x="1211738" y="917478"/>
                </a:lnTo>
                <a:lnTo>
                  <a:pt x="1240652" y="880658"/>
                </a:lnTo>
                <a:lnTo>
                  <a:pt x="1266271" y="841895"/>
                </a:lnTo>
                <a:lnTo>
                  <a:pt x="1288422" y="801338"/>
                </a:lnTo>
                <a:lnTo>
                  <a:pt x="1306933" y="759134"/>
                </a:lnTo>
                <a:lnTo>
                  <a:pt x="1321631" y="715434"/>
                </a:lnTo>
                <a:lnTo>
                  <a:pt x="1332343" y="670384"/>
                </a:lnTo>
                <a:lnTo>
                  <a:pt x="1338897" y="624135"/>
                </a:lnTo>
                <a:lnTo>
                  <a:pt x="1341119" y="576834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68119" y="4328921"/>
            <a:ext cx="1341120" cy="1153795"/>
          </a:xfrm>
          <a:custGeom>
            <a:avLst/>
            <a:gdLst/>
            <a:ahLst/>
            <a:cxnLst/>
            <a:rect l="l" t="t" r="r" b="b"/>
            <a:pathLst>
              <a:path w="1341120" h="1153795">
                <a:moveTo>
                  <a:pt x="670559" y="0"/>
                </a:moveTo>
                <a:lnTo>
                  <a:pt x="615564" y="1912"/>
                </a:lnTo>
                <a:lnTo>
                  <a:pt x="561793" y="7551"/>
                </a:lnTo>
                <a:lnTo>
                  <a:pt x="509419" y="16767"/>
                </a:lnTo>
                <a:lnTo>
                  <a:pt x="458614" y="29413"/>
                </a:lnTo>
                <a:lnTo>
                  <a:pt x="409551" y="45339"/>
                </a:lnTo>
                <a:lnTo>
                  <a:pt x="362402" y="64396"/>
                </a:lnTo>
                <a:lnTo>
                  <a:pt x="317341" y="86437"/>
                </a:lnTo>
                <a:lnTo>
                  <a:pt x="274539" y="111312"/>
                </a:lnTo>
                <a:lnTo>
                  <a:pt x="234170" y="138874"/>
                </a:lnTo>
                <a:lnTo>
                  <a:pt x="196405" y="168973"/>
                </a:lnTo>
                <a:lnTo>
                  <a:pt x="161418" y="201461"/>
                </a:lnTo>
                <a:lnTo>
                  <a:pt x="129381" y="236189"/>
                </a:lnTo>
                <a:lnTo>
                  <a:pt x="100467" y="273009"/>
                </a:lnTo>
                <a:lnTo>
                  <a:pt x="74848" y="311772"/>
                </a:lnTo>
                <a:lnTo>
                  <a:pt x="52697" y="352329"/>
                </a:lnTo>
                <a:lnTo>
                  <a:pt x="34186" y="394533"/>
                </a:lnTo>
                <a:lnTo>
                  <a:pt x="19488" y="438233"/>
                </a:lnTo>
                <a:lnTo>
                  <a:pt x="8776" y="483283"/>
                </a:lnTo>
                <a:lnTo>
                  <a:pt x="2222" y="529532"/>
                </a:lnTo>
                <a:lnTo>
                  <a:pt x="0" y="576834"/>
                </a:lnTo>
                <a:lnTo>
                  <a:pt x="2222" y="624135"/>
                </a:lnTo>
                <a:lnTo>
                  <a:pt x="8776" y="670384"/>
                </a:lnTo>
                <a:lnTo>
                  <a:pt x="19488" y="715434"/>
                </a:lnTo>
                <a:lnTo>
                  <a:pt x="34186" y="759134"/>
                </a:lnTo>
                <a:lnTo>
                  <a:pt x="52697" y="801338"/>
                </a:lnTo>
                <a:lnTo>
                  <a:pt x="74848" y="841895"/>
                </a:lnTo>
                <a:lnTo>
                  <a:pt x="100467" y="880658"/>
                </a:lnTo>
                <a:lnTo>
                  <a:pt x="129381" y="917478"/>
                </a:lnTo>
                <a:lnTo>
                  <a:pt x="161418" y="952206"/>
                </a:lnTo>
                <a:lnTo>
                  <a:pt x="196405" y="984694"/>
                </a:lnTo>
                <a:lnTo>
                  <a:pt x="234170" y="1014793"/>
                </a:lnTo>
                <a:lnTo>
                  <a:pt x="274539" y="1042355"/>
                </a:lnTo>
                <a:lnTo>
                  <a:pt x="317341" y="1067230"/>
                </a:lnTo>
                <a:lnTo>
                  <a:pt x="362402" y="1089271"/>
                </a:lnTo>
                <a:lnTo>
                  <a:pt x="409551" y="1108329"/>
                </a:lnTo>
                <a:lnTo>
                  <a:pt x="458614" y="1124254"/>
                </a:lnTo>
                <a:lnTo>
                  <a:pt x="509419" y="1136900"/>
                </a:lnTo>
                <a:lnTo>
                  <a:pt x="561793" y="1146116"/>
                </a:lnTo>
                <a:lnTo>
                  <a:pt x="615564" y="1151755"/>
                </a:lnTo>
                <a:lnTo>
                  <a:pt x="670559" y="1153668"/>
                </a:lnTo>
                <a:lnTo>
                  <a:pt x="725555" y="1151755"/>
                </a:lnTo>
                <a:lnTo>
                  <a:pt x="779326" y="1146116"/>
                </a:lnTo>
                <a:lnTo>
                  <a:pt x="831700" y="1136900"/>
                </a:lnTo>
                <a:lnTo>
                  <a:pt x="882505" y="1124254"/>
                </a:lnTo>
                <a:lnTo>
                  <a:pt x="931568" y="1108329"/>
                </a:lnTo>
                <a:lnTo>
                  <a:pt x="978717" y="1089271"/>
                </a:lnTo>
                <a:lnTo>
                  <a:pt x="1023778" y="1067230"/>
                </a:lnTo>
                <a:lnTo>
                  <a:pt x="1066580" y="1042355"/>
                </a:lnTo>
                <a:lnTo>
                  <a:pt x="1106949" y="1014793"/>
                </a:lnTo>
                <a:lnTo>
                  <a:pt x="1144714" y="984694"/>
                </a:lnTo>
                <a:lnTo>
                  <a:pt x="1179701" y="952206"/>
                </a:lnTo>
                <a:lnTo>
                  <a:pt x="1211738" y="917478"/>
                </a:lnTo>
                <a:lnTo>
                  <a:pt x="1240652" y="880658"/>
                </a:lnTo>
                <a:lnTo>
                  <a:pt x="1266271" y="841895"/>
                </a:lnTo>
                <a:lnTo>
                  <a:pt x="1288422" y="801338"/>
                </a:lnTo>
                <a:lnTo>
                  <a:pt x="1306933" y="759134"/>
                </a:lnTo>
                <a:lnTo>
                  <a:pt x="1321631" y="715434"/>
                </a:lnTo>
                <a:lnTo>
                  <a:pt x="1332343" y="670384"/>
                </a:lnTo>
                <a:lnTo>
                  <a:pt x="1338897" y="624135"/>
                </a:lnTo>
                <a:lnTo>
                  <a:pt x="1341119" y="576834"/>
                </a:lnTo>
                <a:lnTo>
                  <a:pt x="1338897" y="529532"/>
                </a:lnTo>
                <a:lnTo>
                  <a:pt x="1332343" y="483283"/>
                </a:lnTo>
                <a:lnTo>
                  <a:pt x="1321631" y="438233"/>
                </a:lnTo>
                <a:lnTo>
                  <a:pt x="1306933" y="394533"/>
                </a:lnTo>
                <a:lnTo>
                  <a:pt x="1288422" y="352329"/>
                </a:lnTo>
                <a:lnTo>
                  <a:pt x="1266271" y="311772"/>
                </a:lnTo>
                <a:lnTo>
                  <a:pt x="1240652" y="273009"/>
                </a:lnTo>
                <a:lnTo>
                  <a:pt x="1211738" y="236189"/>
                </a:lnTo>
                <a:lnTo>
                  <a:pt x="1179701" y="201461"/>
                </a:lnTo>
                <a:lnTo>
                  <a:pt x="1144714" y="168973"/>
                </a:lnTo>
                <a:lnTo>
                  <a:pt x="1106949" y="138874"/>
                </a:lnTo>
                <a:lnTo>
                  <a:pt x="1066580" y="111312"/>
                </a:lnTo>
                <a:lnTo>
                  <a:pt x="1023778" y="86437"/>
                </a:lnTo>
                <a:lnTo>
                  <a:pt x="978717" y="64396"/>
                </a:lnTo>
                <a:lnTo>
                  <a:pt x="931568" y="45338"/>
                </a:lnTo>
                <a:lnTo>
                  <a:pt x="882505" y="29413"/>
                </a:lnTo>
                <a:lnTo>
                  <a:pt x="831700" y="16767"/>
                </a:lnTo>
                <a:lnTo>
                  <a:pt x="779326" y="7551"/>
                </a:lnTo>
                <a:lnTo>
                  <a:pt x="725555" y="1912"/>
                </a:lnTo>
                <a:lnTo>
                  <a:pt x="67055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16957" y="4546371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内存仅能 装下一个 关系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F1E621A3-3AB8-4DDE-A808-8A3EF9796864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89FCF136-169E-4BC2-ACC5-95A7F775A176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0931" y="1366763"/>
            <a:ext cx="8595360" cy="135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4479">
              <a:lnSpc>
                <a:spcPct val="114999"/>
              </a:lnSpc>
            </a:pPr>
            <a:r>
              <a:rPr sz="2400" b="1" dirty="0">
                <a:latin typeface="微软雅黑"/>
                <a:cs typeface="微软雅黑"/>
              </a:rPr>
              <a:t>[连接操作的大关系实现算法P4] 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应用条件：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算法假定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1650" b="1" spc="217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CC0000"/>
                </a:solidFill>
                <a:latin typeface="微软雅黑"/>
                <a:cs typeface="微软雅黑"/>
              </a:rPr>
              <a:t>&gt;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=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CC0000"/>
                </a:solidFill>
                <a:latin typeface="微软雅黑"/>
                <a:cs typeface="微软雅黑"/>
              </a:rPr>
              <a:t>M，</a:t>
            </a:r>
            <a:r>
              <a:rPr sz="1600" b="1" spc="5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1650" b="1" spc="209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CC0000"/>
                </a:solidFill>
                <a:latin typeface="微软雅黑"/>
                <a:cs typeface="微软雅黑"/>
              </a:rPr>
              <a:t>&gt;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=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M。</a:t>
            </a:r>
            <a:endParaRPr sz="1600" dirty="0">
              <a:latin typeface="微软雅黑"/>
              <a:cs typeface="微软雅黑"/>
            </a:endParaRPr>
          </a:p>
          <a:p>
            <a:pPr marL="12700" marR="5080">
              <a:lnSpc>
                <a:spcPct val="115300"/>
              </a:lnSpc>
              <a:spcBef>
                <a:spcPts val="35"/>
              </a:spcBef>
            </a:pPr>
            <a:r>
              <a:rPr sz="1600" b="1" spc="70" dirty="0">
                <a:solidFill>
                  <a:srgbClr val="CC0000"/>
                </a:solidFill>
                <a:latin typeface="微软雅黑"/>
                <a:cs typeface="微软雅黑"/>
              </a:rPr>
              <a:t>把关系S划分为</a:t>
            </a:r>
            <a:r>
              <a:rPr sz="1600" b="1" spc="-10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baseline="-25252" dirty="0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/(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M-2</a:t>
            </a:r>
            <a:r>
              <a:rPr sz="1600" b="1" spc="75" dirty="0">
                <a:solidFill>
                  <a:srgbClr val="CC0000"/>
                </a:solidFill>
                <a:latin typeface="微软雅黑"/>
                <a:cs typeface="微软雅黑"/>
              </a:rPr>
              <a:t>)</a:t>
            </a:r>
            <a:r>
              <a:rPr sz="1600" b="1" spc="70" dirty="0">
                <a:solidFill>
                  <a:srgbClr val="CC0000"/>
                </a:solidFill>
                <a:latin typeface="微软雅黑"/>
                <a:cs typeface="微软雅黑"/>
              </a:rPr>
              <a:t>个</a:t>
            </a:r>
            <a:r>
              <a:rPr sz="1600" b="1" spc="75" dirty="0">
                <a:solidFill>
                  <a:srgbClr val="CC0000"/>
                </a:solidFill>
                <a:latin typeface="微软雅黑"/>
                <a:cs typeface="微软雅黑"/>
              </a:rPr>
              <a:t>子</a:t>
            </a:r>
            <a:r>
              <a:rPr sz="1600" b="1" spc="70" dirty="0">
                <a:solidFill>
                  <a:srgbClr val="CC0000"/>
                </a:solidFill>
                <a:latin typeface="微软雅黑"/>
                <a:cs typeface="微软雅黑"/>
              </a:rPr>
              <a:t>集合</a:t>
            </a:r>
            <a:r>
              <a:rPr sz="1600" b="1" spc="75" dirty="0">
                <a:solidFill>
                  <a:srgbClr val="CC0000"/>
                </a:solidFill>
                <a:latin typeface="微软雅黑"/>
                <a:cs typeface="微软雅黑"/>
              </a:rPr>
              <a:t>，</a:t>
            </a:r>
            <a:r>
              <a:rPr sz="1600" b="1" spc="70" dirty="0">
                <a:solidFill>
                  <a:srgbClr val="CC0000"/>
                </a:solidFill>
                <a:latin typeface="微软雅黑"/>
                <a:cs typeface="微软雅黑"/>
              </a:rPr>
              <a:t>每个</a:t>
            </a:r>
            <a:r>
              <a:rPr sz="1600" b="1" spc="75" dirty="0">
                <a:solidFill>
                  <a:srgbClr val="CC0000"/>
                </a:solidFill>
                <a:latin typeface="微软雅黑"/>
                <a:cs typeface="微软雅黑"/>
              </a:rPr>
              <a:t>子</a:t>
            </a:r>
            <a:r>
              <a:rPr sz="1600" b="1" spc="70" dirty="0">
                <a:solidFill>
                  <a:srgbClr val="CC0000"/>
                </a:solidFill>
                <a:latin typeface="微软雅黑"/>
                <a:cs typeface="微软雅黑"/>
              </a:rPr>
              <a:t>集</a:t>
            </a:r>
            <a:r>
              <a:rPr sz="1600" b="1" spc="75" dirty="0">
                <a:solidFill>
                  <a:srgbClr val="CC0000"/>
                </a:solidFill>
                <a:latin typeface="微软雅黑"/>
                <a:cs typeface="微软雅黑"/>
              </a:rPr>
              <a:t>合</a:t>
            </a:r>
            <a:r>
              <a:rPr sz="1600" b="1" spc="55" dirty="0">
                <a:solidFill>
                  <a:srgbClr val="CC0000"/>
                </a:solidFill>
                <a:latin typeface="微软雅黑"/>
                <a:cs typeface="微软雅黑"/>
              </a:rPr>
              <a:t>具有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M-</a:t>
            </a:r>
            <a:r>
              <a:rPr sz="1600" b="1" spc="55" dirty="0">
                <a:solidFill>
                  <a:srgbClr val="CC0000"/>
                </a:solidFill>
                <a:latin typeface="微软雅黑"/>
                <a:cs typeface="微软雅黑"/>
              </a:rPr>
              <a:t>2块。令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M</a:t>
            </a:r>
            <a:r>
              <a:rPr sz="1650" b="1" spc="82" baseline="-20202" dirty="0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1600" b="1" spc="55" dirty="0">
                <a:solidFill>
                  <a:srgbClr val="CC0000"/>
                </a:solidFill>
                <a:latin typeface="微软雅黑"/>
                <a:cs typeface="微软雅黑"/>
              </a:rPr>
              <a:t>为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M-</a:t>
            </a:r>
            <a:r>
              <a:rPr sz="1600" b="1" spc="60" dirty="0">
                <a:solidFill>
                  <a:srgbClr val="CC0000"/>
                </a:solidFill>
                <a:latin typeface="微软雅黑"/>
                <a:cs typeface="微软雅黑"/>
              </a:rPr>
              <a:t>2</a:t>
            </a:r>
            <a:r>
              <a:rPr sz="1600" b="1" spc="55" dirty="0">
                <a:solidFill>
                  <a:srgbClr val="CC0000"/>
                </a:solidFill>
                <a:latin typeface="微软雅黑"/>
                <a:cs typeface="微软雅黑"/>
              </a:rPr>
              <a:t>块容量的主存缓冲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区，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M</a:t>
            </a:r>
            <a:r>
              <a:rPr sz="1650" b="1" spc="-15" baseline="-20202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为1块容量的</a:t>
            </a:r>
            <a:r>
              <a:rPr sz="1600" b="1" spc="-10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的主存缓冲区，还有1块作为输出缓冲区。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911" y="2727403"/>
            <a:ext cx="5632450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1356360" indent="-302260">
              <a:lnSpc>
                <a:spcPct val="110000"/>
              </a:lnSpc>
            </a:pPr>
            <a:r>
              <a:rPr sz="1600" b="1" spc="-5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o</a:t>
            </a:r>
            <a:r>
              <a:rPr sz="1600" b="1" dirty="0">
                <a:latin typeface="微软雅黑"/>
                <a:cs typeface="微软雅黑"/>
              </a:rPr>
              <a:t>r 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i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 t</a:t>
            </a:r>
            <a:r>
              <a:rPr sz="1600" b="1" dirty="0">
                <a:latin typeface="微软雅黑"/>
                <a:cs typeface="微软雅黑"/>
              </a:rPr>
              <a:t>o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B</a:t>
            </a:r>
            <a:r>
              <a:rPr sz="1650" b="1" spc="-22" baseline="-25252" dirty="0">
                <a:latin typeface="微软雅黑"/>
                <a:cs typeface="微软雅黑"/>
              </a:rPr>
              <a:t>S</a:t>
            </a:r>
            <a:r>
              <a:rPr sz="1600" b="1" dirty="0">
                <a:latin typeface="微软雅黑"/>
                <a:cs typeface="微软雅黑"/>
              </a:rPr>
              <a:t>/(M-2)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//注：一次读入M-2块 </a:t>
            </a:r>
            <a:r>
              <a:rPr sz="1600" b="1" spc="-5" dirty="0">
                <a:latin typeface="微软雅黑"/>
                <a:cs typeface="微软雅黑"/>
              </a:rPr>
              <a:t>rea</a:t>
            </a:r>
            <a:r>
              <a:rPr sz="1600" b="1" dirty="0">
                <a:latin typeface="微软雅黑"/>
                <a:cs typeface="微软雅黑"/>
              </a:rPr>
              <a:t>d</a:t>
            </a:r>
            <a:r>
              <a:rPr sz="1600" b="1" spc="-5" dirty="0">
                <a:latin typeface="微软雅黑"/>
                <a:cs typeface="微软雅黑"/>
              </a:rPr>
              <a:t> i-t</a:t>
            </a:r>
            <a:r>
              <a:rPr sz="1600" b="1" dirty="0">
                <a:latin typeface="微软雅黑"/>
                <a:cs typeface="微软雅黑"/>
              </a:rPr>
              <a:t>h S</a:t>
            </a:r>
            <a:r>
              <a:rPr sz="1600" b="1" spc="-5" dirty="0">
                <a:latin typeface="微软雅黑"/>
                <a:cs typeface="微软雅黑"/>
              </a:rPr>
              <a:t>ub-se</a:t>
            </a:r>
            <a:r>
              <a:rPr sz="1600" b="1" dirty="0">
                <a:latin typeface="微软雅黑"/>
                <a:cs typeface="微软雅黑"/>
              </a:rPr>
              <a:t>t</a:t>
            </a:r>
            <a:r>
              <a:rPr sz="1600" b="1" spc="-5" dirty="0">
                <a:latin typeface="微软雅黑"/>
                <a:cs typeface="微软雅黑"/>
              </a:rPr>
              <a:t> o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S</a:t>
            </a:r>
            <a:r>
              <a:rPr sz="1600" b="1" spc="-5" dirty="0">
                <a:latin typeface="微软雅黑"/>
                <a:cs typeface="微软雅黑"/>
              </a:rPr>
              <a:t> int</a:t>
            </a:r>
            <a:r>
              <a:rPr sz="1600" b="1" dirty="0">
                <a:latin typeface="微软雅黑"/>
                <a:cs typeface="微软雅黑"/>
              </a:rPr>
              <a:t>o</a:t>
            </a:r>
            <a:r>
              <a:rPr sz="1600" b="1" spc="-5" dirty="0">
                <a:latin typeface="微软雅黑"/>
                <a:cs typeface="微软雅黑"/>
              </a:rPr>
              <a:t> M</a:t>
            </a:r>
            <a:r>
              <a:rPr sz="1650" b="1" spc="-15" baseline="-20202" dirty="0">
                <a:latin typeface="微软雅黑"/>
                <a:cs typeface="微软雅黑"/>
              </a:rPr>
              <a:t>S</a:t>
            </a:r>
            <a:r>
              <a:rPr sz="1600" b="1" dirty="0">
                <a:latin typeface="微软雅黑"/>
                <a:cs typeface="微软雅黑"/>
              </a:rPr>
              <a:t>；</a:t>
            </a:r>
            <a:endParaRPr lang="en-US" sz="1600" b="1" spc="-5" dirty="0">
              <a:latin typeface="微软雅黑"/>
              <a:cs typeface="微软雅黑"/>
            </a:endParaRPr>
          </a:p>
          <a:p>
            <a:pPr marL="615950" marR="1940560" indent="-302260" algn="just">
              <a:lnSpc>
                <a:spcPct val="110000"/>
              </a:lnSpc>
            </a:pPr>
            <a:r>
              <a:rPr sz="1600" b="1" spc="-5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o</a:t>
            </a:r>
            <a:r>
              <a:rPr sz="1600" b="1" dirty="0">
                <a:latin typeface="微软雅黑"/>
                <a:cs typeface="微软雅黑"/>
              </a:rPr>
              <a:t>r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j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 t</a:t>
            </a:r>
            <a:r>
              <a:rPr sz="1600" b="1" dirty="0">
                <a:latin typeface="微软雅黑"/>
                <a:cs typeface="微软雅黑"/>
              </a:rPr>
              <a:t>o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latin typeface="微软雅黑"/>
                <a:cs typeface="微软雅黑"/>
              </a:rPr>
              <a:t>R</a:t>
            </a:r>
            <a:r>
              <a:rPr sz="1650" b="1" baseline="-25252" dirty="0">
                <a:latin typeface="微软雅黑"/>
                <a:cs typeface="微软雅黑"/>
              </a:rPr>
              <a:t>  </a:t>
            </a:r>
            <a:r>
              <a:rPr sz="1650" b="1" spc="-44" baseline="-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//注：一次读入一块 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00" b="1" spc="-5" dirty="0">
                <a:latin typeface="微软雅黑"/>
                <a:cs typeface="微软雅黑"/>
              </a:rPr>
              <a:t>e</a:t>
            </a:r>
            <a:r>
              <a:rPr sz="1600" b="1" dirty="0">
                <a:latin typeface="微软雅黑"/>
                <a:cs typeface="微软雅黑"/>
              </a:rPr>
              <a:t>ad j-th blo</a:t>
            </a:r>
            <a:r>
              <a:rPr sz="1600" b="1" spc="-10" dirty="0">
                <a:latin typeface="微软雅黑"/>
                <a:cs typeface="微软雅黑"/>
              </a:rPr>
              <a:t>c</a:t>
            </a:r>
            <a:r>
              <a:rPr sz="1600" b="1" dirty="0">
                <a:latin typeface="微软雅黑"/>
                <a:cs typeface="微软雅黑"/>
              </a:rPr>
              <a:t>k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of R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i</a:t>
            </a:r>
            <a:r>
              <a:rPr sz="1600" b="1" spc="-10" dirty="0">
                <a:latin typeface="微软雅黑"/>
                <a:cs typeface="微软雅黑"/>
              </a:rPr>
              <a:t>n</a:t>
            </a:r>
            <a:r>
              <a:rPr sz="1600" b="1" dirty="0">
                <a:latin typeface="微软雅黑"/>
                <a:cs typeface="微软雅黑"/>
              </a:rPr>
              <a:t>to </a:t>
            </a:r>
            <a:r>
              <a:rPr sz="1600" b="1" spc="-10" dirty="0">
                <a:latin typeface="微软雅黑"/>
                <a:cs typeface="微软雅黑"/>
              </a:rPr>
              <a:t>M</a:t>
            </a:r>
            <a:r>
              <a:rPr sz="1650" b="1" spc="-15" baseline="-20202" dirty="0">
                <a:latin typeface="微软雅黑"/>
                <a:cs typeface="微软雅黑"/>
              </a:rPr>
              <a:t>R</a:t>
            </a:r>
            <a:r>
              <a:rPr sz="1600" b="1" dirty="0">
                <a:latin typeface="微软雅黑"/>
                <a:cs typeface="微软雅黑"/>
              </a:rPr>
              <a:t>； </a:t>
            </a:r>
            <a:endParaRPr lang="en-US" sz="1600" b="1" spc="-5" dirty="0">
              <a:solidFill>
                <a:srgbClr val="3333CC"/>
              </a:solidFill>
              <a:latin typeface="微软雅黑"/>
              <a:cs typeface="微软雅黑"/>
            </a:endParaRPr>
          </a:p>
          <a:p>
            <a:pPr marL="615950" marR="1940560" indent="-302260" algn="just">
              <a:lnSpc>
                <a:spcPct val="110000"/>
              </a:lnSpc>
            </a:pPr>
            <a:r>
              <a:rPr lang="en-US"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   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Fo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r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p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=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(M-2)b/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I</a:t>
            </a:r>
            <a:r>
              <a:rPr sz="1650" b="1" spc="-7" baseline="-25252" dirty="0">
                <a:solidFill>
                  <a:srgbClr val="3333CC"/>
                </a:solidFill>
                <a:latin typeface="微软雅黑"/>
                <a:cs typeface="微软雅黑"/>
              </a:rPr>
              <a:t>S</a:t>
            </a:r>
            <a:endParaRPr sz="1650" baseline="-25252" dirty="0">
              <a:latin typeface="微软雅黑"/>
              <a:cs typeface="微软雅黑"/>
            </a:endParaRPr>
          </a:p>
          <a:p>
            <a:pPr marL="917575" marR="2361565">
              <a:lnSpc>
                <a:spcPct val="11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rea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p-t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S； Fo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q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=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to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b/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I</a:t>
            </a:r>
            <a:r>
              <a:rPr sz="1650" b="1" spc="-7" baseline="-25252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endParaRPr sz="1650" baseline="-25252" dirty="0">
              <a:latin typeface="微软雅黑"/>
              <a:cs typeface="微软雅黑"/>
            </a:endParaRPr>
          </a:p>
          <a:p>
            <a:pPr marL="1159510" marR="2101215">
              <a:lnSpc>
                <a:spcPct val="11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rea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q-t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R； i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.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A </a:t>
            </a:r>
            <a:r>
              <a:rPr sz="1600" b="1" dirty="0">
                <a:solidFill>
                  <a:srgbClr val="3333CC"/>
                </a:solidFill>
                <a:latin typeface="Symbol"/>
                <a:cs typeface="Symbol"/>
              </a:rPr>
              <a:t></a:t>
            </a:r>
            <a:r>
              <a:rPr sz="1600" b="1" spc="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S.B then</a:t>
            </a:r>
            <a:endParaRPr sz="1600" dirty="0">
              <a:latin typeface="微软雅黑"/>
              <a:cs typeface="微软雅黑"/>
            </a:endParaRPr>
          </a:p>
          <a:p>
            <a:pPr marL="1168400" marR="5080" indent="-129539">
              <a:lnSpc>
                <a:spcPct val="11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{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串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接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p-t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recor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S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an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q-t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recor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R； 存入结果关系；}</a:t>
            </a:r>
            <a:endParaRPr sz="1600" dirty="0">
              <a:latin typeface="微软雅黑"/>
              <a:cs typeface="微软雅黑"/>
            </a:endParaRPr>
          </a:p>
          <a:p>
            <a:pPr marL="556260" marR="4015104" indent="361950">
              <a:lnSpc>
                <a:spcPct val="11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Next q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Nex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p</a:t>
            </a:r>
            <a:endParaRPr sz="1600" dirty="0">
              <a:latin typeface="微软雅黑"/>
              <a:cs typeface="微软雅黑"/>
            </a:endParaRPr>
          </a:p>
          <a:p>
            <a:pPr marL="12700" marR="4692015" indent="302260">
              <a:lnSpc>
                <a:spcPct val="110000"/>
              </a:lnSpc>
            </a:pPr>
            <a:r>
              <a:rPr sz="1600" b="1" dirty="0">
                <a:latin typeface="微软雅黑"/>
                <a:cs typeface="微软雅黑"/>
              </a:rPr>
              <a:t>Next j </a:t>
            </a:r>
            <a:endParaRPr lang="en-US" sz="1600" b="1" dirty="0">
              <a:latin typeface="微软雅黑"/>
              <a:cs typeface="微软雅黑"/>
            </a:endParaRPr>
          </a:p>
          <a:p>
            <a:pPr marR="4692015">
              <a:lnSpc>
                <a:spcPct val="110000"/>
              </a:lnSpc>
            </a:pPr>
            <a:r>
              <a:rPr sz="1600" b="1" spc="-5" dirty="0">
                <a:latin typeface="微软雅黑"/>
                <a:cs typeface="微软雅黑"/>
              </a:rPr>
              <a:t>Next 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0931" y="6794489"/>
            <a:ext cx="80918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算法复杂性：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I/O次数估计为B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1600" b="1" spc="-10" dirty="0">
                <a:solidFill>
                  <a:srgbClr val="CC0000"/>
                </a:solidFill>
                <a:latin typeface="微软雅黑"/>
                <a:cs typeface="微软雅黑"/>
              </a:rPr>
              <a:t>(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1650" b="1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/(M</a:t>
            </a:r>
            <a:r>
              <a:rPr sz="1600" b="1" spc="5" dirty="0">
                <a:solidFill>
                  <a:srgbClr val="CC0000"/>
                </a:solidFill>
                <a:latin typeface="微软雅黑"/>
                <a:cs typeface="微软雅黑"/>
              </a:rPr>
              <a:t>-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2))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+</a:t>
            </a:r>
            <a:r>
              <a:rPr sz="1600" b="1" spc="-10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B</a:t>
            </a:r>
            <a:r>
              <a:rPr sz="1650" b="1" spc="-7" baseline="-25252" dirty="0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1650" b="1" baseline="-25252" dirty="0">
                <a:solidFill>
                  <a:srgbClr val="CC0000"/>
                </a:solidFill>
                <a:latin typeface="微软雅黑"/>
                <a:cs typeface="微软雅黑"/>
              </a:rPr>
              <a:t>  </a:t>
            </a:r>
            <a:r>
              <a:rPr sz="1650" b="1" spc="-37" baseline="-25252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(暂忽略结果关系保存的I/O次数)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19.2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连接操作的实现算法</a:t>
            </a: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en-US" altLang="zh-CN" sz="2800" spc="-1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由逻辑层面到物理层面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(6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连接操作的大关系实现算法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58101" y="3535679"/>
            <a:ext cx="2147315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7065" y="2692145"/>
            <a:ext cx="525145" cy="340360"/>
          </a:xfrm>
          <a:custGeom>
            <a:avLst/>
            <a:gdLst/>
            <a:ahLst/>
            <a:cxnLst/>
            <a:rect l="l" t="t" r="r" b="b"/>
            <a:pathLst>
              <a:path w="525145" h="340360">
                <a:moveTo>
                  <a:pt x="0" y="339851"/>
                </a:moveTo>
                <a:lnTo>
                  <a:pt x="0" y="0"/>
                </a:lnTo>
                <a:lnTo>
                  <a:pt x="525018" y="339851"/>
                </a:lnTo>
                <a:lnTo>
                  <a:pt x="525018" y="0"/>
                </a:lnTo>
                <a:lnTo>
                  <a:pt x="0" y="3398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4329" y="2637392"/>
            <a:ext cx="136080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4095"/>
              </a:lnSpc>
            </a:pPr>
            <a:r>
              <a:rPr sz="3600" b="1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75"/>
              </a:lnSpc>
            </a:pP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A </a:t>
            </a:r>
            <a:r>
              <a:rPr sz="2000" b="1" spc="-5" dirty="0">
                <a:latin typeface="Symbol"/>
                <a:cs typeface="Symbol"/>
              </a:rPr>
              <a:t>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S.B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7807" y="2632820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80148" y="4795265"/>
            <a:ext cx="1173480" cy="1106805"/>
          </a:xfrm>
          <a:custGeom>
            <a:avLst/>
            <a:gdLst/>
            <a:ahLst/>
            <a:cxnLst/>
            <a:rect l="l" t="t" r="r" b="b"/>
            <a:pathLst>
              <a:path w="1173479" h="1106804">
                <a:moveTo>
                  <a:pt x="1173480" y="553211"/>
                </a:moveTo>
                <a:lnTo>
                  <a:pt x="1171533" y="507835"/>
                </a:lnTo>
                <a:lnTo>
                  <a:pt x="1165795" y="463470"/>
                </a:lnTo>
                <a:lnTo>
                  <a:pt x="1156416" y="420258"/>
                </a:lnTo>
                <a:lnTo>
                  <a:pt x="1143548" y="378342"/>
                </a:lnTo>
                <a:lnTo>
                  <a:pt x="1127343" y="337863"/>
                </a:lnTo>
                <a:lnTo>
                  <a:pt x="1107951" y="298965"/>
                </a:lnTo>
                <a:lnTo>
                  <a:pt x="1085525" y="261789"/>
                </a:lnTo>
                <a:lnTo>
                  <a:pt x="1060216" y="226478"/>
                </a:lnTo>
                <a:lnTo>
                  <a:pt x="1032175" y="193174"/>
                </a:lnTo>
                <a:lnTo>
                  <a:pt x="1001553" y="162020"/>
                </a:lnTo>
                <a:lnTo>
                  <a:pt x="968503" y="133157"/>
                </a:lnTo>
                <a:lnTo>
                  <a:pt x="933175" y="106728"/>
                </a:lnTo>
                <a:lnTo>
                  <a:pt x="895721" y="82876"/>
                </a:lnTo>
                <a:lnTo>
                  <a:pt x="856293" y="61742"/>
                </a:lnTo>
                <a:lnTo>
                  <a:pt x="815042" y="43469"/>
                </a:lnTo>
                <a:lnTo>
                  <a:pt x="772119" y="28200"/>
                </a:lnTo>
                <a:lnTo>
                  <a:pt x="727676" y="16076"/>
                </a:lnTo>
                <a:lnTo>
                  <a:pt x="681864" y="7239"/>
                </a:lnTo>
                <a:lnTo>
                  <a:pt x="634835" y="1833"/>
                </a:lnTo>
                <a:lnTo>
                  <a:pt x="586740" y="0"/>
                </a:lnTo>
                <a:lnTo>
                  <a:pt x="538644" y="1833"/>
                </a:lnTo>
                <a:lnTo>
                  <a:pt x="491615" y="7239"/>
                </a:lnTo>
                <a:lnTo>
                  <a:pt x="445803" y="16076"/>
                </a:lnTo>
                <a:lnTo>
                  <a:pt x="401360" y="28200"/>
                </a:lnTo>
                <a:lnTo>
                  <a:pt x="358437" y="43469"/>
                </a:lnTo>
                <a:lnTo>
                  <a:pt x="317186" y="61742"/>
                </a:lnTo>
                <a:lnTo>
                  <a:pt x="277758" y="82876"/>
                </a:lnTo>
                <a:lnTo>
                  <a:pt x="240304" y="106728"/>
                </a:lnTo>
                <a:lnTo>
                  <a:pt x="204976" y="133157"/>
                </a:lnTo>
                <a:lnTo>
                  <a:pt x="171926" y="162020"/>
                </a:lnTo>
                <a:lnTo>
                  <a:pt x="141304" y="193174"/>
                </a:lnTo>
                <a:lnTo>
                  <a:pt x="113263" y="226478"/>
                </a:lnTo>
                <a:lnTo>
                  <a:pt x="87954" y="261789"/>
                </a:lnTo>
                <a:lnTo>
                  <a:pt x="65528" y="298965"/>
                </a:lnTo>
                <a:lnTo>
                  <a:pt x="46136" y="337863"/>
                </a:lnTo>
                <a:lnTo>
                  <a:pt x="29931" y="378342"/>
                </a:lnTo>
                <a:lnTo>
                  <a:pt x="17063" y="420258"/>
                </a:lnTo>
                <a:lnTo>
                  <a:pt x="7684" y="463470"/>
                </a:lnTo>
                <a:lnTo>
                  <a:pt x="1946" y="507835"/>
                </a:lnTo>
                <a:lnTo>
                  <a:pt x="0" y="553212"/>
                </a:lnTo>
                <a:lnTo>
                  <a:pt x="1946" y="598588"/>
                </a:lnTo>
                <a:lnTo>
                  <a:pt x="7684" y="642953"/>
                </a:lnTo>
                <a:lnTo>
                  <a:pt x="17063" y="686165"/>
                </a:lnTo>
                <a:lnTo>
                  <a:pt x="29931" y="728081"/>
                </a:lnTo>
                <a:lnTo>
                  <a:pt x="46136" y="768560"/>
                </a:lnTo>
                <a:lnTo>
                  <a:pt x="65528" y="807458"/>
                </a:lnTo>
                <a:lnTo>
                  <a:pt x="87954" y="844634"/>
                </a:lnTo>
                <a:lnTo>
                  <a:pt x="104394" y="867570"/>
                </a:lnTo>
                <a:lnTo>
                  <a:pt x="104394" y="553212"/>
                </a:lnTo>
                <a:lnTo>
                  <a:pt x="105990" y="515872"/>
                </a:lnTo>
                <a:lnTo>
                  <a:pt x="118394" y="443820"/>
                </a:lnTo>
                <a:lnTo>
                  <a:pt x="142255" y="376047"/>
                </a:lnTo>
                <a:lnTo>
                  <a:pt x="176587" y="313486"/>
                </a:lnTo>
                <a:lnTo>
                  <a:pt x="220400" y="257069"/>
                </a:lnTo>
                <a:lnTo>
                  <a:pt x="272708" y="207731"/>
                </a:lnTo>
                <a:lnTo>
                  <a:pt x="332524" y="166402"/>
                </a:lnTo>
                <a:lnTo>
                  <a:pt x="398859" y="134016"/>
                </a:lnTo>
                <a:lnTo>
                  <a:pt x="470726" y="111506"/>
                </a:lnTo>
                <a:lnTo>
                  <a:pt x="508426" y="104246"/>
                </a:lnTo>
                <a:lnTo>
                  <a:pt x="547138" y="99804"/>
                </a:lnTo>
                <a:lnTo>
                  <a:pt x="586740" y="98298"/>
                </a:lnTo>
                <a:lnTo>
                  <a:pt x="626341" y="99804"/>
                </a:lnTo>
                <a:lnTo>
                  <a:pt x="665053" y="104246"/>
                </a:lnTo>
                <a:lnTo>
                  <a:pt x="702753" y="111506"/>
                </a:lnTo>
                <a:lnTo>
                  <a:pt x="774620" y="134016"/>
                </a:lnTo>
                <a:lnTo>
                  <a:pt x="840955" y="166402"/>
                </a:lnTo>
                <a:lnTo>
                  <a:pt x="900771" y="207731"/>
                </a:lnTo>
                <a:lnTo>
                  <a:pt x="953079" y="257069"/>
                </a:lnTo>
                <a:lnTo>
                  <a:pt x="996892" y="313486"/>
                </a:lnTo>
                <a:lnTo>
                  <a:pt x="1031224" y="376046"/>
                </a:lnTo>
                <a:lnTo>
                  <a:pt x="1055085" y="443820"/>
                </a:lnTo>
                <a:lnTo>
                  <a:pt x="1067489" y="515872"/>
                </a:lnTo>
                <a:lnTo>
                  <a:pt x="1069086" y="553211"/>
                </a:lnTo>
                <a:lnTo>
                  <a:pt x="1069086" y="867570"/>
                </a:lnTo>
                <a:lnTo>
                  <a:pt x="1085525" y="844634"/>
                </a:lnTo>
                <a:lnTo>
                  <a:pt x="1107951" y="807458"/>
                </a:lnTo>
                <a:lnTo>
                  <a:pt x="1127343" y="768560"/>
                </a:lnTo>
                <a:lnTo>
                  <a:pt x="1143548" y="728081"/>
                </a:lnTo>
                <a:lnTo>
                  <a:pt x="1156416" y="686165"/>
                </a:lnTo>
                <a:lnTo>
                  <a:pt x="1165795" y="642953"/>
                </a:lnTo>
                <a:lnTo>
                  <a:pt x="1171533" y="598588"/>
                </a:lnTo>
                <a:lnTo>
                  <a:pt x="1173480" y="553211"/>
                </a:lnTo>
                <a:close/>
              </a:path>
              <a:path w="1173479" h="1106804">
                <a:moveTo>
                  <a:pt x="1069086" y="867570"/>
                </a:moveTo>
                <a:lnTo>
                  <a:pt x="1069086" y="553211"/>
                </a:lnTo>
                <a:lnTo>
                  <a:pt x="1067489" y="590557"/>
                </a:lnTo>
                <a:lnTo>
                  <a:pt x="1062781" y="627075"/>
                </a:lnTo>
                <a:lnTo>
                  <a:pt x="1044525" y="697162"/>
                </a:lnTo>
                <a:lnTo>
                  <a:pt x="1015305" y="762531"/>
                </a:lnTo>
                <a:lnTo>
                  <a:pt x="976109" y="822240"/>
                </a:lnTo>
                <a:lnTo>
                  <a:pt x="927925" y="875347"/>
                </a:lnTo>
                <a:lnTo>
                  <a:pt x="871740" y="920910"/>
                </a:lnTo>
                <a:lnTo>
                  <a:pt x="808541" y="957987"/>
                </a:lnTo>
                <a:lnTo>
                  <a:pt x="739316" y="985637"/>
                </a:lnTo>
                <a:lnTo>
                  <a:pt x="665053" y="1002918"/>
                </a:lnTo>
                <a:lnTo>
                  <a:pt x="626341" y="1007376"/>
                </a:lnTo>
                <a:lnTo>
                  <a:pt x="586740" y="1008888"/>
                </a:lnTo>
                <a:lnTo>
                  <a:pt x="547138" y="1007376"/>
                </a:lnTo>
                <a:lnTo>
                  <a:pt x="508426" y="1002918"/>
                </a:lnTo>
                <a:lnTo>
                  <a:pt x="470726" y="995633"/>
                </a:lnTo>
                <a:lnTo>
                  <a:pt x="398859" y="973050"/>
                </a:lnTo>
                <a:lnTo>
                  <a:pt x="332524" y="940568"/>
                </a:lnTo>
                <a:lnTo>
                  <a:pt x="272708" y="899130"/>
                </a:lnTo>
                <a:lnTo>
                  <a:pt x="220400" y="849678"/>
                </a:lnTo>
                <a:lnTo>
                  <a:pt x="176587" y="793152"/>
                </a:lnTo>
                <a:lnTo>
                  <a:pt x="142255" y="730496"/>
                </a:lnTo>
                <a:lnTo>
                  <a:pt x="118394" y="662650"/>
                </a:lnTo>
                <a:lnTo>
                  <a:pt x="105990" y="590557"/>
                </a:lnTo>
                <a:lnTo>
                  <a:pt x="104394" y="553212"/>
                </a:lnTo>
                <a:lnTo>
                  <a:pt x="104394" y="867570"/>
                </a:lnTo>
                <a:lnTo>
                  <a:pt x="141304" y="913249"/>
                </a:lnTo>
                <a:lnTo>
                  <a:pt x="171926" y="944403"/>
                </a:lnTo>
                <a:lnTo>
                  <a:pt x="204976" y="973266"/>
                </a:lnTo>
                <a:lnTo>
                  <a:pt x="240304" y="999695"/>
                </a:lnTo>
                <a:lnTo>
                  <a:pt x="277758" y="1023547"/>
                </a:lnTo>
                <a:lnTo>
                  <a:pt x="317186" y="1044681"/>
                </a:lnTo>
                <a:lnTo>
                  <a:pt x="358437" y="1062954"/>
                </a:lnTo>
                <a:lnTo>
                  <a:pt x="401360" y="1078223"/>
                </a:lnTo>
                <a:lnTo>
                  <a:pt x="445803" y="1090347"/>
                </a:lnTo>
                <a:lnTo>
                  <a:pt x="491615" y="1099184"/>
                </a:lnTo>
                <a:lnTo>
                  <a:pt x="538644" y="1104590"/>
                </a:lnTo>
                <a:lnTo>
                  <a:pt x="586740" y="1106424"/>
                </a:lnTo>
                <a:lnTo>
                  <a:pt x="634835" y="1104590"/>
                </a:lnTo>
                <a:lnTo>
                  <a:pt x="681864" y="1099184"/>
                </a:lnTo>
                <a:lnTo>
                  <a:pt x="727676" y="1090347"/>
                </a:lnTo>
                <a:lnTo>
                  <a:pt x="772119" y="1078223"/>
                </a:lnTo>
                <a:lnTo>
                  <a:pt x="815042" y="1062954"/>
                </a:lnTo>
                <a:lnTo>
                  <a:pt x="856293" y="1044681"/>
                </a:lnTo>
                <a:lnTo>
                  <a:pt x="895721" y="1023547"/>
                </a:lnTo>
                <a:lnTo>
                  <a:pt x="933175" y="999695"/>
                </a:lnTo>
                <a:lnTo>
                  <a:pt x="968503" y="973266"/>
                </a:lnTo>
                <a:lnTo>
                  <a:pt x="1001553" y="944403"/>
                </a:lnTo>
                <a:lnTo>
                  <a:pt x="1032175" y="913249"/>
                </a:lnTo>
                <a:lnTo>
                  <a:pt x="1060216" y="879945"/>
                </a:lnTo>
                <a:lnTo>
                  <a:pt x="1069086" y="86757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76922" y="4885944"/>
            <a:ext cx="980440" cy="924560"/>
          </a:xfrm>
          <a:custGeom>
            <a:avLst/>
            <a:gdLst/>
            <a:ahLst/>
            <a:cxnLst/>
            <a:rect l="l" t="t" r="r" b="b"/>
            <a:pathLst>
              <a:path w="980440" h="924560">
                <a:moveTo>
                  <a:pt x="979932" y="461772"/>
                </a:moveTo>
                <a:lnTo>
                  <a:pt x="973516" y="386996"/>
                </a:lnTo>
                <a:lnTo>
                  <a:pt x="954944" y="316016"/>
                </a:lnTo>
                <a:lnTo>
                  <a:pt x="925225" y="249791"/>
                </a:lnTo>
                <a:lnTo>
                  <a:pt x="885370" y="189280"/>
                </a:lnTo>
                <a:lnTo>
                  <a:pt x="836390" y="135445"/>
                </a:lnTo>
                <a:lnTo>
                  <a:pt x="779294" y="89245"/>
                </a:lnTo>
                <a:lnTo>
                  <a:pt x="715093" y="51640"/>
                </a:lnTo>
                <a:lnTo>
                  <a:pt x="644798" y="23591"/>
                </a:lnTo>
                <a:lnTo>
                  <a:pt x="607680" y="13450"/>
                </a:lnTo>
                <a:lnTo>
                  <a:pt x="569418" y="6057"/>
                </a:lnTo>
                <a:lnTo>
                  <a:pt x="530138" y="1534"/>
                </a:lnTo>
                <a:lnTo>
                  <a:pt x="489966" y="0"/>
                </a:lnTo>
                <a:lnTo>
                  <a:pt x="449793" y="1534"/>
                </a:lnTo>
                <a:lnTo>
                  <a:pt x="410513" y="6057"/>
                </a:lnTo>
                <a:lnTo>
                  <a:pt x="372251" y="13450"/>
                </a:lnTo>
                <a:lnTo>
                  <a:pt x="335133" y="23591"/>
                </a:lnTo>
                <a:lnTo>
                  <a:pt x="264838" y="51640"/>
                </a:lnTo>
                <a:lnTo>
                  <a:pt x="200637" y="89245"/>
                </a:lnTo>
                <a:lnTo>
                  <a:pt x="143541" y="135445"/>
                </a:lnTo>
                <a:lnTo>
                  <a:pt x="94561" y="189280"/>
                </a:lnTo>
                <a:lnTo>
                  <a:pt x="54706" y="249791"/>
                </a:lnTo>
                <a:lnTo>
                  <a:pt x="24987" y="316016"/>
                </a:lnTo>
                <a:lnTo>
                  <a:pt x="6415" y="386996"/>
                </a:lnTo>
                <a:lnTo>
                  <a:pt x="0" y="461772"/>
                </a:lnTo>
                <a:lnTo>
                  <a:pt x="1624" y="499682"/>
                </a:lnTo>
                <a:lnTo>
                  <a:pt x="14244" y="572865"/>
                </a:lnTo>
                <a:lnTo>
                  <a:pt x="38516" y="641734"/>
                </a:lnTo>
                <a:lnTo>
                  <a:pt x="73429" y="705335"/>
                </a:lnTo>
                <a:lnTo>
                  <a:pt x="117973" y="762710"/>
                </a:lnTo>
                <a:lnTo>
                  <a:pt x="171138" y="812905"/>
                </a:lnTo>
                <a:lnTo>
                  <a:pt x="231913" y="854964"/>
                </a:lnTo>
                <a:lnTo>
                  <a:pt x="299287" y="887932"/>
                </a:lnTo>
                <a:lnTo>
                  <a:pt x="372251" y="910853"/>
                </a:lnTo>
                <a:lnTo>
                  <a:pt x="410513" y="918247"/>
                </a:lnTo>
                <a:lnTo>
                  <a:pt x="449793" y="922771"/>
                </a:lnTo>
                <a:lnTo>
                  <a:pt x="489966" y="924306"/>
                </a:lnTo>
                <a:lnTo>
                  <a:pt x="530138" y="922771"/>
                </a:lnTo>
                <a:lnTo>
                  <a:pt x="569418" y="918247"/>
                </a:lnTo>
                <a:lnTo>
                  <a:pt x="607680" y="910853"/>
                </a:lnTo>
                <a:lnTo>
                  <a:pt x="644798" y="900708"/>
                </a:lnTo>
                <a:lnTo>
                  <a:pt x="715093" y="872644"/>
                </a:lnTo>
                <a:lnTo>
                  <a:pt x="779294" y="835011"/>
                </a:lnTo>
                <a:lnTo>
                  <a:pt x="836390" y="788765"/>
                </a:lnTo>
                <a:lnTo>
                  <a:pt x="885370" y="734860"/>
                </a:lnTo>
                <a:lnTo>
                  <a:pt x="925225" y="674253"/>
                </a:lnTo>
                <a:lnTo>
                  <a:pt x="954944" y="607899"/>
                </a:lnTo>
                <a:lnTo>
                  <a:pt x="973516" y="536753"/>
                </a:lnTo>
                <a:lnTo>
                  <a:pt x="979932" y="461772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76922" y="4885944"/>
            <a:ext cx="980440" cy="924560"/>
          </a:xfrm>
          <a:custGeom>
            <a:avLst/>
            <a:gdLst/>
            <a:ahLst/>
            <a:cxnLst/>
            <a:rect l="l" t="t" r="r" b="b"/>
            <a:pathLst>
              <a:path w="980440" h="924560">
                <a:moveTo>
                  <a:pt x="489966" y="0"/>
                </a:moveTo>
                <a:lnTo>
                  <a:pt x="449793" y="1534"/>
                </a:lnTo>
                <a:lnTo>
                  <a:pt x="410513" y="6057"/>
                </a:lnTo>
                <a:lnTo>
                  <a:pt x="372251" y="13450"/>
                </a:lnTo>
                <a:lnTo>
                  <a:pt x="335133" y="23591"/>
                </a:lnTo>
                <a:lnTo>
                  <a:pt x="264838" y="51640"/>
                </a:lnTo>
                <a:lnTo>
                  <a:pt x="200637" y="89245"/>
                </a:lnTo>
                <a:lnTo>
                  <a:pt x="143541" y="135445"/>
                </a:lnTo>
                <a:lnTo>
                  <a:pt x="94561" y="189280"/>
                </a:lnTo>
                <a:lnTo>
                  <a:pt x="54706" y="249791"/>
                </a:lnTo>
                <a:lnTo>
                  <a:pt x="24987" y="316016"/>
                </a:lnTo>
                <a:lnTo>
                  <a:pt x="6415" y="386996"/>
                </a:lnTo>
                <a:lnTo>
                  <a:pt x="0" y="461772"/>
                </a:lnTo>
                <a:lnTo>
                  <a:pt x="1624" y="499682"/>
                </a:lnTo>
                <a:lnTo>
                  <a:pt x="14244" y="572865"/>
                </a:lnTo>
                <a:lnTo>
                  <a:pt x="38516" y="641734"/>
                </a:lnTo>
                <a:lnTo>
                  <a:pt x="73429" y="705335"/>
                </a:lnTo>
                <a:lnTo>
                  <a:pt x="117973" y="762710"/>
                </a:lnTo>
                <a:lnTo>
                  <a:pt x="171138" y="812905"/>
                </a:lnTo>
                <a:lnTo>
                  <a:pt x="231913" y="854964"/>
                </a:lnTo>
                <a:lnTo>
                  <a:pt x="299287" y="887932"/>
                </a:lnTo>
                <a:lnTo>
                  <a:pt x="372251" y="910853"/>
                </a:lnTo>
                <a:lnTo>
                  <a:pt x="410513" y="918247"/>
                </a:lnTo>
                <a:lnTo>
                  <a:pt x="449793" y="922771"/>
                </a:lnTo>
                <a:lnTo>
                  <a:pt x="489966" y="924306"/>
                </a:lnTo>
                <a:lnTo>
                  <a:pt x="530138" y="922771"/>
                </a:lnTo>
                <a:lnTo>
                  <a:pt x="569418" y="918247"/>
                </a:lnTo>
                <a:lnTo>
                  <a:pt x="607680" y="910853"/>
                </a:lnTo>
                <a:lnTo>
                  <a:pt x="644798" y="900708"/>
                </a:lnTo>
                <a:lnTo>
                  <a:pt x="715093" y="872644"/>
                </a:lnTo>
                <a:lnTo>
                  <a:pt x="779294" y="835011"/>
                </a:lnTo>
                <a:lnTo>
                  <a:pt x="836390" y="788765"/>
                </a:lnTo>
                <a:lnTo>
                  <a:pt x="885370" y="734860"/>
                </a:lnTo>
                <a:lnTo>
                  <a:pt x="925225" y="674253"/>
                </a:lnTo>
                <a:lnTo>
                  <a:pt x="954944" y="607899"/>
                </a:lnTo>
                <a:lnTo>
                  <a:pt x="973516" y="536753"/>
                </a:lnTo>
                <a:lnTo>
                  <a:pt x="979932" y="461772"/>
                </a:lnTo>
                <a:lnTo>
                  <a:pt x="978307" y="423970"/>
                </a:lnTo>
                <a:lnTo>
                  <a:pt x="965687" y="350972"/>
                </a:lnTo>
                <a:lnTo>
                  <a:pt x="941415" y="282249"/>
                </a:lnTo>
                <a:lnTo>
                  <a:pt x="906502" y="218761"/>
                </a:lnTo>
                <a:lnTo>
                  <a:pt x="861958" y="161468"/>
                </a:lnTo>
                <a:lnTo>
                  <a:pt x="808793" y="111331"/>
                </a:lnTo>
                <a:lnTo>
                  <a:pt x="748018" y="69308"/>
                </a:lnTo>
                <a:lnTo>
                  <a:pt x="680644" y="36361"/>
                </a:lnTo>
                <a:lnTo>
                  <a:pt x="607680" y="13450"/>
                </a:lnTo>
                <a:lnTo>
                  <a:pt x="569418" y="6057"/>
                </a:lnTo>
                <a:lnTo>
                  <a:pt x="530138" y="1534"/>
                </a:lnTo>
                <a:lnTo>
                  <a:pt x="48996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71671" y="50782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充分利 用内存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20469" y="5202173"/>
            <a:ext cx="1778000" cy="1473200"/>
          </a:xfrm>
          <a:custGeom>
            <a:avLst/>
            <a:gdLst/>
            <a:ahLst/>
            <a:cxnLst/>
            <a:rect l="l" t="t" r="r" b="b"/>
            <a:pathLst>
              <a:path w="1778000" h="1473200">
                <a:moveTo>
                  <a:pt x="1777745" y="736092"/>
                </a:moveTo>
                <a:lnTo>
                  <a:pt x="1774800" y="675670"/>
                </a:lnTo>
                <a:lnTo>
                  <a:pt x="1766117" y="616602"/>
                </a:lnTo>
                <a:lnTo>
                  <a:pt x="1751923" y="559078"/>
                </a:lnTo>
                <a:lnTo>
                  <a:pt x="1732446" y="503285"/>
                </a:lnTo>
                <a:lnTo>
                  <a:pt x="1707915" y="449413"/>
                </a:lnTo>
                <a:lnTo>
                  <a:pt x="1678558" y="397649"/>
                </a:lnTo>
                <a:lnTo>
                  <a:pt x="1644603" y="348183"/>
                </a:lnTo>
                <a:lnTo>
                  <a:pt x="1606277" y="301203"/>
                </a:lnTo>
                <a:lnTo>
                  <a:pt x="1563809" y="256897"/>
                </a:lnTo>
                <a:lnTo>
                  <a:pt x="1517427" y="215455"/>
                </a:lnTo>
                <a:lnTo>
                  <a:pt x="1467359" y="177064"/>
                </a:lnTo>
                <a:lnTo>
                  <a:pt x="1413833" y="141914"/>
                </a:lnTo>
                <a:lnTo>
                  <a:pt x="1357076" y="110193"/>
                </a:lnTo>
                <a:lnTo>
                  <a:pt x="1297317" y="82090"/>
                </a:lnTo>
                <a:lnTo>
                  <a:pt x="1234785" y="57792"/>
                </a:lnTo>
                <a:lnTo>
                  <a:pt x="1169706" y="37490"/>
                </a:lnTo>
                <a:lnTo>
                  <a:pt x="1102309" y="21371"/>
                </a:lnTo>
                <a:lnTo>
                  <a:pt x="1032823" y="9624"/>
                </a:lnTo>
                <a:lnTo>
                  <a:pt x="961474" y="2437"/>
                </a:lnTo>
                <a:lnTo>
                  <a:pt x="888491" y="0"/>
                </a:lnTo>
                <a:lnTo>
                  <a:pt x="815618" y="2437"/>
                </a:lnTo>
                <a:lnTo>
                  <a:pt x="744367" y="9624"/>
                </a:lnTo>
                <a:lnTo>
                  <a:pt x="674968" y="21371"/>
                </a:lnTo>
                <a:lnTo>
                  <a:pt x="607649" y="37490"/>
                </a:lnTo>
                <a:lnTo>
                  <a:pt x="542639" y="57792"/>
                </a:lnTo>
                <a:lnTo>
                  <a:pt x="480166" y="82090"/>
                </a:lnTo>
                <a:lnTo>
                  <a:pt x="420460" y="110193"/>
                </a:lnTo>
                <a:lnTo>
                  <a:pt x="363748" y="141914"/>
                </a:lnTo>
                <a:lnTo>
                  <a:pt x="310259" y="177064"/>
                </a:lnTo>
                <a:lnTo>
                  <a:pt x="260222" y="215455"/>
                </a:lnTo>
                <a:lnTo>
                  <a:pt x="213866" y="256897"/>
                </a:lnTo>
                <a:lnTo>
                  <a:pt x="171419" y="301203"/>
                </a:lnTo>
                <a:lnTo>
                  <a:pt x="133109" y="348183"/>
                </a:lnTo>
                <a:lnTo>
                  <a:pt x="99166" y="397649"/>
                </a:lnTo>
                <a:lnTo>
                  <a:pt x="69818" y="449413"/>
                </a:lnTo>
                <a:lnTo>
                  <a:pt x="45293" y="503285"/>
                </a:lnTo>
                <a:lnTo>
                  <a:pt x="25820" y="559078"/>
                </a:lnTo>
                <a:lnTo>
                  <a:pt x="11628" y="616602"/>
                </a:lnTo>
                <a:lnTo>
                  <a:pt x="2945" y="675670"/>
                </a:lnTo>
                <a:lnTo>
                  <a:pt x="0" y="736092"/>
                </a:lnTo>
                <a:lnTo>
                  <a:pt x="2945" y="796519"/>
                </a:lnTo>
                <a:lnTo>
                  <a:pt x="11628" y="855602"/>
                </a:lnTo>
                <a:lnTo>
                  <a:pt x="25820" y="913151"/>
                </a:lnTo>
                <a:lnTo>
                  <a:pt x="45293" y="968977"/>
                </a:lnTo>
                <a:lnTo>
                  <a:pt x="69818" y="1022889"/>
                </a:lnTo>
                <a:lnTo>
                  <a:pt x="99166" y="1074698"/>
                </a:lnTo>
                <a:lnTo>
                  <a:pt x="133109" y="1124215"/>
                </a:lnTo>
                <a:lnTo>
                  <a:pt x="156972" y="1153511"/>
                </a:lnTo>
                <a:lnTo>
                  <a:pt x="156972" y="736092"/>
                </a:lnTo>
                <a:lnTo>
                  <a:pt x="159398" y="686414"/>
                </a:lnTo>
                <a:lnTo>
                  <a:pt x="166550" y="637842"/>
                </a:lnTo>
                <a:lnTo>
                  <a:pt x="178240" y="590530"/>
                </a:lnTo>
                <a:lnTo>
                  <a:pt x="194279" y="544634"/>
                </a:lnTo>
                <a:lnTo>
                  <a:pt x="214479" y="500312"/>
                </a:lnTo>
                <a:lnTo>
                  <a:pt x="238650" y="457718"/>
                </a:lnTo>
                <a:lnTo>
                  <a:pt x="266605" y="417010"/>
                </a:lnTo>
                <a:lnTo>
                  <a:pt x="298155" y="378342"/>
                </a:lnTo>
                <a:lnTo>
                  <a:pt x="333111" y="341871"/>
                </a:lnTo>
                <a:lnTo>
                  <a:pt x="371284" y="307752"/>
                </a:lnTo>
                <a:lnTo>
                  <a:pt x="412486" y="276143"/>
                </a:lnTo>
                <a:lnTo>
                  <a:pt x="456529" y="247198"/>
                </a:lnTo>
                <a:lnTo>
                  <a:pt x="503223" y="221075"/>
                </a:lnTo>
                <a:lnTo>
                  <a:pt x="552381" y="197928"/>
                </a:lnTo>
                <a:lnTo>
                  <a:pt x="603813" y="177915"/>
                </a:lnTo>
                <a:lnTo>
                  <a:pt x="657331" y="161190"/>
                </a:lnTo>
                <a:lnTo>
                  <a:pt x="712747" y="147910"/>
                </a:lnTo>
                <a:lnTo>
                  <a:pt x="769871" y="138232"/>
                </a:lnTo>
                <a:lnTo>
                  <a:pt x="828515" y="132310"/>
                </a:lnTo>
                <a:lnTo>
                  <a:pt x="888491" y="130302"/>
                </a:lnTo>
                <a:lnTo>
                  <a:pt x="948468" y="132310"/>
                </a:lnTo>
                <a:lnTo>
                  <a:pt x="1007112" y="138232"/>
                </a:lnTo>
                <a:lnTo>
                  <a:pt x="1064236" y="147910"/>
                </a:lnTo>
                <a:lnTo>
                  <a:pt x="1119652" y="161190"/>
                </a:lnTo>
                <a:lnTo>
                  <a:pt x="1173170" y="177915"/>
                </a:lnTo>
                <a:lnTo>
                  <a:pt x="1224602" y="197928"/>
                </a:lnTo>
                <a:lnTo>
                  <a:pt x="1273760" y="221075"/>
                </a:lnTo>
                <a:lnTo>
                  <a:pt x="1320454" y="247198"/>
                </a:lnTo>
                <a:lnTo>
                  <a:pt x="1364497" y="276143"/>
                </a:lnTo>
                <a:lnTo>
                  <a:pt x="1405699" y="307752"/>
                </a:lnTo>
                <a:lnTo>
                  <a:pt x="1443872" y="341871"/>
                </a:lnTo>
                <a:lnTo>
                  <a:pt x="1478828" y="378342"/>
                </a:lnTo>
                <a:lnTo>
                  <a:pt x="1510378" y="417010"/>
                </a:lnTo>
                <a:lnTo>
                  <a:pt x="1538333" y="457718"/>
                </a:lnTo>
                <a:lnTo>
                  <a:pt x="1562504" y="500312"/>
                </a:lnTo>
                <a:lnTo>
                  <a:pt x="1582704" y="544634"/>
                </a:lnTo>
                <a:lnTo>
                  <a:pt x="1598743" y="590530"/>
                </a:lnTo>
                <a:lnTo>
                  <a:pt x="1610433" y="637842"/>
                </a:lnTo>
                <a:lnTo>
                  <a:pt x="1617585" y="686414"/>
                </a:lnTo>
                <a:lnTo>
                  <a:pt x="1620012" y="736092"/>
                </a:lnTo>
                <a:lnTo>
                  <a:pt x="1620012" y="1154393"/>
                </a:lnTo>
                <a:lnTo>
                  <a:pt x="1644603" y="1124215"/>
                </a:lnTo>
                <a:lnTo>
                  <a:pt x="1678558" y="1074698"/>
                </a:lnTo>
                <a:lnTo>
                  <a:pt x="1707915" y="1022889"/>
                </a:lnTo>
                <a:lnTo>
                  <a:pt x="1732446" y="968977"/>
                </a:lnTo>
                <a:lnTo>
                  <a:pt x="1751923" y="913151"/>
                </a:lnTo>
                <a:lnTo>
                  <a:pt x="1766117" y="855602"/>
                </a:lnTo>
                <a:lnTo>
                  <a:pt x="1774800" y="796519"/>
                </a:lnTo>
                <a:lnTo>
                  <a:pt x="1777745" y="736092"/>
                </a:lnTo>
                <a:close/>
              </a:path>
              <a:path w="1778000" h="1473200">
                <a:moveTo>
                  <a:pt x="1620012" y="1154393"/>
                </a:moveTo>
                <a:lnTo>
                  <a:pt x="1620012" y="736092"/>
                </a:lnTo>
                <a:lnTo>
                  <a:pt x="1617585" y="785878"/>
                </a:lnTo>
                <a:lnTo>
                  <a:pt x="1610433" y="834548"/>
                </a:lnTo>
                <a:lnTo>
                  <a:pt x="1598743" y="881947"/>
                </a:lnTo>
                <a:lnTo>
                  <a:pt x="1582704" y="927920"/>
                </a:lnTo>
                <a:lnTo>
                  <a:pt x="1562504" y="972312"/>
                </a:lnTo>
                <a:lnTo>
                  <a:pt x="1538333" y="1014965"/>
                </a:lnTo>
                <a:lnTo>
                  <a:pt x="1510378" y="1055726"/>
                </a:lnTo>
                <a:lnTo>
                  <a:pt x="1478828" y="1094439"/>
                </a:lnTo>
                <a:lnTo>
                  <a:pt x="1443872" y="1130948"/>
                </a:lnTo>
                <a:lnTo>
                  <a:pt x="1405699" y="1165098"/>
                </a:lnTo>
                <a:lnTo>
                  <a:pt x="1364497" y="1196733"/>
                </a:lnTo>
                <a:lnTo>
                  <a:pt x="1320454" y="1225698"/>
                </a:lnTo>
                <a:lnTo>
                  <a:pt x="1273760" y="1251837"/>
                </a:lnTo>
                <a:lnTo>
                  <a:pt x="1224602" y="1274996"/>
                </a:lnTo>
                <a:lnTo>
                  <a:pt x="1173170" y="1295019"/>
                </a:lnTo>
                <a:lnTo>
                  <a:pt x="1119652" y="1311749"/>
                </a:lnTo>
                <a:lnTo>
                  <a:pt x="1064236" y="1325032"/>
                </a:lnTo>
                <a:lnTo>
                  <a:pt x="1007112" y="1334713"/>
                </a:lnTo>
                <a:lnTo>
                  <a:pt x="948468" y="1340635"/>
                </a:lnTo>
                <a:lnTo>
                  <a:pt x="888491" y="1342644"/>
                </a:lnTo>
                <a:lnTo>
                  <a:pt x="828515" y="1340635"/>
                </a:lnTo>
                <a:lnTo>
                  <a:pt x="769871" y="1334713"/>
                </a:lnTo>
                <a:lnTo>
                  <a:pt x="712747" y="1325032"/>
                </a:lnTo>
                <a:lnTo>
                  <a:pt x="657331" y="1311749"/>
                </a:lnTo>
                <a:lnTo>
                  <a:pt x="603813" y="1295019"/>
                </a:lnTo>
                <a:lnTo>
                  <a:pt x="552381" y="1274996"/>
                </a:lnTo>
                <a:lnTo>
                  <a:pt x="503223" y="1251837"/>
                </a:lnTo>
                <a:lnTo>
                  <a:pt x="456529" y="1225698"/>
                </a:lnTo>
                <a:lnTo>
                  <a:pt x="412486" y="1196733"/>
                </a:lnTo>
                <a:lnTo>
                  <a:pt x="371284" y="1165098"/>
                </a:lnTo>
                <a:lnTo>
                  <a:pt x="333111" y="1130948"/>
                </a:lnTo>
                <a:lnTo>
                  <a:pt x="298155" y="1094439"/>
                </a:lnTo>
                <a:lnTo>
                  <a:pt x="266605" y="1055726"/>
                </a:lnTo>
                <a:lnTo>
                  <a:pt x="238650" y="1014965"/>
                </a:lnTo>
                <a:lnTo>
                  <a:pt x="214479" y="972312"/>
                </a:lnTo>
                <a:lnTo>
                  <a:pt x="194279" y="927920"/>
                </a:lnTo>
                <a:lnTo>
                  <a:pt x="178240" y="881947"/>
                </a:lnTo>
                <a:lnTo>
                  <a:pt x="166550" y="834548"/>
                </a:lnTo>
                <a:lnTo>
                  <a:pt x="159398" y="785878"/>
                </a:lnTo>
                <a:lnTo>
                  <a:pt x="156972" y="736092"/>
                </a:lnTo>
                <a:lnTo>
                  <a:pt x="156972" y="1153511"/>
                </a:lnTo>
                <a:lnTo>
                  <a:pt x="213866" y="1215610"/>
                </a:lnTo>
                <a:lnTo>
                  <a:pt x="260223" y="1257109"/>
                </a:lnTo>
                <a:lnTo>
                  <a:pt x="310259" y="1295556"/>
                </a:lnTo>
                <a:lnTo>
                  <a:pt x="363748" y="1330762"/>
                </a:lnTo>
                <a:lnTo>
                  <a:pt x="420460" y="1362537"/>
                </a:lnTo>
                <a:lnTo>
                  <a:pt x="480166" y="1390691"/>
                </a:lnTo>
                <a:lnTo>
                  <a:pt x="542639" y="1415034"/>
                </a:lnTo>
                <a:lnTo>
                  <a:pt x="607649" y="1435376"/>
                </a:lnTo>
                <a:lnTo>
                  <a:pt x="674968" y="1451528"/>
                </a:lnTo>
                <a:lnTo>
                  <a:pt x="744367" y="1463300"/>
                </a:lnTo>
                <a:lnTo>
                  <a:pt x="815618" y="1470503"/>
                </a:lnTo>
                <a:lnTo>
                  <a:pt x="888491" y="1472946"/>
                </a:lnTo>
                <a:lnTo>
                  <a:pt x="961474" y="1470503"/>
                </a:lnTo>
                <a:lnTo>
                  <a:pt x="1032823" y="1463300"/>
                </a:lnTo>
                <a:lnTo>
                  <a:pt x="1102309" y="1451528"/>
                </a:lnTo>
                <a:lnTo>
                  <a:pt x="1169706" y="1435376"/>
                </a:lnTo>
                <a:lnTo>
                  <a:pt x="1234785" y="1415034"/>
                </a:lnTo>
                <a:lnTo>
                  <a:pt x="1297317" y="1390691"/>
                </a:lnTo>
                <a:lnTo>
                  <a:pt x="1357076" y="1362537"/>
                </a:lnTo>
                <a:lnTo>
                  <a:pt x="1413833" y="1330762"/>
                </a:lnTo>
                <a:lnTo>
                  <a:pt x="1467359" y="1295556"/>
                </a:lnTo>
                <a:lnTo>
                  <a:pt x="1517427" y="1257109"/>
                </a:lnTo>
                <a:lnTo>
                  <a:pt x="1563809" y="1215610"/>
                </a:lnTo>
                <a:lnTo>
                  <a:pt x="1606277" y="1171248"/>
                </a:lnTo>
                <a:lnTo>
                  <a:pt x="1620012" y="115439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5998" y="5322570"/>
            <a:ext cx="1485900" cy="1229360"/>
          </a:xfrm>
          <a:custGeom>
            <a:avLst/>
            <a:gdLst/>
            <a:ahLst/>
            <a:cxnLst/>
            <a:rect l="l" t="t" r="r" b="b"/>
            <a:pathLst>
              <a:path w="1485900" h="1229359">
                <a:moveTo>
                  <a:pt x="1485900" y="614171"/>
                </a:moveTo>
                <a:lnTo>
                  <a:pt x="1483439" y="563814"/>
                </a:lnTo>
                <a:lnTo>
                  <a:pt x="1476186" y="514576"/>
                </a:lnTo>
                <a:lnTo>
                  <a:pt x="1464330" y="466614"/>
                </a:lnTo>
                <a:lnTo>
                  <a:pt x="1448062" y="420087"/>
                </a:lnTo>
                <a:lnTo>
                  <a:pt x="1427571" y="375154"/>
                </a:lnTo>
                <a:lnTo>
                  <a:pt x="1403048" y="331972"/>
                </a:lnTo>
                <a:lnTo>
                  <a:pt x="1374684" y="290700"/>
                </a:lnTo>
                <a:lnTo>
                  <a:pt x="1342668" y="251496"/>
                </a:lnTo>
                <a:lnTo>
                  <a:pt x="1307191" y="214519"/>
                </a:lnTo>
                <a:lnTo>
                  <a:pt x="1268444" y="179927"/>
                </a:lnTo>
                <a:lnTo>
                  <a:pt x="1226616" y="147878"/>
                </a:lnTo>
                <a:lnTo>
                  <a:pt x="1181898" y="118530"/>
                </a:lnTo>
                <a:lnTo>
                  <a:pt x="1134480" y="92042"/>
                </a:lnTo>
                <a:lnTo>
                  <a:pt x="1084553" y="68573"/>
                </a:lnTo>
                <a:lnTo>
                  <a:pt x="1032307" y="48279"/>
                </a:lnTo>
                <a:lnTo>
                  <a:pt x="977932" y="31321"/>
                </a:lnTo>
                <a:lnTo>
                  <a:pt x="921618" y="17855"/>
                </a:lnTo>
                <a:lnTo>
                  <a:pt x="863557" y="8041"/>
                </a:lnTo>
                <a:lnTo>
                  <a:pt x="803937" y="2036"/>
                </a:lnTo>
                <a:lnTo>
                  <a:pt x="742950" y="0"/>
                </a:lnTo>
                <a:lnTo>
                  <a:pt x="682065" y="2036"/>
                </a:lnTo>
                <a:lnTo>
                  <a:pt x="622528" y="8041"/>
                </a:lnTo>
                <a:lnTo>
                  <a:pt x="564528" y="17855"/>
                </a:lnTo>
                <a:lnTo>
                  <a:pt x="508260" y="31321"/>
                </a:lnTo>
                <a:lnTo>
                  <a:pt x="453913" y="48279"/>
                </a:lnTo>
                <a:lnTo>
                  <a:pt x="401682" y="68573"/>
                </a:lnTo>
                <a:lnTo>
                  <a:pt x="351757" y="92042"/>
                </a:lnTo>
                <a:lnTo>
                  <a:pt x="304330" y="118530"/>
                </a:lnTo>
                <a:lnTo>
                  <a:pt x="259594" y="147878"/>
                </a:lnTo>
                <a:lnTo>
                  <a:pt x="217741" y="179927"/>
                </a:lnTo>
                <a:lnTo>
                  <a:pt x="178962" y="214519"/>
                </a:lnTo>
                <a:lnTo>
                  <a:pt x="143451" y="251496"/>
                </a:lnTo>
                <a:lnTo>
                  <a:pt x="111397" y="290700"/>
                </a:lnTo>
                <a:lnTo>
                  <a:pt x="82995" y="331972"/>
                </a:lnTo>
                <a:lnTo>
                  <a:pt x="58435" y="375154"/>
                </a:lnTo>
                <a:lnTo>
                  <a:pt x="37911" y="420087"/>
                </a:lnTo>
                <a:lnTo>
                  <a:pt x="21612" y="466614"/>
                </a:lnTo>
                <a:lnTo>
                  <a:pt x="9733" y="514576"/>
                </a:lnTo>
                <a:lnTo>
                  <a:pt x="2465" y="563814"/>
                </a:lnTo>
                <a:lnTo>
                  <a:pt x="0" y="614172"/>
                </a:lnTo>
                <a:lnTo>
                  <a:pt x="2465" y="664637"/>
                </a:lnTo>
                <a:lnTo>
                  <a:pt x="9733" y="713974"/>
                </a:lnTo>
                <a:lnTo>
                  <a:pt x="21612" y="762023"/>
                </a:lnTo>
                <a:lnTo>
                  <a:pt x="37911" y="808628"/>
                </a:lnTo>
                <a:lnTo>
                  <a:pt x="58435" y="853630"/>
                </a:lnTo>
                <a:lnTo>
                  <a:pt x="82995" y="896872"/>
                </a:lnTo>
                <a:lnTo>
                  <a:pt x="111397" y="938196"/>
                </a:lnTo>
                <a:lnTo>
                  <a:pt x="143451" y="977444"/>
                </a:lnTo>
                <a:lnTo>
                  <a:pt x="178962" y="1014459"/>
                </a:lnTo>
                <a:lnTo>
                  <a:pt x="217741" y="1049083"/>
                </a:lnTo>
                <a:lnTo>
                  <a:pt x="259594" y="1081158"/>
                </a:lnTo>
                <a:lnTo>
                  <a:pt x="304330" y="1110526"/>
                </a:lnTo>
                <a:lnTo>
                  <a:pt x="351757" y="1137030"/>
                </a:lnTo>
                <a:lnTo>
                  <a:pt x="401682" y="1160512"/>
                </a:lnTo>
                <a:lnTo>
                  <a:pt x="453913" y="1180814"/>
                </a:lnTo>
                <a:lnTo>
                  <a:pt x="508260" y="1197778"/>
                </a:lnTo>
                <a:lnTo>
                  <a:pt x="564528" y="1211247"/>
                </a:lnTo>
                <a:lnTo>
                  <a:pt x="622528" y="1221063"/>
                </a:lnTo>
                <a:lnTo>
                  <a:pt x="682065" y="1227069"/>
                </a:lnTo>
                <a:lnTo>
                  <a:pt x="742950" y="1229106"/>
                </a:lnTo>
                <a:lnTo>
                  <a:pt x="803937" y="1227069"/>
                </a:lnTo>
                <a:lnTo>
                  <a:pt x="863557" y="1221063"/>
                </a:lnTo>
                <a:lnTo>
                  <a:pt x="921618" y="1211247"/>
                </a:lnTo>
                <a:lnTo>
                  <a:pt x="977932" y="1197778"/>
                </a:lnTo>
                <a:lnTo>
                  <a:pt x="1032307" y="1180814"/>
                </a:lnTo>
                <a:lnTo>
                  <a:pt x="1084553" y="1160512"/>
                </a:lnTo>
                <a:lnTo>
                  <a:pt x="1134480" y="1137030"/>
                </a:lnTo>
                <a:lnTo>
                  <a:pt x="1181898" y="1110526"/>
                </a:lnTo>
                <a:lnTo>
                  <a:pt x="1226616" y="1081158"/>
                </a:lnTo>
                <a:lnTo>
                  <a:pt x="1268444" y="1049083"/>
                </a:lnTo>
                <a:lnTo>
                  <a:pt x="1307191" y="1014459"/>
                </a:lnTo>
                <a:lnTo>
                  <a:pt x="1342668" y="977444"/>
                </a:lnTo>
                <a:lnTo>
                  <a:pt x="1374684" y="938196"/>
                </a:lnTo>
                <a:lnTo>
                  <a:pt x="1403048" y="896872"/>
                </a:lnTo>
                <a:lnTo>
                  <a:pt x="1427571" y="853630"/>
                </a:lnTo>
                <a:lnTo>
                  <a:pt x="1448062" y="808628"/>
                </a:lnTo>
                <a:lnTo>
                  <a:pt x="1464330" y="762023"/>
                </a:lnTo>
                <a:lnTo>
                  <a:pt x="1476186" y="713974"/>
                </a:lnTo>
                <a:lnTo>
                  <a:pt x="1483439" y="664637"/>
                </a:lnTo>
                <a:lnTo>
                  <a:pt x="1485900" y="61417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65998" y="5322570"/>
            <a:ext cx="1485900" cy="1229360"/>
          </a:xfrm>
          <a:custGeom>
            <a:avLst/>
            <a:gdLst/>
            <a:ahLst/>
            <a:cxnLst/>
            <a:rect l="l" t="t" r="r" b="b"/>
            <a:pathLst>
              <a:path w="1485900" h="1229359">
                <a:moveTo>
                  <a:pt x="742950" y="0"/>
                </a:moveTo>
                <a:lnTo>
                  <a:pt x="682065" y="2036"/>
                </a:lnTo>
                <a:lnTo>
                  <a:pt x="622528" y="8041"/>
                </a:lnTo>
                <a:lnTo>
                  <a:pt x="564528" y="17855"/>
                </a:lnTo>
                <a:lnTo>
                  <a:pt x="508260" y="31321"/>
                </a:lnTo>
                <a:lnTo>
                  <a:pt x="453913" y="48279"/>
                </a:lnTo>
                <a:lnTo>
                  <a:pt x="401682" y="68573"/>
                </a:lnTo>
                <a:lnTo>
                  <a:pt x="351757" y="92042"/>
                </a:lnTo>
                <a:lnTo>
                  <a:pt x="304330" y="118530"/>
                </a:lnTo>
                <a:lnTo>
                  <a:pt x="259594" y="147878"/>
                </a:lnTo>
                <a:lnTo>
                  <a:pt x="217741" y="179927"/>
                </a:lnTo>
                <a:lnTo>
                  <a:pt x="178962" y="214519"/>
                </a:lnTo>
                <a:lnTo>
                  <a:pt x="143451" y="251496"/>
                </a:lnTo>
                <a:lnTo>
                  <a:pt x="111397" y="290700"/>
                </a:lnTo>
                <a:lnTo>
                  <a:pt x="82995" y="331972"/>
                </a:lnTo>
                <a:lnTo>
                  <a:pt x="58435" y="375154"/>
                </a:lnTo>
                <a:lnTo>
                  <a:pt x="37911" y="420087"/>
                </a:lnTo>
                <a:lnTo>
                  <a:pt x="21612" y="466614"/>
                </a:lnTo>
                <a:lnTo>
                  <a:pt x="9733" y="514576"/>
                </a:lnTo>
                <a:lnTo>
                  <a:pt x="2465" y="563814"/>
                </a:lnTo>
                <a:lnTo>
                  <a:pt x="0" y="614172"/>
                </a:lnTo>
                <a:lnTo>
                  <a:pt x="2465" y="664637"/>
                </a:lnTo>
                <a:lnTo>
                  <a:pt x="9733" y="713974"/>
                </a:lnTo>
                <a:lnTo>
                  <a:pt x="21612" y="762023"/>
                </a:lnTo>
                <a:lnTo>
                  <a:pt x="37911" y="808628"/>
                </a:lnTo>
                <a:lnTo>
                  <a:pt x="58435" y="853630"/>
                </a:lnTo>
                <a:lnTo>
                  <a:pt x="82995" y="896872"/>
                </a:lnTo>
                <a:lnTo>
                  <a:pt x="111397" y="938196"/>
                </a:lnTo>
                <a:lnTo>
                  <a:pt x="143451" y="977444"/>
                </a:lnTo>
                <a:lnTo>
                  <a:pt x="178962" y="1014459"/>
                </a:lnTo>
                <a:lnTo>
                  <a:pt x="217741" y="1049083"/>
                </a:lnTo>
                <a:lnTo>
                  <a:pt x="259594" y="1081158"/>
                </a:lnTo>
                <a:lnTo>
                  <a:pt x="304330" y="1110526"/>
                </a:lnTo>
                <a:lnTo>
                  <a:pt x="351757" y="1137030"/>
                </a:lnTo>
                <a:lnTo>
                  <a:pt x="401682" y="1160512"/>
                </a:lnTo>
                <a:lnTo>
                  <a:pt x="453913" y="1180814"/>
                </a:lnTo>
                <a:lnTo>
                  <a:pt x="508260" y="1197778"/>
                </a:lnTo>
                <a:lnTo>
                  <a:pt x="564528" y="1211247"/>
                </a:lnTo>
                <a:lnTo>
                  <a:pt x="622528" y="1221063"/>
                </a:lnTo>
                <a:lnTo>
                  <a:pt x="682065" y="1227069"/>
                </a:lnTo>
                <a:lnTo>
                  <a:pt x="742950" y="1229106"/>
                </a:lnTo>
                <a:lnTo>
                  <a:pt x="803937" y="1227069"/>
                </a:lnTo>
                <a:lnTo>
                  <a:pt x="863557" y="1221063"/>
                </a:lnTo>
                <a:lnTo>
                  <a:pt x="921618" y="1211247"/>
                </a:lnTo>
                <a:lnTo>
                  <a:pt x="977932" y="1197778"/>
                </a:lnTo>
                <a:lnTo>
                  <a:pt x="1032307" y="1180814"/>
                </a:lnTo>
                <a:lnTo>
                  <a:pt x="1084553" y="1160512"/>
                </a:lnTo>
                <a:lnTo>
                  <a:pt x="1134480" y="1137030"/>
                </a:lnTo>
                <a:lnTo>
                  <a:pt x="1181898" y="1110526"/>
                </a:lnTo>
                <a:lnTo>
                  <a:pt x="1226616" y="1081158"/>
                </a:lnTo>
                <a:lnTo>
                  <a:pt x="1268444" y="1049083"/>
                </a:lnTo>
                <a:lnTo>
                  <a:pt x="1307191" y="1014459"/>
                </a:lnTo>
                <a:lnTo>
                  <a:pt x="1342668" y="977444"/>
                </a:lnTo>
                <a:lnTo>
                  <a:pt x="1374684" y="938196"/>
                </a:lnTo>
                <a:lnTo>
                  <a:pt x="1403048" y="896872"/>
                </a:lnTo>
                <a:lnTo>
                  <a:pt x="1427571" y="853630"/>
                </a:lnTo>
                <a:lnTo>
                  <a:pt x="1448062" y="808628"/>
                </a:lnTo>
                <a:lnTo>
                  <a:pt x="1464330" y="762023"/>
                </a:lnTo>
                <a:lnTo>
                  <a:pt x="1476186" y="713974"/>
                </a:lnTo>
                <a:lnTo>
                  <a:pt x="1483439" y="664637"/>
                </a:lnTo>
                <a:lnTo>
                  <a:pt x="1485900" y="614171"/>
                </a:lnTo>
                <a:lnTo>
                  <a:pt x="1483439" y="563814"/>
                </a:lnTo>
                <a:lnTo>
                  <a:pt x="1476186" y="514576"/>
                </a:lnTo>
                <a:lnTo>
                  <a:pt x="1464330" y="466614"/>
                </a:lnTo>
                <a:lnTo>
                  <a:pt x="1448062" y="420087"/>
                </a:lnTo>
                <a:lnTo>
                  <a:pt x="1427571" y="375154"/>
                </a:lnTo>
                <a:lnTo>
                  <a:pt x="1403048" y="331972"/>
                </a:lnTo>
                <a:lnTo>
                  <a:pt x="1374684" y="290700"/>
                </a:lnTo>
                <a:lnTo>
                  <a:pt x="1342668" y="251496"/>
                </a:lnTo>
                <a:lnTo>
                  <a:pt x="1307191" y="214519"/>
                </a:lnTo>
                <a:lnTo>
                  <a:pt x="1268444" y="179927"/>
                </a:lnTo>
                <a:lnTo>
                  <a:pt x="1226616" y="147878"/>
                </a:lnTo>
                <a:lnTo>
                  <a:pt x="1181898" y="118530"/>
                </a:lnTo>
                <a:lnTo>
                  <a:pt x="1134480" y="92042"/>
                </a:lnTo>
                <a:lnTo>
                  <a:pt x="1084553" y="68573"/>
                </a:lnTo>
                <a:lnTo>
                  <a:pt x="1032307" y="48279"/>
                </a:lnTo>
                <a:lnTo>
                  <a:pt x="977932" y="31321"/>
                </a:lnTo>
                <a:lnTo>
                  <a:pt x="921618" y="17855"/>
                </a:lnTo>
                <a:lnTo>
                  <a:pt x="863557" y="8041"/>
                </a:lnTo>
                <a:lnTo>
                  <a:pt x="803937" y="2036"/>
                </a:lnTo>
                <a:lnTo>
                  <a:pt x="74295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59223" y="5549925"/>
            <a:ext cx="1295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两个关系都 不能完全装 入内存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69C07BED-3C1D-48DE-9610-9DA346074529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755204B4-B209-48B2-B57D-3D513CBE335A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[连接操作的物理实现算法]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0" dirty="0">
                <a:latin typeface="Wingdings"/>
                <a:cs typeface="Wingdings"/>
              </a:rPr>
              <a:t></a:t>
            </a:r>
            <a:r>
              <a:rPr sz="2000" spc="-5" dirty="0"/>
              <a:t>表空间扫描法</a:t>
            </a:r>
            <a:endParaRPr sz="2000">
              <a:latin typeface="Wingdings"/>
              <a:cs typeface="Wingdings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b="0" dirty="0">
                <a:latin typeface="Wingdings"/>
                <a:cs typeface="Wingdings"/>
              </a:rPr>
              <a:t></a:t>
            </a:r>
            <a:r>
              <a:rPr sz="2000" spc="-5" dirty="0"/>
              <a:t>基本实现算法P1</a:t>
            </a:r>
            <a:endParaRPr sz="2000">
              <a:latin typeface="Wingdings"/>
              <a:cs typeface="Wingdings"/>
            </a:endParaRPr>
          </a:p>
          <a:p>
            <a:pPr marL="926465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适用于任何情况：3块内存即可，但算法复杂性高:</a:t>
            </a:r>
            <a:r>
              <a:rPr sz="2000" spc="5" dirty="0">
                <a:solidFill>
                  <a:srgbClr val="3333CC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B</a:t>
            </a:r>
            <a:r>
              <a:rPr sz="1650" spc="-7" baseline="-25252" dirty="0">
                <a:solidFill>
                  <a:srgbClr val="CC0000"/>
                </a:solidFill>
              </a:rPr>
              <a:t>R</a:t>
            </a:r>
            <a:r>
              <a:rPr sz="1650" spc="217" baseline="-25252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+</a:t>
            </a:r>
            <a:r>
              <a:rPr sz="1600" spc="-5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B</a:t>
            </a:r>
            <a:r>
              <a:rPr sz="1650" spc="-7" baseline="-25252" dirty="0">
                <a:solidFill>
                  <a:srgbClr val="CC0000"/>
                </a:solidFill>
              </a:rPr>
              <a:t>R</a:t>
            </a:r>
            <a:r>
              <a:rPr sz="1650" spc="209" baseline="-25252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  <a:latin typeface="Symbol"/>
                <a:cs typeface="Symbol"/>
              </a:rPr>
              <a:t></a:t>
            </a:r>
            <a:r>
              <a:rPr sz="1600" spc="-5" dirty="0">
                <a:solidFill>
                  <a:srgbClr val="CC0000"/>
                </a:solidFill>
              </a:rPr>
              <a:t>B</a:t>
            </a:r>
            <a:r>
              <a:rPr sz="1650" spc="-7" baseline="-25252" dirty="0">
                <a:solidFill>
                  <a:srgbClr val="CC0000"/>
                </a:solidFill>
              </a:rPr>
              <a:t>S</a:t>
            </a:r>
            <a:endParaRPr sz="1650" baseline="-25252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b="0" dirty="0">
                <a:latin typeface="Wingdings"/>
                <a:cs typeface="Wingdings"/>
              </a:rPr>
              <a:t></a:t>
            </a:r>
            <a:r>
              <a:rPr sz="2000" spc="-5" dirty="0"/>
              <a:t>全主存实现算法P2</a:t>
            </a:r>
            <a:endParaRPr sz="2000">
              <a:latin typeface="Wingdings"/>
              <a:cs typeface="Wingdings"/>
            </a:endParaRPr>
          </a:p>
          <a:p>
            <a:pPr marL="926465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要求内存能够完全装载两个关系。算法复杂性低： </a:t>
            </a:r>
            <a:r>
              <a:rPr sz="1600" dirty="0">
                <a:solidFill>
                  <a:srgbClr val="CC0000"/>
                </a:solidFill>
              </a:rPr>
              <a:t>B</a:t>
            </a:r>
            <a:r>
              <a:rPr sz="1650" spc="-7" baseline="-25252" dirty="0">
                <a:solidFill>
                  <a:srgbClr val="CC0000"/>
                </a:solidFill>
              </a:rPr>
              <a:t>R</a:t>
            </a:r>
            <a:r>
              <a:rPr sz="1650" spc="217" baseline="-25252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+</a:t>
            </a:r>
            <a:r>
              <a:rPr sz="1600" spc="-5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B</a:t>
            </a:r>
            <a:r>
              <a:rPr sz="1650" spc="-7" baseline="-25252" dirty="0">
                <a:solidFill>
                  <a:srgbClr val="CC0000"/>
                </a:solidFill>
              </a:rPr>
              <a:t>S</a:t>
            </a:r>
            <a:endParaRPr sz="1650" baseline="-25252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b="0" dirty="0">
                <a:latin typeface="Wingdings"/>
                <a:cs typeface="Wingdings"/>
              </a:rPr>
              <a:t></a:t>
            </a:r>
            <a:r>
              <a:rPr sz="2000" spc="-5" dirty="0"/>
              <a:t>半主存实现算法P3</a:t>
            </a:r>
            <a:endParaRPr sz="2000">
              <a:latin typeface="Wingdings"/>
              <a:cs typeface="Wingdings"/>
            </a:endParaRPr>
          </a:p>
          <a:p>
            <a:pPr marL="926465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要求内存能够完全装载一个关系。算法复杂性低： </a:t>
            </a:r>
            <a:r>
              <a:rPr sz="1600" dirty="0">
                <a:solidFill>
                  <a:srgbClr val="CC0000"/>
                </a:solidFill>
              </a:rPr>
              <a:t>B</a:t>
            </a:r>
            <a:r>
              <a:rPr sz="1650" spc="-7" baseline="-25252" dirty="0">
                <a:solidFill>
                  <a:srgbClr val="CC0000"/>
                </a:solidFill>
              </a:rPr>
              <a:t>R</a:t>
            </a:r>
            <a:r>
              <a:rPr sz="1650" spc="217" baseline="-25252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+</a:t>
            </a:r>
            <a:r>
              <a:rPr sz="1600" spc="-5" dirty="0">
                <a:solidFill>
                  <a:srgbClr val="CC0000"/>
                </a:solidFill>
              </a:rPr>
              <a:t> </a:t>
            </a:r>
            <a:r>
              <a:rPr sz="1600" dirty="0">
                <a:solidFill>
                  <a:srgbClr val="CC0000"/>
                </a:solidFill>
              </a:rPr>
              <a:t>B</a:t>
            </a:r>
            <a:r>
              <a:rPr sz="1650" spc="-7" baseline="-25252" dirty="0">
                <a:solidFill>
                  <a:srgbClr val="CC0000"/>
                </a:solidFill>
              </a:rPr>
              <a:t>S</a:t>
            </a:r>
            <a:endParaRPr sz="1650" baseline="-25252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b="0" dirty="0">
                <a:latin typeface="Wingdings"/>
                <a:cs typeface="Wingdings"/>
              </a:rPr>
              <a:t></a:t>
            </a:r>
            <a:r>
              <a:rPr sz="2000" spc="-5" dirty="0"/>
              <a:t>大关系实现算法P4</a:t>
            </a:r>
            <a:endParaRPr sz="2000">
              <a:latin typeface="Wingdings"/>
              <a:cs typeface="Wingdings"/>
            </a:endParaRPr>
          </a:p>
          <a:p>
            <a:pPr marL="926465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适用于任何情况，尤其是大关系情况下比算法P1好。</a:t>
            </a:r>
            <a:endParaRPr sz="2000">
              <a:latin typeface="Wingdings"/>
              <a:cs typeface="Wingdings"/>
            </a:endParaRPr>
          </a:p>
          <a:p>
            <a:pPr marL="926465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</a:rPr>
              <a:t>算法复杂性低： </a:t>
            </a:r>
            <a:r>
              <a:rPr sz="1600" dirty="0">
                <a:solidFill>
                  <a:srgbClr val="CC0000"/>
                </a:solidFill>
              </a:rPr>
              <a:t>B</a:t>
            </a:r>
            <a:r>
              <a:rPr sz="1650" spc="-7" baseline="-25252" dirty="0">
                <a:solidFill>
                  <a:srgbClr val="CC0000"/>
                </a:solidFill>
              </a:rPr>
              <a:t>R</a:t>
            </a:r>
            <a:r>
              <a:rPr sz="1600" spc="-5" dirty="0">
                <a:solidFill>
                  <a:srgbClr val="CC0000"/>
                </a:solidFill>
              </a:rPr>
              <a:t>(</a:t>
            </a:r>
            <a:r>
              <a:rPr sz="1600" dirty="0">
                <a:solidFill>
                  <a:srgbClr val="CC0000"/>
                </a:solidFill>
              </a:rPr>
              <a:t>B</a:t>
            </a:r>
            <a:r>
              <a:rPr sz="1650" spc="-7" baseline="-25252" dirty="0">
                <a:solidFill>
                  <a:srgbClr val="CC0000"/>
                </a:solidFill>
              </a:rPr>
              <a:t>S</a:t>
            </a:r>
            <a:r>
              <a:rPr sz="1650" baseline="-25252" dirty="0">
                <a:solidFill>
                  <a:srgbClr val="CC0000"/>
                </a:solidFill>
              </a:rPr>
              <a:t> </a:t>
            </a:r>
            <a:r>
              <a:rPr sz="1600" spc="-5" dirty="0">
                <a:solidFill>
                  <a:srgbClr val="CC0000"/>
                </a:solidFill>
              </a:rPr>
              <a:t>/(M</a:t>
            </a:r>
            <a:r>
              <a:rPr sz="1600" spc="5" dirty="0">
                <a:solidFill>
                  <a:srgbClr val="CC0000"/>
                </a:solidFill>
              </a:rPr>
              <a:t>-</a:t>
            </a:r>
            <a:r>
              <a:rPr sz="1600" spc="-5" dirty="0">
                <a:solidFill>
                  <a:srgbClr val="CC0000"/>
                </a:solidFill>
              </a:rPr>
              <a:t>2)</a:t>
            </a:r>
            <a:r>
              <a:rPr sz="1600" dirty="0">
                <a:solidFill>
                  <a:srgbClr val="CC0000"/>
                </a:solidFill>
              </a:rPr>
              <a:t>) + </a:t>
            </a:r>
            <a:r>
              <a:rPr sz="1600" spc="-5" dirty="0">
                <a:solidFill>
                  <a:srgbClr val="CC0000"/>
                </a:solidFill>
              </a:rPr>
              <a:t>B</a:t>
            </a:r>
            <a:r>
              <a:rPr sz="1650" spc="-7" baseline="-25252" dirty="0">
                <a:solidFill>
                  <a:srgbClr val="CC0000"/>
                </a:solidFill>
              </a:rPr>
              <a:t>S</a:t>
            </a:r>
            <a:endParaRPr sz="1650" baseline="-25252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405" y="5858730"/>
            <a:ext cx="4282440" cy="107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归并排序(Sort-Merge)连接算法P5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散列连接(Hash连接)算法P6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索引连接算法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P7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19.2 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连接操作的实现算法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en-US" altLang="zh-CN" sz="2800" b="0" spc="-1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由逻辑层面到物理层面</a:t>
            </a:r>
            <a:endParaRPr lang="zh-CN" altLang="en-US"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(7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连接操作的其他实现算法</a:t>
            </a:r>
            <a:endParaRPr lang="zh-CN" altLang="en-US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3DB4E58-8791-4F4D-9380-A736DEF0E209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9EB63B2-436C-492E-BF8F-5C066456B5DF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4544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19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数据库查询实现算法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-I</a:t>
            </a:r>
            <a:endParaRPr lang="zh-CN" altLang="en-US" sz="2800" b="1" spc="-85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数据库查询实现算法概述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连接操作的实现算法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由逻辑层面到物理层面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</a:t>
            </a: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19.3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利用迭代器构造查询实现算法？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19.4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数据库查询的一趟扫描算法？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基于索引的算法？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6699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9511" y="1498589"/>
            <a:ext cx="5863590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数据库的三大类操作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一次单一元组的一元操作</a:t>
            </a:r>
            <a:endParaRPr sz="2000">
              <a:latin typeface="微软雅黑"/>
              <a:cs typeface="微软雅黑"/>
            </a:endParaRPr>
          </a:p>
          <a:p>
            <a:pPr marL="680085" indent="-210185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SzPct val="57142"/>
              <a:buFont typeface="Wingdings"/>
              <a:buChar char=""/>
              <a:tabLst>
                <a:tab pos="680720" algn="l"/>
              </a:tabLst>
            </a:pP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1950" b="1" spc="-7" baseline="-17094" dirty="0">
                <a:solidFill>
                  <a:srgbClr val="FF0065"/>
                </a:solidFill>
                <a:latin typeface="Tahoma"/>
                <a:cs typeface="Tahoma"/>
              </a:rPr>
              <a:t>F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spc="-5" dirty="0">
                <a:latin typeface="Tahoma"/>
                <a:cs typeface="Tahoma"/>
              </a:rPr>
              <a:t>,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</a:t>
            </a:r>
            <a:r>
              <a:rPr sz="1950" b="1" spc="7" baseline="-21367" dirty="0">
                <a:solidFill>
                  <a:srgbClr val="FF0065"/>
                </a:solidFill>
                <a:latin typeface="Symbol"/>
                <a:cs typeface="Symbol"/>
              </a:rPr>
              <a:t></a:t>
            </a:r>
            <a:r>
              <a:rPr sz="2000" b="1" spc="-10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---SELECTION, PROJECTION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B2B2B2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整个关系的一元操作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487" y="3371796"/>
            <a:ext cx="7118984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B2B2B2"/>
                </a:solidFill>
                <a:latin typeface="Wingdings"/>
                <a:cs typeface="Wingdings"/>
              </a:rPr>
              <a:t></a:t>
            </a:r>
            <a:r>
              <a:rPr sz="2800" b="1" dirty="0">
                <a:solidFill>
                  <a:srgbClr val="B2B2B2"/>
                </a:solidFill>
                <a:latin typeface="Symbol"/>
                <a:cs typeface="Symbol"/>
              </a:rPr>
              <a:t></a:t>
            </a:r>
            <a:r>
              <a:rPr sz="2000" b="1" spc="-10" dirty="0">
                <a:solidFill>
                  <a:srgbClr val="B2B2B2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B2B2B2"/>
                </a:solidFill>
                <a:latin typeface="Arial"/>
                <a:cs typeface="Arial"/>
              </a:rPr>
              <a:t>,</a:t>
            </a:r>
            <a:r>
              <a:rPr sz="2800" b="1" spc="-1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2B2B2"/>
                </a:solidFill>
                <a:latin typeface="Symbol"/>
                <a:cs typeface="Symbol"/>
              </a:rPr>
              <a:t></a:t>
            </a:r>
            <a:r>
              <a:rPr sz="2000" b="1" spc="-10" dirty="0">
                <a:solidFill>
                  <a:srgbClr val="B2B2B2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B2B2B2"/>
                </a:solidFill>
                <a:latin typeface="Arial"/>
                <a:cs typeface="Arial"/>
              </a:rPr>
              <a:t>,</a:t>
            </a:r>
            <a:r>
              <a:rPr sz="2800" b="1" spc="-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B2B2B2"/>
                </a:solidFill>
                <a:latin typeface="Symbol"/>
                <a:cs typeface="Symbol"/>
              </a:rPr>
              <a:t></a:t>
            </a:r>
            <a:r>
              <a:rPr sz="2000" spc="-5" dirty="0">
                <a:solidFill>
                  <a:srgbClr val="B2B2B2"/>
                </a:solidFill>
                <a:latin typeface="Symbol"/>
                <a:cs typeface="Symbol"/>
              </a:rPr>
              <a:t></a:t>
            </a:r>
            <a:r>
              <a:rPr sz="2000" spc="-10" dirty="0">
                <a:solidFill>
                  <a:srgbClr val="B2B2B2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B2B2B2"/>
                </a:solidFill>
                <a:latin typeface="Symbol"/>
                <a:cs typeface="Symbol"/>
              </a:rPr>
              <a:t></a:t>
            </a:r>
            <a:r>
              <a:rPr sz="2000" spc="5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---DISTINCT,</a:t>
            </a:r>
            <a:r>
              <a:rPr sz="2000" b="1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GROUP</a:t>
            </a:r>
            <a:r>
              <a:rPr sz="2000" b="1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BY</a:t>
            </a:r>
            <a:r>
              <a:rPr sz="2000" b="1" dirty="0">
                <a:solidFill>
                  <a:srgbClr val="B2B2B2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SORTING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solidFill>
                  <a:srgbClr val="B2B2B2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整个关系的二元操作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6687" y="4313815"/>
            <a:ext cx="37496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83815" algn="l"/>
              </a:tabLst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集合上的操</a:t>
            </a:r>
            <a:r>
              <a:rPr sz="2000" b="1" dirty="0">
                <a:solidFill>
                  <a:srgbClr val="B2B2B2"/>
                </a:solidFill>
                <a:latin typeface="微软雅黑"/>
                <a:cs typeface="微软雅黑"/>
              </a:rPr>
              <a:t>作</a:t>
            </a:r>
            <a:r>
              <a:rPr sz="2000" b="1" spc="-5" dirty="0">
                <a:solidFill>
                  <a:srgbClr val="B2B2B2"/>
                </a:solidFill>
                <a:latin typeface="宋体"/>
                <a:cs typeface="宋体"/>
              </a:rPr>
              <a:t>：</a:t>
            </a:r>
            <a:r>
              <a:rPr sz="2000" b="1" spc="-5" dirty="0">
                <a:solidFill>
                  <a:srgbClr val="B2B2B2"/>
                </a:solidFill>
                <a:latin typeface="Symbol"/>
                <a:cs typeface="Symbol"/>
              </a:rPr>
              <a:t></a:t>
            </a:r>
            <a:r>
              <a:rPr sz="2000" b="1" spc="5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B2B2B2"/>
                </a:solidFill>
                <a:latin typeface="Arial"/>
                <a:cs typeface="Arial"/>
              </a:rPr>
              <a:t>S	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,</a:t>
            </a:r>
            <a:r>
              <a:rPr sz="2000" b="1" spc="-1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2B2B2"/>
                </a:solidFill>
                <a:latin typeface="Symbol"/>
                <a:cs typeface="Symbol"/>
              </a:rPr>
              <a:t></a:t>
            </a:r>
            <a:r>
              <a:rPr sz="2000" b="1" spc="5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B2B2B2"/>
                </a:solidFill>
                <a:latin typeface="Arial"/>
                <a:cs typeface="Arial"/>
              </a:rPr>
              <a:t>S </a:t>
            </a:r>
            <a:r>
              <a:rPr sz="1950" b="1" spc="-22" baseline="-21367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,</a:t>
            </a:r>
            <a:r>
              <a:rPr sz="2000" b="1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000" b="1" spc="-20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2B2B2"/>
                </a:solidFill>
                <a:latin typeface="Symbol"/>
                <a:cs typeface="Symbol"/>
              </a:rPr>
              <a:t></a:t>
            </a:r>
            <a:r>
              <a:rPr sz="2000" b="1" spc="5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B2B2B2"/>
                </a:solidFill>
                <a:latin typeface="Arial"/>
                <a:cs typeface="Arial"/>
              </a:rPr>
              <a:t>S</a:t>
            </a:r>
            <a:endParaRPr sz="1950" baseline="-21367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2337435" algn="l"/>
              </a:tabLst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包上的操作：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5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Arial"/>
                <a:cs typeface="Arial"/>
              </a:rPr>
              <a:t>B	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,</a:t>
            </a:r>
            <a:r>
              <a:rPr sz="2000" b="1" spc="-1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2B2B2"/>
                </a:solidFill>
                <a:latin typeface="Symbol"/>
                <a:cs typeface="Symbol"/>
              </a:rPr>
              <a:t></a:t>
            </a:r>
            <a:r>
              <a:rPr sz="2000" b="1" spc="5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B2B2B2"/>
                </a:solidFill>
                <a:latin typeface="Arial"/>
                <a:cs typeface="Arial"/>
              </a:rPr>
              <a:t>B </a:t>
            </a:r>
            <a:r>
              <a:rPr sz="1950" b="1" spc="-15" baseline="-21367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,</a:t>
            </a:r>
            <a:r>
              <a:rPr sz="2000" b="1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2B2B2"/>
                </a:solidFill>
                <a:latin typeface="Symbol"/>
                <a:cs typeface="Symbol"/>
              </a:rPr>
              <a:t></a:t>
            </a:r>
            <a:r>
              <a:rPr sz="2000" b="1" spc="5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B2B2B2"/>
                </a:solidFill>
                <a:latin typeface="Arial"/>
                <a:cs typeface="Arial"/>
              </a:rPr>
              <a:t>B</a:t>
            </a:r>
            <a:endParaRPr sz="1950" baseline="-21367">
              <a:latin typeface="Arial"/>
              <a:cs typeface="Arial"/>
            </a:endParaRPr>
          </a:p>
          <a:p>
            <a:pPr marL="288290" indent="-275590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Wingdings"/>
              <a:buChar char=""/>
              <a:tabLst>
                <a:tab pos="288925" algn="l"/>
              </a:tabLst>
            </a:pPr>
            <a:r>
              <a:rPr sz="2000" b="1" dirty="0">
                <a:solidFill>
                  <a:srgbClr val="B2B2B2"/>
                </a:solidFill>
                <a:latin typeface="微软雅黑"/>
                <a:cs typeface="微软雅黑"/>
              </a:rPr>
              <a:t>积，</a:t>
            </a:r>
            <a:r>
              <a:rPr sz="2000" b="1" spc="-5" dirty="0">
                <a:latin typeface="微软雅黑"/>
                <a:cs typeface="微软雅黑"/>
              </a:rPr>
              <a:t>连接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b="1" dirty="0">
                <a:solidFill>
                  <a:srgbClr val="B2B2B2"/>
                </a:solidFill>
                <a:latin typeface="Arial"/>
                <a:cs typeface="Arial"/>
              </a:rPr>
              <a:t>PRODUC</a:t>
            </a:r>
            <a:r>
              <a:rPr sz="2000" b="1" spc="-5" dirty="0">
                <a:solidFill>
                  <a:srgbClr val="B2B2B2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B2B2B2"/>
                </a:solidFill>
                <a:latin typeface="宋体"/>
                <a:cs typeface="宋体"/>
              </a:rPr>
              <a:t>，</a:t>
            </a:r>
            <a:r>
              <a:rPr sz="2000" b="1" spc="-434" dirty="0">
                <a:solidFill>
                  <a:srgbClr val="B2B2B2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1901" y="1966722"/>
            <a:ext cx="1386205" cy="1081405"/>
          </a:xfrm>
          <a:custGeom>
            <a:avLst/>
            <a:gdLst/>
            <a:ahLst/>
            <a:cxnLst/>
            <a:rect l="l" t="t" r="r" b="b"/>
            <a:pathLst>
              <a:path w="1386204" h="1081405">
                <a:moveTo>
                  <a:pt x="1386078" y="540258"/>
                </a:moveTo>
                <a:lnTo>
                  <a:pt x="1383781" y="495904"/>
                </a:lnTo>
                <a:lnTo>
                  <a:pt x="1377010" y="452545"/>
                </a:lnTo>
                <a:lnTo>
                  <a:pt x="1365943" y="410321"/>
                </a:lnTo>
                <a:lnTo>
                  <a:pt x="1350757" y="369368"/>
                </a:lnTo>
                <a:lnTo>
                  <a:pt x="1331630" y="329826"/>
                </a:lnTo>
                <a:lnTo>
                  <a:pt x="1308740" y="291833"/>
                </a:lnTo>
                <a:lnTo>
                  <a:pt x="1282264" y="255527"/>
                </a:lnTo>
                <a:lnTo>
                  <a:pt x="1252380" y="221047"/>
                </a:lnTo>
                <a:lnTo>
                  <a:pt x="1219266" y="188530"/>
                </a:lnTo>
                <a:lnTo>
                  <a:pt x="1183100" y="158115"/>
                </a:lnTo>
                <a:lnTo>
                  <a:pt x="1144059" y="129940"/>
                </a:lnTo>
                <a:lnTo>
                  <a:pt x="1102321" y="104144"/>
                </a:lnTo>
                <a:lnTo>
                  <a:pt x="1058064" y="80864"/>
                </a:lnTo>
                <a:lnTo>
                  <a:pt x="1011465" y="60240"/>
                </a:lnTo>
                <a:lnTo>
                  <a:pt x="962703" y="42410"/>
                </a:lnTo>
                <a:lnTo>
                  <a:pt x="911955" y="27511"/>
                </a:lnTo>
                <a:lnTo>
                  <a:pt x="859399" y="15682"/>
                </a:lnTo>
                <a:lnTo>
                  <a:pt x="805212" y="7062"/>
                </a:lnTo>
                <a:lnTo>
                  <a:pt x="749572" y="1788"/>
                </a:lnTo>
                <a:lnTo>
                  <a:pt x="692658" y="0"/>
                </a:lnTo>
                <a:lnTo>
                  <a:pt x="635852" y="1788"/>
                </a:lnTo>
                <a:lnTo>
                  <a:pt x="580310" y="7062"/>
                </a:lnTo>
                <a:lnTo>
                  <a:pt x="526210" y="15682"/>
                </a:lnTo>
                <a:lnTo>
                  <a:pt x="473732" y="27511"/>
                </a:lnTo>
                <a:lnTo>
                  <a:pt x="423052" y="42410"/>
                </a:lnTo>
                <a:lnTo>
                  <a:pt x="374350" y="60240"/>
                </a:lnTo>
                <a:lnTo>
                  <a:pt x="327804" y="80864"/>
                </a:lnTo>
                <a:lnTo>
                  <a:pt x="283592" y="104144"/>
                </a:lnTo>
                <a:lnTo>
                  <a:pt x="241891" y="129940"/>
                </a:lnTo>
                <a:lnTo>
                  <a:pt x="202882" y="158115"/>
                </a:lnTo>
                <a:lnTo>
                  <a:pt x="166741" y="188530"/>
                </a:lnTo>
                <a:lnTo>
                  <a:pt x="133648" y="221047"/>
                </a:lnTo>
                <a:lnTo>
                  <a:pt x="103780" y="255527"/>
                </a:lnTo>
                <a:lnTo>
                  <a:pt x="77317" y="291833"/>
                </a:lnTo>
                <a:lnTo>
                  <a:pt x="54435" y="329826"/>
                </a:lnTo>
                <a:lnTo>
                  <a:pt x="35314" y="369368"/>
                </a:lnTo>
                <a:lnTo>
                  <a:pt x="20131" y="410321"/>
                </a:lnTo>
                <a:lnTo>
                  <a:pt x="9066" y="452545"/>
                </a:lnTo>
                <a:lnTo>
                  <a:pt x="2296" y="495904"/>
                </a:lnTo>
                <a:lnTo>
                  <a:pt x="0" y="540258"/>
                </a:lnTo>
                <a:lnTo>
                  <a:pt x="2296" y="584617"/>
                </a:lnTo>
                <a:lnTo>
                  <a:pt x="9066" y="627991"/>
                </a:lnTo>
                <a:lnTo>
                  <a:pt x="20131" y="670241"/>
                </a:lnTo>
                <a:lnTo>
                  <a:pt x="35314" y="711226"/>
                </a:lnTo>
                <a:lnTo>
                  <a:pt x="54435" y="750808"/>
                </a:lnTo>
                <a:lnTo>
                  <a:pt x="77317" y="788846"/>
                </a:lnTo>
                <a:lnTo>
                  <a:pt x="103780" y="825202"/>
                </a:lnTo>
                <a:lnTo>
                  <a:pt x="122682" y="847057"/>
                </a:lnTo>
                <a:lnTo>
                  <a:pt x="122682" y="540258"/>
                </a:lnTo>
                <a:lnTo>
                  <a:pt x="124572" y="503821"/>
                </a:lnTo>
                <a:lnTo>
                  <a:pt x="139251" y="433496"/>
                </a:lnTo>
                <a:lnTo>
                  <a:pt x="167485" y="367331"/>
                </a:lnTo>
                <a:lnTo>
                  <a:pt x="208097" y="306242"/>
                </a:lnTo>
                <a:lnTo>
                  <a:pt x="259913" y="251141"/>
                </a:lnTo>
                <a:lnTo>
                  <a:pt x="289655" y="226123"/>
                </a:lnTo>
                <a:lnTo>
                  <a:pt x="321757" y="202945"/>
                </a:lnTo>
                <a:lnTo>
                  <a:pt x="356073" y="181721"/>
                </a:lnTo>
                <a:lnTo>
                  <a:pt x="392455" y="162566"/>
                </a:lnTo>
                <a:lnTo>
                  <a:pt x="430757" y="145595"/>
                </a:lnTo>
                <a:lnTo>
                  <a:pt x="470832" y="130921"/>
                </a:lnTo>
                <a:lnTo>
                  <a:pt x="512533" y="118658"/>
                </a:lnTo>
                <a:lnTo>
                  <a:pt x="555713" y="108922"/>
                </a:lnTo>
                <a:lnTo>
                  <a:pt x="600225" y="101826"/>
                </a:lnTo>
                <a:lnTo>
                  <a:pt x="645922" y="97484"/>
                </a:lnTo>
                <a:lnTo>
                  <a:pt x="692658" y="96012"/>
                </a:lnTo>
                <a:lnTo>
                  <a:pt x="739502" y="97484"/>
                </a:lnTo>
                <a:lnTo>
                  <a:pt x="785297" y="101826"/>
                </a:lnTo>
                <a:lnTo>
                  <a:pt x="829896" y="108922"/>
                </a:lnTo>
                <a:lnTo>
                  <a:pt x="873154" y="118658"/>
                </a:lnTo>
                <a:lnTo>
                  <a:pt x="914923" y="130921"/>
                </a:lnTo>
                <a:lnTo>
                  <a:pt x="955058" y="145595"/>
                </a:lnTo>
                <a:lnTo>
                  <a:pt x="993412" y="162566"/>
                </a:lnTo>
                <a:lnTo>
                  <a:pt x="1029839" y="181721"/>
                </a:lnTo>
                <a:lnTo>
                  <a:pt x="1064193" y="202945"/>
                </a:lnTo>
                <a:lnTo>
                  <a:pt x="1096327" y="226123"/>
                </a:lnTo>
                <a:lnTo>
                  <a:pt x="1126095" y="251141"/>
                </a:lnTo>
                <a:lnTo>
                  <a:pt x="1153351" y="277886"/>
                </a:lnTo>
                <a:lnTo>
                  <a:pt x="1199740" y="336095"/>
                </a:lnTo>
                <a:lnTo>
                  <a:pt x="1234324" y="399836"/>
                </a:lnTo>
                <a:lnTo>
                  <a:pt x="1255932" y="468195"/>
                </a:lnTo>
                <a:lnTo>
                  <a:pt x="1263396" y="540258"/>
                </a:lnTo>
                <a:lnTo>
                  <a:pt x="1263396" y="847007"/>
                </a:lnTo>
                <a:lnTo>
                  <a:pt x="1282264" y="825202"/>
                </a:lnTo>
                <a:lnTo>
                  <a:pt x="1308740" y="788846"/>
                </a:lnTo>
                <a:lnTo>
                  <a:pt x="1331630" y="750808"/>
                </a:lnTo>
                <a:lnTo>
                  <a:pt x="1350757" y="711226"/>
                </a:lnTo>
                <a:lnTo>
                  <a:pt x="1365943" y="670241"/>
                </a:lnTo>
                <a:lnTo>
                  <a:pt x="1377010" y="627991"/>
                </a:lnTo>
                <a:lnTo>
                  <a:pt x="1383781" y="584617"/>
                </a:lnTo>
                <a:lnTo>
                  <a:pt x="1386078" y="540258"/>
                </a:lnTo>
                <a:close/>
              </a:path>
              <a:path w="1386204" h="1081405">
                <a:moveTo>
                  <a:pt x="1263396" y="847007"/>
                </a:moveTo>
                <a:lnTo>
                  <a:pt x="1263396" y="540258"/>
                </a:lnTo>
                <a:lnTo>
                  <a:pt x="1261505" y="576803"/>
                </a:lnTo>
                <a:lnTo>
                  <a:pt x="1255932" y="612526"/>
                </a:lnTo>
                <a:lnTo>
                  <a:pt x="1234324" y="681051"/>
                </a:lnTo>
                <a:lnTo>
                  <a:pt x="1199740" y="744921"/>
                </a:lnTo>
                <a:lnTo>
                  <a:pt x="1153351" y="803227"/>
                </a:lnTo>
                <a:lnTo>
                  <a:pt x="1126095" y="830009"/>
                </a:lnTo>
                <a:lnTo>
                  <a:pt x="1096327" y="855059"/>
                </a:lnTo>
                <a:lnTo>
                  <a:pt x="1064193" y="878263"/>
                </a:lnTo>
                <a:lnTo>
                  <a:pt x="1029839" y="899507"/>
                </a:lnTo>
                <a:lnTo>
                  <a:pt x="993412" y="918678"/>
                </a:lnTo>
                <a:lnTo>
                  <a:pt x="955058" y="935662"/>
                </a:lnTo>
                <a:lnTo>
                  <a:pt x="914923" y="950344"/>
                </a:lnTo>
                <a:lnTo>
                  <a:pt x="873154" y="962613"/>
                </a:lnTo>
                <a:lnTo>
                  <a:pt x="829896" y="972353"/>
                </a:lnTo>
                <a:lnTo>
                  <a:pt x="785297" y="979451"/>
                </a:lnTo>
                <a:lnTo>
                  <a:pt x="739502" y="983793"/>
                </a:lnTo>
                <a:lnTo>
                  <a:pt x="692658" y="985266"/>
                </a:lnTo>
                <a:lnTo>
                  <a:pt x="645922" y="983793"/>
                </a:lnTo>
                <a:lnTo>
                  <a:pt x="600225" y="979451"/>
                </a:lnTo>
                <a:lnTo>
                  <a:pt x="555713" y="972353"/>
                </a:lnTo>
                <a:lnTo>
                  <a:pt x="512533" y="962613"/>
                </a:lnTo>
                <a:lnTo>
                  <a:pt x="470832" y="950344"/>
                </a:lnTo>
                <a:lnTo>
                  <a:pt x="430757" y="935662"/>
                </a:lnTo>
                <a:lnTo>
                  <a:pt x="392455" y="918678"/>
                </a:lnTo>
                <a:lnTo>
                  <a:pt x="356073" y="899507"/>
                </a:lnTo>
                <a:lnTo>
                  <a:pt x="321757" y="878263"/>
                </a:lnTo>
                <a:lnTo>
                  <a:pt x="289655" y="855059"/>
                </a:lnTo>
                <a:lnTo>
                  <a:pt x="259913" y="830009"/>
                </a:lnTo>
                <a:lnTo>
                  <a:pt x="232678" y="803227"/>
                </a:lnTo>
                <a:lnTo>
                  <a:pt x="186317" y="744921"/>
                </a:lnTo>
                <a:lnTo>
                  <a:pt x="151747" y="681051"/>
                </a:lnTo>
                <a:lnTo>
                  <a:pt x="130144" y="612526"/>
                </a:lnTo>
                <a:lnTo>
                  <a:pt x="122682" y="540258"/>
                </a:lnTo>
                <a:lnTo>
                  <a:pt x="122682" y="847057"/>
                </a:lnTo>
                <a:lnTo>
                  <a:pt x="166741" y="892310"/>
                </a:lnTo>
                <a:lnTo>
                  <a:pt x="202882" y="922782"/>
                </a:lnTo>
                <a:lnTo>
                  <a:pt x="241891" y="951013"/>
                </a:lnTo>
                <a:lnTo>
                  <a:pt x="283592" y="976865"/>
                </a:lnTo>
                <a:lnTo>
                  <a:pt x="327804" y="1000198"/>
                </a:lnTo>
                <a:lnTo>
                  <a:pt x="374350" y="1020872"/>
                </a:lnTo>
                <a:lnTo>
                  <a:pt x="423052" y="1038748"/>
                </a:lnTo>
                <a:lnTo>
                  <a:pt x="473732" y="1053687"/>
                </a:lnTo>
                <a:lnTo>
                  <a:pt x="526210" y="1065549"/>
                </a:lnTo>
                <a:lnTo>
                  <a:pt x="580310" y="1074194"/>
                </a:lnTo>
                <a:lnTo>
                  <a:pt x="635852" y="1079483"/>
                </a:lnTo>
                <a:lnTo>
                  <a:pt x="692658" y="1081278"/>
                </a:lnTo>
                <a:lnTo>
                  <a:pt x="749572" y="1079483"/>
                </a:lnTo>
                <a:lnTo>
                  <a:pt x="805212" y="1074194"/>
                </a:lnTo>
                <a:lnTo>
                  <a:pt x="859399" y="1065549"/>
                </a:lnTo>
                <a:lnTo>
                  <a:pt x="911955" y="1053687"/>
                </a:lnTo>
                <a:lnTo>
                  <a:pt x="962703" y="1038748"/>
                </a:lnTo>
                <a:lnTo>
                  <a:pt x="1011465" y="1020872"/>
                </a:lnTo>
                <a:lnTo>
                  <a:pt x="1058064" y="1000198"/>
                </a:lnTo>
                <a:lnTo>
                  <a:pt x="1102321" y="976865"/>
                </a:lnTo>
                <a:lnTo>
                  <a:pt x="1144059" y="951013"/>
                </a:lnTo>
                <a:lnTo>
                  <a:pt x="1183100" y="922782"/>
                </a:lnTo>
                <a:lnTo>
                  <a:pt x="1219266" y="892310"/>
                </a:lnTo>
                <a:lnTo>
                  <a:pt x="1252380" y="859737"/>
                </a:lnTo>
                <a:lnTo>
                  <a:pt x="1263396" y="8470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6213" y="2055876"/>
            <a:ext cx="1157605" cy="901700"/>
          </a:xfrm>
          <a:custGeom>
            <a:avLst/>
            <a:gdLst/>
            <a:ahLst/>
            <a:cxnLst/>
            <a:rect l="l" t="t" r="r" b="b"/>
            <a:pathLst>
              <a:path w="1157604" h="901700">
                <a:moveTo>
                  <a:pt x="1157477" y="450342"/>
                </a:moveTo>
                <a:lnTo>
                  <a:pt x="1149903" y="377183"/>
                </a:lnTo>
                <a:lnTo>
                  <a:pt x="1127973" y="307823"/>
                </a:lnTo>
                <a:lnTo>
                  <a:pt x="1092875" y="243182"/>
                </a:lnTo>
                <a:lnTo>
                  <a:pt x="1045799" y="184178"/>
                </a:lnTo>
                <a:lnTo>
                  <a:pt x="1018140" y="157077"/>
                </a:lnTo>
                <a:lnTo>
                  <a:pt x="987932" y="131730"/>
                </a:lnTo>
                <a:lnTo>
                  <a:pt x="955325" y="108252"/>
                </a:lnTo>
                <a:lnTo>
                  <a:pt x="920465" y="86758"/>
                </a:lnTo>
                <a:lnTo>
                  <a:pt x="883502" y="67362"/>
                </a:lnTo>
                <a:lnTo>
                  <a:pt x="844585" y="50179"/>
                </a:lnTo>
                <a:lnTo>
                  <a:pt x="803862" y="35325"/>
                </a:lnTo>
                <a:lnTo>
                  <a:pt x="761481" y="22914"/>
                </a:lnTo>
                <a:lnTo>
                  <a:pt x="717592" y="13061"/>
                </a:lnTo>
                <a:lnTo>
                  <a:pt x="672343" y="5881"/>
                </a:lnTo>
                <a:lnTo>
                  <a:pt x="625882" y="1489"/>
                </a:lnTo>
                <a:lnTo>
                  <a:pt x="578357" y="0"/>
                </a:lnTo>
                <a:lnTo>
                  <a:pt x="530942" y="1489"/>
                </a:lnTo>
                <a:lnTo>
                  <a:pt x="484579" y="5881"/>
                </a:lnTo>
                <a:lnTo>
                  <a:pt x="439417" y="13061"/>
                </a:lnTo>
                <a:lnTo>
                  <a:pt x="395606" y="22914"/>
                </a:lnTo>
                <a:lnTo>
                  <a:pt x="353294" y="35325"/>
                </a:lnTo>
                <a:lnTo>
                  <a:pt x="312631" y="50179"/>
                </a:lnTo>
                <a:lnTo>
                  <a:pt x="273765" y="67362"/>
                </a:lnTo>
                <a:lnTo>
                  <a:pt x="236847" y="86758"/>
                </a:lnTo>
                <a:lnTo>
                  <a:pt x="202026" y="108252"/>
                </a:lnTo>
                <a:lnTo>
                  <a:pt x="169449" y="131730"/>
                </a:lnTo>
                <a:lnTo>
                  <a:pt x="139267" y="157077"/>
                </a:lnTo>
                <a:lnTo>
                  <a:pt x="111629" y="184178"/>
                </a:lnTo>
                <a:lnTo>
                  <a:pt x="64581" y="243182"/>
                </a:lnTo>
                <a:lnTo>
                  <a:pt x="29498" y="307823"/>
                </a:lnTo>
                <a:lnTo>
                  <a:pt x="7573" y="377183"/>
                </a:lnTo>
                <a:lnTo>
                  <a:pt x="0" y="450342"/>
                </a:lnTo>
                <a:lnTo>
                  <a:pt x="1918" y="487344"/>
                </a:lnTo>
                <a:lnTo>
                  <a:pt x="16816" y="558759"/>
                </a:lnTo>
                <a:lnTo>
                  <a:pt x="45469" y="625947"/>
                </a:lnTo>
                <a:lnTo>
                  <a:pt x="86684" y="687980"/>
                </a:lnTo>
                <a:lnTo>
                  <a:pt x="139267" y="743930"/>
                </a:lnTo>
                <a:lnTo>
                  <a:pt x="169449" y="769334"/>
                </a:lnTo>
                <a:lnTo>
                  <a:pt x="202026" y="792869"/>
                </a:lnTo>
                <a:lnTo>
                  <a:pt x="236847" y="814419"/>
                </a:lnTo>
                <a:lnTo>
                  <a:pt x="273765" y="833868"/>
                </a:lnTo>
                <a:lnTo>
                  <a:pt x="312631" y="851101"/>
                </a:lnTo>
                <a:lnTo>
                  <a:pt x="353294" y="866001"/>
                </a:lnTo>
                <a:lnTo>
                  <a:pt x="395606" y="878451"/>
                </a:lnTo>
                <a:lnTo>
                  <a:pt x="439417" y="888337"/>
                </a:lnTo>
                <a:lnTo>
                  <a:pt x="484579" y="895542"/>
                </a:lnTo>
                <a:lnTo>
                  <a:pt x="530942" y="899950"/>
                </a:lnTo>
                <a:lnTo>
                  <a:pt x="578357" y="901446"/>
                </a:lnTo>
                <a:lnTo>
                  <a:pt x="625882" y="899950"/>
                </a:lnTo>
                <a:lnTo>
                  <a:pt x="672343" y="895542"/>
                </a:lnTo>
                <a:lnTo>
                  <a:pt x="717592" y="888337"/>
                </a:lnTo>
                <a:lnTo>
                  <a:pt x="761481" y="878451"/>
                </a:lnTo>
                <a:lnTo>
                  <a:pt x="803862" y="866001"/>
                </a:lnTo>
                <a:lnTo>
                  <a:pt x="844585" y="851101"/>
                </a:lnTo>
                <a:lnTo>
                  <a:pt x="883502" y="833868"/>
                </a:lnTo>
                <a:lnTo>
                  <a:pt x="920465" y="814419"/>
                </a:lnTo>
                <a:lnTo>
                  <a:pt x="955325" y="792869"/>
                </a:lnTo>
                <a:lnTo>
                  <a:pt x="987932" y="769334"/>
                </a:lnTo>
                <a:lnTo>
                  <a:pt x="1018140" y="743930"/>
                </a:lnTo>
                <a:lnTo>
                  <a:pt x="1045799" y="716773"/>
                </a:lnTo>
                <a:lnTo>
                  <a:pt x="1070760" y="687980"/>
                </a:lnTo>
                <a:lnTo>
                  <a:pt x="1111996" y="625947"/>
                </a:lnTo>
                <a:lnTo>
                  <a:pt x="1140658" y="558759"/>
                </a:lnTo>
                <a:lnTo>
                  <a:pt x="1155559" y="487344"/>
                </a:lnTo>
                <a:lnTo>
                  <a:pt x="1157477" y="45034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6213" y="2055876"/>
            <a:ext cx="1157605" cy="901700"/>
          </a:xfrm>
          <a:custGeom>
            <a:avLst/>
            <a:gdLst/>
            <a:ahLst/>
            <a:cxnLst/>
            <a:rect l="l" t="t" r="r" b="b"/>
            <a:pathLst>
              <a:path w="1157604" h="901700">
                <a:moveTo>
                  <a:pt x="578357" y="0"/>
                </a:moveTo>
                <a:lnTo>
                  <a:pt x="530942" y="1489"/>
                </a:lnTo>
                <a:lnTo>
                  <a:pt x="484579" y="5881"/>
                </a:lnTo>
                <a:lnTo>
                  <a:pt x="439417" y="13061"/>
                </a:lnTo>
                <a:lnTo>
                  <a:pt x="395606" y="22914"/>
                </a:lnTo>
                <a:lnTo>
                  <a:pt x="353294" y="35325"/>
                </a:lnTo>
                <a:lnTo>
                  <a:pt x="312631" y="50179"/>
                </a:lnTo>
                <a:lnTo>
                  <a:pt x="273765" y="67362"/>
                </a:lnTo>
                <a:lnTo>
                  <a:pt x="236847" y="86758"/>
                </a:lnTo>
                <a:lnTo>
                  <a:pt x="202026" y="108252"/>
                </a:lnTo>
                <a:lnTo>
                  <a:pt x="169449" y="131730"/>
                </a:lnTo>
                <a:lnTo>
                  <a:pt x="139267" y="157077"/>
                </a:lnTo>
                <a:lnTo>
                  <a:pt x="111629" y="184178"/>
                </a:lnTo>
                <a:lnTo>
                  <a:pt x="64581" y="243182"/>
                </a:lnTo>
                <a:lnTo>
                  <a:pt x="29498" y="307823"/>
                </a:lnTo>
                <a:lnTo>
                  <a:pt x="7573" y="377183"/>
                </a:lnTo>
                <a:lnTo>
                  <a:pt x="0" y="450342"/>
                </a:lnTo>
                <a:lnTo>
                  <a:pt x="1918" y="487344"/>
                </a:lnTo>
                <a:lnTo>
                  <a:pt x="16816" y="558759"/>
                </a:lnTo>
                <a:lnTo>
                  <a:pt x="45469" y="625947"/>
                </a:lnTo>
                <a:lnTo>
                  <a:pt x="86684" y="687980"/>
                </a:lnTo>
                <a:lnTo>
                  <a:pt x="139267" y="743930"/>
                </a:lnTo>
                <a:lnTo>
                  <a:pt x="169449" y="769334"/>
                </a:lnTo>
                <a:lnTo>
                  <a:pt x="202026" y="792869"/>
                </a:lnTo>
                <a:lnTo>
                  <a:pt x="236847" y="814419"/>
                </a:lnTo>
                <a:lnTo>
                  <a:pt x="273765" y="833868"/>
                </a:lnTo>
                <a:lnTo>
                  <a:pt x="312631" y="851101"/>
                </a:lnTo>
                <a:lnTo>
                  <a:pt x="353294" y="866001"/>
                </a:lnTo>
                <a:lnTo>
                  <a:pt x="395606" y="878451"/>
                </a:lnTo>
                <a:lnTo>
                  <a:pt x="439417" y="888337"/>
                </a:lnTo>
                <a:lnTo>
                  <a:pt x="484579" y="895542"/>
                </a:lnTo>
                <a:lnTo>
                  <a:pt x="530942" y="899950"/>
                </a:lnTo>
                <a:lnTo>
                  <a:pt x="578357" y="901446"/>
                </a:lnTo>
                <a:lnTo>
                  <a:pt x="625882" y="899950"/>
                </a:lnTo>
                <a:lnTo>
                  <a:pt x="672343" y="895542"/>
                </a:lnTo>
                <a:lnTo>
                  <a:pt x="717592" y="888337"/>
                </a:lnTo>
                <a:lnTo>
                  <a:pt x="761481" y="878451"/>
                </a:lnTo>
                <a:lnTo>
                  <a:pt x="803862" y="866001"/>
                </a:lnTo>
                <a:lnTo>
                  <a:pt x="844585" y="851101"/>
                </a:lnTo>
                <a:lnTo>
                  <a:pt x="883502" y="833868"/>
                </a:lnTo>
                <a:lnTo>
                  <a:pt x="920465" y="814419"/>
                </a:lnTo>
                <a:lnTo>
                  <a:pt x="955325" y="792869"/>
                </a:lnTo>
                <a:lnTo>
                  <a:pt x="987932" y="769334"/>
                </a:lnTo>
                <a:lnTo>
                  <a:pt x="1018140" y="743930"/>
                </a:lnTo>
                <a:lnTo>
                  <a:pt x="1045799" y="716773"/>
                </a:lnTo>
                <a:lnTo>
                  <a:pt x="1070760" y="687980"/>
                </a:lnTo>
                <a:lnTo>
                  <a:pt x="1111996" y="625947"/>
                </a:lnTo>
                <a:lnTo>
                  <a:pt x="1140658" y="558759"/>
                </a:lnTo>
                <a:lnTo>
                  <a:pt x="1155559" y="487344"/>
                </a:lnTo>
                <a:lnTo>
                  <a:pt x="1157477" y="450342"/>
                </a:lnTo>
                <a:lnTo>
                  <a:pt x="1155559" y="413345"/>
                </a:lnTo>
                <a:lnTo>
                  <a:pt x="1140658" y="341971"/>
                </a:lnTo>
                <a:lnTo>
                  <a:pt x="1111996" y="274855"/>
                </a:lnTo>
                <a:lnTo>
                  <a:pt x="1070760" y="212918"/>
                </a:lnTo>
                <a:lnTo>
                  <a:pt x="1018140" y="157077"/>
                </a:lnTo>
                <a:lnTo>
                  <a:pt x="987932" y="131730"/>
                </a:lnTo>
                <a:lnTo>
                  <a:pt x="955325" y="108252"/>
                </a:lnTo>
                <a:lnTo>
                  <a:pt x="920465" y="86758"/>
                </a:lnTo>
                <a:lnTo>
                  <a:pt x="883502" y="67362"/>
                </a:lnTo>
                <a:lnTo>
                  <a:pt x="844585" y="50179"/>
                </a:lnTo>
                <a:lnTo>
                  <a:pt x="803862" y="35325"/>
                </a:lnTo>
                <a:lnTo>
                  <a:pt x="761481" y="22914"/>
                </a:lnTo>
                <a:lnTo>
                  <a:pt x="717592" y="13061"/>
                </a:lnTo>
                <a:lnTo>
                  <a:pt x="672343" y="5881"/>
                </a:lnTo>
                <a:lnTo>
                  <a:pt x="625882" y="1489"/>
                </a:lnTo>
                <a:lnTo>
                  <a:pt x="57835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80103" y="2242845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迭代器 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1131" y="2971609"/>
            <a:ext cx="5098719" cy="196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24861" y="4124223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一趟扫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5511" y="41257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两趟扫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41975" y="41257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多趟扫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84798" y="4953000"/>
            <a:ext cx="3657600" cy="347980"/>
          </a:xfrm>
          <a:custGeom>
            <a:avLst/>
            <a:gdLst/>
            <a:ahLst/>
            <a:cxnLst/>
            <a:rect l="l" t="t" r="r" b="b"/>
            <a:pathLst>
              <a:path w="3657600" h="347979">
                <a:moveTo>
                  <a:pt x="3657600" y="0"/>
                </a:moveTo>
                <a:lnTo>
                  <a:pt x="3648745" y="41770"/>
                </a:lnTo>
                <a:lnTo>
                  <a:pt x="3623591" y="79868"/>
                </a:lnTo>
                <a:lnTo>
                  <a:pt x="3584251" y="113090"/>
                </a:lnTo>
                <a:lnTo>
                  <a:pt x="3532839" y="140232"/>
                </a:lnTo>
                <a:lnTo>
                  <a:pt x="3492902" y="154355"/>
                </a:lnTo>
                <a:lnTo>
                  <a:pt x="3449165" y="164884"/>
                </a:lnTo>
                <a:lnTo>
                  <a:pt x="3402256" y="171463"/>
                </a:lnTo>
                <a:lnTo>
                  <a:pt x="3352800" y="173736"/>
                </a:lnTo>
                <a:lnTo>
                  <a:pt x="2133600" y="173736"/>
                </a:lnTo>
                <a:lnTo>
                  <a:pt x="2108592" y="174311"/>
                </a:lnTo>
                <a:lnTo>
                  <a:pt x="2060331" y="178781"/>
                </a:lnTo>
                <a:lnTo>
                  <a:pt x="2014930" y="187380"/>
                </a:lnTo>
                <a:lnTo>
                  <a:pt x="1973015" y="199751"/>
                </a:lnTo>
                <a:lnTo>
                  <a:pt x="1935212" y="215537"/>
                </a:lnTo>
                <a:lnTo>
                  <a:pt x="1887589" y="244839"/>
                </a:lnTo>
                <a:lnTo>
                  <a:pt x="1852743" y="279820"/>
                </a:lnTo>
                <a:lnTo>
                  <a:pt x="1832787" y="319276"/>
                </a:lnTo>
                <a:lnTo>
                  <a:pt x="1828800" y="347472"/>
                </a:lnTo>
                <a:lnTo>
                  <a:pt x="1827790" y="333214"/>
                </a:lnTo>
                <a:lnTo>
                  <a:pt x="1813267" y="292534"/>
                </a:lnTo>
                <a:lnTo>
                  <a:pt x="1783149" y="255928"/>
                </a:lnTo>
                <a:lnTo>
                  <a:pt x="1739550" y="224599"/>
                </a:lnTo>
                <a:lnTo>
                  <a:pt x="1704039" y="207239"/>
                </a:lnTo>
                <a:lnTo>
                  <a:pt x="1664102" y="193116"/>
                </a:lnTo>
                <a:lnTo>
                  <a:pt x="1620365" y="182587"/>
                </a:lnTo>
                <a:lnTo>
                  <a:pt x="1573456" y="176008"/>
                </a:lnTo>
                <a:lnTo>
                  <a:pt x="1524000" y="173736"/>
                </a:lnTo>
                <a:lnTo>
                  <a:pt x="304800" y="173736"/>
                </a:lnTo>
                <a:lnTo>
                  <a:pt x="279792" y="173160"/>
                </a:lnTo>
                <a:lnTo>
                  <a:pt x="231531" y="168690"/>
                </a:lnTo>
                <a:lnTo>
                  <a:pt x="186130" y="160091"/>
                </a:lnTo>
                <a:lnTo>
                  <a:pt x="144215" y="147720"/>
                </a:lnTo>
                <a:lnTo>
                  <a:pt x="106412" y="131934"/>
                </a:lnTo>
                <a:lnTo>
                  <a:pt x="58789" y="102632"/>
                </a:lnTo>
                <a:lnTo>
                  <a:pt x="23943" y="67651"/>
                </a:lnTo>
                <a:lnTo>
                  <a:pt x="3987" y="28195"/>
                </a:lnTo>
                <a:lnTo>
                  <a:pt x="1009" y="1425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5767" y="5671565"/>
            <a:ext cx="1511300" cy="1130935"/>
          </a:xfrm>
          <a:custGeom>
            <a:avLst/>
            <a:gdLst/>
            <a:ahLst/>
            <a:cxnLst/>
            <a:rect l="l" t="t" r="r" b="b"/>
            <a:pathLst>
              <a:path w="1511300" h="1130934">
                <a:moveTo>
                  <a:pt x="1511046" y="941832"/>
                </a:moveTo>
                <a:lnTo>
                  <a:pt x="1511046" y="188975"/>
                </a:lnTo>
                <a:lnTo>
                  <a:pt x="1510419" y="173473"/>
                </a:lnTo>
                <a:lnTo>
                  <a:pt x="1501420" y="129235"/>
                </a:lnTo>
                <a:lnTo>
                  <a:pt x="1482771" y="89420"/>
                </a:lnTo>
                <a:lnTo>
                  <a:pt x="1455801" y="55340"/>
                </a:lnTo>
                <a:lnTo>
                  <a:pt x="1421835" y="28306"/>
                </a:lnTo>
                <a:lnTo>
                  <a:pt x="1382200" y="9631"/>
                </a:lnTo>
                <a:lnTo>
                  <a:pt x="1338225" y="626"/>
                </a:lnTo>
                <a:lnTo>
                  <a:pt x="1322832" y="0"/>
                </a:lnTo>
                <a:lnTo>
                  <a:pt x="188214" y="0"/>
                </a:lnTo>
                <a:lnTo>
                  <a:pt x="142838" y="5490"/>
                </a:lnTo>
                <a:lnTo>
                  <a:pt x="101522" y="21088"/>
                </a:lnTo>
                <a:lnTo>
                  <a:pt x="65544" y="45481"/>
                </a:lnTo>
                <a:lnTo>
                  <a:pt x="36185" y="77358"/>
                </a:lnTo>
                <a:lnTo>
                  <a:pt x="14728" y="115407"/>
                </a:lnTo>
                <a:lnTo>
                  <a:pt x="2451" y="158316"/>
                </a:lnTo>
                <a:lnTo>
                  <a:pt x="0" y="188976"/>
                </a:lnTo>
                <a:lnTo>
                  <a:pt x="0" y="941832"/>
                </a:lnTo>
                <a:lnTo>
                  <a:pt x="5444" y="987253"/>
                </a:lnTo>
                <a:lnTo>
                  <a:pt x="20923" y="1028688"/>
                </a:lnTo>
                <a:lnTo>
                  <a:pt x="45157" y="1064825"/>
                </a:lnTo>
                <a:lnTo>
                  <a:pt x="76864" y="1094353"/>
                </a:lnTo>
                <a:lnTo>
                  <a:pt x="114764" y="1115960"/>
                </a:lnTo>
                <a:lnTo>
                  <a:pt x="157576" y="1128335"/>
                </a:lnTo>
                <a:lnTo>
                  <a:pt x="188214" y="1130808"/>
                </a:lnTo>
                <a:lnTo>
                  <a:pt x="1322832" y="1130808"/>
                </a:lnTo>
                <a:lnTo>
                  <a:pt x="1367959" y="1125317"/>
                </a:lnTo>
                <a:lnTo>
                  <a:pt x="1409187" y="1109719"/>
                </a:lnTo>
                <a:lnTo>
                  <a:pt x="1445190" y="1085326"/>
                </a:lnTo>
                <a:lnTo>
                  <a:pt x="1474640" y="1053449"/>
                </a:lnTo>
                <a:lnTo>
                  <a:pt x="1496210" y="1015400"/>
                </a:lnTo>
                <a:lnTo>
                  <a:pt x="1508574" y="972491"/>
                </a:lnTo>
                <a:lnTo>
                  <a:pt x="1511046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9211" y="5765291"/>
            <a:ext cx="1264285" cy="944880"/>
          </a:xfrm>
          <a:custGeom>
            <a:avLst/>
            <a:gdLst/>
            <a:ahLst/>
            <a:cxnLst/>
            <a:rect l="l" t="t" r="r" b="b"/>
            <a:pathLst>
              <a:path w="1264284" h="944879">
                <a:moveTo>
                  <a:pt x="1264157" y="157733"/>
                </a:moveTo>
                <a:lnTo>
                  <a:pt x="1258229" y="114896"/>
                </a:lnTo>
                <a:lnTo>
                  <a:pt x="1241537" y="76501"/>
                </a:lnTo>
                <a:lnTo>
                  <a:pt x="1215721" y="44186"/>
                </a:lnTo>
                <a:lnTo>
                  <a:pt x="1182422" y="19593"/>
                </a:lnTo>
                <a:lnTo>
                  <a:pt x="1143279" y="4361"/>
                </a:lnTo>
                <a:lnTo>
                  <a:pt x="157733" y="0"/>
                </a:lnTo>
                <a:lnTo>
                  <a:pt x="143062" y="678"/>
                </a:lnTo>
                <a:lnTo>
                  <a:pt x="101523" y="10377"/>
                </a:lnTo>
                <a:lnTo>
                  <a:pt x="64972" y="30293"/>
                </a:lnTo>
                <a:lnTo>
                  <a:pt x="35049" y="58785"/>
                </a:lnTo>
                <a:lnTo>
                  <a:pt x="13394" y="94215"/>
                </a:lnTo>
                <a:lnTo>
                  <a:pt x="1647" y="134940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3" y="944880"/>
                </a:lnTo>
                <a:lnTo>
                  <a:pt x="1121095" y="944201"/>
                </a:lnTo>
                <a:lnTo>
                  <a:pt x="1162634" y="934502"/>
                </a:lnTo>
                <a:lnTo>
                  <a:pt x="1199185" y="914586"/>
                </a:lnTo>
                <a:lnTo>
                  <a:pt x="1229108" y="886094"/>
                </a:lnTo>
                <a:lnTo>
                  <a:pt x="1250763" y="850664"/>
                </a:lnTo>
                <a:lnTo>
                  <a:pt x="1262510" y="809939"/>
                </a:lnTo>
                <a:lnTo>
                  <a:pt x="1264157" y="15773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9211" y="5765291"/>
            <a:ext cx="1264285" cy="944880"/>
          </a:xfrm>
          <a:custGeom>
            <a:avLst/>
            <a:gdLst/>
            <a:ahLst/>
            <a:cxnLst/>
            <a:rect l="l" t="t" r="r" b="b"/>
            <a:pathLst>
              <a:path w="1264284" h="944879">
                <a:moveTo>
                  <a:pt x="157733" y="0"/>
                </a:moveTo>
                <a:lnTo>
                  <a:pt x="114896" y="5928"/>
                </a:lnTo>
                <a:lnTo>
                  <a:pt x="76501" y="22620"/>
                </a:lnTo>
                <a:lnTo>
                  <a:pt x="44186" y="48436"/>
                </a:lnTo>
                <a:lnTo>
                  <a:pt x="19593" y="81735"/>
                </a:lnTo>
                <a:lnTo>
                  <a:pt x="4361" y="120878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3" y="944880"/>
                </a:lnTo>
                <a:lnTo>
                  <a:pt x="1121095" y="944201"/>
                </a:lnTo>
                <a:lnTo>
                  <a:pt x="1162634" y="934502"/>
                </a:lnTo>
                <a:lnTo>
                  <a:pt x="1199185" y="914586"/>
                </a:lnTo>
                <a:lnTo>
                  <a:pt x="1229108" y="886094"/>
                </a:lnTo>
                <a:lnTo>
                  <a:pt x="1250763" y="850664"/>
                </a:lnTo>
                <a:lnTo>
                  <a:pt x="1262510" y="809939"/>
                </a:lnTo>
                <a:lnTo>
                  <a:pt x="1264157" y="157733"/>
                </a:lnTo>
                <a:lnTo>
                  <a:pt x="1263479" y="143062"/>
                </a:lnTo>
                <a:lnTo>
                  <a:pt x="1253780" y="101523"/>
                </a:lnTo>
                <a:lnTo>
                  <a:pt x="1233864" y="64972"/>
                </a:lnTo>
                <a:lnTo>
                  <a:pt x="1205372" y="35049"/>
                </a:lnTo>
                <a:lnTo>
                  <a:pt x="1169942" y="13394"/>
                </a:lnTo>
                <a:lnTo>
                  <a:pt x="1129217" y="1647"/>
                </a:lnTo>
                <a:lnTo>
                  <a:pt x="15773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09187" y="5972748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华文中宋"/>
                <a:cs typeface="华文中宋"/>
              </a:rPr>
              <a:t>基于散列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67769" y="5671565"/>
            <a:ext cx="1511300" cy="1130935"/>
          </a:xfrm>
          <a:custGeom>
            <a:avLst/>
            <a:gdLst/>
            <a:ahLst/>
            <a:cxnLst/>
            <a:rect l="l" t="t" r="r" b="b"/>
            <a:pathLst>
              <a:path w="1511300" h="1130934">
                <a:moveTo>
                  <a:pt x="1511045" y="941832"/>
                </a:moveTo>
                <a:lnTo>
                  <a:pt x="1511045" y="188975"/>
                </a:lnTo>
                <a:lnTo>
                  <a:pt x="1510419" y="173473"/>
                </a:lnTo>
                <a:lnTo>
                  <a:pt x="1501420" y="129235"/>
                </a:lnTo>
                <a:lnTo>
                  <a:pt x="1482771" y="89420"/>
                </a:lnTo>
                <a:lnTo>
                  <a:pt x="1455801" y="55340"/>
                </a:lnTo>
                <a:lnTo>
                  <a:pt x="1421835" y="28306"/>
                </a:lnTo>
                <a:lnTo>
                  <a:pt x="1382200" y="9631"/>
                </a:lnTo>
                <a:lnTo>
                  <a:pt x="1338225" y="626"/>
                </a:lnTo>
                <a:lnTo>
                  <a:pt x="1322832" y="0"/>
                </a:lnTo>
                <a:lnTo>
                  <a:pt x="188213" y="0"/>
                </a:lnTo>
                <a:lnTo>
                  <a:pt x="142838" y="5490"/>
                </a:lnTo>
                <a:lnTo>
                  <a:pt x="101522" y="21088"/>
                </a:lnTo>
                <a:lnTo>
                  <a:pt x="65544" y="45481"/>
                </a:lnTo>
                <a:lnTo>
                  <a:pt x="36185" y="77358"/>
                </a:lnTo>
                <a:lnTo>
                  <a:pt x="14728" y="115407"/>
                </a:lnTo>
                <a:lnTo>
                  <a:pt x="2451" y="158316"/>
                </a:lnTo>
                <a:lnTo>
                  <a:pt x="0" y="188976"/>
                </a:lnTo>
                <a:lnTo>
                  <a:pt x="0" y="941832"/>
                </a:lnTo>
                <a:lnTo>
                  <a:pt x="5444" y="987253"/>
                </a:lnTo>
                <a:lnTo>
                  <a:pt x="20923" y="1028688"/>
                </a:lnTo>
                <a:lnTo>
                  <a:pt x="45157" y="1064825"/>
                </a:lnTo>
                <a:lnTo>
                  <a:pt x="76864" y="1094353"/>
                </a:lnTo>
                <a:lnTo>
                  <a:pt x="114764" y="1115960"/>
                </a:lnTo>
                <a:lnTo>
                  <a:pt x="157576" y="1128335"/>
                </a:lnTo>
                <a:lnTo>
                  <a:pt x="188213" y="1130808"/>
                </a:lnTo>
                <a:lnTo>
                  <a:pt x="1322832" y="1130808"/>
                </a:lnTo>
                <a:lnTo>
                  <a:pt x="1367959" y="1125317"/>
                </a:lnTo>
                <a:lnTo>
                  <a:pt x="1409187" y="1109719"/>
                </a:lnTo>
                <a:lnTo>
                  <a:pt x="1445190" y="1085326"/>
                </a:lnTo>
                <a:lnTo>
                  <a:pt x="1474640" y="1053449"/>
                </a:lnTo>
                <a:lnTo>
                  <a:pt x="1496210" y="1015400"/>
                </a:lnTo>
                <a:lnTo>
                  <a:pt x="1508574" y="972491"/>
                </a:lnTo>
                <a:lnTo>
                  <a:pt x="1511045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91213" y="5765291"/>
            <a:ext cx="1263650" cy="944880"/>
          </a:xfrm>
          <a:custGeom>
            <a:avLst/>
            <a:gdLst/>
            <a:ahLst/>
            <a:cxnLst/>
            <a:rect l="l" t="t" r="r" b="b"/>
            <a:pathLst>
              <a:path w="1263650" h="944879">
                <a:moveTo>
                  <a:pt x="1263396" y="157733"/>
                </a:moveTo>
                <a:lnTo>
                  <a:pt x="1257498" y="114798"/>
                </a:lnTo>
                <a:lnTo>
                  <a:pt x="1240877" y="76328"/>
                </a:lnTo>
                <a:lnTo>
                  <a:pt x="1215139" y="43978"/>
                </a:lnTo>
                <a:lnTo>
                  <a:pt x="1181889" y="19398"/>
                </a:lnTo>
                <a:lnTo>
                  <a:pt x="1142734" y="4241"/>
                </a:lnTo>
                <a:lnTo>
                  <a:pt x="157734" y="0"/>
                </a:lnTo>
                <a:lnTo>
                  <a:pt x="143062" y="678"/>
                </a:lnTo>
                <a:lnTo>
                  <a:pt x="101523" y="10377"/>
                </a:lnTo>
                <a:lnTo>
                  <a:pt x="64972" y="30293"/>
                </a:lnTo>
                <a:lnTo>
                  <a:pt x="35049" y="58785"/>
                </a:lnTo>
                <a:lnTo>
                  <a:pt x="13394" y="94215"/>
                </a:lnTo>
                <a:lnTo>
                  <a:pt x="1647" y="134940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4" y="944880"/>
                </a:lnTo>
                <a:lnTo>
                  <a:pt x="1121123" y="944197"/>
                </a:lnTo>
                <a:lnTo>
                  <a:pt x="1162659" y="934453"/>
                </a:lnTo>
                <a:lnTo>
                  <a:pt x="1199106" y="914448"/>
                </a:lnTo>
                <a:lnTo>
                  <a:pt x="1228856" y="885833"/>
                </a:lnTo>
                <a:lnTo>
                  <a:pt x="1250304" y="850262"/>
                </a:lnTo>
                <a:lnTo>
                  <a:pt x="1261843" y="809386"/>
                </a:lnTo>
                <a:lnTo>
                  <a:pt x="1263396" y="15773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1213" y="5765291"/>
            <a:ext cx="1263650" cy="944880"/>
          </a:xfrm>
          <a:custGeom>
            <a:avLst/>
            <a:gdLst/>
            <a:ahLst/>
            <a:cxnLst/>
            <a:rect l="l" t="t" r="r" b="b"/>
            <a:pathLst>
              <a:path w="1263650" h="944879">
                <a:moveTo>
                  <a:pt x="157734" y="0"/>
                </a:moveTo>
                <a:lnTo>
                  <a:pt x="114896" y="5928"/>
                </a:lnTo>
                <a:lnTo>
                  <a:pt x="76501" y="22620"/>
                </a:lnTo>
                <a:lnTo>
                  <a:pt x="44186" y="48436"/>
                </a:lnTo>
                <a:lnTo>
                  <a:pt x="19593" y="81735"/>
                </a:lnTo>
                <a:lnTo>
                  <a:pt x="4361" y="120878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4" y="944880"/>
                </a:lnTo>
                <a:lnTo>
                  <a:pt x="1121123" y="944197"/>
                </a:lnTo>
                <a:lnTo>
                  <a:pt x="1162659" y="934453"/>
                </a:lnTo>
                <a:lnTo>
                  <a:pt x="1199106" y="914448"/>
                </a:lnTo>
                <a:lnTo>
                  <a:pt x="1228856" y="885833"/>
                </a:lnTo>
                <a:lnTo>
                  <a:pt x="1250304" y="850262"/>
                </a:lnTo>
                <a:lnTo>
                  <a:pt x="1261843" y="809386"/>
                </a:lnTo>
                <a:lnTo>
                  <a:pt x="1263396" y="157733"/>
                </a:lnTo>
                <a:lnTo>
                  <a:pt x="1262720" y="143027"/>
                </a:lnTo>
                <a:lnTo>
                  <a:pt x="1253070" y="101397"/>
                </a:lnTo>
                <a:lnTo>
                  <a:pt x="1233231" y="64783"/>
                </a:lnTo>
                <a:lnTo>
                  <a:pt x="1204811" y="34839"/>
                </a:lnTo>
                <a:lnTo>
                  <a:pt x="1169414" y="13217"/>
                </a:lnTo>
                <a:lnTo>
                  <a:pt x="1128648" y="1568"/>
                </a:lnTo>
                <a:lnTo>
                  <a:pt x="15773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1189" y="5972748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华文中宋"/>
                <a:cs typeface="华文中宋"/>
              </a:rPr>
              <a:t>基于排序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31175" y="5682996"/>
            <a:ext cx="1511300" cy="1130300"/>
          </a:xfrm>
          <a:custGeom>
            <a:avLst/>
            <a:gdLst/>
            <a:ahLst/>
            <a:cxnLst/>
            <a:rect l="l" t="t" r="r" b="b"/>
            <a:pathLst>
              <a:path w="1511300" h="1130300">
                <a:moveTo>
                  <a:pt x="1511046" y="941832"/>
                </a:moveTo>
                <a:lnTo>
                  <a:pt x="1511046" y="188213"/>
                </a:lnTo>
                <a:lnTo>
                  <a:pt x="1510425" y="172820"/>
                </a:lnTo>
                <a:lnTo>
                  <a:pt x="1501493" y="128845"/>
                </a:lnTo>
                <a:lnTo>
                  <a:pt x="1482953" y="89210"/>
                </a:lnTo>
                <a:lnTo>
                  <a:pt x="1456086" y="55244"/>
                </a:lnTo>
                <a:lnTo>
                  <a:pt x="1422173" y="28274"/>
                </a:lnTo>
                <a:lnTo>
                  <a:pt x="1382493" y="9625"/>
                </a:lnTo>
                <a:lnTo>
                  <a:pt x="1338328" y="626"/>
                </a:lnTo>
                <a:lnTo>
                  <a:pt x="1322832" y="0"/>
                </a:lnTo>
                <a:lnTo>
                  <a:pt x="188214" y="0"/>
                </a:lnTo>
                <a:lnTo>
                  <a:pt x="143086" y="5488"/>
                </a:lnTo>
                <a:lnTo>
                  <a:pt x="101858" y="21067"/>
                </a:lnTo>
                <a:lnTo>
                  <a:pt x="65855" y="45411"/>
                </a:lnTo>
                <a:lnTo>
                  <a:pt x="36405" y="77193"/>
                </a:lnTo>
                <a:lnTo>
                  <a:pt x="14835" y="115085"/>
                </a:lnTo>
                <a:lnTo>
                  <a:pt x="2471" y="157761"/>
                </a:lnTo>
                <a:lnTo>
                  <a:pt x="0" y="188214"/>
                </a:lnTo>
                <a:lnTo>
                  <a:pt x="0" y="941832"/>
                </a:lnTo>
                <a:lnTo>
                  <a:pt x="5488" y="987207"/>
                </a:lnTo>
                <a:lnTo>
                  <a:pt x="21067" y="1028523"/>
                </a:lnTo>
                <a:lnTo>
                  <a:pt x="45411" y="1064501"/>
                </a:lnTo>
                <a:lnTo>
                  <a:pt x="77193" y="1093860"/>
                </a:lnTo>
                <a:lnTo>
                  <a:pt x="115085" y="1115317"/>
                </a:lnTo>
                <a:lnTo>
                  <a:pt x="157761" y="1127594"/>
                </a:lnTo>
                <a:lnTo>
                  <a:pt x="188214" y="1130046"/>
                </a:lnTo>
                <a:lnTo>
                  <a:pt x="1322832" y="1130046"/>
                </a:lnTo>
                <a:lnTo>
                  <a:pt x="1368207" y="1124601"/>
                </a:lnTo>
                <a:lnTo>
                  <a:pt x="1409523" y="1109122"/>
                </a:lnTo>
                <a:lnTo>
                  <a:pt x="1445501" y="1084888"/>
                </a:lnTo>
                <a:lnTo>
                  <a:pt x="1474860" y="1053181"/>
                </a:lnTo>
                <a:lnTo>
                  <a:pt x="1496317" y="1015281"/>
                </a:lnTo>
                <a:lnTo>
                  <a:pt x="1508594" y="972469"/>
                </a:lnTo>
                <a:lnTo>
                  <a:pt x="1511046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55393" y="5775197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263396" y="156971"/>
                </a:moveTo>
                <a:lnTo>
                  <a:pt x="1257439" y="114095"/>
                </a:lnTo>
                <a:lnTo>
                  <a:pt x="1240670" y="75773"/>
                </a:lnTo>
                <a:lnTo>
                  <a:pt x="1214742" y="43612"/>
                </a:lnTo>
                <a:lnTo>
                  <a:pt x="1181306" y="19218"/>
                </a:lnTo>
                <a:lnTo>
                  <a:pt x="1142015" y="4198"/>
                </a:lnTo>
                <a:lnTo>
                  <a:pt x="156972" y="0"/>
                </a:lnTo>
                <a:lnTo>
                  <a:pt x="142237" y="678"/>
                </a:lnTo>
                <a:lnTo>
                  <a:pt x="100608" y="10374"/>
                </a:lnTo>
                <a:lnTo>
                  <a:pt x="64100" y="30302"/>
                </a:lnTo>
                <a:lnTo>
                  <a:pt x="34329" y="58845"/>
                </a:lnTo>
                <a:lnTo>
                  <a:pt x="12915" y="94385"/>
                </a:lnTo>
                <a:lnTo>
                  <a:pt x="1474" y="135304"/>
                </a:lnTo>
                <a:lnTo>
                  <a:pt x="0" y="787146"/>
                </a:lnTo>
                <a:lnTo>
                  <a:pt x="678" y="801880"/>
                </a:lnTo>
                <a:lnTo>
                  <a:pt x="10374" y="843509"/>
                </a:lnTo>
                <a:lnTo>
                  <a:pt x="30302" y="880017"/>
                </a:lnTo>
                <a:lnTo>
                  <a:pt x="58845" y="909788"/>
                </a:lnTo>
                <a:lnTo>
                  <a:pt x="94385" y="931202"/>
                </a:lnTo>
                <a:lnTo>
                  <a:pt x="135304" y="942643"/>
                </a:lnTo>
                <a:lnTo>
                  <a:pt x="1105662" y="944118"/>
                </a:lnTo>
                <a:lnTo>
                  <a:pt x="1120368" y="943442"/>
                </a:lnTo>
                <a:lnTo>
                  <a:pt x="1161998" y="933792"/>
                </a:lnTo>
                <a:lnTo>
                  <a:pt x="1198612" y="913953"/>
                </a:lnTo>
                <a:lnTo>
                  <a:pt x="1228556" y="885533"/>
                </a:lnTo>
                <a:lnTo>
                  <a:pt x="1250178" y="850136"/>
                </a:lnTo>
                <a:lnTo>
                  <a:pt x="1261827" y="809370"/>
                </a:lnTo>
                <a:lnTo>
                  <a:pt x="1263396" y="15697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55393" y="5775197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56972" y="0"/>
                </a:moveTo>
                <a:lnTo>
                  <a:pt x="113996" y="5925"/>
                </a:lnTo>
                <a:lnTo>
                  <a:pt x="75601" y="22622"/>
                </a:lnTo>
                <a:lnTo>
                  <a:pt x="43404" y="48473"/>
                </a:lnTo>
                <a:lnTo>
                  <a:pt x="19025" y="81861"/>
                </a:lnTo>
                <a:lnTo>
                  <a:pt x="4080" y="121166"/>
                </a:lnTo>
                <a:lnTo>
                  <a:pt x="0" y="787146"/>
                </a:lnTo>
                <a:lnTo>
                  <a:pt x="678" y="801880"/>
                </a:lnTo>
                <a:lnTo>
                  <a:pt x="10374" y="843509"/>
                </a:lnTo>
                <a:lnTo>
                  <a:pt x="30302" y="880017"/>
                </a:lnTo>
                <a:lnTo>
                  <a:pt x="58845" y="909788"/>
                </a:lnTo>
                <a:lnTo>
                  <a:pt x="94385" y="931202"/>
                </a:lnTo>
                <a:lnTo>
                  <a:pt x="135304" y="942643"/>
                </a:lnTo>
                <a:lnTo>
                  <a:pt x="1105662" y="944118"/>
                </a:lnTo>
                <a:lnTo>
                  <a:pt x="1120368" y="943442"/>
                </a:lnTo>
                <a:lnTo>
                  <a:pt x="1161998" y="933792"/>
                </a:lnTo>
                <a:lnTo>
                  <a:pt x="1198612" y="913953"/>
                </a:lnTo>
                <a:lnTo>
                  <a:pt x="1228556" y="885533"/>
                </a:lnTo>
                <a:lnTo>
                  <a:pt x="1250178" y="850136"/>
                </a:lnTo>
                <a:lnTo>
                  <a:pt x="1261827" y="809370"/>
                </a:lnTo>
                <a:lnTo>
                  <a:pt x="1263396" y="156971"/>
                </a:lnTo>
                <a:lnTo>
                  <a:pt x="1262713" y="142272"/>
                </a:lnTo>
                <a:lnTo>
                  <a:pt x="1252969" y="100736"/>
                </a:lnTo>
                <a:lnTo>
                  <a:pt x="1232964" y="64289"/>
                </a:lnTo>
                <a:lnTo>
                  <a:pt x="1204349" y="34539"/>
                </a:lnTo>
                <a:lnTo>
                  <a:pt x="1168778" y="13091"/>
                </a:lnTo>
                <a:lnTo>
                  <a:pt x="1127902" y="1552"/>
                </a:lnTo>
                <a:lnTo>
                  <a:pt x="15697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65369" y="5982654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华文中宋"/>
                <a:cs typeface="华文中宋"/>
              </a:rPr>
              <a:t>基于索引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53591" y="5252465"/>
            <a:ext cx="349250" cy="262255"/>
          </a:xfrm>
          <a:custGeom>
            <a:avLst/>
            <a:gdLst/>
            <a:ahLst/>
            <a:cxnLst/>
            <a:rect l="l" t="t" r="r" b="b"/>
            <a:pathLst>
              <a:path w="349250" h="262254">
                <a:moveTo>
                  <a:pt x="348996" y="196596"/>
                </a:moveTo>
                <a:lnTo>
                  <a:pt x="262128" y="196596"/>
                </a:lnTo>
                <a:lnTo>
                  <a:pt x="262128" y="0"/>
                </a:lnTo>
                <a:lnTo>
                  <a:pt x="86867" y="0"/>
                </a:lnTo>
                <a:lnTo>
                  <a:pt x="86868" y="196596"/>
                </a:lnTo>
                <a:lnTo>
                  <a:pt x="0" y="196596"/>
                </a:lnTo>
                <a:lnTo>
                  <a:pt x="174498" y="262128"/>
                </a:lnTo>
                <a:lnTo>
                  <a:pt x="348996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53591" y="5252465"/>
            <a:ext cx="349250" cy="262255"/>
          </a:xfrm>
          <a:custGeom>
            <a:avLst/>
            <a:gdLst/>
            <a:ahLst/>
            <a:cxnLst/>
            <a:rect l="l" t="t" r="r" b="b"/>
            <a:pathLst>
              <a:path w="349250" h="262254">
                <a:moveTo>
                  <a:pt x="0" y="196596"/>
                </a:moveTo>
                <a:lnTo>
                  <a:pt x="86868" y="196596"/>
                </a:lnTo>
                <a:lnTo>
                  <a:pt x="86867" y="0"/>
                </a:lnTo>
                <a:lnTo>
                  <a:pt x="262128" y="0"/>
                </a:lnTo>
                <a:lnTo>
                  <a:pt x="262128" y="196596"/>
                </a:lnTo>
                <a:lnTo>
                  <a:pt x="348996" y="196596"/>
                </a:lnTo>
                <a:lnTo>
                  <a:pt x="174498" y="262128"/>
                </a:lnTo>
                <a:lnTo>
                  <a:pt x="0" y="196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9833" y="5529071"/>
            <a:ext cx="3891915" cy="0"/>
          </a:xfrm>
          <a:custGeom>
            <a:avLst/>
            <a:gdLst/>
            <a:ahLst/>
            <a:cxnLst/>
            <a:rect l="l" t="t" r="r" b="b"/>
            <a:pathLst>
              <a:path w="3891915">
                <a:moveTo>
                  <a:pt x="0" y="0"/>
                </a:moveTo>
                <a:lnTo>
                  <a:pt x="38915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19.3 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利用迭代器构造查询实现算法</a:t>
            </a:r>
            <a:endParaRPr lang="zh-CN" altLang="en-US"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迭代器算法的提出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EF6738E5-7FBF-4443-8051-0597C3800DDF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B18D67FF-F7A5-4866-A20E-E9993E042757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14741" y="1899666"/>
            <a:ext cx="7764145" cy="711835"/>
          </a:xfrm>
          <a:custGeom>
            <a:avLst/>
            <a:gdLst/>
            <a:ahLst/>
            <a:cxnLst/>
            <a:rect l="l" t="t" r="r" b="b"/>
            <a:pathLst>
              <a:path w="7764145" h="711835">
                <a:moveTo>
                  <a:pt x="0" y="0"/>
                </a:moveTo>
                <a:lnTo>
                  <a:pt x="0" y="711708"/>
                </a:lnTo>
                <a:lnTo>
                  <a:pt x="7764017" y="711708"/>
                </a:lnTo>
                <a:lnTo>
                  <a:pt x="77640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4741" y="1899666"/>
            <a:ext cx="7764145" cy="711835"/>
          </a:xfrm>
          <a:custGeom>
            <a:avLst/>
            <a:gdLst/>
            <a:ahLst/>
            <a:cxnLst/>
            <a:rect l="l" t="t" r="r" b="b"/>
            <a:pathLst>
              <a:path w="7764145" h="711835">
                <a:moveTo>
                  <a:pt x="0" y="0"/>
                </a:moveTo>
                <a:lnTo>
                  <a:pt x="0" y="711708"/>
                </a:lnTo>
                <a:lnTo>
                  <a:pt x="7764017" y="711708"/>
                </a:lnTo>
                <a:lnTo>
                  <a:pt x="776401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9609" y="1961839"/>
            <a:ext cx="644652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04"/>
              </a:lnSpc>
              <a:tabLst>
                <a:tab pos="6278245" algn="l"/>
              </a:tabLst>
            </a:pPr>
            <a:r>
              <a:rPr sz="4800" b="1" spc="-7" baseline="10416" dirty="0">
                <a:solidFill>
                  <a:srgbClr val="FF0065"/>
                </a:solidFill>
                <a:latin typeface="Arial Unicode MS"/>
                <a:cs typeface="Arial Unicode MS"/>
              </a:rPr>
              <a:t>π</a:t>
            </a:r>
            <a:r>
              <a:rPr sz="1600" b="1" spc="-5" dirty="0">
                <a:latin typeface="Arial"/>
                <a:cs typeface="Arial"/>
              </a:rPr>
              <a:t>S#,Sname</a:t>
            </a:r>
            <a:r>
              <a:rPr sz="3600" b="1" spc="104" baseline="13888" dirty="0">
                <a:latin typeface="Arial"/>
                <a:cs typeface="Arial"/>
              </a:rPr>
              <a:t>(</a:t>
            </a:r>
            <a:r>
              <a:rPr sz="5400" b="1" spc="-7" baseline="9259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5400" b="1" spc="-352" baseline="9259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C#=“001</a:t>
            </a:r>
            <a:r>
              <a:rPr sz="1600" b="1" dirty="0">
                <a:latin typeface="Arial"/>
                <a:cs typeface="Arial"/>
              </a:rPr>
              <a:t>” </a:t>
            </a:r>
            <a:r>
              <a:rPr sz="1600" b="1" spc="-5" dirty="0">
                <a:latin typeface="Symbol"/>
                <a:cs typeface="Symbol"/>
              </a:rPr>
              <a:t>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Stud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nt.S</a:t>
            </a:r>
            <a:r>
              <a:rPr sz="1600" b="1" dirty="0">
                <a:latin typeface="Arial"/>
                <a:cs typeface="Arial"/>
              </a:rPr>
              <a:t>#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 SC.S</a:t>
            </a:r>
            <a:r>
              <a:rPr sz="1600" b="1" dirty="0">
                <a:latin typeface="Arial"/>
                <a:cs typeface="Arial"/>
              </a:rPr>
              <a:t>#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3600" b="1" spc="89" baseline="13888" dirty="0">
                <a:latin typeface="Arial"/>
                <a:cs typeface="Arial"/>
              </a:rPr>
              <a:t>(</a:t>
            </a:r>
            <a:r>
              <a:rPr sz="3600" b="1" spc="-7" baseline="10416" dirty="0">
                <a:latin typeface="Arial"/>
                <a:cs typeface="Arial"/>
              </a:rPr>
              <a:t>Studen</a:t>
            </a:r>
            <a:r>
              <a:rPr sz="3600" b="1" baseline="10416" dirty="0">
                <a:latin typeface="Arial"/>
                <a:cs typeface="Arial"/>
              </a:rPr>
              <a:t>t	</a:t>
            </a:r>
            <a:r>
              <a:rPr sz="3600" b="1" baseline="10416" dirty="0">
                <a:latin typeface="Symbol"/>
                <a:cs typeface="Symbol"/>
              </a:rPr>
              <a:t></a:t>
            </a:r>
            <a:endParaRPr sz="3600" baseline="10416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8351" y="2090070"/>
            <a:ext cx="7289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375" dirty="0">
                <a:latin typeface="Arial"/>
                <a:cs typeface="Arial"/>
              </a:rPr>
              <a:t> </a:t>
            </a:r>
            <a:r>
              <a:rPr sz="3600" b="1" baseline="4629" dirty="0">
                <a:latin typeface="Arial"/>
                <a:cs typeface="Arial"/>
              </a:rPr>
              <a:t>)</a:t>
            </a:r>
            <a:r>
              <a:rPr sz="3600" b="1" spc="-232" baseline="4629" dirty="0">
                <a:latin typeface="Arial"/>
                <a:cs typeface="Arial"/>
              </a:rPr>
              <a:t> </a:t>
            </a:r>
            <a:r>
              <a:rPr sz="3600" b="1" baseline="3472" dirty="0">
                <a:latin typeface="Arial"/>
                <a:cs typeface="Arial"/>
              </a:rPr>
              <a:t>)</a:t>
            </a:r>
            <a:endParaRPr sz="3600" baseline="347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363" y="1404863"/>
            <a:ext cx="276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查询实现的两种策略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7883" y="2869201"/>
            <a:ext cx="208153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Wingdings"/>
                <a:cs typeface="Wingdings"/>
              </a:rPr>
              <a:t></a:t>
            </a:r>
            <a:r>
              <a:rPr sz="2400" b="1" dirty="0">
                <a:latin typeface="微软雅黑"/>
                <a:cs typeface="微软雅黑"/>
              </a:rPr>
              <a:t>物化计算策略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7883" y="5066047"/>
            <a:ext cx="238633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Wingdings"/>
                <a:cs typeface="Wingdings"/>
              </a:rPr>
              <a:t></a:t>
            </a:r>
            <a:r>
              <a:rPr sz="2400" b="1" dirty="0">
                <a:latin typeface="微软雅黑"/>
                <a:cs typeface="微软雅黑"/>
              </a:rPr>
              <a:t>流水线计算策略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6813" y="3133388"/>
            <a:ext cx="304419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29815" algn="l"/>
                <a:tab pos="2680335" algn="l"/>
              </a:tabLst>
            </a:pPr>
            <a:r>
              <a:rPr sz="2000" b="1" spc="-5" dirty="0">
                <a:latin typeface="Arial"/>
                <a:cs typeface="Arial"/>
              </a:rPr>
              <a:t>Temp1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spc="-5" dirty="0">
                <a:latin typeface="Wingdings"/>
                <a:cs typeface="Wingdings"/>
              </a:rPr>
              <a:t>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Student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" dirty="0">
                <a:latin typeface="Symbol"/>
                <a:cs typeface="Symbol"/>
              </a:rPr>
              <a:t>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Arial"/>
                <a:cs typeface="Arial"/>
              </a:rPr>
              <a:t>SC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5513" y="3396996"/>
            <a:ext cx="231775" cy="262255"/>
          </a:xfrm>
          <a:custGeom>
            <a:avLst/>
            <a:gdLst/>
            <a:ahLst/>
            <a:cxnLst/>
            <a:rect l="l" t="t" r="r" b="b"/>
            <a:pathLst>
              <a:path w="231775" h="262254">
                <a:moveTo>
                  <a:pt x="231647" y="196596"/>
                </a:moveTo>
                <a:lnTo>
                  <a:pt x="173736" y="196596"/>
                </a:lnTo>
                <a:lnTo>
                  <a:pt x="173735" y="0"/>
                </a:lnTo>
                <a:lnTo>
                  <a:pt x="57911" y="0"/>
                </a:lnTo>
                <a:lnTo>
                  <a:pt x="57912" y="196596"/>
                </a:lnTo>
                <a:lnTo>
                  <a:pt x="0" y="196596"/>
                </a:lnTo>
                <a:lnTo>
                  <a:pt x="115823" y="262128"/>
                </a:lnTo>
                <a:lnTo>
                  <a:pt x="231647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5513" y="3396996"/>
            <a:ext cx="231775" cy="262255"/>
          </a:xfrm>
          <a:custGeom>
            <a:avLst/>
            <a:gdLst/>
            <a:ahLst/>
            <a:cxnLst/>
            <a:rect l="l" t="t" r="r" b="b"/>
            <a:pathLst>
              <a:path w="231775" h="262254">
                <a:moveTo>
                  <a:pt x="0" y="196596"/>
                </a:moveTo>
                <a:lnTo>
                  <a:pt x="57912" y="196596"/>
                </a:lnTo>
                <a:lnTo>
                  <a:pt x="57911" y="0"/>
                </a:lnTo>
                <a:lnTo>
                  <a:pt x="173735" y="0"/>
                </a:lnTo>
                <a:lnTo>
                  <a:pt x="173736" y="196596"/>
                </a:lnTo>
                <a:lnTo>
                  <a:pt x="231647" y="196596"/>
                </a:lnTo>
                <a:lnTo>
                  <a:pt x="115823" y="262128"/>
                </a:lnTo>
                <a:lnTo>
                  <a:pt x="0" y="1965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2465" y="4063746"/>
            <a:ext cx="231775" cy="262255"/>
          </a:xfrm>
          <a:custGeom>
            <a:avLst/>
            <a:gdLst/>
            <a:ahLst/>
            <a:cxnLst/>
            <a:rect l="l" t="t" r="r" b="b"/>
            <a:pathLst>
              <a:path w="231775" h="262254">
                <a:moveTo>
                  <a:pt x="231647" y="196596"/>
                </a:moveTo>
                <a:lnTo>
                  <a:pt x="173736" y="196596"/>
                </a:lnTo>
                <a:lnTo>
                  <a:pt x="173735" y="0"/>
                </a:lnTo>
                <a:lnTo>
                  <a:pt x="57911" y="0"/>
                </a:lnTo>
                <a:lnTo>
                  <a:pt x="57912" y="196596"/>
                </a:lnTo>
                <a:lnTo>
                  <a:pt x="0" y="196596"/>
                </a:lnTo>
                <a:lnTo>
                  <a:pt x="115823" y="262128"/>
                </a:lnTo>
                <a:lnTo>
                  <a:pt x="231647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2465" y="4063746"/>
            <a:ext cx="231775" cy="262255"/>
          </a:xfrm>
          <a:custGeom>
            <a:avLst/>
            <a:gdLst/>
            <a:ahLst/>
            <a:cxnLst/>
            <a:rect l="l" t="t" r="r" b="b"/>
            <a:pathLst>
              <a:path w="231775" h="262254">
                <a:moveTo>
                  <a:pt x="0" y="196596"/>
                </a:moveTo>
                <a:lnTo>
                  <a:pt x="57912" y="196596"/>
                </a:lnTo>
                <a:lnTo>
                  <a:pt x="57911" y="0"/>
                </a:lnTo>
                <a:lnTo>
                  <a:pt x="173735" y="0"/>
                </a:lnTo>
                <a:lnTo>
                  <a:pt x="173736" y="196596"/>
                </a:lnTo>
                <a:lnTo>
                  <a:pt x="231647" y="196596"/>
                </a:lnTo>
                <a:lnTo>
                  <a:pt x="115823" y="262128"/>
                </a:lnTo>
                <a:lnTo>
                  <a:pt x="0" y="1965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46331" y="3687362"/>
            <a:ext cx="5101590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</a:pPr>
            <a:r>
              <a:rPr sz="3000" b="1" spc="-7" baseline="13888" dirty="0">
                <a:latin typeface="Arial"/>
                <a:cs typeface="Arial"/>
              </a:rPr>
              <a:t>Temp2</a:t>
            </a:r>
            <a:r>
              <a:rPr sz="3000" b="1" spc="7" baseline="13888" dirty="0">
                <a:latin typeface="Arial"/>
                <a:cs typeface="Arial"/>
              </a:rPr>
              <a:t> </a:t>
            </a:r>
            <a:r>
              <a:rPr sz="3000" spc="-7" baseline="13888" dirty="0">
                <a:latin typeface="Wingdings"/>
                <a:cs typeface="Wingdings"/>
              </a:rPr>
              <a:t></a:t>
            </a:r>
            <a:r>
              <a:rPr sz="3000" spc="82" baseline="13888" dirty="0">
                <a:latin typeface="Times New Roman"/>
                <a:cs typeface="Times New Roman"/>
              </a:rPr>
              <a:t> </a:t>
            </a:r>
            <a:r>
              <a:rPr sz="3000" b="1" spc="-7" baseline="13888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3000" b="1" spc="75" baseline="13888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C#=“001</a:t>
            </a:r>
            <a:r>
              <a:rPr sz="1300" b="1" dirty="0">
                <a:latin typeface="Arial"/>
                <a:cs typeface="Arial"/>
              </a:rPr>
              <a:t>”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dirty="0">
                <a:latin typeface="Symbol"/>
                <a:cs typeface="Symbol"/>
              </a:rPr>
              <a:t>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Arial"/>
                <a:cs typeface="Arial"/>
              </a:rPr>
              <a:t>Stude</a:t>
            </a:r>
            <a:r>
              <a:rPr sz="1300" b="1" spc="5" dirty="0">
                <a:latin typeface="Arial"/>
                <a:cs typeface="Arial"/>
              </a:rPr>
              <a:t>n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.S# = SC</a:t>
            </a:r>
            <a:r>
              <a:rPr sz="1300" b="1" spc="-10" dirty="0">
                <a:latin typeface="Arial"/>
                <a:cs typeface="Arial"/>
              </a:rPr>
              <a:t>.</a:t>
            </a:r>
            <a:r>
              <a:rPr sz="1300" b="1" dirty="0">
                <a:latin typeface="Arial"/>
                <a:cs typeface="Arial"/>
              </a:rPr>
              <a:t>S# 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3000" b="1" spc="-15" baseline="13888" dirty="0">
                <a:latin typeface="Arial"/>
                <a:cs typeface="Arial"/>
              </a:rPr>
              <a:t>(Temp</a:t>
            </a:r>
            <a:r>
              <a:rPr sz="3000" b="1" spc="-7" baseline="13888" dirty="0">
                <a:latin typeface="Arial"/>
                <a:cs typeface="Arial"/>
              </a:rPr>
              <a:t>1</a:t>
            </a:r>
            <a:r>
              <a:rPr sz="3000" b="1" baseline="13888" dirty="0">
                <a:latin typeface="Arial"/>
                <a:cs typeface="Arial"/>
              </a:rPr>
              <a:t> </a:t>
            </a:r>
            <a:r>
              <a:rPr sz="3000" b="1" spc="-7" baseline="13888" dirty="0">
                <a:latin typeface="Arial"/>
                <a:cs typeface="Arial"/>
              </a:rPr>
              <a:t>)</a:t>
            </a:r>
            <a:endParaRPr sz="3000" baseline="138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1057" y="4383913"/>
            <a:ext cx="340169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新宋体"/>
                <a:cs typeface="新宋体"/>
              </a:rPr>
              <a:t>结果关系</a:t>
            </a:r>
            <a:r>
              <a:rPr sz="2000" b="1" spc="-450" dirty="0">
                <a:latin typeface="新宋体"/>
                <a:cs typeface="新宋体"/>
              </a:rPr>
              <a:t> </a:t>
            </a:r>
            <a:r>
              <a:rPr sz="2000" spc="-5" dirty="0">
                <a:latin typeface="Wingdings"/>
                <a:cs typeface="Wingdings"/>
              </a:rPr>
              <a:t>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 Unicode MS"/>
                <a:cs typeface="Arial Unicode MS"/>
              </a:rPr>
              <a:t>π</a:t>
            </a:r>
            <a:r>
              <a:rPr sz="1950" b="1" baseline="-21367" dirty="0">
                <a:latin typeface="Arial"/>
                <a:cs typeface="Arial"/>
              </a:rPr>
              <a:t>S#</a:t>
            </a:r>
            <a:r>
              <a:rPr sz="1950" b="1" spc="-15" baseline="-21367" dirty="0">
                <a:latin typeface="Arial"/>
                <a:cs typeface="Arial"/>
              </a:rPr>
              <a:t>,</a:t>
            </a:r>
            <a:r>
              <a:rPr sz="1950" b="1" baseline="-21367" dirty="0">
                <a:latin typeface="Arial"/>
                <a:cs typeface="Arial"/>
              </a:rPr>
              <a:t>Snam</a:t>
            </a:r>
            <a:r>
              <a:rPr sz="1950" b="1" spc="-7" baseline="-21367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(Temp2)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6307" y="5729287"/>
            <a:ext cx="8530970" cy="1322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26014" y="5989228"/>
            <a:ext cx="51054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5" dirty="0">
                <a:latin typeface="新宋体"/>
                <a:cs typeface="新宋体"/>
              </a:rPr>
              <a:t>和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2809" y="6095146"/>
            <a:ext cx="432434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新宋体"/>
                <a:cs typeface="新宋体"/>
              </a:rPr>
              <a:t>积 操作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6613" y="6663598"/>
            <a:ext cx="10407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新宋体"/>
                <a:cs typeface="新宋体"/>
              </a:rPr>
              <a:t>输入缓冲区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66387" y="6651405"/>
            <a:ext cx="10407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新宋体"/>
                <a:cs typeface="新宋体"/>
              </a:rPr>
              <a:t>输出缓冲区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1111" y="6089050"/>
            <a:ext cx="432434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新宋体"/>
                <a:cs typeface="新宋体"/>
              </a:rPr>
              <a:t>投影 操作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16963" y="6096669"/>
            <a:ext cx="432434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新宋体"/>
                <a:cs typeface="新宋体"/>
              </a:rPr>
              <a:t>选择 操作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4959" y="5987704"/>
            <a:ext cx="4311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新宋体"/>
                <a:cs typeface="新宋体"/>
              </a:rPr>
              <a:t>结果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02537" y="2747772"/>
            <a:ext cx="2169160" cy="1384935"/>
          </a:xfrm>
          <a:custGeom>
            <a:avLst/>
            <a:gdLst/>
            <a:ahLst/>
            <a:cxnLst/>
            <a:rect l="l" t="t" r="r" b="b"/>
            <a:pathLst>
              <a:path w="2169159" h="1384935">
                <a:moveTo>
                  <a:pt x="2168651" y="1153667"/>
                </a:moveTo>
                <a:lnTo>
                  <a:pt x="2168651" y="230885"/>
                </a:lnTo>
                <a:lnTo>
                  <a:pt x="2167884" y="211881"/>
                </a:lnTo>
                <a:lnTo>
                  <a:pt x="2156856" y="157715"/>
                </a:lnTo>
                <a:lnTo>
                  <a:pt x="2133997" y="109042"/>
                </a:lnTo>
                <a:lnTo>
                  <a:pt x="2100929" y="67436"/>
                </a:lnTo>
                <a:lnTo>
                  <a:pt x="2059271" y="34472"/>
                </a:lnTo>
                <a:lnTo>
                  <a:pt x="2010643" y="11722"/>
                </a:lnTo>
                <a:lnTo>
                  <a:pt x="1956666" y="761"/>
                </a:lnTo>
                <a:lnTo>
                  <a:pt x="1937765" y="0"/>
                </a:lnTo>
                <a:lnTo>
                  <a:pt x="230885" y="0"/>
                </a:lnTo>
                <a:lnTo>
                  <a:pt x="175486" y="6681"/>
                </a:lnTo>
                <a:lnTo>
                  <a:pt x="124895" y="25676"/>
                </a:lnTo>
                <a:lnTo>
                  <a:pt x="80734" y="55410"/>
                </a:lnTo>
                <a:lnTo>
                  <a:pt x="44622" y="94311"/>
                </a:lnTo>
                <a:lnTo>
                  <a:pt x="18180" y="140803"/>
                </a:lnTo>
                <a:lnTo>
                  <a:pt x="3028" y="193313"/>
                </a:lnTo>
                <a:lnTo>
                  <a:pt x="0" y="230886"/>
                </a:lnTo>
                <a:lnTo>
                  <a:pt x="0" y="1153668"/>
                </a:lnTo>
                <a:lnTo>
                  <a:pt x="6725" y="1209067"/>
                </a:lnTo>
                <a:lnTo>
                  <a:pt x="25820" y="1259658"/>
                </a:lnTo>
                <a:lnTo>
                  <a:pt x="55665" y="1303819"/>
                </a:lnTo>
                <a:lnTo>
                  <a:pt x="94640" y="1339931"/>
                </a:lnTo>
                <a:lnTo>
                  <a:pt x="141124" y="1366373"/>
                </a:lnTo>
                <a:lnTo>
                  <a:pt x="193498" y="1381525"/>
                </a:lnTo>
                <a:lnTo>
                  <a:pt x="230885" y="1384554"/>
                </a:lnTo>
                <a:lnTo>
                  <a:pt x="1937765" y="1384553"/>
                </a:lnTo>
                <a:lnTo>
                  <a:pt x="1993165" y="1377828"/>
                </a:lnTo>
                <a:lnTo>
                  <a:pt x="2043756" y="1358733"/>
                </a:lnTo>
                <a:lnTo>
                  <a:pt x="2087917" y="1328888"/>
                </a:lnTo>
                <a:lnTo>
                  <a:pt x="2124029" y="1289913"/>
                </a:lnTo>
                <a:lnTo>
                  <a:pt x="2150471" y="1243429"/>
                </a:lnTo>
                <a:lnTo>
                  <a:pt x="2165623" y="1191055"/>
                </a:lnTo>
                <a:lnTo>
                  <a:pt x="2168651" y="115366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82369" y="2863595"/>
            <a:ext cx="1809750" cy="1156335"/>
          </a:xfrm>
          <a:custGeom>
            <a:avLst/>
            <a:gdLst/>
            <a:ahLst/>
            <a:cxnLst/>
            <a:rect l="l" t="t" r="r" b="b"/>
            <a:pathLst>
              <a:path w="1809750" h="1156335">
                <a:moveTo>
                  <a:pt x="1809750" y="963167"/>
                </a:moveTo>
                <a:lnTo>
                  <a:pt x="1809750" y="192785"/>
                </a:lnTo>
                <a:lnTo>
                  <a:pt x="1809106" y="176946"/>
                </a:lnTo>
                <a:lnTo>
                  <a:pt x="1799868" y="131771"/>
                </a:lnTo>
                <a:lnTo>
                  <a:pt x="1780733" y="91142"/>
                </a:lnTo>
                <a:lnTo>
                  <a:pt x="1753076" y="56387"/>
                </a:lnTo>
                <a:lnTo>
                  <a:pt x="1718269" y="28834"/>
                </a:lnTo>
                <a:lnTo>
                  <a:pt x="1677686" y="9808"/>
                </a:lnTo>
                <a:lnTo>
                  <a:pt x="1632700" y="637"/>
                </a:lnTo>
                <a:lnTo>
                  <a:pt x="1616964" y="0"/>
                </a:lnTo>
                <a:lnTo>
                  <a:pt x="192024" y="0"/>
                </a:lnTo>
                <a:lnTo>
                  <a:pt x="145921" y="5590"/>
                </a:lnTo>
                <a:lnTo>
                  <a:pt x="103836" y="21479"/>
                </a:lnTo>
                <a:lnTo>
                  <a:pt x="67111" y="46337"/>
                </a:lnTo>
                <a:lnTo>
                  <a:pt x="37088" y="78839"/>
                </a:lnTo>
                <a:lnTo>
                  <a:pt x="15109" y="117657"/>
                </a:lnTo>
                <a:lnTo>
                  <a:pt x="2516" y="161464"/>
                </a:lnTo>
                <a:lnTo>
                  <a:pt x="0" y="192786"/>
                </a:lnTo>
                <a:lnTo>
                  <a:pt x="0" y="963168"/>
                </a:lnTo>
                <a:lnTo>
                  <a:pt x="5588" y="1009316"/>
                </a:lnTo>
                <a:lnTo>
                  <a:pt x="21458" y="1051519"/>
                </a:lnTo>
                <a:lnTo>
                  <a:pt x="46268" y="1088404"/>
                </a:lnTo>
                <a:lnTo>
                  <a:pt x="78674" y="1118597"/>
                </a:lnTo>
                <a:lnTo>
                  <a:pt x="117336" y="1140725"/>
                </a:lnTo>
                <a:lnTo>
                  <a:pt x="160909" y="1153415"/>
                </a:lnTo>
                <a:lnTo>
                  <a:pt x="192024" y="1155954"/>
                </a:lnTo>
                <a:lnTo>
                  <a:pt x="1616964" y="1155954"/>
                </a:lnTo>
                <a:lnTo>
                  <a:pt x="1663112" y="1150319"/>
                </a:lnTo>
                <a:lnTo>
                  <a:pt x="1705315" y="1134330"/>
                </a:lnTo>
                <a:lnTo>
                  <a:pt x="1742200" y="1109361"/>
                </a:lnTo>
                <a:lnTo>
                  <a:pt x="1772393" y="1076785"/>
                </a:lnTo>
                <a:lnTo>
                  <a:pt x="1794521" y="1037974"/>
                </a:lnTo>
                <a:lnTo>
                  <a:pt x="1807211" y="994304"/>
                </a:lnTo>
                <a:lnTo>
                  <a:pt x="1809750" y="96316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82369" y="2863595"/>
            <a:ext cx="1809750" cy="1156335"/>
          </a:xfrm>
          <a:custGeom>
            <a:avLst/>
            <a:gdLst/>
            <a:ahLst/>
            <a:cxnLst/>
            <a:rect l="l" t="t" r="r" b="b"/>
            <a:pathLst>
              <a:path w="1809750" h="1156335">
                <a:moveTo>
                  <a:pt x="192024" y="0"/>
                </a:moveTo>
                <a:lnTo>
                  <a:pt x="145921" y="5590"/>
                </a:lnTo>
                <a:lnTo>
                  <a:pt x="103836" y="21479"/>
                </a:lnTo>
                <a:lnTo>
                  <a:pt x="67111" y="46337"/>
                </a:lnTo>
                <a:lnTo>
                  <a:pt x="37088" y="78839"/>
                </a:lnTo>
                <a:lnTo>
                  <a:pt x="15109" y="117657"/>
                </a:lnTo>
                <a:lnTo>
                  <a:pt x="2516" y="161464"/>
                </a:lnTo>
                <a:lnTo>
                  <a:pt x="0" y="192786"/>
                </a:lnTo>
                <a:lnTo>
                  <a:pt x="0" y="963168"/>
                </a:lnTo>
                <a:lnTo>
                  <a:pt x="5588" y="1009316"/>
                </a:lnTo>
                <a:lnTo>
                  <a:pt x="21458" y="1051519"/>
                </a:lnTo>
                <a:lnTo>
                  <a:pt x="46268" y="1088404"/>
                </a:lnTo>
                <a:lnTo>
                  <a:pt x="78674" y="1118597"/>
                </a:lnTo>
                <a:lnTo>
                  <a:pt x="117336" y="1140725"/>
                </a:lnTo>
                <a:lnTo>
                  <a:pt x="160909" y="1153415"/>
                </a:lnTo>
                <a:lnTo>
                  <a:pt x="192024" y="1155954"/>
                </a:lnTo>
                <a:lnTo>
                  <a:pt x="1616964" y="1155954"/>
                </a:lnTo>
                <a:lnTo>
                  <a:pt x="1663112" y="1150319"/>
                </a:lnTo>
                <a:lnTo>
                  <a:pt x="1705315" y="1134330"/>
                </a:lnTo>
                <a:lnTo>
                  <a:pt x="1742200" y="1109361"/>
                </a:lnTo>
                <a:lnTo>
                  <a:pt x="1772393" y="1076785"/>
                </a:lnTo>
                <a:lnTo>
                  <a:pt x="1794521" y="1037974"/>
                </a:lnTo>
                <a:lnTo>
                  <a:pt x="1807211" y="994304"/>
                </a:lnTo>
                <a:lnTo>
                  <a:pt x="1809750" y="963167"/>
                </a:lnTo>
                <a:lnTo>
                  <a:pt x="1809750" y="192785"/>
                </a:lnTo>
                <a:lnTo>
                  <a:pt x="1804115" y="146389"/>
                </a:lnTo>
                <a:lnTo>
                  <a:pt x="1788126" y="104098"/>
                </a:lnTo>
                <a:lnTo>
                  <a:pt x="1763157" y="67238"/>
                </a:lnTo>
                <a:lnTo>
                  <a:pt x="1730581" y="37136"/>
                </a:lnTo>
                <a:lnTo>
                  <a:pt x="1691770" y="15120"/>
                </a:lnTo>
                <a:lnTo>
                  <a:pt x="1648100" y="2517"/>
                </a:lnTo>
                <a:lnTo>
                  <a:pt x="1616964" y="0"/>
                </a:lnTo>
                <a:lnTo>
                  <a:pt x="1920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62449" y="2936960"/>
            <a:ext cx="1448435" cy="962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是一个关系操作 还是一组关系操 作相当于扫描一 遍数据库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15493" y="4203193"/>
            <a:ext cx="2154555" cy="1026160"/>
          </a:xfrm>
          <a:custGeom>
            <a:avLst/>
            <a:gdLst/>
            <a:ahLst/>
            <a:cxnLst/>
            <a:rect l="l" t="t" r="r" b="b"/>
            <a:pathLst>
              <a:path w="2154554" h="1026160">
                <a:moveTo>
                  <a:pt x="2154172" y="171448"/>
                </a:moveTo>
                <a:lnTo>
                  <a:pt x="2148681" y="128343"/>
                </a:lnTo>
                <a:lnTo>
                  <a:pt x="2133148" y="89239"/>
                </a:lnTo>
                <a:lnTo>
                  <a:pt x="2108984" y="55528"/>
                </a:lnTo>
                <a:lnTo>
                  <a:pt x="2077599" y="28605"/>
                </a:lnTo>
                <a:lnTo>
                  <a:pt x="2040405" y="9861"/>
                </a:lnTo>
                <a:lnTo>
                  <a:pt x="1998812" y="689"/>
                </a:lnTo>
                <a:lnTo>
                  <a:pt x="1984214" y="0"/>
                </a:lnTo>
                <a:lnTo>
                  <a:pt x="170581" y="2"/>
                </a:lnTo>
                <a:lnTo>
                  <a:pt x="127632" y="5492"/>
                </a:lnTo>
                <a:lnTo>
                  <a:pt x="88656" y="21046"/>
                </a:lnTo>
                <a:lnTo>
                  <a:pt x="55116" y="45267"/>
                </a:lnTo>
                <a:lnTo>
                  <a:pt x="28369" y="76761"/>
                </a:lnTo>
                <a:lnTo>
                  <a:pt x="9772" y="114137"/>
                </a:lnTo>
                <a:lnTo>
                  <a:pt x="682" y="156000"/>
                </a:lnTo>
                <a:lnTo>
                  <a:pt x="0" y="170712"/>
                </a:lnTo>
                <a:lnTo>
                  <a:pt x="0" y="854998"/>
                </a:lnTo>
                <a:lnTo>
                  <a:pt x="5465" y="898108"/>
                </a:lnTo>
                <a:lnTo>
                  <a:pt x="20956" y="937155"/>
                </a:lnTo>
                <a:lnTo>
                  <a:pt x="45104" y="970735"/>
                </a:lnTo>
                <a:lnTo>
                  <a:pt x="76544" y="997483"/>
                </a:lnTo>
                <a:lnTo>
                  <a:pt x="113908" y="1016033"/>
                </a:lnTo>
                <a:lnTo>
                  <a:pt x="155965" y="1025023"/>
                </a:lnTo>
                <a:lnTo>
                  <a:pt x="170581" y="1025650"/>
                </a:lnTo>
                <a:lnTo>
                  <a:pt x="1984214" y="1025619"/>
                </a:lnTo>
                <a:lnTo>
                  <a:pt x="2026374" y="1020183"/>
                </a:lnTo>
                <a:lnTo>
                  <a:pt x="2065339" y="1004692"/>
                </a:lnTo>
                <a:lnTo>
                  <a:pt x="2098957" y="980544"/>
                </a:lnTo>
                <a:lnTo>
                  <a:pt x="2125809" y="949104"/>
                </a:lnTo>
                <a:lnTo>
                  <a:pt x="2144474" y="911740"/>
                </a:lnTo>
                <a:lnTo>
                  <a:pt x="2153533" y="869818"/>
                </a:lnTo>
                <a:lnTo>
                  <a:pt x="2154172" y="17144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3037" y="4289297"/>
            <a:ext cx="1799589" cy="855980"/>
          </a:xfrm>
          <a:custGeom>
            <a:avLst/>
            <a:gdLst/>
            <a:ahLst/>
            <a:cxnLst/>
            <a:rect l="l" t="t" r="r" b="b"/>
            <a:pathLst>
              <a:path w="1799590" h="855979">
                <a:moveTo>
                  <a:pt x="1799082" y="142493"/>
                </a:moveTo>
                <a:lnTo>
                  <a:pt x="1792581" y="99972"/>
                </a:lnTo>
                <a:lnTo>
                  <a:pt x="1774387" y="62531"/>
                </a:lnTo>
                <a:lnTo>
                  <a:pt x="1746462" y="32163"/>
                </a:lnTo>
                <a:lnTo>
                  <a:pt x="1710767" y="10862"/>
                </a:lnTo>
                <a:lnTo>
                  <a:pt x="1669264" y="618"/>
                </a:lnTo>
                <a:lnTo>
                  <a:pt x="142494" y="0"/>
                </a:lnTo>
                <a:lnTo>
                  <a:pt x="127839" y="750"/>
                </a:lnTo>
                <a:lnTo>
                  <a:pt x="86691" y="11409"/>
                </a:lnTo>
                <a:lnTo>
                  <a:pt x="51326" y="33118"/>
                </a:lnTo>
                <a:lnTo>
                  <a:pt x="23752" y="63869"/>
                </a:lnTo>
                <a:lnTo>
                  <a:pt x="5978" y="101654"/>
                </a:lnTo>
                <a:lnTo>
                  <a:pt x="0" y="713232"/>
                </a:lnTo>
                <a:lnTo>
                  <a:pt x="750" y="727886"/>
                </a:lnTo>
                <a:lnTo>
                  <a:pt x="11409" y="769034"/>
                </a:lnTo>
                <a:lnTo>
                  <a:pt x="33118" y="804399"/>
                </a:lnTo>
                <a:lnTo>
                  <a:pt x="63869" y="831973"/>
                </a:lnTo>
                <a:lnTo>
                  <a:pt x="101654" y="849747"/>
                </a:lnTo>
                <a:lnTo>
                  <a:pt x="1655826" y="855725"/>
                </a:lnTo>
                <a:lnTo>
                  <a:pt x="1670576" y="854979"/>
                </a:lnTo>
                <a:lnTo>
                  <a:pt x="1711933" y="844375"/>
                </a:lnTo>
                <a:lnTo>
                  <a:pt x="1747423" y="822772"/>
                </a:lnTo>
                <a:lnTo>
                  <a:pt x="1775085" y="792163"/>
                </a:lnTo>
                <a:lnTo>
                  <a:pt x="1792956" y="754541"/>
                </a:lnTo>
                <a:lnTo>
                  <a:pt x="1799082" y="14249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3037" y="4289297"/>
            <a:ext cx="1799589" cy="855980"/>
          </a:xfrm>
          <a:custGeom>
            <a:avLst/>
            <a:gdLst/>
            <a:ahLst/>
            <a:cxnLst/>
            <a:rect l="l" t="t" r="r" b="b"/>
            <a:pathLst>
              <a:path w="1799590" h="855979">
                <a:moveTo>
                  <a:pt x="142494" y="0"/>
                </a:moveTo>
                <a:lnTo>
                  <a:pt x="99864" y="6529"/>
                </a:lnTo>
                <a:lnTo>
                  <a:pt x="62348" y="24778"/>
                </a:lnTo>
                <a:lnTo>
                  <a:pt x="31954" y="52738"/>
                </a:lnTo>
                <a:lnTo>
                  <a:pt x="10690" y="88401"/>
                </a:lnTo>
                <a:lnTo>
                  <a:pt x="565" y="129759"/>
                </a:lnTo>
                <a:lnTo>
                  <a:pt x="0" y="713232"/>
                </a:lnTo>
                <a:lnTo>
                  <a:pt x="750" y="727886"/>
                </a:lnTo>
                <a:lnTo>
                  <a:pt x="11409" y="769034"/>
                </a:lnTo>
                <a:lnTo>
                  <a:pt x="33118" y="804399"/>
                </a:lnTo>
                <a:lnTo>
                  <a:pt x="63869" y="831973"/>
                </a:lnTo>
                <a:lnTo>
                  <a:pt x="101654" y="849747"/>
                </a:lnTo>
                <a:lnTo>
                  <a:pt x="1655826" y="855725"/>
                </a:lnTo>
                <a:lnTo>
                  <a:pt x="1670576" y="854979"/>
                </a:lnTo>
                <a:lnTo>
                  <a:pt x="1711933" y="844375"/>
                </a:lnTo>
                <a:lnTo>
                  <a:pt x="1747423" y="822772"/>
                </a:lnTo>
                <a:lnTo>
                  <a:pt x="1775085" y="792163"/>
                </a:lnTo>
                <a:lnTo>
                  <a:pt x="1792956" y="754541"/>
                </a:lnTo>
                <a:lnTo>
                  <a:pt x="1799082" y="142493"/>
                </a:lnTo>
                <a:lnTo>
                  <a:pt x="1798335" y="127878"/>
                </a:lnTo>
                <a:lnTo>
                  <a:pt x="1787719" y="86828"/>
                </a:lnTo>
                <a:lnTo>
                  <a:pt x="1766063" y="51524"/>
                </a:lnTo>
                <a:lnTo>
                  <a:pt x="1735330" y="23957"/>
                </a:lnTo>
                <a:lnTo>
                  <a:pt x="1697481" y="6120"/>
                </a:lnTo>
                <a:lnTo>
                  <a:pt x="14249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34263" y="4368758"/>
            <a:ext cx="151701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290" algn="just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中间结果是否完 整的存储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可存于 </a:t>
            </a: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内存或外存中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19.3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利用迭代器构造查询实现算法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迭代器算法的提出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10419" y="4680965"/>
            <a:ext cx="1385570" cy="1081405"/>
          </a:xfrm>
          <a:custGeom>
            <a:avLst/>
            <a:gdLst/>
            <a:ahLst/>
            <a:cxnLst/>
            <a:rect l="l" t="t" r="r" b="b"/>
            <a:pathLst>
              <a:path w="1385570" h="1081404">
                <a:moveTo>
                  <a:pt x="1385316" y="541019"/>
                </a:moveTo>
                <a:lnTo>
                  <a:pt x="1383019" y="496660"/>
                </a:lnTo>
                <a:lnTo>
                  <a:pt x="1376249" y="453286"/>
                </a:lnTo>
                <a:lnTo>
                  <a:pt x="1365184" y="411036"/>
                </a:lnTo>
                <a:lnTo>
                  <a:pt x="1350001" y="370051"/>
                </a:lnTo>
                <a:lnTo>
                  <a:pt x="1330880" y="330469"/>
                </a:lnTo>
                <a:lnTo>
                  <a:pt x="1307998" y="292431"/>
                </a:lnTo>
                <a:lnTo>
                  <a:pt x="1281535" y="256075"/>
                </a:lnTo>
                <a:lnTo>
                  <a:pt x="1251667" y="221540"/>
                </a:lnTo>
                <a:lnTo>
                  <a:pt x="1218574" y="188967"/>
                </a:lnTo>
                <a:lnTo>
                  <a:pt x="1182433" y="158495"/>
                </a:lnTo>
                <a:lnTo>
                  <a:pt x="1143424" y="130264"/>
                </a:lnTo>
                <a:lnTo>
                  <a:pt x="1101723" y="104412"/>
                </a:lnTo>
                <a:lnTo>
                  <a:pt x="1057511" y="81079"/>
                </a:lnTo>
                <a:lnTo>
                  <a:pt x="1010965" y="60405"/>
                </a:lnTo>
                <a:lnTo>
                  <a:pt x="962263" y="42529"/>
                </a:lnTo>
                <a:lnTo>
                  <a:pt x="911583" y="27590"/>
                </a:lnTo>
                <a:lnTo>
                  <a:pt x="859105" y="15728"/>
                </a:lnTo>
                <a:lnTo>
                  <a:pt x="805005" y="7083"/>
                </a:lnTo>
                <a:lnTo>
                  <a:pt x="749463" y="1794"/>
                </a:lnTo>
                <a:lnTo>
                  <a:pt x="692658" y="0"/>
                </a:lnTo>
                <a:lnTo>
                  <a:pt x="635852" y="1794"/>
                </a:lnTo>
                <a:lnTo>
                  <a:pt x="580310" y="7083"/>
                </a:lnTo>
                <a:lnTo>
                  <a:pt x="526210" y="15728"/>
                </a:lnTo>
                <a:lnTo>
                  <a:pt x="473732" y="27590"/>
                </a:lnTo>
                <a:lnTo>
                  <a:pt x="423052" y="42529"/>
                </a:lnTo>
                <a:lnTo>
                  <a:pt x="374350" y="60405"/>
                </a:lnTo>
                <a:lnTo>
                  <a:pt x="327804" y="81079"/>
                </a:lnTo>
                <a:lnTo>
                  <a:pt x="283592" y="104412"/>
                </a:lnTo>
                <a:lnTo>
                  <a:pt x="241891" y="130264"/>
                </a:lnTo>
                <a:lnTo>
                  <a:pt x="202882" y="158495"/>
                </a:lnTo>
                <a:lnTo>
                  <a:pt x="166741" y="188967"/>
                </a:lnTo>
                <a:lnTo>
                  <a:pt x="133648" y="221540"/>
                </a:lnTo>
                <a:lnTo>
                  <a:pt x="103780" y="256075"/>
                </a:lnTo>
                <a:lnTo>
                  <a:pt x="77317" y="292431"/>
                </a:lnTo>
                <a:lnTo>
                  <a:pt x="54435" y="330469"/>
                </a:lnTo>
                <a:lnTo>
                  <a:pt x="35314" y="370051"/>
                </a:lnTo>
                <a:lnTo>
                  <a:pt x="20131" y="411036"/>
                </a:lnTo>
                <a:lnTo>
                  <a:pt x="9066" y="453286"/>
                </a:lnTo>
                <a:lnTo>
                  <a:pt x="2296" y="496660"/>
                </a:lnTo>
                <a:lnTo>
                  <a:pt x="0" y="541019"/>
                </a:lnTo>
                <a:lnTo>
                  <a:pt x="2296" y="585373"/>
                </a:lnTo>
                <a:lnTo>
                  <a:pt x="9066" y="628732"/>
                </a:lnTo>
                <a:lnTo>
                  <a:pt x="20131" y="670956"/>
                </a:lnTo>
                <a:lnTo>
                  <a:pt x="35314" y="711909"/>
                </a:lnTo>
                <a:lnTo>
                  <a:pt x="54435" y="751451"/>
                </a:lnTo>
                <a:lnTo>
                  <a:pt x="77317" y="789444"/>
                </a:lnTo>
                <a:lnTo>
                  <a:pt x="103780" y="825750"/>
                </a:lnTo>
                <a:lnTo>
                  <a:pt x="122682" y="847570"/>
                </a:lnTo>
                <a:lnTo>
                  <a:pt x="122682" y="541019"/>
                </a:lnTo>
                <a:lnTo>
                  <a:pt x="124572" y="504474"/>
                </a:lnTo>
                <a:lnTo>
                  <a:pt x="139251" y="433964"/>
                </a:lnTo>
                <a:lnTo>
                  <a:pt x="167485" y="367653"/>
                </a:lnTo>
                <a:lnTo>
                  <a:pt x="208097" y="306451"/>
                </a:lnTo>
                <a:lnTo>
                  <a:pt x="259913" y="251268"/>
                </a:lnTo>
                <a:lnTo>
                  <a:pt x="289655" y="226218"/>
                </a:lnTo>
                <a:lnTo>
                  <a:pt x="321757" y="203014"/>
                </a:lnTo>
                <a:lnTo>
                  <a:pt x="356073" y="181770"/>
                </a:lnTo>
                <a:lnTo>
                  <a:pt x="392455" y="162599"/>
                </a:lnTo>
                <a:lnTo>
                  <a:pt x="430757" y="145615"/>
                </a:lnTo>
                <a:lnTo>
                  <a:pt x="470832" y="130933"/>
                </a:lnTo>
                <a:lnTo>
                  <a:pt x="512533" y="118664"/>
                </a:lnTo>
                <a:lnTo>
                  <a:pt x="555713" y="108924"/>
                </a:lnTo>
                <a:lnTo>
                  <a:pt x="600225" y="101826"/>
                </a:lnTo>
                <a:lnTo>
                  <a:pt x="645922" y="97484"/>
                </a:lnTo>
                <a:lnTo>
                  <a:pt x="692658" y="96011"/>
                </a:lnTo>
                <a:lnTo>
                  <a:pt x="739393" y="97484"/>
                </a:lnTo>
                <a:lnTo>
                  <a:pt x="785090" y="101826"/>
                </a:lnTo>
                <a:lnTo>
                  <a:pt x="829602" y="108924"/>
                </a:lnTo>
                <a:lnTo>
                  <a:pt x="872782" y="118664"/>
                </a:lnTo>
                <a:lnTo>
                  <a:pt x="914483" y="130933"/>
                </a:lnTo>
                <a:lnTo>
                  <a:pt x="954558" y="145615"/>
                </a:lnTo>
                <a:lnTo>
                  <a:pt x="992860" y="162599"/>
                </a:lnTo>
                <a:lnTo>
                  <a:pt x="1029242" y="181770"/>
                </a:lnTo>
                <a:lnTo>
                  <a:pt x="1063558" y="203014"/>
                </a:lnTo>
                <a:lnTo>
                  <a:pt x="1095660" y="226218"/>
                </a:lnTo>
                <a:lnTo>
                  <a:pt x="1125402" y="251268"/>
                </a:lnTo>
                <a:lnTo>
                  <a:pt x="1152637" y="278050"/>
                </a:lnTo>
                <a:lnTo>
                  <a:pt x="1198998" y="336356"/>
                </a:lnTo>
                <a:lnTo>
                  <a:pt x="1233568" y="400226"/>
                </a:lnTo>
                <a:lnTo>
                  <a:pt x="1255171" y="468751"/>
                </a:lnTo>
                <a:lnTo>
                  <a:pt x="1262634" y="541019"/>
                </a:lnTo>
                <a:lnTo>
                  <a:pt x="1262634" y="847570"/>
                </a:lnTo>
                <a:lnTo>
                  <a:pt x="1281535" y="825750"/>
                </a:lnTo>
                <a:lnTo>
                  <a:pt x="1307998" y="789444"/>
                </a:lnTo>
                <a:lnTo>
                  <a:pt x="1330880" y="751451"/>
                </a:lnTo>
                <a:lnTo>
                  <a:pt x="1350001" y="711909"/>
                </a:lnTo>
                <a:lnTo>
                  <a:pt x="1365184" y="670956"/>
                </a:lnTo>
                <a:lnTo>
                  <a:pt x="1376249" y="628732"/>
                </a:lnTo>
                <a:lnTo>
                  <a:pt x="1383019" y="585373"/>
                </a:lnTo>
                <a:lnTo>
                  <a:pt x="1385316" y="541019"/>
                </a:lnTo>
                <a:close/>
              </a:path>
              <a:path w="1385570" h="1081404">
                <a:moveTo>
                  <a:pt x="1262634" y="847570"/>
                </a:moveTo>
                <a:lnTo>
                  <a:pt x="1262634" y="541019"/>
                </a:lnTo>
                <a:lnTo>
                  <a:pt x="1260743" y="577456"/>
                </a:lnTo>
                <a:lnTo>
                  <a:pt x="1255171" y="613082"/>
                </a:lnTo>
                <a:lnTo>
                  <a:pt x="1233568" y="681441"/>
                </a:lnTo>
                <a:lnTo>
                  <a:pt x="1198998" y="745182"/>
                </a:lnTo>
                <a:lnTo>
                  <a:pt x="1152637" y="803391"/>
                </a:lnTo>
                <a:lnTo>
                  <a:pt x="1125402" y="830136"/>
                </a:lnTo>
                <a:lnTo>
                  <a:pt x="1095660" y="855154"/>
                </a:lnTo>
                <a:lnTo>
                  <a:pt x="1063558" y="878332"/>
                </a:lnTo>
                <a:lnTo>
                  <a:pt x="1029242" y="899556"/>
                </a:lnTo>
                <a:lnTo>
                  <a:pt x="992860" y="918711"/>
                </a:lnTo>
                <a:lnTo>
                  <a:pt x="954558" y="935682"/>
                </a:lnTo>
                <a:lnTo>
                  <a:pt x="914483" y="950356"/>
                </a:lnTo>
                <a:lnTo>
                  <a:pt x="872782" y="962619"/>
                </a:lnTo>
                <a:lnTo>
                  <a:pt x="829602" y="972355"/>
                </a:lnTo>
                <a:lnTo>
                  <a:pt x="785090" y="979451"/>
                </a:lnTo>
                <a:lnTo>
                  <a:pt x="739393" y="983793"/>
                </a:lnTo>
                <a:lnTo>
                  <a:pt x="692658" y="985265"/>
                </a:lnTo>
                <a:lnTo>
                  <a:pt x="645922" y="983793"/>
                </a:lnTo>
                <a:lnTo>
                  <a:pt x="600225" y="979451"/>
                </a:lnTo>
                <a:lnTo>
                  <a:pt x="555713" y="972355"/>
                </a:lnTo>
                <a:lnTo>
                  <a:pt x="512533" y="962619"/>
                </a:lnTo>
                <a:lnTo>
                  <a:pt x="470832" y="950356"/>
                </a:lnTo>
                <a:lnTo>
                  <a:pt x="430757" y="935682"/>
                </a:lnTo>
                <a:lnTo>
                  <a:pt x="392455" y="918711"/>
                </a:lnTo>
                <a:lnTo>
                  <a:pt x="356073" y="899556"/>
                </a:lnTo>
                <a:lnTo>
                  <a:pt x="321757" y="878332"/>
                </a:lnTo>
                <a:lnTo>
                  <a:pt x="289655" y="855154"/>
                </a:lnTo>
                <a:lnTo>
                  <a:pt x="259913" y="830136"/>
                </a:lnTo>
                <a:lnTo>
                  <a:pt x="232678" y="803391"/>
                </a:lnTo>
                <a:lnTo>
                  <a:pt x="186317" y="745182"/>
                </a:lnTo>
                <a:lnTo>
                  <a:pt x="151747" y="681441"/>
                </a:lnTo>
                <a:lnTo>
                  <a:pt x="130144" y="613082"/>
                </a:lnTo>
                <a:lnTo>
                  <a:pt x="122682" y="541019"/>
                </a:lnTo>
                <a:lnTo>
                  <a:pt x="122682" y="847570"/>
                </a:lnTo>
                <a:lnTo>
                  <a:pt x="166741" y="892747"/>
                </a:lnTo>
                <a:lnTo>
                  <a:pt x="202882" y="923162"/>
                </a:lnTo>
                <a:lnTo>
                  <a:pt x="241891" y="951337"/>
                </a:lnTo>
                <a:lnTo>
                  <a:pt x="283592" y="977133"/>
                </a:lnTo>
                <a:lnTo>
                  <a:pt x="327804" y="1000413"/>
                </a:lnTo>
                <a:lnTo>
                  <a:pt x="374350" y="1021037"/>
                </a:lnTo>
                <a:lnTo>
                  <a:pt x="423052" y="1038867"/>
                </a:lnTo>
                <a:lnTo>
                  <a:pt x="473732" y="1053766"/>
                </a:lnTo>
                <a:lnTo>
                  <a:pt x="526210" y="1065595"/>
                </a:lnTo>
                <a:lnTo>
                  <a:pt x="580310" y="1074215"/>
                </a:lnTo>
                <a:lnTo>
                  <a:pt x="635852" y="1079489"/>
                </a:lnTo>
                <a:lnTo>
                  <a:pt x="692658" y="1081277"/>
                </a:lnTo>
                <a:lnTo>
                  <a:pt x="749463" y="1079489"/>
                </a:lnTo>
                <a:lnTo>
                  <a:pt x="805005" y="1074215"/>
                </a:lnTo>
                <a:lnTo>
                  <a:pt x="859105" y="1065595"/>
                </a:lnTo>
                <a:lnTo>
                  <a:pt x="911583" y="1053766"/>
                </a:lnTo>
                <a:lnTo>
                  <a:pt x="962263" y="1038867"/>
                </a:lnTo>
                <a:lnTo>
                  <a:pt x="1010965" y="1021037"/>
                </a:lnTo>
                <a:lnTo>
                  <a:pt x="1057511" y="1000413"/>
                </a:lnTo>
                <a:lnTo>
                  <a:pt x="1101723" y="977133"/>
                </a:lnTo>
                <a:lnTo>
                  <a:pt x="1143424" y="951337"/>
                </a:lnTo>
                <a:lnTo>
                  <a:pt x="1182433" y="923162"/>
                </a:lnTo>
                <a:lnTo>
                  <a:pt x="1218574" y="892747"/>
                </a:lnTo>
                <a:lnTo>
                  <a:pt x="1251667" y="860230"/>
                </a:lnTo>
                <a:lnTo>
                  <a:pt x="1262634" y="84757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4719" y="4770120"/>
            <a:ext cx="1156970" cy="901700"/>
          </a:xfrm>
          <a:custGeom>
            <a:avLst/>
            <a:gdLst/>
            <a:ahLst/>
            <a:cxnLst/>
            <a:rect l="l" t="t" r="r" b="b"/>
            <a:pathLst>
              <a:path w="1156970" h="901700">
                <a:moveTo>
                  <a:pt x="1156716" y="451104"/>
                </a:moveTo>
                <a:lnTo>
                  <a:pt x="1149142" y="377923"/>
                </a:lnTo>
                <a:lnTo>
                  <a:pt x="1127217" y="308506"/>
                </a:lnTo>
                <a:lnTo>
                  <a:pt x="1092134" y="243779"/>
                </a:lnTo>
                <a:lnTo>
                  <a:pt x="1045086" y="184672"/>
                </a:lnTo>
                <a:lnTo>
                  <a:pt x="1017448" y="157515"/>
                </a:lnTo>
                <a:lnTo>
                  <a:pt x="987266" y="132111"/>
                </a:lnTo>
                <a:lnTo>
                  <a:pt x="954689" y="108576"/>
                </a:lnTo>
                <a:lnTo>
                  <a:pt x="919868" y="87026"/>
                </a:lnTo>
                <a:lnTo>
                  <a:pt x="882950" y="67577"/>
                </a:lnTo>
                <a:lnTo>
                  <a:pt x="844084" y="50344"/>
                </a:lnTo>
                <a:lnTo>
                  <a:pt x="803421" y="35444"/>
                </a:lnTo>
                <a:lnTo>
                  <a:pt x="761109" y="22994"/>
                </a:lnTo>
                <a:lnTo>
                  <a:pt x="717298" y="13108"/>
                </a:lnTo>
                <a:lnTo>
                  <a:pt x="672136" y="5903"/>
                </a:lnTo>
                <a:lnTo>
                  <a:pt x="625773" y="1495"/>
                </a:lnTo>
                <a:lnTo>
                  <a:pt x="578358" y="0"/>
                </a:lnTo>
                <a:lnTo>
                  <a:pt x="530942" y="1495"/>
                </a:lnTo>
                <a:lnTo>
                  <a:pt x="484579" y="5903"/>
                </a:lnTo>
                <a:lnTo>
                  <a:pt x="439417" y="13108"/>
                </a:lnTo>
                <a:lnTo>
                  <a:pt x="395606" y="22994"/>
                </a:lnTo>
                <a:lnTo>
                  <a:pt x="353294" y="35444"/>
                </a:lnTo>
                <a:lnTo>
                  <a:pt x="312631" y="50344"/>
                </a:lnTo>
                <a:lnTo>
                  <a:pt x="273765" y="67577"/>
                </a:lnTo>
                <a:lnTo>
                  <a:pt x="236847" y="87026"/>
                </a:lnTo>
                <a:lnTo>
                  <a:pt x="202026" y="108576"/>
                </a:lnTo>
                <a:lnTo>
                  <a:pt x="169449" y="132111"/>
                </a:lnTo>
                <a:lnTo>
                  <a:pt x="139267" y="157515"/>
                </a:lnTo>
                <a:lnTo>
                  <a:pt x="111629" y="184672"/>
                </a:lnTo>
                <a:lnTo>
                  <a:pt x="64581" y="243779"/>
                </a:lnTo>
                <a:lnTo>
                  <a:pt x="29498" y="308506"/>
                </a:lnTo>
                <a:lnTo>
                  <a:pt x="7573" y="377923"/>
                </a:lnTo>
                <a:lnTo>
                  <a:pt x="0" y="451104"/>
                </a:lnTo>
                <a:lnTo>
                  <a:pt x="1918" y="488100"/>
                </a:lnTo>
                <a:lnTo>
                  <a:pt x="16816" y="559474"/>
                </a:lnTo>
                <a:lnTo>
                  <a:pt x="45469" y="626590"/>
                </a:lnTo>
                <a:lnTo>
                  <a:pt x="86684" y="688527"/>
                </a:lnTo>
                <a:lnTo>
                  <a:pt x="139267" y="744368"/>
                </a:lnTo>
                <a:lnTo>
                  <a:pt x="169449" y="769715"/>
                </a:lnTo>
                <a:lnTo>
                  <a:pt x="202026" y="793193"/>
                </a:lnTo>
                <a:lnTo>
                  <a:pt x="236847" y="814687"/>
                </a:lnTo>
                <a:lnTo>
                  <a:pt x="273765" y="834083"/>
                </a:lnTo>
                <a:lnTo>
                  <a:pt x="312631" y="851266"/>
                </a:lnTo>
                <a:lnTo>
                  <a:pt x="353294" y="866120"/>
                </a:lnTo>
                <a:lnTo>
                  <a:pt x="395606" y="878531"/>
                </a:lnTo>
                <a:lnTo>
                  <a:pt x="439417" y="888384"/>
                </a:lnTo>
                <a:lnTo>
                  <a:pt x="484579" y="895564"/>
                </a:lnTo>
                <a:lnTo>
                  <a:pt x="530942" y="899956"/>
                </a:lnTo>
                <a:lnTo>
                  <a:pt x="578358" y="901446"/>
                </a:lnTo>
                <a:lnTo>
                  <a:pt x="625773" y="899956"/>
                </a:lnTo>
                <a:lnTo>
                  <a:pt x="672136" y="895564"/>
                </a:lnTo>
                <a:lnTo>
                  <a:pt x="717298" y="888384"/>
                </a:lnTo>
                <a:lnTo>
                  <a:pt x="761109" y="878531"/>
                </a:lnTo>
                <a:lnTo>
                  <a:pt x="803421" y="866120"/>
                </a:lnTo>
                <a:lnTo>
                  <a:pt x="844084" y="851266"/>
                </a:lnTo>
                <a:lnTo>
                  <a:pt x="882950" y="834083"/>
                </a:lnTo>
                <a:lnTo>
                  <a:pt x="919868" y="814687"/>
                </a:lnTo>
                <a:lnTo>
                  <a:pt x="954689" y="793193"/>
                </a:lnTo>
                <a:lnTo>
                  <a:pt x="987266" y="769715"/>
                </a:lnTo>
                <a:lnTo>
                  <a:pt x="1017448" y="744368"/>
                </a:lnTo>
                <a:lnTo>
                  <a:pt x="1045086" y="717267"/>
                </a:lnTo>
                <a:lnTo>
                  <a:pt x="1092134" y="658263"/>
                </a:lnTo>
                <a:lnTo>
                  <a:pt x="1127217" y="593622"/>
                </a:lnTo>
                <a:lnTo>
                  <a:pt x="1149142" y="524262"/>
                </a:lnTo>
                <a:lnTo>
                  <a:pt x="1156716" y="451104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4719" y="4770120"/>
            <a:ext cx="1156970" cy="901700"/>
          </a:xfrm>
          <a:custGeom>
            <a:avLst/>
            <a:gdLst/>
            <a:ahLst/>
            <a:cxnLst/>
            <a:rect l="l" t="t" r="r" b="b"/>
            <a:pathLst>
              <a:path w="1156970" h="901700">
                <a:moveTo>
                  <a:pt x="578358" y="0"/>
                </a:moveTo>
                <a:lnTo>
                  <a:pt x="530942" y="1495"/>
                </a:lnTo>
                <a:lnTo>
                  <a:pt x="484579" y="5903"/>
                </a:lnTo>
                <a:lnTo>
                  <a:pt x="439417" y="13108"/>
                </a:lnTo>
                <a:lnTo>
                  <a:pt x="395606" y="22994"/>
                </a:lnTo>
                <a:lnTo>
                  <a:pt x="353294" y="35444"/>
                </a:lnTo>
                <a:lnTo>
                  <a:pt x="312631" y="50344"/>
                </a:lnTo>
                <a:lnTo>
                  <a:pt x="273765" y="67577"/>
                </a:lnTo>
                <a:lnTo>
                  <a:pt x="236847" y="87026"/>
                </a:lnTo>
                <a:lnTo>
                  <a:pt x="202026" y="108576"/>
                </a:lnTo>
                <a:lnTo>
                  <a:pt x="169449" y="132111"/>
                </a:lnTo>
                <a:lnTo>
                  <a:pt x="139267" y="157515"/>
                </a:lnTo>
                <a:lnTo>
                  <a:pt x="111629" y="184672"/>
                </a:lnTo>
                <a:lnTo>
                  <a:pt x="64581" y="243779"/>
                </a:lnTo>
                <a:lnTo>
                  <a:pt x="29498" y="308506"/>
                </a:lnTo>
                <a:lnTo>
                  <a:pt x="7573" y="377923"/>
                </a:lnTo>
                <a:lnTo>
                  <a:pt x="0" y="451104"/>
                </a:lnTo>
                <a:lnTo>
                  <a:pt x="1918" y="488100"/>
                </a:lnTo>
                <a:lnTo>
                  <a:pt x="16816" y="559474"/>
                </a:lnTo>
                <a:lnTo>
                  <a:pt x="45469" y="626590"/>
                </a:lnTo>
                <a:lnTo>
                  <a:pt x="86684" y="688527"/>
                </a:lnTo>
                <a:lnTo>
                  <a:pt x="139267" y="744368"/>
                </a:lnTo>
                <a:lnTo>
                  <a:pt x="169449" y="769715"/>
                </a:lnTo>
                <a:lnTo>
                  <a:pt x="202026" y="793193"/>
                </a:lnTo>
                <a:lnTo>
                  <a:pt x="236847" y="814687"/>
                </a:lnTo>
                <a:lnTo>
                  <a:pt x="273765" y="834083"/>
                </a:lnTo>
                <a:lnTo>
                  <a:pt x="312631" y="851266"/>
                </a:lnTo>
                <a:lnTo>
                  <a:pt x="353294" y="866120"/>
                </a:lnTo>
                <a:lnTo>
                  <a:pt x="395606" y="878531"/>
                </a:lnTo>
                <a:lnTo>
                  <a:pt x="439417" y="888384"/>
                </a:lnTo>
                <a:lnTo>
                  <a:pt x="484579" y="895564"/>
                </a:lnTo>
                <a:lnTo>
                  <a:pt x="530942" y="899956"/>
                </a:lnTo>
                <a:lnTo>
                  <a:pt x="578358" y="901446"/>
                </a:lnTo>
                <a:lnTo>
                  <a:pt x="625773" y="899956"/>
                </a:lnTo>
                <a:lnTo>
                  <a:pt x="672136" y="895564"/>
                </a:lnTo>
                <a:lnTo>
                  <a:pt x="717298" y="888384"/>
                </a:lnTo>
                <a:lnTo>
                  <a:pt x="761109" y="878531"/>
                </a:lnTo>
                <a:lnTo>
                  <a:pt x="803421" y="866120"/>
                </a:lnTo>
                <a:lnTo>
                  <a:pt x="844084" y="851266"/>
                </a:lnTo>
                <a:lnTo>
                  <a:pt x="882950" y="834083"/>
                </a:lnTo>
                <a:lnTo>
                  <a:pt x="919868" y="814687"/>
                </a:lnTo>
                <a:lnTo>
                  <a:pt x="954689" y="793193"/>
                </a:lnTo>
                <a:lnTo>
                  <a:pt x="987266" y="769715"/>
                </a:lnTo>
                <a:lnTo>
                  <a:pt x="1017448" y="744368"/>
                </a:lnTo>
                <a:lnTo>
                  <a:pt x="1045086" y="717267"/>
                </a:lnTo>
                <a:lnTo>
                  <a:pt x="1092134" y="658263"/>
                </a:lnTo>
                <a:lnTo>
                  <a:pt x="1127217" y="593622"/>
                </a:lnTo>
                <a:lnTo>
                  <a:pt x="1149142" y="524262"/>
                </a:lnTo>
                <a:lnTo>
                  <a:pt x="1156716" y="451104"/>
                </a:lnTo>
                <a:lnTo>
                  <a:pt x="1154797" y="414101"/>
                </a:lnTo>
                <a:lnTo>
                  <a:pt x="1139899" y="342686"/>
                </a:lnTo>
                <a:lnTo>
                  <a:pt x="1111246" y="275498"/>
                </a:lnTo>
                <a:lnTo>
                  <a:pt x="1070031" y="213465"/>
                </a:lnTo>
                <a:lnTo>
                  <a:pt x="1017448" y="157515"/>
                </a:lnTo>
                <a:lnTo>
                  <a:pt x="987266" y="132111"/>
                </a:lnTo>
                <a:lnTo>
                  <a:pt x="954689" y="108576"/>
                </a:lnTo>
                <a:lnTo>
                  <a:pt x="919868" y="87026"/>
                </a:lnTo>
                <a:lnTo>
                  <a:pt x="882950" y="67577"/>
                </a:lnTo>
                <a:lnTo>
                  <a:pt x="844084" y="50344"/>
                </a:lnTo>
                <a:lnTo>
                  <a:pt x="803421" y="35444"/>
                </a:lnTo>
                <a:lnTo>
                  <a:pt x="761109" y="22994"/>
                </a:lnTo>
                <a:lnTo>
                  <a:pt x="717298" y="13108"/>
                </a:lnTo>
                <a:lnTo>
                  <a:pt x="672136" y="5903"/>
                </a:lnTo>
                <a:lnTo>
                  <a:pt x="625773" y="1495"/>
                </a:lnTo>
                <a:lnTo>
                  <a:pt x="57835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08609" y="4957089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迭代器 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48C1F87C-8D34-4976-8A0F-1332C26038EB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868D45EA-03CF-434D-A89D-E0E8303391B8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4" grpId="0" animBg="1"/>
      <p:bldP spid="35" grpId="0" animBg="1"/>
      <p:bldP spid="36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52455" y="3933825"/>
            <a:ext cx="6835140" cy="2839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18639">
              <a:lnSpc>
                <a:spcPct val="130200"/>
              </a:lnSpc>
            </a:pPr>
            <a:r>
              <a:rPr lang="zh-CN" altLang="en-US" b="1" spc="-5" dirty="0">
                <a:latin typeface="微软雅黑"/>
                <a:cs typeface="微软雅黑"/>
              </a:rPr>
              <a:t>有一个抽象类</a:t>
            </a:r>
            <a:endParaRPr lang="zh-CN" altLang="en-US" b="1" dirty="0">
              <a:latin typeface="微软雅黑"/>
              <a:cs typeface="微软雅黑"/>
            </a:endParaRPr>
          </a:p>
          <a:p>
            <a:pPr marL="1108075" marR="1818639" indent="-181610">
              <a:lnSpc>
                <a:spcPct val="130200"/>
              </a:lnSpc>
            </a:pPr>
            <a:r>
              <a:rPr sz="1600" b="1" spc="-5" dirty="0">
                <a:latin typeface="微软雅黑"/>
                <a:cs typeface="微软雅黑"/>
              </a:rPr>
              <a:t>clas</a:t>
            </a:r>
            <a:r>
              <a:rPr sz="1600" b="1" dirty="0">
                <a:latin typeface="微软雅黑"/>
                <a:cs typeface="微软雅黑"/>
              </a:rPr>
              <a:t>s</a:t>
            </a:r>
            <a:r>
              <a:rPr sz="1600" b="1" spc="-5" dirty="0">
                <a:latin typeface="微软雅黑"/>
                <a:cs typeface="微软雅黑"/>
              </a:rPr>
              <a:t> iterato</a:t>
            </a:r>
            <a:r>
              <a:rPr sz="1600" b="1" dirty="0">
                <a:latin typeface="微软雅黑"/>
                <a:cs typeface="微软雅黑"/>
              </a:rPr>
              <a:t>r 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{ </a:t>
            </a:r>
            <a:r>
              <a:rPr sz="1600" b="1" spc="-5" dirty="0">
                <a:latin typeface="微软雅黑"/>
                <a:cs typeface="微软雅黑"/>
              </a:rPr>
              <a:t>voi</a:t>
            </a:r>
            <a:r>
              <a:rPr sz="1600" b="1" dirty="0">
                <a:latin typeface="微软雅黑"/>
                <a:cs typeface="微软雅黑"/>
              </a:rPr>
              <a:t>d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Open(); tupl</a:t>
            </a:r>
            <a:r>
              <a:rPr sz="1600" b="1" dirty="0">
                <a:latin typeface="微软雅黑"/>
                <a:cs typeface="微软雅黑"/>
              </a:rPr>
              <a:t>e </a:t>
            </a:r>
            <a:r>
              <a:rPr sz="1600" b="1" spc="-5" dirty="0">
                <a:latin typeface="微软雅黑"/>
                <a:cs typeface="微软雅黑"/>
              </a:rPr>
              <a:t>Ge</a:t>
            </a:r>
            <a:r>
              <a:rPr sz="1600" b="1" spc="5" dirty="0">
                <a:latin typeface="微软雅黑"/>
                <a:cs typeface="微软雅黑"/>
              </a:rPr>
              <a:t>t</a:t>
            </a:r>
            <a:r>
              <a:rPr sz="1600" b="1" dirty="0">
                <a:latin typeface="微软雅黑"/>
                <a:cs typeface="微软雅黑"/>
              </a:rPr>
              <a:t>N</a:t>
            </a:r>
            <a:r>
              <a:rPr sz="1600" b="1" spc="-5" dirty="0">
                <a:latin typeface="微软雅黑"/>
                <a:cs typeface="微软雅黑"/>
              </a:rPr>
              <a:t>ext(); voi</a:t>
            </a:r>
            <a:r>
              <a:rPr sz="1600" b="1" dirty="0">
                <a:latin typeface="微软雅黑"/>
                <a:cs typeface="微软雅黑"/>
              </a:rPr>
              <a:t>d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Close();</a:t>
            </a:r>
            <a:endParaRPr sz="1600" dirty="0">
              <a:latin typeface="微软雅黑"/>
              <a:cs typeface="微软雅黑"/>
            </a:endParaRPr>
          </a:p>
          <a:p>
            <a:pPr marL="110871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微软雅黑"/>
                <a:cs typeface="微软雅黑"/>
              </a:rPr>
              <a:t>i</a:t>
            </a:r>
            <a:r>
              <a:rPr sz="1600" b="1" dirty="0">
                <a:latin typeface="微软雅黑"/>
                <a:cs typeface="微软雅黑"/>
              </a:rPr>
              <a:t>t</a:t>
            </a:r>
            <a:r>
              <a:rPr sz="1600" b="1" spc="-5" dirty="0">
                <a:latin typeface="微软雅黑"/>
                <a:cs typeface="微软雅黑"/>
              </a:rPr>
              <a:t>erato</a:t>
            </a:r>
            <a:r>
              <a:rPr sz="1600" b="1" dirty="0">
                <a:latin typeface="微软雅黑"/>
                <a:cs typeface="微软雅黑"/>
              </a:rPr>
              <a:t>r </a:t>
            </a:r>
            <a:r>
              <a:rPr sz="1600" b="1" spc="-5" dirty="0">
                <a:latin typeface="微软雅黑"/>
                <a:cs typeface="微软雅黑"/>
              </a:rPr>
              <a:t>&amp;inpu</a:t>
            </a:r>
            <a:r>
              <a:rPr sz="1600" b="1" dirty="0">
                <a:latin typeface="微软雅黑"/>
                <a:cs typeface="微软雅黑"/>
              </a:rPr>
              <a:t>t</a:t>
            </a:r>
            <a:r>
              <a:rPr sz="1600" b="1" spc="-5" dirty="0">
                <a:latin typeface="微软雅黑"/>
                <a:cs typeface="微软雅黑"/>
              </a:rPr>
              <a:t>s[];</a:t>
            </a:r>
            <a:endParaRPr sz="1600" dirty="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latin typeface="微软雅黑"/>
                <a:cs typeface="微软雅黑"/>
              </a:rPr>
              <a:t>}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000" b="1" spc="-5" dirty="0" err="1">
                <a:latin typeface="微软雅黑"/>
                <a:cs typeface="微软雅黑"/>
              </a:rPr>
              <a:t>所有关系操作可继承此迭代器进行构造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lang="en-US" sz="2000" b="1" spc="-5" dirty="0">
              <a:latin typeface="微软雅黑"/>
              <a:cs typeface="微软雅黑"/>
            </a:endParaRPr>
          </a:p>
          <a:p>
            <a:pPr marL="12700">
              <a:spcBef>
                <a:spcPts val="670"/>
              </a:spcBef>
            </a:pPr>
            <a:r>
              <a:rPr lang="zh-CN" altLang="en-US" sz="2000" b="1" spc="-5" dirty="0">
                <a:latin typeface="微软雅黑"/>
                <a:cs typeface="微软雅黑"/>
              </a:rPr>
              <a:t>不同操作，可以构造不同的</a:t>
            </a:r>
            <a:r>
              <a:rPr lang="en-US" altLang="zh-CN" sz="2000" b="1" spc="-5" dirty="0">
                <a:latin typeface="微软雅黑"/>
                <a:cs typeface="微软雅黑"/>
              </a:rPr>
              <a:t>Open(),</a:t>
            </a:r>
            <a:r>
              <a:rPr lang="en-US" altLang="zh-CN" sz="2000" b="1" spc="-5" dirty="0" err="1">
                <a:latin typeface="微软雅黑"/>
                <a:cs typeface="微软雅黑"/>
              </a:rPr>
              <a:t>GetNext</a:t>
            </a:r>
            <a:r>
              <a:rPr lang="en-US" altLang="zh-CN" sz="2000" b="1" spc="-5" dirty="0">
                <a:latin typeface="微软雅黑"/>
                <a:cs typeface="微软雅黑"/>
              </a:rPr>
              <a:t>(), Close()</a:t>
            </a:r>
            <a:r>
              <a:rPr lang="zh-CN" altLang="en-US" sz="2000" b="1" spc="-5" dirty="0">
                <a:latin typeface="微软雅黑"/>
                <a:cs typeface="微软雅黑"/>
              </a:rPr>
              <a:t>函数</a:t>
            </a:r>
            <a:endParaRPr lang="zh-CN" altLang="en-US"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3954" y="4282440"/>
            <a:ext cx="0" cy="1359535"/>
          </a:xfrm>
          <a:custGeom>
            <a:avLst/>
            <a:gdLst/>
            <a:ahLst/>
            <a:cxnLst/>
            <a:rect l="l" t="t" r="r" b="b"/>
            <a:pathLst>
              <a:path h="1359535">
                <a:moveTo>
                  <a:pt x="0" y="0"/>
                </a:moveTo>
                <a:lnTo>
                  <a:pt x="0" y="1359408"/>
                </a:lnTo>
              </a:path>
            </a:pathLst>
          </a:custGeom>
          <a:ln w="11429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9670" y="4288916"/>
            <a:ext cx="2302510" cy="0"/>
          </a:xfrm>
          <a:custGeom>
            <a:avLst/>
            <a:gdLst/>
            <a:ahLst/>
            <a:cxnLst/>
            <a:rect l="l" t="t" r="r" b="b"/>
            <a:pathLst>
              <a:path w="2302509">
                <a:moveTo>
                  <a:pt x="0" y="0"/>
                </a:moveTo>
                <a:lnTo>
                  <a:pt x="2302510" y="0"/>
                </a:lnTo>
              </a:path>
            </a:pathLst>
          </a:custGeom>
          <a:ln w="12954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8530" y="4282440"/>
            <a:ext cx="0" cy="1359535"/>
          </a:xfrm>
          <a:custGeom>
            <a:avLst/>
            <a:gdLst/>
            <a:ahLst/>
            <a:cxnLst/>
            <a:rect l="l" t="t" r="r" b="b"/>
            <a:pathLst>
              <a:path h="1359535">
                <a:moveTo>
                  <a:pt x="0" y="0"/>
                </a:moveTo>
                <a:lnTo>
                  <a:pt x="0" y="1359408"/>
                </a:lnTo>
              </a:path>
            </a:pathLst>
          </a:custGeom>
          <a:ln w="1270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9809" y="5635371"/>
            <a:ext cx="2302510" cy="0"/>
          </a:xfrm>
          <a:custGeom>
            <a:avLst/>
            <a:gdLst/>
            <a:ahLst/>
            <a:cxnLst/>
            <a:rect l="l" t="t" r="r" b="b"/>
            <a:pathLst>
              <a:path w="2302509">
                <a:moveTo>
                  <a:pt x="0" y="0"/>
                </a:moveTo>
                <a:lnTo>
                  <a:pt x="2302002" y="0"/>
                </a:lnTo>
              </a:path>
            </a:pathLst>
          </a:custGeom>
          <a:ln w="12953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9354" y="4308347"/>
            <a:ext cx="0" cy="1308100"/>
          </a:xfrm>
          <a:custGeom>
            <a:avLst/>
            <a:gdLst/>
            <a:ahLst/>
            <a:cxnLst/>
            <a:rect l="l" t="t" r="r" b="b"/>
            <a:pathLst>
              <a:path h="1308100">
                <a:moveTo>
                  <a:pt x="0" y="0"/>
                </a:moveTo>
                <a:lnTo>
                  <a:pt x="0" y="1307591"/>
                </a:lnTo>
              </a:path>
            </a:pathLst>
          </a:custGeom>
          <a:ln w="1397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6340" y="4314444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12191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3130" y="4308347"/>
            <a:ext cx="0" cy="1308100"/>
          </a:xfrm>
          <a:custGeom>
            <a:avLst/>
            <a:gdLst/>
            <a:ahLst/>
            <a:cxnLst/>
            <a:rect l="l" t="t" r="r" b="b"/>
            <a:pathLst>
              <a:path h="1308100">
                <a:moveTo>
                  <a:pt x="0" y="0"/>
                </a:moveTo>
                <a:lnTo>
                  <a:pt x="0" y="1307591"/>
                </a:lnTo>
              </a:path>
            </a:pathLst>
          </a:custGeom>
          <a:ln w="1270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75717" y="5609844"/>
            <a:ext cx="2251075" cy="0"/>
          </a:xfrm>
          <a:custGeom>
            <a:avLst/>
            <a:gdLst/>
            <a:ahLst/>
            <a:cxnLst/>
            <a:rect l="l" t="t" r="r" b="b"/>
            <a:pathLst>
              <a:path w="2251075">
                <a:moveTo>
                  <a:pt x="0" y="0"/>
                </a:moveTo>
                <a:lnTo>
                  <a:pt x="2250948" y="0"/>
                </a:lnTo>
              </a:path>
            </a:pathLst>
          </a:custGeom>
          <a:ln w="12191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57290" y="4301490"/>
            <a:ext cx="2288540" cy="132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R.Open();</a:t>
            </a:r>
            <a:endParaRPr sz="20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t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R.GetN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xt();</a:t>
            </a:r>
            <a:endParaRPr sz="20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Close();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19.3 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利用迭代器构造查询实现算法</a:t>
            </a:r>
            <a:endParaRPr lang="zh-CN" altLang="en-US"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迭代器算法的基础</a:t>
            </a:r>
            <a:endParaRPr lang="zh-CN" altLang="en-US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0265" y="1941576"/>
            <a:ext cx="6531609" cy="2076450"/>
          </a:xfrm>
          <a:custGeom>
            <a:avLst/>
            <a:gdLst/>
            <a:ahLst/>
            <a:cxnLst/>
            <a:rect l="l" t="t" r="r" b="b"/>
            <a:pathLst>
              <a:path w="6531609" h="2076450">
                <a:moveTo>
                  <a:pt x="0" y="0"/>
                </a:moveTo>
                <a:lnTo>
                  <a:pt x="0" y="2076450"/>
                </a:lnTo>
                <a:lnTo>
                  <a:pt x="6531102" y="2076450"/>
                </a:lnTo>
                <a:lnTo>
                  <a:pt x="65311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40265" y="1941576"/>
            <a:ext cx="6531609" cy="2076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面向对象的构造-</a:t>
            </a:r>
            <a:r>
              <a:rPr sz="2000" b="1" spc="-10" dirty="0">
                <a:latin typeface="微软雅黑"/>
                <a:cs typeface="微软雅黑"/>
              </a:rPr>
              <a:t>-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可学习《面向对象程序设计语言》如C++,Java</a:t>
            </a:r>
            <a:endParaRPr sz="1600" dirty="0">
              <a:latin typeface="微软雅黑"/>
              <a:cs typeface="微软雅黑"/>
            </a:endParaRPr>
          </a:p>
          <a:p>
            <a:pPr marL="151765">
              <a:lnSpc>
                <a:spcPct val="100000"/>
              </a:lnSpc>
              <a:spcBef>
                <a:spcPts val="725"/>
              </a:spcBef>
              <a:tabLst>
                <a:tab pos="745490" algn="l"/>
              </a:tabLst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类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C</a:t>
            </a:r>
            <a:r>
              <a:rPr sz="2000" b="1" spc="-5" dirty="0">
                <a:latin typeface="微软雅黑"/>
                <a:cs typeface="微软雅黑"/>
              </a:rPr>
              <a:t>lass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A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{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}</a:t>
            </a:r>
            <a:endParaRPr sz="2000" dirty="0">
              <a:latin typeface="微软雅黑"/>
              <a:cs typeface="微软雅黑"/>
            </a:endParaRPr>
          </a:p>
          <a:p>
            <a:pPr marL="151765">
              <a:lnSpc>
                <a:spcPct val="100000"/>
              </a:lnSpc>
              <a:spcBef>
                <a:spcPts val="725"/>
              </a:spcBef>
              <a:tabLst>
                <a:tab pos="2135505" algn="l"/>
                <a:tab pos="4810125" algn="l"/>
              </a:tabLst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类的函数/方法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Class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A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{</a:t>
            </a:r>
            <a:r>
              <a:rPr sz="2000" b="1" spc="-10" dirty="0">
                <a:latin typeface="微软雅黑"/>
                <a:cs typeface="微软雅黑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voi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d 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f1()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{ }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}</a:t>
            </a:r>
            <a:endParaRPr sz="2000" dirty="0">
              <a:latin typeface="微软雅黑"/>
              <a:cs typeface="微软雅黑"/>
            </a:endParaRPr>
          </a:p>
          <a:p>
            <a:pPr marL="151765">
              <a:lnSpc>
                <a:spcPct val="100000"/>
              </a:lnSpc>
              <a:spcBef>
                <a:spcPts val="720"/>
              </a:spcBef>
              <a:tabLst>
                <a:tab pos="1507490" algn="l"/>
                <a:tab pos="2303145" algn="l"/>
              </a:tabLst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类的继承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C</a:t>
            </a:r>
            <a:r>
              <a:rPr sz="2000" b="1" spc="-5" dirty="0">
                <a:latin typeface="微软雅黑"/>
                <a:cs typeface="微软雅黑"/>
              </a:rPr>
              <a:t>lass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A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: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B</a:t>
            </a:r>
            <a:endParaRPr sz="2000" dirty="0">
              <a:latin typeface="微软雅黑"/>
              <a:cs typeface="微软雅黑"/>
            </a:endParaRPr>
          </a:p>
          <a:p>
            <a:pPr marL="151765">
              <a:lnSpc>
                <a:spcPct val="100000"/>
              </a:lnSpc>
              <a:spcBef>
                <a:spcPts val="725"/>
              </a:spcBef>
              <a:tabLst>
                <a:tab pos="2488565" algn="l"/>
                <a:tab pos="5856605" algn="l"/>
              </a:tabLst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类的实例化--对象: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例</a:t>
            </a:r>
            <a:r>
              <a:rPr sz="2000" b="1" spc="-10" dirty="0">
                <a:latin typeface="微软雅黑"/>
                <a:cs typeface="微软雅黑"/>
              </a:rPr>
              <a:t>如</a:t>
            </a:r>
            <a:r>
              <a:rPr sz="2000" b="1" spc="-5" dirty="0">
                <a:latin typeface="Arial"/>
                <a:cs typeface="Arial"/>
              </a:rPr>
              <a:t>“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 =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ne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；</a:t>
            </a:r>
            <a:r>
              <a:rPr sz="2000" b="1" spc="-5" dirty="0">
                <a:latin typeface="Arial"/>
                <a:cs typeface="Arial"/>
              </a:rPr>
              <a:t>”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或者</a:t>
            </a:r>
            <a:r>
              <a:rPr sz="2000" b="1" spc="-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Arial"/>
                <a:cs typeface="Arial"/>
              </a:rPr>
              <a:t>“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”;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4355" y="1403339"/>
            <a:ext cx="6959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迭代器：</a:t>
            </a:r>
            <a:r>
              <a:rPr sz="1800" b="1" dirty="0">
                <a:latin typeface="微软雅黑"/>
                <a:cs typeface="微软雅黑"/>
              </a:rPr>
              <a:t>迭代的读取一个集合中的每一个元素，而封装其读取细节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17B4945C-2224-4D97-A8CF-9731B86F6D53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82B27AAE-630F-48B6-8AF5-645A4BD2D31B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6700" y="504825"/>
            <a:ext cx="8633193" cy="550244"/>
          </a:xfrm>
          <a:prstGeom prst="rect">
            <a:avLst/>
          </a:prstGeom>
        </p:spPr>
        <p:txBody>
          <a:bodyPr vert="horz" wrap="square" lIns="0" tIns="53686" rIns="0" bIns="0" rtlCol="0">
            <a:spAutoFit/>
          </a:bodyPr>
          <a:lstStyle/>
          <a:p>
            <a:pPr marL="2724150">
              <a:lnSpc>
                <a:spcPts val="4305"/>
              </a:lnSpc>
            </a:pP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黑体"/>
              </a:rPr>
              <a:t>本讲学习什</a:t>
            </a:r>
            <a:r>
              <a:rPr lang="zh-CN" altLang="en-US" sz="2800" b="0" spc="-1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黑体"/>
              </a:rPr>
              <a:t>么</a:t>
            </a:r>
            <a:r>
              <a:rPr lang="en-US" altLang="zh-CN" sz="2800" b="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?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2800" spc="-5" dirty="0">
                <a:solidFill>
                  <a:srgbClr val="CC0000"/>
                </a:solidFill>
              </a:rPr>
              <a:t>基本内容</a:t>
            </a:r>
            <a:endParaRPr sz="2800" dirty="0"/>
          </a:p>
          <a:p>
            <a:pPr marL="419100">
              <a:lnSpc>
                <a:spcPct val="100000"/>
              </a:lnSpc>
              <a:spcBef>
                <a:spcPts val="925"/>
              </a:spcBef>
            </a:pPr>
            <a:r>
              <a:rPr spc="-5" dirty="0"/>
              <a:t>1</a:t>
            </a:r>
            <a:r>
              <a:rPr dirty="0"/>
              <a:t>.</a:t>
            </a:r>
            <a:r>
              <a:rPr spc="-5" dirty="0"/>
              <a:t> 数据库查询实现算法概述</a:t>
            </a:r>
          </a:p>
          <a:p>
            <a:pPr marL="419100">
              <a:lnSpc>
                <a:spcPct val="100000"/>
              </a:lnSpc>
              <a:spcBef>
                <a:spcPts val="855"/>
              </a:spcBef>
            </a:pPr>
            <a:r>
              <a:rPr spc="-5" dirty="0"/>
              <a:t>2</a:t>
            </a:r>
            <a:r>
              <a:rPr dirty="0"/>
              <a:t>.</a:t>
            </a:r>
            <a:r>
              <a:rPr spc="-5" dirty="0"/>
              <a:t> 以连接操作为例看逻辑实现算法与物理实现算法</a:t>
            </a:r>
          </a:p>
          <a:p>
            <a:pPr marL="419100">
              <a:lnSpc>
                <a:spcPct val="100000"/>
              </a:lnSpc>
              <a:spcBef>
                <a:spcPts val="850"/>
              </a:spcBef>
            </a:pPr>
            <a:r>
              <a:rPr spc="-5" dirty="0"/>
              <a:t>3</a:t>
            </a:r>
            <a:r>
              <a:rPr dirty="0"/>
              <a:t>.</a:t>
            </a:r>
            <a:r>
              <a:rPr spc="-5" dirty="0"/>
              <a:t> 利用迭代器构造查询实现算法</a:t>
            </a:r>
          </a:p>
          <a:p>
            <a:pPr marL="419100">
              <a:lnSpc>
                <a:spcPct val="100000"/>
              </a:lnSpc>
              <a:spcBef>
                <a:spcPts val="855"/>
              </a:spcBef>
            </a:pPr>
            <a:r>
              <a:rPr spc="-5" dirty="0"/>
              <a:t>4</a:t>
            </a:r>
            <a:r>
              <a:rPr dirty="0"/>
              <a:t>.</a:t>
            </a:r>
            <a:r>
              <a:rPr spc="-5" dirty="0"/>
              <a:t> 几个关系操作的一趟扫描算法</a:t>
            </a:r>
          </a:p>
          <a:p>
            <a:pPr marL="419100">
              <a:lnSpc>
                <a:spcPct val="100000"/>
              </a:lnSpc>
              <a:spcBef>
                <a:spcPts val="855"/>
              </a:spcBef>
            </a:pPr>
            <a:r>
              <a:rPr spc="-5" dirty="0"/>
              <a:t>5</a:t>
            </a:r>
            <a:r>
              <a:rPr dirty="0"/>
              <a:t>.</a:t>
            </a:r>
            <a:r>
              <a:rPr spc="-5" dirty="0"/>
              <a:t> 基于索引的查询实现算法?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9011" y="4381500"/>
            <a:ext cx="7882255" cy="2192655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重点与难点</a:t>
            </a:r>
            <a:endParaRPr sz="24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理解数据库查询实现的基本思想--逻辑算法和物理算法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理解查询实现算法与内外存环境的关系--如何利用内存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从物理存储上理解关系运算：一趟扫描算法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掌握关系运算的几个一趟扫描算法及其应用条件与算法复杂性</a:t>
            </a:r>
            <a:endParaRPr sz="20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3459" y="1374647"/>
            <a:ext cx="4324350" cy="5555367"/>
          </a:xfrm>
          <a:prstGeom prst="rect">
            <a:avLst/>
          </a:prstGeom>
          <a:ln w="9524">
            <a:solidFill>
              <a:srgbClr val="CC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Open(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) </a:t>
            </a:r>
            <a:r>
              <a:rPr sz="1800" b="1" dirty="0">
                <a:latin typeface="微软雅黑"/>
                <a:cs typeface="微软雅黑"/>
              </a:rPr>
              <a:t>{</a:t>
            </a:r>
            <a:endParaRPr sz="1800" dirty="0">
              <a:latin typeface="微软雅黑"/>
              <a:cs typeface="微软雅黑"/>
            </a:endParaRPr>
          </a:p>
          <a:p>
            <a:pPr marL="50165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b := R的第一块；</a:t>
            </a:r>
            <a:endParaRPr sz="1800" dirty="0">
              <a:latin typeface="微软雅黑"/>
              <a:cs typeface="微软雅黑"/>
            </a:endParaRPr>
          </a:p>
          <a:p>
            <a:pPr marL="502284">
              <a:lnSpc>
                <a:spcPct val="100000"/>
              </a:lnSpc>
              <a:spcBef>
                <a:spcPts val="5"/>
              </a:spcBef>
              <a:tabLst>
                <a:tab pos="733425" algn="l"/>
              </a:tabLst>
            </a:pPr>
            <a:r>
              <a:rPr sz="1800" b="1" dirty="0">
                <a:latin typeface="微软雅黑"/>
                <a:cs typeface="微软雅黑"/>
              </a:rPr>
              <a:t>t	:= b的第一个元组；</a:t>
            </a:r>
            <a:endParaRPr sz="1800" dirty="0">
              <a:latin typeface="微软雅黑"/>
              <a:cs typeface="微软雅黑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}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GetNext()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latin typeface="微软雅黑"/>
                <a:cs typeface="微软雅黑"/>
              </a:rPr>
              <a:t>{</a:t>
            </a:r>
            <a:endParaRPr sz="1800" dirty="0">
              <a:latin typeface="微软雅黑"/>
              <a:cs typeface="微软雅黑"/>
            </a:endParaRPr>
          </a:p>
          <a:p>
            <a:pPr marL="843280" marR="295910" indent="-47879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IF ( t 已超过块b的最后一个元组</a:t>
            </a:r>
            <a:r>
              <a:rPr sz="1800" b="1" spc="-5" dirty="0">
                <a:latin typeface="微软雅黑"/>
                <a:cs typeface="微软雅黑"/>
              </a:rPr>
              <a:t> </a:t>
            </a:r>
            <a:r>
              <a:rPr sz="1800" b="1" dirty="0">
                <a:latin typeface="微软雅黑"/>
                <a:cs typeface="微软雅黑"/>
              </a:rPr>
              <a:t>）{ 将b前进到下一块</a:t>
            </a:r>
            <a:endParaRPr sz="1800" dirty="0">
              <a:latin typeface="微软雅黑"/>
              <a:cs typeface="微软雅黑"/>
            </a:endParaRPr>
          </a:p>
          <a:p>
            <a:pPr marL="843280">
              <a:lnSpc>
                <a:spcPct val="100000"/>
              </a:lnSpc>
            </a:pPr>
            <a:r>
              <a:rPr sz="1800" b="1" spc="-5" dirty="0">
                <a:latin typeface="微软雅黑"/>
                <a:cs typeface="微软雅黑"/>
              </a:rPr>
              <a:t>I</a:t>
            </a:r>
            <a:r>
              <a:rPr sz="1800" b="1" dirty="0">
                <a:latin typeface="微软雅黑"/>
                <a:cs typeface="微软雅黑"/>
              </a:rPr>
              <a:t>F</a:t>
            </a:r>
            <a:r>
              <a:rPr sz="1800" b="1" spc="-5" dirty="0">
                <a:latin typeface="微软雅黑"/>
                <a:cs typeface="微软雅黑"/>
              </a:rPr>
              <a:t> (没有下一块)</a:t>
            </a:r>
            <a:endParaRPr sz="1800" dirty="0">
              <a:latin typeface="微软雅黑"/>
              <a:cs typeface="微软雅黑"/>
            </a:endParaRPr>
          </a:p>
          <a:p>
            <a:pPr marL="843280" indent="546100">
              <a:lnSpc>
                <a:spcPct val="100000"/>
              </a:lnSpc>
              <a:spcBef>
                <a:spcPts val="5"/>
              </a:spcBef>
              <a:tabLst>
                <a:tab pos="2489835" algn="l"/>
              </a:tabLst>
            </a:pPr>
            <a:r>
              <a:rPr sz="1800" b="1" dirty="0">
                <a:latin typeface="微软雅黑"/>
                <a:cs typeface="微软雅黑"/>
              </a:rPr>
              <a:t>RETURN	NotFound;</a:t>
            </a:r>
            <a:endParaRPr sz="1800" dirty="0">
              <a:latin typeface="微软雅黑"/>
              <a:cs typeface="微软雅黑"/>
            </a:endParaRPr>
          </a:p>
          <a:p>
            <a:pPr marL="843280">
              <a:lnSpc>
                <a:spcPct val="100000"/>
              </a:lnSpc>
              <a:tabLst>
                <a:tab pos="1503045" algn="l"/>
              </a:tabLst>
            </a:pPr>
            <a:r>
              <a:rPr sz="1800" b="1" spc="-5" dirty="0">
                <a:latin typeface="微软雅黑"/>
                <a:cs typeface="微软雅黑"/>
              </a:rPr>
              <a:t>ELS</a:t>
            </a:r>
            <a:r>
              <a:rPr sz="1800" b="1" dirty="0">
                <a:latin typeface="微软雅黑"/>
                <a:cs typeface="微软雅黑"/>
              </a:rPr>
              <a:t>E	</a:t>
            </a:r>
            <a:r>
              <a:rPr sz="1800" b="1" spc="-5" dirty="0">
                <a:solidFill>
                  <a:srgbClr val="CC0000"/>
                </a:solidFill>
                <a:latin typeface="微软雅黑"/>
                <a:cs typeface="微软雅黑"/>
              </a:rPr>
              <a:t>/</a:t>
            </a:r>
            <a:r>
              <a:rPr sz="1800" b="1" dirty="0">
                <a:solidFill>
                  <a:srgbClr val="CC0000"/>
                </a:solidFill>
                <a:latin typeface="微软雅黑"/>
                <a:cs typeface="微软雅黑"/>
              </a:rPr>
              <a:t>*</a:t>
            </a:r>
            <a:r>
              <a:rPr sz="1800" b="1" spc="-5" dirty="0">
                <a:solidFill>
                  <a:srgbClr val="CC0000"/>
                </a:solidFill>
                <a:latin typeface="微软雅黑"/>
                <a:cs typeface="微软雅黑"/>
              </a:rPr>
              <a:t> b是一个新</a:t>
            </a:r>
            <a:r>
              <a:rPr sz="1800" b="1" dirty="0">
                <a:solidFill>
                  <a:srgbClr val="CC0000"/>
                </a:solidFill>
                <a:latin typeface="微软雅黑"/>
                <a:cs typeface="微软雅黑"/>
              </a:rPr>
              <a:t>块</a:t>
            </a:r>
            <a:r>
              <a:rPr sz="1800" b="1" spc="-5" dirty="0">
                <a:solidFill>
                  <a:srgbClr val="CC0000"/>
                </a:solidFill>
                <a:latin typeface="微软雅黑"/>
                <a:cs typeface="微软雅黑"/>
              </a:rPr>
              <a:t> */</a:t>
            </a:r>
            <a:endParaRPr sz="1800" dirty="0">
              <a:latin typeface="微软雅黑"/>
              <a:cs typeface="微软雅黑"/>
            </a:endParaRPr>
          </a:p>
          <a:p>
            <a:pPr marL="1525905">
              <a:lnSpc>
                <a:spcPct val="100000"/>
              </a:lnSpc>
              <a:spcBef>
                <a:spcPts val="5"/>
              </a:spcBef>
              <a:tabLst>
                <a:tab pos="1757045" algn="l"/>
              </a:tabLst>
            </a:pPr>
            <a:r>
              <a:rPr sz="1800" b="1" dirty="0">
                <a:latin typeface="微软雅黑"/>
                <a:cs typeface="微软雅黑"/>
              </a:rPr>
              <a:t>t	:= b的第一个元组；</a:t>
            </a:r>
            <a:endParaRPr sz="1800" dirty="0">
              <a:latin typeface="微软雅黑"/>
              <a:cs typeface="微软雅黑"/>
            </a:endParaRPr>
          </a:p>
          <a:p>
            <a:pPr marL="50165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}</a:t>
            </a:r>
            <a:endParaRPr sz="1800" dirty="0">
              <a:latin typeface="微软雅黑"/>
              <a:cs typeface="微软雅黑"/>
            </a:endParaRPr>
          </a:p>
          <a:p>
            <a:pPr marL="433070" marR="1339215" indent="635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oldt := t; 将t前进到b的下一元组； </a:t>
            </a:r>
            <a:endParaRPr lang="en-US" sz="1800" b="1" dirty="0">
              <a:latin typeface="微软雅黑"/>
              <a:cs typeface="微软雅黑"/>
            </a:endParaRPr>
          </a:p>
          <a:p>
            <a:pPr marL="433070" marR="1339215" indent="635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RET</a:t>
            </a:r>
            <a:r>
              <a:rPr sz="1800" b="1" spc="5" dirty="0">
                <a:latin typeface="微软雅黑"/>
                <a:cs typeface="微软雅黑"/>
              </a:rPr>
              <a:t>U</a:t>
            </a:r>
            <a:r>
              <a:rPr sz="1800" b="1" dirty="0">
                <a:latin typeface="微软雅黑"/>
                <a:cs typeface="微软雅黑"/>
              </a:rPr>
              <a:t>RN o</a:t>
            </a:r>
            <a:r>
              <a:rPr sz="1800" b="1" spc="5" dirty="0">
                <a:latin typeface="微软雅黑"/>
                <a:cs typeface="微软雅黑"/>
              </a:rPr>
              <a:t>l</a:t>
            </a:r>
            <a:r>
              <a:rPr sz="1800" b="1" dirty="0">
                <a:latin typeface="微软雅黑"/>
                <a:cs typeface="微软雅黑"/>
              </a:rPr>
              <a:t>dt；</a:t>
            </a:r>
            <a:endParaRPr sz="1800" dirty="0">
              <a:latin typeface="微软雅黑"/>
              <a:cs typeface="微软雅黑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微软雅黑"/>
                <a:cs typeface="微软雅黑"/>
              </a:rPr>
              <a:t>}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Close()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latin typeface="微软雅黑"/>
                <a:cs typeface="微软雅黑"/>
              </a:rPr>
              <a:t>{</a:t>
            </a:r>
            <a:endParaRPr sz="1800" dirty="0">
              <a:latin typeface="微软雅黑"/>
              <a:cs typeface="微软雅黑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微软雅黑"/>
                <a:cs typeface="微软雅黑"/>
              </a:rPr>
              <a:t>}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403" y="1371553"/>
            <a:ext cx="27432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/>
                <a:cs typeface="微软雅黑"/>
              </a:rPr>
              <a:t>R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411" y="1431533"/>
            <a:ext cx="218376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800"/>
              </a:lnSpc>
            </a:pPr>
            <a:r>
              <a:rPr sz="2400" b="1" dirty="0">
                <a:latin typeface="微软雅黑"/>
                <a:cs typeface="微软雅黑"/>
              </a:rPr>
              <a:t>迭代器示例： 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表空间扫描法— 读取关系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19.3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利用迭代器构造查询实现算法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迭代器的构造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3C4DBDF-922A-475B-A621-F4869A145AED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7A98E1D-8FE3-43DB-AA14-26374DF4E3D3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3057" y="1384712"/>
            <a:ext cx="15995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Union(R,S)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5691" y="1236725"/>
            <a:ext cx="4324350" cy="5814412"/>
          </a:xfrm>
          <a:prstGeom prst="rect">
            <a:avLst/>
          </a:prstGeom>
          <a:ln w="9525">
            <a:solidFill>
              <a:srgbClr val="CC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Open(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08940" marR="257111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R.Open(); CurRel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:=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GetNext(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789940" marR="1612265" indent="-4445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CurRel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==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5" dirty="0">
                <a:latin typeface="新宋体"/>
                <a:cs typeface="新宋体"/>
              </a:rPr>
              <a:t>）</a:t>
            </a:r>
            <a:r>
              <a:rPr sz="1800" b="1" dirty="0">
                <a:latin typeface="Arial"/>
                <a:cs typeface="Arial"/>
              </a:rPr>
              <a:t>{ t:=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R.GetNext(); </a:t>
            </a:r>
            <a:endParaRPr lang="en-US" b="1" spc="-5" dirty="0">
              <a:latin typeface="Arial"/>
              <a:cs typeface="Arial"/>
            </a:endParaRPr>
          </a:p>
          <a:p>
            <a:pPr marL="789940" marR="1612265" indent="-444500">
              <a:lnSpc>
                <a:spcPct val="100000"/>
              </a:lnSpc>
              <a:spcBef>
                <a:spcPts val="5"/>
              </a:spcBef>
            </a:pPr>
            <a:r>
              <a:rPr lang="en-US" sz="1800" b="1" spc="-5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F </a:t>
            </a:r>
            <a:r>
              <a:rPr sz="1800" b="1" spc="-5" dirty="0">
                <a:latin typeface="Arial"/>
                <a:cs typeface="Arial"/>
              </a:rPr>
              <a:t>(t&lt;</a:t>
            </a:r>
            <a:r>
              <a:rPr sz="1800" b="1" dirty="0">
                <a:latin typeface="Arial"/>
                <a:cs typeface="Arial"/>
              </a:rPr>
              <a:t>&gt; </a:t>
            </a:r>
            <a:r>
              <a:rPr sz="1800" b="1" spc="-5" dirty="0">
                <a:latin typeface="Arial"/>
                <a:cs typeface="Arial"/>
              </a:rPr>
              <a:t>NotFound)</a:t>
            </a:r>
            <a:endParaRPr sz="1800" dirty="0">
              <a:latin typeface="Arial"/>
              <a:cs typeface="Arial"/>
            </a:endParaRPr>
          </a:p>
          <a:p>
            <a:pPr marL="11709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RETURN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t; </a:t>
            </a:r>
            <a:r>
              <a:rPr sz="1200" b="1" dirty="0">
                <a:latin typeface="Arial"/>
                <a:cs typeface="Arial"/>
              </a:rPr>
              <a:t>/* </a:t>
            </a:r>
            <a:r>
              <a:rPr sz="1200" b="1" spc="-5" dirty="0">
                <a:latin typeface="新宋体"/>
                <a:cs typeface="新宋体"/>
              </a:rPr>
              <a:t>未处理完</a:t>
            </a:r>
            <a:r>
              <a:rPr sz="1200" b="1" spc="-270" dirty="0">
                <a:latin typeface="新宋体"/>
                <a:cs typeface="新宋体"/>
              </a:rPr>
              <a:t> </a:t>
            </a:r>
            <a:r>
              <a:rPr sz="1200" b="1" dirty="0">
                <a:latin typeface="Arial"/>
                <a:cs typeface="Arial"/>
              </a:rPr>
              <a:t>*/</a:t>
            </a:r>
            <a:endParaRPr sz="1200" dirty="0">
              <a:latin typeface="Arial"/>
              <a:cs typeface="Arial"/>
            </a:endParaRPr>
          </a:p>
          <a:p>
            <a:pPr marL="1170940" marR="1695450" indent="-3803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ELS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/* </a:t>
            </a:r>
            <a:r>
              <a:rPr sz="1200" b="1" spc="-5" dirty="0">
                <a:latin typeface="新宋体"/>
                <a:cs typeface="新宋体"/>
              </a:rPr>
              <a:t>已处理</a:t>
            </a:r>
            <a:r>
              <a:rPr sz="1200" b="1" dirty="0">
                <a:latin typeface="新宋体"/>
                <a:cs typeface="新宋体"/>
              </a:rPr>
              <a:t>完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 */ </a:t>
            </a:r>
            <a:r>
              <a:rPr sz="1800" b="1" dirty="0">
                <a:latin typeface="Arial"/>
                <a:cs typeface="Arial"/>
              </a:rPr>
              <a:t>S.Open(); </a:t>
            </a:r>
            <a:r>
              <a:rPr sz="1800" b="1" spc="-5" dirty="0">
                <a:latin typeface="Arial"/>
                <a:cs typeface="Arial"/>
              </a:rPr>
              <a:t>CurRe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 :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" dirty="0">
                <a:latin typeface="Arial"/>
                <a:cs typeface="Arial"/>
              </a:rPr>
              <a:t> S;</a:t>
            </a:r>
            <a:endParaRPr sz="1800" dirty="0">
              <a:latin typeface="Arial"/>
              <a:cs typeface="Arial"/>
            </a:endParaRPr>
          </a:p>
          <a:p>
            <a:pPr marL="79057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RETURN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S.GetNext();</a:t>
            </a:r>
            <a:endParaRPr sz="18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latin typeface="Arial"/>
                <a:cs typeface="Arial"/>
              </a:rPr>
              <a:t>/* </a:t>
            </a:r>
            <a:r>
              <a:rPr sz="1200" b="1" spc="-5" dirty="0">
                <a:latin typeface="Arial"/>
                <a:cs typeface="Arial"/>
              </a:rPr>
              <a:t>S</a:t>
            </a:r>
            <a:r>
              <a:rPr sz="1200" b="1" spc="-5" dirty="0">
                <a:latin typeface="新宋体"/>
                <a:cs typeface="新宋体"/>
              </a:rPr>
              <a:t>处理完</a:t>
            </a:r>
            <a:r>
              <a:rPr sz="1200" b="1" dirty="0">
                <a:latin typeface="新宋体"/>
                <a:cs typeface="新宋体"/>
              </a:rPr>
              <a:t>返</a:t>
            </a:r>
            <a:r>
              <a:rPr sz="1200" b="1" spc="-5" dirty="0">
                <a:latin typeface="Arial"/>
                <a:cs typeface="Arial"/>
              </a:rPr>
              <a:t>Not</a:t>
            </a:r>
            <a:r>
              <a:rPr sz="1200" b="1" dirty="0">
                <a:latin typeface="Arial"/>
                <a:cs typeface="Arial"/>
              </a:rPr>
              <a:t>Found,</a:t>
            </a:r>
            <a:r>
              <a:rPr sz="1200" b="1" dirty="0">
                <a:latin typeface="新宋体"/>
                <a:cs typeface="新宋体"/>
              </a:rPr>
              <a:t>其将</a:t>
            </a:r>
            <a:r>
              <a:rPr sz="1200" b="1" spc="-5" dirty="0">
                <a:latin typeface="Arial"/>
                <a:cs typeface="Arial"/>
              </a:rPr>
              <a:t>No</a:t>
            </a:r>
            <a:r>
              <a:rPr sz="1200" b="1" dirty="0">
                <a:latin typeface="Arial"/>
                <a:cs typeface="Arial"/>
              </a:rPr>
              <a:t>tFoun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spc="-5" dirty="0">
                <a:latin typeface="新宋体"/>
                <a:cs typeface="新宋体"/>
              </a:rPr>
              <a:t>再返回</a:t>
            </a:r>
            <a:r>
              <a:rPr sz="1200" b="1" spc="-270" dirty="0">
                <a:latin typeface="新宋体"/>
                <a:cs typeface="新宋体"/>
              </a:rPr>
              <a:t> </a:t>
            </a:r>
            <a:r>
              <a:rPr sz="1200" b="1" spc="-5" dirty="0">
                <a:latin typeface="Arial"/>
                <a:cs typeface="Arial"/>
              </a:rPr>
              <a:t>*/</a:t>
            </a:r>
            <a:endParaRPr sz="12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Close()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R.Close();</a:t>
            </a:r>
            <a:endParaRPr sz="18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S.Close();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19.3 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利用迭代器构造查询实现算法</a:t>
            </a:r>
            <a:endParaRPr lang="zh-CN" altLang="en-US"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迭代器的构造</a:t>
            </a:r>
            <a:endParaRPr lang="zh-CN" altLang="en-US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411" y="1431533"/>
            <a:ext cx="1854200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800"/>
              </a:lnSpc>
            </a:pPr>
            <a:r>
              <a:rPr sz="2400" b="1" dirty="0">
                <a:latin typeface="微软雅黑"/>
                <a:cs typeface="微软雅黑"/>
              </a:rPr>
              <a:t>迭代器示例： 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2400" b="1" spc="-5" dirty="0">
                <a:solidFill>
                  <a:srgbClr val="CC0000"/>
                </a:solidFill>
                <a:latin typeface="Symbol"/>
                <a:cs typeface="Symbol"/>
              </a:rPr>
              <a:t>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S的算法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99F416E-104D-4FD2-873A-48005DA1E032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E6F3347-0B5B-4EAE-B2A5-40E85ECCEC3F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4963" y="5253990"/>
            <a:ext cx="990600" cy="1311910"/>
          </a:xfrm>
          <a:custGeom>
            <a:avLst/>
            <a:gdLst/>
            <a:ahLst/>
            <a:cxnLst/>
            <a:rect l="l" t="t" r="r" b="b"/>
            <a:pathLst>
              <a:path w="990600" h="1311909">
                <a:moveTo>
                  <a:pt x="990600" y="1208532"/>
                </a:moveTo>
                <a:lnTo>
                  <a:pt x="990600" y="103631"/>
                </a:lnTo>
                <a:lnTo>
                  <a:pt x="988958" y="95143"/>
                </a:lnTo>
                <a:lnTo>
                  <a:pt x="951678" y="63329"/>
                </a:lnTo>
                <a:lnTo>
                  <a:pt x="895039" y="42464"/>
                </a:lnTo>
                <a:lnTo>
                  <a:pt x="845534" y="30384"/>
                </a:lnTo>
                <a:lnTo>
                  <a:pt x="787822" y="20019"/>
                </a:lnTo>
                <a:lnTo>
                  <a:pt x="722923" y="11583"/>
                </a:lnTo>
                <a:lnTo>
                  <a:pt x="651857" y="5291"/>
                </a:lnTo>
                <a:lnTo>
                  <a:pt x="575642" y="1358"/>
                </a:lnTo>
                <a:lnTo>
                  <a:pt x="535923" y="344"/>
                </a:lnTo>
                <a:lnTo>
                  <a:pt x="495300" y="0"/>
                </a:lnTo>
                <a:lnTo>
                  <a:pt x="454676" y="344"/>
                </a:lnTo>
                <a:lnTo>
                  <a:pt x="414957" y="1358"/>
                </a:lnTo>
                <a:lnTo>
                  <a:pt x="376269" y="3016"/>
                </a:lnTo>
                <a:lnTo>
                  <a:pt x="302502" y="8155"/>
                </a:lnTo>
                <a:lnTo>
                  <a:pt x="234392" y="15546"/>
                </a:lnTo>
                <a:lnTo>
                  <a:pt x="172959" y="24974"/>
                </a:lnTo>
                <a:lnTo>
                  <a:pt x="119223" y="36223"/>
                </a:lnTo>
                <a:lnTo>
                  <a:pt x="74204" y="49080"/>
                </a:lnTo>
                <a:lnTo>
                  <a:pt x="25249" y="70908"/>
                </a:lnTo>
                <a:lnTo>
                  <a:pt x="0" y="103632"/>
                </a:lnTo>
                <a:lnTo>
                  <a:pt x="0" y="1208532"/>
                </a:lnTo>
                <a:lnTo>
                  <a:pt x="25249" y="1241176"/>
                </a:lnTo>
                <a:lnTo>
                  <a:pt x="74204" y="1262868"/>
                </a:lnTo>
                <a:lnTo>
                  <a:pt x="119223" y="1275616"/>
                </a:lnTo>
                <a:lnTo>
                  <a:pt x="172959" y="1286751"/>
                </a:lnTo>
                <a:lnTo>
                  <a:pt x="234392" y="1296070"/>
                </a:lnTo>
                <a:lnTo>
                  <a:pt x="302502" y="1303365"/>
                </a:lnTo>
                <a:lnTo>
                  <a:pt x="376269" y="1308431"/>
                </a:lnTo>
                <a:lnTo>
                  <a:pt x="414957" y="1310064"/>
                </a:lnTo>
                <a:lnTo>
                  <a:pt x="454676" y="1311063"/>
                </a:lnTo>
                <a:lnTo>
                  <a:pt x="495300" y="1311402"/>
                </a:lnTo>
                <a:lnTo>
                  <a:pt x="535923" y="1311063"/>
                </a:lnTo>
                <a:lnTo>
                  <a:pt x="575642" y="1310064"/>
                </a:lnTo>
                <a:lnTo>
                  <a:pt x="614330" y="1308431"/>
                </a:lnTo>
                <a:lnTo>
                  <a:pt x="688097" y="1303365"/>
                </a:lnTo>
                <a:lnTo>
                  <a:pt x="756207" y="1296070"/>
                </a:lnTo>
                <a:lnTo>
                  <a:pt x="817640" y="1286751"/>
                </a:lnTo>
                <a:lnTo>
                  <a:pt x="871376" y="1275616"/>
                </a:lnTo>
                <a:lnTo>
                  <a:pt x="916395" y="1262868"/>
                </a:lnTo>
                <a:lnTo>
                  <a:pt x="965350" y="1241176"/>
                </a:lnTo>
                <a:lnTo>
                  <a:pt x="990600" y="1208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963" y="5253990"/>
            <a:ext cx="990600" cy="207010"/>
          </a:xfrm>
          <a:custGeom>
            <a:avLst/>
            <a:gdLst/>
            <a:ahLst/>
            <a:cxnLst/>
            <a:rect l="l" t="t" r="r" b="b"/>
            <a:pathLst>
              <a:path w="990600" h="207010">
                <a:moveTo>
                  <a:pt x="990600" y="103631"/>
                </a:moveTo>
                <a:lnTo>
                  <a:pt x="965350" y="70908"/>
                </a:lnTo>
                <a:lnTo>
                  <a:pt x="916395" y="49080"/>
                </a:lnTo>
                <a:lnTo>
                  <a:pt x="871376" y="36223"/>
                </a:lnTo>
                <a:lnTo>
                  <a:pt x="817640" y="24974"/>
                </a:lnTo>
                <a:lnTo>
                  <a:pt x="756207" y="15546"/>
                </a:lnTo>
                <a:lnTo>
                  <a:pt x="688097" y="8155"/>
                </a:lnTo>
                <a:lnTo>
                  <a:pt x="614330" y="3016"/>
                </a:lnTo>
                <a:lnTo>
                  <a:pt x="575642" y="1358"/>
                </a:lnTo>
                <a:lnTo>
                  <a:pt x="535923" y="344"/>
                </a:lnTo>
                <a:lnTo>
                  <a:pt x="495300" y="0"/>
                </a:lnTo>
                <a:lnTo>
                  <a:pt x="454676" y="344"/>
                </a:lnTo>
                <a:lnTo>
                  <a:pt x="414957" y="1358"/>
                </a:lnTo>
                <a:lnTo>
                  <a:pt x="376269" y="3016"/>
                </a:lnTo>
                <a:lnTo>
                  <a:pt x="302502" y="8155"/>
                </a:lnTo>
                <a:lnTo>
                  <a:pt x="234392" y="15546"/>
                </a:lnTo>
                <a:lnTo>
                  <a:pt x="172959" y="24974"/>
                </a:lnTo>
                <a:lnTo>
                  <a:pt x="119223" y="36223"/>
                </a:lnTo>
                <a:lnTo>
                  <a:pt x="74204" y="49080"/>
                </a:lnTo>
                <a:lnTo>
                  <a:pt x="25249" y="70908"/>
                </a:lnTo>
                <a:lnTo>
                  <a:pt x="0" y="103631"/>
                </a:lnTo>
                <a:lnTo>
                  <a:pt x="1641" y="112114"/>
                </a:lnTo>
                <a:lnTo>
                  <a:pt x="38921" y="143815"/>
                </a:lnTo>
                <a:lnTo>
                  <a:pt x="95560" y="164531"/>
                </a:lnTo>
                <a:lnTo>
                  <a:pt x="145065" y="176498"/>
                </a:lnTo>
                <a:lnTo>
                  <a:pt x="202777" y="186750"/>
                </a:lnTo>
                <a:lnTo>
                  <a:pt x="267676" y="195083"/>
                </a:lnTo>
                <a:lnTo>
                  <a:pt x="338742" y="201289"/>
                </a:lnTo>
                <a:lnTo>
                  <a:pt x="414957" y="205164"/>
                </a:lnTo>
                <a:lnTo>
                  <a:pt x="454676" y="206163"/>
                </a:lnTo>
                <a:lnTo>
                  <a:pt x="495300" y="206501"/>
                </a:lnTo>
                <a:lnTo>
                  <a:pt x="535923" y="206163"/>
                </a:lnTo>
                <a:lnTo>
                  <a:pt x="575642" y="205164"/>
                </a:lnTo>
                <a:lnTo>
                  <a:pt x="614330" y="203531"/>
                </a:lnTo>
                <a:lnTo>
                  <a:pt x="688097" y="198465"/>
                </a:lnTo>
                <a:lnTo>
                  <a:pt x="756207" y="191170"/>
                </a:lnTo>
                <a:lnTo>
                  <a:pt x="817640" y="181851"/>
                </a:lnTo>
                <a:lnTo>
                  <a:pt x="871376" y="170716"/>
                </a:lnTo>
                <a:lnTo>
                  <a:pt x="916395" y="157968"/>
                </a:lnTo>
                <a:lnTo>
                  <a:pt x="965350" y="136276"/>
                </a:lnTo>
                <a:lnTo>
                  <a:pt x="990600" y="10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963" y="5253990"/>
            <a:ext cx="990600" cy="1311910"/>
          </a:xfrm>
          <a:custGeom>
            <a:avLst/>
            <a:gdLst/>
            <a:ahLst/>
            <a:cxnLst/>
            <a:rect l="l" t="t" r="r" b="b"/>
            <a:pathLst>
              <a:path w="990600" h="1311909">
                <a:moveTo>
                  <a:pt x="495300" y="0"/>
                </a:moveTo>
                <a:lnTo>
                  <a:pt x="454676" y="344"/>
                </a:lnTo>
                <a:lnTo>
                  <a:pt x="414957" y="1358"/>
                </a:lnTo>
                <a:lnTo>
                  <a:pt x="376269" y="3016"/>
                </a:lnTo>
                <a:lnTo>
                  <a:pt x="302502" y="8155"/>
                </a:lnTo>
                <a:lnTo>
                  <a:pt x="234392" y="15546"/>
                </a:lnTo>
                <a:lnTo>
                  <a:pt x="172959" y="24974"/>
                </a:lnTo>
                <a:lnTo>
                  <a:pt x="119223" y="36223"/>
                </a:lnTo>
                <a:lnTo>
                  <a:pt x="74204" y="49080"/>
                </a:lnTo>
                <a:lnTo>
                  <a:pt x="25249" y="70908"/>
                </a:lnTo>
                <a:lnTo>
                  <a:pt x="0" y="103632"/>
                </a:lnTo>
                <a:lnTo>
                  <a:pt x="0" y="1208532"/>
                </a:lnTo>
                <a:lnTo>
                  <a:pt x="25249" y="1241176"/>
                </a:lnTo>
                <a:lnTo>
                  <a:pt x="74204" y="1262868"/>
                </a:lnTo>
                <a:lnTo>
                  <a:pt x="119223" y="1275616"/>
                </a:lnTo>
                <a:lnTo>
                  <a:pt x="172959" y="1286751"/>
                </a:lnTo>
                <a:lnTo>
                  <a:pt x="234392" y="1296070"/>
                </a:lnTo>
                <a:lnTo>
                  <a:pt x="302502" y="1303365"/>
                </a:lnTo>
                <a:lnTo>
                  <a:pt x="376269" y="1308431"/>
                </a:lnTo>
                <a:lnTo>
                  <a:pt x="414957" y="1310064"/>
                </a:lnTo>
                <a:lnTo>
                  <a:pt x="454676" y="1311063"/>
                </a:lnTo>
                <a:lnTo>
                  <a:pt x="495300" y="1311402"/>
                </a:lnTo>
                <a:lnTo>
                  <a:pt x="535923" y="1311063"/>
                </a:lnTo>
                <a:lnTo>
                  <a:pt x="575642" y="1310064"/>
                </a:lnTo>
                <a:lnTo>
                  <a:pt x="614330" y="1308431"/>
                </a:lnTo>
                <a:lnTo>
                  <a:pt x="688097" y="1303365"/>
                </a:lnTo>
                <a:lnTo>
                  <a:pt x="756207" y="1296070"/>
                </a:lnTo>
                <a:lnTo>
                  <a:pt x="817640" y="1286751"/>
                </a:lnTo>
                <a:lnTo>
                  <a:pt x="871376" y="1275616"/>
                </a:lnTo>
                <a:lnTo>
                  <a:pt x="916395" y="1262868"/>
                </a:lnTo>
                <a:lnTo>
                  <a:pt x="965350" y="1241176"/>
                </a:lnTo>
                <a:lnTo>
                  <a:pt x="990600" y="1208532"/>
                </a:lnTo>
                <a:lnTo>
                  <a:pt x="990600" y="103631"/>
                </a:lnTo>
                <a:lnTo>
                  <a:pt x="965350" y="70908"/>
                </a:lnTo>
                <a:lnTo>
                  <a:pt x="916395" y="49080"/>
                </a:lnTo>
                <a:lnTo>
                  <a:pt x="871376" y="36223"/>
                </a:lnTo>
                <a:lnTo>
                  <a:pt x="817640" y="24974"/>
                </a:lnTo>
                <a:lnTo>
                  <a:pt x="756207" y="15546"/>
                </a:lnTo>
                <a:lnTo>
                  <a:pt x="688097" y="8155"/>
                </a:lnTo>
                <a:lnTo>
                  <a:pt x="614330" y="3016"/>
                </a:lnTo>
                <a:lnTo>
                  <a:pt x="575642" y="1358"/>
                </a:lnTo>
                <a:lnTo>
                  <a:pt x="535923" y="344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963" y="5357621"/>
            <a:ext cx="990600" cy="102870"/>
          </a:xfrm>
          <a:custGeom>
            <a:avLst/>
            <a:gdLst/>
            <a:ahLst/>
            <a:cxnLst/>
            <a:rect l="l" t="t" r="r" b="b"/>
            <a:pathLst>
              <a:path w="990600" h="102870">
                <a:moveTo>
                  <a:pt x="0" y="0"/>
                </a:moveTo>
                <a:lnTo>
                  <a:pt x="25249" y="32644"/>
                </a:lnTo>
                <a:lnTo>
                  <a:pt x="74204" y="54336"/>
                </a:lnTo>
                <a:lnTo>
                  <a:pt x="119223" y="67084"/>
                </a:lnTo>
                <a:lnTo>
                  <a:pt x="172959" y="78219"/>
                </a:lnTo>
                <a:lnTo>
                  <a:pt x="234392" y="87538"/>
                </a:lnTo>
                <a:lnTo>
                  <a:pt x="302502" y="94833"/>
                </a:lnTo>
                <a:lnTo>
                  <a:pt x="376269" y="99899"/>
                </a:lnTo>
                <a:lnTo>
                  <a:pt x="414957" y="101532"/>
                </a:lnTo>
                <a:lnTo>
                  <a:pt x="454676" y="102531"/>
                </a:lnTo>
                <a:lnTo>
                  <a:pt x="495300" y="102869"/>
                </a:lnTo>
                <a:lnTo>
                  <a:pt x="535923" y="102531"/>
                </a:lnTo>
                <a:lnTo>
                  <a:pt x="575642" y="101532"/>
                </a:lnTo>
                <a:lnTo>
                  <a:pt x="614330" y="99899"/>
                </a:lnTo>
                <a:lnTo>
                  <a:pt x="688097" y="94833"/>
                </a:lnTo>
                <a:lnTo>
                  <a:pt x="756207" y="87538"/>
                </a:lnTo>
                <a:lnTo>
                  <a:pt x="817640" y="78219"/>
                </a:lnTo>
                <a:lnTo>
                  <a:pt x="871376" y="67084"/>
                </a:lnTo>
                <a:lnTo>
                  <a:pt x="916395" y="54336"/>
                </a:lnTo>
                <a:lnTo>
                  <a:pt x="965350" y="32644"/>
                </a:lnTo>
                <a:lnTo>
                  <a:pt x="988958" y="8482"/>
                </a:lnTo>
                <a:lnTo>
                  <a:pt x="990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7165" y="5865876"/>
            <a:ext cx="778510" cy="577850"/>
          </a:xfrm>
          <a:custGeom>
            <a:avLst/>
            <a:gdLst/>
            <a:ahLst/>
            <a:cxnLst/>
            <a:rect l="l" t="t" r="r" b="b"/>
            <a:pathLst>
              <a:path w="778510" h="577850">
                <a:moveTo>
                  <a:pt x="0" y="0"/>
                </a:moveTo>
                <a:lnTo>
                  <a:pt x="0" y="577596"/>
                </a:lnTo>
                <a:lnTo>
                  <a:pt x="778002" y="577596"/>
                </a:lnTo>
                <a:lnTo>
                  <a:pt x="778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7165" y="5865876"/>
            <a:ext cx="778510" cy="57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86291" y="3933444"/>
            <a:ext cx="901700" cy="732790"/>
          </a:xfrm>
          <a:custGeom>
            <a:avLst/>
            <a:gdLst/>
            <a:ahLst/>
            <a:cxnLst/>
            <a:rect l="l" t="t" r="r" b="b"/>
            <a:pathLst>
              <a:path w="901700" h="732789">
                <a:moveTo>
                  <a:pt x="901445" y="121919"/>
                </a:moveTo>
                <a:lnTo>
                  <a:pt x="893869" y="79714"/>
                </a:lnTo>
                <a:lnTo>
                  <a:pt x="872982" y="43842"/>
                </a:lnTo>
                <a:lnTo>
                  <a:pt x="841546" y="17067"/>
                </a:lnTo>
                <a:lnTo>
                  <a:pt x="802324" y="2152"/>
                </a:lnTo>
                <a:lnTo>
                  <a:pt x="121919" y="0"/>
                </a:lnTo>
                <a:lnTo>
                  <a:pt x="107173" y="875"/>
                </a:lnTo>
                <a:lnTo>
                  <a:pt x="66581" y="13196"/>
                </a:lnTo>
                <a:lnTo>
                  <a:pt x="33493" y="37906"/>
                </a:lnTo>
                <a:lnTo>
                  <a:pt x="10525" y="72244"/>
                </a:lnTo>
                <a:lnTo>
                  <a:pt x="289" y="113447"/>
                </a:lnTo>
                <a:lnTo>
                  <a:pt x="0" y="609600"/>
                </a:lnTo>
                <a:lnTo>
                  <a:pt x="859" y="624312"/>
                </a:lnTo>
                <a:lnTo>
                  <a:pt x="12978" y="664941"/>
                </a:lnTo>
                <a:lnTo>
                  <a:pt x="37394" y="698215"/>
                </a:lnTo>
                <a:lnTo>
                  <a:pt x="71519" y="721446"/>
                </a:lnTo>
                <a:lnTo>
                  <a:pt x="112762" y="731945"/>
                </a:lnTo>
                <a:lnTo>
                  <a:pt x="779526" y="732282"/>
                </a:lnTo>
                <a:lnTo>
                  <a:pt x="794083" y="731411"/>
                </a:lnTo>
                <a:lnTo>
                  <a:pt x="834374" y="719145"/>
                </a:lnTo>
                <a:lnTo>
                  <a:pt x="867467" y="694490"/>
                </a:lnTo>
                <a:lnTo>
                  <a:pt x="890624" y="660133"/>
                </a:lnTo>
                <a:lnTo>
                  <a:pt x="901110" y="618762"/>
                </a:lnTo>
                <a:lnTo>
                  <a:pt x="901445" y="12191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6291" y="3933444"/>
            <a:ext cx="901700" cy="732790"/>
          </a:xfrm>
          <a:custGeom>
            <a:avLst/>
            <a:gdLst/>
            <a:ahLst/>
            <a:cxnLst/>
            <a:rect l="l" t="t" r="r" b="b"/>
            <a:pathLst>
              <a:path w="901700" h="732789">
                <a:moveTo>
                  <a:pt x="121919" y="0"/>
                </a:moveTo>
                <a:lnTo>
                  <a:pt x="79407" y="7576"/>
                </a:lnTo>
                <a:lnTo>
                  <a:pt x="43527" y="28463"/>
                </a:lnTo>
                <a:lnTo>
                  <a:pt x="16895" y="59899"/>
                </a:lnTo>
                <a:lnTo>
                  <a:pt x="2125" y="99121"/>
                </a:lnTo>
                <a:lnTo>
                  <a:pt x="0" y="609600"/>
                </a:lnTo>
                <a:lnTo>
                  <a:pt x="859" y="624312"/>
                </a:lnTo>
                <a:lnTo>
                  <a:pt x="12978" y="664941"/>
                </a:lnTo>
                <a:lnTo>
                  <a:pt x="37394" y="698215"/>
                </a:lnTo>
                <a:lnTo>
                  <a:pt x="71519" y="721446"/>
                </a:lnTo>
                <a:lnTo>
                  <a:pt x="112762" y="731945"/>
                </a:lnTo>
                <a:lnTo>
                  <a:pt x="779526" y="732282"/>
                </a:lnTo>
                <a:lnTo>
                  <a:pt x="794083" y="731411"/>
                </a:lnTo>
                <a:lnTo>
                  <a:pt x="834374" y="719145"/>
                </a:lnTo>
                <a:lnTo>
                  <a:pt x="867467" y="694490"/>
                </a:lnTo>
                <a:lnTo>
                  <a:pt x="890624" y="660133"/>
                </a:lnTo>
                <a:lnTo>
                  <a:pt x="901110" y="618762"/>
                </a:lnTo>
                <a:lnTo>
                  <a:pt x="901445" y="121919"/>
                </a:lnTo>
                <a:lnTo>
                  <a:pt x="900570" y="107318"/>
                </a:lnTo>
                <a:lnTo>
                  <a:pt x="888249" y="66916"/>
                </a:lnTo>
                <a:lnTo>
                  <a:pt x="863539" y="33770"/>
                </a:lnTo>
                <a:lnTo>
                  <a:pt x="829201" y="10641"/>
                </a:lnTo>
                <a:lnTo>
                  <a:pt x="787998" y="293"/>
                </a:lnTo>
                <a:lnTo>
                  <a:pt x="1219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92279" y="4079656"/>
            <a:ext cx="432434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新宋体"/>
                <a:cs typeface="新宋体"/>
              </a:rPr>
              <a:t>一元 操作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2311" y="409041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2" y="411479"/>
                </a:lnTo>
                <a:lnTo>
                  <a:pt x="778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2311" y="409041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2" y="411479"/>
                </a:lnTo>
                <a:lnTo>
                  <a:pt x="7780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6735" y="4588672"/>
            <a:ext cx="10407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新宋体"/>
                <a:cs typeface="新宋体"/>
              </a:rPr>
              <a:t>输入缓冲区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62285" y="4084320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2285" y="4084320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02513" y="4597054"/>
            <a:ext cx="10407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新宋体"/>
                <a:cs typeface="新宋体"/>
              </a:rPr>
              <a:t>输出缓冲区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94217" y="4225290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541020" y="38099"/>
                </a:moveTo>
                <a:lnTo>
                  <a:pt x="539496" y="35051"/>
                </a:lnTo>
                <a:lnTo>
                  <a:pt x="5364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536448" y="43433"/>
                </a:lnTo>
                <a:lnTo>
                  <a:pt x="539496" y="41909"/>
                </a:lnTo>
                <a:lnTo>
                  <a:pt x="541020" y="38099"/>
                </a:lnTo>
                <a:close/>
              </a:path>
              <a:path w="600075" h="76200">
                <a:moveTo>
                  <a:pt x="599694" y="38099"/>
                </a:moveTo>
                <a:lnTo>
                  <a:pt x="523494" y="0"/>
                </a:lnTo>
                <a:lnTo>
                  <a:pt x="523494" y="33527"/>
                </a:lnTo>
                <a:lnTo>
                  <a:pt x="536448" y="33527"/>
                </a:lnTo>
                <a:lnTo>
                  <a:pt x="539496" y="35051"/>
                </a:lnTo>
                <a:lnTo>
                  <a:pt x="541020" y="38099"/>
                </a:lnTo>
                <a:lnTo>
                  <a:pt x="541020" y="67436"/>
                </a:lnTo>
                <a:lnTo>
                  <a:pt x="599694" y="38099"/>
                </a:lnTo>
                <a:close/>
              </a:path>
              <a:path w="600075" h="76200">
                <a:moveTo>
                  <a:pt x="541020" y="67436"/>
                </a:moveTo>
                <a:lnTo>
                  <a:pt x="541020" y="38099"/>
                </a:lnTo>
                <a:lnTo>
                  <a:pt x="539496" y="41909"/>
                </a:lnTo>
                <a:lnTo>
                  <a:pt x="536448" y="43433"/>
                </a:lnTo>
                <a:lnTo>
                  <a:pt x="523494" y="43433"/>
                </a:lnTo>
                <a:lnTo>
                  <a:pt x="523494" y="76199"/>
                </a:lnTo>
                <a:lnTo>
                  <a:pt x="5410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9261" y="4227576"/>
            <a:ext cx="600710" cy="76200"/>
          </a:xfrm>
          <a:custGeom>
            <a:avLst/>
            <a:gdLst/>
            <a:ahLst/>
            <a:cxnLst/>
            <a:rect l="l" t="t" r="r" b="b"/>
            <a:pathLst>
              <a:path w="600710" h="76200">
                <a:moveTo>
                  <a:pt x="541782" y="38099"/>
                </a:moveTo>
                <a:lnTo>
                  <a:pt x="540258" y="34289"/>
                </a:lnTo>
                <a:lnTo>
                  <a:pt x="53644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536448" y="42671"/>
                </a:lnTo>
                <a:lnTo>
                  <a:pt x="540258" y="41147"/>
                </a:lnTo>
                <a:lnTo>
                  <a:pt x="541782" y="38099"/>
                </a:lnTo>
                <a:close/>
              </a:path>
              <a:path w="600710" h="76200">
                <a:moveTo>
                  <a:pt x="600456" y="38099"/>
                </a:moveTo>
                <a:lnTo>
                  <a:pt x="524256" y="0"/>
                </a:lnTo>
                <a:lnTo>
                  <a:pt x="524256" y="32765"/>
                </a:lnTo>
                <a:lnTo>
                  <a:pt x="536448" y="32765"/>
                </a:lnTo>
                <a:lnTo>
                  <a:pt x="540258" y="34289"/>
                </a:lnTo>
                <a:lnTo>
                  <a:pt x="541782" y="38099"/>
                </a:lnTo>
                <a:lnTo>
                  <a:pt x="541782" y="67436"/>
                </a:lnTo>
                <a:lnTo>
                  <a:pt x="600456" y="38099"/>
                </a:lnTo>
                <a:close/>
              </a:path>
              <a:path w="600710" h="76200">
                <a:moveTo>
                  <a:pt x="541782" y="67436"/>
                </a:moveTo>
                <a:lnTo>
                  <a:pt x="541782" y="38099"/>
                </a:lnTo>
                <a:lnTo>
                  <a:pt x="540258" y="41147"/>
                </a:lnTo>
                <a:lnTo>
                  <a:pt x="536448" y="42671"/>
                </a:lnTo>
                <a:lnTo>
                  <a:pt x="524256" y="42671"/>
                </a:lnTo>
                <a:lnTo>
                  <a:pt x="524256" y="76199"/>
                </a:lnTo>
                <a:lnTo>
                  <a:pt x="5417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5621" y="3682746"/>
            <a:ext cx="628015" cy="601345"/>
          </a:xfrm>
          <a:custGeom>
            <a:avLst/>
            <a:gdLst/>
            <a:ahLst/>
            <a:cxnLst/>
            <a:rect l="l" t="t" r="r" b="b"/>
            <a:pathLst>
              <a:path w="628014" h="601345">
                <a:moveTo>
                  <a:pt x="552857" y="42766"/>
                </a:moveTo>
                <a:lnTo>
                  <a:pt x="552097" y="33359"/>
                </a:lnTo>
                <a:lnTo>
                  <a:pt x="541065" y="35552"/>
                </a:lnTo>
                <a:lnTo>
                  <a:pt x="529332" y="38806"/>
                </a:lnTo>
                <a:lnTo>
                  <a:pt x="493838" y="53307"/>
                </a:lnTo>
                <a:lnTo>
                  <a:pt x="458158" y="73366"/>
                </a:lnTo>
                <a:lnTo>
                  <a:pt x="423340" y="96747"/>
                </a:lnTo>
                <a:lnTo>
                  <a:pt x="390361" y="121234"/>
                </a:lnTo>
                <a:lnTo>
                  <a:pt x="350939" y="151781"/>
                </a:lnTo>
                <a:lnTo>
                  <a:pt x="342138" y="158496"/>
                </a:lnTo>
                <a:lnTo>
                  <a:pt x="323849" y="173736"/>
                </a:lnTo>
                <a:lnTo>
                  <a:pt x="306323" y="188976"/>
                </a:lnTo>
                <a:lnTo>
                  <a:pt x="289156" y="203606"/>
                </a:lnTo>
                <a:lnTo>
                  <a:pt x="256645" y="232994"/>
                </a:lnTo>
                <a:lnTo>
                  <a:pt x="226343" y="262723"/>
                </a:lnTo>
                <a:lnTo>
                  <a:pt x="197984" y="292998"/>
                </a:lnTo>
                <a:lnTo>
                  <a:pt x="171304" y="324028"/>
                </a:lnTo>
                <a:lnTo>
                  <a:pt x="146035" y="356017"/>
                </a:lnTo>
                <a:lnTo>
                  <a:pt x="121913" y="389174"/>
                </a:lnTo>
                <a:lnTo>
                  <a:pt x="98671" y="423705"/>
                </a:lnTo>
                <a:lnTo>
                  <a:pt x="76043" y="459816"/>
                </a:lnTo>
                <a:lnTo>
                  <a:pt x="53764" y="497714"/>
                </a:lnTo>
                <a:lnTo>
                  <a:pt x="21336" y="556260"/>
                </a:lnTo>
                <a:lnTo>
                  <a:pt x="0" y="594360"/>
                </a:lnTo>
                <a:lnTo>
                  <a:pt x="0" y="598170"/>
                </a:lnTo>
                <a:lnTo>
                  <a:pt x="2286" y="601218"/>
                </a:lnTo>
                <a:lnTo>
                  <a:pt x="5334" y="601218"/>
                </a:lnTo>
                <a:lnTo>
                  <a:pt x="8382" y="598932"/>
                </a:lnTo>
                <a:lnTo>
                  <a:pt x="45951" y="530773"/>
                </a:lnTo>
                <a:lnTo>
                  <a:pt x="58146" y="509285"/>
                </a:lnTo>
                <a:lnTo>
                  <a:pt x="82462" y="467907"/>
                </a:lnTo>
                <a:lnTo>
                  <a:pt x="107144" y="428387"/>
                </a:lnTo>
                <a:lnTo>
                  <a:pt x="132749" y="390396"/>
                </a:lnTo>
                <a:lnTo>
                  <a:pt x="159835" y="353603"/>
                </a:lnTo>
                <a:lnTo>
                  <a:pt x="188959" y="317681"/>
                </a:lnTo>
                <a:lnTo>
                  <a:pt x="220678" y="282298"/>
                </a:lnTo>
                <a:lnTo>
                  <a:pt x="255550" y="247126"/>
                </a:lnTo>
                <a:lnTo>
                  <a:pt x="294131" y="211836"/>
                </a:lnTo>
                <a:lnTo>
                  <a:pt x="312420" y="196596"/>
                </a:lnTo>
                <a:lnTo>
                  <a:pt x="330707" y="180594"/>
                </a:lnTo>
                <a:lnTo>
                  <a:pt x="339693" y="173486"/>
                </a:lnTo>
                <a:lnTo>
                  <a:pt x="369918" y="149225"/>
                </a:lnTo>
                <a:lnTo>
                  <a:pt x="380923" y="140472"/>
                </a:lnTo>
                <a:lnTo>
                  <a:pt x="416058" y="113544"/>
                </a:lnTo>
                <a:lnTo>
                  <a:pt x="453367" y="87595"/>
                </a:lnTo>
                <a:lnTo>
                  <a:pt x="491556" y="65177"/>
                </a:lnTo>
                <a:lnTo>
                  <a:pt x="529404" y="48822"/>
                </a:lnTo>
                <a:lnTo>
                  <a:pt x="541610" y="45192"/>
                </a:lnTo>
                <a:lnTo>
                  <a:pt x="552857" y="42766"/>
                </a:lnTo>
                <a:close/>
              </a:path>
              <a:path w="628014" h="601345">
                <a:moveTo>
                  <a:pt x="627888" y="32004"/>
                </a:moveTo>
                <a:lnTo>
                  <a:pt x="549402" y="0"/>
                </a:lnTo>
                <a:lnTo>
                  <a:pt x="552097" y="33359"/>
                </a:lnTo>
                <a:lnTo>
                  <a:pt x="552857" y="33233"/>
                </a:lnTo>
                <a:lnTo>
                  <a:pt x="563880" y="32004"/>
                </a:lnTo>
                <a:lnTo>
                  <a:pt x="567690" y="32766"/>
                </a:lnTo>
                <a:lnTo>
                  <a:pt x="569976" y="35814"/>
                </a:lnTo>
                <a:lnTo>
                  <a:pt x="569976" y="66751"/>
                </a:lnTo>
                <a:lnTo>
                  <a:pt x="627888" y="32004"/>
                </a:lnTo>
                <a:close/>
              </a:path>
              <a:path w="628014" h="601345">
                <a:moveTo>
                  <a:pt x="569976" y="35814"/>
                </a:moveTo>
                <a:lnTo>
                  <a:pt x="567690" y="32766"/>
                </a:lnTo>
                <a:lnTo>
                  <a:pt x="563880" y="32004"/>
                </a:lnTo>
                <a:lnTo>
                  <a:pt x="552857" y="33233"/>
                </a:lnTo>
                <a:lnTo>
                  <a:pt x="552097" y="33359"/>
                </a:lnTo>
                <a:lnTo>
                  <a:pt x="552857" y="42766"/>
                </a:lnTo>
                <a:lnTo>
                  <a:pt x="553649" y="42595"/>
                </a:lnTo>
                <a:lnTo>
                  <a:pt x="565404" y="41148"/>
                </a:lnTo>
                <a:lnTo>
                  <a:pt x="568452" y="39624"/>
                </a:lnTo>
                <a:lnTo>
                  <a:pt x="569976" y="35814"/>
                </a:lnTo>
                <a:close/>
              </a:path>
              <a:path w="628014" h="601345">
                <a:moveTo>
                  <a:pt x="569976" y="66751"/>
                </a:moveTo>
                <a:lnTo>
                  <a:pt x="569976" y="35814"/>
                </a:lnTo>
                <a:lnTo>
                  <a:pt x="568452" y="39624"/>
                </a:lnTo>
                <a:lnTo>
                  <a:pt x="565404" y="41148"/>
                </a:lnTo>
                <a:lnTo>
                  <a:pt x="553649" y="42595"/>
                </a:lnTo>
                <a:lnTo>
                  <a:pt x="552857" y="42766"/>
                </a:lnTo>
                <a:lnTo>
                  <a:pt x="555498" y="75438"/>
                </a:lnTo>
                <a:lnTo>
                  <a:pt x="569976" y="66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44655" y="2334401"/>
            <a:ext cx="3627754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90"/>
              </a:lnSpc>
            </a:pP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</a:t>
            </a:r>
            <a:r>
              <a:rPr sz="2000" b="1" spc="-15" dirty="0">
                <a:solidFill>
                  <a:srgbClr val="FF0065"/>
                </a:solidFill>
                <a:latin typeface="Arial"/>
                <a:cs typeface="Arial"/>
              </a:rPr>
              <a:t>-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-SELECTION,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PROJECTION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sz="2000" spc="-10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一次一个元组的操作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CC"/>
                </a:solidFill>
                <a:latin typeface="微软雅黑"/>
                <a:cs typeface="微软雅黑"/>
              </a:rPr>
              <a:t>•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最少只需一个Block的内存空间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95423" y="4479797"/>
            <a:ext cx="138430" cy="919480"/>
          </a:xfrm>
          <a:custGeom>
            <a:avLst/>
            <a:gdLst/>
            <a:ahLst/>
            <a:cxnLst/>
            <a:rect l="l" t="t" r="r" b="b"/>
            <a:pathLst>
              <a:path w="138430" h="919479">
                <a:moveTo>
                  <a:pt x="123807" y="315240"/>
                </a:moveTo>
                <a:lnTo>
                  <a:pt x="123807" y="246868"/>
                </a:lnTo>
                <a:lnTo>
                  <a:pt x="123346" y="259169"/>
                </a:lnTo>
                <a:lnTo>
                  <a:pt x="120841" y="288036"/>
                </a:lnTo>
                <a:lnTo>
                  <a:pt x="108762" y="327101"/>
                </a:lnTo>
                <a:lnTo>
                  <a:pt x="88526" y="361581"/>
                </a:lnTo>
                <a:lnTo>
                  <a:pt x="65470" y="393051"/>
                </a:lnTo>
                <a:lnTo>
                  <a:pt x="47689" y="416052"/>
                </a:lnTo>
                <a:lnTo>
                  <a:pt x="37783" y="430530"/>
                </a:lnTo>
                <a:lnTo>
                  <a:pt x="28639" y="445770"/>
                </a:lnTo>
                <a:lnTo>
                  <a:pt x="19268" y="460882"/>
                </a:lnTo>
                <a:lnTo>
                  <a:pt x="11925" y="477398"/>
                </a:lnTo>
                <a:lnTo>
                  <a:pt x="6470" y="495162"/>
                </a:lnTo>
                <a:lnTo>
                  <a:pt x="2758" y="514019"/>
                </a:lnTo>
                <a:lnTo>
                  <a:pt x="649" y="533815"/>
                </a:lnTo>
                <a:lnTo>
                  <a:pt x="0" y="554395"/>
                </a:lnTo>
                <a:lnTo>
                  <a:pt x="667" y="575604"/>
                </a:lnTo>
                <a:lnTo>
                  <a:pt x="2510" y="597288"/>
                </a:lnTo>
                <a:lnTo>
                  <a:pt x="5386" y="619292"/>
                </a:lnTo>
                <a:lnTo>
                  <a:pt x="9151" y="641461"/>
                </a:lnTo>
                <a:lnTo>
                  <a:pt x="9620" y="643766"/>
                </a:lnTo>
                <a:lnTo>
                  <a:pt x="9620" y="553834"/>
                </a:lnTo>
                <a:lnTo>
                  <a:pt x="10639" y="530404"/>
                </a:lnTo>
                <a:lnTo>
                  <a:pt x="18784" y="487185"/>
                </a:lnTo>
                <a:lnTo>
                  <a:pt x="36259" y="450342"/>
                </a:lnTo>
                <a:lnTo>
                  <a:pt x="65535" y="408879"/>
                </a:lnTo>
                <a:lnTo>
                  <a:pt x="72704" y="398829"/>
                </a:lnTo>
                <a:lnTo>
                  <a:pt x="95705" y="367552"/>
                </a:lnTo>
                <a:lnTo>
                  <a:pt x="116355" y="333190"/>
                </a:lnTo>
                <a:lnTo>
                  <a:pt x="121645" y="321430"/>
                </a:lnTo>
                <a:lnTo>
                  <a:pt x="123807" y="315240"/>
                </a:lnTo>
                <a:close/>
              </a:path>
              <a:path w="138430" h="919479">
                <a:moveTo>
                  <a:pt x="100267" y="912876"/>
                </a:moveTo>
                <a:lnTo>
                  <a:pt x="94722" y="895336"/>
                </a:lnTo>
                <a:lnTo>
                  <a:pt x="57344" y="785137"/>
                </a:lnTo>
                <a:lnTo>
                  <a:pt x="49273" y="759966"/>
                </a:lnTo>
                <a:lnTo>
                  <a:pt x="34064" y="708054"/>
                </a:lnTo>
                <a:lnTo>
                  <a:pt x="21367" y="655352"/>
                </a:lnTo>
                <a:lnTo>
                  <a:pt x="12711" y="603425"/>
                </a:lnTo>
                <a:lnTo>
                  <a:pt x="9620" y="553834"/>
                </a:lnTo>
                <a:lnTo>
                  <a:pt x="9620" y="643766"/>
                </a:lnTo>
                <a:lnTo>
                  <a:pt x="18784" y="685675"/>
                </a:lnTo>
                <a:lnTo>
                  <a:pt x="30269" y="728694"/>
                </a:lnTo>
                <a:lnTo>
                  <a:pt x="72835" y="864108"/>
                </a:lnTo>
                <a:lnTo>
                  <a:pt x="91123" y="915924"/>
                </a:lnTo>
                <a:lnTo>
                  <a:pt x="97219" y="918972"/>
                </a:lnTo>
                <a:lnTo>
                  <a:pt x="99505" y="916686"/>
                </a:lnTo>
                <a:lnTo>
                  <a:pt x="100267" y="912876"/>
                </a:lnTo>
                <a:close/>
              </a:path>
              <a:path w="138430" h="919479">
                <a:moveTo>
                  <a:pt x="138367" y="63246"/>
                </a:moveTo>
                <a:lnTo>
                  <a:pt x="81217" y="0"/>
                </a:lnTo>
                <a:lnTo>
                  <a:pt x="64453" y="83820"/>
                </a:lnTo>
                <a:lnTo>
                  <a:pt x="93409" y="75760"/>
                </a:lnTo>
                <a:lnTo>
                  <a:pt x="93409" y="62484"/>
                </a:lnTo>
                <a:lnTo>
                  <a:pt x="94171" y="58674"/>
                </a:lnTo>
                <a:lnTo>
                  <a:pt x="96457" y="56387"/>
                </a:lnTo>
                <a:lnTo>
                  <a:pt x="100267" y="57150"/>
                </a:lnTo>
                <a:lnTo>
                  <a:pt x="102553" y="59436"/>
                </a:lnTo>
                <a:lnTo>
                  <a:pt x="105943" y="72271"/>
                </a:lnTo>
                <a:lnTo>
                  <a:pt x="138367" y="63246"/>
                </a:lnTo>
                <a:close/>
              </a:path>
              <a:path w="138430" h="919479">
                <a:moveTo>
                  <a:pt x="105943" y="72271"/>
                </a:moveTo>
                <a:lnTo>
                  <a:pt x="102553" y="59436"/>
                </a:lnTo>
                <a:lnTo>
                  <a:pt x="100267" y="57150"/>
                </a:lnTo>
                <a:lnTo>
                  <a:pt x="96457" y="56387"/>
                </a:lnTo>
                <a:lnTo>
                  <a:pt x="94171" y="58674"/>
                </a:lnTo>
                <a:lnTo>
                  <a:pt x="93409" y="62484"/>
                </a:lnTo>
                <a:lnTo>
                  <a:pt x="96735" y="74834"/>
                </a:lnTo>
                <a:lnTo>
                  <a:pt x="105943" y="72271"/>
                </a:lnTo>
                <a:close/>
              </a:path>
              <a:path w="138430" h="919479">
                <a:moveTo>
                  <a:pt x="96735" y="74834"/>
                </a:moveTo>
                <a:lnTo>
                  <a:pt x="93409" y="62484"/>
                </a:lnTo>
                <a:lnTo>
                  <a:pt x="93409" y="75760"/>
                </a:lnTo>
                <a:lnTo>
                  <a:pt x="96735" y="74834"/>
                </a:lnTo>
                <a:close/>
              </a:path>
              <a:path w="138430" h="919479">
                <a:moveTo>
                  <a:pt x="133328" y="248339"/>
                </a:moveTo>
                <a:lnTo>
                  <a:pt x="131015" y="197857"/>
                </a:lnTo>
                <a:lnTo>
                  <a:pt x="123710" y="147997"/>
                </a:lnTo>
                <a:lnTo>
                  <a:pt x="112771" y="98549"/>
                </a:lnTo>
                <a:lnTo>
                  <a:pt x="105943" y="72271"/>
                </a:lnTo>
                <a:lnTo>
                  <a:pt x="96735" y="74834"/>
                </a:lnTo>
                <a:lnTo>
                  <a:pt x="99155" y="83822"/>
                </a:lnTo>
                <a:lnTo>
                  <a:pt x="105033" y="107847"/>
                </a:lnTo>
                <a:lnTo>
                  <a:pt x="113163" y="145261"/>
                </a:lnTo>
                <a:lnTo>
                  <a:pt x="119588" y="183540"/>
                </a:lnTo>
                <a:lnTo>
                  <a:pt x="123313" y="221804"/>
                </a:lnTo>
                <a:lnTo>
                  <a:pt x="123807" y="315240"/>
                </a:lnTo>
                <a:lnTo>
                  <a:pt x="125757" y="309654"/>
                </a:lnTo>
                <a:lnTo>
                  <a:pt x="128461" y="297942"/>
                </a:lnTo>
                <a:lnTo>
                  <a:pt x="129985" y="289560"/>
                </a:lnTo>
                <a:lnTo>
                  <a:pt x="132967" y="261082"/>
                </a:lnTo>
                <a:lnTo>
                  <a:pt x="133328" y="248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81411" y="1431533"/>
            <a:ext cx="1854200" cy="90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迭代器示例：</a:t>
            </a:r>
            <a:endParaRPr sz="2400">
              <a:latin typeface="微软雅黑"/>
              <a:cs typeface="微软雅黑"/>
            </a:endParaRPr>
          </a:p>
          <a:p>
            <a:pPr marL="75565">
              <a:lnSpc>
                <a:spcPct val="100000"/>
              </a:lnSpc>
              <a:spcBef>
                <a:spcPts val="969"/>
              </a:spcBef>
            </a:pP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1950" b="1" spc="-7" baseline="-17094" dirty="0">
                <a:solidFill>
                  <a:srgbClr val="FF0065"/>
                </a:solidFill>
                <a:latin typeface="Tahoma"/>
                <a:cs typeface="Tahoma"/>
              </a:rPr>
              <a:t>F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spc="-10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spc="-5" dirty="0">
                <a:latin typeface="Tahoma"/>
                <a:cs typeface="Tahoma"/>
              </a:rPr>
              <a:t>,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</a:t>
            </a:r>
            <a:r>
              <a:rPr sz="1950" b="1" spc="7" baseline="-21367" dirty="0">
                <a:solidFill>
                  <a:srgbClr val="FF0065"/>
                </a:solidFill>
                <a:latin typeface="Symbol"/>
                <a:cs typeface="Symbol"/>
              </a:rPr>
              <a:t></a:t>
            </a:r>
            <a:r>
              <a:rPr sz="2000" b="1" spc="-10" dirty="0">
                <a:solidFill>
                  <a:srgbClr val="FF0065"/>
                </a:solidFill>
                <a:latin typeface="Tahoma"/>
                <a:cs typeface="Tahoma"/>
              </a:rPr>
              <a:t>(R)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18289" y="1348739"/>
            <a:ext cx="4112260" cy="5083443"/>
          </a:xfrm>
          <a:prstGeom prst="rect">
            <a:avLst/>
          </a:prstGeom>
          <a:ln w="9525">
            <a:solidFill>
              <a:srgbClr val="CC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Open(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R.Open();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81305" marR="2821305" indent="-189865">
              <a:lnSpc>
                <a:spcPct val="125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GetNext(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 </a:t>
            </a:r>
            <a:endParaRPr lang="en-US" sz="1800" b="1" dirty="0">
              <a:latin typeface="Arial"/>
              <a:cs typeface="Arial"/>
            </a:endParaRPr>
          </a:p>
          <a:p>
            <a:pPr marL="471805" marR="1716405">
              <a:lnSpc>
                <a:spcPct val="125000"/>
              </a:lnSpc>
            </a:pPr>
            <a:r>
              <a:rPr lang="en-US" altLang="zh-CN" b="1" dirty="0" err="1">
                <a:latin typeface="Arial"/>
                <a:cs typeface="Arial"/>
              </a:rPr>
              <a:t>Cont</a:t>
            </a:r>
            <a:r>
              <a:rPr lang="en-US" altLang="zh-CN" b="1" dirty="0">
                <a:latin typeface="Arial"/>
                <a:cs typeface="Arial"/>
              </a:rPr>
              <a:t>:</a:t>
            </a:r>
          </a:p>
          <a:p>
            <a:pPr marL="471805" marR="1716405">
              <a:lnSpc>
                <a:spcPct val="125000"/>
              </a:lnSpc>
            </a:pPr>
            <a:r>
              <a:rPr lang="en-US" altLang="zh-CN" b="1" dirty="0">
                <a:latin typeface="Arial"/>
                <a:cs typeface="Arial"/>
              </a:rPr>
              <a:t>t:=R.GetNext();</a:t>
            </a:r>
            <a:endParaRPr lang="en-US" b="1" dirty="0">
              <a:latin typeface="Arial"/>
              <a:cs typeface="Arial"/>
            </a:endParaRPr>
          </a:p>
          <a:p>
            <a:pPr marL="471805" marR="1716405">
              <a:lnSpc>
                <a:spcPct val="125000"/>
              </a:lnSpc>
            </a:pP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(t&lt;&gt;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NotFound)</a:t>
            </a:r>
            <a:endParaRPr sz="1800" dirty="0">
              <a:latin typeface="Arial"/>
              <a:cs typeface="Arial"/>
            </a:endParaRPr>
          </a:p>
          <a:p>
            <a:pPr marL="1106805" marR="1652905" indent="-317500">
              <a:lnSpc>
                <a:spcPct val="125000"/>
              </a:lnSpc>
            </a:pP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F(t)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==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TRUE </a:t>
            </a:r>
            <a:r>
              <a:rPr sz="1800" b="1" dirty="0">
                <a:latin typeface="Arial"/>
                <a:cs typeface="Arial"/>
              </a:rPr>
              <a:t>RETURN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t;</a:t>
            </a:r>
            <a:endParaRPr sz="1800" dirty="0">
              <a:latin typeface="Arial"/>
              <a:cs typeface="Arial"/>
            </a:endParaRPr>
          </a:p>
          <a:p>
            <a:pPr marL="790575">
              <a:lnSpc>
                <a:spcPct val="100000"/>
              </a:lnSpc>
              <a:spcBef>
                <a:spcPts val="540"/>
              </a:spcBef>
              <a:tabLst>
                <a:tab pos="1515110" algn="l"/>
                <a:tab pos="2315210" algn="l"/>
              </a:tabLst>
            </a:pPr>
            <a:r>
              <a:rPr sz="1800" b="1" dirty="0">
                <a:latin typeface="Arial"/>
                <a:cs typeface="Arial"/>
              </a:rPr>
              <a:t>ELSE	GOTO	Cont;</a:t>
            </a:r>
            <a:endParaRPr sz="1800" dirty="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ELSE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RETURN NotFound;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Close()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R.Close();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51053" y="1416937"/>
            <a:ext cx="18332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SELECTION(R)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19.3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利用迭代器构造查询实现算法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迭代器的构造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0BB0DA92-14C9-4528-BA78-51A4E6D4D42F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3FC2DFE0-D661-4CD2-AE10-E53C52B1BB69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62485" y="1927098"/>
            <a:ext cx="4112260" cy="4723601"/>
          </a:xfrm>
          <a:prstGeom prst="rect">
            <a:avLst/>
          </a:prstGeom>
          <a:ln w="9525">
            <a:solidFill>
              <a:srgbClr val="CC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Open(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SELECTION.Open();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GetNext(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lang="en-US" sz="1800" b="1" dirty="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t:= SELECTION.GetNext();</a:t>
            </a:r>
            <a:endParaRPr sz="1800" dirty="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(t&lt;&gt;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NotFound)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790575" marR="783590">
              <a:lnSpc>
                <a:spcPct val="123300"/>
              </a:lnSpc>
              <a:spcBef>
                <a:spcPts val="70"/>
              </a:spcBef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 :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" dirty="0">
                <a:latin typeface="Arial"/>
                <a:cs typeface="Arial"/>
              </a:rPr>
              <a:t> PROJECTION(t</a:t>
            </a:r>
            <a:r>
              <a:rPr sz="1800" b="1" dirty="0">
                <a:latin typeface="Arial"/>
                <a:cs typeface="Arial"/>
              </a:rPr>
              <a:t>, 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Symbol"/>
                <a:cs typeface="Symbol"/>
              </a:rPr>
              <a:t></a:t>
            </a:r>
            <a:r>
              <a:rPr sz="1800" b="1" dirty="0">
                <a:latin typeface="Arial"/>
                <a:cs typeface="Arial"/>
              </a:rPr>
              <a:t>) RETURN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p;</a:t>
            </a:r>
            <a:endParaRPr sz="1800" dirty="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ELSE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RETURN NotFound;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Close()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SELECTION.Close();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9581" y="1531237"/>
            <a:ext cx="36544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PROJECTION(SELECTION(R))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3447" y="3354133"/>
            <a:ext cx="4358068" cy="264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3737" y="5395879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1047" y="3504346"/>
            <a:ext cx="432434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新宋体"/>
                <a:cs typeface="新宋体"/>
              </a:rPr>
              <a:t>一元 操作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981" y="4014124"/>
            <a:ext cx="10407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新宋体"/>
                <a:cs typeface="新宋体"/>
              </a:rPr>
              <a:t>输入缓冲区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9757" y="5334670"/>
            <a:ext cx="10407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新宋体"/>
                <a:cs typeface="新宋体"/>
              </a:rPr>
              <a:t>输出缓冲区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2571" y="4801270"/>
            <a:ext cx="432434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新宋体"/>
                <a:cs typeface="新宋体"/>
              </a:rPr>
              <a:t>一元 操作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19.3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利用迭代器构造查询实现算法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迭代器的构造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1411" y="143153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迭代器示例：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9299" y="1979637"/>
            <a:ext cx="1584960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65"/>
              </a:lnSpc>
            </a:pPr>
            <a:r>
              <a:rPr sz="4000" b="1" dirty="0">
                <a:solidFill>
                  <a:srgbClr val="FF0065"/>
                </a:solidFill>
                <a:latin typeface="Symbol"/>
                <a:cs typeface="Symbol"/>
              </a:rPr>
              <a:t></a:t>
            </a:r>
            <a:r>
              <a:rPr sz="4000" b="1" spc="-17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Tahoma"/>
                <a:cs typeface="Tahoma"/>
              </a:rPr>
              <a:t>(</a:t>
            </a:r>
            <a:r>
              <a:rPr sz="4000" b="1" spc="-5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4000" b="1" spc="-25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65"/>
                </a:solidFill>
                <a:latin typeface="Tahoma"/>
                <a:cs typeface="Tahoma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Tahoma"/>
                <a:cs typeface="Tahoma"/>
              </a:rPr>
              <a:t>R</a:t>
            </a:r>
            <a:r>
              <a:rPr sz="2400" b="1" spc="-5" dirty="0">
                <a:solidFill>
                  <a:srgbClr val="CC0000"/>
                </a:solidFill>
                <a:latin typeface="Tahoma"/>
                <a:cs typeface="Tahoma"/>
              </a:rPr>
              <a:t>))</a:t>
            </a:r>
            <a:endParaRPr sz="2400">
              <a:latin typeface="Tahoma"/>
              <a:cs typeface="Tahoma"/>
            </a:endParaRPr>
          </a:p>
          <a:p>
            <a:pPr marL="292100">
              <a:lnSpc>
                <a:spcPts val="795"/>
              </a:lnSpc>
              <a:tabLst>
                <a:tab pos="840740" algn="l"/>
              </a:tabLst>
            </a:pPr>
            <a:r>
              <a:rPr sz="1300" b="1" dirty="0">
                <a:solidFill>
                  <a:srgbClr val="FF0065"/>
                </a:solidFill>
                <a:latin typeface="Symbol"/>
                <a:cs typeface="Symbol"/>
              </a:rPr>
              <a:t></a:t>
            </a:r>
            <a:r>
              <a:rPr sz="1300" b="1" dirty="0">
                <a:solidFill>
                  <a:srgbClr val="FF0065"/>
                </a:solidFill>
                <a:latin typeface="Times New Roman"/>
                <a:cs typeface="Times New Roman"/>
              </a:rPr>
              <a:t>	</a:t>
            </a:r>
            <a:r>
              <a:rPr sz="1950" b="1" baseline="4273" dirty="0">
                <a:solidFill>
                  <a:srgbClr val="FF0065"/>
                </a:solidFill>
                <a:latin typeface="Tahoma"/>
                <a:cs typeface="Tahoma"/>
              </a:rPr>
              <a:t>F</a:t>
            </a:r>
            <a:endParaRPr sz="1950" baseline="4273">
              <a:latin typeface="Tahoma"/>
              <a:cs typeface="Tahoma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7E287345-D06E-4F4D-9F5F-B775F8E49981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0A92BA79-B078-4C02-9CBA-1B37FB0DCD9C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29183" y="1352708"/>
            <a:ext cx="1362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Join(R,S)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5691" y="1236725"/>
            <a:ext cx="4324350" cy="5816977"/>
          </a:xfrm>
          <a:prstGeom prst="rect">
            <a:avLst/>
          </a:prstGeom>
          <a:ln w="9525">
            <a:solidFill>
              <a:srgbClr val="CC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Open(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08940" marR="1572895">
              <a:lnSpc>
                <a:spcPct val="100000"/>
              </a:lnSpc>
              <a:tabLst>
                <a:tab pos="1704339" algn="l"/>
              </a:tabLst>
            </a:pPr>
            <a:r>
              <a:rPr sz="1800" b="1" dirty="0">
                <a:latin typeface="Arial"/>
                <a:cs typeface="Arial"/>
              </a:rPr>
              <a:t>R.Open();	S.Open(); r:= R.GetNext();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344805" marR="2881630" indent="-253365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GetNext(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lang="en-US" b="1" dirty="0">
                <a:latin typeface="Arial"/>
                <a:cs typeface="Arial"/>
              </a:rPr>
              <a:t>   </a:t>
            </a:r>
            <a:endParaRPr lang="en-US" sz="1800" b="1" dirty="0">
              <a:latin typeface="Arial"/>
              <a:cs typeface="Arial"/>
            </a:endParaRPr>
          </a:p>
          <a:p>
            <a:pPr marL="535305">
              <a:lnSpc>
                <a:spcPct val="100000"/>
              </a:lnSpc>
            </a:pPr>
            <a:r>
              <a:rPr lang="en-US" b="1" dirty="0">
                <a:latin typeface="Arial"/>
                <a:cs typeface="Arial"/>
              </a:rPr>
              <a:t>REPEAT{</a:t>
            </a:r>
          </a:p>
          <a:p>
            <a:pPr marL="535305">
              <a:lnSpc>
                <a:spcPct val="100000"/>
              </a:lnSpc>
            </a:pPr>
            <a:r>
              <a:rPr lang="en-US" altLang="zh-CN" b="1" dirty="0">
                <a:latin typeface="Arial"/>
                <a:cs typeface="Arial"/>
              </a:rPr>
              <a:t>s:=</a:t>
            </a:r>
            <a:r>
              <a:rPr lang="en-US" altLang="zh-CN" b="1" spc="-5" dirty="0">
                <a:latin typeface="Arial"/>
                <a:cs typeface="Arial"/>
              </a:rPr>
              <a:t> </a:t>
            </a:r>
            <a:r>
              <a:rPr lang="en-US" altLang="zh-CN" b="1" dirty="0" err="1">
                <a:latin typeface="Arial"/>
                <a:cs typeface="Arial"/>
              </a:rPr>
              <a:t>S.GetNext</a:t>
            </a:r>
            <a:r>
              <a:rPr lang="en-US" altLang="zh-CN" b="1" dirty="0">
                <a:latin typeface="Arial"/>
                <a:cs typeface="Arial"/>
              </a:rPr>
              <a:t>();</a:t>
            </a:r>
            <a:endParaRPr sz="1800" dirty="0">
              <a:latin typeface="Arial"/>
              <a:cs typeface="Arial"/>
            </a:endParaRPr>
          </a:p>
          <a:p>
            <a:pPr marL="790575" marR="1383030" indent="-25463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F ( s </a:t>
            </a:r>
            <a:r>
              <a:rPr sz="1800" b="1" spc="-5" dirty="0">
                <a:latin typeface="Arial"/>
                <a:cs typeface="Arial"/>
              </a:rPr>
              <a:t>=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NotFoun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新宋体"/>
                <a:cs typeface="新宋体"/>
              </a:rPr>
              <a:t>）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S.Close();</a:t>
            </a:r>
            <a:endParaRPr sz="1800" dirty="0">
              <a:latin typeface="Arial"/>
              <a:cs typeface="Arial"/>
            </a:endParaRPr>
          </a:p>
          <a:p>
            <a:pPr marL="789940" marR="1536065" indent="635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R.GetNext(); I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(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=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NotFound)</a:t>
            </a:r>
            <a:endParaRPr sz="1800" dirty="0">
              <a:latin typeface="Arial"/>
              <a:cs typeface="Arial"/>
            </a:endParaRPr>
          </a:p>
          <a:p>
            <a:pPr marL="790575" marR="963294" indent="379730">
              <a:lnSpc>
                <a:spcPct val="100000"/>
              </a:lnSpc>
              <a:tabLst>
                <a:tab pos="1729739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RETURN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NotFound; ELSE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{	S.Open();</a:t>
            </a:r>
            <a:endParaRPr sz="1800" dirty="0">
              <a:latin typeface="Arial"/>
              <a:cs typeface="Arial"/>
            </a:endParaRPr>
          </a:p>
          <a:p>
            <a:pPr marL="117094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:=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S.GetNext();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599440">
              <a:lnSpc>
                <a:spcPct val="100000"/>
              </a:lnSpc>
              <a:spcBef>
                <a:spcPts val="5"/>
              </a:spcBef>
              <a:tabLst>
                <a:tab pos="1068705" algn="l"/>
              </a:tabLst>
            </a:pPr>
            <a:r>
              <a:rPr sz="1800" b="1" dirty="0">
                <a:latin typeface="Arial"/>
                <a:cs typeface="Arial"/>
              </a:rPr>
              <a:t>}	}</a:t>
            </a:r>
            <a:endParaRPr sz="1800" dirty="0">
              <a:latin typeface="Arial"/>
              <a:cs typeface="Arial"/>
            </a:endParaRPr>
          </a:p>
          <a:p>
            <a:pPr marL="408940" marR="145859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UNTI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 (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新宋体"/>
                <a:cs typeface="新宋体"/>
              </a:rPr>
              <a:t>与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新宋体"/>
                <a:cs typeface="新宋体"/>
              </a:rPr>
              <a:t>能够连</a:t>
            </a:r>
            <a:r>
              <a:rPr sz="1800" b="1" spc="-5" dirty="0">
                <a:latin typeface="新宋体"/>
                <a:cs typeface="新宋体"/>
              </a:rPr>
              <a:t>接</a:t>
            </a:r>
            <a:r>
              <a:rPr sz="1800" b="1" spc="-5" dirty="0">
                <a:latin typeface="Arial"/>
                <a:cs typeface="Arial"/>
              </a:rPr>
              <a:t>); </a:t>
            </a:r>
            <a:r>
              <a:rPr sz="1800" b="1" dirty="0">
                <a:latin typeface="Arial"/>
                <a:cs typeface="Arial"/>
              </a:rPr>
              <a:t>RETURN </a:t>
            </a:r>
            <a:r>
              <a:rPr sz="1800" b="1" spc="-5" dirty="0">
                <a:latin typeface="Arial"/>
                <a:cs typeface="Arial"/>
              </a:rPr>
              <a:t> r</a:t>
            </a:r>
            <a:r>
              <a:rPr sz="1800" b="1" spc="-5" dirty="0">
                <a:latin typeface="新宋体"/>
                <a:cs typeface="新宋体"/>
              </a:rPr>
              <a:t>和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新宋体"/>
                <a:cs typeface="新宋体"/>
              </a:rPr>
              <a:t>的连接；</a:t>
            </a:r>
            <a:endParaRPr sz="1800" dirty="0">
              <a:latin typeface="新宋体"/>
              <a:cs typeface="新宋体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Close()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5"/>
              </a:spcBef>
              <a:tabLst>
                <a:tab pos="1932305" algn="l"/>
              </a:tabLst>
            </a:pPr>
            <a:r>
              <a:rPr sz="1800" b="1" dirty="0">
                <a:latin typeface="Arial"/>
                <a:cs typeface="Arial"/>
              </a:rPr>
              <a:t>R.Close();	S.Close();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19.3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利用迭代器构造查询实现算法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迭代器的构造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411" y="1431533"/>
            <a:ext cx="2531745" cy="108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迭代器示例：</a:t>
            </a:r>
            <a:endParaRPr sz="2400">
              <a:latin typeface="微软雅黑"/>
              <a:cs typeface="微软雅黑"/>
            </a:endParaRPr>
          </a:p>
          <a:p>
            <a:pPr marL="481965">
              <a:lnSpc>
                <a:spcPts val="4785"/>
              </a:lnSpc>
              <a:spcBef>
                <a:spcPts val="1230"/>
              </a:spcBef>
            </a:pPr>
            <a:r>
              <a:rPr sz="4000" b="1" dirty="0">
                <a:solidFill>
                  <a:srgbClr val="FF0065"/>
                </a:solidFill>
                <a:latin typeface="Tahoma"/>
                <a:cs typeface="Tahoma"/>
              </a:rPr>
              <a:t>R Join 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9817" y="4406646"/>
            <a:ext cx="4027170" cy="2678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5245" y="4402073"/>
            <a:ext cx="4036695" cy="2687955"/>
          </a:xfrm>
          <a:custGeom>
            <a:avLst/>
            <a:gdLst/>
            <a:ahLst/>
            <a:cxnLst/>
            <a:rect l="l" t="t" r="r" b="b"/>
            <a:pathLst>
              <a:path w="4036695" h="2687954">
                <a:moveTo>
                  <a:pt x="0" y="2687574"/>
                </a:moveTo>
                <a:lnTo>
                  <a:pt x="0" y="0"/>
                </a:lnTo>
                <a:lnTo>
                  <a:pt x="4036314" y="0"/>
                </a:lnTo>
                <a:lnTo>
                  <a:pt x="4036314" y="2687574"/>
                </a:lnTo>
                <a:lnTo>
                  <a:pt x="0" y="2687574"/>
                </a:lnTo>
                <a:close/>
              </a:path>
            </a:pathLst>
          </a:custGeom>
          <a:ln w="9524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1377514-026B-44DC-BEBB-1EE8DFBCD45D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48A1E05-21AD-4977-8687-1771B3CF233A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4544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19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数据库查询实现算法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-I</a:t>
            </a:r>
            <a:endParaRPr lang="zh-CN" altLang="en-US" sz="2800" b="1" spc="-85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数据库查询实现算法概述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连接操作的实现算法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由逻辑层面到物理层面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</a:t>
            </a: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利用迭代器构造查询实现算法？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19.4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数据库查询的一趟扫描算法？</a:t>
            </a:r>
            <a:endParaRPr lang="en-US" altLang="zh-CN" sz="2400" b="1" u="sng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基于索引的算法？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1728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9511" y="1498589"/>
            <a:ext cx="5863590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数据库的三大类操作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一次单一元组的一元操作</a:t>
            </a:r>
            <a:endParaRPr sz="2000">
              <a:latin typeface="微软雅黑"/>
              <a:cs typeface="微软雅黑"/>
            </a:endParaRPr>
          </a:p>
          <a:p>
            <a:pPr marL="680085" indent="-210185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SzPct val="57142"/>
              <a:buFont typeface="Wingdings"/>
              <a:buChar char=""/>
              <a:tabLst>
                <a:tab pos="680720" algn="l"/>
              </a:tabLst>
            </a:pP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1950" b="1" spc="-7" baseline="-17094" dirty="0">
                <a:solidFill>
                  <a:srgbClr val="FF0065"/>
                </a:solidFill>
                <a:latin typeface="Tahoma"/>
                <a:cs typeface="Tahoma"/>
              </a:rPr>
              <a:t>F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spc="-5" dirty="0">
                <a:latin typeface="Tahoma"/>
                <a:cs typeface="Tahoma"/>
              </a:rPr>
              <a:t>,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</a:t>
            </a:r>
            <a:r>
              <a:rPr sz="1950" b="1" spc="7" baseline="-21367" dirty="0">
                <a:solidFill>
                  <a:srgbClr val="FF0065"/>
                </a:solidFill>
                <a:latin typeface="Symbol"/>
                <a:cs typeface="Symbol"/>
              </a:rPr>
              <a:t></a:t>
            </a:r>
            <a:r>
              <a:rPr sz="2000" b="1" spc="-10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---SELECTION, PROJECTION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整个关系的一元操作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487" y="3371796"/>
            <a:ext cx="7118984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FF0065"/>
                </a:solidFill>
                <a:latin typeface="Wingdings"/>
                <a:cs typeface="Wingdings"/>
              </a:rPr>
              <a:t>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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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65"/>
                </a:solidFill>
                <a:latin typeface="Symbol"/>
                <a:cs typeface="Symbol"/>
              </a:rPr>
              <a:t></a:t>
            </a:r>
            <a:r>
              <a:rPr sz="2000" spc="-5" dirty="0">
                <a:solidFill>
                  <a:srgbClr val="FF0065"/>
                </a:solidFill>
                <a:latin typeface="Symbol"/>
                <a:cs typeface="Symbol"/>
              </a:rPr>
              <a:t></a:t>
            </a:r>
            <a:r>
              <a:rPr sz="2000" spc="-10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0065"/>
                </a:solidFill>
                <a:latin typeface="Symbol"/>
                <a:cs typeface="Symbol"/>
              </a:rPr>
              <a:t></a:t>
            </a:r>
            <a:r>
              <a:rPr sz="2000" spc="5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---DISTINCT,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BY</a:t>
            </a:r>
            <a:r>
              <a:rPr sz="2000" b="1" dirty="0">
                <a:solidFill>
                  <a:srgbClr val="FF0065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SORTING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整个关系的二元操作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6687" y="4313815"/>
            <a:ext cx="37496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集合上的操</a:t>
            </a:r>
            <a:r>
              <a:rPr sz="2000" b="1" dirty="0">
                <a:latin typeface="微软雅黑"/>
                <a:cs typeface="微软雅黑"/>
              </a:rPr>
              <a:t>作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  </a:t>
            </a:r>
            <a:r>
              <a:rPr sz="1950" b="1" spc="30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 </a:t>
            </a:r>
            <a:r>
              <a:rPr sz="1950" b="1" spc="7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</a:t>
            </a:r>
            <a:endParaRPr sz="1950" baseline="-2136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包上的操作：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  </a:t>
            </a:r>
            <a:r>
              <a:rPr sz="1950" b="1" spc="22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 </a:t>
            </a:r>
            <a:r>
              <a:rPr sz="1950" b="1" spc="-7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0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</a:t>
            </a:r>
            <a:endParaRPr sz="1950" baseline="-21367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spcBef>
                <a:spcPts val="725"/>
              </a:spcBef>
              <a:buFont typeface="Wingdings"/>
              <a:buChar char=""/>
              <a:tabLst>
                <a:tab pos="288925" algn="l"/>
              </a:tabLst>
            </a:pPr>
            <a:r>
              <a:rPr sz="2000" b="1" spc="-5" dirty="0">
                <a:latin typeface="微软雅黑"/>
                <a:cs typeface="微软雅黑"/>
              </a:rPr>
              <a:t>积，连接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PRODUC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0065"/>
                </a:solidFill>
                <a:latin typeface="宋体"/>
                <a:cs typeface="宋体"/>
              </a:rPr>
              <a:t>，</a:t>
            </a:r>
            <a:r>
              <a:rPr sz="2000" b="1" spc="-434" dirty="0">
                <a:solidFill>
                  <a:srgbClr val="FF0065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19.4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数据库查询的一趟扫描算法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什么是一趟算法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1901" y="1966722"/>
            <a:ext cx="1386205" cy="1081405"/>
          </a:xfrm>
          <a:custGeom>
            <a:avLst/>
            <a:gdLst/>
            <a:ahLst/>
            <a:cxnLst/>
            <a:rect l="l" t="t" r="r" b="b"/>
            <a:pathLst>
              <a:path w="1386204" h="1081405">
                <a:moveTo>
                  <a:pt x="1386078" y="540258"/>
                </a:moveTo>
                <a:lnTo>
                  <a:pt x="1383781" y="495904"/>
                </a:lnTo>
                <a:lnTo>
                  <a:pt x="1377010" y="452545"/>
                </a:lnTo>
                <a:lnTo>
                  <a:pt x="1365943" y="410321"/>
                </a:lnTo>
                <a:lnTo>
                  <a:pt x="1350757" y="369368"/>
                </a:lnTo>
                <a:lnTo>
                  <a:pt x="1331630" y="329826"/>
                </a:lnTo>
                <a:lnTo>
                  <a:pt x="1308740" y="291833"/>
                </a:lnTo>
                <a:lnTo>
                  <a:pt x="1282264" y="255527"/>
                </a:lnTo>
                <a:lnTo>
                  <a:pt x="1252380" y="221047"/>
                </a:lnTo>
                <a:lnTo>
                  <a:pt x="1219266" y="188530"/>
                </a:lnTo>
                <a:lnTo>
                  <a:pt x="1183100" y="158115"/>
                </a:lnTo>
                <a:lnTo>
                  <a:pt x="1144059" y="129940"/>
                </a:lnTo>
                <a:lnTo>
                  <a:pt x="1102321" y="104144"/>
                </a:lnTo>
                <a:lnTo>
                  <a:pt x="1058064" y="80864"/>
                </a:lnTo>
                <a:lnTo>
                  <a:pt x="1011465" y="60240"/>
                </a:lnTo>
                <a:lnTo>
                  <a:pt x="962703" y="42410"/>
                </a:lnTo>
                <a:lnTo>
                  <a:pt x="911955" y="27511"/>
                </a:lnTo>
                <a:lnTo>
                  <a:pt x="859399" y="15682"/>
                </a:lnTo>
                <a:lnTo>
                  <a:pt x="805212" y="7062"/>
                </a:lnTo>
                <a:lnTo>
                  <a:pt x="749572" y="1788"/>
                </a:lnTo>
                <a:lnTo>
                  <a:pt x="692658" y="0"/>
                </a:lnTo>
                <a:lnTo>
                  <a:pt x="635852" y="1788"/>
                </a:lnTo>
                <a:lnTo>
                  <a:pt x="580310" y="7062"/>
                </a:lnTo>
                <a:lnTo>
                  <a:pt x="526210" y="15682"/>
                </a:lnTo>
                <a:lnTo>
                  <a:pt x="473732" y="27511"/>
                </a:lnTo>
                <a:lnTo>
                  <a:pt x="423052" y="42410"/>
                </a:lnTo>
                <a:lnTo>
                  <a:pt x="374350" y="60240"/>
                </a:lnTo>
                <a:lnTo>
                  <a:pt x="327804" y="80864"/>
                </a:lnTo>
                <a:lnTo>
                  <a:pt x="283592" y="104144"/>
                </a:lnTo>
                <a:lnTo>
                  <a:pt x="241891" y="129940"/>
                </a:lnTo>
                <a:lnTo>
                  <a:pt x="202882" y="158115"/>
                </a:lnTo>
                <a:lnTo>
                  <a:pt x="166741" y="188530"/>
                </a:lnTo>
                <a:lnTo>
                  <a:pt x="133648" y="221047"/>
                </a:lnTo>
                <a:lnTo>
                  <a:pt x="103780" y="255527"/>
                </a:lnTo>
                <a:lnTo>
                  <a:pt x="77317" y="291833"/>
                </a:lnTo>
                <a:lnTo>
                  <a:pt x="54435" y="329826"/>
                </a:lnTo>
                <a:lnTo>
                  <a:pt x="35314" y="369368"/>
                </a:lnTo>
                <a:lnTo>
                  <a:pt x="20131" y="410321"/>
                </a:lnTo>
                <a:lnTo>
                  <a:pt x="9066" y="452545"/>
                </a:lnTo>
                <a:lnTo>
                  <a:pt x="2296" y="495904"/>
                </a:lnTo>
                <a:lnTo>
                  <a:pt x="0" y="540258"/>
                </a:lnTo>
                <a:lnTo>
                  <a:pt x="2296" y="584617"/>
                </a:lnTo>
                <a:lnTo>
                  <a:pt x="9066" y="627991"/>
                </a:lnTo>
                <a:lnTo>
                  <a:pt x="20131" y="670241"/>
                </a:lnTo>
                <a:lnTo>
                  <a:pt x="35314" y="711226"/>
                </a:lnTo>
                <a:lnTo>
                  <a:pt x="54435" y="750808"/>
                </a:lnTo>
                <a:lnTo>
                  <a:pt x="77317" y="788846"/>
                </a:lnTo>
                <a:lnTo>
                  <a:pt x="103780" y="825202"/>
                </a:lnTo>
                <a:lnTo>
                  <a:pt x="122682" y="847057"/>
                </a:lnTo>
                <a:lnTo>
                  <a:pt x="122682" y="540258"/>
                </a:lnTo>
                <a:lnTo>
                  <a:pt x="124572" y="503821"/>
                </a:lnTo>
                <a:lnTo>
                  <a:pt x="139251" y="433496"/>
                </a:lnTo>
                <a:lnTo>
                  <a:pt x="167485" y="367331"/>
                </a:lnTo>
                <a:lnTo>
                  <a:pt x="208097" y="306242"/>
                </a:lnTo>
                <a:lnTo>
                  <a:pt x="259913" y="251141"/>
                </a:lnTo>
                <a:lnTo>
                  <a:pt x="289655" y="226123"/>
                </a:lnTo>
                <a:lnTo>
                  <a:pt x="321757" y="202945"/>
                </a:lnTo>
                <a:lnTo>
                  <a:pt x="356073" y="181721"/>
                </a:lnTo>
                <a:lnTo>
                  <a:pt x="392455" y="162566"/>
                </a:lnTo>
                <a:lnTo>
                  <a:pt x="430757" y="145595"/>
                </a:lnTo>
                <a:lnTo>
                  <a:pt x="470832" y="130921"/>
                </a:lnTo>
                <a:lnTo>
                  <a:pt x="512533" y="118658"/>
                </a:lnTo>
                <a:lnTo>
                  <a:pt x="555713" y="108922"/>
                </a:lnTo>
                <a:lnTo>
                  <a:pt x="600225" y="101826"/>
                </a:lnTo>
                <a:lnTo>
                  <a:pt x="645922" y="97484"/>
                </a:lnTo>
                <a:lnTo>
                  <a:pt x="692658" y="96012"/>
                </a:lnTo>
                <a:lnTo>
                  <a:pt x="739502" y="97484"/>
                </a:lnTo>
                <a:lnTo>
                  <a:pt x="785297" y="101826"/>
                </a:lnTo>
                <a:lnTo>
                  <a:pt x="829896" y="108922"/>
                </a:lnTo>
                <a:lnTo>
                  <a:pt x="873154" y="118658"/>
                </a:lnTo>
                <a:lnTo>
                  <a:pt x="914923" y="130921"/>
                </a:lnTo>
                <a:lnTo>
                  <a:pt x="955058" y="145595"/>
                </a:lnTo>
                <a:lnTo>
                  <a:pt x="993412" y="162566"/>
                </a:lnTo>
                <a:lnTo>
                  <a:pt x="1029839" y="181721"/>
                </a:lnTo>
                <a:lnTo>
                  <a:pt x="1064193" y="202945"/>
                </a:lnTo>
                <a:lnTo>
                  <a:pt x="1096327" y="226123"/>
                </a:lnTo>
                <a:lnTo>
                  <a:pt x="1126095" y="251141"/>
                </a:lnTo>
                <a:lnTo>
                  <a:pt x="1153351" y="277886"/>
                </a:lnTo>
                <a:lnTo>
                  <a:pt x="1199740" y="336095"/>
                </a:lnTo>
                <a:lnTo>
                  <a:pt x="1234324" y="399836"/>
                </a:lnTo>
                <a:lnTo>
                  <a:pt x="1255932" y="468195"/>
                </a:lnTo>
                <a:lnTo>
                  <a:pt x="1263396" y="540258"/>
                </a:lnTo>
                <a:lnTo>
                  <a:pt x="1263396" y="847007"/>
                </a:lnTo>
                <a:lnTo>
                  <a:pt x="1282264" y="825202"/>
                </a:lnTo>
                <a:lnTo>
                  <a:pt x="1308740" y="788846"/>
                </a:lnTo>
                <a:lnTo>
                  <a:pt x="1331630" y="750808"/>
                </a:lnTo>
                <a:lnTo>
                  <a:pt x="1350757" y="711226"/>
                </a:lnTo>
                <a:lnTo>
                  <a:pt x="1365943" y="670241"/>
                </a:lnTo>
                <a:lnTo>
                  <a:pt x="1377010" y="627991"/>
                </a:lnTo>
                <a:lnTo>
                  <a:pt x="1383781" y="584617"/>
                </a:lnTo>
                <a:lnTo>
                  <a:pt x="1386078" y="540258"/>
                </a:lnTo>
                <a:close/>
              </a:path>
              <a:path w="1386204" h="1081405">
                <a:moveTo>
                  <a:pt x="1263396" y="847007"/>
                </a:moveTo>
                <a:lnTo>
                  <a:pt x="1263396" y="540258"/>
                </a:lnTo>
                <a:lnTo>
                  <a:pt x="1261505" y="576803"/>
                </a:lnTo>
                <a:lnTo>
                  <a:pt x="1255932" y="612526"/>
                </a:lnTo>
                <a:lnTo>
                  <a:pt x="1234324" y="681051"/>
                </a:lnTo>
                <a:lnTo>
                  <a:pt x="1199740" y="744921"/>
                </a:lnTo>
                <a:lnTo>
                  <a:pt x="1153351" y="803227"/>
                </a:lnTo>
                <a:lnTo>
                  <a:pt x="1126095" y="830009"/>
                </a:lnTo>
                <a:lnTo>
                  <a:pt x="1096327" y="855059"/>
                </a:lnTo>
                <a:lnTo>
                  <a:pt x="1064193" y="878263"/>
                </a:lnTo>
                <a:lnTo>
                  <a:pt x="1029839" y="899507"/>
                </a:lnTo>
                <a:lnTo>
                  <a:pt x="993412" y="918678"/>
                </a:lnTo>
                <a:lnTo>
                  <a:pt x="955058" y="935662"/>
                </a:lnTo>
                <a:lnTo>
                  <a:pt x="914923" y="950344"/>
                </a:lnTo>
                <a:lnTo>
                  <a:pt x="873154" y="962613"/>
                </a:lnTo>
                <a:lnTo>
                  <a:pt x="829896" y="972353"/>
                </a:lnTo>
                <a:lnTo>
                  <a:pt x="785297" y="979451"/>
                </a:lnTo>
                <a:lnTo>
                  <a:pt x="739502" y="983793"/>
                </a:lnTo>
                <a:lnTo>
                  <a:pt x="692658" y="985266"/>
                </a:lnTo>
                <a:lnTo>
                  <a:pt x="645922" y="983793"/>
                </a:lnTo>
                <a:lnTo>
                  <a:pt x="600225" y="979451"/>
                </a:lnTo>
                <a:lnTo>
                  <a:pt x="555713" y="972353"/>
                </a:lnTo>
                <a:lnTo>
                  <a:pt x="512533" y="962613"/>
                </a:lnTo>
                <a:lnTo>
                  <a:pt x="470832" y="950344"/>
                </a:lnTo>
                <a:lnTo>
                  <a:pt x="430757" y="935662"/>
                </a:lnTo>
                <a:lnTo>
                  <a:pt x="392455" y="918678"/>
                </a:lnTo>
                <a:lnTo>
                  <a:pt x="356073" y="899507"/>
                </a:lnTo>
                <a:lnTo>
                  <a:pt x="321757" y="878263"/>
                </a:lnTo>
                <a:lnTo>
                  <a:pt x="289655" y="855059"/>
                </a:lnTo>
                <a:lnTo>
                  <a:pt x="259913" y="830009"/>
                </a:lnTo>
                <a:lnTo>
                  <a:pt x="232678" y="803227"/>
                </a:lnTo>
                <a:lnTo>
                  <a:pt x="186317" y="744921"/>
                </a:lnTo>
                <a:lnTo>
                  <a:pt x="151747" y="681051"/>
                </a:lnTo>
                <a:lnTo>
                  <a:pt x="130144" y="612526"/>
                </a:lnTo>
                <a:lnTo>
                  <a:pt x="122682" y="540258"/>
                </a:lnTo>
                <a:lnTo>
                  <a:pt x="122682" y="847057"/>
                </a:lnTo>
                <a:lnTo>
                  <a:pt x="166741" y="892310"/>
                </a:lnTo>
                <a:lnTo>
                  <a:pt x="202882" y="922782"/>
                </a:lnTo>
                <a:lnTo>
                  <a:pt x="241891" y="951013"/>
                </a:lnTo>
                <a:lnTo>
                  <a:pt x="283592" y="976865"/>
                </a:lnTo>
                <a:lnTo>
                  <a:pt x="327804" y="1000198"/>
                </a:lnTo>
                <a:lnTo>
                  <a:pt x="374350" y="1020872"/>
                </a:lnTo>
                <a:lnTo>
                  <a:pt x="423052" y="1038748"/>
                </a:lnTo>
                <a:lnTo>
                  <a:pt x="473732" y="1053687"/>
                </a:lnTo>
                <a:lnTo>
                  <a:pt x="526210" y="1065549"/>
                </a:lnTo>
                <a:lnTo>
                  <a:pt x="580310" y="1074194"/>
                </a:lnTo>
                <a:lnTo>
                  <a:pt x="635852" y="1079483"/>
                </a:lnTo>
                <a:lnTo>
                  <a:pt x="692658" y="1081278"/>
                </a:lnTo>
                <a:lnTo>
                  <a:pt x="749572" y="1079483"/>
                </a:lnTo>
                <a:lnTo>
                  <a:pt x="805212" y="1074194"/>
                </a:lnTo>
                <a:lnTo>
                  <a:pt x="859399" y="1065549"/>
                </a:lnTo>
                <a:lnTo>
                  <a:pt x="911955" y="1053687"/>
                </a:lnTo>
                <a:lnTo>
                  <a:pt x="962703" y="1038748"/>
                </a:lnTo>
                <a:lnTo>
                  <a:pt x="1011465" y="1020872"/>
                </a:lnTo>
                <a:lnTo>
                  <a:pt x="1058064" y="1000198"/>
                </a:lnTo>
                <a:lnTo>
                  <a:pt x="1102321" y="976865"/>
                </a:lnTo>
                <a:lnTo>
                  <a:pt x="1144059" y="951013"/>
                </a:lnTo>
                <a:lnTo>
                  <a:pt x="1183100" y="922782"/>
                </a:lnTo>
                <a:lnTo>
                  <a:pt x="1219266" y="892310"/>
                </a:lnTo>
                <a:lnTo>
                  <a:pt x="1252380" y="859737"/>
                </a:lnTo>
                <a:lnTo>
                  <a:pt x="1263396" y="8470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6213" y="2055876"/>
            <a:ext cx="1157605" cy="901700"/>
          </a:xfrm>
          <a:custGeom>
            <a:avLst/>
            <a:gdLst/>
            <a:ahLst/>
            <a:cxnLst/>
            <a:rect l="l" t="t" r="r" b="b"/>
            <a:pathLst>
              <a:path w="1157604" h="901700">
                <a:moveTo>
                  <a:pt x="1157477" y="450342"/>
                </a:moveTo>
                <a:lnTo>
                  <a:pt x="1149903" y="377183"/>
                </a:lnTo>
                <a:lnTo>
                  <a:pt x="1127973" y="307823"/>
                </a:lnTo>
                <a:lnTo>
                  <a:pt x="1092875" y="243182"/>
                </a:lnTo>
                <a:lnTo>
                  <a:pt x="1045799" y="184178"/>
                </a:lnTo>
                <a:lnTo>
                  <a:pt x="1018140" y="157077"/>
                </a:lnTo>
                <a:lnTo>
                  <a:pt x="987932" y="131730"/>
                </a:lnTo>
                <a:lnTo>
                  <a:pt x="955325" y="108252"/>
                </a:lnTo>
                <a:lnTo>
                  <a:pt x="920465" y="86758"/>
                </a:lnTo>
                <a:lnTo>
                  <a:pt x="883502" y="67362"/>
                </a:lnTo>
                <a:lnTo>
                  <a:pt x="844585" y="50179"/>
                </a:lnTo>
                <a:lnTo>
                  <a:pt x="803862" y="35325"/>
                </a:lnTo>
                <a:lnTo>
                  <a:pt x="761481" y="22914"/>
                </a:lnTo>
                <a:lnTo>
                  <a:pt x="717592" y="13061"/>
                </a:lnTo>
                <a:lnTo>
                  <a:pt x="672343" y="5881"/>
                </a:lnTo>
                <a:lnTo>
                  <a:pt x="625882" y="1489"/>
                </a:lnTo>
                <a:lnTo>
                  <a:pt x="578357" y="0"/>
                </a:lnTo>
                <a:lnTo>
                  <a:pt x="530942" y="1489"/>
                </a:lnTo>
                <a:lnTo>
                  <a:pt x="484579" y="5881"/>
                </a:lnTo>
                <a:lnTo>
                  <a:pt x="439417" y="13061"/>
                </a:lnTo>
                <a:lnTo>
                  <a:pt x="395606" y="22914"/>
                </a:lnTo>
                <a:lnTo>
                  <a:pt x="353294" y="35325"/>
                </a:lnTo>
                <a:lnTo>
                  <a:pt x="312631" y="50179"/>
                </a:lnTo>
                <a:lnTo>
                  <a:pt x="273765" y="67362"/>
                </a:lnTo>
                <a:lnTo>
                  <a:pt x="236847" y="86758"/>
                </a:lnTo>
                <a:lnTo>
                  <a:pt x="202026" y="108252"/>
                </a:lnTo>
                <a:lnTo>
                  <a:pt x="169449" y="131730"/>
                </a:lnTo>
                <a:lnTo>
                  <a:pt x="139267" y="157077"/>
                </a:lnTo>
                <a:lnTo>
                  <a:pt x="111629" y="184178"/>
                </a:lnTo>
                <a:lnTo>
                  <a:pt x="64581" y="243182"/>
                </a:lnTo>
                <a:lnTo>
                  <a:pt x="29498" y="307823"/>
                </a:lnTo>
                <a:lnTo>
                  <a:pt x="7573" y="377183"/>
                </a:lnTo>
                <a:lnTo>
                  <a:pt x="0" y="450342"/>
                </a:lnTo>
                <a:lnTo>
                  <a:pt x="1918" y="487344"/>
                </a:lnTo>
                <a:lnTo>
                  <a:pt x="16816" y="558759"/>
                </a:lnTo>
                <a:lnTo>
                  <a:pt x="45469" y="625947"/>
                </a:lnTo>
                <a:lnTo>
                  <a:pt x="86684" y="687980"/>
                </a:lnTo>
                <a:lnTo>
                  <a:pt x="139267" y="743930"/>
                </a:lnTo>
                <a:lnTo>
                  <a:pt x="169449" y="769334"/>
                </a:lnTo>
                <a:lnTo>
                  <a:pt x="202026" y="792869"/>
                </a:lnTo>
                <a:lnTo>
                  <a:pt x="236847" y="814419"/>
                </a:lnTo>
                <a:lnTo>
                  <a:pt x="273765" y="833868"/>
                </a:lnTo>
                <a:lnTo>
                  <a:pt x="312631" y="851101"/>
                </a:lnTo>
                <a:lnTo>
                  <a:pt x="353294" y="866001"/>
                </a:lnTo>
                <a:lnTo>
                  <a:pt x="395606" y="878451"/>
                </a:lnTo>
                <a:lnTo>
                  <a:pt x="439417" y="888337"/>
                </a:lnTo>
                <a:lnTo>
                  <a:pt x="484579" y="895542"/>
                </a:lnTo>
                <a:lnTo>
                  <a:pt x="530942" y="899950"/>
                </a:lnTo>
                <a:lnTo>
                  <a:pt x="578357" y="901446"/>
                </a:lnTo>
                <a:lnTo>
                  <a:pt x="625882" y="899950"/>
                </a:lnTo>
                <a:lnTo>
                  <a:pt x="672343" y="895542"/>
                </a:lnTo>
                <a:lnTo>
                  <a:pt x="717592" y="888337"/>
                </a:lnTo>
                <a:lnTo>
                  <a:pt x="761481" y="878451"/>
                </a:lnTo>
                <a:lnTo>
                  <a:pt x="803862" y="866001"/>
                </a:lnTo>
                <a:lnTo>
                  <a:pt x="844585" y="851101"/>
                </a:lnTo>
                <a:lnTo>
                  <a:pt x="883502" y="833868"/>
                </a:lnTo>
                <a:lnTo>
                  <a:pt x="920465" y="814419"/>
                </a:lnTo>
                <a:lnTo>
                  <a:pt x="955325" y="792869"/>
                </a:lnTo>
                <a:lnTo>
                  <a:pt x="987932" y="769334"/>
                </a:lnTo>
                <a:lnTo>
                  <a:pt x="1018140" y="743930"/>
                </a:lnTo>
                <a:lnTo>
                  <a:pt x="1045799" y="716773"/>
                </a:lnTo>
                <a:lnTo>
                  <a:pt x="1070760" y="687980"/>
                </a:lnTo>
                <a:lnTo>
                  <a:pt x="1111996" y="625947"/>
                </a:lnTo>
                <a:lnTo>
                  <a:pt x="1140658" y="558759"/>
                </a:lnTo>
                <a:lnTo>
                  <a:pt x="1155559" y="487344"/>
                </a:lnTo>
                <a:lnTo>
                  <a:pt x="1157477" y="45034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6213" y="2055876"/>
            <a:ext cx="1157605" cy="901700"/>
          </a:xfrm>
          <a:custGeom>
            <a:avLst/>
            <a:gdLst/>
            <a:ahLst/>
            <a:cxnLst/>
            <a:rect l="l" t="t" r="r" b="b"/>
            <a:pathLst>
              <a:path w="1157604" h="901700">
                <a:moveTo>
                  <a:pt x="578357" y="0"/>
                </a:moveTo>
                <a:lnTo>
                  <a:pt x="530942" y="1489"/>
                </a:lnTo>
                <a:lnTo>
                  <a:pt x="484579" y="5881"/>
                </a:lnTo>
                <a:lnTo>
                  <a:pt x="439417" y="13061"/>
                </a:lnTo>
                <a:lnTo>
                  <a:pt x="395606" y="22914"/>
                </a:lnTo>
                <a:lnTo>
                  <a:pt x="353294" y="35325"/>
                </a:lnTo>
                <a:lnTo>
                  <a:pt x="312631" y="50179"/>
                </a:lnTo>
                <a:lnTo>
                  <a:pt x="273765" y="67362"/>
                </a:lnTo>
                <a:lnTo>
                  <a:pt x="236847" y="86758"/>
                </a:lnTo>
                <a:lnTo>
                  <a:pt x="202026" y="108252"/>
                </a:lnTo>
                <a:lnTo>
                  <a:pt x="169449" y="131730"/>
                </a:lnTo>
                <a:lnTo>
                  <a:pt x="139267" y="157077"/>
                </a:lnTo>
                <a:lnTo>
                  <a:pt x="111629" y="184178"/>
                </a:lnTo>
                <a:lnTo>
                  <a:pt x="64581" y="243182"/>
                </a:lnTo>
                <a:lnTo>
                  <a:pt x="29498" y="307823"/>
                </a:lnTo>
                <a:lnTo>
                  <a:pt x="7573" y="377183"/>
                </a:lnTo>
                <a:lnTo>
                  <a:pt x="0" y="450342"/>
                </a:lnTo>
                <a:lnTo>
                  <a:pt x="1918" y="487344"/>
                </a:lnTo>
                <a:lnTo>
                  <a:pt x="16816" y="558759"/>
                </a:lnTo>
                <a:lnTo>
                  <a:pt x="45469" y="625947"/>
                </a:lnTo>
                <a:lnTo>
                  <a:pt x="86684" y="687980"/>
                </a:lnTo>
                <a:lnTo>
                  <a:pt x="139267" y="743930"/>
                </a:lnTo>
                <a:lnTo>
                  <a:pt x="169449" y="769334"/>
                </a:lnTo>
                <a:lnTo>
                  <a:pt x="202026" y="792869"/>
                </a:lnTo>
                <a:lnTo>
                  <a:pt x="236847" y="814419"/>
                </a:lnTo>
                <a:lnTo>
                  <a:pt x="273765" y="833868"/>
                </a:lnTo>
                <a:lnTo>
                  <a:pt x="312631" y="851101"/>
                </a:lnTo>
                <a:lnTo>
                  <a:pt x="353294" y="866001"/>
                </a:lnTo>
                <a:lnTo>
                  <a:pt x="395606" y="878451"/>
                </a:lnTo>
                <a:lnTo>
                  <a:pt x="439417" y="888337"/>
                </a:lnTo>
                <a:lnTo>
                  <a:pt x="484579" y="895542"/>
                </a:lnTo>
                <a:lnTo>
                  <a:pt x="530942" y="899950"/>
                </a:lnTo>
                <a:lnTo>
                  <a:pt x="578357" y="901446"/>
                </a:lnTo>
                <a:lnTo>
                  <a:pt x="625882" y="899950"/>
                </a:lnTo>
                <a:lnTo>
                  <a:pt x="672343" y="895542"/>
                </a:lnTo>
                <a:lnTo>
                  <a:pt x="717592" y="888337"/>
                </a:lnTo>
                <a:lnTo>
                  <a:pt x="761481" y="878451"/>
                </a:lnTo>
                <a:lnTo>
                  <a:pt x="803862" y="866001"/>
                </a:lnTo>
                <a:lnTo>
                  <a:pt x="844585" y="851101"/>
                </a:lnTo>
                <a:lnTo>
                  <a:pt x="883502" y="833868"/>
                </a:lnTo>
                <a:lnTo>
                  <a:pt x="920465" y="814419"/>
                </a:lnTo>
                <a:lnTo>
                  <a:pt x="955325" y="792869"/>
                </a:lnTo>
                <a:lnTo>
                  <a:pt x="987932" y="769334"/>
                </a:lnTo>
                <a:lnTo>
                  <a:pt x="1018140" y="743930"/>
                </a:lnTo>
                <a:lnTo>
                  <a:pt x="1045799" y="716773"/>
                </a:lnTo>
                <a:lnTo>
                  <a:pt x="1070760" y="687980"/>
                </a:lnTo>
                <a:lnTo>
                  <a:pt x="1111996" y="625947"/>
                </a:lnTo>
                <a:lnTo>
                  <a:pt x="1140658" y="558759"/>
                </a:lnTo>
                <a:lnTo>
                  <a:pt x="1155559" y="487344"/>
                </a:lnTo>
                <a:lnTo>
                  <a:pt x="1157477" y="450342"/>
                </a:lnTo>
                <a:lnTo>
                  <a:pt x="1155559" y="413345"/>
                </a:lnTo>
                <a:lnTo>
                  <a:pt x="1140658" y="341971"/>
                </a:lnTo>
                <a:lnTo>
                  <a:pt x="1111996" y="274855"/>
                </a:lnTo>
                <a:lnTo>
                  <a:pt x="1070760" y="212918"/>
                </a:lnTo>
                <a:lnTo>
                  <a:pt x="1018140" y="157077"/>
                </a:lnTo>
                <a:lnTo>
                  <a:pt x="987932" y="131730"/>
                </a:lnTo>
                <a:lnTo>
                  <a:pt x="955325" y="108252"/>
                </a:lnTo>
                <a:lnTo>
                  <a:pt x="920465" y="86758"/>
                </a:lnTo>
                <a:lnTo>
                  <a:pt x="883502" y="67362"/>
                </a:lnTo>
                <a:lnTo>
                  <a:pt x="844585" y="50179"/>
                </a:lnTo>
                <a:lnTo>
                  <a:pt x="803862" y="35325"/>
                </a:lnTo>
                <a:lnTo>
                  <a:pt x="761481" y="22914"/>
                </a:lnTo>
                <a:lnTo>
                  <a:pt x="717592" y="13061"/>
                </a:lnTo>
                <a:lnTo>
                  <a:pt x="672343" y="5881"/>
                </a:lnTo>
                <a:lnTo>
                  <a:pt x="625882" y="1489"/>
                </a:lnTo>
                <a:lnTo>
                  <a:pt x="57835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80103" y="2242845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迭代器 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31131" y="2971609"/>
            <a:ext cx="5098719" cy="196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24861" y="4124223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一趟扫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5511" y="41257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两趟扫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1975" y="41257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多趟扫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84811" y="4953000"/>
            <a:ext cx="3657600" cy="347980"/>
          </a:xfrm>
          <a:custGeom>
            <a:avLst/>
            <a:gdLst/>
            <a:ahLst/>
            <a:cxnLst/>
            <a:rect l="l" t="t" r="r" b="b"/>
            <a:pathLst>
              <a:path w="3657600" h="347979">
                <a:moveTo>
                  <a:pt x="3657600" y="0"/>
                </a:moveTo>
                <a:lnTo>
                  <a:pt x="3648745" y="41770"/>
                </a:lnTo>
                <a:lnTo>
                  <a:pt x="3623591" y="79868"/>
                </a:lnTo>
                <a:lnTo>
                  <a:pt x="3584251" y="113090"/>
                </a:lnTo>
                <a:lnTo>
                  <a:pt x="3532839" y="140232"/>
                </a:lnTo>
                <a:lnTo>
                  <a:pt x="3492902" y="154355"/>
                </a:lnTo>
                <a:lnTo>
                  <a:pt x="3449165" y="164884"/>
                </a:lnTo>
                <a:lnTo>
                  <a:pt x="3402256" y="171463"/>
                </a:lnTo>
                <a:lnTo>
                  <a:pt x="3352800" y="173736"/>
                </a:lnTo>
                <a:lnTo>
                  <a:pt x="2133600" y="173736"/>
                </a:lnTo>
                <a:lnTo>
                  <a:pt x="2108592" y="174311"/>
                </a:lnTo>
                <a:lnTo>
                  <a:pt x="2060331" y="178781"/>
                </a:lnTo>
                <a:lnTo>
                  <a:pt x="2014930" y="187380"/>
                </a:lnTo>
                <a:lnTo>
                  <a:pt x="1973015" y="199751"/>
                </a:lnTo>
                <a:lnTo>
                  <a:pt x="1935212" y="215537"/>
                </a:lnTo>
                <a:lnTo>
                  <a:pt x="1887589" y="244839"/>
                </a:lnTo>
                <a:lnTo>
                  <a:pt x="1852743" y="279820"/>
                </a:lnTo>
                <a:lnTo>
                  <a:pt x="1832787" y="319276"/>
                </a:lnTo>
                <a:lnTo>
                  <a:pt x="1828800" y="347472"/>
                </a:lnTo>
                <a:lnTo>
                  <a:pt x="1827790" y="333214"/>
                </a:lnTo>
                <a:lnTo>
                  <a:pt x="1813267" y="292534"/>
                </a:lnTo>
                <a:lnTo>
                  <a:pt x="1783149" y="255928"/>
                </a:lnTo>
                <a:lnTo>
                  <a:pt x="1739550" y="224599"/>
                </a:lnTo>
                <a:lnTo>
                  <a:pt x="1704039" y="207239"/>
                </a:lnTo>
                <a:lnTo>
                  <a:pt x="1664102" y="193116"/>
                </a:lnTo>
                <a:lnTo>
                  <a:pt x="1620365" y="182587"/>
                </a:lnTo>
                <a:lnTo>
                  <a:pt x="1573456" y="176008"/>
                </a:lnTo>
                <a:lnTo>
                  <a:pt x="1524000" y="173736"/>
                </a:lnTo>
                <a:lnTo>
                  <a:pt x="304800" y="173736"/>
                </a:lnTo>
                <a:lnTo>
                  <a:pt x="279792" y="173160"/>
                </a:lnTo>
                <a:lnTo>
                  <a:pt x="231531" y="168690"/>
                </a:lnTo>
                <a:lnTo>
                  <a:pt x="186130" y="160091"/>
                </a:lnTo>
                <a:lnTo>
                  <a:pt x="144215" y="147720"/>
                </a:lnTo>
                <a:lnTo>
                  <a:pt x="106412" y="131934"/>
                </a:lnTo>
                <a:lnTo>
                  <a:pt x="58789" y="102632"/>
                </a:lnTo>
                <a:lnTo>
                  <a:pt x="23943" y="67651"/>
                </a:lnTo>
                <a:lnTo>
                  <a:pt x="3987" y="28195"/>
                </a:lnTo>
                <a:lnTo>
                  <a:pt x="1009" y="1425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5767" y="5671565"/>
            <a:ext cx="1511300" cy="1130935"/>
          </a:xfrm>
          <a:custGeom>
            <a:avLst/>
            <a:gdLst/>
            <a:ahLst/>
            <a:cxnLst/>
            <a:rect l="l" t="t" r="r" b="b"/>
            <a:pathLst>
              <a:path w="1511300" h="1130934">
                <a:moveTo>
                  <a:pt x="1511046" y="941832"/>
                </a:moveTo>
                <a:lnTo>
                  <a:pt x="1511046" y="188975"/>
                </a:lnTo>
                <a:lnTo>
                  <a:pt x="1510419" y="173473"/>
                </a:lnTo>
                <a:lnTo>
                  <a:pt x="1501420" y="129235"/>
                </a:lnTo>
                <a:lnTo>
                  <a:pt x="1482771" y="89420"/>
                </a:lnTo>
                <a:lnTo>
                  <a:pt x="1455801" y="55340"/>
                </a:lnTo>
                <a:lnTo>
                  <a:pt x="1421835" y="28306"/>
                </a:lnTo>
                <a:lnTo>
                  <a:pt x="1382200" y="9631"/>
                </a:lnTo>
                <a:lnTo>
                  <a:pt x="1338225" y="626"/>
                </a:lnTo>
                <a:lnTo>
                  <a:pt x="1322832" y="0"/>
                </a:lnTo>
                <a:lnTo>
                  <a:pt x="188214" y="0"/>
                </a:lnTo>
                <a:lnTo>
                  <a:pt x="142838" y="5490"/>
                </a:lnTo>
                <a:lnTo>
                  <a:pt x="101522" y="21088"/>
                </a:lnTo>
                <a:lnTo>
                  <a:pt x="65544" y="45481"/>
                </a:lnTo>
                <a:lnTo>
                  <a:pt x="36185" y="77358"/>
                </a:lnTo>
                <a:lnTo>
                  <a:pt x="14728" y="115407"/>
                </a:lnTo>
                <a:lnTo>
                  <a:pt x="2451" y="158316"/>
                </a:lnTo>
                <a:lnTo>
                  <a:pt x="0" y="188976"/>
                </a:lnTo>
                <a:lnTo>
                  <a:pt x="0" y="941832"/>
                </a:lnTo>
                <a:lnTo>
                  <a:pt x="5444" y="987253"/>
                </a:lnTo>
                <a:lnTo>
                  <a:pt x="20923" y="1028688"/>
                </a:lnTo>
                <a:lnTo>
                  <a:pt x="45157" y="1064825"/>
                </a:lnTo>
                <a:lnTo>
                  <a:pt x="76864" y="1094353"/>
                </a:lnTo>
                <a:lnTo>
                  <a:pt x="114764" y="1115960"/>
                </a:lnTo>
                <a:lnTo>
                  <a:pt x="157576" y="1128335"/>
                </a:lnTo>
                <a:lnTo>
                  <a:pt x="188214" y="1130808"/>
                </a:lnTo>
                <a:lnTo>
                  <a:pt x="1322832" y="1130808"/>
                </a:lnTo>
                <a:lnTo>
                  <a:pt x="1367959" y="1125317"/>
                </a:lnTo>
                <a:lnTo>
                  <a:pt x="1409187" y="1109719"/>
                </a:lnTo>
                <a:lnTo>
                  <a:pt x="1445190" y="1085326"/>
                </a:lnTo>
                <a:lnTo>
                  <a:pt x="1474640" y="1053449"/>
                </a:lnTo>
                <a:lnTo>
                  <a:pt x="1496210" y="1015400"/>
                </a:lnTo>
                <a:lnTo>
                  <a:pt x="1508574" y="972491"/>
                </a:lnTo>
                <a:lnTo>
                  <a:pt x="1511046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9211" y="5765291"/>
            <a:ext cx="1264285" cy="944880"/>
          </a:xfrm>
          <a:custGeom>
            <a:avLst/>
            <a:gdLst/>
            <a:ahLst/>
            <a:cxnLst/>
            <a:rect l="l" t="t" r="r" b="b"/>
            <a:pathLst>
              <a:path w="1264284" h="944879">
                <a:moveTo>
                  <a:pt x="1264157" y="157733"/>
                </a:moveTo>
                <a:lnTo>
                  <a:pt x="1258229" y="114896"/>
                </a:lnTo>
                <a:lnTo>
                  <a:pt x="1241537" y="76501"/>
                </a:lnTo>
                <a:lnTo>
                  <a:pt x="1215721" y="44186"/>
                </a:lnTo>
                <a:lnTo>
                  <a:pt x="1182422" y="19593"/>
                </a:lnTo>
                <a:lnTo>
                  <a:pt x="1143279" y="4361"/>
                </a:lnTo>
                <a:lnTo>
                  <a:pt x="157733" y="0"/>
                </a:lnTo>
                <a:lnTo>
                  <a:pt x="143062" y="678"/>
                </a:lnTo>
                <a:lnTo>
                  <a:pt x="101523" y="10377"/>
                </a:lnTo>
                <a:lnTo>
                  <a:pt x="64972" y="30293"/>
                </a:lnTo>
                <a:lnTo>
                  <a:pt x="35049" y="58785"/>
                </a:lnTo>
                <a:lnTo>
                  <a:pt x="13394" y="94215"/>
                </a:lnTo>
                <a:lnTo>
                  <a:pt x="1647" y="134940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3" y="944880"/>
                </a:lnTo>
                <a:lnTo>
                  <a:pt x="1121095" y="944201"/>
                </a:lnTo>
                <a:lnTo>
                  <a:pt x="1162634" y="934502"/>
                </a:lnTo>
                <a:lnTo>
                  <a:pt x="1199185" y="914586"/>
                </a:lnTo>
                <a:lnTo>
                  <a:pt x="1229108" y="886094"/>
                </a:lnTo>
                <a:lnTo>
                  <a:pt x="1250763" y="850664"/>
                </a:lnTo>
                <a:lnTo>
                  <a:pt x="1262510" y="809939"/>
                </a:lnTo>
                <a:lnTo>
                  <a:pt x="1264157" y="15773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99211" y="5765291"/>
            <a:ext cx="1264285" cy="944880"/>
          </a:xfrm>
          <a:custGeom>
            <a:avLst/>
            <a:gdLst/>
            <a:ahLst/>
            <a:cxnLst/>
            <a:rect l="l" t="t" r="r" b="b"/>
            <a:pathLst>
              <a:path w="1264284" h="944879">
                <a:moveTo>
                  <a:pt x="157733" y="0"/>
                </a:moveTo>
                <a:lnTo>
                  <a:pt x="114896" y="5928"/>
                </a:lnTo>
                <a:lnTo>
                  <a:pt x="76501" y="22620"/>
                </a:lnTo>
                <a:lnTo>
                  <a:pt x="44186" y="48436"/>
                </a:lnTo>
                <a:lnTo>
                  <a:pt x="19593" y="81735"/>
                </a:lnTo>
                <a:lnTo>
                  <a:pt x="4361" y="120878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3" y="944880"/>
                </a:lnTo>
                <a:lnTo>
                  <a:pt x="1121095" y="944201"/>
                </a:lnTo>
                <a:lnTo>
                  <a:pt x="1162634" y="934502"/>
                </a:lnTo>
                <a:lnTo>
                  <a:pt x="1199185" y="914586"/>
                </a:lnTo>
                <a:lnTo>
                  <a:pt x="1229108" y="886094"/>
                </a:lnTo>
                <a:lnTo>
                  <a:pt x="1250763" y="850664"/>
                </a:lnTo>
                <a:lnTo>
                  <a:pt x="1262510" y="809939"/>
                </a:lnTo>
                <a:lnTo>
                  <a:pt x="1264157" y="157733"/>
                </a:lnTo>
                <a:lnTo>
                  <a:pt x="1263479" y="143062"/>
                </a:lnTo>
                <a:lnTo>
                  <a:pt x="1253780" y="101523"/>
                </a:lnTo>
                <a:lnTo>
                  <a:pt x="1233864" y="64972"/>
                </a:lnTo>
                <a:lnTo>
                  <a:pt x="1205372" y="35049"/>
                </a:lnTo>
                <a:lnTo>
                  <a:pt x="1169942" y="13394"/>
                </a:lnTo>
                <a:lnTo>
                  <a:pt x="1129217" y="1647"/>
                </a:lnTo>
                <a:lnTo>
                  <a:pt x="15773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09187" y="5972748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基于散列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67769" y="5671565"/>
            <a:ext cx="1511300" cy="1130935"/>
          </a:xfrm>
          <a:custGeom>
            <a:avLst/>
            <a:gdLst/>
            <a:ahLst/>
            <a:cxnLst/>
            <a:rect l="l" t="t" r="r" b="b"/>
            <a:pathLst>
              <a:path w="1511300" h="1130934">
                <a:moveTo>
                  <a:pt x="1511045" y="941832"/>
                </a:moveTo>
                <a:lnTo>
                  <a:pt x="1511045" y="188975"/>
                </a:lnTo>
                <a:lnTo>
                  <a:pt x="1510419" y="173473"/>
                </a:lnTo>
                <a:lnTo>
                  <a:pt x="1501420" y="129235"/>
                </a:lnTo>
                <a:lnTo>
                  <a:pt x="1482771" y="89420"/>
                </a:lnTo>
                <a:lnTo>
                  <a:pt x="1455801" y="55340"/>
                </a:lnTo>
                <a:lnTo>
                  <a:pt x="1421835" y="28306"/>
                </a:lnTo>
                <a:lnTo>
                  <a:pt x="1382200" y="9631"/>
                </a:lnTo>
                <a:lnTo>
                  <a:pt x="1338225" y="626"/>
                </a:lnTo>
                <a:lnTo>
                  <a:pt x="1322832" y="0"/>
                </a:lnTo>
                <a:lnTo>
                  <a:pt x="188213" y="0"/>
                </a:lnTo>
                <a:lnTo>
                  <a:pt x="142838" y="5490"/>
                </a:lnTo>
                <a:lnTo>
                  <a:pt x="101522" y="21088"/>
                </a:lnTo>
                <a:lnTo>
                  <a:pt x="65544" y="45481"/>
                </a:lnTo>
                <a:lnTo>
                  <a:pt x="36185" y="77358"/>
                </a:lnTo>
                <a:lnTo>
                  <a:pt x="14728" y="115407"/>
                </a:lnTo>
                <a:lnTo>
                  <a:pt x="2451" y="158316"/>
                </a:lnTo>
                <a:lnTo>
                  <a:pt x="0" y="188976"/>
                </a:lnTo>
                <a:lnTo>
                  <a:pt x="0" y="941832"/>
                </a:lnTo>
                <a:lnTo>
                  <a:pt x="5444" y="987253"/>
                </a:lnTo>
                <a:lnTo>
                  <a:pt x="20923" y="1028688"/>
                </a:lnTo>
                <a:lnTo>
                  <a:pt x="45157" y="1064825"/>
                </a:lnTo>
                <a:lnTo>
                  <a:pt x="76864" y="1094353"/>
                </a:lnTo>
                <a:lnTo>
                  <a:pt x="114764" y="1115960"/>
                </a:lnTo>
                <a:lnTo>
                  <a:pt x="157576" y="1128335"/>
                </a:lnTo>
                <a:lnTo>
                  <a:pt x="188213" y="1130808"/>
                </a:lnTo>
                <a:lnTo>
                  <a:pt x="1322832" y="1130808"/>
                </a:lnTo>
                <a:lnTo>
                  <a:pt x="1367959" y="1125317"/>
                </a:lnTo>
                <a:lnTo>
                  <a:pt x="1409187" y="1109719"/>
                </a:lnTo>
                <a:lnTo>
                  <a:pt x="1445190" y="1085326"/>
                </a:lnTo>
                <a:lnTo>
                  <a:pt x="1474640" y="1053449"/>
                </a:lnTo>
                <a:lnTo>
                  <a:pt x="1496210" y="1015400"/>
                </a:lnTo>
                <a:lnTo>
                  <a:pt x="1508574" y="972491"/>
                </a:lnTo>
                <a:lnTo>
                  <a:pt x="1511045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1213" y="5765291"/>
            <a:ext cx="1263650" cy="944880"/>
          </a:xfrm>
          <a:custGeom>
            <a:avLst/>
            <a:gdLst/>
            <a:ahLst/>
            <a:cxnLst/>
            <a:rect l="l" t="t" r="r" b="b"/>
            <a:pathLst>
              <a:path w="1263650" h="944879">
                <a:moveTo>
                  <a:pt x="1263396" y="157733"/>
                </a:moveTo>
                <a:lnTo>
                  <a:pt x="1257498" y="114798"/>
                </a:lnTo>
                <a:lnTo>
                  <a:pt x="1240877" y="76328"/>
                </a:lnTo>
                <a:lnTo>
                  <a:pt x="1215139" y="43978"/>
                </a:lnTo>
                <a:lnTo>
                  <a:pt x="1181889" y="19398"/>
                </a:lnTo>
                <a:lnTo>
                  <a:pt x="1142734" y="4241"/>
                </a:lnTo>
                <a:lnTo>
                  <a:pt x="157734" y="0"/>
                </a:lnTo>
                <a:lnTo>
                  <a:pt x="143062" y="678"/>
                </a:lnTo>
                <a:lnTo>
                  <a:pt x="101523" y="10377"/>
                </a:lnTo>
                <a:lnTo>
                  <a:pt x="64972" y="30293"/>
                </a:lnTo>
                <a:lnTo>
                  <a:pt x="35049" y="58785"/>
                </a:lnTo>
                <a:lnTo>
                  <a:pt x="13394" y="94215"/>
                </a:lnTo>
                <a:lnTo>
                  <a:pt x="1647" y="134940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4" y="944880"/>
                </a:lnTo>
                <a:lnTo>
                  <a:pt x="1121123" y="944197"/>
                </a:lnTo>
                <a:lnTo>
                  <a:pt x="1162659" y="934453"/>
                </a:lnTo>
                <a:lnTo>
                  <a:pt x="1199106" y="914448"/>
                </a:lnTo>
                <a:lnTo>
                  <a:pt x="1228856" y="885833"/>
                </a:lnTo>
                <a:lnTo>
                  <a:pt x="1250304" y="850262"/>
                </a:lnTo>
                <a:lnTo>
                  <a:pt x="1261843" y="809386"/>
                </a:lnTo>
                <a:lnTo>
                  <a:pt x="1263396" y="15773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1213" y="5765291"/>
            <a:ext cx="1263650" cy="944880"/>
          </a:xfrm>
          <a:custGeom>
            <a:avLst/>
            <a:gdLst/>
            <a:ahLst/>
            <a:cxnLst/>
            <a:rect l="l" t="t" r="r" b="b"/>
            <a:pathLst>
              <a:path w="1263650" h="944879">
                <a:moveTo>
                  <a:pt x="157734" y="0"/>
                </a:moveTo>
                <a:lnTo>
                  <a:pt x="114896" y="5928"/>
                </a:lnTo>
                <a:lnTo>
                  <a:pt x="76501" y="22620"/>
                </a:lnTo>
                <a:lnTo>
                  <a:pt x="44186" y="48436"/>
                </a:lnTo>
                <a:lnTo>
                  <a:pt x="19593" y="81735"/>
                </a:lnTo>
                <a:lnTo>
                  <a:pt x="4361" y="120878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4" y="944880"/>
                </a:lnTo>
                <a:lnTo>
                  <a:pt x="1121123" y="944197"/>
                </a:lnTo>
                <a:lnTo>
                  <a:pt x="1162659" y="934453"/>
                </a:lnTo>
                <a:lnTo>
                  <a:pt x="1199106" y="914448"/>
                </a:lnTo>
                <a:lnTo>
                  <a:pt x="1228856" y="885833"/>
                </a:lnTo>
                <a:lnTo>
                  <a:pt x="1250304" y="850262"/>
                </a:lnTo>
                <a:lnTo>
                  <a:pt x="1261843" y="809386"/>
                </a:lnTo>
                <a:lnTo>
                  <a:pt x="1263396" y="157733"/>
                </a:lnTo>
                <a:lnTo>
                  <a:pt x="1262720" y="143027"/>
                </a:lnTo>
                <a:lnTo>
                  <a:pt x="1253070" y="101397"/>
                </a:lnTo>
                <a:lnTo>
                  <a:pt x="1233231" y="64783"/>
                </a:lnTo>
                <a:lnTo>
                  <a:pt x="1204811" y="34839"/>
                </a:lnTo>
                <a:lnTo>
                  <a:pt x="1169414" y="13217"/>
                </a:lnTo>
                <a:lnTo>
                  <a:pt x="1128648" y="1568"/>
                </a:lnTo>
                <a:lnTo>
                  <a:pt x="15773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01189" y="5972748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基于排序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31175" y="5682996"/>
            <a:ext cx="1511300" cy="1130300"/>
          </a:xfrm>
          <a:custGeom>
            <a:avLst/>
            <a:gdLst/>
            <a:ahLst/>
            <a:cxnLst/>
            <a:rect l="l" t="t" r="r" b="b"/>
            <a:pathLst>
              <a:path w="1511300" h="1130300">
                <a:moveTo>
                  <a:pt x="1511046" y="941832"/>
                </a:moveTo>
                <a:lnTo>
                  <a:pt x="1511046" y="188213"/>
                </a:lnTo>
                <a:lnTo>
                  <a:pt x="1510425" y="172820"/>
                </a:lnTo>
                <a:lnTo>
                  <a:pt x="1501493" y="128845"/>
                </a:lnTo>
                <a:lnTo>
                  <a:pt x="1482953" y="89210"/>
                </a:lnTo>
                <a:lnTo>
                  <a:pt x="1456086" y="55244"/>
                </a:lnTo>
                <a:lnTo>
                  <a:pt x="1422173" y="28274"/>
                </a:lnTo>
                <a:lnTo>
                  <a:pt x="1382493" y="9625"/>
                </a:lnTo>
                <a:lnTo>
                  <a:pt x="1338328" y="626"/>
                </a:lnTo>
                <a:lnTo>
                  <a:pt x="1322832" y="0"/>
                </a:lnTo>
                <a:lnTo>
                  <a:pt x="188214" y="0"/>
                </a:lnTo>
                <a:lnTo>
                  <a:pt x="143086" y="5488"/>
                </a:lnTo>
                <a:lnTo>
                  <a:pt x="101858" y="21067"/>
                </a:lnTo>
                <a:lnTo>
                  <a:pt x="65855" y="45411"/>
                </a:lnTo>
                <a:lnTo>
                  <a:pt x="36405" y="77193"/>
                </a:lnTo>
                <a:lnTo>
                  <a:pt x="14835" y="115085"/>
                </a:lnTo>
                <a:lnTo>
                  <a:pt x="2471" y="157761"/>
                </a:lnTo>
                <a:lnTo>
                  <a:pt x="0" y="188214"/>
                </a:lnTo>
                <a:lnTo>
                  <a:pt x="0" y="941832"/>
                </a:lnTo>
                <a:lnTo>
                  <a:pt x="5488" y="987207"/>
                </a:lnTo>
                <a:lnTo>
                  <a:pt x="21067" y="1028523"/>
                </a:lnTo>
                <a:lnTo>
                  <a:pt x="45411" y="1064501"/>
                </a:lnTo>
                <a:lnTo>
                  <a:pt x="77193" y="1093860"/>
                </a:lnTo>
                <a:lnTo>
                  <a:pt x="115085" y="1115317"/>
                </a:lnTo>
                <a:lnTo>
                  <a:pt x="157761" y="1127594"/>
                </a:lnTo>
                <a:lnTo>
                  <a:pt x="188214" y="1130046"/>
                </a:lnTo>
                <a:lnTo>
                  <a:pt x="1322832" y="1130046"/>
                </a:lnTo>
                <a:lnTo>
                  <a:pt x="1368207" y="1124601"/>
                </a:lnTo>
                <a:lnTo>
                  <a:pt x="1409523" y="1109122"/>
                </a:lnTo>
                <a:lnTo>
                  <a:pt x="1445501" y="1084888"/>
                </a:lnTo>
                <a:lnTo>
                  <a:pt x="1474860" y="1053181"/>
                </a:lnTo>
                <a:lnTo>
                  <a:pt x="1496317" y="1015281"/>
                </a:lnTo>
                <a:lnTo>
                  <a:pt x="1508594" y="972469"/>
                </a:lnTo>
                <a:lnTo>
                  <a:pt x="1511046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55393" y="5775197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263396" y="156971"/>
                </a:moveTo>
                <a:lnTo>
                  <a:pt x="1257439" y="114095"/>
                </a:lnTo>
                <a:lnTo>
                  <a:pt x="1240670" y="75773"/>
                </a:lnTo>
                <a:lnTo>
                  <a:pt x="1214742" y="43612"/>
                </a:lnTo>
                <a:lnTo>
                  <a:pt x="1181306" y="19218"/>
                </a:lnTo>
                <a:lnTo>
                  <a:pt x="1142015" y="4198"/>
                </a:lnTo>
                <a:lnTo>
                  <a:pt x="156972" y="0"/>
                </a:lnTo>
                <a:lnTo>
                  <a:pt x="142237" y="678"/>
                </a:lnTo>
                <a:lnTo>
                  <a:pt x="100608" y="10374"/>
                </a:lnTo>
                <a:lnTo>
                  <a:pt x="64100" y="30302"/>
                </a:lnTo>
                <a:lnTo>
                  <a:pt x="34329" y="58845"/>
                </a:lnTo>
                <a:lnTo>
                  <a:pt x="12915" y="94385"/>
                </a:lnTo>
                <a:lnTo>
                  <a:pt x="1474" y="135304"/>
                </a:lnTo>
                <a:lnTo>
                  <a:pt x="0" y="787146"/>
                </a:lnTo>
                <a:lnTo>
                  <a:pt x="678" y="801880"/>
                </a:lnTo>
                <a:lnTo>
                  <a:pt x="10374" y="843509"/>
                </a:lnTo>
                <a:lnTo>
                  <a:pt x="30302" y="880017"/>
                </a:lnTo>
                <a:lnTo>
                  <a:pt x="58845" y="909788"/>
                </a:lnTo>
                <a:lnTo>
                  <a:pt x="94385" y="931202"/>
                </a:lnTo>
                <a:lnTo>
                  <a:pt x="135304" y="942643"/>
                </a:lnTo>
                <a:lnTo>
                  <a:pt x="1105662" y="944118"/>
                </a:lnTo>
                <a:lnTo>
                  <a:pt x="1120368" y="943442"/>
                </a:lnTo>
                <a:lnTo>
                  <a:pt x="1161998" y="933792"/>
                </a:lnTo>
                <a:lnTo>
                  <a:pt x="1198612" y="913953"/>
                </a:lnTo>
                <a:lnTo>
                  <a:pt x="1228556" y="885533"/>
                </a:lnTo>
                <a:lnTo>
                  <a:pt x="1250178" y="850136"/>
                </a:lnTo>
                <a:lnTo>
                  <a:pt x="1261827" y="809370"/>
                </a:lnTo>
                <a:lnTo>
                  <a:pt x="1263396" y="15697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55393" y="5775197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56972" y="0"/>
                </a:moveTo>
                <a:lnTo>
                  <a:pt x="113996" y="5925"/>
                </a:lnTo>
                <a:lnTo>
                  <a:pt x="75601" y="22622"/>
                </a:lnTo>
                <a:lnTo>
                  <a:pt x="43404" y="48473"/>
                </a:lnTo>
                <a:lnTo>
                  <a:pt x="19025" y="81861"/>
                </a:lnTo>
                <a:lnTo>
                  <a:pt x="4080" y="121166"/>
                </a:lnTo>
                <a:lnTo>
                  <a:pt x="0" y="787146"/>
                </a:lnTo>
                <a:lnTo>
                  <a:pt x="678" y="801880"/>
                </a:lnTo>
                <a:lnTo>
                  <a:pt x="10374" y="843509"/>
                </a:lnTo>
                <a:lnTo>
                  <a:pt x="30302" y="880017"/>
                </a:lnTo>
                <a:lnTo>
                  <a:pt x="58845" y="909788"/>
                </a:lnTo>
                <a:lnTo>
                  <a:pt x="94385" y="931202"/>
                </a:lnTo>
                <a:lnTo>
                  <a:pt x="135304" y="942643"/>
                </a:lnTo>
                <a:lnTo>
                  <a:pt x="1105662" y="944118"/>
                </a:lnTo>
                <a:lnTo>
                  <a:pt x="1120368" y="943442"/>
                </a:lnTo>
                <a:lnTo>
                  <a:pt x="1161998" y="933792"/>
                </a:lnTo>
                <a:lnTo>
                  <a:pt x="1198612" y="913953"/>
                </a:lnTo>
                <a:lnTo>
                  <a:pt x="1228556" y="885533"/>
                </a:lnTo>
                <a:lnTo>
                  <a:pt x="1250178" y="850136"/>
                </a:lnTo>
                <a:lnTo>
                  <a:pt x="1261827" y="809370"/>
                </a:lnTo>
                <a:lnTo>
                  <a:pt x="1263396" y="156971"/>
                </a:lnTo>
                <a:lnTo>
                  <a:pt x="1262713" y="142272"/>
                </a:lnTo>
                <a:lnTo>
                  <a:pt x="1252969" y="100736"/>
                </a:lnTo>
                <a:lnTo>
                  <a:pt x="1232964" y="64289"/>
                </a:lnTo>
                <a:lnTo>
                  <a:pt x="1204349" y="34539"/>
                </a:lnTo>
                <a:lnTo>
                  <a:pt x="1168778" y="13091"/>
                </a:lnTo>
                <a:lnTo>
                  <a:pt x="1127902" y="1552"/>
                </a:lnTo>
                <a:lnTo>
                  <a:pt x="15697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65369" y="5982654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基于索引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53591" y="5252465"/>
            <a:ext cx="349250" cy="262255"/>
          </a:xfrm>
          <a:custGeom>
            <a:avLst/>
            <a:gdLst/>
            <a:ahLst/>
            <a:cxnLst/>
            <a:rect l="l" t="t" r="r" b="b"/>
            <a:pathLst>
              <a:path w="349250" h="262254">
                <a:moveTo>
                  <a:pt x="348996" y="196596"/>
                </a:moveTo>
                <a:lnTo>
                  <a:pt x="262128" y="196596"/>
                </a:lnTo>
                <a:lnTo>
                  <a:pt x="262128" y="0"/>
                </a:lnTo>
                <a:lnTo>
                  <a:pt x="86867" y="0"/>
                </a:lnTo>
                <a:lnTo>
                  <a:pt x="86868" y="196596"/>
                </a:lnTo>
                <a:lnTo>
                  <a:pt x="0" y="196596"/>
                </a:lnTo>
                <a:lnTo>
                  <a:pt x="174498" y="262128"/>
                </a:lnTo>
                <a:lnTo>
                  <a:pt x="348996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53591" y="5252465"/>
            <a:ext cx="349250" cy="262255"/>
          </a:xfrm>
          <a:custGeom>
            <a:avLst/>
            <a:gdLst/>
            <a:ahLst/>
            <a:cxnLst/>
            <a:rect l="l" t="t" r="r" b="b"/>
            <a:pathLst>
              <a:path w="349250" h="262254">
                <a:moveTo>
                  <a:pt x="0" y="196596"/>
                </a:moveTo>
                <a:lnTo>
                  <a:pt x="86868" y="196596"/>
                </a:lnTo>
                <a:lnTo>
                  <a:pt x="86867" y="0"/>
                </a:lnTo>
                <a:lnTo>
                  <a:pt x="262128" y="0"/>
                </a:lnTo>
                <a:lnTo>
                  <a:pt x="262128" y="196596"/>
                </a:lnTo>
                <a:lnTo>
                  <a:pt x="348996" y="196596"/>
                </a:lnTo>
                <a:lnTo>
                  <a:pt x="174498" y="262128"/>
                </a:lnTo>
                <a:lnTo>
                  <a:pt x="0" y="196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9833" y="5529071"/>
            <a:ext cx="3891915" cy="0"/>
          </a:xfrm>
          <a:custGeom>
            <a:avLst/>
            <a:gdLst/>
            <a:ahLst/>
            <a:cxnLst/>
            <a:rect l="l" t="t" r="r" b="b"/>
            <a:pathLst>
              <a:path w="3891915">
                <a:moveTo>
                  <a:pt x="0" y="0"/>
                </a:moveTo>
                <a:lnTo>
                  <a:pt x="38915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F6A3617C-4AA9-4FA9-9E2B-9E7AA834E608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1CDA0172-6A1A-4EC8-B913-D0C4CCD4682C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19.4 </a:t>
            </a:r>
            <a:r>
              <a:rPr lang="zh-CN" altLang="en-US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数据库查询的一趟扫描算法</a:t>
            </a:r>
            <a:endParaRPr lang="zh-CN" altLang="en-US"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lang="en-US" altLang="zh-CN" sz="2400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关系</a:t>
            </a:r>
            <a:r>
              <a:rPr lang="en-US" altLang="zh-CN" sz="2400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lang="zh-CN" altLang="en-US" sz="2400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表数据的读取算法</a:t>
            </a:r>
            <a:endParaRPr lang="zh-CN" altLang="en-US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935" y="1410959"/>
            <a:ext cx="6596380" cy="150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关系/表数据的读</a:t>
            </a:r>
            <a:r>
              <a:rPr sz="2400" b="1" spc="-5" dirty="0">
                <a:latin typeface="微软雅黑"/>
                <a:cs typeface="微软雅黑"/>
              </a:rPr>
              <a:t>取</a:t>
            </a:r>
            <a:r>
              <a:rPr sz="1600" b="1" dirty="0">
                <a:latin typeface="微软雅黑"/>
                <a:cs typeface="微软雅黑"/>
              </a:rPr>
              <a:t>---完</a:t>
            </a:r>
            <a:r>
              <a:rPr sz="1600" b="1" spc="-10" dirty="0">
                <a:latin typeface="微软雅黑"/>
                <a:cs typeface="微软雅黑"/>
              </a:rPr>
              <a:t>整</a:t>
            </a:r>
            <a:r>
              <a:rPr sz="1600" b="1" dirty="0">
                <a:latin typeface="微软雅黑"/>
                <a:cs typeface="微软雅黑"/>
              </a:rPr>
              <a:t>地读</a:t>
            </a:r>
            <a:r>
              <a:rPr sz="1600" b="1" spc="-10" dirty="0">
                <a:latin typeface="微软雅黑"/>
                <a:cs typeface="微软雅黑"/>
              </a:rPr>
              <a:t>取</a:t>
            </a:r>
            <a:r>
              <a:rPr sz="1600" b="1" dirty="0">
                <a:latin typeface="微软雅黑"/>
                <a:cs typeface="微软雅黑"/>
              </a:rPr>
              <a:t>一个</a:t>
            </a:r>
            <a:r>
              <a:rPr sz="1600" b="1" spc="-10" dirty="0">
                <a:latin typeface="微软雅黑"/>
                <a:cs typeface="微软雅黑"/>
              </a:rPr>
              <a:t>关</a:t>
            </a:r>
            <a:r>
              <a:rPr sz="1600" b="1" dirty="0">
                <a:latin typeface="微软雅黑"/>
                <a:cs typeface="微软雅黑"/>
              </a:rPr>
              <a:t>系</a:t>
            </a:r>
            <a:endParaRPr sz="1600" dirty="0">
              <a:latin typeface="微软雅黑"/>
              <a:cs typeface="微软雅黑"/>
            </a:endParaRPr>
          </a:p>
          <a:p>
            <a:pPr marL="469900" marR="5080" indent="-457200">
              <a:lnSpc>
                <a:spcPct val="117600"/>
              </a:lnSpc>
              <a:spcBef>
                <a:spcPts val="60"/>
              </a:spcBef>
            </a:pPr>
            <a:r>
              <a:rPr sz="2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聚簇关系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—关系的元组集中存放(一个块中仅是一个关系中的元组)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: </a:t>
            </a:r>
            <a:r>
              <a:rPr sz="2000" b="1" spc="-5" dirty="0">
                <a:latin typeface="微软雅黑"/>
                <a:cs typeface="微软雅黑"/>
              </a:rPr>
              <a:t>TableScan(R)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---表空间扫描算法</a:t>
            </a:r>
            <a:endParaRPr sz="2000" dirty="0">
              <a:latin typeface="微软雅黑"/>
              <a:cs typeface="微软雅黑"/>
            </a:endParaRPr>
          </a:p>
          <a:p>
            <a:pPr marR="1995805" algn="ctr">
              <a:lnSpc>
                <a:spcPct val="100000"/>
              </a:lnSpc>
              <a:spcBef>
                <a:spcPts val="470"/>
              </a:spcBef>
              <a:tabLst>
                <a:tab pos="2189480" algn="l"/>
              </a:tabLst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扫描结果未排序: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B(R)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0137" y="2999493"/>
            <a:ext cx="4004945" cy="210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SortTableScan(R)</a:t>
            </a:r>
            <a:endParaRPr sz="2000" dirty="0">
              <a:latin typeface="微软雅黑"/>
              <a:cs typeface="微软雅黑"/>
            </a:endParaRPr>
          </a:p>
          <a:p>
            <a:pPr marL="12700" marR="440690" indent="457200">
              <a:lnSpc>
                <a:spcPts val="2880"/>
              </a:lnSpc>
              <a:spcBef>
                <a:spcPts val="170"/>
              </a:spcBef>
              <a:tabLst>
                <a:tab pos="2555240" algn="l"/>
              </a:tabLst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扫描结果排序: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3B(R) </a:t>
            </a:r>
            <a:r>
              <a:rPr sz="2000" b="1" spc="-5" dirty="0">
                <a:latin typeface="微软雅黑"/>
                <a:cs typeface="微软雅黑"/>
              </a:rPr>
              <a:t>IndexScan(R)---索引扫描算法</a:t>
            </a:r>
            <a:endParaRPr sz="2000" dirty="0">
              <a:latin typeface="微软雅黑"/>
              <a:cs typeface="微软雅黑"/>
            </a:endParaRPr>
          </a:p>
          <a:p>
            <a:pPr marL="12700" indent="45720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扫描结果未排序: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B(R)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SortIndexScan(R)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扫描结果排序:</a:t>
            </a:r>
            <a:r>
              <a:rPr sz="2000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B(R)</a:t>
            </a:r>
            <a:r>
              <a:rPr sz="2000" b="1" spc="-2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or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3B(R)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935" y="5205493"/>
            <a:ext cx="7713980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非聚簇关系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—关系的元组不一定集中存放(一个块中不仅是一个关系中的元组)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: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扫描结果未排序: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T(R)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扫描结果排序:</a:t>
            </a:r>
            <a:r>
              <a:rPr sz="2000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T(R)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+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2B(R)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3898" y="3266694"/>
            <a:ext cx="2800350" cy="829310"/>
          </a:xfrm>
          <a:custGeom>
            <a:avLst/>
            <a:gdLst/>
            <a:ahLst/>
            <a:cxnLst/>
            <a:rect l="l" t="t" r="r" b="b"/>
            <a:pathLst>
              <a:path w="2800350" h="829310">
                <a:moveTo>
                  <a:pt x="0" y="0"/>
                </a:moveTo>
                <a:lnTo>
                  <a:pt x="0" y="829055"/>
                </a:lnTo>
                <a:lnTo>
                  <a:pt x="2800350" y="829055"/>
                </a:lnTo>
                <a:lnTo>
                  <a:pt x="2800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03898" y="3266694"/>
            <a:ext cx="2800350" cy="8293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 marR="18034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B(R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dirty="0">
                <a:latin typeface="新宋体"/>
                <a:cs typeface="新宋体"/>
              </a:rPr>
              <a:t>是</a:t>
            </a:r>
            <a:r>
              <a:rPr sz="2000" b="1" spc="-15" dirty="0">
                <a:latin typeface="Arial"/>
                <a:cs typeface="Arial"/>
              </a:rPr>
              <a:t>R</a:t>
            </a:r>
            <a:r>
              <a:rPr sz="2000" b="1" spc="-10" dirty="0">
                <a:latin typeface="新宋体"/>
                <a:cs typeface="新宋体"/>
              </a:rPr>
              <a:t>的存储块数目 </a:t>
            </a:r>
            <a:r>
              <a:rPr sz="2000" b="1" spc="-10" dirty="0">
                <a:latin typeface="Arial"/>
                <a:cs typeface="Arial"/>
              </a:rPr>
              <a:t>T(R</a:t>
            </a:r>
            <a:r>
              <a:rPr sz="2000" b="1" spc="-5" dirty="0">
                <a:latin typeface="Arial"/>
                <a:cs typeface="Arial"/>
              </a:rPr>
              <a:t>)</a:t>
            </a:r>
            <a:r>
              <a:rPr sz="2000" b="1" spc="-5" dirty="0">
                <a:latin typeface="新宋体"/>
                <a:cs typeface="新宋体"/>
              </a:rPr>
              <a:t>是</a:t>
            </a: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spc="-10" dirty="0">
                <a:latin typeface="新宋体"/>
                <a:cs typeface="新宋体"/>
              </a:rPr>
              <a:t>的元组数目</a:t>
            </a:r>
            <a:endParaRPr sz="2000">
              <a:latin typeface="新宋体"/>
              <a:cs typeface="新宋体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B92ECB8-F0B4-4467-99F5-4918C36A5E32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29B7F98-6022-4523-B5D4-2D8EA2136AFA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459365" y="4268723"/>
            <a:ext cx="1191895" cy="731520"/>
          </a:xfrm>
          <a:custGeom>
            <a:avLst/>
            <a:gdLst/>
            <a:ahLst/>
            <a:cxnLst/>
            <a:rect l="l" t="t" r="r" b="b"/>
            <a:pathLst>
              <a:path w="1191895" h="731520">
                <a:moveTo>
                  <a:pt x="1191768" y="121919"/>
                </a:moveTo>
                <a:lnTo>
                  <a:pt x="1184278" y="79407"/>
                </a:lnTo>
                <a:lnTo>
                  <a:pt x="1163553" y="43527"/>
                </a:lnTo>
                <a:lnTo>
                  <a:pt x="1132207" y="16895"/>
                </a:lnTo>
                <a:lnTo>
                  <a:pt x="1092854" y="2125"/>
                </a:lnTo>
                <a:lnTo>
                  <a:pt x="121920" y="0"/>
                </a:lnTo>
                <a:lnTo>
                  <a:pt x="107318" y="864"/>
                </a:lnTo>
                <a:lnTo>
                  <a:pt x="66916" y="13056"/>
                </a:lnTo>
                <a:lnTo>
                  <a:pt x="33770" y="37612"/>
                </a:lnTo>
                <a:lnTo>
                  <a:pt x="10641" y="71917"/>
                </a:lnTo>
                <a:lnTo>
                  <a:pt x="293" y="113358"/>
                </a:lnTo>
                <a:lnTo>
                  <a:pt x="0" y="609600"/>
                </a:lnTo>
                <a:lnTo>
                  <a:pt x="875" y="624201"/>
                </a:lnTo>
                <a:lnTo>
                  <a:pt x="13196" y="664603"/>
                </a:lnTo>
                <a:lnTo>
                  <a:pt x="37906" y="697749"/>
                </a:lnTo>
                <a:lnTo>
                  <a:pt x="72244" y="720878"/>
                </a:lnTo>
                <a:lnTo>
                  <a:pt x="113447" y="731226"/>
                </a:lnTo>
                <a:lnTo>
                  <a:pt x="1069848" y="731519"/>
                </a:lnTo>
                <a:lnTo>
                  <a:pt x="1084594" y="730644"/>
                </a:lnTo>
                <a:lnTo>
                  <a:pt x="1125186" y="718323"/>
                </a:lnTo>
                <a:lnTo>
                  <a:pt x="1158274" y="693613"/>
                </a:lnTo>
                <a:lnTo>
                  <a:pt x="1181242" y="659275"/>
                </a:lnTo>
                <a:lnTo>
                  <a:pt x="1191478" y="618072"/>
                </a:lnTo>
                <a:lnTo>
                  <a:pt x="1191768" y="12191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19.4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数据库查询的一趟扫描算法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整个关系的一元操作实现算法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9031" y="1478233"/>
            <a:ext cx="3945890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去重复：&amp;(R)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latin typeface="微软雅黑"/>
                <a:cs typeface="微软雅黑"/>
              </a:rPr>
              <a:t>•需要在内存中保存已处理过的元组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006" y="2290094"/>
            <a:ext cx="8264525" cy="2182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微软雅黑"/>
                <a:cs typeface="微软雅黑"/>
              </a:rPr>
              <a:t>•当新元组到达时，需与之前处理过的元组进行比较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ts val="2770"/>
              </a:lnSpc>
              <a:spcBef>
                <a:spcPts val="145"/>
              </a:spcBef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建立不同的内存数据结构，来保存之前</a:t>
            </a:r>
            <a:r>
              <a:rPr sz="2000" b="1" dirty="0">
                <a:latin typeface="微软雅黑"/>
                <a:cs typeface="微软雅黑"/>
              </a:rPr>
              <a:t>处</a:t>
            </a:r>
            <a:r>
              <a:rPr sz="2000" b="1" spc="-5" dirty="0">
                <a:latin typeface="微软雅黑"/>
                <a:cs typeface="微软雅黑"/>
              </a:rPr>
              <a:t>理过的数据，以便快速处理整个 关系上的操作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spc="-10" dirty="0">
                <a:solidFill>
                  <a:srgbClr val="656533"/>
                </a:solidFill>
                <a:latin typeface="微软雅黑"/>
                <a:cs typeface="微软雅黑"/>
              </a:rPr>
              <a:t>•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算法复杂性</a:t>
            </a:r>
            <a:r>
              <a:rPr sz="2000" spc="-5" dirty="0">
                <a:latin typeface="微软雅黑"/>
                <a:cs typeface="微软雅黑"/>
              </a:rPr>
              <a:t>：B</a:t>
            </a:r>
            <a:r>
              <a:rPr sz="2000" spc="-15" dirty="0">
                <a:latin typeface="微软雅黑"/>
                <a:cs typeface="微软雅黑"/>
              </a:rPr>
              <a:t>(</a:t>
            </a:r>
            <a:r>
              <a:rPr sz="2000" spc="-10" dirty="0">
                <a:latin typeface="微软雅黑"/>
                <a:cs typeface="微软雅黑"/>
              </a:rPr>
              <a:t>R</a:t>
            </a:r>
            <a:r>
              <a:rPr sz="2000" spc="-5" dirty="0">
                <a:latin typeface="微软雅黑"/>
                <a:cs typeface="微软雅黑"/>
              </a:rPr>
              <a:t>)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spc="-10" dirty="0">
                <a:solidFill>
                  <a:srgbClr val="656533"/>
                </a:solidFill>
                <a:latin typeface="微软雅黑"/>
                <a:cs typeface="微软雅黑"/>
              </a:rPr>
              <a:t>•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应用条件</a:t>
            </a:r>
            <a:r>
              <a:rPr sz="2000" spc="-10" dirty="0">
                <a:latin typeface="微软雅黑"/>
                <a:cs typeface="微软雅黑"/>
              </a:rPr>
              <a:t>：B(&amp;(R))&lt;=</a:t>
            </a:r>
            <a:r>
              <a:rPr sz="2000" b="1" spc="-5" dirty="0">
                <a:latin typeface="微软雅黑"/>
                <a:cs typeface="微软雅黑"/>
              </a:rPr>
              <a:t>M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0709" y="1339596"/>
            <a:ext cx="4051935" cy="3975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  <a:tabLst>
                <a:tab pos="1236980" algn="l"/>
                <a:tab pos="2550160" algn="l"/>
                <a:tab pos="279019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SELECT	</a:t>
            </a:r>
            <a:r>
              <a:rPr sz="2000" b="1" u="sng" spc="-5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	*	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FRO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2515" y="5589270"/>
            <a:ext cx="990600" cy="1311910"/>
          </a:xfrm>
          <a:custGeom>
            <a:avLst/>
            <a:gdLst/>
            <a:ahLst/>
            <a:cxnLst/>
            <a:rect l="l" t="t" r="r" b="b"/>
            <a:pathLst>
              <a:path w="990600" h="1311909">
                <a:moveTo>
                  <a:pt x="990600" y="1207770"/>
                </a:moveTo>
                <a:lnTo>
                  <a:pt x="990600" y="102869"/>
                </a:lnTo>
                <a:lnTo>
                  <a:pt x="988958" y="94490"/>
                </a:lnTo>
                <a:lnTo>
                  <a:pt x="951678" y="63007"/>
                </a:lnTo>
                <a:lnTo>
                  <a:pt x="895039" y="42300"/>
                </a:lnTo>
                <a:lnTo>
                  <a:pt x="845534" y="30289"/>
                </a:lnTo>
                <a:lnTo>
                  <a:pt x="787822" y="19970"/>
                </a:lnTo>
                <a:lnTo>
                  <a:pt x="722923" y="11562"/>
                </a:lnTo>
                <a:lnTo>
                  <a:pt x="651857" y="5285"/>
                </a:lnTo>
                <a:lnTo>
                  <a:pt x="575642" y="1357"/>
                </a:lnTo>
                <a:lnTo>
                  <a:pt x="535923" y="344"/>
                </a:lnTo>
                <a:lnTo>
                  <a:pt x="495300" y="0"/>
                </a:lnTo>
                <a:lnTo>
                  <a:pt x="454676" y="344"/>
                </a:lnTo>
                <a:lnTo>
                  <a:pt x="414957" y="1357"/>
                </a:lnTo>
                <a:lnTo>
                  <a:pt x="376269" y="3014"/>
                </a:lnTo>
                <a:lnTo>
                  <a:pt x="302502" y="8143"/>
                </a:lnTo>
                <a:lnTo>
                  <a:pt x="234392" y="15513"/>
                </a:lnTo>
                <a:lnTo>
                  <a:pt x="172959" y="24904"/>
                </a:lnTo>
                <a:lnTo>
                  <a:pt x="119223" y="36097"/>
                </a:lnTo>
                <a:lnTo>
                  <a:pt x="74204" y="48871"/>
                </a:lnTo>
                <a:lnTo>
                  <a:pt x="25249" y="70518"/>
                </a:lnTo>
                <a:lnTo>
                  <a:pt x="0" y="102870"/>
                </a:lnTo>
                <a:lnTo>
                  <a:pt x="0" y="1207770"/>
                </a:lnTo>
                <a:lnTo>
                  <a:pt x="25249" y="1240493"/>
                </a:lnTo>
                <a:lnTo>
                  <a:pt x="74204" y="1262321"/>
                </a:lnTo>
                <a:lnTo>
                  <a:pt x="119223" y="1275178"/>
                </a:lnTo>
                <a:lnTo>
                  <a:pt x="172959" y="1286427"/>
                </a:lnTo>
                <a:lnTo>
                  <a:pt x="234392" y="1295855"/>
                </a:lnTo>
                <a:lnTo>
                  <a:pt x="302502" y="1303246"/>
                </a:lnTo>
                <a:lnTo>
                  <a:pt x="376269" y="1308385"/>
                </a:lnTo>
                <a:lnTo>
                  <a:pt x="414957" y="1310043"/>
                </a:lnTo>
                <a:lnTo>
                  <a:pt x="454676" y="1311057"/>
                </a:lnTo>
                <a:lnTo>
                  <a:pt x="495300" y="1311402"/>
                </a:lnTo>
                <a:lnTo>
                  <a:pt x="535923" y="1311057"/>
                </a:lnTo>
                <a:lnTo>
                  <a:pt x="575642" y="1310043"/>
                </a:lnTo>
                <a:lnTo>
                  <a:pt x="614330" y="1308385"/>
                </a:lnTo>
                <a:lnTo>
                  <a:pt x="688097" y="1303246"/>
                </a:lnTo>
                <a:lnTo>
                  <a:pt x="756207" y="1295855"/>
                </a:lnTo>
                <a:lnTo>
                  <a:pt x="817640" y="1286427"/>
                </a:lnTo>
                <a:lnTo>
                  <a:pt x="871376" y="1275178"/>
                </a:lnTo>
                <a:lnTo>
                  <a:pt x="916395" y="1262321"/>
                </a:lnTo>
                <a:lnTo>
                  <a:pt x="965350" y="1240493"/>
                </a:lnTo>
                <a:lnTo>
                  <a:pt x="990600" y="1207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2515" y="5589270"/>
            <a:ext cx="990600" cy="207010"/>
          </a:xfrm>
          <a:custGeom>
            <a:avLst/>
            <a:gdLst/>
            <a:ahLst/>
            <a:cxnLst/>
            <a:rect l="l" t="t" r="r" b="b"/>
            <a:pathLst>
              <a:path w="990600" h="207010">
                <a:moveTo>
                  <a:pt x="990600" y="102869"/>
                </a:moveTo>
                <a:lnTo>
                  <a:pt x="965350" y="70518"/>
                </a:lnTo>
                <a:lnTo>
                  <a:pt x="916395" y="48871"/>
                </a:lnTo>
                <a:lnTo>
                  <a:pt x="871376" y="36097"/>
                </a:lnTo>
                <a:lnTo>
                  <a:pt x="817640" y="24904"/>
                </a:lnTo>
                <a:lnTo>
                  <a:pt x="756207" y="15513"/>
                </a:lnTo>
                <a:lnTo>
                  <a:pt x="688097" y="8143"/>
                </a:lnTo>
                <a:lnTo>
                  <a:pt x="614330" y="3014"/>
                </a:lnTo>
                <a:lnTo>
                  <a:pt x="575642" y="1357"/>
                </a:lnTo>
                <a:lnTo>
                  <a:pt x="535923" y="344"/>
                </a:lnTo>
                <a:lnTo>
                  <a:pt x="495300" y="0"/>
                </a:lnTo>
                <a:lnTo>
                  <a:pt x="454676" y="344"/>
                </a:lnTo>
                <a:lnTo>
                  <a:pt x="414957" y="1357"/>
                </a:lnTo>
                <a:lnTo>
                  <a:pt x="376269" y="3014"/>
                </a:lnTo>
                <a:lnTo>
                  <a:pt x="302502" y="8143"/>
                </a:lnTo>
                <a:lnTo>
                  <a:pt x="234392" y="15513"/>
                </a:lnTo>
                <a:lnTo>
                  <a:pt x="172959" y="24904"/>
                </a:lnTo>
                <a:lnTo>
                  <a:pt x="119223" y="36097"/>
                </a:lnTo>
                <a:lnTo>
                  <a:pt x="74204" y="48871"/>
                </a:lnTo>
                <a:lnTo>
                  <a:pt x="25249" y="70518"/>
                </a:lnTo>
                <a:lnTo>
                  <a:pt x="0" y="102869"/>
                </a:lnTo>
                <a:lnTo>
                  <a:pt x="1641" y="111358"/>
                </a:lnTo>
                <a:lnTo>
                  <a:pt x="38921" y="143172"/>
                </a:lnTo>
                <a:lnTo>
                  <a:pt x="95560" y="164037"/>
                </a:lnTo>
                <a:lnTo>
                  <a:pt x="145065" y="176117"/>
                </a:lnTo>
                <a:lnTo>
                  <a:pt x="202777" y="186482"/>
                </a:lnTo>
                <a:lnTo>
                  <a:pt x="267676" y="194918"/>
                </a:lnTo>
                <a:lnTo>
                  <a:pt x="338742" y="201210"/>
                </a:lnTo>
                <a:lnTo>
                  <a:pt x="414957" y="205143"/>
                </a:lnTo>
                <a:lnTo>
                  <a:pt x="454676" y="206157"/>
                </a:lnTo>
                <a:lnTo>
                  <a:pt x="495300" y="206501"/>
                </a:lnTo>
                <a:lnTo>
                  <a:pt x="535923" y="206157"/>
                </a:lnTo>
                <a:lnTo>
                  <a:pt x="575642" y="205143"/>
                </a:lnTo>
                <a:lnTo>
                  <a:pt x="614330" y="203485"/>
                </a:lnTo>
                <a:lnTo>
                  <a:pt x="688097" y="198346"/>
                </a:lnTo>
                <a:lnTo>
                  <a:pt x="756207" y="190955"/>
                </a:lnTo>
                <a:lnTo>
                  <a:pt x="817640" y="181527"/>
                </a:lnTo>
                <a:lnTo>
                  <a:pt x="871376" y="170278"/>
                </a:lnTo>
                <a:lnTo>
                  <a:pt x="916395" y="157421"/>
                </a:lnTo>
                <a:lnTo>
                  <a:pt x="965350" y="135593"/>
                </a:lnTo>
                <a:lnTo>
                  <a:pt x="990600" y="102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2515" y="5589270"/>
            <a:ext cx="990600" cy="1311910"/>
          </a:xfrm>
          <a:custGeom>
            <a:avLst/>
            <a:gdLst/>
            <a:ahLst/>
            <a:cxnLst/>
            <a:rect l="l" t="t" r="r" b="b"/>
            <a:pathLst>
              <a:path w="990600" h="1311909">
                <a:moveTo>
                  <a:pt x="495300" y="0"/>
                </a:moveTo>
                <a:lnTo>
                  <a:pt x="454676" y="344"/>
                </a:lnTo>
                <a:lnTo>
                  <a:pt x="414957" y="1357"/>
                </a:lnTo>
                <a:lnTo>
                  <a:pt x="376269" y="3014"/>
                </a:lnTo>
                <a:lnTo>
                  <a:pt x="302502" y="8143"/>
                </a:lnTo>
                <a:lnTo>
                  <a:pt x="234392" y="15513"/>
                </a:lnTo>
                <a:lnTo>
                  <a:pt x="172959" y="24904"/>
                </a:lnTo>
                <a:lnTo>
                  <a:pt x="119223" y="36097"/>
                </a:lnTo>
                <a:lnTo>
                  <a:pt x="74204" y="48871"/>
                </a:lnTo>
                <a:lnTo>
                  <a:pt x="25249" y="70518"/>
                </a:lnTo>
                <a:lnTo>
                  <a:pt x="0" y="102870"/>
                </a:lnTo>
                <a:lnTo>
                  <a:pt x="0" y="1207770"/>
                </a:lnTo>
                <a:lnTo>
                  <a:pt x="25249" y="1240493"/>
                </a:lnTo>
                <a:lnTo>
                  <a:pt x="74204" y="1262321"/>
                </a:lnTo>
                <a:lnTo>
                  <a:pt x="119223" y="1275178"/>
                </a:lnTo>
                <a:lnTo>
                  <a:pt x="172959" y="1286427"/>
                </a:lnTo>
                <a:lnTo>
                  <a:pt x="234392" y="1295855"/>
                </a:lnTo>
                <a:lnTo>
                  <a:pt x="302502" y="1303246"/>
                </a:lnTo>
                <a:lnTo>
                  <a:pt x="376269" y="1308385"/>
                </a:lnTo>
                <a:lnTo>
                  <a:pt x="414957" y="1310043"/>
                </a:lnTo>
                <a:lnTo>
                  <a:pt x="454676" y="1311057"/>
                </a:lnTo>
                <a:lnTo>
                  <a:pt x="495300" y="1311402"/>
                </a:lnTo>
                <a:lnTo>
                  <a:pt x="535923" y="1311057"/>
                </a:lnTo>
                <a:lnTo>
                  <a:pt x="575642" y="1310043"/>
                </a:lnTo>
                <a:lnTo>
                  <a:pt x="614330" y="1308385"/>
                </a:lnTo>
                <a:lnTo>
                  <a:pt x="688097" y="1303246"/>
                </a:lnTo>
                <a:lnTo>
                  <a:pt x="756207" y="1295855"/>
                </a:lnTo>
                <a:lnTo>
                  <a:pt x="817640" y="1286427"/>
                </a:lnTo>
                <a:lnTo>
                  <a:pt x="871376" y="1275178"/>
                </a:lnTo>
                <a:lnTo>
                  <a:pt x="916395" y="1262321"/>
                </a:lnTo>
                <a:lnTo>
                  <a:pt x="965350" y="1240493"/>
                </a:lnTo>
                <a:lnTo>
                  <a:pt x="990600" y="1207770"/>
                </a:lnTo>
                <a:lnTo>
                  <a:pt x="990600" y="102869"/>
                </a:lnTo>
                <a:lnTo>
                  <a:pt x="965350" y="70518"/>
                </a:lnTo>
                <a:lnTo>
                  <a:pt x="916395" y="48871"/>
                </a:lnTo>
                <a:lnTo>
                  <a:pt x="871376" y="36097"/>
                </a:lnTo>
                <a:lnTo>
                  <a:pt x="817640" y="24904"/>
                </a:lnTo>
                <a:lnTo>
                  <a:pt x="756207" y="15513"/>
                </a:lnTo>
                <a:lnTo>
                  <a:pt x="688097" y="8143"/>
                </a:lnTo>
                <a:lnTo>
                  <a:pt x="614330" y="3014"/>
                </a:lnTo>
                <a:lnTo>
                  <a:pt x="575642" y="1357"/>
                </a:lnTo>
                <a:lnTo>
                  <a:pt x="535923" y="344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2515" y="5692140"/>
            <a:ext cx="990600" cy="104139"/>
          </a:xfrm>
          <a:custGeom>
            <a:avLst/>
            <a:gdLst/>
            <a:ahLst/>
            <a:cxnLst/>
            <a:rect l="l" t="t" r="r" b="b"/>
            <a:pathLst>
              <a:path w="990600" h="104139">
                <a:moveTo>
                  <a:pt x="0" y="0"/>
                </a:moveTo>
                <a:lnTo>
                  <a:pt x="25249" y="32723"/>
                </a:lnTo>
                <a:lnTo>
                  <a:pt x="74204" y="54551"/>
                </a:lnTo>
                <a:lnTo>
                  <a:pt x="119223" y="67408"/>
                </a:lnTo>
                <a:lnTo>
                  <a:pt x="172959" y="78657"/>
                </a:lnTo>
                <a:lnTo>
                  <a:pt x="234392" y="88085"/>
                </a:lnTo>
                <a:lnTo>
                  <a:pt x="302502" y="95476"/>
                </a:lnTo>
                <a:lnTo>
                  <a:pt x="376269" y="100615"/>
                </a:lnTo>
                <a:lnTo>
                  <a:pt x="414957" y="102273"/>
                </a:lnTo>
                <a:lnTo>
                  <a:pt x="454676" y="103287"/>
                </a:lnTo>
                <a:lnTo>
                  <a:pt x="495300" y="103631"/>
                </a:lnTo>
                <a:lnTo>
                  <a:pt x="535923" y="103287"/>
                </a:lnTo>
                <a:lnTo>
                  <a:pt x="575642" y="102273"/>
                </a:lnTo>
                <a:lnTo>
                  <a:pt x="614330" y="100615"/>
                </a:lnTo>
                <a:lnTo>
                  <a:pt x="688097" y="95476"/>
                </a:lnTo>
                <a:lnTo>
                  <a:pt x="756207" y="88085"/>
                </a:lnTo>
                <a:lnTo>
                  <a:pt x="817640" y="78657"/>
                </a:lnTo>
                <a:lnTo>
                  <a:pt x="871376" y="67408"/>
                </a:lnTo>
                <a:lnTo>
                  <a:pt x="916395" y="54551"/>
                </a:lnTo>
                <a:lnTo>
                  <a:pt x="965350" y="32723"/>
                </a:lnTo>
                <a:lnTo>
                  <a:pt x="988958" y="8488"/>
                </a:lnTo>
                <a:lnTo>
                  <a:pt x="9906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4717" y="6200394"/>
            <a:ext cx="778510" cy="578485"/>
          </a:xfrm>
          <a:custGeom>
            <a:avLst/>
            <a:gdLst/>
            <a:ahLst/>
            <a:cxnLst/>
            <a:rect l="l" t="t" r="r" b="b"/>
            <a:pathLst>
              <a:path w="778510" h="578484">
                <a:moveTo>
                  <a:pt x="0" y="0"/>
                </a:moveTo>
                <a:lnTo>
                  <a:pt x="0" y="578357"/>
                </a:lnTo>
                <a:lnTo>
                  <a:pt x="778001" y="578357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84717" y="6200394"/>
            <a:ext cx="778510" cy="57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R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59365" y="4268723"/>
            <a:ext cx="1191895" cy="731520"/>
          </a:xfrm>
          <a:custGeom>
            <a:avLst/>
            <a:gdLst/>
            <a:ahLst/>
            <a:cxnLst/>
            <a:rect l="l" t="t" r="r" b="b"/>
            <a:pathLst>
              <a:path w="1191895" h="731520">
                <a:moveTo>
                  <a:pt x="121920" y="0"/>
                </a:moveTo>
                <a:lnTo>
                  <a:pt x="79714" y="7489"/>
                </a:lnTo>
                <a:lnTo>
                  <a:pt x="43842" y="28214"/>
                </a:lnTo>
                <a:lnTo>
                  <a:pt x="17067" y="59560"/>
                </a:lnTo>
                <a:lnTo>
                  <a:pt x="2152" y="98913"/>
                </a:lnTo>
                <a:lnTo>
                  <a:pt x="0" y="609600"/>
                </a:lnTo>
                <a:lnTo>
                  <a:pt x="875" y="624201"/>
                </a:lnTo>
                <a:lnTo>
                  <a:pt x="13196" y="664603"/>
                </a:lnTo>
                <a:lnTo>
                  <a:pt x="37906" y="697749"/>
                </a:lnTo>
                <a:lnTo>
                  <a:pt x="72244" y="720878"/>
                </a:lnTo>
                <a:lnTo>
                  <a:pt x="113447" y="731226"/>
                </a:lnTo>
                <a:lnTo>
                  <a:pt x="1069848" y="731519"/>
                </a:lnTo>
                <a:lnTo>
                  <a:pt x="1084594" y="730644"/>
                </a:lnTo>
                <a:lnTo>
                  <a:pt x="1125186" y="718323"/>
                </a:lnTo>
                <a:lnTo>
                  <a:pt x="1158274" y="693613"/>
                </a:lnTo>
                <a:lnTo>
                  <a:pt x="1181242" y="659275"/>
                </a:lnTo>
                <a:lnTo>
                  <a:pt x="1191478" y="618072"/>
                </a:lnTo>
                <a:lnTo>
                  <a:pt x="1191768" y="121919"/>
                </a:lnTo>
                <a:lnTo>
                  <a:pt x="1190903" y="107173"/>
                </a:lnTo>
                <a:lnTo>
                  <a:pt x="1178711" y="66581"/>
                </a:lnTo>
                <a:lnTo>
                  <a:pt x="1154155" y="33493"/>
                </a:lnTo>
                <a:lnTo>
                  <a:pt x="1119850" y="10525"/>
                </a:lnTo>
                <a:lnTo>
                  <a:pt x="1078409" y="289"/>
                </a:lnTo>
                <a:lnTo>
                  <a:pt x="12192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9863" y="4425696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9863" y="4425696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94287" y="4935686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输入缓冲区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89689" y="4412741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80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9689" y="4412741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80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29155" y="4937210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输出缓冲区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81769" y="4560570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541020" y="38099"/>
                </a:moveTo>
                <a:lnTo>
                  <a:pt x="539496" y="35051"/>
                </a:lnTo>
                <a:lnTo>
                  <a:pt x="536448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536448" y="42671"/>
                </a:lnTo>
                <a:lnTo>
                  <a:pt x="539496" y="41909"/>
                </a:lnTo>
                <a:lnTo>
                  <a:pt x="541020" y="38099"/>
                </a:lnTo>
                <a:close/>
              </a:path>
              <a:path w="600075" h="76200">
                <a:moveTo>
                  <a:pt x="599694" y="38099"/>
                </a:moveTo>
                <a:lnTo>
                  <a:pt x="523494" y="0"/>
                </a:lnTo>
                <a:lnTo>
                  <a:pt x="523494" y="33527"/>
                </a:lnTo>
                <a:lnTo>
                  <a:pt x="536448" y="33527"/>
                </a:lnTo>
                <a:lnTo>
                  <a:pt x="539496" y="35051"/>
                </a:lnTo>
                <a:lnTo>
                  <a:pt x="541020" y="38099"/>
                </a:lnTo>
                <a:lnTo>
                  <a:pt x="541020" y="67436"/>
                </a:lnTo>
                <a:lnTo>
                  <a:pt x="599694" y="38099"/>
                </a:lnTo>
                <a:close/>
              </a:path>
              <a:path w="600075" h="76200">
                <a:moveTo>
                  <a:pt x="541020" y="67436"/>
                </a:moveTo>
                <a:lnTo>
                  <a:pt x="541020" y="38099"/>
                </a:lnTo>
                <a:lnTo>
                  <a:pt x="539496" y="41909"/>
                </a:lnTo>
                <a:lnTo>
                  <a:pt x="536448" y="42671"/>
                </a:lnTo>
                <a:lnTo>
                  <a:pt x="523494" y="42671"/>
                </a:lnTo>
                <a:lnTo>
                  <a:pt x="523494" y="76199"/>
                </a:lnTo>
                <a:lnTo>
                  <a:pt x="5410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8085" y="4588764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89026" y="38100"/>
                </a:moveTo>
                <a:lnTo>
                  <a:pt x="587502" y="35052"/>
                </a:lnTo>
                <a:lnTo>
                  <a:pt x="584454" y="33528"/>
                </a:lnTo>
                <a:lnTo>
                  <a:pt x="5334" y="32004"/>
                </a:lnTo>
                <a:lnTo>
                  <a:pt x="1524" y="33528"/>
                </a:lnTo>
                <a:lnTo>
                  <a:pt x="0" y="36576"/>
                </a:lnTo>
                <a:lnTo>
                  <a:pt x="1524" y="40386"/>
                </a:lnTo>
                <a:lnTo>
                  <a:pt x="5334" y="41910"/>
                </a:lnTo>
                <a:lnTo>
                  <a:pt x="584454" y="43434"/>
                </a:lnTo>
                <a:lnTo>
                  <a:pt x="587502" y="41910"/>
                </a:lnTo>
                <a:lnTo>
                  <a:pt x="589026" y="38100"/>
                </a:lnTo>
                <a:close/>
              </a:path>
              <a:path w="647700" h="76200">
                <a:moveTo>
                  <a:pt x="647700" y="38862"/>
                </a:moveTo>
                <a:lnTo>
                  <a:pt x="571500" y="0"/>
                </a:lnTo>
                <a:lnTo>
                  <a:pt x="571500" y="33493"/>
                </a:lnTo>
                <a:lnTo>
                  <a:pt x="584454" y="33528"/>
                </a:lnTo>
                <a:lnTo>
                  <a:pt x="587502" y="35052"/>
                </a:lnTo>
                <a:lnTo>
                  <a:pt x="589026" y="38100"/>
                </a:lnTo>
                <a:lnTo>
                  <a:pt x="589026" y="67612"/>
                </a:lnTo>
                <a:lnTo>
                  <a:pt x="647700" y="38862"/>
                </a:lnTo>
                <a:close/>
              </a:path>
              <a:path w="647700" h="76200">
                <a:moveTo>
                  <a:pt x="589026" y="67612"/>
                </a:moveTo>
                <a:lnTo>
                  <a:pt x="589026" y="38100"/>
                </a:lnTo>
                <a:lnTo>
                  <a:pt x="587502" y="41910"/>
                </a:lnTo>
                <a:lnTo>
                  <a:pt x="584454" y="43434"/>
                </a:lnTo>
                <a:lnTo>
                  <a:pt x="571500" y="43399"/>
                </a:lnTo>
                <a:lnTo>
                  <a:pt x="571500" y="76200"/>
                </a:lnTo>
                <a:lnTo>
                  <a:pt x="589026" y="67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72263" y="4011167"/>
            <a:ext cx="628650" cy="601980"/>
          </a:xfrm>
          <a:custGeom>
            <a:avLst/>
            <a:gdLst/>
            <a:ahLst/>
            <a:cxnLst/>
            <a:rect l="l" t="t" r="r" b="b"/>
            <a:pathLst>
              <a:path w="628650" h="601979">
                <a:moveTo>
                  <a:pt x="553204" y="43437"/>
                </a:moveTo>
                <a:lnTo>
                  <a:pt x="552545" y="34020"/>
                </a:lnTo>
                <a:lnTo>
                  <a:pt x="541782" y="35814"/>
                </a:lnTo>
                <a:lnTo>
                  <a:pt x="530065" y="39249"/>
                </a:lnTo>
                <a:lnTo>
                  <a:pt x="483581" y="59146"/>
                </a:lnTo>
                <a:lnTo>
                  <a:pt x="449412" y="79124"/>
                </a:lnTo>
                <a:lnTo>
                  <a:pt x="416150" y="101929"/>
                </a:lnTo>
                <a:lnTo>
                  <a:pt x="383983" y="126276"/>
                </a:lnTo>
                <a:lnTo>
                  <a:pt x="334019" y="166242"/>
                </a:lnTo>
                <a:lnTo>
                  <a:pt x="324612" y="173736"/>
                </a:lnTo>
                <a:lnTo>
                  <a:pt x="288036" y="204978"/>
                </a:lnTo>
                <a:lnTo>
                  <a:pt x="256690" y="233695"/>
                </a:lnTo>
                <a:lnTo>
                  <a:pt x="227657" y="262307"/>
                </a:lnTo>
                <a:lnTo>
                  <a:pt x="200637" y="291068"/>
                </a:lnTo>
                <a:lnTo>
                  <a:pt x="175331" y="320236"/>
                </a:lnTo>
                <a:lnTo>
                  <a:pt x="151437" y="350067"/>
                </a:lnTo>
                <a:lnTo>
                  <a:pt x="128657" y="380818"/>
                </a:lnTo>
                <a:lnTo>
                  <a:pt x="106691" y="412747"/>
                </a:lnTo>
                <a:lnTo>
                  <a:pt x="85237" y="446108"/>
                </a:lnTo>
                <a:lnTo>
                  <a:pt x="63998" y="481160"/>
                </a:lnTo>
                <a:lnTo>
                  <a:pt x="42672" y="518160"/>
                </a:lnTo>
                <a:lnTo>
                  <a:pt x="21336" y="556260"/>
                </a:lnTo>
                <a:lnTo>
                  <a:pt x="762" y="595122"/>
                </a:lnTo>
                <a:lnTo>
                  <a:pt x="0" y="598170"/>
                </a:lnTo>
                <a:lnTo>
                  <a:pt x="2286" y="601218"/>
                </a:lnTo>
                <a:lnTo>
                  <a:pt x="6096" y="601980"/>
                </a:lnTo>
                <a:lnTo>
                  <a:pt x="9144" y="599694"/>
                </a:lnTo>
                <a:lnTo>
                  <a:pt x="29718" y="560832"/>
                </a:lnTo>
                <a:lnTo>
                  <a:pt x="51054" y="522732"/>
                </a:lnTo>
                <a:lnTo>
                  <a:pt x="73152" y="484632"/>
                </a:lnTo>
                <a:lnTo>
                  <a:pt x="95250" y="448056"/>
                </a:lnTo>
                <a:lnTo>
                  <a:pt x="118872" y="411480"/>
                </a:lnTo>
                <a:lnTo>
                  <a:pt x="143256" y="376428"/>
                </a:lnTo>
                <a:lnTo>
                  <a:pt x="172070" y="338608"/>
                </a:lnTo>
                <a:lnTo>
                  <a:pt x="196937" y="309288"/>
                </a:lnTo>
                <a:lnTo>
                  <a:pt x="230913" y="272405"/>
                </a:lnTo>
                <a:lnTo>
                  <a:pt x="267565" y="237231"/>
                </a:lnTo>
                <a:lnTo>
                  <a:pt x="277368" y="228600"/>
                </a:lnTo>
                <a:lnTo>
                  <a:pt x="312420" y="196596"/>
                </a:lnTo>
                <a:lnTo>
                  <a:pt x="354247" y="161740"/>
                </a:lnTo>
                <a:lnTo>
                  <a:pt x="384075" y="137988"/>
                </a:lnTo>
                <a:lnTo>
                  <a:pt x="414845" y="115077"/>
                </a:lnTo>
                <a:lnTo>
                  <a:pt x="446076" y="93132"/>
                </a:lnTo>
                <a:lnTo>
                  <a:pt x="463296" y="82296"/>
                </a:lnTo>
                <a:lnTo>
                  <a:pt x="481958" y="70640"/>
                </a:lnTo>
                <a:lnTo>
                  <a:pt x="516546" y="53851"/>
                </a:lnTo>
                <a:lnTo>
                  <a:pt x="540861" y="45970"/>
                </a:lnTo>
                <a:lnTo>
                  <a:pt x="553204" y="43437"/>
                </a:lnTo>
                <a:close/>
              </a:path>
              <a:path w="628650" h="601979">
                <a:moveTo>
                  <a:pt x="628650" y="32004"/>
                </a:moveTo>
                <a:lnTo>
                  <a:pt x="550164" y="0"/>
                </a:lnTo>
                <a:lnTo>
                  <a:pt x="552545" y="34020"/>
                </a:lnTo>
                <a:lnTo>
                  <a:pt x="564642" y="32004"/>
                </a:lnTo>
                <a:lnTo>
                  <a:pt x="568452" y="32766"/>
                </a:lnTo>
                <a:lnTo>
                  <a:pt x="569976" y="36576"/>
                </a:lnTo>
                <a:lnTo>
                  <a:pt x="569976" y="67452"/>
                </a:lnTo>
                <a:lnTo>
                  <a:pt x="628650" y="32004"/>
                </a:lnTo>
                <a:close/>
              </a:path>
              <a:path w="628650" h="601979">
                <a:moveTo>
                  <a:pt x="569976" y="36576"/>
                </a:moveTo>
                <a:lnTo>
                  <a:pt x="568452" y="32766"/>
                </a:lnTo>
                <a:lnTo>
                  <a:pt x="564642" y="32004"/>
                </a:lnTo>
                <a:lnTo>
                  <a:pt x="552545" y="34020"/>
                </a:lnTo>
                <a:lnTo>
                  <a:pt x="553204" y="43437"/>
                </a:lnTo>
                <a:lnTo>
                  <a:pt x="553390" y="43399"/>
                </a:lnTo>
                <a:lnTo>
                  <a:pt x="566166" y="41910"/>
                </a:lnTo>
                <a:lnTo>
                  <a:pt x="569214" y="39624"/>
                </a:lnTo>
                <a:lnTo>
                  <a:pt x="569976" y="36576"/>
                </a:lnTo>
                <a:close/>
              </a:path>
              <a:path w="628650" h="601979">
                <a:moveTo>
                  <a:pt x="569976" y="67452"/>
                </a:moveTo>
                <a:lnTo>
                  <a:pt x="569976" y="36576"/>
                </a:lnTo>
                <a:lnTo>
                  <a:pt x="569214" y="39624"/>
                </a:lnTo>
                <a:lnTo>
                  <a:pt x="566166" y="41910"/>
                </a:lnTo>
                <a:lnTo>
                  <a:pt x="553390" y="43399"/>
                </a:lnTo>
                <a:lnTo>
                  <a:pt x="553204" y="43437"/>
                </a:lnTo>
                <a:lnTo>
                  <a:pt x="555498" y="76200"/>
                </a:lnTo>
                <a:lnTo>
                  <a:pt x="569976" y="6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2707" y="4814315"/>
            <a:ext cx="139065" cy="919480"/>
          </a:xfrm>
          <a:custGeom>
            <a:avLst/>
            <a:gdLst/>
            <a:ahLst/>
            <a:cxnLst/>
            <a:rect l="l" t="t" r="r" b="b"/>
            <a:pathLst>
              <a:path w="139064" h="919479">
                <a:moveTo>
                  <a:pt x="124214" y="315373"/>
                </a:moveTo>
                <a:lnTo>
                  <a:pt x="124214" y="242519"/>
                </a:lnTo>
                <a:lnTo>
                  <a:pt x="124158" y="255270"/>
                </a:lnTo>
                <a:lnTo>
                  <a:pt x="118992" y="299666"/>
                </a:lnTo>
                <a:lnTo>
                  <a:pt x="105036" y="335285"/>
                </a:lnTo>
                <a:lnTo>
                  <a:pt x="84436" y="367931"/>
                </a:lnTo>
                <a:lnTo>
                  <a:pt x="58626" y="402336"/>
                </a:lnTo>
                <a:lnTo>
                  <a:pt x="47958" y="416814"/>
                </a:lnTo>
                <a:lnTo>
                  <a:pt x="17206" y="465841"/>
                </a:lnTo>
                <a:lnTo>
                  <a:pt x="4975" y="504233"/>
                </a:lnTo>
                <a:lnTo>
                  <a:pt x="87" y="545544"/>
                </a:lnTo>
                <a:lnTo>
                  <a:pt x="0" y="567007"/>
                </a:lnTo>
                <a:lnTo>
                  <a:pt x="1271" y="588853"/>
                </a:lnTo>
                <a:lnTo>
                  <a:pt x="3744" y="610968"/>
                </a:lnTo>
                <a:lnTo>
                  <a:pt x="7257" y="633236"/>
                </a:lnTo>
                <a:lnTo>
                  <a:pt x="9626" y="645255"/>
                </a:lnTo>
                <a:lnTo>
                  <a:pt x="9626" y="550592"/>
                </a:lnTo>
                <a:lnTo>
                  <a:pt x="9793" y="537427"/>
                </a:lnTo>
                <a:lnTo>
                  <a:pt x="17755" y="491290"/>
                </a:lnTo>
                <a:lnTo>
                  <a:pt x="32718" y="457962"/>
                </a:lnTo>
                <a:lnTo>
                  <a:pt x="36528" y="451104"/>
                </a:lnTo>
                <a:lnTo>
                  <a:pt x="45672" y="436626"/>
                </a:lnTo>
                <a:lnTo>
                  <a:pt x="60896" y="415244"/>
                </a:lnTo>
                <a:lnTo>
                  <a:pt x="76636" y="394900"/>
                </a:lnTo>
                <a:lnTo>
                  <a:pt x="84315" y="384719"/>
                </a:lnTo>
                <a:lnTo>
                  <a:pt x="111931" y="342385"/>
                </a:lnTo>
                <a:lnTo>
                  <a:pt x="122788" y="319323"/>
                </a:lnTo>
                <a:lnTo>
                  <a:pt x="124214" y="315373"/>
                </a:lnTo>
                <a:close/>
              </a:path>
              <a:path w="139064" h="919479">
                <a:moveTo>
                  <a:pt x="99774" y="916686"/>
                </a:moveTo>
                <a:lnTo>
                  <a:pt x="99774" y="912876"/>
                </a:lnTo>
                <a:lnTo>
                  <a:pt x="57999" y="787663"/>
                </a:lnTo>
                <a:lnTo>
                  <a:pt x="48086" y="755899"/>
                </a:lnTo>
                <a:lnTo>
                  <a:pt x="34463" y="707972"/>
                </a:lnTo>
                <a:lnTo>
                  <a:pt x="22962" y="659759"/>
                </a:lnTo>
                <a:lnTo>
                  <a:pt x="14286" y="611312"/>
                </a:lnTo>
                <a:lnTo>
                  <a:pt x="9626" y="550592"/>
                </a:lnTo>
                <a:lnTo>
                  <a:pt x="9626" y="645255"/>
                </a:lnTo>
                <a:lnTo>
                  <a:pt x="22458" y="699805"/>
                </a:lnTo>
                <a:lnTo>
                  <a:pt x="34887" y="742836"/>
                </a:lnTo>
                <a:lnTo>
                  <a:pt x="59532" y="821506"/>
                </a:lnTo>
                <a:lnTo>
                  <a:pt x="64722" y="838962"/>
                </a:lnTo>
                <a:lnTo>
                  <a:pt x="73104" y="864870"/>
                </a:lnTo>
                <a:lnTo>
                  <a:pt x="91392" y="915924"/>
                </a:lnTo>
                <a:lnTo>
                  <a:pt x="93678" y="918972"/>
                </a:lnTo>
                <a:lnTo>
                  <a:pt x="96726" y="918972"/>
                </a:lnTo>
                <a:lnTo>
                  <a:pt x="99774" y="916686"/>
                </a:lnTo>
                <a:close/>
              </a:path>
              <a:path w="139064" h="919479">
                <a:moveTo>
                  <a:pt x="138636" y="63246"/>
                </a:moveTo>
                <a:lnTo>
                  <a:pt x="81486" y="0"/>
                </a:lnTo>
                <a:lnTo>
                  <a:pt x="64722" y="83820"/>
                </a:lnTo>
                <a:lnTo>
                  <a:pt x="94440" y="75547"/>
                </a:lnTo>
                <a:lnTo>
                  <a:pt x="94440" y="59436"/>
                </a:lnTo>
                <a:lnTo>
                  <a:pt x="96726" y="57150"/>
                </a:lnTo>
                <a:lnTo>
                  <a:pt x="100536" y="57150"/>
                </a:lnTo>
                <a:lnTo>
                  <a:pt x="102822" y="60198"/>
                </a:lnTo>
                <a:lnTo>
                  <a:pt x="106178" y="72280"/>
                </a:lnTo>
                <a:lnTo>
                  <a:pt x="138636" y="63246"/>
                </a:lnTo>
                <a:close/>
              </a:path>
              <a:path w="139064" h="919479">
                <a:moveTo>
                  <a:pt x="106178" y="72280"/>
                </a:moveTo>
                <a:lnTo>
                  <a:pt x="102822" y="60198"/>
                </a:lnTo>
                <a:lnTo>
                  <a:pt x="100536" y="57150"/>
                </a:lnTo>
                <a:lnTo>
                  <a:pt x="96726" y="57150"/>
                </a:lnTo>
                <a:lnTo>
                  <a:pt x="94440" y="59436"/>
                </a:lnTo>
                <a:lnTo>
                  <a:pt x="94988" y="67424"/>
                </a:lnTo>
                <a:lnTo>
                  <a:pt x="96930" y="74854"/>
                </a:lnTo>
                <a:lnTo>
                  <a:pt x="106178" y="72280"/>
                </a:lnTo>
                <a:close/>
              </a:path>
              <a:path w="139064" h="919479">
                <a:moveTo>
                  <a:pt x="96930" y="74854"/>
                </a:moveTo>
                <a:lnTo>
                  <a:pt x="94988" y="67424"/>
                </a:lnTo>
                <a:lnTo>
                  <a:pt x="94440" y="59436"/>
                </a:lnTo>
                <a:lnTo>
                  <a:pt x="94440" y="75547"/>
                </a:lnTo>
                <a:lnTo>
                  <a:pt x="96930" y="74854"/>
                </a:lnTo>
                <a:close/>
              </a:path>
              <a:path w="139064" h="919479">
                <a:moveTo>
                  <a:pt x="133492" y="242236"/>
                </a:moveTo>
                <a:lnTo>
                  <a:pt x="130318" y="191995"/>
                </a:lnTo>
                <a:lnTo>
                  <a:pt x="122268" y="142127"/>
                </a:lnTo>
                <a:lnTo>
                  <a:pt x="106632" y="73914"/>
                </a:lnTo>
                <a:lnTo>
                  <a:pt x="106178" y="72280"/>
                </a:lnTo>
                <a:lnTo>
                  <a:pt x="96930" y="74854"/>
                </a:lnTo>
                <a:lnTo>
                  <a:pt x="101338" y="92042"/>
                </a:lnTo>
                <a:lnTo>
                  <a:pt x="104374" y="104401"/>
                </a:lnTo>
                <a:lnTo>
                  <a:pt x="112636" y="141677"/>
                </a:lnTo>
                <a:lnTo>
                  <a:pt x="119121" y="179249"/>
                </a:lnTo>
                <a:lnTo>
                  <a:pt x="123880" y="229801"/>
                </a:lnTo>
                <a:lnTo>
                  <a:pt x="124214" y="242519"/>
                </a:lnTo>
                <a:lnTo>
                  <a:pt x="124214" y="315373"/>
                </a:lnTo>
                <a:lnTo>
                  <a:pt x="127206" y="307086"/>
                </a:lnTo>
                <a:lnTo>
                  <a:pt x="131555" y="279961"/>
                </a:lnTo>
                <a:lnTo>
                  <a:pt x="132670" y="267392"/>
                </a:lnTo>
                <a:lnTo>
                  <a:pt x="133306" y="254816"/>
                </a:lnTo>
                <a:lnTo>
                  <a:pt x="133492" y="242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92757" y="6551124"/>
            <a:ext cx="12630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M-2个缓冲区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69093" y="6000750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1761" y="6000750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13667" y="6000750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84811" y="6000750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09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2493" y="4998720"/>
            <a:ext cx="558800" cy="993775"/>
          </a:xfrm>
          <a:custGeom>
            <a:avLst/>
            <a:gdLst/>
            <a:ahLst/>
            <a:cxnLst/>
            <a:rect l="l" t="t" r="r" b="b"/>
            <a:pathLst>
              <a:path w="558800" h="993775">
                <a:moveTo>
                  <a:pt x="70104" y="48005"/>
                </a:moveTo>
                <a:lnTo>
                  <a:pt x="0" y="0"/>
                </a:lnTo>
                <a:lnTo>
                  <a:pt x="3810" y="85343"/>
                </a:lnTo>
                <a:lnTo>
                  <a:pt x="25908" y="72897"/>
                </a:lnTo>
                <a:lnTo>
                  <a:pt x="25908" y="54101"/>
                </a:lnTo>
                <a:lnTo>
                  <a:pt x="28194" y="51053"/>
                </a:lnTo>
                <a:lnTo>
                  <a:pt x="32004" y="51053"/>
                </a:lnTo>
                <a:lnTo>
                  <a:pt x="35052" y="53339"/>
                </a:lnTo>
                <a:lnTo>
                  <a:pt x="41207" y="64281"/>
                </a:lnTo>
                <a:lnTo>
                  <a:pt x="70104" y="48005"/>
                </a:lnTo>
                <a:close/>
              </a:path>
              <a:path w="558800" h="993775">
                <a:moveTo>
                  <a:pt x="41207" y="64281"/>
                </a:moveTo>
                <a:lnTo>
                  <a:pt x="35052" y="53339"/>
                </a:lnTo>
                <a:lnTo>
                  <a:pt x="32004" y="51053"/>
                </a:lnTo>
                <a:lnTo>
                  <a:pt x="28194" y="51053"/>
                </a:lnTo>
                <a:lnTo>
                  <a:pt x="25908" y="54101"/>
                </a:lnTo>
                <a:lnTo>
                  <a:pt x="26670" y="57911"/>
                </a:lnTo>
                <a:lnTo>
                  <a:pt x="32888" y="68966"/>
                </a:lnTo>
                <a:lnTo>
                  <a:pt x="41207" y="64281"/>
                </a:lnTo>
                <a:close/>
              </a:path>
              <a:path w="558800" h="993775">
                <a:moveTo>
                  <a:pt x="32888" y="68966"/>
                </a:moveTo>
                <a:lnTo>
                  <a:pt x="26670" y="57911"/>
                </a:lnTo>
                <a:lnTo>
                  <a:pt x="25908" y="54101"/>
                </a:lnTo>
                <a:lnTo>
                  <a:pt x="25908" y="72897"/>
                </a:lnTo>
                <a:lnTo>
                  <a:pt x="32888" y="68966"/>
                </a:lnTo>
                <a:close/>
              </a:path>
              <a:path w="558800" h="993775">
                <a:moveTo>
                  <a:pt x="525577" y="925301"/>
                </a:moveTo>
                <a:lnTo>
                  <a:pt x="41207" y="64281"/>
                </a:lnTo>
                <a:lnTo>
                  <a:pt x="32888" y="68966"/>
                </a:lnTo>
                <a:lnTo>
                  <a:pt x="517236" y="929946"/>
                </a:lnTo>
                <a:lnTo>
                  <a:pt x="525577" y="925301"/>
                </a:lnTo>
                <a:close/>
              </a:path>
              <a:path w="558800" h="993775">
                <a:moveTo>
                  <a:pt x="531876" y="975867"/>
                </a:moveTo>
                <a:lnTo>
                  <a:pt x="531876" y="939545"/>
                </a:lnTo>
                <a:lnTo>
                  <a:pt x="529590" y="942593"/>
                </a:lnTo>
                <a:lnTo>
                  <a:pt x="525780" y="943355"/>
                </a:lnTo>
                <a:lnTo>
                  <a:pt x="523494" y="941069"/>
                </a:lnTo>
                <a:lnTo>
                  <a:pt x="517236" y="929946"/>
                </a:lnTo>
                <a:lnTo>
                  <a:pt x="487680" y="946403"/>
                </a:lnTo>
                <a:lnTo>
                  <a:pt x="531876" y="975867"/>
                </a:lnTo>
                <a:close/>
              </a:path>
              <a:path w="558800" h="993775">
                <a:moveTo>
                  <a:pt x="531876" y="939545"/>
                </a:moveTo>
                <a:lnTo>
                  <a:pt x="531876" y="936497"/>
                </a:lnTo>
                <a:lnTo>
                  <a:pt x="525577" y="925301"/>
                </a:lnTo>
                <a:lnTo>
                  <a:pt x="517236" y="929946"/>
                </a:lnTo>
                <a:lnTo>
                  <a:pt x="523494" y="941069"/>
                </a:lnTo>
                <a:lnTo>
                  <a:pt x="525780" y="943355"/>
                </a:lnTo>
                <a:lnTo>
                  <a:pt x="529590" y="942593"/>
                </a:lnTo>
                <a:lnTo>
                  <a:pt x="531876" y="939545"/>
                </a:lnTo>
                <a:close/>
              </a:path>
              <a:path w="558800" h="993775">
                <a:moveTo>
                  <a:pt x="558546" y="993647"/>
                </a:moveTo>
                <a:lnTo>
                  <a:pt x="554736" y="909065"/>
                </a:lnTo>
                <a:lnTo>
                  <a:pt x="525577" y="925301"/>
                </a:lnTo>
                <a:lnTo>
                  <a:pt x="531876" y="936497"/>
                </a:lnTo>
                <a:lnTo>
                  <a:pt x="531876" y="975867"/>
                </a:lnTo>
                <a:lnTo>
                  <a:pt x="558546" y="993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79981" y="5780178"/>
            <a:ext cx="1625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保存已处理过的数据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48563" y="5189220"/>
            <a:ext cx="2589530" cy="1351280"/>
          </a:xfrm>
          <a:custGeom>
            <a:avLst/>
            <a:gdLst/>
            <a:ahLst/>
            <a:cxnLst/>
            <a:rect l="l" t="t" r="r" b="b"/>
            <a:pathLst>
              <a:path w="2589529" h="1351279">
                <a:moveTo>
                  <a:pt x="2589276" y="1125473"/>
                </a:moveTo>
                <a:lnTo>
                  <a:pt x="2589276" y="225551"/>
                </a:lnTo>
                <a:lnTo>
                  <a:pt x="2588531" y="206999"/>
                </a:lnTo>
                <a:lnTo>
                  <a:pt x="2577815" y="154106"/>
                </a:lnTo>
                <a:lnTo>
                  <a:pt x="2555578" y="106563"/>
                </a:lnTo>
                <a:lnTo>
                  <a:pt x="2523363" y="65912"/>
                </a:lnTo>
                <a:lnTo>
                  <a:pt x="2482712" y="33697"/>
                </a:lnTo>
                <a:lnTo>
                  <a:pt x="2435169" y="11460"/>
                </a:lnTo>
                <a:lnTo>
                  <a:pt x="2382276" y="744"/>
                </a:lnTo>
                <a:lnTo>
                  <a:pt x="2363724" y="0"/>
                </a:lnTo>
                <a:lnTo>
                  <a:pt x="225551" y="0"/>
                </a:lnTo>
                <a:lnTo>
                  <a:pt x="171219" y="6532"/>
                </a:lnTo>
                <a:lnTo>
                  <a:pt x="121721" y="25100"/>
                </a:lnTo>
                <a:lnTo>
                  <a:pt x="78602" y="54161"/>
                </a:lnTo>
                <a:lnTo>
                  <a:pt x="43403" y="92171"/>
                </a:lnTo>
                <a:lnTo>
                  <a:pt x="17668" y="137588"/>
                </a:lnTo>
                <a:lnTo>
                  <a:pt x="2941" y="188869"/>
                </a:lnTo>
                <a:lnTo>
                  <a:pt x="0" y="225552"/>
                </a:lnTo>
                <a:lnTo>
                  <a:pt x="0" y="1125474"/>
                </a:lnTo>
                <a:lnTo>
                  <a:pt x="6532" y="1179806"/>
                </a:lnTo>
                <a:lnTo>
                  <a:pt x="25100" y="1229304"/>
                </a:lnTo>
                <a:lnTo>
                  <a:pt x="54161" y="1272423"/>
                </a:lnTo>
                <a:lnTo>
                  <a:pt x="92171" y="1307622"/>
                </a:lnTo>
                <a:lnTo>
                  <a:pt x="137588" y="1333357"/>
                </a:lnTo>
                <a:lnTo>
                  <a:pt x="188869" y="1348084"/>
                </a:lnTo>
                <a:lnTo>
                  <a:pt x="225551" y="1351026"/>
                </a:lnTo>
                <a:lnTo>
                  <a:pt x="2363724" y="1351025"/>
                </a:lnTo>
                <a:lnTo>
                  <a:pt x="2418056" y="1344493"/>
                </a:lnTo>
                <a:lnTo>
                  <a:pt x="2467554" y="1325925"/>
                </a:lnTo>
                <a:lnTo>
                  <a:pt x="2510673" y="1296864"/>
                </a:lnTo>
                <a:lnTo>
                  <a:pt x="2545872" y="1258854"/>
                </a:lnTo>
                <a:lnTo>
                  <a:pt x="2571607" y="1213437"/>
                </a:lnTo>
                <a:lnTo>
                  <a:pt x="2586334" y="1162156"/>
                </a:lnTo>
                <a:lnTo>
                  <a:pt x="2589276" y="11254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58291" y="5301996"/>
            <a:ext cx="2353945" cy="1127125"/>
          </a:xfrm>
          <a:custGeom>
            <a:avLst/>
            <a:gdLst/>
            <a:ahLst/>
            <a:cxnLst/>
            <a:rect l="l" t="t" r="r" b="b"/>
            <a:pathLst>
              <a:path w="2353945" h="1127125">
                <a:moveTo>
                  <a:pt x="2353818" y="939545"/>
                </a:moveTo>
                <a:lnTo>
                  <a:pt x="2353818" y="187451"/>
                </a:lnTo>
                <a:lnTo>
                  <a:pt x="2353197" y="172063"/>
                </a:lnTo>
                <a:lnTo>
                  <a:pt x="2344271" y="128162"/>
                </a:lnTo>
                <a:lnTo>
                  <a:pt x="2325758" y="88663"/>
                </a:lnTo>
                <a:lnTo>
                  <a:pt x="2298954" y="54863"/>
                </a:lnTo>
                <a:lnTo>
                  <a:pt x="2265154" y="28059"/>
                </a:lnTo>
                <a:lnTo>
                  <a:pt x="2225655" y="9546"/>
                </a:lnTo>
                <a:lnTo>
                  <a:pt x="2181754" y="620"/>
                </a:lnTo>
                <a:lnTo>
                  <a:pt x="2166366" y="0"/>
                </a:lnTo>
                <a:lnTo>
                  <a:pt x="187451" y="0"/>
                </a:lnTo>
                <a:lnTo>
                  <a:pt x="142370" y="5441"/>
                </a:lnTo>
                <a:lnTo>
                  <a:pt x="101260" y="20903"/>
                </a:lnTo>
                <a:lnTo>
                  <a:pt x="65417" y="45087"/>
                </a:lnTo>
                <a:lnTo>
                  <a:pt x="36137" y="76699"/>
                </a:lnTo>
                <a:lnTo>
                  <a:pt x="14716" y="114442"/>
                </a:lnTo>
                <a:lnTo>
                  <a:pt x="2450" y="157020"/>
                </a:lnTo>
                <a:lnTo>
                  <a:pt x="0" y="187452"/>
                </a:lnTo>
                <a:lnTo>
                  <a:pt x="0" y="939546"/>
                </a:lnTo>
                <a:lnTo>
                  <a:pt x="5441" y="984627"/>
                </a:lnTo>
                <a:lnTo>
                  <a:pt x="20903" y="1025737"/>
                </a:lnTo>
                <a:lnTo>
                  <a:pt x="45087" y="1061580"/>
                </a:lnTo>
                <a:lnTo>
                  <a:pt x="76699" y="1090860"/>
                </a:lnTo>
                <a:lnTo>
                  <a:pt x="114442" y="1112281"/>
                </a:lnTo>
                <a:lnTo>
                  <a:pt x="157020" y="1124547"/>
                </a:lnTo>
                <a:lnTo>
                  <a:pt x="187451" y="1126998"/>
                </a:lnTo>
                <a:lnTo>
                  <a:pt x="2166366" y="1126997"/>
                </a:lnTo>
                <a:lnTo>
                  <a:pt x="2211447" y="1121556"/>
                </a:lnTo>
                <a:lnTo>
                  <a:pt x="2252557" y="1106094"/>
                </a:lnTo>
                <a:lnTo>
                  <a:pt x="2288400" y="1081910"/>
                </a:lnTo>
                <a:lnTo>
                  <a:pt x="2317680" y="1050298"/>
                </a:lnTo>
                <a:lnTo>
                  <a:pt x="2339101" y="1012555"/>
                </a:lnTo>
                <a:lnTo>
                  <a:pt x="2351367" y="969977"/>
                </a:lnTo>
                <a:lnTo>
                  <a:pt x="2353818" y="93954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58291" y="5301996"/>
            <a:ext cx="2353945" cy="1127125"/>
          </a:xfrm>
          <a:custGeom>
            <a:avLst/>
            <a:gdLst/>
            <a:ahLst/>
            <a:cxnLst/>
            <a:rect l="l" t="t" r="r" b="b"/>
            <a:pathLst>
              <a:path w="2353945" h="1127125">
                <a:moveTo>
                  <a:pt x="187451" y="0"/>
                </a:moveTo>
                <a:lnTo>
                  <a:pt x="142370" y="5441"/>
                </a:lnTo>
                <a:lnTo>
                  <a:pt x="101260" y="20903"/>
                </a:lnTo>
                <a:lnTo>
                  <a:pt x="65417" y="45087"/>
                </a:lnTo>
                <a:lnTo>
                  <a:pt x="36137" y="76699"/>
                </a:lnTo>
                <a:lnTo>
                  <a:pt x="14716" y="114442"/>
                </a:lnTo>
                <a:lnTo>
                  <a:pt x="2450" y="157020"/>
                </a:lnTo>
                <a:lnTo>
                  <a:pt x="0" y="187452"/>
                </a:lnTo>
                <a:lnTo>
                  <a:pt x="0" y="939546"/>
                </a:lnTo>
                <a:lnTo>
                  <a:pt x="5441" y="984627"/>
                </a:lnTo>
                <a:lnTo>
                  <a:pt x="20903" y="1025737"/>
                </a:lnTo>
                <a:lnTo>
                  <a:pt x="45087" y="1061580"/>
                </a:lnTo>
                <a:lnTo>
                  <a:pt x="76699" y="1090860"/>
                </a:lnTo>
                <a:lnTo>
                  <a:pt x="114442" y="1112281"/>
                </a:lnTo>
                <a:lnTo>
                  <a:pt x="157020" y="1124547"/>
                </a:lnTo>
                <a:lnTo>
                  <a:pt x="187451" y="1126998"/>
                </a:lnTo>
                <a:lnTo>
                  <a:pt x="2166366" y="1126997"/>
                </a:lnTo>
                <a:lnTo>
                  <a:pt x="2211447" y="1121556"/>
                </a:lnTo>
                <a:lnTo>
                  <a:pt x="2252557" y="1106094"/>
                </a:lnTo>
                <a:lnTo>
                  <a:pt x="2288400" y="1081910"/>
                </a:lnTo>
                <a:lnTo>
                  <a:pt x="2317680" y="1050298"/>
                </a:lnTo>
                <a:lnTo>
                  <a:pt x="2339101" y="1012555"/>
                </a:lnTo>
                <a:lnTo>
                  <a:pt x="2351367" y="969977"/>
                </a:lnTo>
                <a:lnTo>
                  <a:pt x="2353818" y="939545"/>
                </a:lnTo>
                <a:lnTo>
                  <a:pt x="2353818" y="187451"/>
                </a:lnTo>
                <a:lnTo>
                  <a:pt x="2348376" y="142370"/>
                </a:lnTo>
                <a:lnTo>
                  <a:pt x="2332914" y="101260"/>
                </a:lnTo>
                <a:lnTo>
                  <a:pt x="2308730" y="65417"/>
                </a:lnTo>
                <a:lnTo>
                  <a:pt x="2277118" y="36137"/>
                </a:lnTo>
                <a:lnTo>
                  <a:pt x="2239375" y="14716"/>
                </a:lnTo>
                <a:lnTo>
                  <a:pt x="2196797" y="2450"/>
                </a:lnTo>
                <a:lnTo>
                  <a:pt x="2166366" y="0"/>
                </a:lnTo>
                <a:lnTo>
                  <a:pt x="18745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48455" y="5366978"/>
            <a:ext cx="2058035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建立内存数据结构，以 快速定位一个元组，如 排序结构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散列结构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/B+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树等</a:t>
            </a:r>
            <a:endParaRPr sz="1600">
              <a:latin typeface="微软雅黑"/>
              <a:cs typeface="微软雅黑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564331" y="5995987"/>
          <a:ext cx="3093718" cy="410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718"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2">
            <a:extLst>
              <a:ext uri="{FF2B5EF4-FFF2-40B4-BE49-F238E27FC236}">
                <a16:creationId xmlns:a16="http://schemas.microsoft.com/office/drawing/2014/main" id="{7AA575B8-3C12-449C-9053-C228820CFC57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2340F1C2-47F1-472B-9ADD-2FED5A7200FA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5261" y="5678423"/>
            <a:ext cx="990600" cy="1311910"/>
          </a:xfrm>
          <a:custGeom>
            <a:avLst/>
            <a:gdLst/>
            <a:ahLst/>
            <a:cxnLst/>
            <a:rect l="l" t="t" r="r" b="b"/>
            <a:pathLst>
              <a:path w="990600" h="1311909">
                <a:moveTo>
                  <a:pt x="990600" y="1207770"/>
                </a:moveTo>
                <a:lnTo>
                  <a:pt x="990600" y="102869"/>
                </a:lnTo>
                <a:lnTo>
                  <a:pt x="988958" y="94387"/>
                </a:lnTo>
                <a:lnTo>
                  <a:pt x="951678" y="62686"/>
                </a:lnTo>
                <a:lnTo>
                  <a:pt x="895039" y="41970"/>
                </a:lnTo>
                <a:lnTo>
                  <a:pt x="845534" y="30003"/>
                </a:lnTo>
                <a:lnTo>
                  <a:pt x="787822" y="19751"/>
                </a:lnTo>
                <a:lnTo>
                  <a:pt x="722923" y="11418"/>
                </a:lnTo>
                <a:lnTo>
                  <a:pt x="651857" y="5212"/>
                </a:lnTo>
                <a:lnTo>
                  <a:pt x="575642" y="1337"/>
                </a:lnTo>
                <a:lnTo>
                  <a:pt x="535923" y="338"/>
                </a:lnTo>
                <a:lnTo>
                  <a:pt x="495300" y="0"/>
                </a:lnTo>
                <a:lnTo>
                  <a:pt x="454676" y="338"/>
                </a:lnTo>
                <a:lnTo>
                  <a:pt x="414957" y="1337"/>
                </a:lnTo>
                <a:lnTo>
                  <a:pt x="376269" y="2970"/>
                </a:lnTo>
                <a:lnTo>
                  <a:pt x="302502" y="8036"/>
                </a:lnTo>
                <a:lnTo>
                  <a:pt x="234392" y="15331"/>
                </a:lnTo>
                <a:lnTo>
                  <a:pt x="172959" y="24650"/>
                </a:lnTo>
                <a:lnTo>
                  <a:pt x="119223" y="35785"/>
                </a:lnTo>
                <a:lnTo>
                  <a:pt x="74204" y="48533"/>
                </a:lnTo>
                <a:lnTo>
                  <a:pt x="25249" y="70225"/>
                </a:lnTo>
                <a:lnTo>
                  <a:pt x="0" y="102870"/>
                </a:lnTo>
                <a:lnTo>
                  <a:pt x="0" y="1207770"/>
                </a:lnTo>
                <a:lnTo>
                  <a:pt x="25249" y="1240493"/>
                </a:lnTo>
                <a:lnTo>
                  <a:pt x="74204" y="1262321"/>
                </a:lnTo>
                <a:lnTo>
                  <a:pt x="119223" y="1275178"/>
                </a:lnTo>
                <a:lnTo>
                  <a:pt x="172959" y="1286427"/>
                </a:lnTo>
                <a:lnTo>
                  <a:pt x="234392" y="1295855"/>
                </a:lnTo>
                <a:lnTo>
                  <a:pt x="302502" y="1303246"/>
                </a:lnTo>
                <a:lnTo>
                  <a:pt x="376269" y="1308385"/>
                </a:lnTo>
                <a:lnTo>
                  <a:pt x="414957" y="1310043"/>
                </a:lnTo>
                <a:lnTo>
                  <a:pt x="454676" y="1311057"/>
                </a:lnTo>
                <a:lnTo>
                  <a:pt x="495300" y="1311402"/>
                </a:lnTo>
                <a:lnTo>
                  <a:pt x="535923" y="1311057"/>
                </a:lnTo>
                <a:lnTo>
                  <a:pt x="575642" y="1310043"/>
                </a:lnTo>
                <a:lnTo>
                  <a:pt x="614330" y="1308385"/>
                </a:lnTo>
                <a:lnTo>
                  <a:pt x="688097" y="1303246"/>
                </a:lnTo>
                <a:lnTo>
                  <a:pt x="756207" y="1295855"/>
                </a:lnTo>
                <a:lnTo>
                  <a:pt x="817640" y="1286427"/>
                </a:lnTo>
                <a:lnTo>
                  <a:pt x="871376" y="1275178"/>
                </a:lnTo>
                <a:lnTo>
                  <a:pt x="916395" y="1262321"/>
                </a:lnTo>
                <a:lnTo>
                  <a:pt x="965350" y="1240493"/>
                </a:lnTo>
                <a:lnTo>
                  <a:pt x="990600" y="1207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5261" y="5678423"/>
            <a:ext cx="990600" cy="207010"/>
          </a:xfrm>
          <a:custGeom>
            <a:avLst/>
            <a:gdLst/>
            <a:ahLst/>
            <a:cxnLst/>
            <a:rect l="l" t="t" r="r" b="b"/>
            <a:pathLst>
              <a:path w="990600" h="207010">
                <a:moveTo>
                  <a:pt x="990600" y="102870"/>
                </a:moveTo>
                <a:lnTo>
                  <a:pt x="965350" y="70225"/>
                </a:lnTo>
                <a:lnTo>
                  <a:pt x="916395" y="48533"/>
                </a:lnTo>
                <a:lnTo>
                  <a:pt x="871376" y="35785"/>
                </a:lnTo>
                <a:lnTo>
                  <a:pt x="817640" y="24650"/>
                </a:lnTo>
                <a:lnTo>
                  <a:pt x="756207" y="15331"/>
                </a:lnTo>
                <a:lnTo>
                  <a:pt x="688097" y="8036"/>
                </a:lnTo>
                <a:lnTo>
                  <a:pt x="614330" y="2970"/>
                </a:lnTo>
                <a:lnTo>
                  <a:pt x="575642" y="1337"/>
                </a:lnTo>
                <a:lnTo>
                  <a:pt x="535923" y="338"/>
                </a:lnTo>
                <a:lnTo>
                  <a:pt x="495300" y="0"/>
                </a:lnTo>
                <a:lnTo>
                  <a:pt x="454676" y="338"/>
                </a:lnTo>
                <a:lnTo>
                  <a:pt x="414957" y="1337"/>
                </a:lnTo>
                <a:lnTo>
                  <a:pt x="376269" y="2970"/>
                </a:lnTo>
                <a:lnTo>
                  <a:pt x="302502" y="8036"/>
                </a:lnTo>
                <a:lnTo>
                  <a:pt x="234392" y="15331"/>
                </a:lnTo>
                <a:lnTo>
                  <a:pt x="172959" y="24650"/>
                </a:lnTo>
                <a:lnTo>
                  <a:pt x="119223" y="35785"/>
                </a:lnTo>
                <a:lnTo>
                  <a:pt x="74204" y="48533"/>
                </a:lnTo>
                <a:lnTo>
                  <a:pt x="25249" y="70225"/>
                </a:lnTo>
                <a:lnTo>
                  <a:pt x="0" y="102870"/>
                </a:lnTo>
                <a:lnTo>
                  <a:pt x="1641" y="111358"/>
                </a:lnTo>
                <a:lnTo>
                  <a:pt x="38921" y="143172"/>
                </a:lnTo>
                <a:lnTo>
                  <a:pt x="95560" y="164037"/>
                </a:lnTo>
                <a:lnTo>
                  <a:pt x="145065" y="176117"/>
                </a:lnTo>
                <a:lnTo>
                  <a:pt x="202777" y="186482"/>
                </a:lnTo>
                <a:lnTo>
                  <a:pt x="267676" y="194918"/>
                </a:lnTo>
                <a:lnTo>
                  <a:pt x="338742" y="201210"/>
                </a:lnTo>
                <a:lnTo>
                  <a:pt x="414957" y="205143"/>
                </a:lnTo>
                <a:lnTo>
                  <a:pt x="454676" y="206157"/>
                </a:lnTo>
                <a:lnTo>
                  <a:pt x="495300" y="206502"/>
                </a:lnTo>
                <a:lnTo>
                  <a:pt x="535923" y="206157"/>
                </a:lnTo>
                <a:lnTo>
                  <a:pt x="575642" y="205143"/>
                </a:lnTo>
                <a:lnTo>
                  <a:pt x="614330" y="203485"/>
                </a:lnTo>
                <a:lnTo>
                  <a:pt x="688097" y="198346"/>
                </a:lnTo>
                <a:lnTo>
                  <a:pt x="756207" y="190955"/>
                </a:lnTo>
                <a:lnTo>
                  <a:pt x="817640" y="181527"/>
                </a:lnTo>
                <a:lnTo>
                  <a:pt x="871376" y="170278"/>
                </a:lnTo>
                <a:lnTo>
                  <a:pt x="916395" y="157421"/>
                </a:lnTo>
                <a:lnTo>
                  <a:pt x="965350" y="135593"/>
                </a:lnTo>
                <a:lnTo>
                  <a:pt x="990600" y="102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5261" y="5678423"/>
            <a:ext cx="990600" cy="1311910"/>
          </a:xfrm>
          <a:custGeom>
            <a:avLst/>
            <a:gdLst/>
            <a:ahLst/>
            <a:cxnLst/>
            <a:rect l="l" t="t" r="r" b="b"/>
            <a:pathLst>
              <a:path w="990600" h="1311909">
                <a:moveTo>
                  <a:pt x="495300" y="0"/>
                </a:moveTo>
                <a:lnTo>
                  <a:pt x="454676" y="338"/>
                </a:lnTo>
                <a:lnTo>
                  <a:pt x="414957" y="1337"/>
                </a:lnTo>
                <a:lnTo>
                  <a:pt x="376269" y="2970"/>
                </a:lnTo>
                <a:lnTo>
                  <a:pt x="302502" y="8036"/>
                </a:lnTo>
                <a:lnTo>
                  <a:pt x="234392" y="15331"/>
                </a:lnTo>
                <a:lnTo>
                  <a:pt x="172959" y="24650"/>
                </a:lnTo>
                <a:lnTo>
                  <a:pt x="119223" y="35785"/>
                </a:lnTo>
                <a:lnTo>
                  <a:pt x="74204" y="48533"/>
                </a:lnTo>
                <a:lnTo>
                  <a:pt x="25249" y="70225"/>
                </a:lnTo>
                <a:lnTo>
                  <a:pt x="0" y="102870"/>
                </a:lnTo>
                <a:lnTo>
                  <a:pt x="0" y="1207770"/>
                </a:lnTo>
                <a:lnTo>
                  <a:pt x="25249" y="1240493"/>
                </a:lnTo>
                <a:lnTo>
                  <a:pt x="74204" y="1262321"/>
                </a:lnTo>
                <a:lnTo>
                  <a:pt x="119223" y="1275178"/>
                </a:lnTo>
                <a:lnTo>
                  <a:pt x="172959" y="1286427"/>
                </a:lnTo>
                <a:lnTo>
                  <a:pt x="234392" y="1295855"/>
                </a:lnTo>
                <a:lnTo>
                  <a:pt x="302502" y="1303246"/>
                </a:lnTo>
                <a:lnTo>
                  <a:pt x="376269" y="1308385"/>
                </a:lnTo>
                <a:lnTo>
                  <a:pt x="414957" y="1310043"/>
                </a:lnTo>
                <a:lnTo>
                  <a:pt x="454676" y="1311057"/>
                </a:lnTo>
                <a:lnTo>
                  <a:pt x="495300" y="1311402"/>
                </a:lnTo>
                <a:lnTo>
                  <a:pt x="535923" y="1311057"/>
                </a:lnTo>
                <a:lnTo>
                  <a:pt x="575642" y="1310043"/>
                </a:lnTo>
                <a:lnTo>
                  <a:pt x="614330" y="1308385"/>
                </a:lnTo>
                <a:lnTo>
                  <a:pt x="688097" y="1303246"/>
                </a:lnTo>
                <a:lnTo>
                  <a:pt x="756207" y="1295855"/>
                </a:lnTo>
                <a:lnTo>
                  <a:pt x="817640" y="1286427"/>
                </a:lnTo>
                <a:lnTo>
                  <a:pt x="871376" y="1275178"/>
                </a:lnTo>
                <a:lnTo>
                  <a:pt x="916395" y="1262321"/>
                </a:lnTo>
                <a:lnTo>
                  <a:pt x="965350" y="1240493"/>
                </a:lnTo>
                <a:lnTo>
                  <a:pt x="990600" y="1207770"/>
                </a:lnTo>
                <a:lnTo>
                  <a:pt x="990600" y="102869"/>
                </a:lnTo>
                <a:lnTo>
                  <a:pt x="965350" y="70225"/>
                </a:lnTo>
                <a:lnTo>
                  <a:pt x="916395" y="48533"/>
                </a:lnTo>
                <a:lnTo>
                  <a:pt x="871376" y="35785"/>
                </a:lnTo>
                <a:lnTo>
                  <a:pt x="817640" y="24650"/>
                </a:lnTo>
                <a:lnTo>
                  <a:pt x="756207" y="15331"/>
                </a:lnTo>
                <a:lnTo>
                  <a:pt x="688097" y="8036"/>
                </a:lnTo>
                <a:lnTo>
                  <a:pt x="614330" y="2970"/>
                </a:lnTo>
                <a:lnTo>
                  <a:pt x="575642" y="1337"/>
                </a:lnTo>
                <a:lnTo>
                  <a:pt x="535923" y="338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5261" y="5781294"/>
            <a:ext cx="990600" cy="104139"/>
          </a:xfrm>
          <a:custGeom>
            <a:avLst/>
            <a:gdLst/>
            <a:ahLst/>
            <a:cxnLst/>
            <a:rect l="l" t="t" r="r" b="b"/>
            <a:pathLst>
              <a:path w="990600" h="104139">
                <a:moveTo>
                  <a:pt x="0" y="0"/>
                </a:moveTo>
                <a:lnTo>
                  <a:pt x="25249" y="32723"/>
                </a:lnTo>
                <a:lnTo>
                  <a:pt x="74204" y="54551"/>
                </a:lnTo>
                <a:lnTo>
                  <a:pt x="119223" y="67408"/>
                </a:lnTo>
                <a:lnTo>
                  <a:pt x="172959" y="78657"/>
                </a:lnTo>
                <a:lnTo>
                  <a:pt x="234392" y="88085"/>
                </a:lnTo>
                <a:lnTo>
                  <a:pt x="302502" y="95476"/>
                </a:lnTo>
                <a:lnTo>
                  <a:pt x="376269" y="100615"/>
                </a:lnTo>
                <a:lnTo>
                  <a:pt x="414957" y="102273"/>
                </a:lnTo>
                <a:lnTo>
                  <a:pt x="454676" y="103287"/>
                </a:lnTo>
                <a:lnTo>
                  <a:pt x="495300" y="103631"/>
                </a:lnTo>
                <a:lnTo>
                  <a:pt x="535923" y="103287"/>
                </a:lnTo>
                <a:lnTo>
                  <a:pt x="575642" y="102273"/>
                </a:lnTo>
                <a:lnTo>
                  <a:pt x="614330" y="100615"/>
                </a:lnTo>
                <a:lnTo>
                  <a:pt x="688097" y="95476"/>
                </a:lnTo>
                <a:lnTo>
                  <a:pt x="756207" y="88085"/>
                </a:lnTo>
                <a:lnTo>
                  <a:pt x="817640" y="78657"/>
                </a:lnTo>
                <a:lnTo>
                  <a:pt x="871376" y="67408"/>
                </a:lnTo>
                <a:lnTo>
                  <a:pt x="916395" y="54551"/>
                </a:lnTo>
                <a:lnTo>
                  <a:pt x="965350" y="32723"/>
                </a:lnTo>
                <a:lnTo>
                  <a:pt x="988958" y="8488"/>
                </a:lnTo>
                <a:lnTo>
                  <a:pt x="9906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463" y="6289547"/>
            <a:ext cx="778510" cy="577850"/>
          </a:xfrm>
          <a:custGeom>
            <a:avLst/>
            <a:gdLst/>
            <a:ahLst/>
            <a:cxnLst/>
            <a:rect l="l" t="t" r="r" b="b"/>
            <a:pathLst>
              <a:path w="778510" h="577850">
                <a:moveTo>
                  <a:pt x="0" y="0"/>
                </a:moveTo>
                <a:lnTo>
                  <a:pt x="0" y="577596"/>
                </a:lnTo>
                <a:lnTo>
                  <a:pt x="778001" y="577596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57463" y="6289547"/>
            <a:ext cx="778510" cy="57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R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2111" y="4357115"/>
            <a:ext cx="1192530" cy="732790"/>
          </a:xfrm>
          <a:custGeom>
            <a:avLst/>
            <a:gdLst/>
            <a:ahLst/>
            <a:cxnLst/>
            <a:rect l="l" t="t" r="r" b="b"/>
            <a:pathLst>
              <a:path w="1192529" h="732789">
                <a:moveTo>
                  <a:pt x="1192530" y="121919"/>
                </a:moveTo>
                <a:lnTo>
                  <a:pt x="1184953" y="79714"/>
                </a:lnTo>
                <a:lnTo>
                  <a:pt x="1164066" y="43842"/>
                </a:lnTo>
                <a:lnTo>
                  <a:pt x="1132630" y="17067"/>
                </a:lnTo>
                <a:lnTo>
                  <a:pt x="1093408" y="2152"/>
                </a:lnTo>
                <a:lnTo>
                  <a:pt x="121920" y="0"/>
                </a:lnTo>
                <a:lnTo>
                  <a:pt x="107318" y="875"/>
                </a:lnTo>
                <a:lnTo>
                  <a:pt x="66916" y="13196"/>
                </a:lnTo>
                <a:lnTo>
                  <a:pt x="33770" y="37906"/>
                </a:lnTo>
                <a:lnTo>
                  <a:pt x="10641" y="72244"/>
                </a:lnTo>
                <a:lnTo>
                  <a:pt x="293" y="113447"/>
                </a:lnTo>
                <a:lnTo>
                  <a:pt x="0" y="610362"/>
                </a:lnTo>
                <a:lnTo>
                  <a:pt x="875" y="624963"/>
                </a:lnTo>
                <a:lnTo>
                  <a:pt x="13196" y="665365"/>
                </a:lnTo>
                <a:lnTo>
                  <a:pt x="37906" y="698511"/>
                </a:lnTo>
                <a:lnTo>
                  <a:pt x="72244" y="721640"/>
                </a:lnTo>
                <a:lnTo>
                  <a:pt x="113447" y="731988"/>
                </a:lnTo>
                <a:lnTo>
                  <a:pt x="1070610" y="732281"/>
                </a:lnTo>
                <a:lnTo>
                  <a:pt x="1085211" y="731406"/>
                </a:lnTo>
                <a:lnTo>
                  <a:pt x="1125613" y="719085"/>
                </a:lnTo>
                <a:lnTo>
                  <a:pt x="1158759" y="694375"/>
                </a:lnTo>
                <a:lnTo>
                  <a:pt x="1181888" y="660037"/>
                </a:lnTo>
                <a:lnTo>
                  <a:pt x="1192236" y="618834"/>
                </a:lnTo>
                <a:lnTo>
                  <a:pt x="1192530" y="12191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b="1" spc="-5" dirty="0">
                <a:solidFill>
                  <a:srgbClr val="FFFFFF"/>
                </a:solidFill>
                <a:latin typeface="微软雅黑"/>
                <a:cs typeface="微软雅黑"/>
              </a:rPr>
              <a:t>属于哪一 </a:t>
            </a:r>
            <a:r>
              <a:rPr lang="zh-CN" altLang="en-US" b="1" dirty="0">
                <a:solidFill>
                  <a:srgbClr val="FFFFFF"/>
                </a:solidFill>
                <a:latin typeface="微软雅黑"/>
                <a:cs typeface="微软雅黑"/>
              </a:rPr>
              <a:t>分组</a:t>
            </a:r>
            <a:endParaRPr lang="zh-CN" altLang="en-US" dirty="0">
              <a:latin typeface="微软雅黑"/>
              <a:cs typeface="微软雅黑"/>
            </a:endParaRPr>
          </a:p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32111" y="4357115"/>
            <a:ext cx="1192530" cy="732790"/>
          </a:xfrm>
          <a:custGeom>
            <a:avLst/>
            <a:gdLst/>
            <a:ahLst/>
            <a:cxnLst/>
            <a:rect l="l" t="t" r="r" b="b"/>
            <a:pathLst>
              <a:path w="1192529" h="732789">
                <a:moveTo>
                  <a:pt x="121920" y="0"/>
                </a:moveTo>
                <a:lnTo>
                  <a:pt x="79714" y="7576"/>
                </a:lnTo>
                <a:lnTo>
                  <a:pt x="43842" y="28463"/>
                </a:lnTo>
                <a:lnTo>
                  <a:pt x="17067" y="59899"/>
                </a:lnTo>
                <a:lnTo>
                  <a:pt x="2152" y="99121"/>
                </a:lnTo>
                <a:lnTo>
                  <a:pt x="0" y="610362"/>
                </a:lnTo>
                <a:lnTo>
                  <a:pt x="875" y="624963"/>
                </a:lnTo>
                <a:lnTo>
                  <a:pt x="13196" y="665365"/>
                </a:lnTo>
                <a:lnTo>
                  <a:pt x="37906" y="698511"/>
                </a:lnTo>
                <a:lnTo>
                  <a:pt x="72244" y="721640"/>
                </a:lnTo>
                <a:lnTo>
                  <a:pt x="113447" y="731988"/>
                </a:lnTo>
                <a:lnTo>
                  <a:pt x="1070610" y="732281"/>
                </a:lnTo>
                <a:lnTo>
                  <a:pt x="1085211" y="731406"/>
                </a:lnTo>
                <a:lnTo>
                  <a:pt x="1125613" y="719085"/>
                </a:lnTo>
                <a:lnTo>
                  <a:pt x="1158759" y="694375"/>
                </a:lnTo>
                <a:lnTo>
                  <a:pt x="1181888" y="660037"/>
                </a:lnTo>
                <a:lnTo>
                  <a:pt x="1192236" y="618834"/>
                </a:lnTo>
                <a:lnTo>
                  <a:pt x="1192530" y="121919"/>
                </a:lnTo>
                <a:lnTo>
                  <a:pt x="1191654" y="107318"/>
                </a:lnTo>
                <a:lnTo>
                  <a:pt x="1179333" y="66916"/>
                </a:lnTo>
                <a:lnTo>
                  <a:pt x="1154623" y="33770"/>
                </a:lnTo>
                <a:lnTo>
                  <a:pt x="1120285" y="10641"/>
                </a:lnTo>
                <a:lnTo>
                  <a:pt x="1079082" y="293"/>
                </a:lnTo>
                <a:lnTo>
                  <a:pt x="1219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2609" y="4514850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609" y="4514850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2435" y="4501896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80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2435" y="4501896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80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4515" y="4649723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541020" y="38099"/>
                </a:moveTo>
                <a:lnTo>
                  <a:pt x="540258" y="34289"/>
                </a:lnTo>
                <a:lnTo>
                  <a:pt x="53644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536448" y="42671"/>
                </a:lnTo>
                <a:lnTo>
                  <a:pt x="540258" y="41147"/>
                </a:lnTo>
                <a:lnTo>
                  <a:pt x="541020" y="38099"/>
                </a:lnTo>
                <a:close/>
              </a:path>
              <a:path w="600075" h="76200">
                <a:moveTo>
                  <a:pt x="599694" y="38099"/>
                </a:moveTo>
                <a:lnTo>
                  <a:pt x="523494" y="0"/>
                </a:lnTo>
                <a:lnTo>
                  <a:pt x="523494" y="32765"/>
                </a:lnTo>
                <a:lnTo>
                  <a:pt x="536448" y="32765"/>
                </a:lnTo>
                <a:lnTo>
                  <a:pt x="540258" y="34289"/>
                </a:lnTo>
                <a:lnTo>
                  <a:pt x="541020" y="38099"/>
                </a:lnTo>
                <a:lnTo>
                  <a:pt x="541020" y="67436"/>
                </a:lnTo>
                <a:lnTo>
                  <a:pt x="599694" y="38099"/>
                </a:lnTo>
                <a:close/>
              </a:path>
              <a:path w="600075" h="76200">
                <a:moveTo>
                  <a:pt x="541020" y="67436"/>
                </a:moveTo>
                <a:lnTo>
                  <a:pt x="541020" y="38099"/>
                </a:lnTo>
                <a:lnTo>
                  <a:pt x="540258" y="41147"/>
                </a:lnTo>
                <a:lnTo>
                  <a:pt x="536448" y="42671"/>
                </a:lnTo>
                <a:lnTo>
                  <a:pt x="523494" y="42671"/>
                </a:lnTo>
                <a:lnTo>
                  <a:pt x="523494" y="76199"/>
                </a:lnTo>
                <a:lnTo>
                  <a:pt x="5410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1593" y="4677917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89026" y="38099"/>
                </a:moveTo>
                <a:lnTo>
                  <a:pt x="587502" y="35051"/>
                </a:lnTo>
                <a:lnTo>
                  <a:pt x="583692" y="33527"/>
                </a:lnTo>
                <a:lnTo>
                  <a:pt x="4572" y="32003"/>
                </a:lnTo>
                <a:lnTo>
                  <a:pt x="762" y="33527"/>
                </a:lnTo>
                <a:lnTo>
                  <a:pt x="0" y="36575"/>
                </a:lnTo>
                <a:lnTo>
                  <a:pt x="762" y="40385"/>
                </a:lnTo>
                <a:lnTo>
                  <a:pt x="4572" y="41147"/>
                </a:lnTo>
                <a:lnTo>
                  <a:pt x="583692" y="42671"/>
                </a:lnTo>
                <a:lnTo>
                  <a:pt x="587502" y="41909"/>
                </a:lnTo>
                <a:lnTo>
                  <a:pt x="589026" y="38099"/>
                </a:lnTo>
                <a:close/>
              </a:path>
              <a:path w="647700" h="76200">
                <a:moveTo>
                  <a:pt x="647700" y="38099"/>
                </a:moveTo>
                <a:lnTo>
                  <a:pt x="571500" y="0"/>
                </a:lnTo>
                <a:lnTo>
                  <a:pt x="571500" y="33495"/>
                </a:lnTo>
                <a:lnTo>
                  <a:pt x="583692" y="33527"/>
                </a:lnTo>
                <a:lnTo>
                  <a:pt x="587502" y="35051"/>
                </a:lnTo>
                <a:lnTo>
                  <a:pt x="589026" y="38099"/>
                </a:lnTo>
                <a:lnTo>
                  <a:pt x="589026" y="67436"/>
                </a:lnTo>
                <a:lnTo>
                  <a:pt x="647700" y="38099"/>
                </a:lnTo>
                <a:close/>
              </a:path>
              <a:path w="647700" h="76200">
                <a:moveTo>
                  <a:pt x="589026" y="67436"/>
                </a:moveTo>
                <a:lnTo>
                  <a:pt x="589026" y="38099"/>
                </a:lnTo>
                <a:lnTo>
                  <a:pt x="587502" y="41909"/>
                </a:lnTo>
                <a:lnTo>
                  <a:pt x="583692" y="42671"/>
                </a:lnTo>
                <a:lnTo>
                  <a:pt x="571500" y="42639"/>
                </a:lnTo>
                <a:lnTo>
                  <a:pt x="571500" y="76199"/>
                </a:lnTo>
                <a:lnTo>
                  <a:pt x="5890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5771" y="4100321"/>
            <a:ext cx="628015" cy="601345"/>
          </a:xfrm>
          <a:custGeom>
            <a:avLst/>
            <a:gdLst/>
            <a:ahLst/>
            <a:cxnLst/>
            <a:rect l="l" t="t" r="r" b="b"/>
            <a:pathLst>
              <a:path w="628015" h="601345">
                <a:moveTo>
                  <a:pt x="552857" y="42766"/>
                </a:moveTo>
                <a:lnTo>
                  <a:pt x="552087" y="33230"/>
                </a:lnTo>
                <a:lnTo>
                  <a:pt x="541485" y="35253"/>
                </a:lnTo>
                <a:lnTo>
                  <a:pt x="529922" y="38407"/>
                </a:lnTo>
                <a:lnTo>
                  <a:pt x="494312" y="52931"/>
                </a:lnTo>
                <a:lnTo>
                  <a:pt x="458269" y="73206"/>
                </a:lnTo>
                <a:lnTo>
                  <a:pt x="423014" y="96866"/>
                </a:lnTo>
                <a:lnTo>
                  <a:pt x="389768" y="121541"/>
                </a:lnTo>
                <a:lnTo>
                  <a:pt x="350675" y="151931"/>
                </a:lnTo>
                <a:lnTo>
                  <a:pt x="342138" y="158496"/>
                </a:lnTo>
                <a:lnTo>
                  <a:pt x="323849" y="173736"/>
                </a:lnTo>
                <a:lnTo>
                  <a:pt x="306323" y="188976"/>
                </a:lnTo>
                <a:lnTo>
                  <a:pt x="289132" y="203662"/>
                </a:lnTo>
                <a:lnTo>
                  <a:pt x="256586" y="233102"/>
                </a:lnTo>
                <a:lnTo>
                  <a:pt x="226266" y="262819"/>
                </a:lnTo>
                <a:lnTo>
                  <a:pt x="197902" y="293041"/>
                </a:lnTo>
                <a:lnTo>
                  <a:pt x="171227" y="323993"/>
                </a:lnTo>
                <a:lnTo>
                  <a:pt x="145971" y="355901"/>
                </a:lnTo>
                <a:lnTo>
                  <a:pt x="121865" y="388993"/>
                </a:lnTo>
                <a:lnTo>
                  <a:pt x="98640" y="423494"/>
                </a:lnTo>
                <a:lnTo>
                  <a:pt x="76029" y="459631"/>
                </a:lnTo>
                <a:lnTo>
                  <a:pt x="53761" y="497629"/>
                </a:lnTo>
                <a:lnTo>
                  <a:pt x="21336" y="556260"/>
                </a:lnTo>
                <a:lnTo>
                  <a:pt x="0" y="594360"/>
                </a:lnTo>
                <a:lnTo>
                  <a:pt x="0" y="598170"/>
                </a:lnTo>
                <a:lnTo>
                  <a:pt x="2286" y="601218"/>
                </a:lnTo>
                <a:lnTo>
                  <a:pt x="5334" y="601218"/>
                </a:lnTo>
                <a:lnTo>
                  <a:pt x="8382" y="598932"/>
                </a:lnTo>
                <a:lnTo>
                  <a:pt x="33454" y="553015"/>
                </a:lnTo>
                <a:lnTo>
                  <a:pt x="45721" y="530979"/>
                </a:lnTo>
                <a:lnTo>
                  <a:pt x="70045" y="488561"/>
                </a:lnTo>
                <a:lnTo>
                  <a:pt x="94530" y="448098"/>
                </a:lnTo>
                <a:lnTo>
                  <a:pt x="119705" y="409286"/>
                </a:lnTo>
                <a:lnTo>
                  <a:pt x="146098" y="371824"/>
                </a:lnTo>
                <a:lnTo>
                  <a:pt x="174240" y="335409"/>
                </a:lnTo>
                <a:lnTo>
                  <a:pt x="204658" y="299739"/>
                </a:lnTo>
                <a:lnTo>
                  <a:pt x="237881" y="264510"/>
                </a:lnTo>
                <a:lnTo>
                  <a:pt x="274438" y="229422"/>
                </a:lnTo>
                <a:lnTo>
                  <a:pt x="312420" y="195834"/>
                </a:lnTo>
                <a:lnTo>
                  <a:pt x="339693" y="173486"/>
                </a:lnTo>
                <a:lnTo>
                  <a:pt x="369918" y="149225"/>
                </a:lnTo>
                <a:lnTo>
                  <a:pt x="404041" y="122538"/>
                </a:lnTo>
                <a:lnTo>
                  <a:pt x="440769" y="95978"/>
                </a:lnTo>
                <a:lnTo>
                  <a:pt x="478808" y="72099"/>
                </a:lnTo>
                <a:lnTo>
                  <a:pt x="516866" y="53454"/>
                </a:lnTo>
                <a:lnTo>
                  <a:pt x="541610" y="45192"/>
                </a:lnTo>
                <a:lnTo>
                  <a:pt x="552857" y="42766"/>
                </a:lnTo>
                <a:close/>
              </a:path>
              <a:path w="628015" h="601345">
                <a:moveTo>
                  <a:pt x="627888" y="32004"/>
                </a:moveTo>
                <a:lnTo>
                  <a:pt x="549402" y="0"/>
                </a:lnTo>
                <a:lnTo>
                  <a:pt x="552087" y="33230"/>
                </a:lnTo>
                <a:lnTo>
                  <a:pt x="552819" y="33090"/>
                </a:lnTo>
                <a:lnTo>
                  <a:pt x="563880" y="32004"/>
                </a:lnTo>
                <a:lnTo>
                  <a:pt x="567690" y="32766"/>
                </a:lnTo>
                <a:lnTo>
                  <a:pt x="569976" y="35814"/>
                </a:lnTo>
                <a:lnTo>
                  <a:pt x="569976" y="66751"/>
                </a:lnTo>
                <a:lnTo>
                  <a:pt x="627888" y="32004"/>
                </a:lnTo>
                <a:close/>
              </a:path>
              <a:path w="628015" h="601345">
                <a:moveTo>
                  <a:pt x="569976" y="35814"/>
                </a:moveTo>
                <a:lnTo>
                  <a:pt x="567690" y="32766"/>
                </a:lnTo>
                <a:lnTo>
                  <a:pt x="563880" y="32004"/>
                </a:lnTo>
                <a:lnTo>
                  <a:pt x="552819" y="33090"/>
                </a:lnTo>
                <a:lnTo>
                  <a:pt x="552087" y="33230"/>
                </a:lnTo>
                <a:lnTo>
                  <a:pt x="552857" y="42766"/>
                </a:lnTo>
                <a:lnTo>
                  <a:pt x="553649" y="42595"/>
                </a:lnTo>
                <a:lnTo>
                  <a:pt x="565404" y="41148"/>
                </a:lnTo>
                <a:lnTo>
                  <a:pt x="568452" y="39624"/>
                </a:lnTo>
                <a:lnTo>
                  <a:pt x="569976" y="35814"/>
                </a:lnTo>
                <a:close/>
              </a:path>
              <a:path w="628015" h="601345">
                <a:moveTo>
                  <a:pt x="569976" y="66751"/>
                </a:moveTo>
                <a:lnTo>
                  <a:pt x="569976" y="35814"/>
                </a:lnTo>
                <a:lnTo>
                  <a:pt x="568452" y="39624"/>
                </a:lnTo>
                <a:lnTo>
                  <a:pt x="565404" y="41148"/>
                </a:lnTo>
                <a:lnTo>
                  <a:pt x="553649" y="42595"/>
                </a:lnTo>
                <a:lnTo>
                  <a:pt x="552857" y="42766"/>
                </a:lnTo>
                <a:lnTo>
                  <a:pt x="555498" y="75438"/>
                </a:lnTo>
                <a:lnTo>
                  <a:pt x="569976" y="66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5497" y="4903470"/>
            <a:ext cx="139065" cy="919480"/>
          </a:xfrm>
          <a:custGeom>
            <a:avLst/>
            <a:gdLst/>
            <a:ahLst/>
            <a:cxnLst/>
            <a:rect l="l" t="t" r="r" b="b"/>
            <a:pathLst>
              <a:path w="139064" h="919479">
                <a:moveTo>
                  <a:pt x="124114" y="316603"/>
                </a:moveTo>
                <a:lnTo>
                  <a:pt x="124114" y="255270"/>
                </a:lnTo>
                <a:lnTo>
                  <a:pt x="122078" y="283219"/>
                </a:lnTo>
                <a:lnTo>
                  <a:pt x="119736" y="296276"/>
                </a:lnTo>
                <a:lnTo>
                  <a:pt x="101758" y="341685"/>
                </a:lnTo>
                <a:lnTo>
                  <a:pt x="79918" y="374904"/>
                </a:lnTo>
                <a:lnTo>
                  <a:pt x="58582" y="402336"/>
                </a:lnTo>
                <a:lnTo>
                  <a:pt x="48676" y="416814"/>
                </a:lnTo>
                <a:lnTo>
                  <a:pt x="24506" y="451777"/>
                </a:lnTo>
                <a:lnTo>
                  <a:pt x="9162" y="489232"/>
                </a:lnTo>
                <a:lnTo>
                  <a:pt x="1412" y="528632"/>
                </a:lnTo>
                <a:lnTo>
                  <a:pt x="0" y="548891"/>
                </a:lnTo>
                <a:lnTo>
                  <a:pt x="24" y="569432"/>
                </a:lnTo>
                <a:lnTo>
                  <a:pt x="1330" y="590186"/>
                </a:lnTo>
                <a:lnTo>
                  <a:pt x="3766" y="611085"/>
                </a:lnTo>
                <a:lnTo>
                  <a:pt x="7175" y="632062"/>
                </a:lnTo>
                <a:lnTo>
                  <a:pt x="9596" y="644071"/>
                </a:lnTo>
                <a:lnTo>
                  <a:pt x="9596" y="547221"/>
                </a:lnTo>
                <a:lnTo>
                  <a:pt x="9942" y="534542"/>
                </a:lnTo>
                <a:lnTo>
                  <a:pt x="19805" y="485183"/>
                </a:lnTo>
                <a:lnTo>
                  <a:pt x="37246" y="450342"/>
                </a:lnTo>
                <a:lnTo>
                  <a:pt x="64156" y="411514"/>
                </a:lnTo>
                <a:lnTo>
                  <a:pt x="79641" y="391177"/>
                </a:lnTo>
                <a:lnTo>
                  <a:pt x="87268" y="380933"/>
                </a:lnTo>
                <a:lnTo>
                  <a:pt x="108441" y="349193"/>
                </a:lnTo>
                <a:lnTo>
                  <a:pt x="120097" y="326605"/>
                </a:lnTo>
                <a:lnTo>
                  <a:pt x="124114" y="316603"/>
                </a:lnTo>
                <a:close/>
              </a:path>
              <a:path w="139064" h="919479">
                <a:moveTo>
                  <a:pt x="100492" y="912876"/>
                </a:moveTo>
                <a:lnTo>
                  <a:pt x="70510" y="825776"/>
                </a:lnTo>
                <a:lnTo>
                  <a:pt x="56133" y="781556"/>
                </a:lnTo>
                <a:lnTo>
                  <a:pt x="42742" y="737003"/>
                </a:lnTo>
                <a:lnTo>
                  <a:pt x="30771" y="692203"/>
                </a:lnTo>
                <a:lnTo>
                  <a:pt x="20651" y="647241"/>
                </a:lnTo>
                <a:lnTo>
                  <a:pt x="10520" y="572957"/>
                </a:lnTo>
                <a:lnTo>
                  <a:pt x="9596" y="547221"/>
                </a:lnTo>
                <a:lnTo>
                  <a:pt x="9596" y="644071"/>
                </a:lnTo>
                <a:lnTo>
                  <a:pt x="21710" y="694770"/>
                </a:lnTo>
                <a:lnTo>
                  <a:pt x="51048" y="794455"/>
                </a:lnTo>
                <a:lnTo>
                  <a:pt x="56296" y="813054"/>
                </a:lnTo>
                <a:lnTo>
                  <a:pt x="64678" y="838200"/>
                </a:lnTo>
                <a:lnTo>
                  <a:pt x="73822" y="864108"/>
                </a:lnTo>
                <a:lnTo>
                  <a:pt x="91348" y="915924"/>
                </a:lnTo>
                <a:lnTo>
                  <a:pt x="93634" y="918972"/>
                </a:lnTo>
                <a:lnTo>
                  <a:pt x="97444" y="918972"/>
                </a:lnTo>
                <a:lnTo>
                  <a:pt x="99730" y="916686"/>
                </a:lnTo>
                <a:lnTo>
                  <a:pt x="100492" y="912876"/>
                </a:lnTo>
                <a:close/>
              </a:path>
              <a:path w="139064" h="919479">
                <a:moveTo>
                  <a:pt x="138592" y="63246"/>
                </a:moveTo>
                <a:lnTo>
                  <a:pt x="81442" y="0"/>
                </a:lnTo>
                <a:lnTo>
                  <a:pt x="65440" y="83820"/>
                </a:lnTo>
                <a:lnTo>
                  <a:pt x="93634" y="75890"/>
                </a:lnTo>
                <a:lnTo>
                  <a:pt x="93634" y="62484"/>
                </a:lnTo>
                <a:lnTo>
                  <a:pt x="94396" y="58674"/>
                </a:lnTo>
                <a:lnTo>
                  <a:pt x="97444" y="56387"/>
                </a:lnTo>
                <a:lnTo>
                  <a:pt x="100492" y="57150"/>
                </a:lnTo>
                <a:lnTo>
                  <a:pt x="102778" y="60198"/>
                </a:lnTo>
                <a:lnTo>
                  <a:pt x="106158" y="72367"/>
                </a:lnTo>
                <a:lnTo>
                  <a:pt x="138592" y="63246"/>
                </a:lnTo>
                <a:close/>
              </a:path>
              <a:path w="139064" h="919479">
                <a:moveTo>
                  <a:pt x="106158" y="72367"/>
                </a:moveTo>
                <a:lnTo>
                  <a:pt x="102778" y="60198"/>
                </a:lnTo>
                <a:lnTo>
                  <a:pt x="100492" y="57150"/>
                </a:lnTo>
                <a:lnTo>
                  <a:pt x="97444" y="56387"/>
                </a:lnTo>
                <a:lnTo>
                  <a:pt x="94396" y="58674"/>
                </a:lnTo>
                <a:lnTo>
                  <a:pt x="93634" y="62484"/>
                </a:lnTo>
                <a:lnTo>
                  <a:pt x="97088" y="74918"/>
                </a:lnTo>
                <a:lnTo>
                  <a:pt x="106158" y="72367"/>
                </a:lnTo>
                <a:close/>
              </a:path>
              <a:path w="139064" h="919479">
                <a:moveTo>
                  <a:pt x="97088" y="74918"/>
                </a:moveTo>
                <a:lnTo>
                  <a:pt x="93634" y="62484"/>
                </a:lnTo>
                <a:lnTo>
                  <a:pt x="93634" y="75890"/>
                </a:lnTo>
                <a:lnTo>
                  <a:pt x="97088" y="74918"/>
                </a:lnTo>
                <a:close/>
              </a:path>
              <a:path w="139064" h="919479">
                <a:moveTo>
                  <a:pt x="133682" y="249244"/>
                </a:moveTo>
                <a:lnTo>
                  <a:pt x="132488" y="210880"/>
                </a:lnTo>
                <a:lnTo>
                  <a:pt x="128168" y="172511"/>
                </a:lnTo>
                <a:lnTo>
                  <a:pt x="118634" y="123063"/>
                </a:lnTo>
                <a:lnTo>
                  <a:pt x="115732" y="111252"/>
                </a:lnTo>
                <a:lnTo>
                  <a:pt x="111922" y="92202"/>
                </a:lnTo>
                <a:lnTo>
                  <a:pt x="106588" y="73914"/>
                </a:lnTo>
                <a:lnTo>
                  <a:pt x="106158" y="72367"/>
                </a:lnTo>
                <a:lnTo>
                  <a:pt x="97088" y="74918"/>
                </a:lnTo>
                <a:lnTo>
                  <a:pt x="111160" y="131064"/>
                </a:lnTo>
                <a:lnTo>
                  <a:pt x="120304" y="185166"/>
                </a:lnTo>
                <a:lnTo>
                  <a:pt x="124114" y="237744"/>
                </a:lnTo>
                <a:lnTo>
                  <a:pt x="124114" y="316603"/>
                </a:lnTo>
                <a:lnTo>
                  <a:pt x="124876" y="314706"/>
                </a:lnTo>
                <a:lnTo>
                  <a:pt x="131121" y="286608"/>
                </a:lnTo>
                <a:lnTo>
                  <a:pt x="132431" y="274326"/>
                </a:lnTo>
                <a:lnTo>
                  <a:pt x="133277" y="261859"/>
                </a:lnTo>
                <a:lnTo>
                  <a:pt x="133682" y="249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1839" y="6089141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15269" y="6089141"/>
            <a:ext cx="777240" cy="411480"/>
          </a:xfrm>
          <a:custGeom>
            <a:avLst/>
            <a:gdLst/>
            <a:ahLst/>
            <a:cxnLst/>
            <a:rect l="l" t="t" r="r" b="b"/>
            <a:pathLst>
              <a:path w="777239" h="411479">
                <a:moveTo>
                  <a:pt x="0" y="0"/>
                </a:moveTo>
                <a:lnTo>
                  <a:pt x="0" y="411479"/>
                </a:lnTo>
                <a:lnTo>
                  <a:pt x="777239" y="411479"/>
                </a:lnTo>
                <a:lnTo>
                  <a:pt x="777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86413" y="6089141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58319" y="6089141"/>
            <a:ext cx="777240" cy="411480"/>
          </a:xfrm>
          <a:custGeom>
            <a:avLst/>
            <a:gdLst/>
            <a:ahLst/>
            <a:cxnLst/>
            <a:rect l="l" t="t" r="r" b="b"/>
            <a:pathLst>
              <a:path w="777240" h="411479">
                <a:moveTo>
                  <a:pt x="0" y="0"/>
                </a:moveTo>
                <a:lnTo>
                  <a:pt x="0" y="411480"/>
                </a:lnTo>
                <a:lnTo>
                  <a:pt x="777239" y="411479"/>
                </a:lnTo>
                <a:lnTo>
                  <a:pt x="777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76815" y="2623825"/>
            <a:ext cx="8264525" cy="179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建立不同的内存数据结构，来保存之前</a:t>
            </a:r>
            <a:r>
              <a:rPr sz="2000" b="1" dirty="0">
                <a:latin typeface="微软雅黑"/>
                <a:cs typeface="微软雅黑"/>
              </a:rPr>
              <a:t>处</a:t>
            </a:r>
            <a:r>
              <a:rPr sz="2000" b="1" spc="-5" dirty="0">
                <a:latin typeface="微软雅黑"/>
                <a:cs typeface="微软雅黑"/>
              </a:rPr>
              <a:t>理过的数据，以便快速处理整个 关系上的操作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656533"/>
                </a:solidFill>
                <a:latin typeface="微软雅黑"/>
                <a:cs typeface="微软雅黑"/>
              </a:rPr>
              <a:t>•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算法复杂性</a:t>
            </a:r>
            <a:r>
              <a:rPr sz="2000" b="1" spc="-5" dirty="0">
                <a:latin typeface="微软雅黑"/>
                <a:cs typeface="微软雅黑"/>
              </a:rPr>
              <a:t>：B(R)</a:t>
            </a:r>
            <a:endParaRPr sz="2000" dirty="0">
              <a:latin typeface="微软雅黑"/>
              <a:cs typeface="微软雅黑"/>
            </a:endParaRPr>
          </a:p>
          <a:p>
            <a:pPr marL="2414270" indent="-2402205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656533"/>
                </a:solidFill>
                <a:latin typeface="微软雅黑"/>
                <a:cs typeface="微软雅黑"/>
              </a:rPr>
              <a:t>•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应用条件</a:t>
            </a:r>
            <a:r>
              <a:rPr sz="2000" b="1" spc="-5" dirty="0">
                <a:latin typeface="微软雅黑"/>
                <a:cs typeface="微软雅黑"/>
              </a:rPr>
              <a:t>：所有分组的数量应能在内存中完整保存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7033" y="5024078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输入缓冲区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02663" y="5025602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输出缓冲区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65503" y="6640280"/>
            <a:ext cx="12630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M-2个缓冲区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75239" y="5087873"/>
            <a:ext cx="558800" cy="993775"/>
          </a:xfrm>
          <a:custGeom>
            <a:avLst/>
            <a:gdLst/>
            <a:ahLst/>
            <a:cxnLst/>
            <a:rect l="l" t="t" r="r" b="b"/>
            <a:pathLst>
              <a:path w="558800" h="993775">
                <a:moveTo>
                  <a:pt x="70866" y="47244"/>
                </a:moveTo>
                <a:lnTo>
                  <a:pt x="0" y="0"/>
                </a:lnTo>
                <a:lnTo>
                  <a:pt x="3810" y="84582"/>
                </a:lnTo>
                <a:lnTo>
                  <a:pt x="26670" y="71853"/>
                </a:lnTo>
                <a:lnTo>
                  <a:pt x="26670" y="54102"/>
                </a:lnTo>
                <a:lnTo>
                  <a:pt x="28956" y="51054"/>
                </a:lnTo>
                <a:lnTo>
                  <a:pt x="32766" y="50292"/>
                </a:lnTo>
                <a:lnTo>
                  <a:pt x="35052" y="52578"/>
                </a:lnTo>
                <a:lnTo>
                  <a:pt x="41309" y="63701"/>
                </a:lnTo>
                <a:lnTo>
                  <a:pt x="70866" y="47244"/>
                </a:lnTo>
                <a:close/>
              </a:path>
              <a:path w="558800" h="993775">
                <a:moveTo>
                  <a:pt x="41309" y="63701"/>
                </a:moveTo>
                <a:lnTo>
                  <a:pt x="35052" y="52578"/>
                </a:lnTo>
                <a:lnTo>
                  <a:pt x="32766" y="50292"/>
                </a:lnTo>
                <a:lnTo>
                  <a:pt x="28956" y="51054"/>
                </a:lnTo>
                <a:lnTo>
                  <a:pt x="26670" y="54102"/>
                </a:lnTo>
                <a:lnTo>
                  <a:pt x="26670" y="57150"/>
                </a:lnTo>
                <a:lnTo>
                  <a:pt x="32968" y="68346"/>
                </a:lnTo>
                <a:lnTo>
                  <a:pt x="41309" y="63701"/>
                </a:lnTo>
                <a:close/>
              </a:path>
              <a:path w="558800" h="993775">
                <a:moveTo>
                  <a:pt x="32968" y="68346"/>
                </a:moveTo>
                <a:lnTo>
                  <a:pt x="26670" y="57150"/>
                </a:lnTo>
                <a:lnTo>
                  <a:pt x="26670" y="71853"/>
                </a:lnTo>
                <a:lnTo>
                  <a:pt x="32968" y="68346"/>
                </a:lnTo>
                <a:close/>
              </a:path>
              <a:path w="558800" h="993775">
                <a:moveTo>
                  <a:pt x="525657" y="924681"/>
                </a:moveTo>
                <a:lnTo>
                  <a:pt x="41309" y="63701"/>
                </a:lnTo>
                <a:lnTo>
                  <a:pt x="32968" y="68346"/>
                </a:lnTo>
                <a:lnTo>
                  <a:pt x="517338" y="929366"/>
                </a:lnTo>
                <a:lnTo>
                  <a:pt x="525657" y="924681"/>
                </a:lnTo>
                <a:close/>
              </a:path>
              <a:path w="558800" h="993775">
                <a:moveTo>
                  <a:pt x="532638" y="975906"/>
                </a:moveTo>
                <a:lnTo>
                  <a:pt x="532638" y="939546"/>
                </a:lnTo>
                <a:lnTo>
                  <a:pt x="530352" y="942594"/>
                </a:lnTo>
                <a:lnTo>
                  <a:pt x="526542" y="942594"/>
                </a:lnTo>
                <a:lnTo>
                  <a:pt x="523494" y="940308"/>
                </a:lnTo>
                <a:lnTo>
                  <a:pt x="517338" y="929366"/>
                </a:lnTo>
                <a:lnTo>
                  <a:pt x="488442" y="945642"/>
                </a:lnTo>
                <a:lnTo>
                  <a:pt x="532638" y="975906"/>
                </a:lnTo>
                <a:close/>
              </a:path>
              <a:path w="558800" h="993775">
                <a:moveTo>
                  <a:pt x="532638" y="939546"/>
                </a:moveTo>
                <a:lnTo>
                  <a:pt x="531876" y="935736"/>
                </a:lnTo>
                <a:lnTo>
                  <a:pt x="525657" y="924681"/>
                </a:lnTo>
                <a:lnTo>
                  <a:pt x="517338" y="929366"/>
                </a:lnTo>
                <a:lnTo>
                  <a:pt x="523494" y="940308"/>
                </a:lnTo>
                <a:lnTo>
                  <a:pt x="526542" y="942594"/>
                </a:lnTo>
                <a:lnTo>
                  <a:pt x="530352" y="942594"/>
                </a:lnTo>
                <a:lnTo>
                  <a:pt x="532638" y="939546"/>
                </a:lnTo>
                <a:close/>
              </a:path>
              <a:path w="558800" h="993775">
                <a:moveTo>
                  <a:pt x="558546" y="993648"/>
                </a:moveTo>
                <a:lnTo>
                  <a:pt x="554736" y="908304"/>
                </a:lnTo>
                <a:lnTo>
                  <a:pt x="525657" y="924681"/>
                </a:lnTo>
                <a:lnTo>
                  <a:pt x="531876" y="935736"/>
                </a:lnTo>
                <a:lnTo>
                  <a:pt x="532638" y="939546"/>
                </a:lnTo>
                <a:lnTo>
                  <a:pt x="532638" y="975906"/>
                </a:lnTo>
                <a:lnTo>
                  <a:pt x="558546" y="993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76840" y="1408245"/>
            <a:ext cx="3438525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分组聚</a:t>
            </a:r>
            <a:r>
              <a:rPr sz="2800" b="1" spc="-10" dirty="0">
                <a:latin typeface="微软雅黑"/>
                <a:cs typeface="微软雅黑"/>
              </a:rPr>
              <a:t>集</a:t>
            </a:r>
            <a:r>
              <a:rPr sz="2800" b="1" dirty="0">
                <a:latin typeface="Symbol"/>
                <a:cs typeface="Symbol"/>
              </a:rPr>
              <a:t></a:t>
            </a:r>
            <a:r>
              <a:rPr sz="2850" b="1" spc="-15" baseline="-20467" dirty="0">
                <a:latin typeface="微软雅黑"/>
                <a:cs typeface="微软雅黑"/>
              </a:rPr>
              <a:t>L</a:t>
            </a:r>
            <a:r>
              <a:rPr sz="2800" b="1" spc="-10" dirty="0">
                <a:latin typeface="微软雅黑"/>
                <a:cs typeface="微软雅黑"/>
              </a:rPr>
              <a:t>(R)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latin typeface="微软雅黑"/>
                <a:cs typeface="微软雅黑"/>
              </a:rPr>
              <a:t>•需要在内存中保存所有的分组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微软雅黑"/>
                <a:cs typeface="微软雅黑"/>
              </a:rPr>
              <a:t>•保存每个分组上的聚集信息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29869" y="1213866"/>
            <a:ext cx="3175000" cy="1007110"/>
          </a:xfrm>
          <a:custGeom>
            <a:avLst/>
            <a:gdLst/>
            <a:ahLst/>
            <a:cxnLst/>
            <a:rect l="l" t="t" r="r" b="b"/>
            <a:pathLst>
              <a:path w="3175000" h="1007110">
                <a:moveTo>
                  <a:pt x="0" y="0"/>
                </a:moveTo>
                <a:lnTo>
                  <a:pt x="0" y="1006602"/>
                </a:lnTo>
                <a:lnTo>
                  <a:pt x="3174492" y="1006602"/>
                </a:lnTo>
                <a:lnTo>
                  <a:pt x="3174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08603" y="1289683"/>
            <a:ext cx="297624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SELECT S#, AVG(Score) FROM SC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GROUP BY S#;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1287" y="5869333"/>
            <a:ext cx="180276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保存分组及其聚集信息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48563" y="5189220"/>
            <a:ext cx="2589530" cy="1351280"/>
          </a:xfrm>
          <a:custGeom>
            <a:avLst/>
            <a:gdLst/>
            <a:ahLst/>
            <a:cxnLst/>
            <a:rect l="l" t="t" r="r" b="b"/>
            <a:pathLst>
              <a:path w="2589529" h="1351279">
                <a:moveTo>
                  <a:pt x="2589276" y="1125473"/>
                </a:moveTo>
                <a:lnTo>
                  <a:pt x="2589276" y="225551"/>
                </a:lnTo>
                <a:lnTo>
                  <a:pt x="2588531" y="206999"/>
                </a:lnTo>
                <a:lnTo>
                  <a:pt x="2577815" y="154106"/>
                </a:lnTo>
                <a:lnTo>
                  <a:pt x="2555578" y="106563"/>
                </a:lnTo>
                <a:lnTo>
                  <a:pt x="2523363" y="65912"/>
                </a:lnTo>
                <a:lnTo>
                  <a:pt x="2482712" y="33697"/>
                </a:lnTo>
                <a:lnTo>
                  <a:pt x="2435169" y="11460"/>
                </a:lnTo>
                <a:lnTo>
                  <a:pt x="2382276" y="744"/>
                </a:lnTo>
                <a:lnTo>
                  <a:pt x="2363724" y="0"/>
                </a:lnTo>
                <a:lnTo>
                  <a:pt x="225551" y="0"/>
                </a:lnTo>
                <a:lnTo>
                  <a:pt x="171219" y="6532"/>
                </a:lnTo>
                <a:lnTo>
                  <a:pt x="121721" y="25100"/>
                </a:lnTo>
                <a:lnTo>
                  <a:pt x="78602" y="54161"/>
                </a:lnTo>
                <a:lnTo>
                  <a:pt x="43403" y="92171"/>
                </a:lnTo>
                <a:lnTo>
                  <a:pt x="17668" y="137588"/>
                </a:lnTo>
                <a:lnTo>
                  <a:pt x="2941" y="188869"/>
                </a:lnTo>
                <a:lnTo>
                  <a:pt x="0" y="225552"/>
                </a:lnTo>
                <a:lnTo>
                  <a:pt x="0" y="1125474"/>
                </a:lnTo>
                <a:lnTo>
                  <a:pt x="6532" y="1179806"/>
                </a:lnTo>
                <a:lnTo>
                  <a:pt x="25100" y="1229304"/>
                </a:lnTo>
                <a:lnTo>
                  <a:pt x="54161" y="1272423"/>
                </a:lnTo>
                <a:lnTo>
                  <a:pt x="92171" y="1307622"/>
                </a:lnTo>
                <a:lnTo>
                  <a:pt x="137588" y="1333357"/>
                </a:lnTo>
                <a:lnTo>
                  <a:pt x="188869" y="1348084"/>
                </a:lnTo>
                <a:lnTo>
                  <a:pt x="225551" y="1351026"/>
                </a:lnTo>
                <a:lnTo>
                  <a:pt x="2363724" y="1351025"/>
                </a:lnTo>
                <a:lnTo>
                  <a:pt x="2418056" y="1344493"/>
                </a:lnTo>
                <a:lnTo>
                  <a:pt x="2467554" y="1325925"/>
                </a:lnTo>
                <a:lnTo>
                  <a:pt x="2510673" y="1296864"/>
                </a:lnTo>
                <a:lnTo>
                  <a:pt x="2545872" y="1258854"/>
                </a:lnTo>
                <a:lnTo>
                  <a:pt x="2571607" y="1213437"/>
                </a:lnTo>
                <a:lnTo>
                  <a:pt x="2586334" y="1162156"/>
                </a:lnTo>
                <a:lnTo>
                  <a:pt x="2589276" y="11254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58291" y="5301996"/>
            <a:ext cx="2353945" cy="1127125"/>
          </a:xfrm>
          <a:custGeom>
            <a:avLst/>
            <a:gdLst/>
            <a:ahLst/>
            <a:cxnLst/>
            <a:rect l="l" t="t" r="r" b="b"/>
            <a:pathLst>
              <a:path w="2353945" h="1127125">
                <a:moveTo>
                  <a:pt x="2353818" y="939545"/>
                </a:moveTo>
                <a:lnTo>
                  <a:pt x="2353818" y="187451"/>
                </a:lnTo>
                <a:lnTo>
                  <a:pt x="2353197" y="172063"/>
                </a:lnTo>
                <a:lnTo>
                  <a:pt x="2344271" y="128162"/>
                </a:lnTo>
                <a:lnTo>
                  <a:pt x="2325758" y="88663"/>
                </a:lnTo>
                <a:lnTo>
                  <a:pt x="2298954" y="54863"/>
                </a:lnTo>
                <a:lnTo>
                  <a:pt x="2265154" y="28059"/>
                </a:lnTo>
                <a:lnTo>
                  <a:pt x="2225655" y="9546"/>
                </a:lnTo>
                <a:lnTo>
                  <a:pt x="2181754" y="620"/>
                </a:lnTo>
                <a:lnTo>
                  <a:pt x="2166366" y="0"/>
                </a:lnTo>
                <a:lnTo>
                  <a:pt x="187451" y="0"/>
                </a:lnTo>
                <a:lnTo>
                  <a:pt x="142370" y="5441"/>
                </a:lnTo>
                <a:lnTo>
                  <a:pt x="101260" y="20903"/>
                </a:lnTo>
                <a:lnTo>
                  <a:pt x="65417" y="45087"/>
                </a:lnTo>
                <a:lnTo>
                  <a:pt x="36137" y="76699"/>
                </a:lnTo>
                <a:lnTo>
                  <a:pt x="14716" y="114442"/>
                </a:lnTo>
                <a:lnTo>
                  <a:pt x="2450" y="157020"/>
                </a:lnTo>
                <a:lnTo>
                  <a:pt x="0" y="187452"/>
                </a:lnTo>
                <a:lnTo>
                  <a:pt x="0" y="939546"/>
                </a:lnTo>
                <a:lnTo>
                  <a:pt x="5441" y="984627"/>
                </a:lnTo>
                <a:lnTo>
                  <a:pt x="20903" y="1025737"/>
                </a:lnTo>
                <a:lnTo>
                  <a:pt x="45087" y="1061580"/>
                </a:lnTo>
                <a:lnTo>
                  <a:pt x="76699" y="1090860"/>
                </a:lnTo>
                <a:lnTo>
                  <a:pt x="114442" y="1112281"/>
                </a:lnTo>
                <a:lnTo>
                  <a:pt x="157020" y="1124547"/>
                </a:lnTo>
                <a:lnTo>
                  <a:pt x="187451" y="1126998"/>
                </a:lnTo>
                <a:lnTo>
                  <a:pt x="2166366" y="1126997"/>
                </a:lnTo>
                <a:lnTo>
                  <a:pt x="2211447" y="1121556"/>
                </a:lnTo>
                <a:lnTo>
                  <a:pt x="2252557" y="1106094"/>
                </a:lnTo>
                <a:lnTo>
                  <a:pt x="2288400" y="1081910"/>
                </a:lnTo>
                <a:lnTo>
                  <a:pt x="2317680" y="1050298"/>
                </a:lnTo>
                <a:lnTo>
                  <a:pt x="2339101" y="1012555"/>
                </a:lnTo>
                <a:lnTo>
                  <a:pt x="2351367" y="969977"/>
                </a:lnTo>
                <a:lnTo>
                  <a:pt x="2353818" y="93954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58291" y="5301996"/>
            <a:ext cx="2353945" cy="1127125"/>
          </a:xfrm>
          <a:custGeom>
            <a:avLst/>
            <a:gdLst/>
            <a:ahLst/>
            <a:cxnLst/>
            <a:rect l="l" t="t" r="r" b="b"/>
            <a:pathLst>
              <a:path w="2353945" h="1127125">
                <a:moveTo>
                  <a:pt x="187451" y="0"/>
                </a:moveTo>
                <a:lnTo>
                  <a:pt x="142370" y="5441"/>
                </a:lnTo>
                <a:lnTo>
                  <a:pt x="101260" y="20903"/>
                </a:lnTo>
                <a:lnTo>
                  <a:pt x="65417" y="45087"/>
                </a:lnTo>
                <a:lnTo>
                  <a:pt x="36137" y="76699"/>
                </a:lnTo>
                <a:lnTo>
                  <a:pt x="14716" y="114442"/>
                </a:lnTo>
                <a:lnTo>
                  <a:pt x="2450" y="157020"/>
                </a:lnTo>
                <a:lnTo>
                  <a:pt x="0" y="187452"/>
                </a:lnTo>
                <a:lnTo>
                  <a:pt x="0" y="939546"/>
                </a:lnTo>
                <a:lnTo>
                  <a:pt x="5441" y="984627"/>
                </a:lnTo>
                <a:lnTo>
                  <a:pt x="20903" y="1025737"/>
                </a:lnTo>
                <a:lnTo>
                  <a:pt x="45087" y="1061580"/>
                </a:lnTo>
                <a:lnTo>
                  <a:pt x="76699" y="1090860"/>
                </a:lnTo>
                <a:lnTo>
                  <a:pt x="114442" y="1112281"/>
                </a:lnTo>
                <a:lnTo>
                  <a:pt x="157020" y="1124547"/>
                </a:lnTo>
                <a:lnTo>
                  <a:pt x="187451" y="1126998"/>
                </a:lnTo>
                <a:lnTo>
                  <a:pt x="2166366" y="1126997"/>
                </a:lnTo>
                <a:lnTo>
                  <a:pt x="2211447" y="1121556"/>
                </a:lnTo>
                <a:lnTo>
                  <a:pt x="2252557" y="1106094"/>
                </a:lnTo>
                <a:lnTo>
                  <a:pt x="2288400" y="1081910"/>
                </a:lnTo>
                <a:lnTo>
                  <a:pt x="2317680" y="1050298"/>
                </a:lnTo>
                <a:lnTo>
                  <a:pt x="2339101" y="1012555"/>
                </a:lnTo>
                <a:lnTo>
                  <a:pt x="2351367" y="969977"/>
                </a:lnTo>
                <a:lnTo>
                  <a:pt x="2353818" y="939545"/>
                </a:lnTo>
                <a:lnTo>
                  <a:pt x="2353818" y="187451"/>
                </a:lnTo>
                <a:lnTo>
                  <a:pt x="2348376" y="142370"/>
                </a:lnTo>
                <a:lnTo>
                  <a:pt x="2332914" y="101260"/>
                </a:lnTo>
                <a:lnTo>
                  <a:pt x="2308730" y="65417"/>
                </a:lnTo>
                <a:lnTo>
                  <a:pt x="2277118" y="36137"/>
                </a:lnTo>
                <a:lnTo>
                  <a:pt x="2239375" y="14716"/>
                </a:lnTo>
                <a:lnTo>
                  <a:pt x="2196797" y="2450"/>
                </a:lnTo>
                <a:lnTo>
                  <a:pt x="2166366" y="0"/>
                </a:lnTo>
                <a:lnTo>
                  <a:pt x="18745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48455" y="5366978"/>
            <a:ext cx="2058035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建立内存数据结构，以 快速定位一个元组，如 排序结构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散列结构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/B+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树等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19.4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数据库查询的一趟扫描算法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整个关系的一元操作实现算法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437077" y="6084379"/>
          <a:ext cx="3093717" cy="411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2">
            <a:extLst>
              <a:ext uri="{FF2B5EF4-FFF2-40B4-BE49-F238E27FC236}">
                <a16:creationId xmlns:a16="http://schemas.microsoft.com/office/drawing/2014/main" id="{732D1175-71EF-4E30-BBC2-7764FEFDA7AF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4CE8C5C9-8A66-417A-9C6A-BCCDD2EAE52A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8" grpId="0" animBg="1"/>
      <p:bldP spid="32" grpId="0"/>
      <p:bldP spid="33" grpId="0" animBg="1"/>
      <p:bldP spid="34" grpId="0" animBg="1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4544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19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数据库查询实现算法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-I</a:t>
            </a:r>
            <a:endParaRPr lang="zh-CN" altLang="en-US" sz="2800" b="1" spc="-85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19.1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数据库查询实现算法概述</a:t>
            </a: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连接操作的实现算法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由逻辑层面到物理层面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</a:t>
            </a: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利用迭代器构造查询实现算法？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19.4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数据库查询的一趟扫描算法？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基于索引的算法？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93766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4033" y="1480566"/>
            <a:ext cx="990600" cy="1311910"/>
          </a:xfrm>
          <a:custGeom>
            <a:avLst/>
            <a:gdLst/>
            <a:ahLst/>
            <a:cxnLst/>
            <a:rect l="l" t="t" r="r" b="b"/>
            <a:pathLst>
              <a:path w="990600" h="1311910">
                <a:moveTo>
                  <a:pt x="990600" y="1208532"/>
                </a:moveTo>
                <a:lnTo>
                  <a:pt x="990600" y="103631"/>
                </a:lnTo>
                <a:lnTo>
                  <a:pt x="988958" y="95143"/>
                </a:lnTo>
                <a:lnTo>
                  <a:pt x="951678" y="63329"/>
                </a:lnTo>
                <a:lnTo>
                  <a:pt x="895039" y="42464"/>
                </a:lnTo>
                <a:lnTo>
                  <a:pt x="845534" y="30384"/>
                </a:lnTo>
                <a:lnTo>
                  <a:pt x="787822" y="20019"/>
                </a:lnTo>
                <a:lnTo>
                  <a:pt x="722923" y="11583"/>
                </a:lnTo>
                <a:lnTo>
                  <a:pt x="651857" y="5291"/>
                </a:lnTo>
                <a:lnTo>
                  <a:pt x="575642" y="1358"/>
                </a:lnTo>
                <a:lnTo>
                  <a:pt x="535923" y="344"/>
                </a:lnTo>
                <a:lnTo>
                  <a:pt x="495300" y="0"/>
                </a:lnTo>
                <a:lnTo>
                  <a:pt x="454676" y="344"/>
                </a:lnTo>
                <a:lnTo>
                  <a:pt x="414957" y="1358"/>
                </a:lnTo>
                <a:lnTo>
                  <a:pt x="376269" y="3016"/>
                </a:lnTo>
                <a:lnTo>
                  <a:pt x="302502" y="8155"/>
                </a:lnTo>
                <a:lnTo>
                  <a:pt x="234392" y="15546"/>
                </a:lnTo>
                <a:lnTo>
                  <a:pt x="172959" y="24974"/>
                </a:lnTo>
                <a:lnTo>
                  <a:pt x="119223" y="36223"/>
                </a:lnTo>
                <a:lnTo>
                  <a:pt x="74204" y="49080"/>
                </a:lnTo>
                <a:lnTo>
                  <a:pt x="25249" y="70908"/>
                </a:lnTo>
                <a:lnTo>
                  <a:pt x="0" y="103632"/>
                </a:lnTo>
                <a:lnTo>
                  <a:pt x="0" y="1208532"/>
                </a:lnTo>
                <a:lnTo>
                  <a:pt x="25249" y="1241176"/>
                </a:lnTo>
                <a:lnTo>
                  <a:pt x="74204" y="1262868"/>
                </a:lnTo>
                <a:lnTo>
                  <a:pt x="119223" y="1275616"/>
                </a:lnTo>
                <a:lnTo>
                  <a:pt x="172959" y="1286751"/>
                </a:lnTo>
                <a:lnTo>
                  <a:pt x="234392" y="1296070"/>
                </a:lnTo>
                <a:lnTo>
                  <a:pt x="302502" y="1303365"/>
                </a:lnTo>
                <a:lnTo>
                  <a:pt x="376269" y="1308431"/>
                </a:lnTo>
                <a:lnTo>
                  <a:pt x="414957" y="1310064"/>
                </a:lnTo>
                <a:lnTo>
                  <a:pt x="454676" y="1311063"/>
                </a:lnTo>
                <a:lnTo>
                  <a:pt x="495300" y="1311402"/>
                </a:lnTo>
                <a:lnTo>
                  <a:pt x="535923" y="1311063"/>
                </a:lnTo>
                <a:lnTo>
                  <a:pt x="575642" y="1310064"/>
                </a:lnTo>
                <a:lnTo>
                  <a:pt x="614330" y="1308431"/>
                </a:lnTo>
                <a:lnTo>
                  <a:pt x="688097" y="1303365"/>
                </a:lnTo>
                <a:lnTo>
                  <a:pt x="756207" y="1296070"/>
                </a:lnTo>
                <a:lnTo>
                  <a:pt x="817640" y="1286751"/>
                </a:lnTo>
                <a:lnTo>
                  <a:pt x="871376" y="1275616"/>
                </a:lnTo>
                <a:lnTo>
                  <a:pt x="916395" y="1262868"/>
                </a:lnTo>
                <a:lnTo>
                  <a:pt x="965350" y="1241176"/>
                </a:lnTo>
                <a:lnTo>
                  <a:pt x="990600" y="1208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4033" y="1480566"/>
            <a:ext cx="990600" cy="207010"/>
          </a:xfrm>
          <a:custGeom>
            <a:avLst/>
            <a:gdLst/>
            <a:ahLst/>
            <a:cxnLst/>
            <a:rect l="l" t="t" r="r" b="b"/>
            <a:pathLst>
              <a:path w="990600" h="207010">
                <a:moveTo>
                  <a:pt x="990600" y="103632"/>
                </a:moveTo>
                <a:lnTo>
                  <a:pt x="965350" y="70908"/>
                </a:lnTo>
                <a:lnTo>
                  <a:pt x="916395" y="49080"/>
                </a:lnTo>
                <a:lnTo>
                  <a:pt x="871376" y="36223"/>
                </a:lnTo>
                <a:lnTo>
                  <a:pt x="817640" y="24974"/>
                </a:lnTo>
                <a:lnTo>
                  <a:pt x="756207" y="15546"/>
                </a:lnTo>
                <a:lnTo>
                  <a:pt x="688097" y="8155"/>
                </a:lnTo>
                <a:lnTo>
                  <a:pt x="614330" y="3016"/>
                </a:lnTo>
                <a:lnTo>
                  <a:pt x="575642" y="1358"/>
                </a:lnTo>
                <a:lnTo>
                  <a:pt x="535923" y="344"/>
                </a:lnTo>
                <a:lnTo>
                  <a:pt x="495300" y="0"/>
                </a:lnTo>
                <a:lnTo>
                  <a:pt x="454676" y="344"/>
                </a:lnTo>
                <a:lnTo>
                  <a:pt x="414957" y="1358"/>
                </a:lnTo>
                <a:lnTo>
                  <a:pt x="376269" y="3016"/>
                </a:lnTo>
                <a:lnTo>
                  <a:pt x="302502" y="8155"/>
                </a:lnTo>
                <a:lnTo>
                  <a:pt x="234392" y="15546"/>
                </a:lnTo>
                <a:lnTo>
                  <a:pt x="172959" y="24974"/>
                </a:lnTo>
                <a:lnTo>
                  <a:pt x="119223" y="36223"/>
                </a:lnTo>
                <a:lnTo>
                  <a:pt x="74204" y="49080"/>
                </a:lnTo>
                <a:lnTo>
                  <a:pt x="25249" y="70908"/>
                </a:lnTo>
                <a:lnTo>
                  <a:pt x="0" y="103632"/>
                </a:lnTo>
                <a:lnTo>
                  <a:pt x="1641" y="112114"/>
                </a:lnTo>
                <a:lnTo>
                  <a:pt x="38921" y="143815"/>
                </a:lnTo>
                <a:lnTo>
                  <a:pt x="95560" y="164531"/>
                </a:lnTo>
                <a:lnTo>
                  <a:pt x="145065" y="176498"/>
                </a:lnTo>
                <a:lnTo>
                  <a:pt x="202777" y="186750"/>
                </a:lnTo>
                <a:lnTo>
                  <a:pt x="267676" y="195083"/>
                </a:lnTo>
                <a:lnTo>
                  <a:pt x="338742" y="201289"/>
                </a:lnTo>
                <a:lnTo>
                  <a:pt x="414957" y="205164"/>
                </a:lnTo>
                <a:lnTo>
                  <a:pt x="454676" y="206163"/>
                </a:lnTo>
                <a:lnTo>
                  <a:pt x="495300" y="206502"/>
                </a:lnTo>
                <a:lnTo>
                  <a:pt x="535923" y="206163"/>
                </a:lnTo>
                <a:lnTo>
                  <a:pt x="575642" y="205164"/>
                </a:lnTo>
                <a:lnTo>
                  <a:pt x="614330" y="203531"/>
                </a:lnTo>
                <a:lnTo>
                  <a:pt x="688097" y="198465"/>
                </a:lnTo>
                <a:lnTo>
                  <a:pt x="756207" y="191170"/>
                </a:lnTo>
                <a:lnTo>
                  <a:pt x="817640" y="181851"/>
                </a:lnTo>
                <a:lnTo>
                  <a:pt x="871376" y="170716"/>
                </a:lnTo>
                <a:lnTo>
                  <a:pt x="916395" y="157968"/>
                </a:lnTo>
                <a:lnTo>
                  <a:pt x="965350" y="136276"/>
                </a:lnTo>
                <a:lnTo>
                  <a:pt x="990600" y="103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4033" y="1480566"/>
            <a:ext cx="990600" cy="1311910"/>
          </a:xfrm>
          <a:custGeom>
            <a:avLst/>
            <a:gdLst/>
            <a:ahLst/>
            <a:cxnLst/>
            <a:rect l="l" t="t" r="r" b="b"/>
            <a:pathLst>
              <a:path w="990600" h="1311910">
                <a:moveTo>
                  <a:pt x="495300" y="0"/>
                </a:moveTo>
                <a:lnTo>
                  <a:pt x="454676" y="344"/>
                </a:lnTo>
                <a:lnTo>
                  <a:pt x="414957" y="1358"/>
                </a:lnTo>
                <a:lnTo>
                  <a:pt x="376269" y="3016"/>
                </a:lnTo>
                <a:lnTo>
                  <a:pt x="302502" y="8155"/>
                </a:lnTo>
                <a:lnTo>
                  <a:pt x="234392" y="15546"/>
                </a:lnTo>
                <a:lnTo>
                  <a:pt x="172959" y="24974"/>
                </a:lnTo>
                <a:lnTo>
                  <a:pt x="119223" y="36223"/>
                </a:lnTo>
                <a:lnTo>
                  <a:pt x="74204" y="49080"/>
                </a:lnTo>
                <a:lnTo>
                  <a:pt x="25249" y="70908"/>
                </a:lnTo>
                <a:lnTo>
                  <a:pt x="0" y="103632"/>
                </a:lnTo>
                <a:lnTo>
                  <a:pt x="0" y="1208532"/>
                </a:lnTo>
                <a:lnTo>
                  <a:pt x="25249" y="1241176"/>
                </a:lnTo>
                <a:lnTo>
                  <a:pt x="74204" y="1262868"/>
                </a:lnTo>
                <a:lnTo>
                  <a:pt x="119223" y="1275616"/>
                </a:lnTo>
                <a:lnTo>
                  <a:pt x="172959" y="1286751"/>
                </a:lnTo>
                <a:lnTo>
                  <a:pt x="234392" y="1296070"/>
                </a:lnTo>
                <a:lnTo>
                  <a:pt x="302502" y="1303365"/>
                </a:lnTo>
                <a:lnTo>
                  <a:pt x="376269" y="1308431"/>
                </a:lnTo>
                <a:lnTo>
                  <a:pt x="414957" y="1310064"/>
                </a:lnTo>
                <a:lnTo>
                  <a:pt x="454676" y="1311063"/>
                </a:lnTo>
                <a:lnTo>
                  <a:pt x="495300" y="1311402"/>
                </a:lnTo>
                <a:lnTo>
                  <a:pt x="535923" y="1311063"/>
                </a:lnTo>
                <a:lnTo>
                  <a:pt x="575642" y="1310064"/>
                </a:lnTo>
                <a:lnTo>
                  <a:pt x="614330" y="1308431"/>
                </a:lnTo>
                <a:lnTo>
                  <a:pt x="688097" y="1303365"/>
                </a:lnTo>
                <a:lnTo>
                  <a:pt x="756207" y="1296070"/>
                </a:lnTo>
                <a:lnTo>
                  <a:pt x="817640" y="1286751"/>
                </a:lnTo>
                <a:lnTo>
                  <a:pt x="871376" y="1275616"/>
                </a:lnTo>
                <a:lnTo>
                  <a:pt x="916395" y="1262868"/>
                </a:lnTo>
                <a:lnTo>
                  <a:pt x="965350" y="1241176"/>
                </a:lnTo>
                <a:lnTo>
                  <a:pt x="990600" y="1208532"/>
                </a:lnTo>
                <a:lnTo>
                  <a:pt x="990600" y="103631"/>
                </a:lnTo>
                <a:lnTo>
                  <a:pt x="965350" y="70908"/>
                </a:lnTo>
                <a:lnTo>
                  <a:pt x="916395" y="49080"/>
                </a:lnTo>
                <a:lnTo>
                  <a:pt x="871376" y="36223"/>
                </a:lnTo>
                <a:lnTo>
                  <a:pt x="817640" y="24974"/>
                </a:lnTo>
                <a:lnTo>
                  <a:pt x="756207" y="15546"/>
                </a:lnTo>
                <a:lnTo>
                  <a:pt x="688097" y="8155"/>
                </a:lnTo>
                <a:lnTo>
                  <a:pt x="614330" y="3016"/>
                </a:lnTo>
                <a:lnTo>
                  <a:pt x="575642" y="1358"/>
                </a:lnTo>
                <a:lnTo>
                  <a:pt x="535923" y="344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4033" y="1584197"/>
            <a:ext cx="990600" cy="102870"/>
          </a:xfrm>
          <a:custGeom>
            <a:avLst/>
            <a:gdLst/>
            <a:ahLst/>
            <a:cxnLst/>
            <a:rect l="l" t="t" r="r" b="b"/>
            <a:pathLst>
              <a:path w="990600" h="102869">
                <a:moveTo>
                  <a:pt x="0" y="0"/>
                </a:moveTo>
                <a:lnTo>
                  <a:pt x="25249" y="32644"/>
                </a:lnTo>
                <a:lnTo>
                  <a:pt x="74204" y="54336"/>
                </a:lnTo>
                <a:lnTo>
                  <a:pt x="119223" y="67084"/>
                </a:lnTo>
                <a:lnTo>
                  <a:pt x="172959" y="78219"/>
                </a:lnTo>
                <a:lnTo>
                  <a:pt x="234392" y="87538"/>
                </a:lnTo>
                <a:lnTo>
                  <a:pt x="302502" y="94833"/>
                </a:lnTo>
                <a:lnTo>
                  <a:pt x="376269" y="99899"/>
                </a:lnTo>
                <a:lnTo>
                  <a:pt x="414957" y="101532"/>
                </a:lnTo>
                <a:lnTo>
                  <a:pt x="454676" y="102531"/>
                </a:lnTo>
                <a:lnTo>
                  <a:pt x="495300" y="102869"/>
                </a:lnTo>
                <a:lnTo>
                  <a:pt x="535923" y="102531"/>
                </a:lnTo>
                <a:lnTo>
                  <a:pt x="575642" y="101532"/>
                </a:lnTo>
                <a:lnTo>
                  <a:pt x="614330" y="99899"/>
                </a:lnTo>
                <a:lnTo>
                  <a:pt x="688097" y="94833"/>
                </a:lnTo>
                <a:lnTo>
                  <a:pt x="756207" y="87538"/>
                </a:lnTo>
                <a:lnTo>
                  <a:pt x="817640" y="78219"/>
                </a:lnTo>
                <a:lnTo>
                  <a:pt x="871376" y="67084"/>
                </a:lnTo>
                <a:lnTo>
                  <a:pt x="916395" y="54336"/>
                </a:lnTo>
                <a:lnTo>
                  <a:pt x="965350" y="32644"/>
                </a:lnTo>
                <a:lnTo>
                  <a:pt x="988958" y="8482"/>
                </a:lnTo>
                <a:lnTo>
                  <a:pt x="990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6235" y="2092451"/>
            <a:ext cx="778510" cy="577850"/>
          </a:xfrm>
          <a:custGeom>
            <a:avLst/>
            <a:gdLst/>
            <a:ahLst/>
            <a:cxnLst/>
            <a:rect l="l" t="t" r="r" b="b"/>
            <a:pathLst>
              <a:path w="778510" h="577850">
                <a:moveTo>
                  <a:pt x="0" y="0"/>
                </a:moveTo>
                <a:lnTo>
                  <a:pt x="0" y="577595"/>
                </a:lnTo>
                <a:lnTo>
                  <a:pt x="778001" y="577595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6235" y="2091689"/>
            <a:ext cx="778510" cy="5784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R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2963" y="2583942"/>
            <a:ext cx="1192530" cy="732790"/>
          </a:xfrm>
          <a:custGeom>
            <a:avLst/>
            <a:gdLst/>
            <a:ahLst/>
            <a:cxnLst/>
            <a:rect l="l" t="t" r="r" b="b"/>
            <a:pathLst>
              <a:path w="1192529" h="732789">
                <a:moveTo>
                  <a:pt x="1192530" y="121919"/>
                </a:moveTo>
                <a:lnTo>
                  <a:pt x="1184953" y="79714"/>
                </a:lnTo>
                <a:lnTo>
                  <a:pt x="1164066" y="43842"/>
                </a:lnTo>
                <a:lnTo>
                  <a:pt x="1132630" y="17067"/>
                </a:lnTo>
                <a:lnTo>
                  <a:pt x="1093408" y="2152"/>
                </a:lnTo>
                <a:lnTo>
                  <a:pt x="121920" y="0"/>
                </a:lnTo>
                <a:lnTo>
                  <a:pt x="107318" y="875"/>
                </a:lnTo>
                <a:lnTo>
                  <a:pt x="66916" y="13196"/>
                </a:lnTo>
                <a:lnTo>
                  <a:pt x="33770" y="37906"/>
                </a:lnTo>
                <a:lnTo>
                  <a:pt x="10641" y="72244"/>
                </a:lnTo>
                <a:lnTo>
                  <a:pt x="293" y="113447"/>
                </a:lnTo>
                <a:lnTo>
                  <a:pt x="0" y="610362"/>
                </a:lnTo>
                <a:lnTo>
                  <a:pt x="875" y="624963"/>
                </a:lnTo>
                <a:lnTo>
                  <a:pt x="13196" y="665365"/>
                </a:lnTo>
                <a:lnTo>
                  <a:pt x="37906" y="698511"/>
                </a:lnTo>
                <a:lnTo>
                  <a:pt x="72244" y="721640"/>
                </a:lnTo>
                <a:lnTo>
                  <a:pt x="113447" y="731988"/>
                </a:lnTo>
                <a:lnTo>
                  <a:pt x="1070610" y="732281"/>
                </a:lnTo>
                <a:lnTo>
                  <a:pt x="1085211" y="731406"/>
                </a:lnTo>
                <a:lnTo>
                  <a:pt x="1125613" y="719085"/>
                </a:lnTo>
                <a:lnTo>
                  <a:pt x="1158759" y="694375"/>
                </a:lnTo>
                <a:lnTo>
                  <a:pt x="1181888" y="660037"/>
                </a:lnTo>
                <a:lnTo>
                  <a:pt x="1192236" y="618834"/>
                </a:lnTo>
                <a:lnTo>
                  <a:pt x="1192530" y="12191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2963" y="2583942"/>
            <a:ext cx="1192530" cy="732790"/>
          </a:xfrm>
          <a:custGeom>
            <a:avLst/>
            <a:gdLst/>
            <a:ahLst/>
            <a:cxnLst/>
            <a:rect l="l" t="t" r="r" b="b"/>
            <a:pathLst>
              <a:path w="1192529" h="732789">
                <a:moveTo>
                  <a:pt x="121920" y="0"/>
                </a:moveTo>
                <a:lnTo>
                  <a:pt x="79714" y="7576"/>
                </a:lnTo>
                <a:lnTo>
                  <a:pt x="43842" y="28463"/>
                </a:lnTo>
                <a:lnTo>
                  <a:pt x="17067" y="59899"/>
                </a:lnTo>
                <a:lnTo>
                  <a:pt x="2152" y="99121"/>
                </a:lnTo>
                <a:lnTo>
                  <a:pt x="0" y="610362"/>
                </a:lnTo>
                <a:lnTo>
                  <a:pt x="875" y="624963"/>
                </a:lnTo>
                <a:lnTo>
                  <a:pt x="13196" y="665365"/>
                </a:lnTo>
                <a:lnTo>
                  <a:pt x="37906" y="698511"/>
                </a:lnTo>
                <a:lnTo>
                  <a:pt x="72244" y="721640"/>
                </a:lnTo>
                <a:lnTo>
                  <a:pt x="113447" y="731988"/>
                </a:lnTo>
                <a:lnTo>
                  <a:pt x="1070610" y="732281"/>
                </a:lnTo>
                <a:lnTo>
                  <a:pt x="1085211" y="731406"/>
                </a:lnTo>
                <a:lnTo>
                  <a:pt x="1125613" y="719085"/>
                </a:lnTo>
                <a:lnTo>
                  <a:pt x="1158759" y="694375"/>
                </a:lnTo>
                <a:lnTo>
                  <a:pt x="1181888" y="660037"/>
                </a:lnTo>
                <a:lnTo>
                  <a:pt x="1192236" y="618834"/>
                </a:lnTo>
                <a:lnTo>
                  <a:pt x="1192530" y="121919"/>
                </a:lnTo>
                <a:lnTo>
                  <a:pt x="1191654" y="107318"/>
                </a:lnTo>
                <a:lnTo>
                  <a:pt x="1179333" y="66916"/>
                </a:lnTo>
                <a:lnTo>
                  <a:pt x="1154623" y="33770"/>
                </a:lnTo>
                <a:lnTo>
                  <a:pt x="1120285" y="10641"/>
                </a:lnTo>
                <a:lnTo>
                  <a:pt x="1079082" y="293"/>
                </a:lnTo>
                <a:lnTo>
                  <a:pt x="1219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9515" y="2727410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5080" indent="-20383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属于哪一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分组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3461" y="2741676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4">
                <a:moveTo>
                  <a:pt x="0" y="0"/>
                </a:moveTo>
                <a:lnTo>
                  <a:pt x="0" y="410718"/>
                </a:lnTo>
                <a:lnTo>
                  <a:pt x="778002" y="410717"/>
                </a:lnTo>
                <a:lnTo>
                  <a:pt x="778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3461" y="2741676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4">
                <a:moveTo>
                  <a:pt x="0" y="0"/>
                </a:moveTo>
                <a:lnTo>
                  <a:pt x="0" y="410718"/>
                </a:lnTo>
                <a:lnTo>
                  <a:pt x="778002" y="410717"/>
                </a:lnTo>
                <a:lnTo>
                  <a:pt x="7780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7885" y="3250904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输入缓冲区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83287" y="2728722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09" h="411480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3287" y="2728722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09" h="410844">
                <a:moveTo>
                  <a:pt x="0" y="0"/>
                </a:moveTo>
                <a:lnTo>
                  <a:pt x="0" y="410717"/>
                </a:lnTo>
                <a:lnTo>
                  <a:pt x="778001" y="410717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22753" y="3252428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输出缓冲区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75367" y="2876550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541020" y="38099"/>
                </a:moveTo>
                <a:lnTo>
                  <a:pt x="539496" y="34289"/>
                </a:lnTo>
                <a:lnTo>
                  <a:pt x="53644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536448" y="42671"/>
                </a:lnTo>
                <a:lnTo>
                  <a:pt x="539496" y="41147"/>
                </a:lnTo>
                <a:lnTo>
                  <a:pt x="541020" y="38099"/>
                </a:lnTo>
                <a:close/>
              </a:path>
              <a:path w="600075" h="76200">
                <a:moveTo>
                  <a:pt x="599694" y="38099"/>
                </a:moveTo>
                <a:lnTo>
                  <a:pt x="523494" y="0"/>
                </a:lnTo>
                <a:lnTo>
                  <a:pt x="523494" y="32765"/>
                </a:lnTo>
                <a:lnTo>
                  <a:pt x="536448" y="32765"/>
                </a:lnTo>
                <a:lnTo>
                  <a:pt x="539496" y="34289"/>
                </a:lnTo>
                <a:lnTo>
                  <a:pt x="541020" y="38099"/>
                </a:lnTo>
                <a:lnTo>
                  <a:pt x="541020" y="67436"/>
                </a:lnTo>
                <a:lnTo>
                  <a:pt x="599694" y="38099"/>
                </a:lnTo>
                <a:close/>
              </a:path>
              <a:path w="600075" h="76200">
                <a:moveTo>
                  <a:pt x="541020" y="67436"/>
                </a:moveTo>
                <a:lnTo>
                  <a:pt x="541020" y="38099"/>
                </a:lnTo>
                <a:lnTo>
                  <a:pt x="539496" y="41147"/>
                </a:lnTo>
                <a:lnTo>
                  <a:pt x="536448" y="42671"/>
                </a:lnTo>
                <a:lnTo>
                  <a:pt x="523494" y="42671"/>
                </a:lnTo>
                <a:lnTo>
                  <a:pt x="523494" y="76199"/>
                </a:lnTo>
                <a:lnTo>
                  <a:pt x="5410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1683" y="2904744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71927" y="33495"/>
                </a:moveTo>
                <a:lnTo>
                  <a:pt x="5334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5334" y="41147"/>
                </a:lnTo>
                <a:lnTo>
                  <a:pt x="571835" y="42638"/>
                </a:lnTo>
                <a:lnTo>
                  <a:pt x="571927" y="33495"/>
                </a:lnTo>
                <a:close/>
              </a:path>
              <a:path w="647700" h="76200">
                <a:moveTo>
                  <a:pt x="589026" y="67436"/>
                </a:moveTo>
                <a:lnTo>
                  <a:pt x="589026" y="38099"/>
                </a:lnTo>
                <a:lnTo>
                  <a:pt x="588264" y="41147"/>
                </a:lnTo>
                <a:lnTo>
                  <a:pt x="584454" y="42671"/>
                </a:lnTo>
                <a:lnTo>
                  <a:pt x="571835" y="42638"/>
                </a:lnTo>
                <a:lnTo>
                  <a:pt x="571500" y="76199"/>
                </a:lnTo>
                <a:lnTo>
                  <a:pt x="589026" y="67436"/>
                </a:lnTo>
                <a:close/>
              </a:path>
              <a:path w="647700" h="76200">
                <a:moveTo>
                  <a:pt x="589026" y="38099"/>
                </a:moveTo>
                <a:lnTo>
                  <a:pt x="588264" y="35051"/>
                </a:lnTo>
                <a:lnTo>
                  <a:pt x="584454" y="33527"/>
                </a:lnTo>
                <a:lnTo>
                  <a:pt x="571927" y="33495"/>
                </a:lnTo>
                <a:lnTo>
                  <a:pt x="571835" y="42638"/>
                </a:lnTo>
                <a:lnTo>
                  <a:pt x="584454" y="42671"/>
                </a:lnTo>
                <a:lnTo>
                  <a:pt x="588264" y="41147"/>
                </a:lnTo>
                <a:lnTo>
                  <a:pt x="589026" y="38099"/>
                </a:lnTo>
                <a:close/>
              </a:path>
              <a:path w="647700" h="76200">
                <a:moveTo>
                  <a:pt x="647700" y="38099"/>
                </a:moveTo>
                <a:lnTo>
                  <a:pt x="572262" y="0"/>
                </a:lnTo>
                <a:lnTo>
                  <a:pt x="571927" y="33495"/>
                </a:lnTo>
                <a:lnTo>
                  <a:pt x="584454" y="33527"/>
                </a:lnTo>
                <a:lnTo>
                  <a:pt x="588264" y="35051"/>
                </a:lnTo>
                <a:lnTo>
                  <a:pt x="589026" y="38099"/>
                </a:lnTo>
                <a:lnTo>
                  <a:pt x="589026" y="67436"/>
                </a:lnTo>
                <a:lnTo>
                  <a:pt x="64770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6610" y="2326385"/>
            <a:ext cx="628015" cy="601980"/>
          </a:xfrm>
          <a:custGeom>
            <a:avLst/>
            <a:gdLst/>
            <a:ahLst/>
            <a:cxnLst/>
            <a:rect l="l" t="t" r="r" b="b"/>
            <a:pathLst>
              <a:path w="628015" h="601980">
                <a:moveTo>
                  <a:pt x="552465" y="43758"/>
                </a:moveTo>
                <a:lnTo>
                  <a:pt x="551802" y="34298"/>
                </a:lnTo>
                <a:lnTo>
                  <a:pt x="548537" y="34635"/>
                </a:lnTo>
                <a:lnTo>
                  <a:pt x="537249" y="36945"/>
                </a:lnTo>
                <a:lnTo>
                  <a:pt x="489563" y="55808"/>
                </a:lnTo>
                <a:lnTo>
                  <a:pt x="453070" y="76996"/>
                </a:lnTo>
                <a:lnTo>
                  <a:pt x="418165" y="100842"/>
                </a:lnTo>
                <a:lnTo>
                  <a:pt x="386639" y="124438"/>
                </a:lnTo>
                <a:lnTo>
                  <a:pt x="342138" y="159258"/>
                </a:lnTo>
                <a:lnTo>
                  <a:pt x="307167" y="188523"/>
                </a:lnTo>
                <a:lnTo>
                  <a:pt x="275503" y="216317"/>
                </a:lnTo>
                <a:lnTo>
                  <a:pt x="245896" y="244029"/>
                </a:lnTo>
                <a:lnTo>
                  <a:pt x="218095" y="271973"/>
                </a:lnTo>
                <a:lnTo>
                  <a:pt x="191847" y="300460"/>
                </a:lnTo>
                <a:lnTo>
                  <a:pt x="166901" y="329804"/>
                </a:lnTo>
                <a:lnTo>
                  <a:pt x="143005" y="360316"/>
                </a:lnTo>
                <a:lnTo>
                  <a:pt x="119908" y="392309"/>
                </a:lnTo>
                <a:lnTo>
                  <a:pt x="97358" y="426095"/>
                </a:lnTo>
                <a:lnTo>
                  <a:pt x="75103" y="461988"/>
                </a:lnTo>
                <a:lnTo>
                  <a:pt x="42671" y="518160"/>
                </a:lnTo>
                <a:lnTo>
                  <a:pt x="21336" y="557022"/>
                </a:lnTo>
                <a:lnTo>
                  <a:pt x="0" y="595122"/>
                </a:lnTo>
                <a:lnTo>
                  <a:pt x="0" y="598932"/>
                </a:lnTo>
                <a:lnTo>
                  <a:pt x="2286" y="601980"/>
                </a:lnTo>
                <a:lnTo>
                  <a:pt x="5334" y="601980"/>
                </a:lnTo>
                <a:lnTo>
                  <a:pt x="8382" y="599694"/>
                </a:lnTo>
                <a:lnTo>
                  <a:pt x="29718" y="561594"/>
                </a:lnTo>
                <a:lnTo>
                  <a:pt x="41013" y="540712"/>
                </a:lnTo>
                <a:lnTo>
                  <a:pt x="52249" y="520372"/>
                </a:lnTo>
                <a:lnTo>
                  <a:pt x="74715" y="481196"/>
                </a:lnTo>
                <a:lnTo>
                  <a:pt x="97465" y="443826"/>
                </a:lnTo>
                <a:lnTo>
                  <a:pt x="120851" y="408021"/>
                </a:lnTo>
                <a:lnTo>
                  <a:pt x="145222" y="373541"/>
                </a:lnTo>
                <a:lnTo>
                  <a:pt x="170930" y="340146"/>
                </a:lnTo>
                <a:lnTo>
                  <a:pt x="198324" y="307594"/>
                </a:lnTo>
                <a:lnTo>
                  <a:pt x="227756" y="275646"/>
                </a:lnTo>
                <a:lnTo>
                  <a:pt x="259575" y="244061"/>
                </a:lnTo>
                <a:lnTo>
                  <a:pt x="294131" y="212598"/>
                </a:lnTo>
                <a:lnTo>
                  <a:pt x="339222" y="174134"/>
                </a:lnTo>
                <a:lnTo>
                  <a:pt x="378524" y="142917"/>
                </a:lnTo>
                <a:lnTo>
                  <a:pt x="409691" y="118773"/>
                </a:lnTo>
                <a:lnTo>
                  <a:pt x="442055" y="95530"/>
                </a:lnTo>
                <a:lnTo>
                  <a:pt x="475390" y="74564"/>
                </a:lnTo>
                <a:lnTo>
                  <a:pt x="509470" y="57248"/>
                </a:lnTo>
                <a:lnTo>
                  <a:pt x="544068" y="44958"/>
                </a:lnTo>
                <a:lnTo>
                  <a:pt x="552465" y="43758"/>
                </a:lnTo>
                <a:close/>
              </a:path>
              <a:path w="628015" h="601980">
                <a:moveTo>
                  <a:pt x="627888" y="32004"/>
                </a:moveTo>
                <a:lnTo>
                  <a:pt x="549402" y="0"/>
                </a:lnTo>
                <a:lnTo>
                  <a:pt x="551802" y="34298"/>
                </a:lnTo>
                <a:lnTo>
                  <a:pt x="559431" y="33509"/>
                </a:lnTo>
                <a:lnTo>
                  <a:pt x="569214" y="36576"/>
                </a:lnTo>
                <a:lnTo>
                  <a:pt x="569214" y="67452"/>
                </a:lnTo>
                <a:lnTo>
                  <a:pt x="627888" y="32004"/>
                </a:lnTo>
                <a:close/>
              </a:path>
              <a:path w="628015" h="601980">
                <a:moveTo>
                  <a:pt x="569214" y="36576"/>
                </a:moveTo>
                <a:lnTo>
                  <a:pt x="559431" y="33509"/>
                </a:lnTo>
                <a:lnTo>
                  <a:pt x="551802" y="34298"/>
                </a:lnTo>
                <a:lnTo>
                  <a:pt x="552465" y="43758"/>
                </a:lnTo>
                <a:lnTo>
                  <a:pt x="565404" y="41910"/>
                </a:lnTo>
                <a:lnTo>
                  <a:pt x="568452" y="40386"/>
                </a:lnTo>
                <a:lnTo>
                  <a:pt x="569214" y="36576"/>
                </a:lnTo>
                <a:close/>
              </a:path>
              <a:path w="628015" h="601980">
                <a:moveTo>
                  <a:pt x="569214" y="67452"/>
                </a:moveTo>
                <a:lnTo>
                  <a:pt x="569214" y="36576"/>
                </a:lnTo>
                <a:lnTo>
                  <a:pt x="568452" y="40386"/>
                </a:lnTo>
                <a:lnTo>
                  <a:pt x="565404" y="41910"/>
                </a:lnTo>
                <a:lnTo>
                  <a:pt x="552465" y="43758"/>
                </a:lnTo>
                <a:lnTo>
                  <a:pt x="554736" y="76200"/>
                </a:lnTo>
                <a:lnTo>
                  <a:pt x="569214" y="6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4237" y="2281427"/>
            <a:ext cx="661035" cy="700405"/>
          </a:xfrm>
          <a:custGeom>
            <a:avLst/>
            <a:gdLst/>
            <a:ahLst/>
            <a:cxnLst/>
            <a:rect l="l" t="t" r="r" b="b"/>
            <a:pathLst>
              <a:path w="661035" h="700405">
                <a:moveTo>
                  <a:pt x="585843" y="658674"/>
                </a:moveTo>
                <a:lnTo>
                  <a:pt x="541061" y="653393"/>
                </a:lnTo>
                <a:lnTo>
                  <a:pt x="490213" y="644053"/>
                </a:lnTo>
                <a:lnTo>
                  <a:pt x="444471" y="630168"/>
                </a:lnTo>
                <a:lnTo>
                  <a:pt x="402678" y="610033"/>
                </a:lnTo>
                <a:lnTo>
                  <a:pt x="363679" y="581944"/>
                </a:lnTo>
                <a:lnTo>
                  <a:pt x="326319" y="544197"/>
                </a:lnTo>
                <a:lnTo>
                  <a:pt x="301752" y="512826"/>
                </a:lnTo>
                <a:lnTo>
                  <a:pt x="278892" y="480060"/>
                </a:lnTo>
                <a:lnTo>
                  <a:pt x="249562" y="434879"/>
                </a:lnTo>
                <a:lnTo>
                  <a:pt x="221392" y="389019"/>
                </a:lnTo>
                <a:lnTo>
                  <a:pt x="194186" y="342594"/>
                </a:lnTo>
                <a:lnTo>
                  <a:pt x="167751" y="295718"/>
                </a:lnTo>
                <a:lnTo>
                  <a:pt x="141893" y="248507"/>
                </a:lnTo>
                <a:lnTo>
                  <a:pt x="53138" y="82279"/>
                </a:lnTo>
                <a:lnTo>
                  <a:pt x="14477" y="11430"/>
                </a:lnTo>
                <a:lnTo>
                  <a:pt x="11429" y="6096"/>
                </a:lnTo>
                <a:lnTo>
                  <a:pt x="9143" y="1524"/>
                </a:lnTo>
                <a:lnTo>
                  <a:pt x="6095" y="0"/>
                </a:lnTo>
                <a:lnTo>
                  <a:pt x="2285" y="0"/>
                </a:lnTo>
                <a:lnTo>
                  <a:pt x="0" y="3048"/>
                </a:lnTo>
                <a:lnTo>
                  <a:pt x="761" y="6858"/>
                </a:lnTo>
                <a:lnTo>
                  <a:pt x="40515" y="79078"/>
                </a:lnTo>
                <a:lnTo>
                  <a:pt x="144227" y="272382"/>
                </a:lnTo>
                <a:lnTo>
                  <a:pt x="170789" y="320386"/>
                </a:lnTo>
                <a:lnTo>
                  <a:pt x="198031" y="368083"/>
                </a:lnTo>
                <a:lnTo>
                  <a:pt x="226166" y="415383"/>
                </a:lnTo>
                <a:lnTo>
                  <a:pt x="255407" y="462197"/>
                </a:lnTo>
                <a:lnTo>
                  <a:pt x="282702" y="502158"/>
                </a:lnTo>
                <a:lnTo>
                  <a:pt x="294132" y="518160"/>
                </a:lnTo>
                <a:lnTo>
                  <a:pt x="319017" y="550158"/>
                </a:lnTo>
                <a:lnTo>
                  <a:pt x="357122" y="588822"/>
                </a:lnTo>
                <a:lnTo>
                  <a:pt x="397114" y="617750"/>
                </a:lnTo>
                <a:lnTo>
                  <a:pt x="440065" y="638590"/>
                </a:lnTo>
                <a:lnTo>
                  <a:pt x="487049" y="652986"/>
                </a:lnTo>
                <a:lnTo>
                  <a:pt x="539139" y="662586"/>
                </a:lnTo>
                <a:lnTo>
                  <a:pt x="577232" y="667134"/>
                </a:lnTo>
                <a:lnTo>
                  <a:pt x="584367" y="667806"/>
                </a:lnTo>
                <a:lnTo>
                  <a:pt x="585843" y="658674"/>
                </a:lnTo>
                <a:close/>
              </a:path>
              <a:path w="661035" h="700405">
                <a:moveTo>
                  <a:pt x="602742" y="692771"/>
                </a:moveTo>
                <a:lnTo>
                  <a:pt x="602742" y="665226"/>
                </a:lnTo>
                <a:lnTo>
                  <a:pt x="600456" y="668274"/>
                </a:lnTo>
                <a:lnTo>
                  <a:pt x="597408" y="669036"/>
                </a:lnTo>
                <a:lnTo>
                  <a:pt x="584367" y="667806"/>
                </a:lnTo>
                <a:lnTo>
                  <a:pt x="579120" y="700278"/>
                </a:lnTo>
                <a:lnTo>
                  <a:pt x="602742" y="692771"/>
                </a:lnTo>
                <a:close/>
              </a:path>
              <a:path w="661035" h="700405">
                <a:moveTo>
                  <a:pt x="602742" y="665226"/>
                </a:moveTo>
                <a:lnTo>
                  <a:pt x="601218" y="661416"/>
                </a:lnTo>
                <a:lnTo>
                  <a:pt x="598170" y="659892"/>
                </a:lnTo>
                <a:lnTo>
                  <a:pt x="585843" y="658674"/>
                </a:lnTo>
                <a:lnTo>
                  <a:pt x="584367" y="667806"/>
                </a:lnTo>
                <a:lnTo>
                  <a:pt x="597408" y="669036"/>
                </a:lnTo>
                <a:lnTo>
                  <a:pt x="600456" y="668274"/>
                </a:lnTo>
                <a:lnTo>
                  <a:pt x="602742" y="665226"/>
                </a:lnTo>
                <a:close/>
              </a:path>
              <a:path w="661035" h="700405">
                <a:moveTo>
                  <a:pt x="660654" y="674370"/>
                </a:moveTo>
                <a:lnTo>
                  <a:pt x="591312" y="624840"/>
                </a:lnTo>
                <a:lnTo>
                  <a:pt x="585843" y="658674"/>
                </a:lnTo>
                <a:lnTo>
                  <a:pt x="598170" y="659892"/>
                </a:lnTo>
                <a:lnTo>
                  <a:pt x="601218" y="661416"/>
                </a:lnTo>
                <a:lnTo>
                  <a:pt x="602742" y="665226"/>
                </a:lnTo>
                <a:lnTo>
                  <a:pt x="602742" y="692771"/>
                </a:lnTo>
                <a:lnTo>
                  <a:pt x="660654" y="674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9435" y="483336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19435" y="483336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0109" y="483336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40109" y="483336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59259" y="483336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80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9259" y="483336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80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78409" y="483336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09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78409" y="483336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09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95633" y="4825958"/>
            <a:ext cx="1802764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M-2个缓冲区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微软雅黑"/>
                <a:cs typeface="微软雅黑"/>
              </a:rPr>
              <a:t>保存分组及其聚集信息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50015" y="5478017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50015" y="5478017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9159" y="6075426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59159" y="6075426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5869" y="5252465"/>
            <a:ext cx="76200" cy="234315"/>
          </a:xfrm>
          <a:custGeom>
            <a:avLst/>
            <a:gdLst/>
            <a:ahLst/>
            <a:cxnLst/>
            <a:rect l="l" t="t" r="r" b="b"/>
            <a:pathLst>
              <a:path w="76200" h="234314">
                <a:moveTo>
                  <a:pt x="76200" y="157733"/>
                </a:moveTo>
                <a:lnTo>
                  <a:pt x="0" y="157733"/>
                </a:lnTo>
                <a:lnTo>
                  <a:pt x="32766" y="223265"/>
                </a:lnTo>
                <a:lnTo>
                  <a:pt x="32766" y="169925"/>
                </a:lnTo>
                <a:lnTo>
                  <a:pt x="34290" y="173735"/>
                </a:lnTo>
                <a:lnTo>
                  <a:pt x="38100" y="175259"/>
                </a:lnTo>
                <a:lnTo>
                  <a:pt x="41148" y="173735"/>
                </a:lnTo>
                <a:lnTo>
                  <a:pt x="42672" y="169925"/>
                </a:lnTo>
                <a:lnTo>
                  <a:pt x="42672" y="224789"/>
                </a:lnTo>
                <a:lnTo>
                  <a:pt x="76200" y="157733"/>
                </a:lnTo>
                <a:close/>
              </a:path>
              <a:path w="76200" h="234314">
                <a:moveTo>
                  <a:pt x="42672" y="157733"/>
                </a:moveTo>
                <a:lnTo>
                  <a:pt x="42672" y="5333"/>
                </a:lnTo>
                <a:lnTo>
                  <a:pt x="41148" y="1523"/>
                </a:lnTo>
                <a:lnTo>
                  <a:pt x="38100" y="0"/>
                </a:lnTo>
                <a:lnTo>
                  <a:pt x="34290" y="1523"/>
                </a:lnTo>
                <a:lnTo>
                  <a:pt x="32766" y="5333"/>
                </a:lnTo>
                <a:lnTo>
                  <a:pt x="32766" y="157733"/>
                </a:lnTo>
                <a:lnTo>
                  <a:pt x="42672" y="157733"/>
                </a:lnTo>
                <a:close/>
              </a:path>
              <a:path w="76200" h="234314">
                <a:moveTo>
                  <a:pt x="42672" y="224789"/>
                </a:moveTo>
                <a:lnTo>
                  <a:pt x="42672" y="169925"/>
                </a:lnTo>
                <a:lnTo>
                  <a:pt x="41148" y="173735"/>
                </a:lnTo>
                <a:lnTo>
                  <a:pt x="38100" y="175259"/>
                </a:lnTo>
                <a:lnTo>
                  <a:pt x="34290" y="173735"/>
                </a:lnTo>
                <a:lnTo>
                  <a:pt x="32766" y="169925"/>
                </a:lnTo>
                <a:lnTo>
                  <a:pt x="32766" y="223265"/>
                </a:lnTo>
                <a:lnTo>
                  <a:pt x="38100" y="233933"/>
                </a:lnTo>
                <a:lnTo>
                  <a:pt x="42672" y="22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15013" y="5881115"/>
            <a:ext cx="76200" cy="234315"/>
          </a:xfrm>
          <a:custGeom>
            <a:avLst/>
            <a:gdLst/>
            <a:ahLst/>
            <a:cxnLst/>
            <a:rect l="l" t="t" r="r" b="b"/>
            <a:pathLst>
              <a:path w="76200" h="234314">
                <a:moveTo>
                  <a:pt x="76200" y="157733"/>
                </a:moveTo>
                <a:lnTo>
                  <a:pt x="0" y="157733"/>
                </a:lnTo>
                <a:lnTo>
                  <a:pt x="33528" y="224789"/>
                </a:lnTo>
                <a:lnTo>
                  <a:pt x="33528" y="169925"/>
                </a:lnTo>
                <a:lnTo>
                  <a:pt x="35052" y="173735"/>
                </a:lnTo>
                <a:lnTo>
                  <a:pt x="38100" y="175259"/>
                </a:lnTo>
                <a:lnTo>
                  <a:pt x="41910" y="173735"/>
                </a:lnTo>
                <a:lnTo>
                  <a:pt x="42672" y="169925"/>
                </a:lnTo>
                <a:lnTo>
                  <a:pt x="42672" y="224789"/>
                </a:lnTo>
                <a:lnTo>
                  <a:pt x="76200" y="157733"/>
                </a:lnTo>
                <a:close/>
              </a:path>
              <a:path w="76200" h="234314">
                <a:moveTo>
                  <a:pt x="42672" y="157733"/>
                </a:moveTo>
                <a:lnTo>
                  <a:pt x="42672" y="5333"/>
                </a:lnTo>
                <a:lnTo>
                  <a:pt x="41910" y="1523"/>
                </a:lnTo>
                <a:lnTo>
                  <a:pt x="38100" y="0"/>
                </a:lnTo>
                <a:lnTo>
                  <a:pt x="35052" y="1523"/>
                </a:lnTo>
                <a:lnTo>
                  <a:pt x="33528" y="5333"/>
                </a:lnTo>
                <a:lnTo>
                  <a:pt x="33528" y="157733"/>
                </a:lnTo>
                <a:lnTo>
                  <a:pt x="42672" y="157733"/>
                </a:lnTo>
                <a:close/>
              </a:path>
              <a:path w="76200" h="234314">
                <a:moveTo>
                  <a:pt x="42672" y="224789"/>
                </a:moveTo>
                <a:lnTo>
                  <a:pt x="42672" y="169925"/>
                </a:lnTo>
                <a:lnTo>
                  <a:pt x="41910" y="173735"/>
                </a:lnTo>
                <a:lnTo>
                  <a:pt x="38100" y="175259"/>
                </a:lnTo>
                <a:lnTo>
                  <a:pt x="35052" y="173735"/>
                </a:lnTo>
                <a:lnTo>
                  <a:pt x="33528" y="169925"/>
                </a:lnTo>
                <a:lnTo>
                  <a:pt x="33528" y="224789"/>
                </a:lnTo>
                <a:lnTo>
                  <a:pt x="38100" y="233933"/>
                </a:lnTo>
                <a:lnTo>
                  <a:pt x="42672" y="22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51537" y="3317747"/>
            <a:ext cx="645160" cy="1496695"/>
          </a:xfrm>
          <a:custGeom>
            <a:avLst/>
            <a:gdLst/>
            <a:ahLst/>
            <a:cxnLst/>
            <a:rect l="l" t="t" r="r" b="b"/>
            <a:pathLst>
              <a:path w="645160" h="1496695">
                <a:moveTo>
                  <a:pt x="44326" y="5334"/>
                </a:moveTo>
                <a:lnTo>
                  <a:pt x="43564" y="1524"/>
                </a:lnTo>
                <a:lnTo>
                  <a:pt x="40516" y="0"/>
                </a:lnTo>
                <a:lnTo>
                  <a:pt x="36706" y="762"/>
                </a:lnTo>
                <a:lnTo>
                  <a:pt x="17911" y="125787"/>
                </a:lnTo>
                <a:lnTo>
                  <a:pt x="6685" y="223648"/>
                </a:lnTo>
                <a:lnTo>
                  <a:pt x="823" y="312648"/>
                </a:lnTo>
                <a:lnTo>
                  <a:pt x="0" y="350704"/>
                </a:lnTo>
                <a:lnTo>
                  <a:pt x="1" y="363617"/>
                </a:lnTo>
                <a:lnTo>
                  <a:pt x="147" y="376469"/>
                </a:lnTo>
                <a:lnTo>
                  <a:pt x="442" y="389156"/>
                </a:lnTo>
                <a:lnTo>
                  <a:pt x="892" y="401574"/>
                </a:lnTo>
                <a:lnTo>
                  <a:pt x="2416" y="419862"/>
                </a:lnTo>
                <a:lnTo>
                  <a:pt x="3178" y="437388"/>
                </a:lnTo>
                <a:lnTo>
                  <a:pt x="6692" y="464674"/>
                </a:lnTo>
                <a:lnTo>
                  <a:pt x="8384" y="477357"/>
                </a:lnTo>
                <a:lnTo>
                  <a:pt x="9574" y="485117"/>
                </a:lnTo>
                <a:lnTo>
                  <a:pt x="9574" y="353931"/>
                </a:lnTo>
                <a:lnTo>
                  <a:pt x="10103" y="322683"/>
                </a:lnTo>
                <a:lnTo>
                  <a:pt x="13375" y="261210"/>
                </a:lnTo>
                <a:lnTo>
                  <a:pt x="18720" y="202303"/>
                </a:lnTo>
                <a:lnTo>
                  <a:pt x="25087" y="147410"/>
                </a:lnTo>
                <a:lnTo>
                  <a:pt x="32896" y="83058"/>
                </a:lnTo>
                <a:lnTo>
                  <a:pt x="44326" y="5334"/>
                </a:lnTo>
                <a:close/>
              </a:path>
              <a:path w="645160" h="1496695">
                <a:moveTo>
                  <a:pt x="613066" y="1423431"/>
                </a:moveTo>
                <a:lnTo>
                  <a:pt x="588394" y="1353312"/>
                </a:lnTo>
                <a:lnTo>
                  <a:pt x="573134" y="1311307"/>
                </a:lnTo>
                <a:lnTo>
                  <a:pt x="549350" y="1248150"/>
                </a:lnTo>
                <a:lnTo>
                  <a:pt x="532695" y="1206162"/>
                </a:lnTo>
                <a:lnTo>
                  <a:pt x="515238" y="1164442"/>
                </a:lnTo>
                <a:lnTo>
                  <a:pt x="496839" y="1123137"/>
                </a:lnTo>
                <a:lnTo>
                  <a:pt x="477360" y="1082397"/>
                </a:lnTo>
                <a:lnTo>
                  <a:pt x="456660" y="1042371"/>
                </a:lnTo>
                <a:lnTo>
                  <a:pt x="434600" y="1003207"/>
                </a:lnTo>
                <a:lnTo>
                  <a:pt x="411041" y="965054"/>
                </a:lnTo>
                <a:lnTo>
                  <a:pt x="388750" y="932688"/>
                </a:lnTo>
                <a:lnTo>
                  <a:pt x="357596" y="896765"/>
                </a:lnTo>
                <a:lnTo>
                  <a:pt x="324626" y="864589"/>
                </a:lnTo>
                <a:lnTo>
                  <a:pt x="289688" y="834447"/>
                </a:lnTo>
                <a:lnTo>
                  <a:pt x="253590" y="805557"/>
                </a:lnTo>
                <a:lnTo>
                  <a:pt x="217142" y="777136"/>
                </a:lnTo>
                <a:lnTo>
                  <a:pt x="205055" y="767631"/>
                </a:lnTo>
                <a:lnTo>
                  <a:pt x="169400" y="738615"/>
                </a:lnTo>
                <a:lnTo>
                  <a:pt x="146434" y="718566"/>
                </a:lnTo>
                <a:lnTo>
                  <a:pt x="134242" y="707898"/>
                </a:lnTo>
                <a:lnTo>
                  <a:pt x="93020" y="664513"/>
                </a:lnTo>
                <a:lnTo>
                  <a:pt x="61725" y="617983"/>
                </a:lnTo>
                <a:lnTo>
                  <a:pt x="38825" y="565350"/>
                </a:lnTo>
                <a:lnTo>
                  <a:pt x="23267" y="508058"/>
                </a:lnTo>
                <a:lnTo>
                  <a:pt x="13995" y="447553"/>
                </a:lnTo>
                <a:lnTo>
                  <a:pt x="9959" y="385279"/>
                </a:lnTo>
                <a:lnTo>
                  <a:pt x="9574" y="353931"/>
                </a:lnTo>
                <a:lnTo>
                  <a:pt x="9574" y="485117"/>
                </a:lnTo>
                <a:lnTo>
                  <a:pt x="17920" y="528098"/>
                </a:lnTo>
                <a:lnTo>
                  <a:pt x="28482" y="565345"/>
                </a:lnTo>
                <a:lnTo>
                  <a:pt x="42539" y="601256"/>
                </a:lnTo>
                <a:lnTo>
                  <a:pt x="60603" y="635251"/>
                </a:lnTo>
                <a:lnTo>
                  <a:pt x="83188" y="666750"/>
                </a:lnTo>
                <a:lnTo>
                  <a:pt x="115954" y="703326"/>
                </a:lnTo>
                <a:lnTo>
                  <a:pt x="152157" y="736319"/>
                </a:lnTo>
                <a:lnTo>
                  <a:pt x="189373" y="767178"/>
                </a:lnTo>
                <a:lnTo>
                  <a:pt x="252685" y="816949"/>
                </a:lnTo>
                <a:lnTo>
                  <a:pt x="265283" y="826966"/>
                </a:lnTo>
                <a:lnTo>
                  <a:pt x="302428" y="857763"/>
                </a:lnTo>
                <a:lnTo>
                  <a:pt x="338000" y="890406"/>
                </a:lnTo>
                <a:lnTo>
                  <a:pt x="371224" y="925830"/>
                </a:lnTo>
                <a:lnTo>
                  <a:pt x="403102" y="970626"/>
                </a:lnTo>
                <a:lnTo>
                  <a:pt x="426229" y="1008061"/>
                </a:lnTo>
                <a:lnTo>
                  <a:pt x="448084" y="1046864"/>
                </a:lnTo>
                <a:lnTo>
                  <a:pt x="468742" y="1086785"/>
                </a:lnTo>
                <a:lnTo>
                  <a:pt x="488283" y="1127575"/>
                </a:lnTo>
                <a:lnTo>
                  <a:pt x="506784" y="1168987"/>
                </a:lnTo>
                <a:lnTo>
                  <a:pt x="524323" y="1210772"/>
                </a:lnTo>
                <a:lnTo>
                  <a:pt x="548996" y="1273603"/>
                </a:lnTo>
                <a:lnTo>
                  <a:pt x="571941" y="1335873"/>
                </a:lnTo>
                <a:lnTo>
                  <a:pt x="603932" y="1426508"/>
                </a:lnTo>
                <a:lnTo>
                  <a:pt x="613066" y="1423431"/>
                </a:lnTo>
                <a:close/>
              </a:path>
              <a:path w="645160" h="1496695">
                <a:moveTo>
                  <a:pt x="617350" y="1480966"/>
                </a:moveTo>
                <a:lnTo>
                  <a:pt x="617350" y="1438656"/>
                </a:lnTo>
                <a:lnTo>
                  <a:pt x="614302" y="1441704"/>
                </a:lnTo>
                <a:lnTo>
                  <a:pt x="610492" y="1440942"/>
                </a:lnTo>
                <a:lnTo>
                  <a:pt x="608206" y="1438656"/>
                </a:lnTo>
                <a:lnTo>
                  <a:pt x="603932" y="1426508"/>
                </a:lnTo>
                <a:lnTo>
                  <a:pt x="572392" y="1437132"/>
                </a:lnTo>
                <a:lnTo>
                  <a:pt x="617350" y="1480966"/>
                </a:lnTo>
                <a:close/>
              </a:path>
              <a:path w="645160" h="1496695">
                <a:moveTo>
                  <a:pt x="617350" y="1438656"/>
                </a:moveTo>
                <a:lnTo>
                  <a:pt x="617350" y="1435608"/>
                </a:lnTo>
                <a:lnTo>
                  <a:pt x="613066" y="1423431"/>
                </a:lnTo>
                <a:lnTo>
                  <a:pt x="603932" y="1426508"/>
                </a:lnTo>
                <a:lnTo>
                  <a:pt x="608206" y="1438656"/>
                </a:lnTo>
                <a:lnTo>
                  <a:pt x="610492" y="1440942"/>
                </a:lnTo>
                <a:lnTo>
                  <a:pt x="614302" y="1441704"/>
                </a:lnTo>
                <a:lnTo>
                  <a:pt x="617350" y="1438656"/>
                </a:lnTo>
                <a:close/>
              </a:path>
              <a:path w="645160" h="1496695">
                <a:moveTo>
                  <a:pt x="644782" y="1412748"/>
                </a:moveTo>
                <a:lnTo>
                  <a:pt x="613066" y="1423431"/>
                </a:lnTo>
                <a:lnTo>
                  <a:pt x="617350" y="1435608"/>
                </a:lnTo>
                <a:lnTo>
                  <a:pt x="617350" y="1480966"/>
                </a:lnTo>
                <a:lnTo>
                  <a:pt x="633352" y="1496568"/>
                </a:lnTo>
                <a:lnTo>
                  <a:pt x="644782" y="1412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57683" y="3856128"/>
            <a:ext cx="109156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微软雅黑"/>
                <a:cs typeface="微软雅黑"/>
              </a:rPr>
              <a:t>新分组通过散 列插入到相应 的桶</a:t>
            </a:r>
            <a:r>
              <a:rPr sz="1400" b="1" dirty="0">
                <a:solidFill>
                  <a:srgbClr val="CC0000"/>
                </a:solidFill>
                <a:latin typeface="微软雅黑"/>
                <a:cs typeface="微软雅黑"/>
              </a:rPr>
              <a:t>(</a:t>
            </a:r>
            <a:r>
              <a:rPr sz="1400" b="1" spc="-5" dirty="0">
                <a:solidFill>
                  <a:srgbClr val="CC0000"/>
                </a:solidFill>
                <a:latin typeface="微软雅黑"/>
                <a:cs typeface="微软雅黑"/>
              </a:rPr>
              <a:t>页</a:t>
            </a:r>
            <a:r>
              <a:rPr sz="1400" b="1" dirty="0">
                <a:solidFill>
                  <a:srgbClr val="CC0000"/>
                </a:solidFill>
                <a:latin typeface="微软雅黑"/>
                <a:cs typeface="微软雅黑"/>
              </a:rPr>
              <a:t>)</a:t>
            </a:r>
            <a:r>
              <a:rPr sz="1400" b="1" spc="-5" dirty="0">
                <a:solidFill>
                  <a:srgbClr val="CC0000"/>
                </a:solidFill>
                <a:latin typeface="微软雅黑"/>
                <a:cs typeface="微软雅黑"/>
              </a:rPr>
              <a:t>中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33251" y="3307841"/>
            <a:ext cx="647065" cy="1497330"/>
          </a:xfrm>
          <a:custGeom>
            <a:avLst/>
            <a:gdLst/>
            <a:ahLst/>
            <a:cxnLst/>
            <a:rect l="l" t="t" r="r" b="b"/>
            <a:pathLst>
              <a:path w="647064" h="1497329">
                <a:moveTo>
                  <a:pt x="75438" y="80772"/>
                </a:moveTo>
                <a:lnTo>
                  <a:pt x="48768" y="0"/>
                </a:lnTo>
                <a:lnTo>
                  <a:pt x="0" y="70104"/>
                </a:lnTo>
                <a:lnTo>
                  <a:pt x="33239" y="74804"/>
                </a:lnTo>
                <a:lnTo>
                  <a:pt x="34273" y="67700"/>
                </a:lnTo>
                <a:lnTo>
                  <a:pt x="36576" y="59436"/>
                </a:lnTo>
                <a:lnTo>
                  <a:pt x="40386" y="58674"/>
                </a:lnTo>
                <a:lnTo>
                  <a:pt x="43434" y="60198"/>
                </a:lnTo>
                <a:lnTo>
                  <a:pt x="44196" y="64008"/>
                </a:lnTo>
                <a:lnTo>
                  <a:pt x="44196" y="76353"/>
                </a:lnTo>
                <a:lnTo>
                  <a:pt x="75438" y="80772"/>
                </a:lnTo>
                <a:close/>
              </a:path>
              <a:path w="647064" h="1497329">
                <a:moveTo>
                  <a:pt x="42382" y="76097"/>
                </a:moveTo>
                <a:lnTo>
                  <a:pt x="22646" y="155904"/>
                </a:lnTo>
                <a:lnTo>
                  <a:pt x="14478" y="231648"/>
                </a:lnTo>
                <a:lnTo>
                  <a:pt x="11430" y="269748"/>
                </a:lnTo>
                <a:lnTo>
                  <a:pt x="9414" y="321308"/>
                </a:lnTo>
                <a:lnTo>
                  <a:pt x="9004" y="346886"/>
                </a:lnTo>
                <a:lnTo>
                  <a:pt x="9014" y="359792"/>
                </a:lnTo>
                <a:lnTo>
                  <a:pt x="10668" y="415290"/>
                </a:lnTo>
                <a:lnTo>
                  <a:pt x="15270" y="461019"/>
                </a:lnTo>
                <a:lnTo>
                  <a:pt x="18414" y="481236"/>
                </a:lnTo>
                <a:lnTo>
                  <a:pt x="18414" y="356664"/>
                </a:lnTo>
                <a:lnTo>
                  <a:pt x="18811" y="324855"/>
                </a:lnTo>
                <a:lnTo>
                  <a:pt x="21944" y="262008"/>
                </a:lnTo>
                <a:lnTo>
                  <a:pt x="27219" y="201326"/>
                </a:lnTo>
                <a:lnTo>
                  <a:pt x="36576" y="117348"/>
                </a:lnTo>
                <a:lnTo>
                  <a:pt x="42382" y="76097"/>
                </a:lnTo>
                <a:close/>
              </a:path>
              <a:path w="647064" h="1497329">
                <a:moveTo>
                  <a:pt x="646938" y="1491234"/>
                </a:moveTo>
                <a:lnTo>
                  <a:pt x="622554" y="1419606"/>
                </a:lnTo>
                <a:lnTo>
                  <a:pt x="570752" y="1276359"/>
                </a:lnTo>
                <a:lnTo>
                  <a:pt x="552508" y="1228905"/>
                </a:lnTo>
                <a:lnTo>
                  <a:pt x="533414" y="1181814"/>
                </a:lnTo>
                <a:lnTo>
                  <a:pt x="513252" y="1135214"/>
                </a:lnTo>
                <a:lnTo>
                  <a:pt x="491804" y="1089235"/>
                </a:lnTo>
                <a:lnTo>
                  <a:pt x="468854" y="1044005"/>
                </a:lnTo>
                <a:lnTo>
                  <a:pt x="444183" y="999654"/>
                </a:lnTo>
                <a:lnTo>
                  <a:pt x="417576" y="956310"/>
                </a:lnTo>
                <a:lnTo>
                  <a:pt x="388337" y="917049"/>
                </a:lnTo>
                <a:lnTo>
                  <a:pt x="357570" y="883305"/>
                </a:lnTo>
                <a:lnTo>
                  <a:pt x="323845" y="851717"/>
                </a:lnTo>
                <a:lnTo>
                  <a:pt x="288150" y="821697"/>
                </a:lnTo>
                <a:lnTo>
                  <a:pt x="214807" y="764016"/>
                </a:lnTo>
                <a:lnTo>
                  <a:pt x="202757" y="754454"/>
                </a:lnTo>
                <a:lnTo>
                  <a:pt x="167640" y="725424"/>
                </a:lnTo>
                <a:lnTo>
                  <a:pt x="110810" y="670989"/>
                </a:lnTo>
                <a:lnTo>
                  <a:pt x="76409" y="623807"/>
                </a:lnTo>
                <a:lnTo>
                  <a:pt x="51202" y="570602"/>
                </a:lnTo>
                <a:lnTo>
                  <a:pt x="34015" y="512740"/>
                </a:lnTo>
                <a:lnTo>
                  <a:pt x="23670" y="451586"/>
                </a:lnTo>
                <a:lnTo>
                  <a:pt x="18994" y="388502"/>
                </a:lnTo>
                <a:lnTo>
                  <a:pt x="18414" y="356664"/>
                </a:lnTo>
                <a:lnTo>
                  <a:pt x="18414" y="481236"/>
                </a:lnTo>
                <a:lnTo>
                  <a:pt x="27095" y="524398"/>
                </a:lnTo>
                <a:lnTo>
                  <a:pt x="37646" y="561578"/>
                </a:lnTo>
                <a:lnTo>
                  <a:pt x="51581" y="597436"/>
                </a:lnTo>
                <a:lnTo>
                  <a:pt x="69550" y="631410"/>
                </a:lnTo>
                <a:lnTo>
                  <a:pt x="92202" y="662940"/>
                </a:lnTo>
                <a:lnTo>
                  <a:pt x="136398" y="710184"/>
                </a:lnTo>
                <a:lnTo>
                  <a:pt x="172652" y="742167"/>
                </a:lnTo>
                <a:lnTo>
                  <a:pt x="210319" y="772625"/>
                </a:lnTo>
                <a:lnTo>
                  <a:pt x="261251" y="812430"/>
                </a:lnTo>
                <a:lnTo>
                  <a:pt x="273898" y="822461"/>
                </a:lnTo>
                <a:lnTo>
                  <a:pt x="311122" y="853288"/>
                </a:lnTo>
                <a:lnTo>
                  <a:pt x="346608" y="885924"/>
                </a:lnTo>
                <a:lnTo>
                  <a:pt x="379476" y="921258"/>
                </a:lnTo>
                <a:lnTo>
                  <a:pt x="414092" y="969151"/>
                </a:lnTo>
                <a:lnTo>
                  <a:pt x="440773" y="1013078"/>
                </a:lnTo>
                <a:lnTo>
                  <a:pt x="465718" y="1058708"/>
                </a:lnTo>
                <a:lnTo>
                  <a:pt x="489083" y="1105719"/>
                </a:lnTo>
                <a:lnTo>
                  <a:pt x="511028" y="1153788"/>
                </a:lnTo>
                <a:lnTo>
                  <a:pt x="531710" y="1202592"/>
                </a:lnTo>
                <a:lnTo>
                  <a:pt x="560714" y="1276470"/>
                </a:lnTo>
                <a:lnTo>
                  <a:pt x="587769" y="1350187"/>
                </a:lnTo>
                <a:lnTo>
                  <a:pt x="613410" y="1422654"/>
                </a:lnTo>
                <a:lnTo>
                  <a:pt x="637794" y="1494282"/>
                </a:lnTo>
                <a:lnTo>
                  <a:pt x="640080" y="1496568"/>
                </a:lnTo>
                <a:lnTo>
                  <a:pt x="643890" y="1497330"/>
                </a:lnTo>
                <a:lnTo>
                  <a:pt x="646176" y="1494282"/>
                </a:lnTo>
                <a:lnTo>
                  <a:pt x="646938" y="1491234"/>
                </a:lnTo>
                <a:close/>
              </a:path>
              <a:path w="647064" h="1497329">
                <a:moveTo>
                  <a:pt x="44196" y="64008"/>
                </a:moveTo>
                <a:lnTo>
                  <a:pt x="43434" y="60198"/>
                </a:lnTo>
                <a:lnTo>
                  <a:pt x="40386" y="58674"/>
                </a:lnTo>
                <a:lnTo>
                  <a:pt x="36576" y="59436"/>
                </a:lnTo>
                <a:lnTo>
                  <a:pt x="34273" y="67700"/>
                </a:lnTo>
                <a:lnTo>
                  <a:pt x="33239" y="74804"/>
                </a:lnTo>
                <a:lnTo>
                  <a:pt x="42382" y="76097"/>
                </a:lnTo>
                <a:lnTo>
                  <a:pt x="44196" y="64008"/>
                </a:lnTo>
                <a:close/>
              </a:path>
              <a:path w="647064" h="1497329">
                <a:moveTo>
                  <a:pt x="44196" y="76353"/>
                </a:moveTo>
                <a:lnTo>
                  <a:pt x="44196" y="64008"/>
                </a:lnTo>
                <a:lnTo>
                  <a:pt x="42382" y="76097"/>
                </a:lnTo>
                <a:lnTo>
                  <a:pt x="44196" y="76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300605" y="3823363"/>
            <a:ext cx="144653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微软雅黑"/>
                <a:cs typeface="微软雅黑"/>
              </a:rPr>
              <a:t>新元组通过散列找 到相应的桶，并判 断是否是新分组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65611" y="4495800"/>
            <a:ext cx="1173480" cy="2255520"/>
          </a:xfrm>
          <a:custGeom>
            <a:avLst/>
            <a:gdLst/>
            <a:ahLst/>
            <a:cxnLst/>
            <a:rect l="l" t="t" r="r" b="b"/>
            <a:pathLst>
              <a:path w="1173479" h="2255520">
                <a:moveTo>
                  <a:pt x="586740" y="0"/>
                </a:moveTo>
                <a:lnTo>
                  <a:pt x="538644" y="3735"/>
                </a:lnTo>
                <a:lnTo>
                  <a:pt x="491615" y="14747"/>
                </a:lnTo>
                <a:lnTo>
                  <a:pt x="445803" y="32748"/>
                </a:lnTo>
                <a:lnTo>
                  <a:pt x="401360" y="57448"/>
                </a:lnTo>
                <a:lnTo>
                  <a:pt x="358437" y="88558"/>
                </a:lnTo>
                <a:lnTo>
                  <a:pt x="317186" y="125789"/>
                </a:lnTo>
                <a:lnTo>
                  <a:pt x="277758" y="168851"/>
                </a:lnTo>
                <a:lnTo>
                  <a:pt x="240304" y="217456"/>
                </a:lnTo>
                <a:lnTo>
                  <a:pt x="204976" y="271314"/>
                </a:lnTo>
                <a:lnTo>
                  <a:pt x="171926" y="330136"/>
                </a:lnTo>
                <a:lnTo>
                  <a:pt x="141304" y="393633"/>
                </a:lnTo>
                <a:lnTo>
                  <a:pt x="113263" y="461515"/>
                </a:lnTo>
                <a:lnTo>
                  <a:pt x="87954" y="533495"/>
                </a:lnTo>
                <a:lnTo>
                  <a:pt x="65528" y="609281"/>
                </a:lnTo>
                <a:lnTo>
                  <a:pt x="46136" y="688586"/>
                </a:lnTo>
                <a:lnTo>
                  <a:pt x="29931" y="771119"/>
                </a:lnTo>
                <a:lnTo>
                  <a:pt x="17063" y="856592"/>
                </a:lnTo>
                <a:lnTo>
                  <a:pt x="7684" y="944716"/>
                </a:lnTo>
                <a:lnTo>
                  <a:pt x="1946" y="1035202"/>
                </a:lnTo>
                <a:lnTo>
                  <a:pt x="0" y="1127760"/>
                </a:lnTo>
                <a:lnTo>
                  <a:pt x="1946" y="1220214"/>
                </a:lnTo>
                <a:lnTo>
                  <a:pt x="7684" y="1310617"/>
                </a:lnTo>
                <a:lnTo>
                  <a:pt x="17063" y="1398679"/>
                </a:lnTo>
                <a:lnTo>
                  <a:pt x="29931" y="1484107"/>
                </a:lnTo>
                <a:lnTo>
                  <a:pt x="46136" y="1566612"/>
                </a:lnTo>
                <a:lnTo>
                  <a:pt x="65528" y="1645902"/>
                </a:lnTo>
                <a:lnTo>
                  <a:pt x="87954" y="1721686"/>
                </a:lnTo>
                <a:lnTo>
                  <a:pt x="113263" y="1793674"/>
                </a:lnTo>
                <a:lnTo>
                  <a:pt x="141304" y="1861575"/>
                </a:lnTo>
                <a:lnTo>
                  <a:pt x="171926" y="1925097"/>
                </a:lnTo>
                <a:lnTo>
                  <a:pt x="204976" y="1983950"/>
                </a:lnTo>
                <a:lnTo>
                  <a:pt x="240304" y="2037844"/>
                </a:lnTo>
                <a:lnTo>
                  <a:pt x="277758" y="2086486"/>
                </a:lnTo>
                <a:lnTo>
                  <a:pt x="317186" y="2129586"/>
                </a:lnTo>
                <a:lnTo>
                  <a:pt x="358437" y="2166854"/>
                </a:lnTo>
                <a:lnTo>
                  <a:pt x="401360" y="2197998"/>
                </a:lnTo>
                <a:lnTo>
                  <a:pt x="445803" y="2222727"/>
                </a:lnTo>
                <a:lnTo>
                  <a:pt x="491615" y="2240751"/>
                </a:lnTo>
                <a:lnTo>
                  <a:pt x="538644" y="2251779"/>
                </a:lnTo>
                <a:lnTo>
                  <a:pt x="586740" y="2255520"/>
                </a:lnTo>
                <a:lnTo>
                  <a:pt x="634835" y="2251779"/>
                </a:lnTo>
                <a:lnTo>
                  <a:pt x="681864" y="2240751"/>
                </a:lnTo>
                <a:lnTo>
                  <a:pt x="727676" y="2222727"/>
                </a:lnTo>
                <a:lnTo>
                  <a:pt x="772119" y="2197998"/>
                </a:lnTo>
                <a:lnTo>
                  <a:pt x="815042" y="2166854"/>
                </a:lnTo>
                <a:lnTo>
                  <a:pt x="856293" y="2129586"/>
                </a:lnTo>
                <a:lnTo>
                  <a:pt x="895721" y="2086486"/>
                </a:lnTo>
                <a:lnTo>
                  <a:pt x="933175" y="2037844"/>
                </a:lnTo>
                <a:lnTo>
                  <a:pt x="968503" y="1983950"/>
                </a:lnTo>
                <a:lnTo>
                  <a:pt x="1001553" y="1925097"/>
                </a:lnTo>
                <a:lnTo>
                  <a:pt x="1032175" y="1861575"/>
                </a:lnTo>
                <a:lnTo>
                  <a:pt x="1060216" y="1793674"/>
                </a:lnTo>
                <a:lnTo>
                  <a:pt x="1085525" y="1721686"/>
                </a:lnTo>
                <a:lnTo>
                  <a:pt x="1107951" y="1645902"/>
                </a:lnTo>
                <a:lnTo>
                  <a:pt x="1127343" y="1566612"/>
                </a:lnTo>
                <a:lnTo>
                  <a:pt x="1143548" y="1484107"/>
                </a:lnTo>
                <a:lnTo>
                  <a:pt x="1156416" y="1398679"/>
                </a:lnTo>
                <a:lnTo>
                  <a:pt x="1165795" y="1310617"/>
                </a:lnTo>
                <a:lnTo>
                  <a:pt x="1171533" y="1220214"/>
                </a:lnTo>
                <a:lnTo>
                  <a:pt x="1173480" y="1127760"/>
                </a:lnTo>
                <a:lnTo>
                  <a:pt x="1171533" y="1035202"/>
                </a:lnTo>
                <a:lnTo>
                  <a:pt x="1165795" y="944716"/>
                </a:lnTo>
                <a:lnTo>
                  <a:pt x="1156416" y="856592"/>
                </a:lnTo>
                <a:lnTo>
                  <a:pt x="1143548" y="771119"/>
                </a:lnTo>
                <a:lnTo>
                  <a:pt x="1127343" y="688586"/>
                </a:lnTo>
                <a:lnTo>
                  <a:pt x="1107951" y="609281"/>
                </a:lnTo>
                <a:lnTo>
                  <a:pt x="1085525" y="533495"/>
                </a:lnTo>
                <a:lnTo>
                  <a:pt x="1060216" y="461515"/>
                </a:lnTo>
                <a:lnTo>
                  <a:pt x="1032175" y="393633"/>
                </a:lnTo>
                <a:lnTo>
                  <a:pt x="1001553" y="330136"/>
                </a:lnTo>
                <a:lnTo>
                  <a:pt x="968503" y="271314"/>
                </a:lnTo>
                <a:lnTo>
                  <a:pt x="933175" y="217456"/>
                </a:lnTo>
                <a:lnTo>
                  <a:pt x="895721" y="168851"/>
                </a:lnTo>
                <a:lnTo>
                  <a:pt x="856293" y="125789"/>
                </a:lnTo>
                <a:lnTo>
                  <a:pt x="815042" y="88558"/>
                </a:lnTo>
                <a:lnTo>
                  <a:pt x="772119" y="57448"/>
                </a:lnTo>
                <a:lnTo>
                  <a:pt x="727676" y="32748"/>
                </a:lnTo>
                <a:lnTo>
                  <a:pt x="681864" y="14747"/>
                </a:lnTo>
                <a:lnTo>
                  <a:pt x="634835" y="3735"/>
                </a:lnTo>
                <a:lnTo>
                  <a:pt x="586740" y="0"/>
                </a:lnTo>
                <a:close/>
              </a:path>
            </a:pathLst>
          </a:custGeom>
          <a:ln w="2857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68879" y="5907236"/>
            <a:ext cx="1855470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要降低每个散列值对 应的桶的队列长度--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-最好只是一个桶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75867" y="2904744"/>
            <a:ext cx="1426210" cy="1096010"/>
          </a:xfrm>
          <a:custGeom>
            <a:avLst/>
            <a:gdLst/>
            <a:ahLst/>
            <a:cxnLst/>
            <a:rect l="l" t="t" r="r" b="b"/>
            <a:pathLst>
              <a:path w="1426209" h="1096010">
                <a:moveTo>
                  <a:pt x="1425702" y="547877"/>
                </a:moveTo>
                <a:lnTo>
                  <a:pt x="1423337" y="502953"/>
                </a:lnTo>
                <a:lnTo>
                  <a:pt x="1416368" y="459026"/>
                </a:lnTo>
                <a:lnTo>
                  <a:pt x="1404976" y="416239"/>
                </a:lnTo>
                <a:lnTo>
                  <a:pt x="1389345" y="374733"/>
                </a:lnTo>
                <a:lnTo>
                  <a:pt x="1369659" y="334648"/>
                </a:lnTo>
                <a:lnTo>
                  <a:pt x="1346101" y="296127"/>
                </a:lnTo>
                <a:lnTo>
                  <a:pt x="1318854" y="259310"/>
                </a:lnTo>
                <a:lnTo>
                  <a:pt x="1288103" y="224338"/>
                </a:lnTo>
                <a:lnTo>
                  <a:pt x="1254029" y="191353"/>
                </a:lnTo>
                <a:lnTo>
                  <a:pt x="1216818" y="160496"/>
                </a:lnTo>
                <a:lnTo>
                  <a:pt x="1176652" y="131907"/>
                </a:lnTo>
                <a:lnTo>
                  <a:pt x="1133715" y="105729"/>
                </a:lnTo>
                <a:lnTo>
                  <a:pt x="1088190" y="82101"/>
                </a:lnTo>
                <a:lnTo>
                  <a:pt x="1040261" y="61166"/>
                </a:lnTo>
                <a:lnTo>
                  <a:pt x="990111" y="43064"/>
                </a:lnTo>
                <a:lnTo>
                  <a:pt x="937924" y="27937"/>
                </a:lnTo>
                <a:lnTo>
                  <a:pt x="883883" y="15926"/>
                </a:lnTo>
                <a:lnTo>
                  <a:pt x="828171" y="7172"/>
                </a:lnTo>
                <a:lnTo>
                  <a:pt x="770972" y="1816"/>
                </a:lnTo>
                <a:lnTo>
                  <a:pt x="712470" y="0"/>
                </a:lnTo>
                <a:lnTo>
                  <a:pt x="653973" y="1816"/>
                </a:lnTo>
                <a:lnTo>
                  <a:pt x="596790" y="7172"/>
                </a:lnTo>
                <a:lnTo>
                  <a:pt x="541103" y="15926"/>
                </a:lnTo>
                <a:lnTo>
                  <a:pt x="487094" y="27937"/>
                </a:lnTo>
                <a:lnTo>
                  <a:pt x="434947" y="43064"/>
                </a:lnTo>
                <a:lnTo>
                  <a:pt x="384842" y="61166"/>
                </a:lnTo>
                <a:lnTo>
                  <a:pt x="336963" y="82101"/>
                </a:lnTo>
                <a:lnTo>
                  <a:pt x="291492" y="105729"/>
                </a:lnTo>
                <a:lnTo>
                  <a:pt x="248611" y="131907"/>
                </a:lnTo>
                <a:lnTo>
                  <a:pt x="208502" y="160496"/>
                </a:lnTo>
                <a:lnTo>
                  <a:pt x="171347" y="191353"/>
                </a:lnTo>
                <a:lnTo>
                  <a:pt x="137330" y="224338"/>
                </a:lnTo>
                <a:lnTo>
                  <a:pt x="106632" y="259310"/>
                </a:lnTo>
                <a:lnTo>
                  <a:pt x="79436" y="296127"/>
                </a:lnTo>
                <a:lnTo>
                  <a:pt x="55923" y="334648"/>
                </a:lnTo>
                <a:lnTo>
                  <a:pt x="36277" y="374733"/>
                </a:lnTo>
                <a:lnTo>
                  <a:pt x="20679" y="416239"/>
                </a:lnTo>
                <a:lnTo>
                  <a:pt x="9312" y="459026"/>
                </a:lnTo>
                <a:lnTo>
                  <a:pt x="2358" y="502953"/>
                </a:lnTo>
                <a:lnTo>
                  <a:pt x="0" y="547877"/>
                </a:lnTo>
                <a:lnTo>
                  <a:pt x="2358" y="592802"/>
                </a:lnTo>
                <a:lnTo>
                  <a:pt x="9312" y="636729"/>
                </a:lnTo>
                <a:lnTo>
                  <a:pt x="20679" y="679516"/>
                </a:lnTo>
                <a:lnTo>
                  <a:pt x="36277" y="721022"/>
                </a:lnTo>
                <a:lnTo>
                  <a:pt x="55923" y="761107"/>
                </a:lnTo>
                <a:lnTo>
                  <a:pt x="79436" y="799628"/>
                </a:lnTo>
                <a:lnTo>
                  <a:pt x="106632" y="836445"/>
                </a:lnTo>
                <a:lnTo>
                  <a:pt x="125730" y="858201"/>
                </a:lnTo>
                <a:lnTo>
                  <a:pt x="125730" y="547877"/>
                </a:lnTo>
                <a:lnTo>
                  <a:pt x="127676" y="510881"/>
                </a:lnTo>
                <a:lnTo>
                  <a:pt x="142793" y="439507"/>
                </a:lnTo>
                <a:lnTo>
                  <a:pt x="171866" y="372391"/>
                </a:lnTo>
                <a:lnTo>
                  <a:pt x="213684" y="310454"/>
                </a:lnTo>
                <a:lnTo>
                  <a:pt x="238993" y="281714"/>
                </a:lnTo>
                <a:lnTo>
                  <a:pt x="267034" y="254613"/>
                </a:lnTo>
                <a:lnTo>
                  <a:pt x="297656" y="229266"/>
                </a:lnTo>
                <a:lnTo>
                  <a:pt x="330706" y="205788"/>
                </a:lnTo>
                <a:lnTo>
                  <a:pt x="366034" y="184294"/>
                </a:lnTo>
                <a:lnTo>
                  <a:pt x="403488" y="164898"/>
                </a:lnTo>
                <a:lnTo>
                  <a:pt x="442916" y="147715"/>
                </a:lnTo>
                <a:lnTo>
                  <a:pt x="484167" y="132861"/>
                </a:lnTo>
                <a:lnTo>
                  <a:pt x="527090" y="120450"/>
                </a:lnTo>
                <a:lnTo>
                  <a:pt x="571533" y="110597"/>
                </a:lnTo>
                <a:lnTo>
                  <a:pt x="617345" y="103417"/>
                </a:lnTo>
                <a:lnTo>
                  <a:pt x="664374" y="99025"/>
                </a:lnTo>
                <a:lnTo>
                  <a:pt x="712470" y="97535"/>
                </a:lnTo>
                <a:lnTo>
                  <a:pt x="760565" y="99025"/>
                </a:lnTo>
                <a:lnTo>
                  <a:pt x="807594" y="103417"/>
                </a:lnTo>
                <a:lnTo>
                  <a:pt x="853406" y="110597"/>
                </a:lnTo>
                <a:lnTo>
                  <a:pt x="897849" y="120450"/>
                </a:lnTo>
                <a:lnTo>
                  <a:pt x="940772" y="132861"/>
                </a:lnTo>
                <a:lnTo>
                  <a:pt x="982023" y="147715"/>
                </a:lnTo>
                <a:lnTo>
                  <a:pt x="1021451" y="164898"/>
                </a:lnTo>
                <a:lnTo>
                  <a:pt x="1058905" y="184294"/>
                </a:lnTo>
                <a:lnTo>
                  <a:pt x="1094233" y="205788"/>
                </a:lnTo>
                <a:lnTo>
                  <a:pt x="1127283" y="229266"/>
                </a:lnTo>
                <a:lnTo>
                  <a:pt x="1157905" y="254613"/>
                </a:lnTo>
                <a:lnTo>
                  <a:pt x="1185946" y="281714"/>
                </a:lnTo>
                <a:lnTo>
                  <a:pt x="1211255" y="310454"/>
                </a:lnTo>
                <a:lnTo>
                  <a:pt x="1253073" y="372391"/>
                </a:lnTo>
                <a:lnTo>
                  <a:pt x="1282146" y="439507"/>
                </a:lnTo>
                <a:lnTo>
                  <a:pt x="1297263" y="510881"/>
                </a:lnTo>
                <a:lnTo>
                  <a:pt x="1299210" y="547877"/>
                </a:lnTo>
                <a:lnTo>
                  <a:pt x="1299210" y="858785"/>
                </a:lnTo>
                <a:lnTo>
                  <a:pt x="1318854" y="836445"/>
                </a:lnTo>
                <a:lnTo>
                  <a:pt x="1346101" y="799628"/>
                </a:lnTo>
                <a:lnTo>
                  <a:pt x="1369659" y="761107"/>
                </a:lnTo>
                <a:lnTo>
                  <a:pt x="1389345" y="721022"/>
                </a:lnTo>
                <a:lnTo>
                  <a:pt x="1404976" y="679516"/>
                </a:lnTo>
                <a:lnTo>
                  <a:pt x="1416368" y="636729"/>
                </a:lnTo>
                <a:lnTo>
                  <a:pt x="1423337" y="592802"/>
                </a:lnTo>
                <a:lnTo>
                  <a:pt x="1425702" y="547877"/>
                </a:lnTo>
                <a:close/>
              </a:path>
              <a:path w="1426209" h="1096010">
                <a:moveTo>
                  <a:pt x="1299210" y="858785"/>
                </a:moveTo>
                <a:lnTo>
                  <a:pt x="1299210" y="547877"/>
                </a:lnTo>
                <a:lnTo>
                  <a:pt x="1297263" y="584874"/>
                </a:lnTo>
                <a:lnTo>
                  <a:pt x="1291525" y="621036"/>
                </a:lnTo>
                <a:lnTo>
                  <a:pt x="1269278" y="690396"/>
                </a:lnTo>
                <a:lnTo>
                  <a:pt x="1233681" y="755037"/>
                </a:lnTo>
                <a:lnTo>
                  <a:pt x="1185946" y="814041"/>
                </a:lnTo>
                <a:lnTo>
                  <a:pt x="1157905" y="841142"/>
                </a:lnTo>
                <a:lnTo>
                  <a:pt x="1127283" y="866489"/>
                </a:lnTo>
                <a:lnTo>
                  <a:pt x="1094233" y="889967"/>
                </a:lnTo>
                <a:lnTo>
                  <a:pt x="1058905" y="911461"/>
                </a:lnTo>
                <a:lnTo>
                  <a:pt x="1021451" y="930857"/>
                </a:lnTo>
                <a:lnTo>
                  <a:pt x="982023" y="948040"/>
                </a:lnTo>
                <a:lnTo>
                  <a:pt x="940772" y="962894"/>
                </a:lnTo>
                <a:lnTo>
                  <a:pt x="897849" y="975305"/>
                </a:lnTo>
                <a:lnTo>
                  <a:pt x="853406" y="985158"/>
                </a:lnTo>
                <a:lnTo>
                  <a:pt x="807594" y="992338"/>
                </a:lnTo>
                <a:lnTo>
                  <a:pt x="760565" y="996730"/>
                </a:lnTo>
                <a:lnTo>
                  <a:pt x="712470" y="998219"/>
                </a:lnTo>
                <a:lnTo>
                  <a:pt x="664374" y="996730"/>
                </a:lnTo>
                <a:lnTo>
                  <a:pt x="617345" y="992338"/>
                </a:lnTo>
                <a:lnTo>
                  <a:pt x="571533" y="985158"/>
                </a:lnTo>
                <a:lnTo>
                  <a:pt x="527090" y="975305"/>
                </a:lnTo>
                <a:lnTo>
                  <a:pt x="484167" y="962894"/>
                </a:lnTo>
                <a:lnTo>
                  <a:pt x="442916" y="948040"/>
                </a:lnTo>
                <a:lnTo>
                  <a:pt x="403488" y="930857"/>
                </a:lnTo>
                <a:lnTo>
                  <a:pt x="366034" y="911461"/>
                </a:lnTo>
                <a:lnTo>
                  <a:pt x="330706" y="889967"/>
                </a:lnTo>
                <a:lnTo>
                  <a:pt x="297656" y="866489"/>
                </a:lnTo>
                <a:lnTo>
                  <a:pt x="267034" y="841142"/>
                </a:lnTo>
                <a:lnTo>
                  <a:pt x="238993" y="814041"/>
                </a:lnTo>
                <a:lnTo>
                  <a:pt x="213684" y="785301"/>
                </a:lnTo>
                <a:lnTo>
                  <a:pt x="171866" y="723364"/>
                </a:lnTo>
                <a:lnTo>
                  <a:pt x="142793" y="656248"/>
                </a:lnTo>
                <a:lnTo>
                  <a:pt x="127676" y="584874"/>
                </a:lnTo>
                <a:lnTo>
                  <a:pt x="125730" y="547877"/>
                </a:lnTo>
                <a:lnTo>
                  <a:pt x="125730" y="858201"/>
                </a:lnTo>
                <a:lnTo>
                  <a:pt x="171347" y="904402"/>
                </a:lnTo>
                <a:lnTo>
                  <a:pt x="208502" y="935259"/>
                </a:lnTo>
                <a:lnTo>
                  <a:pt x="248611" y="963848"/>
                </a:lnTo>
                <a:lnTo>
                  <a:pt x="291492" y="990026"/>
                </a:lnTo>
                <a:lnTo>
                  <a:pt x="336963" y="1013654"/>
                </a:lnTo>
                <a:lnTo>
                  <a:pt x="384842" y="1034589"/>
                </a:lnTo>
                <a:lnTo>
                  <a:pt x="434947" y="1052691"/>
                </a:lnTo>
                <a:lnTo>
                  <a:pt x="487094" y="1067818"/>
                </a:lnTo>
                <a:lnTo>
                  <a:pt x="541103" y="1079829"/>
                </a:lnTo>
                <a:lnTo>
                  <a:pt x="596790" y="1088583"/>
                </a:lnTo>
                <a:lnTo>
                  <a:pt x="653973" y="1093939"/>
                </a:lnTo>
                <a:lnTo>
                  <a:pt x="712470" y="1095755"/>
                </a:lnTo>
                <a:lnTo>
                  <a:pt x="770972" y="1093939"/>
                </a:lnTo>
                <a:lnTo>
                  <a:pt x="828171" y="1088583"/>
                </a:lnTo>
                <a:lnTo>
                  <a:pt x="883883" y="1079829"/>
                </a:lnTo>
                <a:lnTo>
                  <a:pt x="937924" y="1067818"/>
                </a:lnTo>
                <a:lnTo>
                  <a:pt x="990111" y="1052691"/>
                </a:lnTo>
                <a:lnTo>
                  <a:pt x="1040261" y="1034589"/>
                </a:lnTo>
                <a:lnTo>
                  <a:pt x="1088190" y="1013654"/>
                </a:lnTo>
                <a:lnTo>
                  <a:pt x="1133715" y="990026"/>
                </a:lnTo>
                <a:lnTo>
                  <a:pt x="1176652" y="963848"/>
                </a:lnTo>
                <a:lnTo>
                  <a:pt x="1216818" y="935259"/>
                </a:lnTo>
                <a:lnTo>
                  <a:pt x="1254029" y="904402"/>
                </a:lnTo>
                <a:lnTo>
                  <a:pt x="1288103" y="871417"/>
                </a:lnTo>
                <a:lnTo>
                  <a:pt x="1299210" y="85878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3203" y="2995422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4">
                <a:moveTo>
                  <a:pt x="1190244" y="457962"/>
                </a:moveTo>
                <a:lnTo>
                  <a:pt x="1182468" y="383663"/>
                </a:lnTo>
                <a:lnTo>
                  <a:pt x="1159952" y="313188"/>
                </a:lnTo>
                <a:lnTo>
                  <a:pt x="1123913" y="247476"/>
                </a:lnTo>
                <a:lnTo>
                  <a:pt x="1101202" y="216701"/>
                </a:lnTo>
                <a:lnTo>
                  <a:pt x="1075566" y="187470"/>
                </a:lnTo>
                <a:lnTo>
                  <a:pt x="1047156" y="159901"/>
                </a:lnTo>
                <a:lnTo>
                  <a:pt x="1016127" y="134111"/>
                </a:lnTo>
                <a:lnTo>
                  <a:pt x="982628" y="110220"/>
                </a:lnTo>
                <a:lnTo>
                  <a:pt x="946812" y="88343"/>
                </a:lnTo>
                <a:lnTo>
                  <a:pt x="908831" y="68599"/>
                </a:lnTo>
                <a:lnTo>
                  <a:pt x="868838" y="51105"/>
                </a:lnTo>
                <a:lnTo>
                  <a:pt x="826984" y="35980"/>
                </a:lnTo>
                <a:lnTo>
                  <a:pt x="783421" y="23341"/>
                </a:lnTo>
                <a:lnTo>
                  <a:pt x="738301" y="13306"/>
                </a:lnTo>
                <a:lnTo>
                  <a:pt x="691777" y="5992"/>
                </a:lnTo>
                <a:lnTo>
                  <a:pt x="643999" y="1517"/>
                </a:lnTo>
                <a:lnTo>
                  <a:pt x="595122" y="0"/>
                </a:lnTo>
                <a:lnTo>
                  <a:pt x="546347" y="1517"/>
                </a:lnTo>
                <a:lnTo>
                  <a:pt x="498652" y="5992"/>
                </a:lnTo>
                <a:lnTo>
                  <a:pt x="452190" y="13306"/>
                </a:lnTo>
                <a:lnTo>
                  <a:pt x="407115" y="23341"/>
                </a:lnTo>
                <a:lnTo>
                  <a:pt x="363581" y="35980"/>
                </a:lnTo>
                <a:lnTo>
                  <a:pt x="321741" y="51105"/>
                </a:lnTo>
                <a:lnTo>
                  <a:pt x="281750" y="68599"/>
                </a:lnTo>
                <a:lnTo>
                  <a:pt x="243760" y="88343"/>
                </a:lnTo>
                <a:lnTo>
                  <a:pt x="207927" y="110220"/>
                </a:lnTo>
                <a:lnTo>
                  <a:pt x="174402" y="134112"/>
                </a:lnTo>
                <a:lnTo>
                  <a:pt x="143341" y="159901"/>
                </a:lnTo>
                <a:lnTo>
                  <a:pt x="114897" y="187470"/>
                </a:lnTo>
                <a:lnTo>
                  <a:pt x="89223" y="216701"/>
                </a:lnTo>
                <a:lnTo>
                  <a:pt x="66474" y="247476"/>
                </a:lnTo>
                <a:lnTo>
                  <a:pt x="30364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0" y="568034"/>
                </a:lnTo>
                <a:lnTo>
                  <a:pt x="46803" y="636246"/>
                </a:lnTo>
                <a:lnTo>
                  <a:pt x="89223" y="699222"/>
                </a:lnTo>
                <a:lnTo>
                  <a:pt x="114897" y="728453"/>
                </a:lnTo>
                <a:lnTo>
                  <a:pt x="143341" y="756022"/>
                </a:lnTo>
                <a:lnTo>
                  <a:pt x="174402" y="781812"/>
                </a:lnTo>
                <a:lnTo>
                  <a:pt x="207927" y="805703"/>
                </a:lnTo>
                <a:lnTo>
                  <a:pt x="243760" y="827580"/>
                </a:lnTo>
                <a:lnTo>
                  <a:pt x="281750" y="847324"/>
                </a:lnTo>
                <a:lnTo>
                  <a:pt x="321741" y="864818"/>
                </a:lnTo>
                <a:lnTo>
                  <a:pt x="363581" y="879943"/>
                </a:lnTo>
                <a:lnTo>
                  <a:pt x="407115" y="892582"/>
                </a:lnTo>
                <a:lnTo>
                  <a:pt x="452190" y="902617"/>
                </a:lnTo>
                <a:lnTo>
                  <a:pt x="498652" y="909931"/>
                </a:lnTo>
                <a:lnTo>
                  <a:pt x="546347" y="914406"/>
                </a:lnTo>
                <a:lnTo>
                  <a:pt x="595122" y="915924"/>
                </a:lnTo>
                <a:lnTo>
                  <a:pt x="643999" y="914406"/>
                </a:lnTo>
                <a:lnTo>
                  <a:pt x="691777" y="909931"/>
                </a:lnTo>
                <a:lnTo>
                  <a:pt x="738301" y="902617"/>
                </a:lnTo>
                <a:lnTo>
                  <a:pt x="783421" y="892582"/>
                </a:lnTo>
                <a:lnTo>
                  <a:pt x="826984" y="879943"/>
                </a:lnTo>
                <a:lnTo>
                  <a:pt x="868838" y="864818"/>
                </a:lnTo>
                <a:lnTo>
                  <a:pt x="908831" y="847324"/>
                </a:lnTo>
                <a:lnTo>
                  <a:pt x="946812" y="827580"/>
                </a:lnTo>
                <a:lnTo>
                  <a:pt x="982628" y="805703"/>
                </a:lnTo>
                <a:lnTo>
                  <a:pt x="1016127" y="781812"/>
                </a:lnTo>
                <a:lnTo>
                  <a:pt x="1047156" y="756022"/>
                </a:lnTo>
                <a:lnTo>
                  <a:pt x="1075566" y="728453"/>
                </a:lnTo>
                <a:lnTo>
                  <a:pt x="1101202" y="699222"/>
                </a:lnTo>
                <a:lnTo>
                  <a:pt x="1123913" y="668447"/>
                </a:lnTo>
                <a:lnTo>
                  <a:pt x="1159952" y="602735"/>
                </a:lnTo>
                <a:lnTo>
                  <a:pt x="1182468" y="532260"/>
                </a:lnTo>
                <a:lnTo>
                  <a:pt x="1190244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93203" y="2995422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4">
                <a:moveTo>
                  <a:pt x="595122" y="0"/>
                </a:moveTo>
                <a:lnTo>
                  <a:pt x="546347" y="1517"/>
                </a:lnTo>
                <a:lnTo>
                  <a:pt x="498652" y="5992"/>
                </a:lnTo>
                <a:lnTo>
                  <a:pt x="452190" y="13306"/>
                </a:lnTo>
                <a:lnTo>
                  <a:pt x="407115" y="23341"/>
                </a:lnTo>
                <a:lnTo>
                  <a:pt x="363581" y="35980"/>
                </a:lnTo>
                <a:lnTo>
                  <a:pt x="321741" y="51105"/>
                </a:lnTo>
                <a:lnTo>
                  <a:pt x="281750" y="68599"/>
                </a:lnTo>
                <a:lnTo>
                  <a:pt x="243760" y="88343"/>
                </a:lnTo>
                <a:lnTo>
                  <a:pt x="207927" y="110220"/>
                </a:lnTo>
                <a:lnTo>
                  <a:pt x="174402" y="134112"/>
                </a:lnTo>
                <a:lnTo>
                  <a:pt x="143341" y="159901"/>
                </a:lnTo>
                <a:lnTo>
                  <a:pt x="114897" y="187470"/>
                </a:lnTo>
                <a:lnTo>
                  <a:pt x="89223" y="216701"/>
                </a:lnTo>
                <a:lnTo>
                  <a:pt x="66474" y="247476"/>
                </a:lnTo>
                <a:lnTo>
                  <a:pt x="30364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0" y="568034"/>
                </a:lnTo>
                <a:lnTo>
                  <a:pt x="46803" y="636246"/>
                </a:lnTo>
                <a:lnTo>
                  <a:pt x="89223" y="699222"/>
                </a:lnTo>
                <a:lnTo>
                  <a:pt x="114897" y="728453"/>
                </a:lnTo>
                <a:lnTo>
                  <a:pt x="143341" y="756022"/>
                </a:lnTo>
                <a:lnTo>
                  <a:pt x="174402" y="781812"/>
                </a:lnTo>
                <a:lnTo>
                  <a:pt x="207927" y="805703"/>
                </a:lnTo>
                <a:lnTo>
                  <a:pt x="243760" y="827580"/>
                </a:lnTo>
                <a:lnTo>
                  <a:pt x="281750" y="847324"/>
                </a:lnTo>
                <a:lnTo>
                  <a:pt x="321741" y="864818"/>
                </a:lnTo>
                <a:lnTo>
                  <a:pt x="363581" y="879943"/>
                </a:lnTo>
                <a:lnTo>
                  <a:pt x="407115" y="892582"/>
                </a:lnTo>
                <a:lnTo>
                  <a:pt x="452190" y="902617"/>
                </a:lnTo>
                <a:lnTo>
                  <a:pt x="498652" y="909931"/>
                </a:lnTo>
                <a:lnTo>
                  <a:pt x="546347" y="914406"/>
                </a:lnTo>
                <a:lnTo>
                  <a:pt x="595122" y="915924"/>
                </a:lnTo>
                <a:lnTo>
                  <a:pt x="643999" y="914406"/>
                </a:lnTo>
                <a:lnTo>
                  <a:pt x="691777" y="909931"/>
                </a:lnTo>
                <a:lnTo>
                  <a:pt x="738301" y="902617"/>
                </a:lnTo>
                <a:lnTo>
                  <a:pt x="783421" y="892582"/>
                </a:lnTo>
                <a:lnTo>
                  <a:pt x="826984" y="879943"/>
                </a:lnTo>
                <a:lnTo>
                  <a:pt x="868838" y="864818"/>
                </a:lnTo>
                <a:lnTo>
                  <a:pt x="908831" y="847324"/>
                </a:lnTo>
                <a:lnTo>
                  <a:pt x="946812" y="827580"/>
                </a:lnTo>
                <a:lnTo>
                  <a:pt x="982628" y="805703"/>
                </a:lnTo>
                <a:lnTo>
                  <a:pt x="1016127" y="781812"/>
                </a:lnTo>
                <a:lnTo>
                  <a:pt x="1047156" y="756022"/>
                </a:lnTo>
                <a:lnTo>
                  <a:pt x="1075566" y="728453"/>
                </a:lnTo>
                <a:lnTo>
                  <a:pt x="1101202" y="699222"/>
                </a:lnTo>
                <a:lnTo>
                  <a:pt x="1123913" y="668447"/>
                </a:lnTo>
                <a:lnTo>
                  <a:pt x="1159952" y="602735"/>
                </a:lnTo>
                <a:lnTo>
                  <a:pt x="1182468" y="532260"/>
                </a:lnTo>
                <a:lnTo>
                  <a:pt x="1190244" y="457962"/>
                </a:lnTo>
                <a:lnTo>
                  <a:pt x="1188274" y="420394"/>
                </a:lnTo>
                <a:lnTo>
                  <a:pt x="1172977" y="347889"/>
                </a:lnTo>
                <a:lnTo>
                  <a:pt x="1143547" y="279677"/>
                </a:lnTo>
                <a:lnTo>
                  <a:pt x="1101202" y="216701"/>
                </a:lnTo>
                <a:lnTo>
                  <a:pt x="1075566" y="187470"/>
                </a:lnTo>
                <a:lnTo>
                  <a:pt x="1047156" y="159901"/>
                </a:lnTo>
                <a:lnTo>
                  <a:pt x="1016127" y="134111"/>
                </a:lnTo>
                <a:lnTo>
                  <a:pt x="982628" y="110220"/>
                </a:lnTo>
                <a:lnTo>
                  <a:pt x="946812" y="88343"/>
                </a:lnTo>
                <a:lnTo>
                  <a:pt x="908831" y="68599"/>
                </a:lnTo>
                <a:lnTo>
                  <a:pt x="868838" y="51105"/>
                </a:lnTo>
                <a:lnTo>
                  <a:pt x="826984" y="35980"/>
                </a:lnTo>
                <a:lnTo>
                  <a:pt x="783421" y="23341"/>
                </a:lnTo>
                <a:lnTo>
                  <a:pt x="738301" y="13306"/>
                </a:lnTo>
                <a:lnTo>
                  <a:pt x="691777" y="5992"/>
                </a:lnTo>
                <a:lnTo>
                  <a:pt x="643999" y="1517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3672" y="3806190"/>
            <a:ext cx="1426210" cy="1096010"/>
          </a:xfrm>
          <a:custGeom>
            <a:avLst/>
            <a:gdLst/>
            <a:ahLst/>
            <a:cxnLst/>
            <a:rect l="l" t="t" r="r" b="b"/>
            <a:pathLst>
              <a:path w="1426209" h="1096010">
                <a:moveTo>
                  <a:pt x="1425702" y="547877"/>
                </a:moveTo>
                <a:lnTo>
                  <a:pt x="1423338" y="502953"/>
                </a:lnTo>
                <a:lnTo>
                  <a:pt x="1416369" y="459026"/>
                </a:lnTo>
                <a:lnTo>
                  <a:pt x="1404978" y="416239"/>
                </a:lnTo>
                <a:lnTo>
                  <a:pt x="1389351" y="374733"/>
                </a:lnTo>
                <a:lnTo>
                  <a:pt x="1369671" y="334648"/>
                </a:lnTo>
                <a:lnTo>
                  <a:pt x="1346121" y="296127"/>
                </a:lnTo>
                <a:lnTo>
                  <a:pt x="1318887" y="259310"/>
                </a:lnTo>
                <a:lnTo>
                  <a:pt x="1288151" y="224338"/>
                </a:lnTo>
                <a:lnTo>
                  <a:pt x="1254099" y="191353"/>
                </a:lnTo>
                <a:lnTo>
                  <a:pt x="1216914" y="160496"/>
                </a:lnTo>
                <a:lnTo>
                  <a:pt x="1176779" y="131907"/>
                </a:lnTo>
                <a:lnTo>
                  <a:pt x="1133880" y="105729"/>
                </a:lnTo>
                <a:lnTo>
                  <a:pt x="1088400" y="82101"/>
                </a:lnTo>
                <a:lnTo>
                  <a:pt x="1040523" y="61166"/>
                </a:lnTo>
                <a:lnTo>
                  <a:pt x="990433" y="43064"/>
                </a:lnTo>
                <a:lnTo>
                  <a:pt x="938314" y="27937"/>
                </a:lnTo>
                <a:lnTo>
                  <a:pt x="884351" y="15926"/>
                </a:lnTo>
                <a:lnTo>
                  <a:pt x="828726" y="7172"/>
                </a:lnTo>
                <a:lnTo>
                  <a:pt x="771625" y="1816"/>
                </a:lnTo>
                <a:lnTo>
                  <a:pt x="713232" y="0"/>
                </a:lnTo>
                <a:lnTo>
                  <a:pt x="654729" y="1816"/>
                </a:lnTo>
                <a:lnTo>
                  <a:pt x="597530" y="7172"/>
                </a:lnTo>
                <a:lnTo>
                  <a:pt x="541818" y="15926"/>
                </a:lnTo>
                <a:lnTo>
                  <a:pt x="487777" y="27937"/>
                </a:lnTo>
                <a:lnTo>
                  <a:pt x="435590" y="43064"/>
                </a:lnTo>
                <a:lnTo>
                  <a:pt x="385440" y="61166"/>
                </a:lnTo>
                <a:lnTo>
                  <a:pt x="337511" y="82101"/>
                </a:lnTo>
                <a:lnTo>
                  <a:pt x="291986" y="105729"/>
                </a:lnTo>
                <a:lnTo>
                  <a:pt x="249049" y="131907"/>
                </a:lnTo>
                <a:lnTo>
                  <a:pt x="208883" y="160496"/>
                </a:lnTo>
                <a:lnTo>
                  <a:pt x="171672" y="191353"/>
                </a:lnTo>
                <a:lnTo>
                  <a:pt x="137598" y="224338"/>
                </a:lnTo>
                <a:lnTo>
                  <a:pt x="106847" y="259310"/>
                </a:lnTo>
                <a:lnTo>
                  <a:pt x="79600" y="296127"/>
                </a:lnTo>
                <a:lnTo>
                  <a:pt x="56042" y="334648"/>
                </a:lnTo>
                <a:lnTo>
                  <a:pt x="36356" y="374733"/>
                </a:lnTo>
                <a:lnTo>
                  <a:pt x="20725" y="416239"/>
                </a:lnTo>
                <a:lnTo>
                  <a:pt x="9333" y="459026"/>
                </a:lnTo>
                <a:lnTo>
                  <a:pt x="2364" y="502953"/>
                </a:lnTo>
                <a:lnTo>
                  <a:pt x="0" y="547877"/>
                </a:lnTo>
                <a:lnTo>
                  <a:pt x="2364" y="592802"/>
                </a:lnTo>
                <a:lnTo>
                  <a:pt x="9333" y="636729"/>
                </a:lnTo>
                <a:lnTo>
                  <a:pt x="20725" y="679516"/>
                </a:lnTo>
                <a:lnTo>
                  <a:pt x="36356" y="721022"/>
                </a:lnTo>
                <a:lnTo>
                  <a:pt x="56042" y="761107"/>
                </a:lnTo>
                <a:lnTo>
                  <a:pt x="79600" y="799628"/>
                </a:lnTo>
                <a:lnTo>
                  <a:pt x="106847" y="836445"/>
                </a:lnTo>
                <a:lnTo>
                  <a:pt x="126492" y="858785"/>
                </a:lnTo>
                <a:lnTo>
                  <a:pt x="126492" y="547877"/>
                </a:lnTo>
                <a:lnTo>
                  <a:pt x="128438" y="510984"/>
                </a:lnTo>
                <a:lnTo>
                  <a:pt x="143555" y="439754"/>
                </a:lnTo>
                <a:lnTo>
                  <a:pt x="172628" y="372713"/>
                </a:lnTo>
                <a:lnTo>
                  <a:pt x="214446" y="310792"/>
                </a:lnTo>
                <a:lnTo>
                  <a:pt x="239755" y="282043"/>
                </a:lnTo>
                <a:lnTo>
                  <a:pt x="267796" y="254924"/>
                </a:lnTo>
                <a:lnTo>
                  <a:pt x="298418" y="229552"/>
                </a:lnTo>
                <a:lnTo>
                  <a:pt x="331468" y="206043"/>
                </a:lnTo>
                <a:lnTo>
                  <a:pt x="366796" y="184513"/>
                </a:lnTo>
                <a:lnTo>
                  <a:pt x="404250" y="165080"/>
                </a:lnTo>
                <a:lnTo>
                  <a:pt x="443678" y="147860"/>
                </a:lnTo>
                <a:lnTo>
                  <a:pt x="484929" y="132968"/>
                </a:lnTo>
                <a:lnTo>
                  <a:pt x="527852" y="120524"/>
                </a:lnTo>
                <a:lnTo>
                  <a:pt x="572295" y="110641"/>
                </a:lnTo>
                <a:lnTo>
                  <a:pt x="618107" y="103438"/>
                </a:lnTo>
                <a:lnTo>
                  <a:pt x="665136" y="99031"/>
                </a:lnTo>
                <a:lnTo>
                  <a:pt x="713232" y="97535"/>
                </a:lnTo>
                <a:lnTo>
                  <a:pt x="761321" y="99031"/>
                </a:lnTo>
                <a:lnTo>
                  <a:pt x="808334" y="103438"/>
                </a:lnTo>
                <a:lnTo>
                  <a:pt x="854121" y="110641"/>
                </a:lnTo>
                <a:lnTo>
                  <a:pt x="898532" y="120524"/>
                </a:lnTo>
                <a:lnTo>
                  <a:pt x="941415" y="132968"/>
                </a:lnTo>
                <a:lnTo>
                  <a:pt x="982621" y="147860"/>
                </a:lnTo>
                <a:lnTo>
                  <a:pt x="1021999" y="165080"/>
                </a:lnTo>
                <a:lnTo>
                  <a:pt x="1059399" y="184513"/>
                </a:lnTo>
                <a:lnTo>
                  <a:pt x="1094671" y="206043"/>
                </a:lnTo>
                <a:lnTo>
                  <a:pt x="1127664" y="229552"/>
                </a:lnTo>
                <a:lnTo>
                  <a:pt x="1158229" y="254924"/>
                </a:lnTo>
                <a:lnTo>
                  <a:pt x="1186214" y="282043"/>
                </a:lnTo>
                <a:lnTo>
                  <a:pt x="1211470" y="310792"/>
                </a:lnTo>
                <a:lnTo>
                  <a:pt x="1253192" y="372713"/>
                </a:lnTo>
                <a:lnTo>
                  <a:pt x="1282192" y="439754"/>
                </a:lnTo>
                <a:lnTo>
                  <a:pt x="1297269" y="510984"/>
                </a:lnTo>
                <a:lnTo>
                  <a:pt x="1299210" y="547877"/>
                </a:lnTo>
                <a:lnTo>
                  <a:pt x="1299210" y="858834"/>
                </a:lnTo>
                <a:lnTo>
                  <a:pt x="1318887" y="836445"/>
                </a:lnTo>
                <a:lnTo>
                  <a:pt x="1346121" y="799628"/>
                </a:lnTo>
                <a:lnTo>
                  <a:pt x="1369671" y="761107"/>
                </a:lnTo>
                <a:lnTo>
                  <a:pt x="1389351" y="721022"/>
                </a:lnTo>
                <a:lnTo>
                  <a:pt x="1404978" y="679516"/>
                </a:lnTo>
                <a:lnTo>
                  <a:pt x="1416369" y="636729"/>
                </a:lnTo>
                <a:lnTo>
                  <a:pt x="1423338" y="592802"/>
                </a:lnTo>
                <a:lnTo>
                  <a:pt x="1425702" y="547877"/>
                </a:lnTo>
                <a:close/>
              </a:path>
              <a:path w="1426209" h="1096010">
                <a:moveTo>
                  <a:pt x="1299210" y="858834"/>
                </a:moveTo>
                <a:lnTo>
                  <a:pt x="1299210" y="547877"/>
                </a:lnTo>
                <a:lnTo>
                  <a:pt x="1297269" y="584880"/>
                </a:lnTo>
                <a:lnTo>
                  <a:pt x="1291546" y="621058"/>
                </a:lnTo>
                <a:lnTo>
                  <a:pt x="1269357" y="690475"/>
                </a:lnTo>
                <a:lnTo>
                  <a:pt x="1233846" y="755202"/>
                </a:lnTo>
                <a:lnTo>
                  <a:pt x="1186214" y="814309"/>
                </a:lnTo>
                <a:lnTo>
                  <a:pt x="1158229" y="841466"/>
                </a:lnTo>
                <a:lnTo>
                  <a:pt x="1127664" y="866870"/>
                </a:lnTo>
                <a:lnTo>
                  <a:pt x="1094671" y="890405"/>
                </a:lnTo>
                <a:lnTo>
                  <a:pt x="1059399" y="911955"/>
                </a:lnTo>
                <a:lnTo>
                  <a:pt x="1021999" y="931404"/>
                </a:lnTo>
                <a:lnTo>
                  <a:pt x="982621" y="948637"/>
                </a:lnTo>
                <a:lnTo>
                  <a:pt x="941415" y="963537"/>
                </a:lnTo>
                <a:lnTo>
                  <a:pt x="898532" y="975987"/>
                </a:lnTo>
                <a:lnTo>
                  <a:pt x="854121" y="985873"/>
                </a:lnTo>
                <a:lnTo>
                  <a:pt x="808334" y="993078"/>
                </a:lnTo>
                <a:lnTo>
                  <a:pt x="761321" y="997486"/>
                </a:lnTo>
                <a:lnTo>
                  <a:pt x="713232" y="998982"/>
                </a:lnTo>
                <a:lnTo>
                  <a:pt x="665136" y="997486"/>
                </a:lnTo>
                <a:lnTo>
                  <a:pt x="618107" y="993078"/>
                </a:lnTo>
                <a:lnTo>
                  <a:pt x="572295" y="985873"/>
                </a:lnTo>
                <a:lnTo>
                  <a:pt x="527852" y="975987"/>
                </a:lnTo>
                <a:lnTo>
                  <a:pt x="484929" y="963537"/>
                </a:lnTo>
                <a:lnTo>
                  <a:pt x="443678" y="948637"/>
                </a:lnTo>
                <a:lnTo>
                  <a:pt x="404250" y="931404"/>
                </a:lnTo>
                <a:lnTo>
                  <a:pt x="366796" y="911955"/>
                </a:lnTo>
                <a:lnTo>
                  <a:pt x="331468" y="890405"/>
                </a:lnTo>
                <a:lnTo>
                  <a:pt x="298418" y="866870"/>
                </a:lnTo>
                <a:lnTo>
                  <a:pt x="267796" y="841466"/>
                </a:lnTo>
                <a:lnTo>
                  <a:pt x="239755" y="814309"/>
                </a:lnTo>
                <a:lnTo>
                  <a:pt x="214446" y="785516"/>
                </a:lnTo>
                <a:lnTo>
                  <a:pt x="172628" y="723483"/>
                </a:lnTo>
                <a:lnTo>
                  <a:pt x="143555" y="656295"/>
                </a:lnTo>
                <a:lnTo>
                  <a:pt x="128438" y="584880"/>
                </a:lnTo>
                <a:lnTo>
                  <a:pt x="126492" y="547877"/>
                </a:lnTo>
                <a:lnTo>
                  <a:pt x="126492" y="858785"/>
                </a:lnTo>
                <a:lnTo>
                  <a:pt x="171672" y="904402"/>
                </a:lnTo>
                <a:lnTo>
                  <a:pt x="208883" y="935259"/>
                </a:lnTo>
                <a:lnTo>
                  <a:pt x="249049" y="963848"/>
                </a:lnTo>
                <a:lnTo>
                  <a:pt x="291986" y="990026"/>
                </a:lnTo>
                <a:lnTo>
                  <a:pt x="337511" y="1013654"/>
                </a:lnTo>
                <a:lnTo>
                  <a:pt x="385440" y="1034589"/>
                </a:lnTo>
                <a:lnTo>
                  <a:pt x="435590" y="1052691"/>
                </a:lnTo>
                <a:lnTo>
                  <a:pt x="487777" y="1067818"/>
                </a:lnTo>
                <a:lnTo>
                  <a:pt x="541818" y="1079829"/>
                </a:lnTo>
                <a:lnTo>
                  <a:pt x="597530" y="1088583"/>
                </a:lnTo>
                <a:lnTo>
                  <a:pt x="654729" y="1093939"/>
                </a:lnTo>
                <a:lnTo>
                  <a:pt x="713232" y="1095755"/>
                </a:lnTo>
                <a:lnTo>
                  <a:pt x="771625" y="1093939"/>
                </a:lnTo>
                <a:lnTo>
                  <a:pt x="828726" y="1088583"/>
                </a:lnTo>
                <a:lnTo>
                  <a:pt x="884351" y="1079829"/>
                </a:lnTo>
                <a:lnTo>
                  <a:pt x="938314" y="1067818"/>
                </a:lnTo>
                <a:lnTo>
                  <a:pt x="990433" y="1052691"/>
                </a:lnTo>
                <a:lnTo>
                  <a:pt x="1040523" y="1034589"/>
                </a:lnTo>
                <a:lnTo>
                  <a:pt x="1088400" y="1013654"/>
                </a:lnTo>
                <a:lnTo>
                  <a:pt x="1133880" y="990026"/>
                </a:lnTo>
                <a:lnTo>
                  <a:pt x="1176779" y="963848"/>
                </a:lnTo>
                <a:lnTo>
                  <a:pt x="1216914" y="935259"/>
                </a:lnTo>
                <a:lnTo>
                  <a:pt x="1254099" y="904402"/>
                </a:lnTo>
                <a:lnTo>
                  <a:pt x="1288151" y="871417"/>
                </a:lnTo>
                <a:lnTo>
                  <a:pt x="1299210" y="85883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61033" y="3896867"/>
            <a:ext cx="1191260" cy="916305"/>
          </a:xfrm>
          <a:custGeom>
            <a:avLst/>
            <a:gdLst/>
            <a:ahLst/>
            <a:cxnLst/>
            <a:rect l="l" t="t" r="r" b="b"/>
            <a:pathLst>
              <a:path w="1191259" h="916304">
                <a:moveTo>
                  <a:pt x="1191005" y="457962"/>
                </a:moveTo>
                <a:lnTo>
                  <a:pt x="1183209" y="383663"/>
                </a:lnTo>
                <a:lnTo>
                  <a:pt x="1160641" y="313188"/>
                </a:lnTo>
                <a:lnTo>
                  <a:pt x="1124531" y="247476"/>
                </a:lnTo>
                <a:lnTo>
                  <a:pt x="1101782" y="216701"/>
                </a:lnTo>
                <a:lnTo>
                  <a:pt x="1076108" y="187470"/>
                </a:lnTo>
                <a:lnTo>
                  <a:pt x="1047664" y="159901"/>
                </a:lnTo>
                <a:lnTo>
                  <a:pt x="1016603" y="134111"/>
                </a:lnTo>
                <a:lnTo>
                  <a:pt x="983078" y="110220"/>
                </a:lnTo>
                <a:lnTo>
                  <a:pt x="947245" y="88343"/>
                </a:lnTo>
                <a:lnTo>
                  <a:pt x="909255" y="68599"/>
                </a:lnTo>
                <a:lnTo>
                  <a:pt x="869264" y="51105"/>
                </a:lnTo>
                <a:lnTo>
                  <a:pt x="827424" y="35980"/>
                </a:lnTo>
                <a:lnTo>
                  <a:pt x="783890" y="23341"/>
                </a:lnTo>
                <a:lnTo>
                  <a:pt x="738815" y="13306"/>
                </a:lnTo>
                <a:lnTo>
                  <a:pt x="692353" y="5992"/>
                </a:lnTo>
                <a:lnTo>
                  <a:pt x="644658" y="1517"/>
                </a:lnTo>
                <a:lnTo>
                  <a:pt x="595883" y="0"/>
                </a:lnTo>
                <a:lnTo>
                  <a:pt x="547000" y="1517"/>
                </a:lnTo>
                <a:lnTo>
                  <a:pt x="499207" y="5992"/>
                </a:lnTo>
                <a:lnTo>
                  <a:pt x="452658" y="13306"/>
                </a:lnTo>
                <a:lnTo>
                  <a:pt x="407505" y="23341"/>
                </a:lnTo>
                <a:lnTo>
                  <a:pt x="363902" y="35980"/>
                </a:lnTo>
                <a:lnTo>
                  <a:pt x="322002" y="51105"/>
                </a:lnTo>
                <a:lnTo>
                  <a:pt x="281959" y="68599"/>
                </a:lnTo>
                <a:lnTo>
                  <a:pt x="243925" y="88343"/>
                </a:lnTo>
                <a:lnTo>
                  <a:pt x="208053" y="110220"/>
                </a:lnTo>
                <a:lnTo>
                  <a:pt x="174497" y="134112"/>
                </a:lnTo>
                <a:lnTo>
                  <a:pt x="143411" y="159901"/>
                </a:lnTo>
                <a:lnTo>
                  <a:pt x="114946" y="187470"/>
                </a:lnTo>
                <a:lnTo>
                  <a:pt x="89256" y="216701"/>
                </a:lnTo>
                <a:lnTo>
                  <a:pt x="66495" y="247476"/>
                </a:lnTo>
                <a:lnTo>
                  <a:pt x="30370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3" y="568034"/>
                </a:lnTo>
                <a:lnTo>
                  <a:pt x="46815" y="636246"/>
                </a:lnTo>
                <a:lnTo>
                  <a:pt x="89256" y="699222"/>
                </a:lnTo>
                <a:lnTo>
                  <a:pt x="114946" y="728453"/>
                </a:lnTo>
                <a:lnTo>
                  <a:pt x="143411" y="756022"/>
                </a:lnTo>
                <a:lnTo>
                  <a:pt x="174497" y="781812"/>
                </a:lnTo>
                <a:lnTo>
                  <a:pt x="208053" y="805703"/>
                </a:lnTo>
                <a:lnTo>
                  <a:pt x="243925" y="827580"/>
                </a:lnTo>
                <a:lnTo>
                  <a:pt x="281959" y="847324"/>
                </a:lnTo>
                <a:lnTo>
                  <a:pt x="322002" y="864818"/>
                </a:lnTo>
                <a:lnTo>
                  <a:pt x="363902" y="879943"/>
                </a:lnTo>
                <a:lnTo>
                  <a:pt x="407505" y="892582"/>
                </a:lnTo>
                <a:lnTo>
                  <a:pt x="452658" y="902617"/>
                </a:lnTo>
                <a:lnTo>
                  <a:pt x="499207" y="909931"/>
                </a:lnTo>
                <a:lnTo>
                  <a:pt x="547000" y="914406"/>
                </a:lnTo>
                <a:lnTo>
                  <a:pt x="595883" y="915924"/>
                </a:lnTo>
                <a:lnTo>
                  <a:pt x="644658" y="914406"/>
                </a:lnTo>
                <a:lnTo>
                  <a:pt x="692353" y="909931"/>
                </a:lnTo>
                <a:lnTo>
                  <a:pt x="738815" y="902617"/>
                </a:lnTo>
                <a:lnTo>
                  <a:pt x="783890" y="892582"/>
                </a:lnTo>
                <a:lnTo>
                  <a:pt x="827424" y="879943"/>
                </a:lnTo>
                <a:lnTo>
                  <a:pt x="869264" y="864818"/>
                </a:lnTo>
                <a:lnTo>
                  <a:pt x="909255" y="847324"/>
                </a:lnTo>
                <a:lnTo>
                  <a:pt x="947245" y="827580"/>
                </a:lnTo>
                <a:lnTo>
                  <a:pt x="983078" y="805703"/>
                </a:lnTo>
                <a:lnTo>
                  <a:pt x="1016603" y="781812"/>
                </a:lnTo>
                <a:lnTo>
                  <a:pt x="1047664" y="756022"/>
                </a:lnTo>
                <a:lnTo>
                  <a:pt x="1076108" y="728453"/>
                </a:lnTo>
                <a:lnTo>
                  <a:pt x="1101782" y="699222"/>
                </a:lnTo>
                <a:lnTo>
                  <a:pt x="1124531" y="668447"/>
                </a:lnTo>
                <a:lnTo>
                  <a:pt x="1160641" y="602735"/>
                </a:lnTo>
                <a:lnTo>
                  <a:pt x="1183209" y="532260"/>
                </a:lnTo>
                <a:lnTo>
                  <a:pt x="1191005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1033" y="3896867"/>
            <a:ext cx="1191260" cy="916305"/>
          </a:xfrm>
          <a:custGeom>
            <a:avLst/>
            <a:gdLst/>
            <a:ahLst/>
            <a:cxnLst/>
            <a:rect l="l" t="t" r="r" b="b"/>
            <a:pathLst>
              <a:path w="1191259" h="916304">
                <a:moveTo>
                  <a:pt x="595883" y="0"/>
                </a:moveTo>
                <a:lnTo>
                  <a:pt x="547000" y="1517"/>
                </a:lnTo>
                <a:lnTo>
                  <a:pt x="499207" y="5992"/>
                </a:lnTo>
                <a:lnTo>
                  <a:pt x="452658" y="13306"/>
                </a:lnTo>
                <a:lnTo>
                  <a:pt x="407505" y="23341"/>
                </a:lnTo>
                <a:lnTo>
                  <a:pt x="363902" y="35980"/>
                </a:lnTo>
                <a:lnTo>
                  <a:pt x="322002" y="51105"/>
                </a:lnTo>
                <a:lnTo>
                  <a:pt x="281959" y="68599"/>
                </a:lnTo>
                <a:lnTo>
                  <a:pt x="243925" y="88343"/>
                </a:lnTo>
                <a:lnTo>
                  <a:pt x="208053" y="110220"/>
                </a:lnTo>
                <a:lnTo>
                  <a:pt x="174497" y="134112"/>
                </a:lnTo>
                <a:lnTo>
                  <a:pt x="143411" y="159901"/>
                </a:lnTo>
                <a:lnTo>
                  <a:pt x="114946" y="187470"/>
                </a:lnTo>
                <a:lnTo>
                  <a:pt x="89256" y="216701"/>
                </a:lnTo>
                <a:lnTo>
                  <a:pt x="66495" y="247476"/>
                </a:lnTo>
                <a:lnTo>
                  <a:pt x="30370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3" y="568034"/>
                </a:lnTo>
                <a:lnTo>
                  <a:pt x="46815" y="636246"/>
                </a:lnTo>
                <a:lnTo>
                  <a:pt x="89256" y="699222"/>
                </a:lnTo>
                <a:lnTo>
                  <a:pt x="114946" y="728453"/>
                </a:lnTo>
                <a:lnTo>
                  <a:pt x="143411" y="756022"/>
                </a:lnTo>
                <a:lnTo>
                  <a:pt x="174497" y="781812"/>
                </a:lnTo>
                <a:lnTo>
                  <a:pt x="208053" y="805703"/>
                </a:lnTo>
                <a:lnTo>
                  <a:pt x="243925" y="827580"/>
                </a:lnTo>
                <a:lnTo>
                  <a:pt x="281959" y="847324"/>
                </a:lnTo>
                <a:lnTo>
                  <a:pt x="322002" y="864818"/>
                </a:lnTo>
                <a:lnTo>
                  <a:pt x="363902" y="879943"/>
                </a:lnTo>
                <a:lnTo>
                  <a:pt x="407505" y="892582"/>
                </a:lnTo>
                <a:lnTo>
                  <a:pt x="452658" y="902617"/>
                </a:lnTo>
                <a:lnTo>
                  <a:pt x="499207" y="909931"/>
                </a:lnTo>
                <a:lnTo>
                  <a:pt x="547000" y="914406"/>
                </a:lnTo>
                <a:lnTo>
                  <a:pt x="595883" y="915924"/>
                </a:lnTo>
                <a:lnTo>
                  <a:pt x="644658" y="914406"/>
                </a:lnTo>
                <a:lnTo>
                  <a:pt x="692353" y="909931"/>
                </a:lnTo>
                <a:lnTo>
                  <a:pt x="738815" y="902617"/>
                </a:lnTo>
                <a:lnTo>
                  <a:pt x="783890" y="892582"/>
                </a:lnTo>
                <a:lnTo>
                  <a:pt x="827424" y="879943"/>
                </a:lnTo>
                <a:lnTo>
                  <a:pt x="869264" y="864818"/>
                </a:lnTo>
                <a:lnTo>
                  <a:pt x="909255" y="847324"/>
                </a:lnTo>
                <a:lnTo>
                  <a:pt x="947245" y="827580"/>
                </a:lnTo>
                <a:lnTo>
                  <a:pt x="983078" y="805703"/>
                </a:lnTo>
                <a:lnTo>
                  <a:pt x="1016603" y="781812"/>
                </a:lnTo>
                <a:lnTo>
                  <a:pt x="1047664" y="756022"/>
                </a:lnTo>
                <a:lnTo>
                  <a:pt x="1076108" y="728453"/>
                </a:lnTo>
                <a:lnTo>
                  <a:pt x="1101782" y="699222"/>
                </a:lnTo>
                <a:lnTo>
                  <a:pt x="1124531" y="668447"/>
                </a:lnTo>
                <a:lnTo>
                  <a:pt x="1160641" y="602735"/>
                </a:lnTo>
                <a:lnTo>
                  <a:pt x="1183209" y="532260"/>
                </a:lnTo>
                <a:lnTo>
                  <a:pt x="1191005" y="457962"/>
                </a:lnTo>
                <a:lnTo>
                  <a:pt x="1189031" y="420394"/>
                </a:lnTo>
                <a:lnTo>
                  <a:pt x="1173695" y="347889"/>
                </a:lnTo>
                <a:lnTo>
                  <a:pt x="1144202" y="279677"/>
                </a:lnTo>
                <a:lnTo>
                  <a:pt x="1101782" y="216701"/>
                </a:lnTo>
                <a:lnTo>
                  <a:pt x="1076108" y="187470"/>
                </a:lnTo>
                <a:lnTo>
                  <a:pt x="1047664" y="159901"/>
                </a:lnTo>
                <a:lnTo>
                  <a:pt x="1016603" y="134111"/>
                </a:lnTo>
                <a:lnTo>
                  <a:pt x="983078" y="110220"/>
                </a:lnTo>
                <a:lnTo>
                  <a:pt x="947245" y="88343"/>
                </a:lnTo>
                <a:lnTo>
                  <a:pt x="909255" y="68599"/>
                </a:lnTo>
                <a:lnTo>
                  <a:pt x="869264" y="51105"/>
                </a:lnTo>
                <a:lnTo>
                  <a:pt x="827424" y="35980"/>
                </a:lnTo>
                <a:lnTo>
                  <a:pt x="783890" y="23341"/>
                </a:lnTo>
                <a:lnTo>
                  <a:pt x="738815" y="13306"/>
                </a:lnTo>
                <a:lnTo>
                  <a:pt x="692353" y="5992"/>
                </a:lnTo>
                <a:lnTo>
                  <a:pt x="644658" y="1517"/>
                </a:lnTo>
                <a:lnTo>
                  <a:pt x="59588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870069" y="3125459"/>
            <a:ext cx="703580" cy="159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8580" algn="ctr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快速 插入</a:t>
            </a:r>
            <a:endParaRPr sz="2400">
              <a:latin typeface="微软雅黑"/>
              <a:cs typeface="微软雅黑"/>
            </a:endParaRPr>
          </a:p>
          <a:p>
            <a:pPr marL="81280" marR="5080" algn="ctr">
              <a:lnSpc>
                <a:spcPct val="100000"/>
              </a:lnSpc>
              <a:spcBef>
                <a:spcPts val="1345"/>
              </a:spcBef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快速 查找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38740" y="6569154"/>
            <a:ext cx="35814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建立散列内存结构示例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39191" y="1213866"/>
            <a:ext cx="3262629" cy="1007110"/>
          </a:xfrm>
          <a:custGeom>
            <a:avLst/>
            <a:gdLst/>
            <a:ahLst/>
            <a:cxnLst/>
            <a:rect l="l" t="t" r="r" b="b"/>
            <a:pathLst>
              <a:path w="3262629" h="1007110">
                <a:moveTo>
                  <a:pt x="0" y="0"/>
                </a:moveTo>
                <a:lnTo>
                  <a:pt x="0" y="1006602"/>
                </a:lnTo>
                <a:lnTo>
                  <a:pt x="3262122" y="1006602"/>
                </a:lnTo>
                <a:lnTo>
                  <a:pt x="32621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718687" y="1289683"/>
            <a:ext cx="290703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SELECT S#,AVG(Score) FROM SC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GROUP BY S#;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98689" y="3496817"/>
            <a:ext cx="1503680" cy="1352550"/>
          </a:xfrm>
          <a:custGeom>
            <a:avLst/>
            <a:gdLst/>
            <a:ahLst/>
            <a:cxnLst/>
            <a:rect l="l" t="t" r="r" b="b"/>
            <a:pathLst>
              <a:path w="1503680" h="1352550">
                <a:moveTo>
                  <a:pt x="1503426" y="676656"/>
                </a:moveTo>
                <a:lnTo>
                  <a:pt x="1500932" y="621203"/>
                </a:lnTo>
                <a:lnTo>
                  <a:pt x="1493580" y="566978"/>
                </a:lnTo>
                <a:lnTo>
                  <a:pt x="1481563" y="514153"/>
                </a:lnTo>
                <a:lnTo>
                  <a:pt x="1465076" y="462905"/>
                </a:lnTo>
                <a:lnTo>
                  <a:pt x="1444311" y="413408"/>
                </a:lnTo>
                <a:lnTo>
                  <a:pt x="1419463" y="365837"/>
                </a:lnTo>
                <a:lnTo>
                  <a:pt x="1390725" y="320367"/>
                </a:lnTo>
                <a:lnTo>
                  <a:pt x="1358292" y="277172"/>
                </a:lnTo>
                <a:lnTo>
                  <a:pt x="1322356" y="236428"/>
                </a:lnTo>
                <a:lnTo>
                  <a:pt x="1283112" y="198310"/>
                </a:lnTo>
                <a:lnTo>
                  <a:pt x="1240754" y="162992"/>
                </a:lnTo>
                <a:lnTo>
                  <a:pt x="1195474" y="130649"/>
                </a:lnTo>
                <a:lnTo>
                  <a:pt x="1147467" y="101456"/>
                </a:lnTo>
                <a:lnTo>
                  <a:pt x="1096927" y="75588"/>
                </a:lnTo>
                <a:lnTo>
                  <a:pt x="1044047" y="53220"/>
                </a:lnTo>
                <a:lnTo>
                  <a:pt x="989021" y="34527"/>
                </a:lnTo>
                <a:lnTo>
                  <a:pt x="932042" y="19684"/>
                </a:lnTo>
                <a:lnTo>
                  <a:pt x="873306" y="8865"/>
                </a:lnTo>
                <a:lnTo>
                  <a:pt x="813004" y="2245"/>
                </a:lnTo>
                <a:lnTo>
                  <a:pt x="751332" y="0"/>
                </a:lnTo>
                <a:lnTo>
                  <a:pt x="689768" y="2245"/>
                </a:lnTo>
                <a:lnTo>
                  <a:pt x="629564" y="8865"/>
                </a:lnTo>
                <a:lnTo>
                  <a:pt x="570915" y="19684"/>
                </a:lnTo>
                <a:lnTo>
                  <a:pt x="514014" y="34527"/>
                </a:lnTo>
                <a:lnTo>
                  <a:pt x="459057" y="53220"/>
                </a:lnTo>
                <a:lnTo>
                  <a:pt x="406237" y="75588"/>
                </a:lnTo>
                <a:lnTo>
                  <a:pt x="355749" y="101456"/>
                </a:lnTo>
                <a:lnTo>
                  <a:pt x="307787" y="130649"/>
                </a:lnTo>
                <a:lnTo>
                  <a:pt x="262545" y="162992"/>
                </a:lnTo>
                <a:lnTo>
                  <a:pt x="220217" y="198310"/>
                </a:lnTo>
                <a:lnTo>
                  <a:pt x="180999" y="236428"/>
                </a:lnTo>
                <a:lnTo>
                  <a:pt x="145084" y="277172"/>
                </a:lnTo>
                <a:lnTo>
                  <a:pt x="112667" y="320367"/>
                </a:lnTo>
                <a:lnTo>
                  <a:pt x="83941" y="365837"/>
                </a:lnTo>
                <a:lnTo>
                  <a:pt x="59102" y="413408"/>
                </a:lnTo>
                <a:lnTo>
                  <a:pt x="38343" y="462905"/>
                </a:lnTo>
                <a:lnTo>
                  <a:pt x="21859" y="514153"/>
                </a:lnTo>
                <a:lnTo>
                  <a:pt x="9845" y="566978"/>
                </a:lnTo>
                <a:lnTo>
                  <a:pt x="2493" y="621203"/>
                </a:lnTo>
                <a:lnTo>
                  <a:pt x="0" y="676656"/>
                </a:lnTo>
                <a:lnTo>
                  <a:pt x="2493" y="732102"/>
                </a:lnTo>
                <a:lnTo>
                  <a:pt x="9845" y="786312"/>
                </a:lnTo>
                <a:lnTo>
                  <a:pt x="21859" y="839111"/>
                </a:lnTo>
                <a:lnTo>
                  <a:pt x="38343" y="890326"/>
                </a:lnTo>
                <a:lnTo>
                  <a:pt x="59102" y="939784"/>
                </a:lnTo>
                <a:lnTo>
                  <a:pt x="83941" y="987309"/>
                </a:lnTo>
                <a:lnTo>
                  <a:pt x="112667" y="1032729"/>
                </a:lnTo>
                <a:lnTo>
                  <a:pt x="133350" y="1060254"/>
                </a:lnTo>
                <a:lnTo>
                  <a:pt x="133350" y="676656"/>
                </a:lnTo>
                <a:lnTo>
                  <a:pt x="135398" y="630948"/>
                </a:lnTo>
                <a:lnTo>
                  <a:pt x="141436" y="586273"/>
                </a:lnTo>
                <a:lnTo>
                  <a:pt x="151305" y="542774"/>
                </a:lnTo>
                <a:lnTo>
                  <a:pt x="164848" y="500591"/>
                </a:lnTo>
                <a:lnTo>
                  <a:pt x="181903" y="459867"/>
                </a:lnTo>
                <a:lnTo>
                  <a:pt x="202314" y="420742"/>
                </a:lnTo>
                <a:lnTo>
                  <a:pt x="225920" y="383360"/>
                </a:lnTo>
                <a:lnTo>
                  <a:pt x="252563" y="347862"/>
                </a:lnTo>
                <a:lnTo>
                  <a:pt x="282084" y="314389"/>
                </a:lnTo>
                <a:lnTo>
                  <a:pt x="314324" y="283083"/>
                </a:lnTo>
                <a:lnTo>
                  <a:pt x="349125" y="254085"/>
                </a:lnTo>
                <a:lnTo>
                  <a:pt x="386327" y="227539"/>
                </a:lnTo>
                <a:lnTo>
                  <a:pt x="425772" y="203585"/>
                </a:lnTo>
                <a:lnTo>
                  <a:pt x="467301" y="182364"/>
                </a:lnTo>
                <a:lnTo>
                  <a:pt x="510754" y="164020"/>
                </a:lnTo>
                <a:lnTo>
                  <a:pt x="555973" y="148693"/>
                </a:lnTo>
                <a:lnTo>
                  <a:pt x="602799" y="136526"/>
                </a:lnTo>
                <a:lnTo>
                  <a:pt x="651074" y="127659"/>
                </a:lnTo>
                <a:lnTo>
                  <a:pt x="700637" y="122235"/>
                </a:lnTo>
                <a:lnTo>
                  <a:pt x="751332" y="120396"/>
                </a:lnTo>
                <a:lnTo>
                  <a:pt x="802134" y="122235"/>
                </a:lnTo>
                <a:lnTo>
                  <a:pt x="851796" y="127659"/>
                </a:lnTo>
                <a:lnTo>
                  <a:pt x="900158" y="136526"/>
                </a:lnTo>
                <a:lnTo>
                  <a:pt x="947062" y="148693"/>
                </a:lnTo>
                <a:lnTo>
                  <a:pt x="992350" y="164020"/>
                </a:lnTo>
                <a:lnTo>
                  <a:pt x="1035863" y="182364"/>
                </a:lnTo>
                <a:lnTo>
                  <a:pt x="1077444" y="203585"/>
                </a:lnTo>
                <a:lnTo>
                  <a:pt x="1116933" y="227539"/>
                </a:lnTo>
                <a:lnTo>
                  <a:pt x="1154173" y="254085"/>
                </a:lnTo>
                <a:lnTo>
                  <a:pt x="1189005" y="283083"/>
                </a:lnTo>
                <a:lnTo>
                  <a:pt x="1221271" y="314389"/>
                </a:lnTo>
                <a:lnTo>
                  <a:pt x="1250813" y="347862"/>
                </a:lnTo>
                <a:lnTo>
                  <a:pt x="1277473" y="383360"/>
                </a:lnTo>
                <a:lnTo>
                  <a:pt x="1301091" y="420742"/>
                </a:lnTo>
                <a:lnTo>
                  <a:pt x="1321510" y="459867"/>
                </a:lnTo>
                <a:lnTo>
                  <a:pt x="1338571" y="500591"/>
                </a:lnTo>
                <a:lnTo>
                  <a:pt x="1352117" y="542774"/>
                </a:lnTo>
                <a:lnTo>
                  <a:pt x="1361988" y="586273"/>
                </a:lnTo>
                <a:lnTo>
                  <a:pt x="1368027" y="630948"/>
                </a:lnTo>
                <a:lnTo>
                  <a:pt x="1370076" y="676656"/>
                </a:lnTo>
                <a:lnTo>
                  <a:pt x="1370076" y="1060197"/>
                </a:lnTo>
                <a:lnTo>
                  <a:pt x="1390725" y="1032729"/>
                </a:lnTo>
                <a:lnTo>
                  <a:pt x="1419463" y="987309"/>
                </a:lnTo>
                <a:lnTo>
                  <a:pt x="1444311" y="939784"/>
                </a:lnTo>
                <a:lnTo>
                  <a:pt x="1465076" y="890326"/>
                </a:lnTo>
                <a:lnTo>
                  <a:pt x="1481563" y="839111"/>
                </a:lnTo>
                <a:lnTo>
                  <a:pt x="1493580" y="786312"/>
                </a:lnTo>
                <a:lnTo>
                  <a:pt x="1500932" y="732102"/>
                </a:lnTo>
                <a:lnTo>
                  <a:pt x="1503426" y="676656"/>
                </a:lnTo>
                <a:close/>
              </a:path>
              <a:path w="1503680" h="1352550">
                <a:moveTo>
                  <a:pt x="1370076" y="1060197"/>
                </a:moveTo>
                <a:lnTo>
                  <a:pt x="1370076" y="676656"/>
                </a:lnTo>
                <a:lnTo>
                  <a:pt x="1368027" y="722260"/>
                </a:lnTo>
                <a:lnTo>
                  <a:pt x="1361988" y="766853"/>
                </a:lnTo>
                <a:lnTo>
                  <a:pt x="1352117" y="810290"/>
                </a:lnTo>
                <a:lnTo>
                  <a:pt x="1338571" y="852428"/>
                </a:lnTo>
                <a:lnTo>
                  <a:pt x="1321510" y="893123"/>
                </a:lnTo>
                <a:lnTo>
                  <a:pt x="1301091" y="932233"/>
                </a:lnTo>
                <a:lnTo>
                  <a:pt x="1277473" y="969613"/>
                </a:lnTo>
                <a:lnTo>
                  <a:pt x="1250813" y="1005120"/>
                </a:lnTo>
                <a:lnTo>
                  <a:pt x="1221271" y="1038611"/>
                </a:lnTo>
                <a:lnTo>
                  <a:pt x="1189005" y="1069943"/>
                </a:lnTo>
                <a:lnTo>
                  <a:pt x="1154173" y="1098971"/>
                </a:lnTo>
                <a:lnTo>
                  <a:pt x="1116933" y="1125553"/>
                </a:lnTo>
                <a:lnTo>
                  <a:pt x="1077444" y="1149544"/>
                </a:lnTo>
                <a:lnTo>
                  <a:pt x="1035863" y="1170803"/>
                </a:lnTo>
                <a:lnTo>
                  <a:pt x="992350" y="1189184"/>
                </a:lnTo>
                <a:lnTo>
                  <a:pt x="947062" y="1204545"/>
                </a:lnTo>
                <a:lnTo>
                  <a:pt x="900158" y="1216742"/>
                </a:lnTo>
                <a:lnTo>
                  <a:pt x="851796" y="1225632"/>
                </a:lnTo>
                <a:lnTo>
                  <a:pt x="802134" y="1231071"/>
                </a:lnTo>
                <a:lnTo>
                  <a:pt x="751332" y="1232916"/>
                </a:lnTo>
                <a:lnTo>
                  <a:pt x="700637" y="1231071"/>
                </a:lnTo>
                <a:lnTo>
                  <a:pt x="651074" y="1225632"/>
                </a:lnTo>
                <a:lnTo>
                  <a:pt x="602799" y="1216742"/>
                </a:lnTo>
                <a:lnTo>
                  <a:pt x="555973" y="1204545"/>
                </a:lnTo>
                <a:lnTo>
                  <a:pt x="510754" y="1189184"/>
                </a:lnTo>
                <a:lnTo>
                  <a:pt x="467301" y="1170803"/>
                </a:lnTo>
                <a:lnTo>
                  <a:pt x="425772" y="1149544"/>
                </a:lnTo>
                <a:lnTo>
                  <a:pt x="386327" y="1125553"/>
                </a:lnTo>
                <a:lnTo>
                  <a:pt x="349125" y="1098971"/>
                </a:lnTo>
                <a:lnTo>
                  <a:pt x="314325" y="1069943"/>
                </a:lnTo>
                <a:lnTo>
                  <a:pt x="282084" y="1038611"/>
                </a:lnTo>
                <a:lnTo>
                  <a:pt x="252563" y="1005120"/>
                </a:lnTo>
                <a:lnTo>
                  <a:pt x="225920" y="969613"/>
                </a:lnTo>
                <a:lnTo>
                  <a:pt x="202314" y="932233"/>
                </a:lnTo>
                <a:lnTo>
                  <a:pt x="181903" y="893123"/>
                </a:lnTo>
                <a:lnTo>
                  <a:pt x="164848" y="852428"/>
                </a:lnTo>
                <a:lnTo>
                  <a:pt x="151305" y="810290"/>
                </a:lnTo>
                <a:lnTo>
                  <a:pt x="141436" y="766853"/>
                </a:lnTo>
                <a:lnTo>
                  <a:pt x="135398" y="722260"/>
                </a:lnTo>
                <a:lnTo>
                  <a:pt x="133350" y="676656"/>
                </a:lnTo>
                <a:lnTo>
                  <a:pt x="133350" y="1060254"/>
                </a:lnTo>
                <a:lnTo>
                  <a:pt x="180999" y="1116558"/>
                </a:lnTo>
                <a:lnTo>
                  <a:pt x="220218" y="1154620"/>
                </a:lnTo>
                <a:lnTo>
                  <a:pt x="262545" y="1189881"/>
                </a:lnTo>
                <a:lnTo>
                  <a:pt x="307787" y="1222168"/>
                </a:lnTo>
                <a:lnTo>
                  <a:pt x="355749" y="1251308"/>
                </a:lnTo>
                <a:lnTo>
                  <a:pt x="406237" y="1277125"/>
                </a:lnTo>
                <a:lnTo>
                  <a:pt x="459057" y="1299448"/>
                </a:lnTo>
                <a:lnTo>
                  <a:pt x="514014" y="1318101"/>
                </a:lnTo>
                <a:lnTo>
                  <a:pt x="570915" y="1332912"/>
                </a:lnTo>
                <a:lnTo>
                  <a:pt x="629564" y="1343706"/>
                </a:lnTo>
                <a:lnTo>
                  <a:pt x="689768" y="1350310"/>
                </a:lnTo>
                <a:lnTo>
                  <a:pt x="751332" y="1352550"/>
                </a:lnTo>
                <a:lnTo>
                  <a:pt x="813004" y="1350310"/>
                </a:lnTo>
                <a:lnTo>
                  <a:pt x="873306" y="1343706"/>
                </a:lnTo>
                <a:lnTo>
                  <a:pt x="932042" y="1332912"/>
                </a:lnTo>
                <a:lnTo>
                  <a:pt x="989021" y="1318101"/>
                </a:lnTo>
                <a:lnTo>
                  <a:pt x="1044047" y="1299448"/>
                </a:lnTo>
                <a:lnTo>
                  <a:pt x="1096927" y="1277125"/>
                </a:lnTo>
                <a:lnTo>
                  <a:pt x="1147467" y="1251308"/>
                </a:lnTo>
                <a:lnTo>
                  <a:pt x="1195474" y="1222168"/>
                </a:lnTo>
                <a:lnTo>
                  <a:pt x="1240754" y="1189881"/>
                </a:lnTo>
                <a:lnTo>
                  <a:pt x="1283112" y="1154620"/>
                </a:lnTo>
                <a:lnTo>
                  <a:pt x="1322356" y="1116558"/>
                </a:lnTo>
                <a:lnTo>
                  <a:pt x="1358292" y="1075870"/>
                </a:lnTo>
                <a:lnTo>
                  <a:pt x="1370076" y="106019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22133" y="3608070"/>
            <a:ext cx="1256030" cy="1129030"/>
          </a:xfrm>
          <a:custGeom>
            <a:avLst/>
            <a:gdLst/>
            <a:ahLst/>
            <a:cxnLst/>
            <a:rect l="l" t="t" r="r" b="b"/>
            <a:pathLst>
              <a:path w="1256030" h="1129029">
                <a:moveTo>
                  <a:pt x="1255776" y="564642"/>
                </a:moveTo>
                <a:lnTo>
                  <a:pt x="1253699" y="518357"/>
                </a:lnTo>
                <a:lnTo>
                  <a:pt x="1247576" y="473099"/>
                </a:lnTo>
                <a:lnTo>
                  <a:pt x="1237568" y="429012"/>
                </a:lnTo>
                <a:lnTo>
                  <a:pt x="1223832" y="386242"/>
                </a:lnTo>
                <a:lnTo>
                  <a:pt x="1206531" y="344935"/>
                </a:lnTo>
                <a:lnTo>
                  <a:pt x="1185824" y="305238"/>
                </a:lnTo>
                <a:lnTo>
                  <a:pt x="1161870" y="267294"/>
                </a:lnTo>
                <a:lnTo>
                  <a:pt x="1134831" y="231251"/>
                </a:lnTo>
                <a:lnTo>
                  <a:pt x="1104865" y="197254"/>
                </a:lnTo>
                <a:lnTo>
                  <a:pt x="1072133" y="165449"/>
                </a:lnTo>
                <a:lnTo>
                  <a:pt x="1036796" y="135981"/>
                </a:lnTo>
                <a:lnTo>
                  <a:pt x="999012" y="108996"/>
                </a:lnTo>
                <a:lnTo>
                  <a:pt x="958942" y="84640"/>
                </a:lnTo>
                <a:lnTo>
                  <a:pt x="916746" y="63059"/>
                </a:lnTo>
                <a:lnTo>
                  <a:pt x="872585" y="44398"/>
                </a:lnTo>
                <a:lnTo>
                  <a:pt x="826617" y="28803"/>
                </a:lnTo>
                <a:lnTo>
                  <a:pt x="779004" y="16420"/>
                </a:lnTo>
                <a:lnTo>
                  <a:pt x="729904" y="7395"/>
                </a:lnTo>
                <a:lnTo>
                  <a:pt x="679479" y="1873"/>
                </a:lnTo>
                <a:lnTo>
                  <a:pt x="627888" y="0"/>
                </a:lnTo>
                <a:lnTo>
                  <a:pt x="576399" y="1873"/>
                </a:lnTo>
                <a:lnTo>
                  <a:pt x="526056" y="7395"/>
                </a:lnTo>
                <a:lnTo>
                  <a:pt x="477019" y="16420"/>
                </a:lnTo>
                <a:lnTo>
                  <a:pt x="429451" y="28803"/>
                </a:lnTo>
                <a:lnTo>
                  <a:pt x="383512" y="44398"/>
                </a:lnTo>
                <a:lnTo>
                  <a:pt x="339365" y="63059"/>
                </a:lnTo>
                <a:lnTo>
                  <a:pt x="297171" y="84640"/>
                </a:lnTo>
                <a:lnTo>
                  <a:pt x="257092" y="108996"/>
                </a:lnTo>
                <a:lnTo>
                  <a:pt x="219290" y="135981"/>
                </a:lnTo>
                <a:lnTo>
                  <a:pt x="183927" y="165449"/>
                </a:lnTo>
                <a:lnTo>
                  <a:pt x="151164" y="197254"/>
                </a:lnTo>
                <a:lnTo>
                  <a:pt x="121164" y="231251"/>
                </a:lnTo>
                <a:lnTo>
                  <a:pt x="94087" y="267294"/>
                </a:lnTo>
                <a:lnTo>
                  <a:pt x="70095" y="305238"/>
                </a:lnTo>
                <a:lnTo>
                  <a:pt x="49351" y="344935"/>
                </a:lnTo>
                <a:lnTo>
                  <a:pt x="32016" y="386242"/>
                </a:lnTo>
                <a:lnTo>
                  <a:pt x="18251" y="429012"/>
                </a:lnTo>
                <a:lnTo>
                  <a:pt x="8219" y="473099"/>
                </a:lnTo>
                <a:lnTo>
                  <a:pt x="2081" y="518357"/>
                </a:lnTo>
                <a:lnTo>
                  <a:pt x="0" y="564642"/>
                </a:lnTo>
                <a:lnTo>
                  <a:pt x="2081" y="610920"/>
                </a:lnTo>
                <a:lnTo>
                  <a:pt x="8219" y="656163"/>
                </a:lnTo>
                <a:lnTo>
                  <a:pt x="18251" y="700225"/>
                </a:lnTo>
                <a:lnTo>
                  <a:pt x="32016" y="742962"/>
                </a:lnTo>
                <a:lnTo>
                  <a:pt x="49351" y="784228"/>
                </a:lnTo>
                <a:lnTo>
                  <a:pt x="70095" y="823881"/>
                </a:lnTo>
                <a:lnTo>
                  <a:pt x="94087" y="861774"/>
                </a:lnTo>
                <a:lnTo>
                  <a:pt x="121164" y="897764"/>
                </a:lnTo>
                <a:lnTo>
                  <a:pt x="151164" y="931705"/>
                </a:lnTo>
                <a:lnTo>
                  <a:pt x="183927" y="963453"/>
                </a:lnTo>
                <a:lnTo>
                  <a:pt x="219290" y="992864"/>
                </a:lnTo>
                <a:lnTo>
                  <a:pt x="257092" y="1019793"/>
                </a:lnTo>
                <a:lnTo>
                  <a:pt x="297171" y="1044096"/>
                </a:lnTo>
                <a:lnTo>
                  <a:pt x="339365" y="1065627"/>
                </a:lnTo>
                <a:lnTo>
                  <a:pt x="383512" y="1084242"/>
                </a:lnTo>
                <a:lnTo>
                  <a:pt x="429451" y="1099797"/>
                </a:lnTo>
                <a:lnTo>
                  <a:pt x="477019" y="1112147"/>
                </a:lnTo>
                <a:lnTo>
                  <a:pt x="526056" y="1121148"/>
                </a:lnTo>
                <a:lnTo>
                  <a:pt x="576399" y="1126654"/>
                </a:lnTo>
                <a:lnTo>
                  <a:pt x="627888" y="1128522"/>
                </a:lnTo>
                <a:lnTo>
                  <a:pt x="679479" y="1126654"/>
                </a:lnTo>
                <a:lnTo>
                  <a:pt x="729904" y="1121148"/>
                </a:lnTo>
                <a:lnTo>
                  <a:pt x="779004" y="1112147"/>
                </a:lnTo>
                <a:lnTo>
                  <a:pt x="826617" y="1099797"/>
                </a:lnTo>
                <a:lnTo>
                  <a:pt x="872585" y="1084242"/>
                </a:lnTo>
                <a:lnTo>
                  <a:pt x="916746" y="1065627"/>
                </a:lnTo>
                <a:lnTo>
                  <a:pt x="958942" y="1044096"/>
                </a:lnTo>
                <a:lnTo>
                  <a:pt x="999012" y="1019793"/>
                </a:lnTo>
                <a:lnTo>
                  <a:pt x="1036796" y="992864"/>
                </a:lnTo>
                <a:lnTo>
                  <a:pt x="1072134" y="963453"/>
                </a:lnTo>
                <a:lnTo>
                  <a:pt x="1104865" y="931705"/>
                </a:lnTo>
                <a:lnTo>
                  <a:pt x="1134831" y="897764"/>
                </a:lnTo>
                <a:lnTo>
                  <a:pt x="1161870" y="861774"/>
                </a:lnTo>
                <a:lnTo>
                  <a:pt x="1185824" y="823881"/>
                </a:lnTo>
                <a:lnTo>
                  <a:pt x="1206531" y="784228"/>
                </a:lnTo>
                <a:lnTo>
                  <a:pt x="1223832" y="742962"/>
                </a:lnTo>
                <a:lnTo>
                  <a:pt x="1237568" y="700225"/>
                </a:lnTo>
                <a:lnTo>
                  <a:pt x="1247576" y="656163"/>
                </a:lnTo>
                <a:lnTo>
                  <a:pt x="1253699" y="610920"/>
                </a:lnTo>
                <a:lnTo>
                  <a:pt x="1255776" y="56464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22133" y="3608070"/>
            <a:ext cx="1256030" cy="1129030"/>
          </a:xfrm>
          <a:custGeom>
            <a:avLst/>
            <a:gdLst/>
            <a:ahLst/>
            <a:cxnLst/>
            <a:rect l="l" t="t" r="r" b="b"/>
            <a:pathLst>
              <a:path w="1256030" h="1129029">
                <a:moveTo>
                  <a:pt x="627888" y="0"/>
                </a:moveTo>
                <a:lnTo>
                  <a:pt x="576399" y="1873"/>
                </a:lnTo>
                <a:lnTo>
                  <a:pt x="526056" y="7395"/>
                </a:lnTo>
                <a:lnTo>
                  <a:pt x="477019" y="16420"/>
                </a:lnTo>
                <a:lnTo>
                  <a:pt x="429451" y="28803"/>
                </a:lnTo>
                <a:lnTo>
                  <a:pt x="383512" y="44398"/>
                </a:lnTo>
                <a:lnTo>
                  <a:pt x="339365" y="63059"/>
                </a:lnTo>
                <a:lnTo>
                  <a:pt x="297171" y="84640"/>
                </a:lnTo>
                <a:lnTo>
                  <a:pt x="257092" y="108996"/>
                </a:lnTo>
                <a:lnTo>
                  <a:pt x="219290" y="135981"/>
                </a:lnTo>
                <a:lnTo>
                  <a:pt x="183927" y="165449"/>
                </a:lnTo>
                <a:lnTo>
                  <a:pt x="151164" y="197254"/>
                </a:lnTo>
                <a:lnTo>
                  <a:pt x="121164" y="231251"/>
                </a:lnTo>
                <a:lnTo>
                  <a:pt x="94087" y="267294"/>
                </a:lnTo>
                <a:lnTo>
                  <a:pt x="70095" y="305238"/>
                </a:lnTo>
                <a:lnTo>
                  <a:pt x="49351" y="344935"/>
                </a:lnTo>
                <a:lnTo>
                  <a:pt x="32016" y="386242"/>
                </a:lnTo>
                <a:lnTo>
                  <a:pt x="18251" y="429012"/>
                </a:lnTo>
                <a:lnTo>
                  <a:pt x="8219" y="473099"/>
                </a:lnTo>
                <a:lnTo>
                  <a:pt x="2081" y="518357"/>
                </a:lnTo>
                <a:lnTo>
                  <a:pt x="0" y="564642"/>
                </a:lnTo>
                <a:lnTo>
                  <a:pt x="2081" y="610920"/>
                </a:lnTo>
                <a:lnTo>
                  <a:pt x="8219" y="656163"/>
                </a:lnTo>
                <a:lnTo>
                  <a:pt x="18251" y="700225"/>
                </a:lnTo>
                <a:lnTo>
                  <a:pt x="32016" y="742962"/>
                </a:lnTo>
                <a:lnTo>
                  <a:pt x="49351" y="784228"/>
                </a:lnTo>
                <a:lnTo>
                  <a:pt x="70095" y="823881"/>
                </a:lnTo>
                <a:lnTo>
                  <a:pt x="94087" y="861774"/>
                </a:lnTo>
                <a:lnTo>
                  <a:pt x="121164" y="897764"/>
                </a:lnTo>
                <a:lnTo>
                  <a:pt x="151164" y="931705"/>
                </a:lnTo>
                <a:lnTo>
                  <a:pt x="183927" y="963453"/>
                </a:lnTo>
                <a:lnTo>
                  <a:pt x="219290" y="992864"/>
                </a:lnTo>
                <a:lnTo>
                  <a:pt x="257092" y="1019793"/>
                </a:lnTo>
                <a:lnTo>
                  <a:pt x="297171" y="1044096"/>
                </a:lnTo>
                <a:lnTo>
                  <a:pt x="339365" y="1065627"/>
                </a:lnTo>
                <a:lnTo>
                  <a:pt x="383512" y="1084242"/>
                </a:lnTo>
                <a:lnTo>
                  <a:pt x="429451" y="1099797"/>
                </a:lnTo>
                <a:lnTo>
                  <a:pt x="477019" y="1112147"/>
                </a:lnTo>
                <a:lnTo>
                  <a:pt x="526056" y="1121148"/>
                </a:lnTo>
                <a:lnTo>
                  <a:pt x="576399" y="1126654"/>
                </a:lnTo>
                <a:lnTo>
                  <a:pt x="627888" y="1128522"/>
                </a:lnTo>
                <a:lnTo>
                  <a:pt x="679479" y="1126654"/>
                </a:lnTo>
                <a:lnTo>
                  <a:pt x="729904" y="1121148"/>
                </a:lnTo>
                <a:lnTo>
                  <a:pt x="779004" y="1112147"/>
                </a:lnTo>
                <a:lnTo>
                  <a:pt x="826617" y="1099797"/>
                </a:lnTo>
                <a:lnTo>
                  <a:pt x="872585" y="1084242"/>
                </a:lnTo>
                <a:lnTo>
                  <a:pt x="916746" y="1065627"/>
                </a:lnTo>
                <a:lnTo>
                  <a:pt x="958942" y="1044096"/>
                </a:lnTo>
                <a:lnTo>
                  <a:pt x="999012" y="1019793"/>
                </a:lnTo>
                <a:lnTo>
                  <a:pt x="1036796" y="992864"/>
                </a:lnTo>
                <a:lnTo>
                  <a:pt x="1072134" y="963453"/>
                </a:lnTo>
                <a:lnTo>
                  <a:pt x="1104865" y="931705"/>
                </a:lnTo>
                <a:lnTo>
                  <a:pt x="1134831" y="897764"/>
                </a:lnTo>
                <a:lnTo>
                  <a:pt x="1161870" y="861774"/>
                </a:lnTo>
                <a:lnTo>
                  <a:pt x="1185824" y="823881"/>
                </a:lnTo>
                <a:lnTo>
                  <a:pt x="1206531" y="784228"/>
                </a:lnTo>
                <a:lnTo>
                  <a:pt x="1223832" y="742962"/>
                </a:lnTo>
                <a:lnTo>
                  <a:pt x="1237568" y="700225"/>
                </a:lnTo>
                <a:lnTo>
                  <a:pt x="1247576" y="656163"/>
                </a:lnTo>
                <a:lnTo>
                  <a:pt x="1253699" y="610920"/>
                </a:lnTo>
                <a:lnTo>
                  <a:pt x="1255776" y="564642"/>
                </a:lnTo>
                <a:lnTo>
                  <a:pt x="1253699" y="518357"/>
                </a:lnTo>
                <a:lnTo>
                  <a:pt x="1247576" y="473099"/>
                </a:lnTo>
                <a:lnTo>
                  <a:pt x="1237568" y="429012"/>
                </a:lnTo>
                <a:lnTo>
                  <a:pt x="1223832" y="386242"/>
                </a:lnTo>
                <a:lnTo>
                  <a:pt x="1206531" y="344935"/>
                </a:lnTo>
                <a:lnTo>
                  <a:pt x="1185824" y="305238"/>
                </a:lnTo>
                <a:lnTo>
                  <a:pt x="1161870" y="267294"/>
                </a:lnTo>
                <a:lnTo>
                  <a:pt x="1134831" y="231251"/>
                </a:lnTo>
                <a:lnTo>
                  <a:pt x="1104865" y="197254"/>
                </a:lnTo>
                <a:lnTo>
                  <a:pt x="1072133" y="165449"/>
                </a:lnTo>
                <a:lnTo>
                  <a:pt x="1036796" y="135981"/>
                </a:lnTo>
                <a:lnTo>
                  <a:pt x="999012" y="108996"/>
                </a:lnTo>
                <a:lnTo>
                  <a:pt x="958942" y="84640"/>
                </a:lnTo>
                <a:lnTo>
                  <a:pt x="916746" y="63059"/>
                </a:lnTo>
                <a:lnTo>
                  <a:pt x="872585" y="44398"/>
                </a:lnTo>
                <a:lnTo>
                  <a:pt x="826617" y="28803"/>
                </a:lnTo>
                <a:lnTo>
                  <a:pt x="779004" y="16420"/>
                </a:lnTo>
                <a:lnTo>
                  <a:pt x="729904" y="7395"/>
                </a:lnTo>
                <a:lnTo>
                  <a:pt x="679479" y="1873"/>
                </a:lnTo>
                <a:lnTo>
                  <a:pt x="62788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329061" y="3817832"/>
            <a:ext cx="104203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散列函数可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以是</a:t>
            </a:r>
            <a:r>
              <a:rPr sz="1600" b="1" spc="-5" dirty="0">
                <a:solidFill>
                  <a:srgbClr val="FFFF65"/>
                </a:solidFill>
                <a:latin typeface="微软雅黑"/>
                <a:cs typeface="微软雅黑"/>
              </a:rPr>
              <a:t>分组条 </a:t>
            </a:r>
            <a:r>
              <a:rPr sz="1600" b="1" dirty="0">
                <a:solidFill>
                  <a:srgbClr val="FFFF65"/>
                </a:solidFill>
                <a:latin typeface="微软雅黑"/>
                <a:cs typeface="微软雅黑"/>
              </a:rPr>
              <a:t>件</a:t>
            </a: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的函数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19.4 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数据库查询的一趟扫描算法</a:t>
            </a:r>
            <a:endParaRPr lang="zh-CN" altLang="en-US"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整个关系的一元操作实现算法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8" name="object 2">
            <a:extLst>
              <a:ext uri="{FF2B5EF4-FFF2-40B4-BE49-F238E27FC236}">
                <a16:creationId xmlns:a16="http://schemas.microsoft.com/office/drawing/2014/main" id="{6AD58B11-801E-416C-A594-762F7F514C27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">
            <a:extLst>
              <a:ext uri="{FF2B5EF4-FFF2-40B4-BE49-F238E27FC236}">
                <a16:creationId xmlns:a16="http://schemas.microsoft.com/office/drawing/2014/main" id="{8F70EFAC-DD7E-4A1D-9E81-3CB5C0E70A29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94039" y="5634990"/>
            <a:ext cx="990600" cy="1311910"/>
          </a:xfrm>
          <a:custGeom>
            <a:avLst/>
            <a:gdLst/>
            <a:ahLst/>
            <a:cxnLst/>
            <a:rect l="l" t="t" r="r" b="b"/>
            <a:pathLst>
              <a:path w="990600" h="1311909">
                <a:moveTo>
                  <a:pt x="990600" y="1208532"/>
                </a:moveTo>
                <a:lnTo>
                  <a:pt x="990600" y="103631"/>
                </a:lnTo>
                <a:lnTo>
                  <a:pt x="988958" y="95143"/>
                </a:lnTo>
                <a:lnTo>
                  <a:pt x="951678" y="63329"/>
                </a:lnTo>
                <a:lnTo>
                  <a:pt x="895039" y="42464"/>
                </a:lnTo>
                <a:lnTo>
                  <a:pt x="845534" y="30384"/>
                </a:lnTo>
                <a:lnTo>
                  <a:pt x="787822" y="20019"/>
                </a:lnTo>
                <a:lnTo>
                  <a:pt x="722923" y="11583"/>
                </a:lnTo>
                <a:lnTo>
                  <a:pt x="651857" y="5291"/>
                </a:lnTo>
                <a:lnTo>
                  <a:pt x="575642" y="1358"/>
                </a:lnTo>
                <a:lnTo>
                  <a:pt x="535923" y="344"/>
                </a:lnTo>
                <a:lnTo>
                  <a:pt x="495300" y="0"/>
                </a:lnTo>
                <a:lnTo>
                  <a:pt x="454676" y="344"/>
                </a:lnTo>
                <a:lnTo>
                  <a:pt x="414957" y="1358"/>
                </a:lnTo>
                <a:lnTo>
                  <a:pt x="376269" y="3016"/>
                </a:lnTo>
                <a:lnTo>
                  <a:pt x="302502" y="8155"/>
                </a:lnTo>
                <a:lnTo>
                  <a:pt x="234392" y="15546"/>
                </a:lnTo>
                <a:lnTo>
                  <a:pt x="172959" y="24974"/>
                </a:lnTo>
                <a:lnTo>
                  <a:pt x="119223" y="36223"/>
                </a:lnTo>
                <a:lnTo>
                  <a:pt x="74204" y="49080"/>
                </a:lnTo>
                <a:lnTo>
                  <a:pt x="25249" y="70908"/>
                </a:lnTo>
                <a:lnTo>
                  <a:pt x="0" y="103632"/>
                </a:lnTo>
                <a:lnTo>
                  <a:pt x="0" y="1208532"/>
                </a:lnTo>
                <a:lnTo>
                  <a:pt x="25249" y="1241176"/>
                </a:lnTo>
                <a:lnTo>
                  <a:pt x="74204" y="1262868"/>
                </a:lnTo>
                <a:lnTo>
                  <a:pt x="119223" y="1275616"/>
                </a:lnTo>
                <a:lnTo>
                  <a:pt x="172959" y="1286751"/>
                </a:lnTo>
                <a:lnTo>
                  <a:pt x="234392" y="1296070"/>
                </a:lnTo>
                <a:lnTo>
                  <a:pt x="302502" y="1303365"/>
                </a:lnTo>
                <a:lnTo>
                  <a:pt x="376269" y="1308431"/>
                </a:lnTo>
                <a:lnTo>
                  <a:pt x="414957" y="1310064"/>
                </a:lnTo>
                <a:lnTo>
                  <a:pt x="454676" y="1311063"/>
                </a:lnTo>
                <a:lnTo>
                  <a:pt x="495300" y="1311402"/>
                </a:lnTo>
                <a:lnTo>
                  <a:pt x="535923" y="1311063"/>
                </a:lnTo>
                <a:lnTo>
                  <a:pt x="575642" y="1310064"/>
                </a:lnTo>
                <a:lnTo>
                  <a:pt x="614330" y="1308431"/>
                </a:lnTo>
                <a:lnTo>
                  <a:pt x="688097" y="1303365"/>
                </a:lnTo>
                <a:lnTo>
                  <a:pt x="756207" y="1296070"/>
                </a:lnTo>
                <a:lnTo>
                  <a:pt x="817640" y="1286751"/>
                </a:lnTo>
                <a:lnTo>
                  <a:pt x="871376" y="1275616"/>
                </a:lnTo>
                <a:lnTo>
                  <a:pt x="916395" y="1262868"/>
                </a:lnTo>
                <a:lnTo>
                  <a:pt x="965350" y="1241176"/>
                </a:lnTo>
                <a:lnTo>
                  <a:pt x="990600" y="1208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4039" y="5634990"/>
            <a:ext cx="990600" cy="207010"/>
          </a:xfrm>
          <a:custGeom>
            <a:avLst/>
            <a:gdLst/>
            <a:ahLst/>
            <a:cxnLst/>
            <a:rect l="l" t="t" r="r" b="b"/>
            <a:pathLst>
              <a:path w="990600" h="207010">
                <a:moveTo>
                  <a:pt x="990600" y="103631"/>
                </a:moveTo>
                <a:lnTo>
                  <a:pt x="965350" y="70908"/>
                </a:lnTo>
                <a:lnTo>
                  <a:pt x="916395" y="49080"/>
                </a:lnTo>
                <a:lnTo>
                  <a:pt x="871376" y="36223"/>
                </a:lnTo>
                <a:lnTo>
                  <a:pt x="817640" y="24974"/>
                </a:lnTo>
                <a:lnTo>
                  <a:pt x="756207" y="15546"/>
                </a:lnTo>
                <a:lnTo>
                  <a:pt x="688097" y="8155"/>
                </a:lnTo>
                <a:lnTo>
                  <a:pt x="614330" y="3016"/>
                </a:lnTo>
                <a:lnTo>
                  <a:pt x="575642" y="1358"/>
                </a:lnTo>
                <a:lnTo>
                  <a:pt x="535923" y="344"/>
                </a:lnTo>
                <a:lnTo>
                  <a:pt x="495300" y="0"/>
                </a:lnTo>
                <a:lnTo>
                  <a:pt x="454676" y="344"/>
                </a:lnTo>
                <a:lnTo>
                  <a:pt x="414957" y="1358"/>
                </a:lnTo>
                <a:lnTo>
                  <a:pt x="376269" y="3016"/>
                </a:lnTo>
                <a:lnTo>
                  <a:pt x="302502" y="8155"/>
                </a:lnTo>
                <a:lnTo>
                  <a:pt x="234392" y="15546"/>
                </a:lnTo>
                <a:lnTo>
                  <a:pt x="172959" y="24974"/>
                </a:lnTo>
                <a:lnTo>
                  <a:pt x="119223" y="36223"/>
                </a:lnTo>
                <a:lnTo>
                  <a:pt x="74204" y="49080"/>
                </a:lnTo>
                <a:lnTo>
                  <a:pt x="25249" y="70908"/>
                </a:lnTo>
                <a:lnTo>
                  <a:pt x="0" y="103631"/>
                </a:lnTo>
                <a:lnTo>
                  <a:pt x="1641" y="112114"/>
                </a:lnTo>
                <a:lnTo>
                  <a:pt x="38921" y="143815"/>
                </a:lnTo>
                <a:lnTo>
                  <a:pt x="95560" y="164531"/>
                </a:lnTo>
                <a:lnTo>
                  <a:pt x="145065" y="176498"/>
                </a:lnTo>
                <a:lnTo>
                  <a:pt x="202777" y="186750"/>
                </a:lnTo>
                <a:lnTo>
                  <a:pt x="267676" y="195083"/>
                </a:lnTo>
                <a:lnTo>
                  <a:pt x="338742" y="201289"/>
                </a:lnTo>
                <a:lnTo>
                  <a:pt x="414957" y="205164"/>
                </a:lnTo>
                <a:lnTo>
                  <a:pt x="454676" y="206163"/>
                </a:lnTo>
                <a:lnTo>
                  <a:pt x="495300" y="206501"/>
                </a:lnTo>
                <a:lnTo>
                  <a:pt x="535923" y="206163"/>
                </a:lnTo>
                <a:lnTo>
                  <a:pt x="575642" y="205164"/>
                </a:lnTo>
                <a:lnTo>
                  <a:pt x="614330" y="203531"/>
                </a:lnTo>
                <a:lnTo>
                  <a:pt x="688097" y="198465"/>
                </a:lnTo>
                <a:lnTo>
                  <a:pt x="756207" y="191170"/>
                </a:lnTo>
                <a:lnTo>
                  <a:pt x="817640" y="181851"/>
                </a:lnTo>
                <a:lnTo>
                  <a:pt x="871376" y="170716"/>
                </a:lnTo>
                <a:lnTo>
                  <a:pt x="916395" y="157968"/>
                </a:lnTo>
                <a:lnTo>
                  <a:pt x="965350" y="136276"/>
                </a:lnTo>
                <a:lnTo>
                  <a:pt x="990600" y="10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4039" y="5634990"/>
            <a:ext cx="990600" cy="1311910"/>
          </a:xfrm>
          <a:custGeom>
            <a:avLst/>
            <a:gdLst/>
            <a:ahLst/>
            <a:cxnLst/>
            <a:rect l="l" t="t" r="r" b="b"/>
            <a:pathLst>
              <a:path w="990600" h="1311909">
                <a:moveTo>
                  <a:pt x="495300" y="0"/>
                </a:moveTo>
                <a:lnTo>
                  <a:pt x="454676" y="344"/>
                </a:lnTo>
                <a:lnTo>
                  <a:pt x="414957" y="1358"/>
                </a:lnTo>
                <a:lnTo>
                  <a:pt x="376269" y="3016"/>
                </a:lnTo>
                <a:lnTo>
                  <a:pt x="302502" y="8155"/>
                </a:lnTo>
                <a:lnTo>
                  <a:pt x="234392" y="15546"/>
                </a:lnTo>
                <a:lnTo>
                  <a:pt x="172959" y="24974"/>
                </a:lnTo>
                <a:lnTo>
                  <a:pt x="119223" y="36223"/>
                </a:lnTo>
                <a:lnTo>
                  <a:pt x="74204" y="49080"/>
                </a:lnTo>
                <a:lnTo>
                  <a:pt x="25249" y="70908"/>
                </a:lnTo>
                <a:lnTo>
                  <a:pt x="0" y="103632"/>
                </a:lnTo>
                <a:lnTo>
                  <a:pt x="0" y="1208532"/>
                </a:lnTo>
                <a:lnTo>
                  <a:pt x="25249" y="1241176"/>
                </a:lnTo>
                <a:lnTo>
                  <a:pt x="74204" y="1262868"/>
                </a:lnTo>
                <a:lnTo>
                  <a:pt x="119223" y="1275616"/>
                </a:lnTo>
                <a:lnTo>
                  <a:pt x="172959" y="1286751"/>
                </a:lnTo>
                <a:lnTo>
                  <a:pt x="234392" y="1296070"/>
                </a:lnTo>
                <a:lnTo>
                  <a:pt x="302502" y="1303365"/>
                </a:lnTo>
                <a:lnTo>
                  <a:pt x="376269" y="1308431"/>
                </a:lnTo>
                <a:lnTo>
                  <a:pt x="414957" y="1310064"/>
                </a:lnTo>
                <a:lnTo>
                  <a:pt x="454676" y="1311063"/>
                </a:lnTo>
                <a:lnTo>
                  <a:pt x="495300" y="1311402"/>
                </a:lnTo>
                <a:lnTo>
                  <a:pt x="535923" y="1311063"/>
                </a:lnTo>
                <a:lnTo>
                  <a:pt x="575642" y="1310064"/>
                </a:lnTo>
                <a:lnTo>
                  <a:pt x="614330" y="1308431"/>
                </a:lnTo>
                <a:lnTo>
                  <a:pt x="688097" y="1303365"/>
                </a:lnTo>
                <a:lnTo>
                  <a:pt x="756207" y="1296070"/>
                </a:lnTo>
                <a:lnTo>
                  <a:pt x="817640" y="1286751"/>
                </a:lnTo>
                <a:lnTo>
                  <a:pt x="871376" y="1275616"/>
                </a:lnTo>
                <a:lnTo>
                  <a:pt x="916395" y="1262868"/>
                </a:lnTo>
                <a:lnTo>
                  <a:pt x="965350" y="1241176"/>
                </a:lnTo>
                <a:lnTo>
                  <a:pt x="990600" y="1208532"/>
                </a:lnTo>
                <a:lnTo>
                  <a:pt x="990600" y="103631"/>
                </a:lnTo>
                <a:lnTo>
                  <a:pt x="965350" y="70908"/>
                </a:lnTo>
                <a:lnTo>
                  <a:pt x="916395" y="49080"/>
                </a:lnTo>
                <a:lnTo>
                  <a:pt x="871376" y="36223"/>
                </a:lnTo>
                <a:lnTo>
                  <a:pt x="817640" y="24974"/>
                </a:lnTo>
                <a:lnTo>
                  <a:pt x="756207" y="15546"/>
                </a:lnTo>
                <a:lnTo>
                  <a:pt x="688097" y="8155"/>
                </a:lnTo>
                <a:lnTo>
                  <a:pt x="614330" y="3016"/>
                </a:lnTo>
                <a:lnTo>
                  <a:pt x="575642" y="1358"/>
                </a:lnTo>
                <a:lnTo>
                  <a:pt x="535923" y="344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4039" y="5738621"/>
            <a:ext cx="990600" cy="102870"/>
          </a:xfrm>
          <a:custGeom>
            <a:avLst/>
            <a:gdLst/>
            <a:ahLst/>
            <a:cxnLst/>
            <a:rect l="l" t="t" r="r" b="b"/>
            <a:pathLst>
              <a:path w="990600" h="102870">
                <a:moveTo>
                  <a:pt x="0" y="0"/>
                </a:moveTo>
                <a:lnTo>
                  <a:pt x="25249" y="32644"/>
                </a:lnTo>
                <a:lnTo>
                  <a:pt x="74204" y="54336"/>
                </a:lnTo>
                <a:lnTo>
                  <a:pt x="119223" y="67084"/>
                </a:lnTo>
                <a:lnTo>
                  <a:pt x="172959" y="78219"/>
                </a:lnTo>
                <a:lnTo>
                  <a:pt x="234392" y="87538"/>
                </a:lnTo>
                <a:lnTo>
                  <a:pt x="302502" y="94833"/>
                </a:lnTo>
                <a:lnTo>
                  <a:pt x="376269" y="99899"/>
                </a:lnTo>
                <a:lnTo>
                  <a:pt x="414957" y="101532"/>
                </a:lnTo>
                <a:lnTo>
                  <a:pt x="454676" y="102531"/>
                </a:lnTo>
                <a:lnTo>
                  <a:pt x="495300" y="102869"/>
                </a:lnTo>
                <a:lnTo>
                  <a:pt x="535923" y="102531"/>
                </a:lnTo>
                <a:lnTo>
                  <a:pt x="575642" y="101532"/>
                </a:lnTo>
                <a:lnTo>
                  <a:pt x="614330" y="99899"/>
                </a:lnTo>
                <a:lnTo>
                  <a:pt x="688097" y="94833"/>
                </a:lnTo>
                <a:lnTo>
                  <a:pt x="756207" y="87538"/>
                </a:lnTo>
                <a:lnTo>
                  <a:pt x="817640" y="78219"/>
                </a:lnTo>
                <a:lnTo>
                  <a:pt x="871376" y="67084"/>
                </a:lnTo>
                <a:lnTo>
                  <a:pt x="916395" y="54336"/>
                </a:lnTo>
                <a:lnTo>
                  <a:pt x="965350" y="32644"/>
                </a:lnTo>
                <a:lnTo>
                  <a:pt x="988958" y="8482"/>
                </a:lnTo>
                <a:lnTo>
                  <a:pt x="990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6241" y="6246876"/>
            <a:ext cx="778510" cy="577850"/>
          </a:xfrm>
          <a:custGeom>
            <a:avLst/>
            <a:gdLst/>
            <a:ahLst/>
            <a:cxnLst/>
            <a:rect l="l" t="t" r="r" b="b"/>
            <a:pathLst>
              <a:path w="778510" h="577850">
                <a:moveTo>
                  <a:pt x="0" y="0"/>
                </a:moveTo>
                <a:lnTo>
                  <a:pt x="0" y="577596"/>
                </a:lnTo>
                <a:lnTo>
                  <a:pt x="778001" y="577596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86241" y="6246876"/>
            <a:ext cx="778510" cy="57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R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60889" y="4314444"/>
            <a:ext cx="1192530" cy="732790"/>
          </a:xfrm>
          <a:custGeom>
            <a:avLst/>
            <a:gdLst/>
            <a:ahLst/>
            <a:cxnLst/>
            <a:rect l="l" t="t" r="r" b="b"/>
            <a:pathLst>
              <a:path w="1192529" h="732789">
                <a:moveTo>
                  <a:pt x="1192530" y="121919"/>
                </a:moveTo>
                <a:lnTo>
                  <a:pt x="1184991" y="79837"/>
                </a:lnTo>
                <a:lnTo>
                  <a:pt x="1164167" y="44041"/>
                </a:lnTo>
                <a:lnTo>
                  <a:pt x="1132745" y="17267"/>
                </a:lnTo>
                <a:lnTo>
                  <a:pt x="1093413" y="2254"/>
                </a:lnTo>
                <a:lnTo>
                  <a:pt x="121920" y="0"/>
                </a:lnTo>
                <a:lnTo>
                  <a:pt x="107318" y="875"/>
                </a:lnTo>
                <a:lnTo>
                  <a:pt x="66916" y="13196"/>
                </a:lnTo>
                <a:lnTo>
                  <a:pt x="33770" y="37906"/>
                </a:lnTo>
                <a:lnTo>
                  <a:pt x="10641" y="72244"/>
                </a:lnTo>
                <a:lnTo>
                  <a:pt x="293" y="113447"/>
                </a:lnTo>
                <a:lnTo>
                  <a:pt x="0" y="609600"/>
                </a:lnTo>
                <a:lnTo>
                  <a:pt x="870" y="624312"/>
                </a:lnTo>
                <a:lnTo>
                  <a:pt x="13117" y="664941"/>
                </a:lnTo>
                <a:lnTo>
                  <a:pt x="37688" y="698215"/>
                </a:lnTo>
                <a:lnTo>
                  <a:pt x="71847" y="721446"/>
                </a:lnTo>
                <a:lnTo>
                  <a:pt x="112857" y="731945"/>
                </a:lnTo>
                <a:lnTo>
                  <a:pt x="1069848" y="732281"/>
                </a:lnTo>
                <a:lnTo>
                  <a:pt x="1084516" y="731416"/>
                </a:lnTo>
                <a:lnTo>
                  <a:pt x="1125035" y="719223"/>
                </a:lnTo>
                <a:lnTo>
                  <a:pt x="1158255" y="694706"/>
                </a:lnTo>
                <a:lnTo>
                  <a:pt x="1181514" y="660528"/>
                </a:lnTo>
                <a:lnTo>
                  <a:pt x="1192149" y="619352"/>
                </a:lnTo>
                <a:lnTo>
                  <a:pt x="1192530" y="12191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b="1" spc="-5" dirty="0">
                <a:solidFill>
                  <a:srgbClr val="FFFFFF"/>
                </a:solidFill>
                <a:latin typeface="微软雅黑"/>
                <a:cs typeface="微软雅黑"/>
              </a:rPr>
              <a:t>重复吗？ </a:t>
            </a:r>
            <a:r>
              <a:rPr lang="zh-CN" altLang="en-US" b="1" dirty="0">
                <a:solidFill>
                  <a:srgbClr val="FFFFFF"/>
                </a:solidFill>
                <a:latin typeface="微软雅黑"/>
                <a:cs typeface="微软雅黑"/>
              </a:rPr>
              <a:t>计数？</a:t>
            </a:r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460889" y="4314444"/>
            <a:ext cx="1192530" cy="732790"/>
          </a:xfrm>
          <a:custGeom>
            <a:avLst/>
            <a:gdLst/>
            <a:ahLst/>
            <a:cxnLst/>
            <a:rect l="l" t="t" r="r" b="b"/>
            <a:pathLst>
              <a:path w="1192529" h="732789">
                <a:moveTo>
                  <a:pt x="121920" y="0"/>
                </a:moveTo>
                <a:lnTo>
                  <a:pt x="79714" y="7576"/>
                </a:lnTo>
                <a:lnTo>
                  <a:pt x="43842" y="28463"/>
                </a:lnTo>
                <a:lnTo>
                  <a:pt x="17067" y="59899"/>
                </a:lnTo>
                <a:lnTo>
                  <a:pt x="2152" y="99121"/>
                </a:lnTo>
                <a:lnTo>
                  <a:pt x="0" y="609600"/>
                </a:lnTo>
                <a:lnTo>
                  <a:pt x="870" y="624312"/>
                </a:lnTo>
                <a:lnTo>
                  <a:pt x="13117" y="664941"/>
                </a:lnTo>
                <a:lnTo>
                  <a:pt x="37688" y="698215"/>
                </a:lnTo>
                <a:lnTo>
                  <a:pt x="71847" y="721446"/>
                </a:lnTo>
                <a:lnTo>
                  <a:pt x="112857" y="731945"/>
                </a:lnTo>
                <a:lnTo>
                  <a:pt x="1069848" y="732281"/>
                </a:lnTo>
                <a:lnTo>
                  <a:pt x="1084516" y="731416"/>
                </a:lnTo>
                <a:lnTo>
                  <a:pt x="1125035" y="719223"/>
                </a:lnTo>
                <a:lnTo>
                  <a:pt x="1158255" y="694706"/>
                </a:lnTo>
                <a:lnTo>
                  <a:pt x="1181514" y="660528"/>
                </a:lnTo>
                <a:lnTo>
                  <a:pt x="1192149" y="619352"/>
                </a:lnTo>
                <a:lnTo>
                  <a:pt x="1192530" y="121919"/>
                </a:lnTo>
                <a:lnTo>
                  <a:pt x="1191659" y="107362"/>
                </a:lnTo>
                <a:lnTo>
                  <a:pt x="1179393" y="67071"/>
                </a:lnTo>
                <a:lnTo>
                  <a:pt x="1154738" y="33978"/>
                </a:lnTo>
                <a:lnTo>
                  <a:pt x="1120381" y="10821"/>
                </a:lnTo>
                <a:lnTo>
                  <a:pt x="1079010" y="335"/>
                </a:lnTo>
                <a:lnTo>
                  <a:pt x="1219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11387" y="447141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1387" y="447141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1213" y="4459223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1213" y="4459223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30679" y="4982930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输出缓冲区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83293" y="4606290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541020" y="38100"/>
                </a:moveTo>
                <a:lnTo>
                  <a:pt x="539496" y="35052"/>
                </a:lnTo>
                <a:lnTo>
                  <a:pt x="536448" y="33528"/>
                </a:lnTo>
                <a:lnTo>
                  <a:pt x="4572" y="33528"/>
                </a:lnTo>
                <a:lnTo>
                  <a:pt x="762" y="35052"/>
                </a:lnTo>
                <a:lnTo>
                  <a:pt x="0" y="38100"/>
                </a:lnTo>
                <a:lnTo>
                  <a:pt x="762" y="41910"/>
                </a:lnTo>
                <a:lnTo>
                  <a:pt x="4572" y="43434"/>
                </a:lnTo>
                <a:lnTo>
                  <a:pt x="536448" y="43434"/>
                </a:lnTo>
                <a:lnTo>
                  <a:pt x="539496" y="41910"/>
                </a:lnTo>
                <a:lnTo>
                  <a:pt x="541020" y="38100"/>
                </a:lnTo>
                <a:close/>
              </a:path>
              <a:path w="600075" h="76200">
                <a:moveTo>
                  <a:pt x="599694" y="38100"/>
                </a:moveTo>
                <a:lnTo>
                  <a:pt x="523494" y="0"/>
                </a:lnTo>
                <a:lnTo>
                  <a:pt x="523494" y="33528"/>
                </a:lnTo>
                <a:lnTo>
                  <a:pt x="536448" y="33528"/>
                </a:lnTo>
                <a:lnTo>
                  <a:pt x="539496" y="35052"/>
                </a:lnTo>
                <a:lnTo>
                  <a:pt x="541020" y="38100"/>
                </a:lnTo>
                <a:lnTo>
                  <a:pt x="541020" y="67437"/>
                </a:lnTo>
                <a:lnTo>
                  <a:pt x="599694" y="38100"/>
                </a:lnTo>
                <a:close/>
              </a:path>
              <a:path w="600075" h="76200">
                <a:moveTo>
                  <a:pt x="541020" y="67437"/>
                </a:moveTo>
                <a:lnTo>
                  <a:pt x="541020" y="38100"/>
                </a:lnTo>
                <a:lnTo>
                  <a:pt x="539496" y="41910"/>
                </a:lnTo>
                <a:lnTo>
                  <a:pt x="536448" y="43434"/>
                </a:lnTo>
                <a:lnTo>
                  <a:pt x="523494" y="43434"/>
                </a:lnTo>
                <a:lnTo>
                  <a:pt x="523494" y="76200"/>
                </a:lnTo>
                <a:lnTo>
                  <a:pt x="54102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9609" y="4635246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71927" y="33495"/>
                </a:moveTo>
                <a:lnTo>
                  <a:pt x="5334" y="32003"/>
                </a:lnTo>
                <a:lnTo>
                  <a:pt x="1524" y="32765"/>
                </a:lnTo>
                <a:lnTo>
                  <a:pt x="0" y="36575"/>
                </a:lnTo>
                <a:lnTo>
                  <a:pt x="1524" y="39623"/>
                </a:lnTo>
                <a:lnTo>
                  <a:pt x="5334" y="41147"/>
                </a:lnTo>
                <a:lnTo>
                  <a:pt x="571835" y="42638"/>
                </a:lnTo>
                <a:lnTo>
                  <a:pt x="571927" y="33495"/>
                </a:lnTo>
                <a:close/>
              </a:path>
              <a:path w="647700" h="76200">
                <a:moveTo>
                  <a:pt x="589026" y="67436"/>
                </a:moveTo>
                <a:lnTo>
                  <a:pt x="589026" y="38099"/>
                </a:lnTo>
                <a:lnTo>
                  <a:pt x="588264" y="41147"/>
                </a:lnTo>
                <a:lnTo>
                  <a:pt x="584454" y="42671"/>
                </a:lnTo>
                <a:lnTo>
                  <a:pt x="571835" y="42638"/>
                </a:lnTo>
                <a:lnTo>
                  <a:pt x="571500" y="76199"/>
                </a:lnTo>
                <a:lnTo>
                  <a:pt x="589026" y="67436"/>
                </a:lnTo>
                <a:close/>
              </a:path>
              <a:path w="647700" h="76200">
                <a:moveTo>
                  <a:pt x="589026" y="38099"/>
                </a:moveTo>
                <a:lnTo>
                  <a:pt x="588264" y="34289"/>
                </a:lnTo>
                <a:lnTo>
                  <a:pt x="584454" y="33527"/>
                </a:lnTo>
                <a:lnTo>
                  <a:pt x="571927" y="33495"/>
                </a:lnTo>
                <a:lnTo>
                  <a:pt x="571835" y="42638"/>
                </a:lnTo>
                <a:lnTo>
                  <a:pt x="584454" y="42671"/>
                </a:lnTo>
                <a:lnTo>
                  <a:pt x="588264" y="41147"/>
                </a:lnTo>
                <a:lnTo>
                  <a:pt x="589026" y="38099"/>
                </a:lnTo>
                <a:close/>
              </a:path>
              <a:path w="647700" h="76200">
                <a:moveTo>
                  <a:pt x="647700" y="38099"/>
                </a:moveTo>
                <a:lnTo>
                  <a:pt x="572262" y="0"/>
                </a:lnTo>
                <a:lnTo>
                  <a:pt x="571927" y="33495"/>
                </a:lnTo>
                <a:lnTo>
                  <a:pt x="584454" y="33527"/>
                </a:lnTo>
                <a:lnTo>
                  <a:pt x="588264" y="34289"/>
                </a:lnTo>
                <a:lnTo>
                  <a:pt x="589026" y="38099"/>
                </a:lnTo>
                <a:lnTo>
                  <a:pt x="589026" y="67436"/>
                </a:lnTo>
                <a:lnTo>
                  <a:pt x="64770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3787" y="4056888"/>
            <a:ext cx="628650" cy="601980"/>
          </a:xfrm>
          <a:custGeom>
            <a:avLst/>
            <a:gdLst/>
            <a:ahLst/>
            <a:cxnLst/>
            <a:rect l="l" t="t" r="r" b="b"/>
            <a:pathLst>
              <a:path w="628650" h="601979">
                <a:moveTo>
                  <a:pt x="553227" y="43758"/>
                </a:moveTo>
                <a:lnTo>
                  <a:pt x="552569" y="34369"/>
                </a:lnTo>
                <a:lnTo>
                  <a:pt x="549496" y="34681"/>
                </a:lnTo>
                <a:lnTo>
                  <a:pt x="538077" y="36966"/>
                </a:lnTo>
                <a:lnTo>
                  <a:pt x="490289" y="55581"/>
                </a:lnTo>
                <a:lnTo>
                  <a:pt x="454007" y="76525"/>
                </a:lnTo>
                <a:lnTo>
                  <a:pt x="419252" y="100279"/>
                </a:lnTo>
                <a:lnTo>
                  <a:pt x="387741" y="123983"/>
                </a:lnTo>
                <a:lnTo>
                  <a:pt x="324612" y="173736"/>
                </a:lnTo>
                <a:lnTo>
                  <a:pt x="291716" y="202095"/>
                </a:lnTo>
                <a:lnTo>
                  <a:pt x="261133" y="229991"/>
                </a:lnTo>
                <a:lnTo>
                  <a:pt x="232571" y="257786"/>
                </a:lnTo>
                <a:lnTo>
                  <a:pt x="205739" y="285845"/>
                </a:lnTo>
                <a:lnTo>
                  <a:pt x="180346" y="314529"/>
                </a:lnTo>
                <a:lnTo>
                  <a:pt x="156100" y="344203"/>
                </a:lnTo>
                <a:lnTo>
                  <a:pt x="132711" y="375230"/>
                </a:lnTo>
                <a:lnTo>
                  <a:pt x="109887" y="407973"/>
                </a:lnTo>
                <a:lnTo>
                  <a:pt x="87337" y="442795"/>
                </a:lnTo>
                <a:lnTo>
                  <a:pt x="64770" y="480060"/>
                </a:lnTo>
                <a:lnTo>
                  <a:pt x="42672" y="518160"/>
                </a:lnTo>
                <a:lnTo>
                  <a:pt x="762" y="595122"/>
                </a:lnTo>
                <a:lnTo>
                  <a:pt x="0" y="598932"/>
                </a:lnTo>
                <a:lnTo>
                  <a:pt x="2286" y="601218"/>
                </a:lnTo>
                <a:lnTo>
                  <a:pt x="6096" y="601980"/>
                </a:lnTo>
                <a:lnTo>
                  <a:pt x="9144" y="599694"/>
                </a:lnTo>
                <a:lnTo>
                  <a:pt x="33179" y="554870"/>
                </a:lnTo>
                <a:lnTo>
                  <a:pt x="45177" y="533098"/>
                </a:lnTo>
                <a:lnTo>
                  <a:pt x="69367" y="490759"/>
                </a:lnTo>
                <a:lnTo>
                  <a:pt x="94129" y="449922"/>
                </a:lnTo>
                <a:lnTo>
                  <a:pt x="119838" y="410465"/>
                </a:lnTo>
                <a:lnTo>
                  <a:pt x="146867" y="372264"/>
                </a:lnTo>
                <a:lnTo>
                  <a:pt x="175592" y="335195"/>
                </a:lnTo>
                <a:lnTo>
                  <a:pt x="206388" y="299136"/>
                </a:lnTo>
                <a:lnTo>
                  <a:pt x="239628" y="263964"/>
                </a:lnTo>
                <a:lnTo>
                  <a:pt x="275689" y="229554"/>
                </a:lnTo>
                <a:lnTo>
                  <a:pt x="313182" y="196596"/>
                </a:lnTo>
                <a:lnTo>
                  <a:pt x="367909" y="151275"/>
                </a:lnTo>
                <a:lnTo>
                  <a:pt x="398955" y="126900"/>
                </a:lnTo>
                <a:lnTo>
                  <a:pt x="431813" y="102794"/>
                </a:lnTo>
                <a:lnTo>
                  <a:pt x="465735" y="80559"/>
                </a:lnTo>
                <a:lnTo>
                  <a:pt x="499975" y="61798"/>
                </a:lnTo>
                <a:lnTo>
                  <a:pt x="544830" y="44958"/>
                </a:lnTo>
                <a:lnTo>
                  <a:pt x="553227" y="43758"/>
                </a:lnTo>
                <a:close/>
              </a:path>
              <a:path w="628650" h="601979">
                <a:moveTo>
                  <a:pt x="628650" y="32004"/>
                </a:moveTo>
                <a:lnTo>
                  <a:pt x="550164" y="0"/>
                </a:lnTo>
                <a:lnTo>
                  <a:pt x="552569" y="34369"/>
                </a:lnTo>
                <a:lnTo>
                  <a:pt x="560576" y="33555"/>
                </a:lnTo>
                <a:lnTo>
                  <a:pt x="569976" y="36576"/>
                </a:lnTo>
                <a:lnTo>
                  <a:pt x="569976" y="67452"/>
                </a:lnTo>
                <a:lnTo>
                  <a:pt x="628650" y="32004"/>
                </a:lnTo>
                <a:close/>
              </a:path>
              <a:path w="628650" h="601979">
                <a:moveTo>
                  <a:pt x="569976" y="36576"/>
                </a:moveTo>
                <a:lnTo>
                  <a:pt x="560576" y="33555"/>
                </a:lnTo>
                <a:lnTo>
                  <a:pt x="552569" y="34369"/>
                </a:lnTo>
                <a:lnTo>
                  <a:pt x="553227" y="43758"/>
                </a:lnTo>
                <a:lnTo>
                  <a:pt x="566166" y="41910"/>
                </a:lnTo>
                <a:lnTo>
                  <a:pt x="569214" y="40386"/>
                </a:lnTo>
                <a:lnTo>
                  <a:pt x="569976" y="36576"/>
                </a:lnTo>
                <a:close/>
              </a:path>
              <a:path w="628650" h="601979">
                <a:moveTo>
                  <a:pt x="569976" y="67452"/>
                </a:moveTo>
                <a:lnTo>
                  <a:pt x="569976" y="36576"/>
                </a:lnTo>
                <a:lnTo>
                  <a:pt x="569214" y="40386"/>
                </a:lnTo>
                <a:lnTo>
                  <a:pt x="566166" y="41910"/>
                </a:lnTo>
                <a:lnTo>
                  <a:pt x="553227" y="43758"/>
                </a:lnTo>
                <a:lnTo>
                  <a:pt x="555498" y="76200"/>
                </a:lnTo>
                <a:lnTo>
                  <a:pt x="569976" y="6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4387" y="4860797"/>
            <a:ext cx="139065" cy="919480"/>
          </a:xfrm>
          <a:custGeom>
            <a:avLst/>
            <a:gdLst/>
            <a:ahLst/>
            <a:cxnLst/>
            <a:rect l="l" t="t" r="r" b="b"/>
            <a:pathLst>
              <a:path w="139064" h="919479">
                <a:moveTo>
                  <a:pt x="123919" y="314726"/>
                </a:moveTo>
                <a:lnTo>
                  <a:pt x="123919" y="246868"/>
                </a:lnTo>
                <a:lnTo>
                  <a:pt x="123458" y="259169"/>
                </a:lnTo>
                <a:lnTo>
                  <a:pt x="120953" y="288036"/>
                </a:lnTo>
                <a:lnTo>
                  <a:pt x="108874" y="327101"/>
                </a:lnTo>
                <a:lnTo>
                  <a:pt x="88638" y="361581"/>
                </a:lnTo>
                <a:lnTo>
                  <a:pt x="58469" y="402336"/>
                </a:lnTo>
                <a:lnTo>
                  <a:pt x="47801" y="416052"/>
                </a:lnTo>
                <a:lnTo>
                  <a:pt x="37895" y="430530"/>
                </a:lnTo>
                <a:lnTo>
                  <a:pt x="11594" y="477944"/>
                </a:lnTo>
                <a:lnTo>
                  <a:pt x="598" y="534560"/>
                </a:lnTo>
                <a:lnTo>
                  <a:pt x="0" y="555082"/>
                </a:lnTo>
                <a:lnTo>
                  <a:pt x="701" y="576190"/>
                </a:lnTo>
                <a:lnTo>
                  <a:pt x="2563" y="597738"/>
                </a:lnTo>
                <a:lnTo>
                  <a:pt x="5446" y="619583"/>
                </a:lnTo>
                <a:lnTo>
                  <a:pt x="9211" y="641580"/>
                </a:lnTo>
                <a:lnTo>
                  <a:pt x="9668" y="643816"/>
                </a:lnTo>
                <a:lnTo>
                  <a:pt x="9668" y="554041"/>
                </a:lnTo>
                <a:lnTo>
                  <a:pt x="10685" y="530628"/>
                </a:lnTo>
                <a:lnTo>
                  <a:pt x="18823" y="487418"/>
                </a:lnTo>
                <a:lnTo>
                  <a:pt x="36371" y="450342"/>
                </a:lnTo>
                <a:lnTo>
                  <a:pt x="73310" y="398209"/>
                </a:lnTo>
                <a:lnTo>
                  <a:pt x="80967" y="388116"/>
                </a:lnTo>
                <a:lnTo>
                  <a:pt x="88380" y="378100"/>
                </a:lnTo>
                <a:lnTo>
                  <a:pt x="110035" y="345066"/>
                </a:lnTo>
                <a:lnTo>
                  <a:pt x="121402" y="321839"/>
                </a:lnTo>
                <a:lnTo>
                  <a:pt x="123919" y="314726"/>
                </a:lnTo>
                <a:close/>
              </a:path>
              <a:path w="139064" h="919479">
                <a:moveTo>
                  <a:pt x="99617" y="916686"/>
                </a:moveTo>
                <a:lnTo>
                  <a:pt x="99617" y="912876"/>
                </a:lnTo>
                <a:lnTo>
                  <a:pt x="94232" y="895191"/>
                </a:lnTo>
                <a:lnTo>
                  <a:pt x="87924" y="875787"/>
                </a:lnTo>
                <a:lnTo>
                  <a:pt x="57320" y="784808"/>
                </a:lnTo>
                <a:lnTo>
                  <a:pt x="49290" y="759676"/>
                </a:lnTo>
                <a:lnTo>
                  <a:pt x="34124" y="707886"/>
                </a:lnTo>
                <a:lnTo>
                  <a:pt x="21438" y="655331"/>
                </a:lnTo>
                <a:lnTo>
                  <a:pt x="12771" y="603541"/>
                </a:lnTo>
                <a:lnTo>
                  <a:pt x="9668" y="554041"/>
                </a:lnTo>
                <a:lnTo>
                  <a:pt x="9668" y="643816"/>
                </a:lnTo>
                <a:lnTo>
                  <a:pt x="18823" y="685454"/>
                </a:lnTo>
                <a:lnTo>
                  <a:pt x="30283" y="728207"/>
                </a:lnTo>
                <a:lnTo>
                  <a:pt x="72947" y="864108"/>
                </a:lnTo>
                <a:lnTo>
                  <a:pt x="91235" y="915924"/>
                </a:lnTo>
                <a:lnTo>
                  <a:pt x="97331" y="918972"/>
                </a:lnTo>
                <a:lnTo>
                  <a:pt x="99617" y="916686"/>
                </a:lnTo>
                <a:close/>
              </a:path>
              <a:path w="139064" h="919479">
                <a:moveTo>
                  <a:pt x="138479" y="63246"/>
                </a:moveTo>
                <a:lnTo>
                  <a:pt x="81329" y="0"/>
                </a:lnTo>
                <a:lnTo>
                  <a:pt x="64565" y="83820"/>
                </a:lnTo>
                <a:lnTo>
                  <a:pt x="93521" y="75760"/>
                </a:lnTo>
                <a:lnTo>
                  <a:pt x="93521" y="62484"/>
                </a:lnTo>
                <a:lnTo>
                  <a:pt x="94283" y="58674"/>
                </a:lnTo>
                <a:lnTo>
                  <a:pt x="96569" y="56387"/>
                </a:lnTo>
                <a:lnTo>
                  <a:pt x="100379" y="57150"/>
                </a:lnTo>
                <a:lnTo>
                  <a:pt x="102665" y="59436"/>
                </a:lnTo>
                <a:lnTo>
                  <a:pt x="106044" y="72274"/>
                </a:lnTo>
                <a:lnTo>
                  <a:pt x="138479" y="63246"/>
                </a:lnTo>
                <a:close/>
              </a:path>
              <a:path w="139064" h="919479">
                <a:moveTo>
                  <a:pt x="106044" y="72274"/>
                </a:moveTo>
                <a:lnTo>
                  <a:pt x="102665" y="59436"/>
                </a:lnTo>
                <a:lnTo>
                  <a:pt x="100379" y="57150"/>
                </a:lnTo>
                <a:lnTo>
                  <a:pt x="96569" y="56387"/>
                </a:lnTo>
                <a:lnTo>
                  <a:pt x="94283" y="58674"/>
                </a:lnTo>
                <a:lnTo>
                  <a:pt x="93521" y="62484"/>
                </a:lnTo>
                <a:lnTo>
                  <a:pt x="96847" y="74834"/>
                </a:lnTo>
                <a:lnTo>
                  <a:pt x="106044" y="72274"/>
                </a:lnTo>
                <a:close/>
              </a:path>
              <a:path w="139064" h="919479">
                <a:moveTo>
                  <a:pt x="96847" y="74834"/>
                </a:moveTo>
                <a:lnTo>
                  <a:pt x="93521" y="62484"/>
                </a:lnTo>
                <a:lnTo>
                  <a:pt x="93521" y="75760"/>
                </a:lnTo>
                <a:lnTo>
                  <a:pt x="96847" y="74834"/>
                </a:lnTo>
                <a:close/>
              </a:path>
              <a:path w="139064" h="919479">
                <a:moveTo>
                  <a:pt x="133474" y="248430"/>
                </a:moveTo>
                <a:lnTo>
                  <a:pt x="131070" y="197950"/>
                </a:lnTo>
                <a:lnTo>
                  <a:pt x="123639" y="147911"/>
                </a:lnTo>
                <a:lnTo>
                  <a:pt x="112739" y="98419"/>
                </a:lnTo>
                <a:lnTo>
                  <a:pt x="106044" y="72274"/>
                </a:lnTo>
                <a:lnTo>
                  <a:pt x="96847" y="74834"/>
                </a:lnTo>
                <a:lnTo>
                  <a:pt x="99267" y="83822"/>
                </a:lnTo>
                <a:lnTo>
                  <a:pt x="105144" y="107847"/>
                </a:lnTo>
                <a:lnTo>
                  <a:pt x="113275" y="145261"/>
                </a:lnTo>
                <a:lnTo>
                  <a:pt x="119699" y="183540"/>
                </a:lnTo>
                <a:lnTo>
                  <a:pt x="123425" y="221804"/>
                </a:lnTo>
                <a:lnTo>
                  <a:pt x="123919" y="314726"/>
                </a:lnTo>
                <a:lnTo>
                  <a:pt x="125605" y="309958"/>
                </a:lnTo>
                <a:lnTo>
                  <a:pt x="128573" y="297942"/>
                </a:lnTo>
                <a:lnTo>
                  <a:pt x="130097" y="289560"/>
                </a:lnTo>
                <a:lnTo>
                  <a:pt x="133106" y="261106"/>
                </a:lnTo>
                <a:lnTo>
                  <a:pt x="133474" y="248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94281" y="6597608"/>
            <a:ext cx="12630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M-2个缓冲区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70617" y="6046470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3285" y="6046470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5191" y="6046470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6335" y="6046470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09" h="411479">
                <a:moveTo>
                  <a:pt x="0" y="0"/>
                </a:moveTo>
                <a:lnTo>
                  <a:pt x="0" y="411480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4017" y="5044440"/>
            <a:ext cx="558800" cy="994410"/>
          </a:xfrm>
          <a:custGeom>
            <a:avLst/>
            <a:gdLst/>
            <a:ahLst/>
            <a:cxnLst/>
            <a:rect l="l" t="t" r="r" b="b"/>
            <a:pathLst>
              <a:path w="558800" h="994410">
                <a:moveTo>
                  <a:pt x="70104" y="48005"/>
                </a:moveTo>
                <a:lnTo>
                  <a:pt x="0" y="0"/>
                </a:lnTo>
                <a:lnTo>
                  <a:pt x="3810" y="85343"/>
                </a:lnTo>
                <a:lnTo>
                  <a:pt x="26670" y="72468"/>
                </a:lnTo>
                <a:lnTo>
                  <a:pt x="26670" y="54101"/>
                </a:lnTo>
                <a:lnTo>
                  <a:pt x="28956" y="51815"/>
                </a:lnTo>
                <a:lnTo>
                  <a:pt x="32004" y="51053"/>
                </a:lnTo>
                <a:lnTo>
                  <a:pt x="35052" y="53339"/>
                </a:lnTo>
                <a:lnTo>
                  <a:pt x="41207" y="64281"/>
                </a:lnTo>
                <a:lnTo>
                  <a:pt x="70104" y="48005"/>
                </a:lnTo>
                <a:close/>
              </a:path>
              <a:path w="558800" h="994410">
                <a:moveTo>
                  <a:pt x="41207" y="64281"/>
                </a:moveTo>
                <a:lnTo>
                  <a:pt x="35052" y="53339"/>
                </a:lnTo>
                <a:lnTo>
                  <a:pt x="32004" y="51053"/>
                </a:lnTo>
                <a:lnTo>
                  <a:pt x="28956" y="51815"/>
                </a:lnTo>
                <a:lnTo>
                  <a:pt x="26670" y="54101"/>
                </a:lnTo>
                <a:lnTo>
                  <a:pt x="26670" y="57911"/>
                </a:lnTo>
                <a:lnTo>
                  <a:pt x="32888" y="68966"/>
                </a:lnTo>
                <a:lnTo>
                  <a:pt x="41207" y="64281"/>
                </a:lnTo>
                <a:close/>
              </a:path>
              <a:path w="558800" h="994410">
                <a:moveTo>
                  <a:pt x="32888" y="68966"/>
                </a:moveTo>
                <a:lnTo>
                  <a:pt x="26670" y="57911"/>
                </a:lnTo>
                <a:lnTo>
                  <a:pt x="26670" y="72468"/>
                </a:lnTo>
                <a:lnTo>
                  <a:pt x="32888" y="68966"/>
                </a:lnTo>
                <a:close/>
              </a:path>
              <a:path w="558800" h="994410">
                <a:moveTo>
                  <a:pt x="525577" y="925301"/>
                </a:moveTo>
                <a:lnTo>
                  <a:pt x="41207" y="64281"/>
                </a:lnTo>
                <a:lnTo>
                  <a:pt x="32888" y="68966"/>
                </a:lnTo>
                <a:lnTo>
                  <a:pt x="517236" y="929946"/>
                </a:lnTo>
                <a:lnTo>
                  <a:pt x="525577" y="925301"/>
                </a:lnTo>
                <a:close/>
              </a:path>
              <a:path w="558800" h="994410">
                <a:moveTo>
                  <a:pt x="531876" y="976343"/>
                </a:moveTo>
                <a:lnTo>
                  <a:pt x="531876" y="940307"/>
                </a:lnTo>
                <a:lnTo>
                  <a:pt x="529590" y="942593"/>
                </a:lnTo>
                <a:lnTo>
                  <a:pt x="526542" y="943355"/>
                </a:lnTo>
                <a:lnTo>
                  <a:pt x="523494" y="941069"/>
                </a:lnTo>
                <a:lnTo>
                  <a:pt x="517236" y="929946"/>
                </a:lnTo>
                <a:lnTo>
                  <a:pt x="487680" y="946403"/>
                </a:lnTo>
                <a:lnTo>
                  <a:pt x="531876" y="976343"/>
                </a:lnTo>
                <a:close/>
              </a:path>
              <a:path w="558800" h="994410">
                <a:moveTo>
                  <a:pt x="531876" y="940307"/>
                </a:moveTo>
                <a:lnTo>
                  <a:pt x="531876" y="936497"/>
                </a:lnTo>
                <a:lnTo>
                  <a:pt x="525577" y="925301"/>
                </a:lnTo>
                <a:lnTo>
                  <a:pt x="517236" y="929946"/>
                </a:lnTo>
                <a:lnTo>
                  <a:pt x="523494" y="941069"/>
                </a:lnTo>
                <a:lnTo>
                  <a:pt x="526542" y="943355"/>
                </a:lnTo>
                <a:lnTo>
                  <a:pt x="529590" y="942593"/>
                </a:lnTo>
                <a:lnTo>
                  <a:pt x="531876" y="940307"/>
                </a:lnTo>
                <a:close/>
              </a:path>
              <a:path w="558800" h="994410">
                <a:moveTo>
                  <a:pt x="558546" y="994409"/>
                </a:moveTo>
                <a:lnTo>
                  <a:pt x="554736" y="909065"/>
                </a:lnTo>
                <a:lnTo>
                  <a:pt x="525577" y="925301"/>
                </a:lnTo>
                <a:lnTo>
                  <a:pt x="531876" y="936497"/>
                </a:lnTo>
                <a:lnTo>
                  <a:pt x="531876" y="976343"/>
                </a:lnTo>
                <a:lnTo>
                  <a:pt x="558546" y="994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0179" y="2325141"/>
            <a:ext cx="8216900" cy="2182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微软雅黑"/>
                <a:cs typeface="微软雅黑"/>
              </a:rPr>
              <a:t>•扫描一个关系，然后再扫描另一个关系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ct val="119700"/>
              </a:lnSpc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集合</a:t>
            </a:r>
            <a:r>
              <a:rPr sz="2000" spc="-5" dirty="0">
                <a:latin typeface="微软雅黑"/>
                <a:cs typeface="微软雅黑"/>
              </a:rPr>
              <a:t>的操作需要去重复；</a:t>
            </a:r>
            <a:r>
              <a:rPr sz="2000" b="1" dirty="0">
                <a:latin typeface="微软雅黑"/>
                <a:cs typeface="微软雅黑"/>
              </a:rPr>
              <a:t>包</a:t>
            </a:r>
            <a:r>
              <a:rPr sz="2000" spc="-5" dirty="0">
                <a:latin typeface="微软雅黑"/>
                <a:cs typeface="微软雅黑"/>
              </a:rPr>
              <a:t>的操作需要做计数—每个元组的出现次数---- 具体操作还需具体分析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算法复杂性</a:t>
            </a:r>
            <a:r>
              <a:rPr sz="2000" spc="-10" dirty="0">
                <a:latin typeface="微软雅黑"/>
                <a:cs typeface="微软雅黑"/>
              </a:rPr>
              <a:t>：B(R)+B(S)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微软雅黑"/>
                <a:cs typeface="微软雅黑"/>
              </a:rPr>
              <a:t>•</a:t>
            </a:r>
            <a:r>
              <a:rPr sz="2000" b="1" spc="-5" dirty="0">
                <a:latin typeface="微软雅黑"/>
                <a:cs typeface="微软雅黑"/>
              </a:rPr>
              <a:t>应用条件</a:t>
            </a:r>
            <a:r>
              <a:rPr sz="2000" spc="-10" dirty="0">
                <a:latin typeface="微软雅黑"/>
                <a:cs typeface="微软雅黑"/>
              </a:rPr>
              <a:t>：min(B(R)</a:t>
            </a:r>
            <a:r>
              <a:rPr sz="2000" spc="-5" dirty="0">
                <a:latin typeface="微软雅黑"/>
                <a:cs typeface="微软雅黑"/>
              </a:rPr>
              <a:t>, </a:t>
            </a:r>
            <a:r>
              <a:rPr sz="2000" spc="-10" dirty="0">
                <a:latin typeface="微软雅黑"/>
                <a:cs typeface="微软雅黑"/>
              </a:rPr>
              <a:t>B(S))&lt;=M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5811" y="4981406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输入缓冲区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3311" y="822981"/>
            <a:ext cx="4265295" cy="146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 indent="-113030">
              <a:lnSpc>
                <a:spcPct val="100000"/>
              </a:lnSpc>
            </a:pPr>
            <a:endParaRPr lang="en-US" altLang="zh-CN" sz="2000" b="1" spc="-1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(4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FF0000"/>
                </a:solidFill>
                <a:latin typeface="华文中宋"/>
                <a:cs typeface="华文中宋"/>
              </a:rPr>
              <a:t>整个关系的二元操作实现算法</a:t>
            </a:r>
            <a:endParaRPr sz="2000" dirty="0">
              <a:solidFill>
                <a:srgbClr val="FF0000"/>
              </a:solidFill>
              <a:latin typeface="华文中宋"/>
              <a:cs typeface="华文中宋"/>
            </a:endParaRPr>
          </a:p>
          <a:p>
            <a:pPr marL="125095">
              <a:lnSpc>
                <a:spcPct val="100000"/>
              </a:lnSpc>
              <a:tabLst>
                <a:tab pos="2887980" algn="l"/>
                <a:tab pos="3871595" algn="l"/>
              </a:tabLst>
            </a:pPr>
            <a:r>
              <a:rPr sz="2400" b="1" dirty="0" err="1">
                <a:latin typeface="微软雅黑"/>
                <a:cs typeface="微软雅黑"/>
              </a:rPr>
              <a:t>集合上的操作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4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400" b="1" spc="11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b="1" baseline="-20833" dirty="0">
                <a:solidFill>
                  <a:srgbClr val="FF0065"/>
                </a:solidFill>
                <a:latin typeface="微软雅黑"/>
                <a:cs typeface="微软雅黑"/>
              </a:rPr>
              <a:t>S	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400" b="1" spc="11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b="1" baseline="-20833" dirty="0">
                <a:solidFill>
                  <a:srgbClr val="FF0065"/>
                </a:solidFill>
                <a:latin typeface="微软雅黑"/>
                <a:cs typeface="微软雅黑"/>
              </a:rPr>
              <a:t>S  </a:t>
            </a:r>
            <a:r>
              <a:rPr sz="2400" b="1" dirty="0">
                <a:latin typeface="微软雅黑"/>
                <a:cs typeface="微软雅黑"/>
              </a:rPr>
              <a:t>,	</a:t>
            </a:r>
            <a:r>
              <a:rPr sz="2400" b="1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400" b="1" spc="1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b="1" baseline="-20833" dirty="0">
                <a:solidFill>
                  <a:srgbClr val="FF0065"/>
                </a:solidFill>
                <a:latin typeface="微软雅黑"/>
                <a:cs typeface="微软雅黑"/>
              </a:rPr>
              <a:t>S</a:t>
            </a:r>
            <a:endParaRPr sz="2400" baseline="-20833" dirty="0">
              <a:latin typeface="微软雅黑"/>
              <a:cs typeface="微软雅黑"/>
            </a:endParaRPr>
          </a:p>
          <a:p>
            <a:pPr marL="125095">
              <a:lnSpc>
                <a:spcPct val="100000"/>
              </a:lnSpc>
              <a:spcBef>
                <a:spcPts val="855"/>
              </a:spcBef>
              <a:tabLst>
                <a:tab pos="2600325" algn="l"/>
                <a:tab pos="3602354" algn="l"/>
              </a:tabLst>
            </a:pPr>
            <a:r>
              <a:rPr sz="2400" b="1" dirty="0">
                <a:latin typeface="微软雅黑"/>
                <a:cs typeface="微软雅黑"/>
              </a:rPr>
              <a:t>包上的操作：</a:t>
            </a:r>
            <a:r>
              <a:rPr sz="24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400" b="1" spc="11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b="1" baseline="-20833" dirty="0">
                <a:solidFill>
                  <a:srgbClr val="FF0065"/>
                </a:solidFill>
                <a:latin typeface="微软雅黑"/>
                <a:cs typeface="微软雅黑"/>
              </a:rPr>
              <a:t>B	</a:t>
            </a:r>
            <a:r>
              <a:rPr sz="2400" b="1" dirty="0">
                <a:latin typeface="微软雅黑"/>
                <a:cs typeface="微软雅黑"/>
              </a:rPr>
              <a:t>, </a:t>
            </a:r>
            <a:r>
              <a:rPr sz="24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400" b="1" spc="11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b="1" baseline="-20833" dirty="0">
                <a:solidFill>
                  <a:srgbClr val="FF0065"/>
                </a:solidFill>
                <a:latin typeface="微软雅黑"/>
                <a:cs typeface="微软雅黑"/>
              </a:rPr>
              <a:t>B </a:t>
            </a:r>
            <a:r>
              <a:rPr sz="2400" b="1" spc="7" baseline="-20833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,	</a:t>
            </a:r>
            <a:r>
              <a:rPr sz="2400" b="1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400" b="1" spc="11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b="1" baseline="-20833" dirty="0">
                <a:solidFill>
                  <a:srgbClr val="FF0065"/>
                </a:solidFill>
                <a:latin typeface="微软雅黑"/>
                <a:cs typeface="微软雅黑"/>
              </a:rPr>
              <a:t>B</a:t>
            </a:r>
            <a:endParaRPr sz="2400" baseline="-20833" dirty="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8333" y="5761128"/>
            <a:ext cx="2157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保存处理过的元组及其计数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814082" y="347506"/>
            <a:ext cx="86331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19.4 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数据库查询的一趟扫描算法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36181" y="5262371"/>
            <a:ext cx="2589530" cy="1351280"/>
          </a:xfrm>
          <a:custGeom>
            <a:avLst/>
            <a:gdLst/>
            <a:ahLst/>
            <a:cxnLst/>
            <a:rect l="l" t="t" r="r" b="b"/>
            <a:pathLst>
              <a:path w="2589529" h="1351279">
                <a:moveTo>
                  <a:pt x="2589276" y="1125473"/>
                </a:moveTo>
                <a:lnTo>
                  <a:pt x="2589276" y="224789"/>
                </a:lnTo>
                <a:lnTo>
                  <a:pt x="2588525" y="206345"/>
                </a:lnTo>
                <a:lnTo>
                  <a:pt x="2577742" y="153716"/>
                </a:lnTo>
                <a:lnTo>
                  <a:pt x="2555396" y="106354"/>
                </a:lnTo>
                <a:lnTo>
                  <a:pt x="2523077" y="65817"/>
                </a:lnTo>
                <a:lnTo>
                  <a:pt x="2482374" y="33664"/>
                </a:lnTo>
                <a:lnTo>
                  <a:pt x="2434876" y="11454"/>
                </a:lnTo>
                <a:lnTo>
                  <a:pt x="2382173" y="744"/>
                </a:lnTo>
                <a:lnTo>
                  <a:pt x="2363724" y="0"/>
                </a:lnTo>
                <a:lnTo>
                  <a:pt x="224790" y="0"/>
                </a:lnTo>
                <a:lnTo>
                  <a:pt x="170751" y="6529"/>
                </a:lnTo>
                <a:lnTo>
                  <a:pt x="121460" y="25079"/>
                </a:lnTo>
                <a:lnTo>
                  <a:pt x="78475" y="54091"/>
                </a:lnTo>
                <a:lnTo>
                  <a:pt x="43354" y="92006"/>
                </a:lnTo>
                <a:lnTo>
                  <a:pt x="17656" y="137267"/>
                </a:lnTo>
                <a:lnTo>
                  <a:pt x="2940" y="188313"/>
                </a:lnTo>
                <a:lnTo>
                  <a:pt x="0" y="224790"/>
                </a:lnTo>
                <a:lnTo>
                  <a:pt x="0" y="1125474"/>
                </a:lnTo>
                <a:lnTo>
                  <a:pt x="6529" y="1179558"/>
                </a:lnTo>
                <a:lnTo>
                  <a:pt x="25079" y="1228968"/>
                </a:lnTo>
                <a:lnTo>
                  <a:pt x="54091" y="1272112"/>
                </a:lnTo>
                <a:lnTo>
                  <a:pt x="92006" y="1307403"/>
                </a:lnTo>
                <a:lnTo>
                  <a:pt x="137267" y="1333249"/>
                </a:lnTo>
                <a:lnTo>
                  <a:pt x="188313" y="1348064"/>
                </a:lnTo>
                <a:lnTo>
                  <a:pt x="224790" y="1351026"/>
                </a:lnTo>
                <a:lnTo>
                  <a:pt x="2363724" y="1351025"/>
                </a:lnTo>
                <a:lnTo>
                  <a:pt x="2417808" y="1344450"/>
                </a:lnTo>
                <a:lnTo>
                  <a:pt x="2467218" y="1325781"/>
                </a:lnTo>
                <a:lnTo>
                  <a:pt x="2510362" y="1296610"/>
                </a:lnTo>
                <a:lnTo>
                  <a:pt x="2545653" y="1258525"/>
                </a:lnTo>
                <a:lnTo>
                  <a:pt x="2571499" y="1213115"/>
                </a:lnTo>
                <a:lnTo>
                  <a:pt x="2586314" y="1161971"/>
                </a:lnTo>
                <a:lnTo>
                  <a:pt x="2589276" y="11254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45159" y="5375147"/>
            <a:ext cx="2354580" cy="1127125"/>
          </a:xfrm>
          <a:custGeom>
            <a:avLst/>
            <a:gdLst/>
            <a:ahLst/>
            <a:cxnLst/>
            <a:rect l="l" t="t" r="r" b="b"/>
            <a:pathLst>
              <a:path w="2354579" h="1127125">
                <a:moveTo>
                  <a:pt x="2354580" y="938783"/>
                </a:moveTo>
                <a:lnTo>
                  <a:pt x="2354580" y="187451"/>
                </a:lnTo>
                <a:lnTo>
                  <a:pt x="2353959" y="172063"/>
                </a:lnTo>
                <a:lnTo>
                  <a:pt x="2345027" y="128162"/>
                </a:lnTo>
                <a:lnTo>
                  <a:pt x="2326487" y="88663"/>
                </a:lnTo>
                <a:lnTo>
                  <a:pt x="2299620" y="54863"/>
                </a:lnTo>
                <a:lnTo>
                  <a:pt x="2265707" y="28059"/>
                </a:lnTo>
                <a:lnTo>
                  <a:pt x="2226027" y="9546"/>
                </a:lnTo>
                <a:lnTo>
                  <a:pt x="2181862" y="620"/>
                </a:lnTo>
                <a:lnTo>
                  <a:pt x="2166366" y="0"/>
                </a:lnTo>
                <a:lnTo>
                  <a:pt x="188214" y="0"/>
                </a:lnTo>
                <a:lnTo>
                  <a:pt x="143086" y="5441"/>
                </a:lnTo>
                <a:lnTo>
                  <a:pt x="101858" y="20903"/>
                </a:lnTo>
                <a:lnTo>
                  <a:pt x="65855" y="45087"/>
                </a:lnTo>
                <a:lnTo>
                  <a:pt x="36405" y="76699"/>
                </a:lnTo>
                <a:lnTo>
                  <a:pt x="14835" y="114442"/>
                </a:lnTo>
                <a:lnTo>
                  <a:pt x="2471" y="157020"/>
                </a:lnTo>
                <a:lnTo>
                  <a:pt x="0" y="187452"/>
                </a:lnTo>
                <a:lnTo>
                  <a:pt x="0" y="938784"/>
                </a:lnTo>
                <a:lnTo>
                  <a:pt x="5488" y="984159"/>
                </a:lnTo>
                <a:lnTo>
                  <a:pt x="21067" y="1025475"/>
                </a:lnTo>
                <a:lnTo>
                  <a:pt x="45411" y="1061453"/>
                </a:lnTo>
                <a:lnTo>
                  <a:pt x="77193" y="1090812"/>
                </a:lnTo>
                <a:lnTo>
                  <a:pt x="115085" y="1112269"/>
                </a:lnTo>
                <a:lnTo>
                  <a:pt x="157761" y="1124546"/>
                </a:lnTo>
                <a:lnTo>
                  <a:pt x="188214" y="1126998"/>
                </a:lnTo>
                <a:lnTo>
                  <a:pt x="2166366" y="1126997"/>
                </a:lnTo>
                <a:lnTo>
                  <a:pt x="2211741" y="1121553"/>
                </a:lnTo>
                <a:lnTo>
                  <a:pt x="2253057" y="1106074"/>
                </a:lnTo>
                <a:lnTo>
                  <a:pt x="2289035" y="1081840"/>
                </a:lnTo>
                <a:lnTo>
                  <a:pt x="2318394" y="1050133"/>
                </a:lnTo>
                <a:lnTo>
                  <a:pt x="2339851" y="1012233"/>
                </a:lnTo>
                <a:lnTo>
                  <a:pt x="2352128" y="969421"/>
                </a:lnTo>
                <a:lnTo>
                  <a:pt x="2354580" y="93878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5159" y="5375147"/>
            <a:ext cx="2354580" cy="1127125"/>
          </a:xfrm>
          <a:custGeom>
            <a:avLst/>
            <a:gdLst/>
            <a:ahLst/>
            <a:cxnLst/>
            <a:rect l="l" t="t" r="r" b="b"/>
            <a:pathLst>
              <a:path w="2354579" h="1127125">
                <a:moveTo>
                  <a:pt x="188214" y="0"/>
                </a:moveTo>
                <a:lnTo>
                  <a:pt x="143086" y="5441"/>
                </a:lnTo>
                <a:lnTo>
                  <a:pt x="101858" y="20903"/>
                </a:lnTo>
                <a:lnTo>
                  <a:pt x="65855" y="45087"/>
                </a:lnTo>
                <a:lnTo>
                  <a:pt x="36405" y="76699"/>
                </a:lnTo>
                <a:lnTo>
                  <a:pt x="14835" y="114442"/>
                </a:lnTo>
                <a:lnTo>
                  <a:pt x="2471" y="157020"/>
                </a:lnTo>
                <a:lnTo>
                  <a:pt x="0" y="187452"/>
                </a:lnTo>
                <a:lnTo>
                  <a:pt x="0" y="938784"/>
                </a:lnTo>
                <a:lnTo>
                  <a:pt x="5488" y="984159"/>
                </a:lnTo>
                <a:lnTo>
                  <a:pt x="21067" y="1025475"/>
                </a:lnTo>
                <a:lnTo>
                  <a:pt x="45411" y="1061453"/>
                </a:lnTo>
                <a:lnTo>
                  <a:pt x="77193" y="1090812"/>
                </a:lnTo>
                <a:lnTo>
                  <a:pt x="115085" y="1112269"/>
                </a:lnTo>
                <a:lnTo>
                  <a:pt x="157761" y="1124546"/>
                </a:lnTo>
                <a:lnTo>
                  <a:pt x="188214" y="1126998"/>
                </a:lnTo>
                <a:lnTo>
                  <a:pt x="2166366" y="1126997"/>
                </a:lnTo>
                <a:lnTo>
                  <a:pt x="2211741" y="1121553"/>
                </a:lnTo>
                <a:lnTo>
                  <a:pt x="2253057" y="1106074"/>
                </a:lnTo>
                <a:lnTo>
                  <a:pt x="2289035" y="1081840"/>
                </a:lnTo>
                <a:lnTo>
                  <a:pt x="2318394" y="1050133"/>
                </a:lnTo>
                <a:lnTo>
                  <a:pt x="2339851" y="1012233"/>
                </a:lnTo>
                <a:lnTo>
                  <a:pt x="2352128" y="969421"/>
                </a:lnTo>
                <a:lnTo>
                  <a:pt x="2354580" y="938783"/>
                </a:lnTo>
                <a:lnTo>
                  <a:pt x="2354580" y="187451"/>
                </a:lnTo>
                <a:lnTo>
                  <a:pt x="2349135" y="142370"/>
                </a:lnTo>
                <a:lnTo>
                  <a:pt x="2333656" y="101260"/>
                </a:lnTo>
                <a:lnTo>
                  <a:pt x="2309422" y="65417"/>
                </a:lnTo>
                <a:lnTo>
                  <a:pt x="2277715" y="36137"/>
                </a:lnTo>
                <a:lnTo>
                  <a:pt x="2239815" y="14716"/>
                </a:lnTo>
                <a:lnTo>
                  <a:pt x="2197003" y="2450"/>
                </a:lnTo>
                <a:lnTo>
                  <a:pt x="2166366" y="0"/>
                </a:lnTo>
                <a:lnTo>
                  <a:pt x="18821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36085" y="5440130"/>
            <a:ext cx="2058035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建立内存数据结构，以 快速定位一个元组，如 排序结构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散列结构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/B+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树等</a:t>
            </a:r>
            <a:endParaRPr sz="1600">
              <a:latin typeface="微软雅黑"/>
              <a:cs typeface="微软雅黑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565855" y="6041707"/>
          <a:ext cx="3093718" cy="411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2">
            <a:extLst>
              <a:ext uri="{FF2B5EF4-FFF2-40B4-BE49-F238E27FC236}">
                <a16:creationId xmlns:a16="http://schemas.microsoft.com/office/drawing/2014/main" id="{5F091354-B6C0-45A6-A8F5-88F0422FFF0E}"/>
              </a:ext>
            </a:extLst>
          </p:cNvPr>
          <p:cNvSpPr/>
          <p:nvPr/>
        </p:nvSpPr>
        <p:spPr>
          <a:xfrm>
            <a:off x="774839" y="9364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E1AB8E25-9387-489E-986F-FF9BEF4C857D}"/>
              </a:ext>
            </a:extLst>
          </p:cNvPr>
          <p:cNvSpPr/>
          <p:nvPr/>
        </p:nvSpPr>
        <p:spPr>
          <a:xfrm>
            <a:off x="774839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30" grpId="0"/>
      <p:bldP spid="32" grpId="0" animBg="1"/>
      <p:bldP spid="33" grpId="0" animBg="1"/>
      <p:bldP spid="34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2569666" y="3346450"/>
            <a:ext cx="2676525" cy="1075690"/>
          </a:xfrm>
          <a:custGeom>
            <a:avLst/>
            <a:gdLst/>
            <a:ahLst/>
            <a:cxnLst/>
            <a:rect l="l" t="t" r="r" b="b"/>
            <a:pathLst>
              <a:path w="2676525" h="1075689">
                <a:moveTo>
                  <a:pt x="2676144" y="179069"/>
                </a:moveTo>
                <a:lnTo>
                  <a:pt x="2670918" y="136109"/>
                </a:lnTo>
                <a:lnTo>
                  <a:pt x="2656072" y="96820"/>
                </a:lnTo>
                <a:lnTo>
                  <a:pt x="2632851" y="62497"/>
                </a:lnTo>
                <a:lnTo>
                  <a:pt x="2602501" y="34430"/>
                </a:lnTo>
                <a:lnTo>
                  <a:pt x="2566267" y="13912"/>
                </a:lnTo>
                <a:lnTo>
                  <a:pt x="2525395" y="2236"/>
                </a:lnTo>
                <a:lnTo>
                  <a:pt x="179069" y="0"/>
                </a:lnTo>
                <a:lnTo>
                  <a:pt x="164318" y="601"/>
                </a:lnTo>
                <a:lnTo>
                  <a:pt x="122248" y="9240"/>
                </a:lnTo>
                <a:lnTo>
                  <a:pt x="84426" y="27125"/>
                </a:lnTo>
                <a:lnTo>
                  <a:pt x="52097" y="52964"/>
                </a:lnTo>
                <a:lnTo>
                  <a:pt x="26507" y="85466"/>
                </a:lnTo>
                <a:lnTo>
                  <a:pt x="8902" y="123337"/>
                </a:lnTo>
                <a:lnTo>
                  <a:pt x="527" y="165286"/>
                </a:lnTo>
                <a:lnTo>
                  <a:pt x="0" y="896112"/>
                </a:lnTo>
                <a:lnTo>
                  <a:pt x="595" y="910760"/>
                </a:lnTo>
                <a:lnTo>
                  <a:pt x="9166" y="952640"/>
                </a:lnTo>
                <a:lnTo>
                  <a:pt x="26942" y="990417"/>
                </a:lnTo>
                <a:lnTo>
                  <a:pt x="52678" y="1022799"/>
                </a:lnTo>
                <a:lnTo>
                  <a:pt x="85128" y="1048493"/>
                </a:lnTo>
                <a:lnTo>
                  <a:pt x="123046" y="1066207"/>
                </a:lnTo>
                <a:lnTo>
                  <a:pt x="164318" y="1074546"/>
                </a:lnTo>
                <a:lnTo>
                  <a:pt x="2497074" y="1075181"/>
                </a:lnTo>
                <a:lnTo>
                  <a:pt x="2511825" y="1074580"/>
                </a:lnTo>
                <a:lnTo>
                  <a:pt x="2553895" y="1065941"/>
                </a:lnTo>
                <a:lnTo>
                  <a:pt x="2591717" y="1048056"/>
                </a:lnTo>
                <a:lnTo>
                  <a:pt x="2624046" y="1022217"/>
                </a:lnTo>
                <a:lnTo>
                  <a:pt x="2649636" y="989715"/>
                </a:lnTo>
                <a:lnTo>
                  <a:pt x="2667241" y="951844"/>
                </a:lnTo>
                <a:lnTo>
                  <a:pt x="2675616" y="909895"/>
                </a:lnTo>
                <a:lnTo>
                  <a:pt x="2676144" y="17906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6963" y="1352550"/>
            <a:ext cx="4082796" cy="276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71963" y="4814315"/>
            <a:ext cx="825500" cy="140335"/>
          </a:xfrm>
          <a:custGeom>
            <a:avLst/>
            <a:gdLst/>
            <a:ahLst/>
            <a:cxnLst/>
            <a:rect l="l" t="t" r="r" b="b"/>
            <a:pathLst>
              <a:path w="825500" h="140335">
                <a:moveTo>
                  <a:pt x="413003" y="0"/>
                </a:moveTo>
                <a:lnTo>
                  <a:pt x="346075" y="913"/>
                </a:lnTo>
                <a:lnTo>
                  <a:pt x="282561" y="3560"/>
                </a:lnTo>
                <a:lnTo>
                  <a:pt x="223318" y="7797"/>
                </a:lnTo>
                <a:lnTo>
                  <a:pt x="169200" y="13484"/>
                </a:lnTo>
                <a:lnTo>
                  <a:pt x="121062" y="20478"/>
                </a:lnTo>
                <a:lnTo>
                  <a:pt x="79760" y="28639"/>
                </a:lnTo>
                <a:lnTo>
                  <a:pt x="32492" y="42755"/>
                </a:lnTo>
                <a:lnTo>
                  <a:pt x="0" y="70104"/>
                </a:lnTo>
                <a:lnTo>
                  <a:pt x="1370" y="75873"/>
                </a:lnTo>
                <a:lnTo>
                  <a:pt x="46147" y="102384"/>
                </a:lnTo>
                <a:lnTo>
                  <a:pt x="99503" y="115785"/>
                </a:lnTo>
                <a:lnTo>
                  <a:pt x="144330" y="123381"/>
                </a:lnTo>
                <a:lnTo>
                  <a:pt x="195565" y="129739"/>
                </a:lnTo>
                <a:lnTo>
                  <a:pt x="252352" y="134719"/>
                </a:lnTo>
                <a:lnTo>
                  <a:pt x="313838" y="138178"/>
                </a:lnTo>
                <a:lnTo>
                  <a:pt x="379166" y="139976"/>
                </a:lnTo>
                <a:lnTo>
                  <a:pt x="413003" y="140208"/>
                </a:lnTo>
                <a:lnTo>
                  <a:pt x="446836" y="139976"/>
                </a:lnTo>
                <a:lnTo>
                  <a:pt x="512123" y="138178"/>
                </a:lnTo>
                <a:lnTo>
                  <a:pt x="573535" y="134719"/>
                </a:lnTo>
                <a:lnTo>
                  <a:pt x="630227" y="129739"/>
                </a:lnTo>
                <a:lnTo>
                  <a:pt x="681353" y="123381"/>
                </a:lnTo>
                <a:lnTo>
                  <a:pt x="726066" y="115785"/>
                </a:lnTo>
                <a:lnTo>
                  <a:pt x="763521" y="107095"/>
                </a:lnTo>
                <a:lnTo>
                  <a:pt x="804245" y="92317"/>
                </a:lnTo>
                <a:lnTo>
                  <a:pt x="825245" y="70103"/>
                </a:lnTo>
                <a:lnTo>
                  <a:pt x="823880" y="64334"/>
                </a:lnTo>
                <a:lnTo>
                  <a:pt x="779263" y="37823"/>
                </a:lnTo>
                <a:lnTo>
                  <a:pt x="726066" y="24422"/>
                </a:lnTo>
                <a:lnTo>
                  <a:pt x="681353" y="16826"/>
                </a:lnTo>
                <a:lnTo>
                  <a:pt x="630227" y="10468"/>
                </a:lnTo>
                <a:lnTo>
                  <a:pt x="573535" y="5488"/>
                </a:lnTo>
                <a:lnTo>
                  <a:pt x="512123" y="2029"/>
                </a:lnTo>
                <a:lnTo>
                  <a:pt x="446836" y="231"/>
                </a:lnTo>
                <a:lnTo>
                  <a:pt x="41300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5867" y="488442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4067" y="488442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9009" y="6717792"/>
            <a:ext cx="838200" cy="124460"/>
          </a:xfrm>
          <a:custGeom>
            <a:avLst/>
            <a:gdLst/>
            <a:ahLst/>
            <a:cxnLst/>
            <a:rect l="l" t="t" r="r" b="b"/>
            <a:pathLst>
              <a:path w="838200" h="124459">
                <a:moveTo>
                  <a:pt x="838200" y="0"/>
                </a:moveTo>
                <a:lnTo>
                  <a:pt x="838200" y="1524"/>
                </a:lnTo>
                <a:lnTo>
                  <a:pt x="838200" y="2286"/>
                </a:lnTo>
                <a:lnTo>
                  <a:pt x="838200" y="3048"/>
                </a:lnTo>
                <a:lnTo>
                  <a:pt x="836812" y="13004"/>
                </a:lnTo>
                <a:lnTo>
                  <a:pt x="805291" y="50268"/>
                </a:lnTo>
                <a:lnTo>
                  <a:pt x="757391" y="74663"/>
                </a:lnTo>
                <a:lnTo>
                  <a:pt x="715518" y="88773"/>
                </a:lnTo>
                <a:lnTo>
                  <a:pt x="666695" y="100870"/>
                </a:lnTo>
                <a:lnTo>
                  <a:pt x="611782" y="110709"/>
                </a:lnTo>
                <a:lnTo>
                  <a:pt x="551639" y="118042"/>
                </a:lnTo>
                <a:lnTo>
                  <a:pt x="487125" y="122624"/>
                </a:lnTo>
                <a:lnTo>
                  <a:pt x="419100" y="124206"/>
                </a:lnTo>
                <a:lnTo>
                  <a:pt x="384805" y="123805"/>
                </a:lnTo>
                <a:lnTo>
                  <a:pt x="318572" y="120692"/>
                </a:lnTo>
                <a:lnTo>
                  <a:pt x="256210" y="114704"/>
                </a:lnTo>
                <a:lnTo>
                  <a:pt x="198591" y="106087"/>
                </a:lnTo>
                <a:lnTo>
                  <a:pt x="146589" y="95088"/>
                </a:lnTo>
                <a:lnTo>
                  <a:pt x="101077" y="81954"/>
                </a:lnTo>
                <a:lnTo>
                  <a:pt x="62928" y="66931"/>
                </a:lnTo>
                <a:lnTo>
                  <a:pt x="21421" y="41397"/>
                </a:lnTo>
                <a:lnTo>
                  <a:pt x="1393" y="13004"/>
                </a:lnTo>
                <a:lnTo>
                  <a:pt x="0" y="30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8763" y="4661915"/>
            <a:ext cx="3416300" cy="2197735"/>
          </a:xfrm>
          <a:custGeom>
            <a:avLst/>
            <a:gdLst/>
            <a:ahLst/>
            <a:cxnLst/>
            <a:rect l="l" t="t" r="r" b="b"/>
            <a:pathLst>
              <a:path w="3416300" h="2197734">
                <a:moveTo>
                  <a:pt x="0" y="0"/>
                </a:moveTo>
                <a:lnTo>
                  <a:pt x="0" y="2197608"/>
                </a:lnTo>
                <a:lnTo>
                  <a:pt x="3416046" y="2197608"/>
                </a:lnTo>
                <a:lnTo>
                  <a:pt x="34160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0563" y="5119115"/>
            <a:ext cx="291846" cy="292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0563" y="51191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0563" y="5576315"/>
            <a:ext cx="291846" cy="292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0563" y="55763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0563" y="6338315"/>
            <a:ext cx="291846" cy="292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0563" y="63383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4037" y="5852657"/>
            <a:ext cx="467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.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.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8363" y="5195315"/>
            <a:ext cx="2197100" cy="521334"/>
          </a:xfrm>
          <a:custGeom>
            <a:avLst/>
            <a:gdLst/>
            <a:ahLst/>
            <a:cxnLst/>
            <a:rect l="l" t="t" r="r" b="b"/>
            <a:pathLst>
              <a:path w="2197100" h="521335">
                <a:moveTo>
                  <a:pt x="0" y="0"/>
                </a:moveTo>
                <a:lnTo>
                  <a:pt x="0" y="521208"/>
                </a:lnTo>
                <a:lnTo>
                  <a:pt x="2196846" y="521208"/>
                </a:lnTo>
                <a:lnTo>
                  <a:pt x="2196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4563" y="52715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F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24563" y="52715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1763" y="52715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F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1763" y="52715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94837" y="5165333"/>
            <a:ext cx="467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.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.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24751" y="52715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F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24751" y="52715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8363" y="61859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F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8363" y="61859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3351" y="61859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F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3351" y="61859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04067" y="537972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38100"/>
                </a:moveTo>
                <a:lnTo>
                  <a:pt x="753831" y="32004"/>
                </a:lnTo>
                <a:lnTo>
                  <a:pt x="0" y="32004"/>
                </a:lnTo>
                <a:lnTo>
                  <a:pt x="0" y="44195"/>
                </a:lnTo>
                <a:lnTo>
                  <a:pt x="753831" y="44195"/>
                </a:lnTo>
                <a:lnTo>
                  <a:pt x="762000" y="38100"/>
                </a:lnTo>
                <a:close/>
              </a:path>
              <a:path w="838200" h="76200">
                <a:moveTo>
                  <a:pt x="838200" y="38100"/>
                </a:moveTo>
                <a:lnTo>
                  <a:pt x="710945" y="0"/>
                </a:lnTo>
                <a:lnTo>
                  <a:pt x="753831" y="32004"/>
                </a:lnTo>
                <a:lnTo>
                  <a:pt x="762000" y="32004"/>
                </a:lnTo>
                <a:lnTo>
                  <a:pt x="762000" y="60914"/>
                </a:lnTo>
                <a:lnTo>
                  <a:pt x="838200" y="38100"/>
                </a:lnTo>
                <a:close/>
              </a:path>
              <a:path w="838200" h="76200">
                <a:moveTo>
                  <a:pt x="762000" y="60914"/>
                </a:moveTo>
                <a:lnTo>
                  <a:pt x="762000" y="44195"/>
                </a:lnTo>
                <a:lnTo>
                  <a:pt x="753831" y="44195"/>
                </a:lnTo>
                <a:lnTo>
                  <a:pt x="710945" y="76200"/>
                </a:lnTo>
                <a:lnTo>
                  <a:pt x="762000" y="60914"/>
                </a:lnTo>
                <a:close/>
              </a:path>
              <a:path w="838200" h="76200">
                <a:moveTo>
                  <a:pt x="762000" y="44195"/>
                </a:moveTo>
                <a:lnTo>
                  <a:pt x="762000" y="38100"/>
                </a:lnTo>
                <a:lnTo>
                  <a:pt x="753831" y="44195"/>
                </a:lnTo>
                <a:lnTo>
                  <a:pt x="762000" y="44195"/>
                </a:lnTo>
                <a:close/>
              </a:path>
              <a:path w="838200" h="76200">
                <a:moveTo>
                  <a:pt x="762000" y="38100"/>
                </a:moveTo>
                <a:lnTo>
                  <a:pt x="762000" y="32004"/>
                </a:lnTo>
                <a:lnTo>
                  <a:pt x="753831" y="32004"/>
                </a:lnTo>
                <a:lnTo>
                  <a:pt x="762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4067" y="629412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38100"/>
                </a:moveTo>
                <a:lnTo>
                  <a:pt x="753831" y="32004"/>
                </a:lnTo>
                <a:lnTo>
                  <a:pt x="0" y="32003"/>
                </a:lnTo>
                <a:lnTo>
                  <a:pt x="0" y="44195"/>
                </a:lnTo>
                <a:lnTo>
                  <a:pt x="753831" y="44195"/>
                </a:lnTo>
                <a:lnTo>
                  <a:pt x="762000" y="38100"/>
                </a:lnTo>
                <a:close/>
              </a:path>
              <a:path w="838200" h="76200">
                <a:moveTo>
                  <a:pt x="838200" y="38100"/>
                </a:moveTo>
                <a:lnTo>
                  <a:pt x="710945" y="0"/>
                </a:lnTo>
                <a:lnTo>
                  <a:pt x="753831" y="32003"/>
                </a:lnTo>
                <a:lnTo>
                  <a:pt x="762000" y="32003"/>
                </a:lnTo>
                <a:lnTo>
                  <a:pt x="762000" y="60914"/>
                </a:lnTo>
                <a:lnTo>
                  <a:pt x="838200" y="38100"/>
                </a:lnTo>
                <a:close/>
              </a:path>
              <a:path w="838200" h="76200">
                <a:moveTo>
                  <a:pt x="762000" y="60914"/>
                </a:moveTo>
                <a:lnTo>
                  <a:pt x="762000" y="44195"/>
                </a:lnTo>
                <a:lnTo>
                  <a:pt x="753831" y="44196"/>
                </a:lnTo>
                <a:lnTo>
                  <a:pt x="710945" y="76200"/>
                </a:lnTo>
                <a:lnTo>
                  <a:pt x="762000" y="60914"/>
                </a:lnTo>
                <a:close/>
              </a:path>
              <a:path w="838200" h="76200">
                <a:moveTo>
                  <a:pt x="762000" y="38100"/>
                </a:moveTo>
                <a:lnTo>
                  <a:pt x="762000" y="32003"/>
                </a:lnTo>
                <a:lnTo>
                  <a:pt x="753831" y="32003"/>
                </a:lnTo>
                <a:lnTo>
                  <a:pt x="762000" y="38100"/>
                </a:lnTo>
                <a:close/>
              </a:path>
              <a:path w="838200" h="76200">
                <a:moveTo>
                  <a:pt x="762000" y="44195"/>
                </a:moveTo>
                <a:lnTo>
                  <a:pt x="762000" y="38100"/>
                </a:lnTo>
                <a:lnTo>
                  <a:pt x="753831" y="44195"/>
                </a:lnTo>
                <a:lnTo>
                  <a:pt x="762000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52067" y="629412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38100"/>
                </a:moveTo>
                <a:lnTo>
                  <a:pt x="906229" y="32004"/>
                </a:lnTo>
                <a:lnTo>
                  <a:pt x="0" y="32003"/>
                </a:lnTo>
                <a:lnTo>
                  <a:pt x="0" y="44195"/>
                </a:lnTo>
                <a:lnTo>
                  <a:pt x="906229" y="44195"/>
                </a:lnTo>
                <a:lnTo>
                  <a:pt x="914400" y="38100"/>
                </a:lnTo>
                <a:close/>
              </a:path>
              <a:path w="990600" h="76200">
                <a:moveTo>
                  <a:pt x="990600" y="38100"/>
                </a:moveTo>
                <a:lnTo>
                  <a:pt x="863333" y="0"/>
                </a:lnTo>
                <a:lnTo>
                  <a:pt x="906228" y="32003"/>
                </a:lnTo>
                <a:lnTo>
                  <a:pt x="914400" y="32003"/>
                </a:lnTo>
                <a:lnTo>
                  <a:pt x="914400" y="60912"/>
                </a:lnTo>
                <a:lnTo>
                  <a:pt x="990600" y="38100"/>
                </a:lnTo>
                <a:close/>
              </a:path>
              <a:path w="990600" h="76200">
                <a:moveTo>
                  <a:pt x="914400" y="60912"/>
                </a:moveTo>
                <a:lnTo>
                  <a:pt x="914400" y="44195"/>
                </a:lnTo>
                <a:lnTo>
                  <a:pt x="906228" y="44196"/>
                </a:lnTo>
                <a:lnTo>
                  <a:pt x="863333" y="76200"/>
                </a:lnTo>
                <a:lnTo>
                  <a:pt x="914400" y="60912"/>
                </a:lnTo>
                <a:close/>
              </a:path>
              <a:path w="990600" h="76200">
                <a:moveTo>
                  <a:pt x="914400" y="38100"/>
                </a:moveTo>
                <a:lnTo>
                  <a:pt x="914400" y="32003"/>
                </a:lnTo>
                <a:lnTo>
                  <a:pt x="906228" y="32003"/>
                </a:lnTo>
                <a:lnTo>
                  <a:pt x="914400" y="38100"/>
                </a:lnTo>
                <a:close/>
              </a:path>
              <a:path w="990600" h="76200">
                <a:moveTo>
                  <a:pt x="914400" y="44195"/>
                </a:moveTo>
                <a:lnTo>
                  <a:pt x="914400" y="38100"/>
                </a:lnTo>
                <a:lnTo>
                  <a:pt x="906229" y="44195"/>
                </a:lnTo>
                <a:lnTo>
                  <a:pt x="914400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27837" y="4525730"/>
            <a:ext cx="61404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R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和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S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96311" y="4717189"/>
            <a:ext cx="11982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5080" indent="-2159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散列</a:t>
            </a:r>
            <a:r>
              <a:rPr sz="1400" b="1" spc="-5" dirty="0">
                <a:latin typeface="微软雅黑"/>
                <a:cs typeface="微软雅黑"/>
              </a:rPr>
              <a:t>S的数据块 (M-2 块)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35616" y="6534549"/>
            <a:ext cx="10382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R的输入缓冲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54917" y="6545984"/>
            <a:ext cx="7359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输出缓冲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11609" y="5646420"/>
            <a:ext cx="311785" cy="541020"/>
          </a:xfrm>
          <a:custGeom>
            <a:avLst/>
            <a:gdLst/>
            <a:ahLst/>
            <a:cxnLst/>
            <a:rect l="l" t="t" r="r" b="b"/>
            <a:pathLst>
              <a:path w="311785" h="541020">
                <a:moveTo>
                  <a:pt x="253746" y="50291"/>
                </a:moveTo>
                <a:lnTo>
                  <a:pt x="243876" y="51005"/>
                </a:lnTo>
                <a:lnTo>
                  <a:pt x="5334" y="259079"/>
                </a:lnTo>
                <a:lnTo>
                  <a:pt x="4572" y="259841"/>
                </a:lnTo>
                <a:lnTo>
                  <a:pt x="3810" y="261365"/>
                </a:lnTo>
                <a:lnTo>
                  <a:pt x="3810" y="262889"/>
                </a:lnTo>
                <a:lnTo>
                  <a:pt x="0" y="304037"/>
                </a:lnTo>
                <a:lnTo>
                  <a:pt x="0" y="306323"/>
                </a:lnTo>
                <a:lnTo>
                  <a:pt x="762" y="308609"/>
                </a:lnTo>
                <a:lnTo>
                  <a:pt x="3048" y="310133"/>
                </a:lnTo>
                <a:lnTo>
                  <a:pt x="4572" y="310895"/>
                </a:lnTo>
                <a:lnTo>
                  <a:pt x="4572" y="298703"/>
                </a:lnTo>
                <a:lnTo>
                  <a:pt x="13687" y="295665"/>
                </a:lnTo>
                <a:lnTo>
                  <a:pt x="13716" y="295275"/>
                </a:lnTo>
                <a:lnTo>
                  <a:pt x="13716" y="268223"/>
                </a:lnTo>
                <a:lnTo>
                  <a:pt x="16002" y="264413"/>
                </a:lnTo>
                <a:lnTo>
                  <a:pt x="16002" y="266229"/>
                </a:lnTo>
                <a:lnTo>
                  <a:pt x="251546" y="60770"/>
                </a:lnTo>
                <a:lnTo>
                  <a:pt x="253746" y="50291"/>
                </a:lnTo>
                <a:close/>
              </a:path>
              <a:path w="311785" h="541020">
                <a:moveTo>
                  <a:pt x="13687" y="295665"/>
                </a:moveTo>
                <a:lnTo>
                  <a:pt x="4572" y="298703"/>
                </a:lnTo>
                <a:lnTo>
                  <a:pt x="12954" y="305561"/>
                </a:lnTo>
                <a:lnTo>
                  <a:pt x="13687" y="295665"/>
                </a:lnTo>
                <a:close/>
              </a:path>
              <a:path w="311785" h="541020">
                <a:moveTo>
                  <a:pt x="242315" y="229361"/>
                </a:moveTo>
                <a:lnTo>
                  <a:pt x="241554" y="226313"/>
                </a:lnTo>
                <a:lnTo>
                  <a:pt x="240029" y="224789"/>
                </a:lnTo>
                <a:lnTo>
                  <a:pt x="238506" y="222503"/>
                </a:lnTo>
                <a:lnTo>
                  <a:pt x="235458" y="221741"/>
                </a:lnTo>
                <a:lnTo>
                  <a:pt x="13687" y="295665"/>
                </a:lnTo>
                <a:lnTo>
                  <a:pt x="12954" y="305561"/>
                </a:lnTo>
                <a:lnTo>
                  <a:pt x="4572" y="298703"/>
                </a:lnTo>
                <a:lnTo>
                  <a:pt x="4572" y="310895"/>
                </a:lnTo>
                <a:lnTo>
                  <a:pt x="6858" y="311657"/>
                </a:lnTo>
                <a:lnTo>
                  <a:pt x="8382" y="310895"/>
                </a:lnTo>
                <a:lnTo>
                  <a:pt x="222351" y="239572"/>
                </a:lnTo>
                <a:lnTo>
                  <a:pt x="229362" y="225551"/>
                </a:lnTo>
                <a:lnTo>
                  <a:pt x="236982" y="234695"/>
                </a:lnTo>
                <a:lnTo>
                  <a:pt x="236982" y="239267"/>
                </a:lnTo>
                <a:lnTo>
                  <a:pt x="240792" y="231647"/>
                </a:lnTo>
                <a:lnTo>
                  <a:pt x="242315" y="229361"/>
                </a:lnTo>
                <a:close/>
              </a:path>
              <a:path w="311785" h="541020">
                <a:moveTo>
                  <a:pt x="16002" y="264413"/>
                </a:moveTo>
                <a:lnTo>
                  <a:pt x="13716" y="268223"/>
                </a:lnTo>
                <a:lnTo>
                  <a:pt x="15858" y="266355"/>
                </a:lnTo>
                <a:lnTo>
                  <a:pt x="16002" y="264413"/>
                </a:lnTo>
                <a:close/>
              </a:path>
              <a:path w="311785" h="541020">
                <a:moveTo>
                  <a:pt x="15858" y="266355"/>
                </a:moveTo>
                <a:lnTo>
                  <a:pt x="13716" y="268223"/>
                </a:lnTo>
                <a:lnTo>
                  <a:pt x="13716" y="295275"/>
                </a:lnTo>
                <a:lnTo>
                  <a:pt x="15858" y="266355"/>
                </a:lnTo>
                <a:close/>
              </a:path>
              <a:path w="311785" h="541020">
                <a:moveTo>
                  <a:pt x="16002" y="266229"/>
                </a:moveTo>
                <a:lnTo>
                  <a:pt x="16002" y="264413"/>
                </a:lnTo>
                <a:lnTo>
                  <a:pt x="15858" y="266355"/>
                </a:lnTo>
                <a:lnTo>
                  <a:pt x="16002" y="266229"/>
                </a:lnTo>
                <a:close/>
              </a:path>
              <a:path w="311785" h="541020">
                <a:moveTo>
                  <a:pt x="236982" y="239267"/>
                </a:moveTo>
                <a:lnTo>
                  <a:pt x="236982" y="234695"/>
                </a:lnTo>
                <a:lnTo>
                  <a:pt x="222351" y="239572"/>
                </a:lnTo>
                <a:lnTo>
                  <a:pt x="75438" y="533399"/>
                </a:lnTo>
                <a:lnTo>
                  <a:pt x="76962" y="537209"/>
                </a:lnTo>
                <a:lnTo>
                  <a:pt x="80010" y="539495"/>
                </a:lnTo>
                <a:lnTo>
                  <a:pt x="83058" y="541019"/>
                </a:lnTo>
                <a:lnTo>
                  <a:pt x="86868" y="539495"/>
                </a:lnTo>
                <a:lnTo>
                  <a:pt x="236982" y="239267"/>
                </a:lnTo>
                <a:close/>
              </a:path>
              <a:path w="311785" h="541020">
                <a:moveTo>
                  <a:pt x="311658" y="0"/>
                </a:moveTo>
                <a:lnTo>
                  <a:pt x="190500" y="54863"/>
                </a:lnTo>
                <a:lnTo>
                  <a:pt x="243876" y="51005"/>
                </a:lnTo>
                <a:lnTo>
                  <a:pt x="249936" y="45719"/>
                </a:lnTo>
                <a:lnTo>
                  <a:pt x="252222" y="43433"/>
                </a:lnTo>
                <a:lnTo>
                  <a:pt x="256794" y="43433"/>
                </a:lnTo>
                <a:lnTo>
                  <a:pt x="259079" y="45719"/>
                </a:lnTo>
                <a:lnTo>
                  <a:pt x="261365" y="48767"/>
                </a:lnTo>
                <a:lnTo>
                  <a:pt x="261365" y="79493"/>
                </a:lnTo>
                <a:lnTo>
                  <a:pt x="311658" y="0"/>
                </a:lnTo>
                <a:close/>
              </a:path>
              <a:path w="311785" h="541020">
                <a:moveTo>
                  <a:pt x="236982" y="234695"/>
                </a:moveTo>
                <a:lnTo>
                  <a:pt x="229362" y="225551"/>
                </a:lnTo>
                <a:lnTo>
                  <a:pt x="222351" y="239572"/>
                </a:lnTo>
                <a:lnTo>
                  <a:pt x="236982" y="234695"/>
                </a:lnTo>
                <a:close/>
              </a:path>
              <a:path w="311785" h="541020">
                <a:moveTo>
                  <a:pt x="261365" y="79493"/>
                </a:moveTo>
                <a:lnTo>
                  <a:pt x="261365" y="48767"/>
                </a:lnTo>
                <a:lnTo>
                  <a:pt x="260604" y="52577"/>
                </a:lnTo>
                <a:lnTo>
                  <a:pt x="258318" y="54863"/>
                </a:lnTo>
                <a:lnTo>
                  <a:pt x="251546" y="60770"/>
                </a:lnTo>
                <a:lnTo>
                  <a:pt x="240792" y="112013"/>
                </a:lnTo>
                <a:lnTo>
                  <a:pt x="261365" y="79493"/>
                </a:lnTo>
                <a:close/>
              </a:path>
              <a:path w="311785" h="541020">
                <a:moveTo>
                  <a:pt x="261365" y="48767"/>
                </a:moveTo>
                <a:lnTo>
                  <a:pt x="259079" y="45719"/>
                </a:lnTo>
                <a:lnTo>
                  <a:pt x="256794" y="43433"/>
                </a:lnTo>
                <a:lnTo>
                  <a:pt x="252222" y="43433"/>
                </a:lnTo>
                <a:lnTo>
                  <a:pt x="249936" y="45719"/>
                </a:lnTo>
                <a:lnTo>
                  <a:pt x="243876" y="51005"/>
                </a:lnTo>
                <a:lnTo>
                  <a:pt x="253746" y="50291"/>
                </a:lnTo>
                <a:lnTo>
                  <a:pt x="253746" y="58852"/>
                </a:lnTo>
                <a:lnTo>
                  <a:pt x="258318" y="54863"/>
                </a:lnTo>
                <a:lnTo>
                  <a:pt x="260604" y="52577"/>
                </a:lnTo>
                <a:lnTo>
                  <a:pt x="261365" y="48767"/>
                </a:lnTo>
                <a:close/>
              </a:path>
              <a:path w="311785" h="541020">
                <a:moveTo>
                  <a:pt x="253746" y="58852"/>
                </a:moveTo>
                <a:lnTo>
                  <a:pt x="253746" y="50291"/>
                </a:lnTo>
                <a:lnTo>
                  <a:pt x="251546" y="60770"/>
                </a:lnTo>
                <a:lnTo>
                  <a:pt x="253746" y="58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48763" y="4814315"/>
            <a:ext cx="825500" cy="140335"/>
          </a:xfrm>
          <a:custGeom>
            <a:avLst/>
            <a:gdLst/>
            <a:ahLst/>
            <a:cxnLst/>
            <a:rect l="l" t="t" r="r" b="b"/>
            <a:pathLst>
              <a:path w="825500" h="140335">
                <a:moveTo>
                  <a:pt x="413003" y="0"/>
                </a:moveTo>
                <a:lnTo>
                  <a:pt x="346075" y="913"/>
                </a:lnTo>
                <a:lnTo>
                  <a:pt x="282561" y="3560"/>
                </a:lnTo>
                <a:lnTo>
                  <a:pt x="223318" y="7797"/>
                </a:lnTo>
                <a:lnTo>
                  <a:pt x="169200" y="13484"/>
                </a:lnTo>
                <a:lnTo>
                  <a:pt x="121062" y="20478"/>
                </a:lnTo>
                <a:lnTo>
                  <a:pt x="79760" y="28639"/>
                </a:lnTo>
                <a:lnTo>
                  <a:pt x="32492" y="42755"/>
                </a:lnTo>
                <a:lnTo>
                  <a:pt x="0" y="70104"/>
                </a:lnTo>
                <a:lnTo>
                  <a:pt x="1370" y="75873"/>
                </a:lnTo>
                <a:lnTo>
                  <a:pt x="46147" y="102384"/>
                </a:lnTo>
                <a:lnTo>
                  <a:pt x="99503" y="115785"/>
                </a:lnTo>
                <a:lnTo>
                  <a:pt x="144330" y="123381"/>
                </a:lnTo>
                <a:lnTo>
                  <a:pt x="195565" y="129739"/>
                </a:lnTo>
                <a:lnTo>
                  <a:pt x="252352" y="134719"/>
                </a:lnTo>
                <a:lnTo>
                  <a:pt x="313838" y="138178"/>
                </a:lnTo>
                <a:lnTo>
                  <a:pt x="379166" y="139976"/>
                </a:lnTo>
                <a:lnTo>
                  <a:pt x="413003" y="140208"/>
                </a:lnTo>
                <a:lnTo>
                  <a:pt x="446836" y="139976"/>
                </a:lnTo>
                <a:lnTo>
                  <a:pt x="512123" y="138178"/>
                </a:lnTo>
                <a:lnTo>
                  <a:pt x="573535" y="134719"/>
                </a:lnTo>
                <a:lnTo>
                  <a:pt x="630227" y="129739"/>
                </a:lnTo>
                <a:lnTo>
                  <a:pt x="681353" y="123381"/>
                </a:lnTo>
                <a:lnTo>
                  <a:pt x="726066" y="115785"/>
                </a:lnTo>
                <a:lnTo>
                  <a:pt x="763521" y="107095"/>
                </a:lnTo>
                <a:lnTo>
                  <a:pt x="804245" y="92317"/>
                </a:lnTo>
                <a:lnTo>
                  <a:pt x="825245" y="70103"/>
                </a:lnTo>
                <a:lnTo>
                  <a:pt x="823880" y="64334"/>
                </a:lnTo>
                <a:lnTo>
                  <a:pt x="779263" y="37823"/>
                </a:lnTo>
                <a:lnTo>
                  <a:pt x="726066" y="24422"/>
                </a:lnTo>
                <a:lnTo>
                  <a:pt x="681353" y="16826"/>
                </a:lnTo>
                <a:lnTo>
                  <a:pt x="630227" y="10468"/>
                </a:lnTo>
                <a:lnTo>
                  <a:pt x="573535" y="5488"/>
                </a:lnTo>
                <a:lnTo>
                  <a:pt x="512123" y="2029"/>
                </a:lnTo>
                <a:lnTo>
                  <a:pt x="446836" y="231"/>
                </a:lnTo>
                <a:lnTo>
                  <a:pt x="41300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42667" y="488442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80867" y="488442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35796" y="6717792"/>
            <a:ext cx="838200" cy="124460"/>
          </a:xfrm>
          <a:custGeom>
            <a:avLst/>
            <a:gdLst/>
            <a:ahLst/>
            <a:cxnLst/>
            <a:rect l="l" t="t" r="r" b="b"/>
            <a:pathLst>
              <a:path w="838200" h="124459">
                <a:moveTo>
                  <a:pt x="838200" y="0"/>
                </a:moveTo>
                <a:lnTo>
                  <a:pt x="838200" y="1524"/>
                </a:lnTo>
                <a:lnTo>
                  <a:pt x="838200" y="2286"/>
                </a:lnTo>
                <a:lnTo>
                  <a:pt x="838200" y="3048"/>
                </a:lnTo>
                <a:lnTo>
                  <a:pt x="836812" y="13004"/>
                </a:lnTo>
                <a:lnTo>
                  <a:pt x="805291" y="50268"/>
                </a:lnTo>
                <a:lnTo>
                  <a:pt x="757391" y="74663"/>
                </a:lnTo>
                <a:lnTo>
                  <a:pt x="715518" y="88773"/>
                </a:lnTo>
                <a:lnTo>
                  <a:pt x="666695" y="100870"/>
                </a:lnTo>
                <a:lnTo>
                  <a:pt x="611782" y="110709"/>
                </a:lnTo>
                <a:lnTo>
                  <a:pt x="551639" y="118042"/>
                </a:lnTo>
                <a:lnTo>
                  <a:pt x="487125" y="122624"/>
                </a:lnTo>
                <a:lnTo>
                  <a:pt x="419100" y="124206"/>
                </a:lnTo>
                <a:lnTo>
                  <a:pt x="384805" y="123805"/>
                </a:lnTo>
                <a:lnTo>
                  <a:pt x="318572" y="120692"/>
                </a:lnTo>
                <a:lnTo>
                  <a:pt x="256210" y="114704"/>
                </a:lnTo>
                <a:lnTo>
                  <a:pt x="198591" y="106087"/>
                </a:lnTo>
                <a:lnTo>
                  <a:pt x="146589" y="95088"/>
                </a:lnTo>
                <a:lnTo>
                  <a:pt x="101077" y="81954"/>
                </a:lnTo>
                <a:lnTo>
                  <a:pt x="62928" y="66931"/>
                </a:lnTo>
                <a:lnTo>
                  <a:pt x="21421" y="41397"/>
                </a:lnTo>
                <a:lnTo>
                  <a:pt x="1393" y="13004"/>
                </a:lnTo>
                <a:lnTo>
                  <a:pt x="0" y="30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53551" y="5119115"/>
            <a:ext cx="291846" cy="292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53551" y="51191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53551" y="5576315"/>
            <a:ext cx="291846" cy="2926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53551" y="55763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53551" y="6338315"/>
            <a:ext cx="291846" cy="2926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53551" y="6338315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757037" y="5851133"/>
            <a:ext cx="467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.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.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56631" y="4496012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连接结果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50931" y="1413245"/>
            <a:ext cx="4142740" cy="216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b="1" spc="-5" dirty="0">
                <a:latin typeface="微软雅黑"/>
                <a:cs typeface="微软雅黑"/>
              </a:rPr>
              <a:t>[连接操作实现算法P4的改进]</a:t>
            </a:r>
            <a:endParaRPr sz="2400" dirty="0">
              <a:latin typeface="微软雅黑"/>
              <a:cs typeface="微软雅黑"/>
            </a:endParaRPr>
          </a:p>
          <a:p>
            <a:pPr marL="12700" marR="5080" algn="just">
              <a:lnSpc>
                <a:spcPct val="115100"/>
              </a:lnSpc>
              <a:spcBef>
                <a:spcPts val="1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P4</a:t>
            </a:r>
            <a:r>
              <a:rPr sz="2000" b="1" spc="-35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算</a:t>
            </a:r>
            <a:r>
              <a:rPr sz="2000" b="1" spc="-340" dirty="0">
                <a:latin typeface="微软雅黑"/>
                <a:cs typeface="微软雅黑"/>
              </a:rPr>
              <a:t> </a:t>
            </a:r>
            <a:r>
              <a:rPr sz="2000" b="1" spc="225" dirty="0">
                <a:latin typeface="微软雅黑"/>
                <a:cs typeface="微软雅黑"/>
              </a:rPr>
              <a:t>法着重于降低</a:t>
            </a:r>
            <a:r>
              <a:rPr sz="2000" b="1" dirty="0">
                <a:latin typeface="微软雅黑"/>
                <a:cs typeface="微软雅黑"/>
              </a:rPr>
              <a:t>I</a:t>
            </a:r>
            <a:r>
              <a:rPr sz="2000" b="1" spc="-5" dirty="0">
                <a:latin typeface="微软雅黑"/>
                <a:cs typeface="微软雅黑"/>
              </a:rPr>
              <a:t>/</a:t>
            </a:r>
            <a:r>
              <a:rPr sz="2000" b="1" spc="229" dirty="0">
                <a:latin typeface="微软雅黑"/>
                <a:cs typeface="微软雅黑"/>
              </a:rPr>
              <a:t>O</a:t>
            </a:r>
            <a:r>
              <a:rPr sz="2000" b="1" spc="225" dirty="0">
                <a:latin typeface="微软雅黑"/>
                <a:cs typeface="微软雅黑"/>
              </a:rPr>
              <a:t>次数，</a:t>
            </a:r>
            <a:r>
              <a:rPr sz="2000" b="1" spc="-5" dirty="0">
                <a:latin typeface="微软雅黑"/>
                <a:cs typeface="微软雅黑"/>
              </a:rPr>
              <a:t>在</a:t>
            </a:r>
            <a:r>
              <a:rPr sz="2000" b="1" spc="-360" dirty="0">
                <a:latin typeface="微软雅黑"/>
                <a:cs typeface="微软雅黑"/>
              </a:rPr>
              <a:t> </a:t>
            </a:r>
            <a:r>
              <a:rPr sz="2000" b="1" dirty="0">
                <a:latin typeface="微软雅黑"/>
                <a:cs typeface="微软雅黑"/>
              </a:rPr>
              <a:t>I</a:t>
            </a:r>
            <a:r>
              <a:rPr sz="2000" b="1" spc="-10" dirty="0">
                <a:latin typeface="微软雅黑"/>
                <a:cs typeface="微软雅黑"/>
              </a:rPr>
              <a:t>/</a:t>
            </a:r>
            <a:r>
              <a:rPr sz="2000" b="1" spc="75" dirty="0">
                <a:latin typeface="微软雅黑"/>
                <a:cs typeface="微软雅黑"/>
              </a:rPr>
              <a:t>O</a:t>
            </a:r>
            <a:r>
              <a:rPr sz="2000" b="1" spc="70" dirty="0">
                <a:latin typeface="微软雅黑"/>
                <a:cs typeface="微软雅黑"/>
              </a:rPr>
              <a:t>次数</a:t>
            </a:r>
            <a:r>
              <a:rPr sz="2000" b="1" spc="55" dirty="0">
                <a:latin typeface="微软雅黑"/>
                <a:cs typeface="微软雅黑"/>
              </a:rPr>
              <a:t>不变的情况下，能否还</a:t>
            </a:r>
            <a:r>
              <a:rPr sz="2000" b="1" spc="45" dirty="0">
                <a:latin typeface="微软雅黑"/>
                <a:cs typeface="微软雅黑"/>
              </a:rPr>
              <a:t>提</a:t>
            </a:r>
            <a:r>
              <a:rPr sz="2000" b="1" spc="-5" dirty="0">
                <a:latin typeface="微软雅黑"/>
                <a:cs typeface="微软雅黑"/>
              </a:rPr>
              <a:t>高 性能呢?</a:t>
            </a:r>
            <a:endParaRPr sz="2000" dirty="0">
              <a:latin typeface="微软雅黑"/>
              <a:cs typeface="微软雅黑"/>
            </a:endParaRPr>
          </a:p>
          <a:p>
            <a:pPr marL="12700" marR="30480" algn="just">
              <a:lnSpc>
                <a:spcPts val="2770"/>
              </a:lnSpc>
              <a:spcBef>
                <a:spcPts val="14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45" dirty="0">
                <a:latin typeface="微软雅黑"/>
                <a:cs typeface="微软雅黑"/>
              </a:rPr>
              <a:t>对内存操作的两重循环是否可改善 </a:t>
            </a:r>
            <a:r>
              <a:rPr sz="2000" b="1" spc="-5" dirty="0">
                <a:latin typeface="微软雅黑"/>
                <a:cs typeface="微软雅黑"/>
              </a:rPr>
              <a:t>呢?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19.4 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数据库查询的一趟扫描算法</a:t>
            </a:r>
            <a:endParaRPr lang="zh-CN" altLang="en-US"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整个关系的二元操作实现算法</a:t>
            </a:r>
            <a:endParaRPr lang="zh-CN" altLang="en-US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57735" y="2614422"/>
            <a:ext cx="2571750" cy="1217930"/>
          </a:xfrm>
          <a:custGeom>
            <a:avLst/>
            <a:gdLst/>
            <a:ahLst/>
            <a:cxnLst/>
            <a:rect l="l" t="t" r="r" b="b"/>
            <a:pathLst>
              <a:path w="2571750" h="1217929">
                <a:moveTo>
                  <a:pt x="203454" y="0"/>
                </a:moveTo>
                <a:lnTo>
                  <a:pt x="154675" y="5886"/>
                </a:lnTo>
                <a:lnTo>
                  <a:pt x="110109" y="22610"/>
                </a:lnTo>
                <a:lnTo>
                  <a:pt x="71191" y="48768"/>
                </a:lnTo>
                <a:lnTo>
                  <a:pt x="39355" y="82954"/>
                </a:lnTo>
                <a:lnTo>
                  <a:pt x="16037" y="123765"/>
                </a:lnTo>
                <a:lnTo>
                  <a:pt x="2672" y="169797"/>
                </a:lnTo>
                <a:lnTo>
                  <a:pt x="0" y="202691"/>
                </a:lnTo>
                <a:lnTo>
                  <a:pt x="0" y="1014222"/>
                </a:lnTo>
                <a:lnTo>
                  <a:pt x="5933" y="1063248"/>
                </a:lnTo>
                <a:lnTo>
                  <a:pt x="22775" y="1107902"/>
                </a:lnTo>
                <a:lnTo>
                  <a:pt x="49092" y="1146795"/>
                </a:lnTo>
                <a:lnTo>
                  <a:pt x="83448" y="1178539"/>
                </a:lnTo>
                <a:lnTo>
                  <a:pt x="124408" y="1201745"/>
                </a:lnTo>
                <a:lnTo>
                  <a:pt x="170537" y="1215024"/>
                </a:lnTo>
                <a:lnTo>
                  <a:pt x="203454" y="1217676"/>
                </a:lnTo>
                <a:lnTo>
                  <a:pt x="2369057" y="1217675"/>
                </a:lnTo>
                <a:lnTo>
                  <a:pt x="2417789" y="1211786"/>
                </a:lnTo>
                <a:lnTo>
                  <a:pt x="2462234" y="1195044"/>
                </a:lnTo>
                <a:lnTo>
                  <a:pt x="2500991" y="1168838"/>
                </a:lnTo>
                <a:lnTo>
                  <a:pt x="2532654" y="1134557"/>
                </a:lnTo>
                <a:lnTo>
                  <a:pt x="2555820" y="1093589"/>
                </a:lnTo>
                <a:lnTo>
                  <a:pt x="2569086" y="1047323"/>
                </a:lnTo>
                <a:lnTo>
                  <a:pt x="2571737" y="1014221"/>
                </a:lnTo>
                <a:lnTo>
                  <a:pt x="2571737" y="202691"/>
                </a:lnTo>
                <a:lnTo>
                  <a:pt x="2565851" y="153959"/>
                </a:lnTo>
                <a:lnTo>
                  <a:pt x="2549129" y="109512"/>
                </a:lnTo>
                <a:lnTo>
                  <a:pt x="2522974" y="70753"/>
                </a:lnTo>
                <a:lnTo>
                  <a:pt x="2488791" y="39087"/>
                </a:lnTo>
                <a:lnTo>
                  <a:pt x="2447982" y="15918"/>
                </a:lnTo>
                <a:lnTo>
                  <a:pt x="2401952" y="2650"/>
                </a:lnTo>
                <a:lnTo>
                  <a:pt x="2369057" y="0"/>
                </a:lnTo>
                <a:lnTo>
                  <a:pt x="203454" y="0"/>
                </a:lnTo>
                <a:close/>
              </a:path>
            </a:pathLst>
          </a:custGeom>
          <a:ln w="38100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98508" y="3436620"/>
            <a:ext cx="2433320" cy="895350"/>
          </a:xfrm>
          <a:custGeom>
            <a:avLst/>
            <a:gdLst/>
            <a:ahLst/>
            <a:cxnLst/>
            <a:rect l="l" t="t" r="r" b="b"/>
            <a:pathLst>
              <a:path w="2433320" h="895350">
                <a:moveTo>
                  <a:pt x="2433066" y="149351"/>
                </a:moveTo>
                <a:lnTo>
                  <a:pt x="2426885" y="106609"/>
                </a:lnTo>
                <a:lnTo>
                  <a:pt x="2409506" y="68666"/>
                </a:lnTo>
                <a:lnTo>
                  <a:pt x="2382673" y="37348"/>
                </a:lnTo>
                <a:lnTo>
                  <a:pt x="2348130" y="14480"/>
                </a:lnTo>
                <a:lnTo>
                  <a:pt x="2307622" y="1886"/>
                </a:lnTo>
                <a:lnTo>
                  <a:pt x="148589" y="0"/>
                </a:lnTo>
                <a:lnTo>
                  <a:pt x="133892" y="719"/>
                </a:lnTo>
                <a:lnTo>
                  <a:pt x="92554" y="10969"/>
                </a:lnTo>
                <a:lnTo>
                  <a:pt x="56736" y="31926"/>
                </a:lnTo>
                <a:lnTo>
                  <a:pt x="28223" y="61751"/>
                </a:lnTo>
                <a:lnTo>
                  <a:pt x="8798" y="98605"/>
                </a:lnTo>
                <a:lnTo>
                  <a:pt x="248" y="140649"/>
                </a:lnTo>
                <a:lnTo>
                  <a:pt x="0" y="745998"/>
                </a:lnTo>
                <a:lnTo>
                  <a:pt x="711" y="760703"/>
                </a:lnTo>
                <a:lnTo>
                  <a:pt x="10858" y="802144"/>
                </a:lnTo>
                <a:lnTo>
                  <a:pt x="31634" y="838143"/>
                </a:lnTo>
                <a:lnTo>
                  <a:pt x="61254" y="866861"/>
                </a:lnTo>
                <a:lnTo>
                  <a:pt x="97934" y="886459"/>
                </a:lnTo>
                <a:lnTo>
                  <a:pt x="139890" y="895098"/>
                </a:lnTo>
                <a:lnTo>
                  <a:pt x="2283714" y="895349"/>
                </a:lnTo>
                <a:lnTo>
                  <a:pt x="2298503" y="894633"/>
                </a:lnTo>
                <a:lnTo>
                  <a:pt x="2340045" y="884434"/>
                </a:lnTo>
                <a:lnTo>
                  <a:pt x="2375987" y="863575"/>
                </a:lnTo>
                <a:lnTo>
                  <a:pt x="2404587" y="833883"/>
                </a:lnTo>
                <a:lnTo>
                  <a:pt x="2424100" y="797183"/>
                </a:lnTo>
                <a:lnTo>
                  <a:pt x="2432782" y="755298"/>
                </a:lnTo>
                <a:lnTo>
                  <a:pt x="2433066" y="14935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pPr algn="ctr">
              <a:spcBef>
                <a:spcPts val="1200"/>
              </a:spcBef>
            </a:pPr>
            <a:r>
              <a:rPr lang="zh-CN" altLang="en-US" b="1" spc="-5" dirty="0">
                <a:solidFill>
                  <a:srgbClr val="FFFFFF"/>
                </a:solidFill>
                <a:latin typeface="微软雅黑"/>
                <a:cs typeface="微软雅黑"/>
              </a:rPr>
              <a:t>  散列</a:t>
            </a:r>
            <a:r>
              <a:rPr lang="en-US" altLang="zh-CN" b="1" spc="-5" dirty="0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lang="zh-CN" altLang="en-US" b="1" spc="-5" dirty="0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lang="en-US" altLang="zh-CN" b="1" spc="-5" dirty="0">
                <a:solidFill>
                  <a:srgbClr val="FFFFFF"/>
                </a:solidFill>
                <a:latin typeface="微软雅黑"/>
                <a:cs typeface="微软雅黑"/>
              </a:rPr>
              <a:t>M-2</a:t>
            </a:r>
            <a:r>
              <a:rPr lang="zh-CN" altLang="en-US" b="1" spc="-5" dirty="0">
                <a:solidFill>
                  <a:srgbClr val="FFFFFF"/>
                </a:solidFill>
                <a:latin typeface="微软雅黑"/>
                <a:cs typeface="微软雅黑"/>
              </a:rPr>
              <a:t>个数据块，  调整相应的操作，是否 改善了呢</a:t>
            </a:r>
            <a:r>
              <a:rPr lang="en-US" altLang="zh-CN" b="1" spc="-5" dirty="0">
                <a:solidFill>
                  <a:srgbClr val="FFFFFF"/>
                </a:solidFill>
                <a:latin typeface="微软雅黑"/>
                <a:cs typeface="微软雅黑"/>
              </a:rPr>
              <a:t>?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691269" y="3436620"/>
            <a:ext cx="2433320" cy="895350"/>
          </a:xfrm>
          <a:custGeom>
            <a:avLst/>
            <a:gdLst/>
            <a:ahLst/>
            <a:cxnLst/>
            <a:rect l="l" t="t" r="r" b="b"/>
            <a:pathLst>
              <a:path w="2433320" h="895350">
                <a:moveTo>
                  <a:pt x="148589" y="0"/>
                </a:moveTo>
                <a:lnTo>
                  <a:pt x="105808" y="6272"/>
                </a:lnTo>
                <a:lnTo>
                  <a:pt x="67952" y="23865"/>
                </a:lnTo>
                <a:lnTo>
                  <a:pt x="36806" y="50938"/>
                </a:lnTo>
                <a:lnTo>
                  <a:pt x="14153" y="85653"/>
                </a:lnTo>
                <a:lnTo>
                  <a:pt x="1780" y="126171"/>
                </a:lnTo>
                <a:lnTo>
                  <a:pt x="0" y="745998"/>
                </a:lnTo>
                <a:lnTo>
                  <a:pt x="711" y="760703"/>
                </a:lnTo>
                <a:lnTo>
                  <a:pt x="10858" y="802144"/>
                </a:lnTo>
                <a:lnTo>
                  <a:pt x="31634" y="838143"/>
                </a:lnTo>
                <a:lnTo>
                  <a:pt x="61254" y="866861"/>
                </a:lnTo>
                <a:lnTo>
                  <a:pt x="97934" y="886459"/>
                </a:lnTo>
                <a:lnTo>
                  <a:pt x="139890" y="895098"/>
                </a:lnTo>
                <a:lnTo>
                  <a:pt x="2283714" y="895349"/>
                </a:lnTo>
                <a:lnTo>
                  <a:pt x="2298503" y="894633"/>
                </a:lnTo>
                <a:lnTo>
                  <a:pt x="2340045" y="884434"/>
                </a:lnTo>
                <a:lnTo>
                  <a:pt x="2375987" y="863575"/>
                </a:lnTo>
                <a:lnTo>
                  <a:pt x="2404587" y="833883"/>
                </a:lnTo>
                <a:lnTo>
                  <a:pt x="2424100" y="797183"/>
                </a:lnTo>
                <a:lnTo>
                  <a:pt x="2432782" y="755298"/>
                </a:lnTo>
                <a:lnTo>
                  <a:pt x="2433066" y="149351"/>
                </a:lnTo>
                <a:lnTo>
                  <a:pt x="2432357" y="134683"/>
                </a:lnTo>
                <a:lnTo>
                  <a:pt x="2422250" y="93337"/>
                </a:lnTo>
                <a:lnTo>
                  <a:pt x="2401526" y="57400"/>
                </a:lnTo>
                <a:lnTo>
                  <a:pt x="2371929" y="28696"/>
                </a:lnTo>
                <a:lnTo>
                  <a:pt x="2335204" y="9050"/>
                </a:lnTo>
                <a:lnTo>
                  <a:pt x="2293095" y="286"/>
                </a:lnTo>
                <a:lnTo>
                  <a:pt x="14858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63637" y="4954523"/>
            <a:ext cx="2212975" cy="1822450"/>
          </a:xfrm>
          <a:custGeom>
            <a:avLst/>
            <a:gdLst/>
            <a:ahLst/>
            <a:cxnLst/>
            <a:rect l="l" t="t" r="r" b="b"/>
            <a:pathLst>
              <a:path w="2212975" h="1822450">
                <a:moveTo>
                  <a:pt x="2212848" y="1518665"/>
                </a:moveTo>
                <a:lnTo>
                  <a:pt x="2212848" y="303275"/>
                </a:lnTo>
                <a:lnTo>
                  <a:pt x="2211843" y="278382"/>
                </a:lnTo>
                <a:lnTo>
                  <a:pt x="2204042" y="230348"/>
                </a:lnTo>
                <a:lnTo>
                  <a:pt x="2189035" y="185165"/>
                </a:lnTo>
                <a:lnTo>
                  <a:pt x="2167444" y="143458"/>
                </a:lnTo>
                <a:lnTo>
                  <a:pt x="2139892" y="105847"/>
                </a:lnTo>
                <a:lnTo>
                  <a:pt x="2107000" y="72955"/>
                </a:lnTo>
                <a:lnTo>
                  <a:pt x="2069389" y="45403"/>
                </a:lnTo>
                <a:lnTo>
                  <a:pt x="2027682" y="23812"/>
                </a:lnTo>
                <a:lnTo>
                  <a:pt x="1982499" y="8805"/>
                </a:lnTo>
                <a:lnTo>
                  <a:pt x="1934465" y="1004"/>
                </a:lnTo>
                <a:lnTo>
                  <a:pt x="1909572" y="0"/>
                </a:lnTo>
                <a:lnTo>
                  <a:pt x="304038" y="0"/>
                </a:lnTo>
                <a:lnTo>
                  <a:pt x="254788" y="3965"/>
                </a:lnTo>
                <a:lnTo>
                  <a:pt x="208044" y="15447"/>
                </a:lnTo>
                <a:lnTo>
                  <a:pt x="164436" y="33823"/>
                </a:lnTo>
                <a:lnTo>
                  <a:pt x="124596" y="58472"/>
                </a:lnTo>
                <a:lnTo>
                  <a:pt x="89153" y="88773"/>
                </a:lnTo>
                <a:lnTo>
                  <a:pt x="58741" y="124102"/>
                </a:lnTo>
                <a:lnTo>
                  <a:pt x="33988" y="163839"/>
                </a:lnTo>
                <a:lnTo>
                  <a:pt x="15526" y="207361"/>
                </a:lnTo>
                <a:lnTo>
                  <a:pt x="3986" y="254047"/>
                </a:lnTo>
                <a:lnTo>
                  <a:pt x="0" y="303276"/>
                </a:lnTo>
                <a:lnTo>
                  <a:pt x="0" y="1518666"/>
                </a:lnTo>
                <a:lnTo>
                  <a:pt x="3986" y="1567894"/>
                </a:lnTo>
                <a:lnTo>
                  <a:pt x="15526" y="1614580"/>
                </a:lnTo>
                <a:lnTo>
                  <a:pt x="33988" y="1658102"/>
                </a:lnTo>
                <a:lnTo>
                  <a:pt x="58741" y="1697839"/>
                </a:lnTo>
                <a:lnTo>
                  <a:pt x="89154" y="1733169"/>
                </a:lnTo>
                <a:lnTo>
                  <a:pt x="124596" y="1763469"/>
                </a:lnTo>
                <a:lnTo>
                  <a:pt x="164436" y="1788118"/>
                </a:lnTo>
                <a:lnTo>
                  <a:pt x="208044" y="1806494"/>
                </a:lnTo>
                <a:lnTo>
                  <a:pt x="254788" y="1817976"/>
                </a:lnTo>
                <a:lnTo>
                  <a:pt x="304038" y="1821942"/>
                </a:lnTo>
                <a:lnTo>
                  <a:pt x="1909572" y="1821942"/>
                </a:lnTo>
                <a:lnTo>
                  <a:pt x="1958800" y="1817976"/>
                </a:lnTo>
                <a:lnTo>
                  <a:pt x="2005486" y="1806494"/>
                </a:lnTo>
                <a:lnTo>
                  <a:pt x="2049008" y="1788118"/>
                </a:lnTo>
                <a:lnTo>
                  <a:pt x="2088745" y="1763469"/>
                </a:lnTo>
                <a:lnTo>
                  <a:pt x="2124075" y="1733169"/>
                </a:lnTo>
                <a:lnTo>
                  <a:pt x="2154375" y="1697839"/>
                </a:lnTo>
                <a:lnTo>
                  <a:pt x="2179024" y="1658102"/>
                </a:lnTo>
                <a:lnTo>
                  <a:pt x="2197400" y="1614580"/>
                </a:lnTo>
                <a:lnTo>
                  <a:pt x="2208882" y="1567894"/>
                </a:lnTo>
                <a:lnTo>
                  <a:pt x="2212848" y="151866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57363" y="5049773"/>
            <a:ext cx="2011680" cy="1638300"/>
          </a:xfrm>
          <a:custGeom>
            <a:avLst/>
            <a:gdLst/>
            <a:ahLst/>
            <a:cxnLst/>
            <a:rect l="l" t="t" r="r" b="b"/>
            <a:pathLst>
              <a:path w="2011680" h="1638300">
                <a:moveTo>
                  <a:pt x="2011679" y="1364741"/>
                </a:moveTo>
                <a:lnTo>
                  <a:pt x="2011679" y="272795"/>
                </a:lnTo>
                <a:lnTo>
                  <a:pt x="2010771" y="250393"/>
                </a:lnTo>
                <a:lnTo>
                  <a:pt x="2003717" y="207170"/>
                </a:lnTo>
                <a:lnTo>
                  <a:pt x="1990153" y="166520"/>
                </a:lnTo>
                <a:lnTo>
                  <a:pt x="1970645" y="129003"/>
                </a:lnTo>
                <a:lnTo>
                  <a:pt x="1945760" y="95175"/>
                </a:lnTo>
                <a:lnTo>
                  <a:pt x="1916066" y="65595"/>
                </a:lnTo>
                <a:lnTo>
                  <a:pt x="1882129" y="40819"/>
                </a:lnTo>
                <a:lnTo>
                  <a:pt x="1844516" y="21407"/>
                </a:lnTo>
                <a:lnTo>
                  <a:pt x="1803794" y="7915"/>
                </a:lnTo>
                <a:lnTo>
                  <a:pt x="1760530" y="902"/>
                </a:lnTo>
                <a:lnTo>
                  <a:pt x="1738122" y="0"/>
                </a:lnTo>
                <a:lnTo>
                  <a:pt x="272796" y="0"/>
                </a:lnTo>
                <a:lnTo>
                  <a:pt x="228680" y="3564"/>
                </a:lnTo>
                <a:lnTo>
                  <a:pt x="186781" y="13886"/>
                </a:lnTo>
                <a:lnTo>
                  <a:pt x="147671" y="30408"/>
                </a:lnTo>
                <a:lnTo>
                  <a:pt x="111922" y="52571"/>
                </a:lnTo>
                <a:lnTo>
                  <a:pt x="80105" y="79819"/>
                </a:lnTo>
                <a:lnTo>
                  <a:pt x="52791" y="111593"/>
                </a:lnTo>
                <a:lnTo>
                  <a:pt x="30552" y="147335"/>
                </a:lnTo>
                <a:lnTo>
                  <a:pt x="13959" y="186488"/>
                </a:lnTo>
                <a:lnTo>
                  <a:pt x="3585" y="228494"/>
                </a:lnTo>
                <a:lnTo>
                  <a:pt x="0" y="272796"/>
                </a:lnTo>
                <a:lnTo>
                  <a:pt x="0" y="1364742"/>
                </a:lnTo>
                <a:lnTo>
                  <a:pt x="3585" y="1409064"/>
                </a:lnTo>
                <a:lnTo>
                  <a:pt x="13959" y="1451128"/>
                </a:lnTo>
                <a:lnTo>
                  <a:pt x="30552" y="1490366"/>
                </a:lnTo>
                <a:lnTo>
                  <a:pt x="52791" y="1526212"/>
                </a:lnTo>
                <a:lnTo>
                  <a:pt x="80105" y="1558099"/>
                </a:lnTo>
                <a:lnTo>
                  <a:pt x="111922" y="1585459"/>
                </a:lnTo>
                <a:lnTo>
                  <a:pt x="147671" y="1607727"/>
                </a:lnTo>
                <a:lnTo>
                  <a:pt x="186781" y="1624334"/>
                </a:lnTo>
                <a:lnTo>
                  <a:pt x="228680" y="1634714"/>
                </a:lnTo>
                <a:lnTo>
                  <a:pt x="272796" y="1638300"/>
                </a:lnTo>
                <a:lnTo>
                  <a:pt x="1738122" y="1638300"/>
                </a:lnTo>
                <a:lnTo>
                  <a:pt x="1782444" y="1634714"/>
                </a:lnTo>
                <a:lnTo>
                  <a:pt x="1824508" y="1624334"/>
                </a:lnTo>
                <a:lnTo>
                  <a:pt x="1863746" y="1607727"/>
                </a:lnTo>
                <a:lnTo>
                  <a:pt x="1899592" y="1585459"/>
                </a:lnTo>
                <a:lnTo>
                  <a:pt x="1931479" y="1558099"/>
                </a:lnTo>
                <a:lnTo>
                  <a:pt x="1958839" y="1526212"/>
                </a:lnTo>
                <a:lnTo>
                  <a:pt x="1981107" y="1490366"/>
                </a:lnTo>
                <a:lnTo>
                  <a:pt x="1997714" y="1451128"/>
                </a:lnTo>
                <a:lnTo>
                  <a:pt x="2008094" y="1409064"/>
                </a:lnTo>
                <a:lnTo>
                  <a:pt x="2011679" y="136474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57363" y="5049773"/>
            <a:ext cx="2011680" cy="1638300"/>
          </a:xfrm>
          <a:custGeom>
            <a:avLst/>
            <a:gdLst/>
            <a:ahLst/>
            <a:cxnLst/>
            <a:rect l="l" t="t" r="r" b="b"/>
            <a:pathLst>
              <a:path w="2011680" h="1638300">
                <a:moveTo>
                  <a:pt x="272796" y="0"/>
                </a:moveTo>
                <a:lnTo>
                  <a:pt x="228680" y="3564"/>
                </a:lnTo>
                <a:lnTo>
                  <a:pt x="186781" y="13886"/>
                </a:lnTo>
                <a:lnTo>
                  <a:pt x="147671" y="30408"/>
                </a:lnTo>
                <a:lnTo>
                  <a:pt x="111922" y="52571"/>
                </a:lnTo>
                <a:lnTo>
                  <a:pt x="80105" y="79819"/>
                </a:lnTo>
                <a:lnTo>
                  <a:pt x="52791" y="111593"/>
                </a:lnTo>
                <a:lnTo>
                  <a:pt x="30552" y="147335"/>
                </a:lnTo>
                <a:lnTo>
                  <a:pt x="13959" y="186488"/>
                </a:lnTo>
                <a:lnTo>
                  <a:pt x="3585" y="228494"/>
                </a:lnTo>
                <a:lnTo>
                  <a:pt x="0" y="272796"/>
                </a:lnTo>
                <a:lnTo>
                  <a:pt x="0" y="1364742"/>
                </a:lnTo>
                <a:lnTo>
                  <a:pt x="3585" y="1409064"/>
                </a:lnTo>
                <a:lnTo>
                  <a:pt x="13959" y="1451128"/>
                </a:lnTo>
                <a:lnTo>
                  <a:pt x="30552" y="1490366"/>
                </a:lnTo>
                <a:lnTo>
                  <a:pt x="52791" y="1526212"/>
                </a:lnTo>
                <a:lnTo>
                  <a:pt x="80105" y="1558099"/>
                </a:lnTo>
                <a:lnTo>
                  <a:pt x="111922" y="1585459"/>
                </a:lnTo>
                <a:lnTo>
                  <a:pt x="147671" y="1607727"/>
                </a:lnTo>
                <a:lnTo>
                  <a:pt x="186781" y="1624334"/>
                </a:lnTo>
                <a:lnTo>
                  <a:pt x="228680" y="1634714"/>
                </a:lnTo>
                <a:lnTo>
                  <a:pt x="272796" y="1638300"/>
                </a:lnTo>
                <a:lnTo>
                  <a:pt x="1738122" y="1638300"/>
                </a:lnTo>
                <a:lnTo>
                  <a:pt x="1782444" y="1634714"/>
                </a:lnTo>
                <a:lnTo>
                  <a:pt x="1824508" y="1624334"/>
                </a:lnTo>
                <a:lnTo>
                  <a:pt x="1863746" y="1607727"/>
                </a:lnTo>
                <a:lnTo>
                  <a:pt x="1899592" y="1585459"/>
                </a:lnTo>
                <a:lnTo>
                  <a:pt x="1931479" y="1558099"/>
                </a:lnTo>
                <a:lnTo>
                  <a:pt x="1958839" y="1526212"/>
                </a:lnTo>
                <a:lnTo>
                  <a:pt x="1981107" y="1490366"/>
                </a:lnTo>
                <a:lnTo>
                  <a:pt x="1997714" y="1451128"/>
                </a:lnTo>
                <a:lnTo>
                  <a:pt x="2008094" y="1409064"/>
                </a:lnTo>
                <a:lnTo>
                  <a:pt x="2011679" y="1364741"/>
                </a:lnTo>
                <a:lnTo>
                  <a:pt x="2011679" y="272795"/>
                </a:lnTo>
                <a:lnTo>
                  <a:pt x="2008094" y="228494"/>
                </a:lnTo>
                <a:lnTo>
                  <a:pt x="1997714" y="186488"/>
                </a:lnTo>
                <a:lnTo>
                  <a:pt x="1981107" y="147335"/>
                </a:lnTo>
                <a:lnTo>
                  <a:pt x="1958839" y="111593"/>
                </a:lnTo>
                <a:lnTo>
                  <a:pt x="1931479" y="79819"/>
                </a:lnTo>
                <a:lnTo>
                  <a:pt x="1899592" y="52571"/>
                </a:lnTo>
                <a:lnTo>
                  <a:pt x="1863746" y="30408"/>
                </a:lnTo>
                <a:lnTo>
                  <a:pt x="1824508" y="13886"/>
                </a:lnTo>
                <a:lnTo>
                  <a:pt x="1782444" y="3564"/>
                </a:lnTo>
                <a:lnTo>
                  <a:pt x="1738122" y="0"/>
                </a:lnTo>
                <a:lnTo>
                  <a:pt x="27279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242955" y="5208482"/>
            <a:ext cx="1917064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散列函数可取连接条 件中的相应属性</a:t>
            </a:r>
            <a:endParaRPr sz="16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如R.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A </a:t>
            </a:r>
            <a:r>
              <a:rPr sz="1600" b="1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16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S.B, 即S按B </a:t>
            </a: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属性值进行散列，R 按A属性值进行散列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8" name="object 2">
            <a:extLst>
              <a:ext uri="{FF2B5EF4-FFF2-40B4-BE49-F238E27FC236}">
                <a16:creationId xmlns:a16="http://schemas.microsoft.com/office/drawing/2014/main" id="{910F6240-B921-4C2B-A242-C5188C72CC2C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">
            <a:extLst>
              <a:ext uri="{FF2B5EF4-FFF2-40B4-BE49-F238E27FC236}">
                <a16:creationId xmlns:a16="http://schemas.microsoft.com/office/drawing/2014/main" id="{45ACBC43-523B-4902-9757-6B625C806FE4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4544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19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数据库查询实现算法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-I</a:t>
            </a:r>
            <a:endParaRPr lang="zh-CN" altLang="en-US" sz="2800" b="1" spc="-85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数据库查询实现算法概述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连接操作的实现算法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--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由逻辑层面到物理层面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</a:t>
            </a: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利用迭代器构造查询实现算法？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19.4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数据库查询的一趟扫描算法？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19.5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基于索引的算法？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76921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19.5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基于索引的算法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基于索引的选择算</a:t>
            </a:r>
            <a:r>
              <a:rPr lang="zh-CN" altLang="en-US" sz="2400" b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法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2189" y="5630417"/>
            <a:ext cx="1159510" cy="1311910"/>
          </a:xfrm>
          <a:custGeom>
            <a:avLst/>
            <a:gdLst/>
            <a:ahLst/>
            <a:cxnLst/>
            <a:rect l="l" t="t" r="r" b="b"/>
            <a:pathLst>
              <a:path w="1159510" h="1311909">
                <a:moveTo>
                  <a:pt x="1159002" y="1208532"/>
                </a:moveTo>
                <a:lnTo>
                  <a:pt x="1159002" y="103631"/>
                </a:lnTo>
                <a:lnTo>
                  <a:pt x="1157078" y="95143"/>
                </a:lnTo>
                <a:lnTo>
                  <a:pt x="1113401" y="63329"/>
                </a:lnTo>
                <a:lnTo>
                  <a:pt x="1072069" y="49080"/>
                </a:lnTo>
                <a:lnTo>
                  <a:pt x="1019340" y="36223"/>
                </a:lnTo>
                <a:lnTo>
                  <a:pt x="956411" y="24974"/>
                </a:lnTo>
                <a:lnTo>
                  <a:pt x="884479" y="15546"/>
                </a:lnTo>
                <a:lnTo>
                  <a:pt x="845512" y="11583"/>
                </a:lnTo>
                <a:lnTo>
                  <a:pt x="804743" y="8155"/>
                </a:lnTo>
                <a:lnTo>
                  <a:pt x="762323" y="5291"/>
                </a:lnTo>
                <a:lnTo>
                  <a:pt x="718400" y="3016"/>
                </a:lnTo>
                <a:lnTo>
                  <a:pt x="673126" y="1358"/>
                </a:lnTo>
                <a:lnTo>
                  <a:pt x="626649" y="344"/>
                </a:lnTo>
                <a:lnTo>
                  <a:pt x="579119" y="0"/>
                </a:lnTo>
                <a:lnTo>
                  <a:pt x="531595" y="344"/>
                </a:lnTo>
                <a:lnTo>
                  <a:pt x="485134" y="1358"/>
                </a:lnTo>
                <a:lnTo>
                  <a:pt x="439885" y="3016"/>
                </a:lnTo>
                <a:lnTo>
                  <a:pt x="395996" y="5291"/>
                </a:lnTo>
                <a:lnTo>
                  <a:pt x="353615" y="8155"/>
                </a:lnTo>
                <a:lnTo>
                  <a:pt x="312892" y="11583"/>
                </a:lnTo>
                <a:lnTo>
                  <a:pt x="273975" y="15546"/>
                </a:lnTo>
                <a:lnTo>
                  <a:pt x="202152" y="24974"/>
                </a:lnTo>
                <a:lnTo>
                  <a:pt x="139337" y="36223"/>
                </a:lnTo>
                <a:lnTo>
                  <a:pt x="86717" y="49080"/>
                </a:lnTo>
                <a:lnTo>
                  <a:pt x="45481" y="63329"/>
                </a:lnTo>
                <a:lnTo>
                  <a:pt x="7574" y="86842"/>
                </a:lnTo>
                <a:lnTo>
                  <a:pt x="0" y="103632"/>
                </a:lnTo>
                <a:lnTo>
                  <a:pt x="0" y="1208532"/>
                </a:lnTo>
                <a:lnTo>
                  <a:pt x="29504" y="1240883"/>
                </a:lnTo>
                <a:lnTo>
                  <a:pt x="86717" y="1262530"/>
                </a:lnTo>
                <a:lnTo>
                  <a:pt x="139337" y="1275304"/>
                </a:lnTo>
                <a:lnTo>
                  <a:pt x="202152" y="1286497"/>
                </a:lnTo>
                <a:lnTo>
                  <a:pt x="273975" y="1295888"/>
                </a:lnTo>
                <a:lnTo>
                  <a:pt x="312892" y="1299839"/>
                </a:lnTo>
                <a:lnTo>
                  <a:pt x="353615" y="1303258"/>
                </a:lnTo>
                <a:lnTo>
                  <a:pt x="395996" y="1306116"/>
                </a:lnTo>
                <a:lnTo>
                  <a:pt x="439885" y="1308387"/>
                </a:lnTo>
                <a:lnTo>
                  <a:pt x="485134" y="1310044"/>
                </a:lnTo>
                <a:lnTo>
                  <a:pt x="531595" y="1311057"/>
                </a:lnTo>
                <a:lnTo>
                  <a:pt x="579120" y="1311402"/>
                </a:lnTo>
                <a:lnTo>
                  <a:pt x="626649" y="1311057"/>
                </a:lnTo>
                <a:lnTo>
                  <a:pt x="673126" y="1310044"/>
                </a:lnTo>
                <a:lnTo>
                  <a:pt x="718400" y="1308387"/>
                </a:lnTo>
                <a:lnTo>
                  <a:pt x="762323" y="1306116"/>
                </a:lnTo>
                <a:lnTo>
                  <a:pt x="804743" y="1303258"/>
                </a:lnTo>
                <a:lnTo>
                  <a:pt x="845512" y="1299839"/>
                </a:lnTo>
                <a:lnTo>
                  <a:pt x="884479" y="1295888"/>
                </a:lnTo>
                <a:lnTo>
                  <a:pt x="956411" y="1286497"/>
                </a:lnTo>
                <a:lnTo>
                  <a:pt x="1019340" y="1275304"/>
                </a:lnTo>
                <a:lnTo>
                  <a:pt x="1072069" y="1262530"/>
                </a:lnTo>
                <a:lnTo>
                  <a:pt x="1113401" y="1248394"/>
                </a:lnTo>
                <a:lnTo>
                  <a:pt x="1151406" y="1225114"/>
                </a:lnTo>
                <a:lnTo>
                  <a:pt x="1159002" y="1208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2189" y="5630417"/>
            <a:ext cx="1159510" cy="207010"/>
          </a:xfrm>
          <a:custGeom>
            <a:avLst/>
            <a:gdLst/>
            <a:ahLst/>
            <a:cxnLst/>
            <a:rect l="l" t="t" r="r" b="b"/>
            <a:pathLst>
              <a:path w="1159510" h="207010">
                <a:moveTo>
                  <a:pt x="1159002" y="103631"/>
                </a:moveTo>
                <a:lnTo>
                  <a:pt x="1129418" y="70908"/>
                </a:lnTo>
                <a:lnTo>
                  <a:pt x="1094235" y="56044"/>
                </a:lnTo>
                <a:lnTo>
                  <a:pt x="1047055" y="42464"/>
                </a:lnTo>
                <a:lnTo>
                  <a:pt x="989076" y="30384"/>
                </a:lnTo>
                <a:lnTo>
                  <a:pt x="921495" y="20019"/>
                </a:lnTo>
                <a:lnTo>
                  <a:pt x="845512" y="11583"/>
                </a:lnTo>
                <a:lnTo>
                  <a:pt x="804743" y="8155"/>
                </a:lnTo>
                <a:lnTo>
                  <a:pt x="762323" y="5291"/>
                </a:lnTo>
                <a:lnTo>
                  <a:pt x="718400" y="3016"/>
                </a:lnTo>
                <a:lnTo>
                  <a:pt x="673126" y="1358"/>
                </a:lnTo>
                <a:lnTo>
                  <a:pt x="626649" y="344"/>
                </a:lnTo>
                <a:lnTo>
                  <a:pt x="579120" y="0"/>
                </a:lnTo>
                <a:lnTo>
                  <a:pt x="531595" y="344"/>
                </a:lnTo>
                <a:lnTo>
                  <a:pt x="485134" y="1358"/>
                </a:lnTo>
                <a:lnTo>
                  <a:pt x="439885" y="3016"/>
                </a:lnTo>
                <a:lnTo>
                  <a:pt x="395996" y="5291"/>
                </a:lnTo>
                <a:lnTo>
                  <a:pt x="353615" y="8155"/>
                </a:lnTo>
                <a:lnTo>
                  <a:pt x="312892" y="11583"/>
                </a:lnTo>
                <a:lnTo>
                  <a:pt x="273975" y="15546"/>
                </a:lnTo>
                <a:lnTo>
                  <a:pt x="202152" y="24974"/>
                </a:lnTo>
                <a:lnTo>
                  <a:pt x="139337" y="36223"/>
                </a:lnTo>
                <a:lnTo>
                  <a:pt x="86717" y="49080"/>
                </a:lnTo>
                <a:lnTo>
                  <a:pt x="45481" y="63329"/>
                </a:lnTo>
                <a:lnTo>
                  <a:pt x="7574" y="86842"/>
                </a:lnTo>
                <a:lnTo>
                  <a:pt x="0" y="103631"/>
                </a:lnTo>
                <a:lnTo>
                  <a:pt x="1918" y="112011"/>
                </a:lnTo>
                <a:lnTo>
                  <a:pt x="45481" y="143494"/>
                </a:lnTo>
                <a:lnTo>
                  <a:pt x="86717" y="157630"/>
                </a:lnTo>
                <a:lnTo>
                  <a:pt x="139337" y="170404"/>
                </a:lnTo>
                <a:lnTo>
                  <a:pt x="202152" y="181597"/>
                </a:lnTo>
                <a:lnTo>
                  <a:pt x="273975" y="190988"/>
                </a:lnTo>
                <a:lnTo>
                  <a:pt x="312892" y="194939"/>
                </a:lnTo>
                <a:lnTo>
                  <a:pt x="353615" y="198358"/>
                </a:lnTo>
                <a:lnTo>
                  <a:pt x="395996" y="201216"/>
                </a:lnTo>
                <a:lnTo>
                  <a:pt x="439885" y="203487"/>
                </a:lnTo>
                <a:lnTo>
                  <a:pt x="485134" y="205144"/>
                </a:lnTo>
                <a:lnTo>
                  <a:pt x="531595" y="206157"/>
                </a:lnTo>
                <a:lnTo>
                  <a:pt x="579120" y="206501"/>
                </a:lnTo>
                <a:lnTo>
                  <a:pt x="626649" y="206157"/>
                </a:lnTo>
                <a:lnTo>
                  <a:pt x="673126" y="205144"/>
                </a:lnTo>
                <a:lnTo>
                  <a:pt x="718400" y="203487"/>
                </a:lnTo>
                <a:lnTo>
                  <a:pt x="762323" y="201216"/>
                </a:lnTo>
                <a:lnTo>
                  <a:pt x="804743" y="198358"/>
                </a:lnTo>
                <a:lnTo>
                  <a:pt x="845512" y="194939"/>
                </a:lnTo>
                <a:lnTo>
                  <a:pt x="884479" y="190988"/>
                </a:lnTo>
                <a:lnTo>
                  <a:pt x="956411" y="181597"/>
                </a:lnTo>
                <a:lnTo>
                  <a:pt x="1019340" y="170404"/>
                </a:lnTo>
                <a:lnTo>
                  <a:pt x="1072069" y="157630"/>
                </a:lnTo>
                <a:lnTo>
                  <a:pt x="1113401" y="143494"/>
                </a:lnTo>
                <a:lnTo>
                  <a:pt x="1151406" y="120214"/>
                </a:lnTo>
                <a:lnTo>
                  <a:pt x="1159002" y="10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2189" y="5630417"/>
            <a:ext cx="1159510" cy="1311910"/>
          </a:xfrm>
          <a:custGeom>
            <a:avLst/>
            <a:gdLst/>
            <a:ahLst/>
            <a:cxnLst/>
            <a:rect l="l" t="t" r="r" b="b"/>
            <a:pathLst>
              <a:path w="1159510" h="1311909">
                <a:moveTo>
                  <a:pt x="579119" y="0"/>
                </a:moveTo>
                <a:lnTo>
                  <a:pt x="531595" y="344"/>
                </a:lnTo>
                <a:lnTo>
                  <a:pt x="485134" y="1358"/>
                </a:lnTo>
                <a:lnTo>
                  <a:pt x="439885" y="3016"/>
                </a:lnTo>
                <a:lnTo>
                  <a:pt x="395996" y="5291"/>
                </a:lnTo>
                <a:lnTo>
                  <a:pt x="353615" y="8155"/>
                </a:lnTo>
                <a:lnTo>
                  <a:pt x="312892" y="11583"/>
                </a:lnTo>
                <a:lnTo>
                  <a:pt x="273975" y="15546"/>
                </a:lnTo>
                <a:lnTo>
                  <a:pt x="202152" y="24974"/>
                </a:lnTo>
                <a:lnTo>
                  <a:pt x="139337" y="36223"/>
                </a:lnTo>
                <a:lnTo>
                  <a:pt x="86717" y="49080"/>
                </a:lnTo>
                <a:lnTo>
                  <a:pt x="45481" y="63329"/>
                </a:lnTo>
                <a:lnTo>
                  <a:pt x="7574" y="86842"/>
                </a:lnTo>
                <a:lnTo>
                  <a:pt x="0" y="103632"/>
                </a:lnTo>
                <a:lnTo>
                  <a:pt x="0" y="1208532"/>
                </a:lnTo>
                <a:lnTo>
                  <a:pt x="29504" y="1240883"/>
                </a:lnTo>
                <a:lnTo>
                  <a:pt x="86717" y="1262530"/>
                </a:lnTo>
                <a:lnTo>
                  <a:pt x="139337" y="1275304"/>
                </a:lnTo>
                <a:lnTo>
                  <a:pt x="202152" y="1286497"/>
                </a:lnTo>
                <a:lnTo>
                  <a:pt x="273975" y="1295888"/>
                </a:lnTo>
                <a:lnTo>
                  <a:pt x="312892" y="1299839"/>
                </a:lnTo>
                <a:lnTo>
                  <a:pt x="353615" y="1303258"/>
                </a:lnTo>
                <a:lnTo>
                  <a:pt x="395996" y="1306116"/>
                </a:lnTo>
                <a:lnTo>
                  <a:pt x="439885" y="1308387"/>
                </a:lnTo>
                <a:lnTo>
                  <a:pt x="485134" y="1310044"/>
                </a:lnTo>
                <a:lnTo>
                  <a:pt x="531595" y="1311057"/>
                </a:lnTo>
                <a:lnTo>
                  <a:pt x="579120" y="1311402"/>
                </a:lnTo>
                <a:lnTo>
                  <a:pt x="626649" y="1311057"/>
                </a:lnTo>
                <a:lnTo>
                  <a:pt x="673126" y="1310044"/>
                </a:lnTo>
                <a:lnTo>
                  <a:pt x="718400" y="1308387"/>
                </a:lnTo>
                <a:lnTo>
                  <a:pt x="762323" y="1306116"/>
                </a:lnTo>
                <a:lnTo>
                  <a:pt x="804743" y="1303258"/>
                </a:lnTo>
                <a:lnTo>
                  <a:pt x="845512" y="1299839"/>
                </a:lnTo>
                <a:lnTo>
                  <a:pt x="884479" y="1295888"/>
                </a:lnTo>
                <a:lnTo>
                  <a:pt x="956411" y="1286497"/>
                </a:lnTo>
                <a:lnTo>
                  <a:pt x="1019340" y="1275304"/>
                </a:lnTo>
                <a:lnTo>
                  <a:pt x="1072069" y="1262530"/>
                </a:lnTo>
                <a:lnTo>
                  <a:pt x="1113401" y="1248394"/>
                </a:lnTo>
                <a:lnTo>
                  <a:pt x="1151406" y="1225114"/>
                </a:lnTo>
                <a:lnTo>
                  <a:pt x="1159002" y="1208532"/>
                </a:lnTo>
                <a:lnTo>
                  <a:pt x="1159002" y="103631"/>
                </a:lnTo>
                <a:lnTo>
                  <a:pt x="1129418" y="70908"/>
                </a:lnTo>
                <a:lnTo>
                  <a:pt x="1094235" y="56044"/>
                </a:lnTo>
                <a:lnTo>
                  <a:pt x="1047055" y="42464"/>
                </a:lnTo>
                <a:lnTo>
                  <a:pt x="989076" y="30384"/>
                </a:lnTo>
                <a:lnTo>
                  <a:pt x="921495" y="20019"/>
                </a:lnTo>
                <a:lnTo>
                  <a:pt x="845512" y="11583"/>
                </a:lnTo>
                <a:lnTo>
                  <a:pt x="804743" y="8155"/>
                </a:lnTo>
                <a:lnTo>
                  <a:pt x="762323" y="5291"/>
                </a:lnTo>
                <a:lnTo>
                  <a:pt x="718400" y="3016"/>
                </a:lnTo>
                <a:lnTo>
                  <a:pt x="673126" y="1358"/>
                </a:lnTo>
                <a:lnTo>
                  <a:pt x="626649" y="344"/>
                </a:lnTo>
                <a:lnTo>
                  <a:pt x="57911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2189" y="5734050"/>
            <a:ext cx="1159510" cy="102870"/>
          </a:xfrm>
          <a:custGeom>
            <a:avLst/>
            <a:gdLst/>
            <a:ahLst/>
            <a:cxnLst/>
            <a:rect l="l" t="t" r="r" b="b"/>
            <a:pathLst>
              <a:path w="1159510" h="102870">
                <a:moveTo>
                  <a:pt x="0" y="0"/>
                </a:moveTo>
                <a:lnTo>
                  <a:pt x="29504" y="32351"/>
                </a:lnTo>
                <a:lnTo>
                  <a:pt x="86717" y="53998"/>
                </a:lnTo>
                <a:lnTo>
                  <a:pt x="139337" y="66772"/>
                </a:lnTo>
                <a:lnTo>
                  <a:pt x="202152" y="77965"/>
                </a:lnTo>
                <a:lnTo>
                  <a:pt x="273975" y="87356"/>
                </a:lnTo>
                <a:lnTo>
                  <a:pt x="312892" y="91307"/>
                </a:lnTo>
                <a:lnTo>
                  <a:pt x="353615" y="94726"/>
                </a:lnTo>
                <a:lnTo>
                  <a:pt x="395996" y="97584"/>
                </a:lnTo>
                <a:lnTo>
                  <a:pt x="439885" y="99855"/>
                </a:lnTo>
                <a:lnTo>
                  <a:pt x="485134" y="101512"/>
                </a:lnTo>
                <a:lnTo>
                  <a:pt x="531595" y="102525"/>
                </a:lnTo>
                <a:lnTo>
                  <a:pt x="579120" y="102869"/>
                </a:lnTo>
                <a:lnTo>
                  <a:pt x="626649" y="102525"/>
                </a:lnTo>
                <a:lnTo>
                  <a:pt x="673126" y="101512"/>
                </a:lnTo>
                <a:lnTo>
                  <a:pt x="718400" y="99855"/>
                </a:lnTo>
                <a:lnTo>
                  <a:pt x="762323" y="97584"/>
                </a:lnTo>
                <a:lnTo>
                  <a:pt x="804743" y="94726"/>
                </a:lnTo>
                <a:lnTo>
                  <a:pt x="845512" y="91307"/>
                </a:lnTo>
                <a:lnTo>
                  <a:pt x="884479" y="87356"/>
                </a:lnTo>
                <a:lnTo>
                  <a:pt x="956411" y="77965"/>
                </a:lnTo>
                <a:lnTo>
                  <a:pt x="1019340" y="66772"/>
                </a:lnTo>
                <a:lnTo>
                  <a:pt x="1072069" y="53998"/>
                </a:lnTo>
                <a:lnTo>
                  <a:pt x="1113401" y="39862"/>
                </a:lnTo>
                <a:lnTo>
                  <a:pt x="1151406" y="16582"/>
                </a:lnTo>
                <a:lnTo>
                  <a:pt x="1157078" y="8379"/>
                </a:lnTo>
                <a:lnTo>
                  <a:pt x="115900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6489" y="6241541"/>
            <a:ext cx="939800" cy="578485"/>
          </a:xfrm>
          <a:custGeom>
            <a:avLst/>
            <a:gdLst/>
            <a:ahLst/>
            <a:cxnLst/>
            <a:rect l="l" t="t" r="r" b="b"/>
            <a:pathLst>
              <a:path w="939800" h="578484">
                <a:moveTo>
                  <a:pt x="0" y="0"/>
                </a:moveTo>
                <a:lnTo>
                  <a:pt x="0" y="578358"/>
                </a:lnTo>
                <a:lnTo>
                  <a:pt x="939546" y="578358"/>
                </a:lnTo>
                <a:lnTo>
                  <a:pt x="939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4019" y="3634740"/>
            <a:ext cx="1114425" cy="732790"/>
          </a:xfrm>
          <a:custGeom>
            <a:avLst/>
            <a:gdLst/>
            <a:ahLst/>
            <a:cxnLst/>
            <a:rect l="l" t="t" r="r" b="b"/>
            <a:pathLst>
              <a:path w="1114425" h="732789">
                <a:moveTo>
                  <a:pt x="1114044" y="122681"/>
                </a:moveTo>
                <a:lnTo>
                  <a:pt x="1106513" y="80198"/>
                </a:lnTo>
                <a:lnTo>
                  <a:pt x="1085746" y="44174"/>
                </a:lnTo>
                <a:lnTo>
                  <a:pt x="1054479" y="17297"/>
                </a:lnTo>
                <a:lnTo>
                  <a:pt x="1015449" y="2255"/>
                </a:lnTo>
                <a:lnTo>
                  <a:pt x="121920" y="0"/>
                </a:lnTo>
                <a:lnTo>
                  <a:pt x="107218" y="870"/>
                </a:lnTo>
                <a:lnTo>
                  <a:pt x="66736" y="13136"/>
                </a:lnTo>
                <a:lnTo>
                  <a:pt x="33701" y="37791"/>
                </a:lnTo>
                <a:lnTo>
                  <a:pt x="10702" y="72148"/>
                </a:lnTo>
                <a:lnTo>
                  <a:pt x="331" y="113519"/>
                </a:lnTo>
                <a:lnTo>
                  <a:pt x="0" y="610362"/>
                </a:lnTo>
                <a:lnTo>
                  <a:pt x="864" y="624963"/>
                </a:lnTo>
                <a:lnTo>
                  <a:pt x="13056" y="665365"/>
                </a:lnTo>
                <a:lnTo>
                  <a:pt x="37612" y="698511"/>
                </a:lnTo>
                <a:lnTo>
                  <a:pt x="71917" y="721640"/>
                </a:lnTo>
                <a:lnTo>
                  <a:pt x="113358" y="731988"/>
                </a:lnTo>
                <a:lnTo>
                  <a:pt x="992124" y="732281"/>
                </a:lnTo>
                <a:lnTo>
                  <a:pt x="1006725" y="731406"/>
                </a:lnTo>
                <a:lnTo>
                  <a:pt x="1047127" y="719085"/>
                </a:lnTo>
                <a:lnTo>
                  <a:pt x="1080273" y="694375"/>
                </a:lnTo>
                <a:lnTo>
                  <a:pt x="1103402" y="660037"/>
                </a:lnTo>
                <a:lnTo>
                  <a:pt x="1113750" y="618834"/>
                </a:lnTo>
                <a:lnTo>
                  <a:pt x="1114044" y="12268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zh-CN" sz="2400" b="1" spc="-5" dirty="0">
                <a:solidFill>
                  <a:srgbClr val="FFFFFF"/>
                </a:solidFill>
                <a:latin typeface="Symbol"/>
                <a:cs typeface="Symbol"/>
              </a:rPr>
              <a:t></a:t>
            </a:r>
            <a:r>
              <a:rPr lang="en-US" altLang="zh-CN" b="1" spc="-15" baseline="-17094" dirty="0">
                <a:solidFill>
                  <a:srgbClr val="FFFFFF"/>
                </a:solidFill>
                <a:latin typeface="微软雅黑"/>
                <a:cs typeface="微软雅黑"/>
              </a:rPr>
              <a:t>F</a:t>
            </a:r>
            <a:r>
              <a:rPr lang="en-US" altLang="zh-CN" b="1" spc="-5" dirty="0">
                <a:solidFill>
                  <a:srgbClr val="FFFFFF"/>
                </a:solidFill>
                <a:latin typeface="微软雅黑"/>
                <a:cs typeface="微软雅黑"/>
              </a:rPr>
              <a:t>(R)</a:t>
            </a:r>
            <a:endParaRPr lang="en-US" altLang="zh-CN" dirty="0">
              <a:latin typeface="微软雅黑"/>
              <a:cs typeface="微软雅黑"/>
            </a:endParaRPr>
          </a:p>
          <a:p>
            <a:pPr algn="ctr"/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644019" y="3634740"/>
            <a:ext cx="1114425" cy="732790"/>
          </a:xfrm>
          <a:custGeom>
            <a:avLst/>
            <a:gdLst/>
            <a:ahLst/>
            <a:cxnLst/>
            <a:rect l="l" t="t" r="r" b="b"/>
            <a:pathLst>
              <a:path w="1114425" h="732789">
                <a:moveTo>
                  <a:pt x="121920" y="0"/>
                </a:moveTo>
                <a:lnTo>
                  <a:pt x="79531" y="7538"/>
                </a:lnTo>
                <a:lnTo>
                  <a:pt x="43725" y="28362"/>
                </a:lnTo>
                <a:lnTo>
                  <a:pt x="17093" y="59784"/>
                </a:lnTo>
                <a:lnTo>
                  <a:pt x="2225" y="99116"/>
                </a:lnTo>
                <a:lnTo>
                  <a:pt x="0" y="610362"/>
                </a:lnTo>
                <a:lnTo>
                  <a:pt x="864" y="624963"/>
                </a:lnTo>
                <a:lnTo>
                  <a:pt x="13056" y="665365"/>
                </a:lnTo>
                <a:lnTo>
                  <a:pt x="37612" y="698511"/>
                </a:lnTo>
                <a:lnTo>
                  <a:pt x="71917" y="721640"/>
                </a:lnTo>
                <a:lnTo>
                  <a:pt x="113358" y="731988"/>
                </a:lnTo>
                <a:lnTo>
                  <a:pt x="992124" y="732281"/>
                </a:lnTo>
                <a:lnTo>
                  <a:pt x="1006725" y="731406"/>
                </a:lnTo>
                <a:lnTo>
                  <a:pt x="1047127" y="719085"/>
                </a:lnTo>
                <a:lnTo>
                  <a:pt x="1080273" y="694375"/>
                </a:lnTo>
                <a:lnTo>
                  <a:pt x="1103402" y="660037"/>
                </a:lnTo>
                <a:lnTo>
                  <a:pt x="1113750" y="618834"/>
                </a:lnTo>
                <a:lnTo>
                  <a:pt x="1114044" y="122681"/>
                </a:lnTo>
                <a:lnTo>
                  <a:pt x="1113173" y="107969"/>
                </a:lnTo>
                <a:lnTo>
                  <a:pt x="1100926" y="67340"/>
                </a:lnTo>
                <a:lnTo>
                  <a:pt x="1076355" y="34066"/>
                </a:lnTo>
                <a:lnTo>
                  <a:pt x="1042196" y="10835"/>
                </a:lnTo>
                <a:lnTo>
                  <a:pt x="1001186" y="336"/>
                </a:lnTo>
                <a:lnTo>
                  <a:pt x="1219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0789" y="4671821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10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0789" y="4671821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10" h="410845">
                <a:moveTo>
                  <a:pt x="0" y="0"/>
                </a:moveTo>
                <a:lnTo>
                  <a:pt x="0" y="410718"/>
                </a:lnTo>
                <a:lnTo>
                  <a:pt x="778001" y="410718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0501" y="378561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09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0501" y="3785615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09" h="411479">
                <a:moveTo>
                  <a:pt x="0" y="0"/>
                </a:moveTo>
                <a:lnTo>
                  <a:pt x="0" y="411479"/>
                </a:lnTo>
                <a:lnTo>
                  <a:pt x="778001" y="41147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4833" y="2092927"/>
            <a:ext cx="7579995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选择条件中有涉及到索引属性时，可以使用索引，辅助快速检索；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在某些属性上存在着索引，可能在多个属性上都存在着索引；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聚簇和非聚簇索引，使用时其效率是不一样的。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 err="1">
                <a:latin typeface="微软雅黑"/>
                <a:cs typeface="微软雅黑"/>
              </a:rPr>
              <a:t>如何通过索引来判断范围性的条件</a:t>
            </a:r>
            <a:r>
              <a:rPr sz="2000" b="1" spc="-5" dirty="0">
                <a:latin typeface="微软雅黑"/>
                <a:cs typeface="微软雅黑"/>
              </a:rPr>
              <a:t>？</a:t>
            </a:r>
            <a:endParaRPr lang="en-US" sz="2000" b="1" spc="-5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6830" y="1368513"/>
            <a:ext cx="105346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10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2850" b="1" spc="-7" baseline="-17543" dirty="0">
                <a:solidFill>
                  <a:srgbClr val="FF0065"/>
                </a:solidFill>
                <a:latin typeface="Tahoma"/>
                <a:cs typeface="Tahoma"/>
              </a:rPr>
              <a:t>F</a:t>
            </a:r>
            <a:r>
              <a:rPr sz="2800" b="1" spc="-5" dirty="0">
                <a:solidFill>
                  <a:srgbClr val="FF0065"/>
                </a:solidFill>
                <a:latin typeface="Tahoma"/>
                <a:cs typeface="Tahoma"/>
              </a:rPr>
              <a:t>(R)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1397" y="1497261"/>
            <a:ext cx="241617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0065"/>
                </a:solidFill>
                <a:latin typeface="Arial"/>
                <a:cs typeface="Arial"/>
              </a:rPr>
              <a:t>---SELECTION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6489" y="6241541"/>
            <a:ext cx="939800" cy="5784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075" marR="48895" indent="-132715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Index on a </a:t>
            </a:r>
            <a:r>
              <a:rPr sz="1400" b="1" spc="-10" dirty="0">
                <a:latin typeface="微软雅黑"/>
                <a:cs typeface="微软雅黑"/>
              </a:rPr>
              <a:t>o</a:t>
            </a:r>
            <a:r>
              <a:rPr sz="1400" b="1" spc="-5" dirty="0">
                <a:latin typeface="微软雅黑"/>
                <a:cs typeface="微软雅黑"/>
              </a:rPr>
              <a:t>f R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5213" y="5181812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输入缓冲区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00691" y="4831841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541020" y="38099"/>
                </a:moveTo>
                <a:lnTo>
                  <a:pt x="539496" y="35051"/>
                </a:lnTo>
                <a:lnTo>
                  <a:pt x="5364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536448" y="43433"/>
                </a:lnTo>
                <a:lnTo>
                  <a:pt x="539496" y="41909"/>
                </a:lnTo>
                <a:lnTo>
                  <a:pt x="541020" y="38099"/>
                </a:lnTo>
                <a:close/>
              </a:path>
              <a:path w="600075" h="76200">
                <a:moveTo>
                  <a:pt x="599694" y="38099"/>
                </a:moveTo>
                <a:lnTo>
                  <a:pt x="523494" y="0"/>
                </a:lnTo>
                <a:lnTo>
                  <a:pt x="523494" y="33527"/>
                </a:lnTo>
                <a:lnTo>
                  <a:pt x="536448" y="33527"/>
                </a:lnTo>
                <a:lnTo>
                  <a:pt x="539496" y="35051"/>
                </a:lnTo>
                <a:lnTo>
                  <a:pt x="541020" y="38099"/>
                </a:lnTo>
                <a:lnTo>
                  <a:pt x="541020" y="67436"/>
                </a:lnTo>
                <a:lnTo>
                  <a:pt x="599694" y="38099"/>
                </a:lnTo>
                <a:close/>
              </a:path>
              <a:path w="600075" h="76200">
                <a:moveTo>
                  <a:pt x="541020" y="67436"/>
                </a:moveTo>
                <a:lnTo>
                  <a:pt x="541020" y="38099"/>
                </a:lnTo>
                <a:lnTo>
                  <a:pt x="539496" y="41909"/>
                </a:lnTo>
                <a:lnTo>
                  <a:pt x="536448" y="43433"/>
                </a:lnTo>
                <a:lnTo>
                  <a:pt x="523494" y="43433"/>
                </a:lnTo>
                <a:lnTo>
                  <a:pt x="523494" y="76199"/>
                </a:lnTo>
                <a:lnTo>
                  <a:pt x="5410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37477" y="3928871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541020" y="38099"/>
                </a:moveTo>
                <a:lnTo>
                  <a:pt x="540258" y="34289"/>
                </a:lnTo>
                <a:lnTo>
                  <a:pt x="5364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536448" y="42671"/>
                </a:lnTo>
                <a:lnTo>
                  <a:pt x="540258" y="41147"/>
                </a:lnTo>
                <a:lnTo>
                  <a:pt x="541020" y="38099"/>
                </a:lnTo>
                <a:close/>
              </a:path>
              <a:path w="600075" h="76200">
                <a:moveTo>
                  <a:pt x="599694" y="38099"/>
                </a:moveTo>
                <a:lnTo>
                  <a:pt x="523494" y="0"/>
                </a:lnTo>
                <a:lnTo>
                  <a:pt x="523494" y="33527"/>
                </a:lnTo>
                <a:lnTo>
                  <a:pt x="536448" y="33527"/>
                </a:lnTo>
                <a:lnTo>
                  <a:pt x="540258" y="34289"/>
                </a:lnTo>
                <a:lnTo>
                  <a:pt x="541020" y="38099"/>
                </a:lnTo>
                <a:lnTo>
                  <a:pt x="541020" y="67436"/>
                </a:lnTo>
                <a:lnTo>
                  <a:pt x="599694" y="38099"/>
                </a:lnTo>
                <a:close/>
              </a:path>
              <a:path w="600075" h="76200">
                <a:moveTo>
                  <a:pt x="541020" y="67436"/>
                </a:moveTo>
                <a:lnTo>
                  <a:pt x="541020" y="38099"/>
                </a:lnTo>
                <a:lnTo>
                  <a:pt x="540258" y="41147"/>
                </a:lnTo>
                <a:lnTo>
                  <a:pt x="536448" y="42671"/>
                </a:lnTo>
                <a:lnTo>
                  <a:pt x="523494" y="42671"/>
                </a:lnTo>
                <a:lnTo>
                  <a:pt x="523494" y="76199"/>
                </a:lnTo>
                <a:lnTo>
                  <a:pt x="5410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93075" y="3384041"/>
            <a:ext cx="628650" cy="601980"/>
          </a:xfrm>
          <a:custGeom>
            <a:avLst/>
            <a:gdLst/>
            <a:ahLst/>
            <a:cxnLst/>
            <a:rect l="l" t="t" r="r" b="b"/>
            <a:pathLst>
              <a:path w="628650" h="601979">
                <a:moveTo>
                  <a:pt x="553227" y="43758"/>
                </a:moveTo>
                <a:lnTo>
                  <a:pt x="552545" y="34020"/>
                </a:lnTo>
                <a:lnTo>
                  <a:pt x="541781" y="35814"/>
                </a:lnTo>
                <a:lnTo>
                  <a:pt x="531113" y="38862"/>
                </a:lnTo>
                <a:lnTo>
                  <a:pt x="483869" y="58674"/>
                </a:lnTo>
                <a:lnTo>
                  <a:pt x="450760" y="78441"/>
                </a:lnTo>
                <a:lnTo>
                  <a:pt x="409315" y="107454"/>
                </a:lnTo>
                <a:lnTo>
                  <a:pt x="378713" y="130302"/>
                </a:lnTo>
                <a:lnTo>
                  <a:pt x="342899" y="158496"/>
                </a:lnTo>
                <a:lnTo>
                  <a:pt x="308107" y="187633"/>
                </a:lnTo>
                <a:lnTo>
                  <a:pt x="276663" y="215315"/>
                </a:lnTo>
                <a:lnTo>
                  <a:pt x="247128" y="243066"/>
                </a:lnTo>
                <a:lnTo>
                  <a:pt x="219287" y="271149"/>
                </a:lnTo>
                <a:lnTo>
                  <a:pt x="192925" y="299830"/>
                </a:lnTo>
                <a:lnTo>
                  <a:pt x="167827" y="329372"/>
                </a:lnTo>
                <a:lnTo>
                  <a:pt x="143779" y="360040"/>
                </a:lnTo>
                <a:lnTo>
                  <a:pt x="120565" y="392099"/>
                </a:lnTo>
                <a:lnTo>
                  <a:pt x="97970" y="425811"/>
                </a:lnTo>
                <a:lnTo>
                  <a:pt x="75780" y="461442"/>
                </a:lnTo>
                <a:lnTo>
                  <a:pt x="42671" y="518160"/>
                </a:lnTo>
                <a:lnTo>
                  <a:pt x="761" y="595122"/>
                </a:lnTo>
                <a:lnTo>
                  <a:pt x="0" y="598170"/>
                </a:lnTo>
                <a:lnTo>
                  <a:pt x="2285" y="601218"/>
                </a:lnTo>
                <a:lnTo>
                  <a:pt x="6095" y="601980"/>
                </a:lnTo>
                <a:lnTo>
                  <a:pt x="9143" y="599694"/>
                </a:lnTo>
                <a:lnTo>
                  <a:pt x="27441" y="565330"/>
                </a:lnTo>
                <a:lnTo>
                  <a:pt x="46288" y="531053"/>
                </a:lnTo>
                <a:lnTo>
                  <a:pt x="72375" y="485732"/>
                </a:lnTo>
                <a:lnTo>
                  <a:pt x="92736" y="452211"/>
                </a:lnTo>
                <a:lnTo>
                  <a:pt x="113845" y="419252"/>
                </a:lnTo>
                <a:lnTo>
                  <a:pt x="135761" y="386998"/>
                </a:lnTo>
                <a:lnTo>
                  <a:pt x="156209" y="359664"/>
                </a:lnTo>
                <a:lnTo>
                  <a:pt x="173339" y="336994"/>
                </a:lnTo>
                <a:lnTo>
                  <a:pt x="198298" y="307661"/>
                </a:lnTo>
                <a:lnTo>
                  <a:pt x="231909" y="271928"/>
                </a:lnTo>
                <a:lnTo>
                  <a:pt x="259841" y="244602"/>
                </a:lnTo>
                <a:lnTo>
                  <a:pt x="294893" y="212598"/>
                </a:lnTo>
                <a:lnTo>
                  <a:pt x="340386" y="173702"/>
                </a:lnTo>
                <a:lnTo>
                  <a:pt x="371774" y="148010"/>
                </a:lnTo>
                <a:lnTo>
                  <a:pt x="406004" y="121455"/>
                </a:lnTo>
                <a:lnTo>
                  <a:pt x="441735" y="95975"/>
                </a:lnTo>
                <a:lnTo>
                  <a:pt x="477627" y="73505"/>
                </a:lnTo>
                <a:lnTo>
                  <a:pt x="512339" y="55982"/>
                </a:lnTo>
                <a:lnTo>
                  <a:pt x="544829" y="44958"/>
                </a:lnTo>
                <a:lnTo>
                  <a:pt x="553227" y="43758"/>
                </a:lnTo>
                <a:close/>
              </a:path>
              <a:path w="628650" h="601979">
                <a:moveTo>
                  <a:pt x="628649" y="32004"/>
                </a:moveTo>
                <a:lnTo>
                  <a:pt x="550163" y="0"/>
                </a:lnTo>
                <a:lnTo>
                  <a:pt x="552545" y="34020"/>
                </a:lnTo>
                <a:lnTo>
                  <a:pt x="564641" y="32004"/>
                </a:lnTo>
                <a:lnTo>
                  <a:pt x="568451" y="33528"/>
                </a:lnTo>
                <a:lnTo>
                  <a:pt x="569975" y="36576"/>
                </a:lnTo>
                <a:lnTo>
                  <a:pt x="569975" y="67452"/>
                </a:lnTo>
                <a:lnTo>
                  <a:pt x="628649" y="32004"/>
                </a:lnTo>
                <a:close/>
              </a:path>
              <a:path w="628650" h="601979">
                <a:moveTo>
                  <a:pt x="569975" y="36576"/>
                </a:moveTo>
                <a:lnTo>
                  <a:pt x="568451" y="33528"/>
                </a:lnTo>
                <a:lnTo>
                  <a:pt x="564641" y="32004"/>
                </a:lnTo>
                <a:lnTo>
                  <a:pt x="552545" y="34020"/>
                </a:lnTo>
                <a:lnTo>
                  <a:pt x="553227" y="43758"/>
                </a:lnTo>
                <a:lnTo>
                  <a:pt x="566165" y="41910"/>
                </a:lnTo>
                <a:lnTo>
                  <a:pt x="569213" y="39624"/>
                </a:lnTo>
                <a:lnTo>
                  <a:pt x="569975" y="36576"/>
                </a:lnTo>
                <a:close/>
              </a:path>
              <a:path w="628650" h="601979">
                <a:moveTo>
                  <a:pt x="569975" y="67452"/>
                </a:moveTo>
                <a:lnTo>
                  <a:pt x="569975" y="36576"/>
                </a:lnTo>
                <a:lnTo>
                  <a:pt x="569213" y="39624"/>
                </a:lnTo>
                <a:lnTo>
                  <a:pt x="566165" y="41910"/>
                </a:lnTo>
                <a:lnTo>
                  <a:pt x="553227" y="43758"/>
                </a:lnTo>
                <a:lnTo>
                  <a:pt x="555497" y="76200"/>
                </a:lnTo>
                <a:lnTo>
                  <a:pt x="569975" y="6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3588" y="5060441"/>
            <a:ext cx="143510" cy="690880"/>
          </a:xfrm>
          <a:custGeom>
            <a:avLst/>
            <a:gdLst/>
            <a:ahLst/>
            <a:cxnLst/>
            <a:rect l="l" t="t" r="r" b="b"/>
            <a:pathLst>
              <a:path w="143510" h="690879">
                <a:moveTo>
                  <a:pt x="124084" y="237219"/>
                </a:moveTo>
                <a:lnTo>
                  <a:pt x="124084" y="178530"/>
                </a:lnTo>
                <a:lnTo>
                  <a:pt x="123934" y="190996"/>
                </a:lnTo>
                <a:lnTo>
                  <a:pt x="122980" y="203379"/>
                </a:lnTo>
                <a:lnTo>
                  <a:pt x="109890" y="243859"/>
                </a:lnTo>
                <a:lnTo>
                  <a:pt x="85922" y="274055"/>
                </a:lnTo>
                <a:lnTo>
                  <a:pt x="58671" y="300990"/>
                </a:lnTo>
                <a:lnTo>
                  <a:pt x="48726" y="311696"/>
                </a:lnTo>
                <a:lnTo>
                  <a:pt x="38097" y="322326"/>
                </a:lnTo>
                <a:lnTo>
                  <a:pt x="28953" y="333756"/>
                </a:lnTo>
                <a:lnTo>
                  <a:pt x="19490" y="345347"/>
                </a:lnTo>
                <a:lnTo>
                  <a:pt x="2805" y="385680"/>
                </a:lnTo>
                <a:lnTo>
                  <a:pt x="0" y="416102"/>
                </a:lnTo>
                <a:lnTo>
                  <a:pt x="666" y="432087"/>
                </a:lnTo>
                <a:lnTo>
                  <a:pt x="2507" y="448323"/>
                </a:lnTo>
                <a:lnTo>
                  <a:pt x="5395" y="464834"/>
                </a:lnTo>
                <a:lnTo>
                  <a:pt x="9179" y="481464"/>
                </a:lnTo>
                <a:lnTo>
                  <a:pt x="9335" y="482035"/>
                </a:lnTo>
                <a:lnTo>
                  <a:pt x="9335" y="409965"/>
                </a:lnTo>
                <a:lnTo>
                  <a:pt x="9926" y="397919"/>
                </a:lnTo>
                <a:lnTo>
                  <a:pt x="24381" y="355854"/>
                </a:lnTo>
                <a:lnTo>
                  <a:pt x="54065" y="319310"/>
                </a:lnTo>
                <a:lnTo>
                  <a:pt x="81551" y="292293"/>
                </a:lnTo>
                <a:lnTo>
                  <a:pt x="90568" y="283199"/>
                </a:lnTo>
                <a:lnTo>
                  <a:pt x="99215" y="273855"/>
                </a:lnTo>
                <a:lnTo>
                  <a:pt x="107315" y="264136"/>
                </a:lnTo>
                <a:lnTo>
                  <a:pt x="114687" y="253918"/>
                </a:lnTo>
                <a:lnTo>
                  <a:pt x="121155" y="243078"/>
                </a:lnTo>
                <a:lnTo>
                  <a:pt x="124084" y="237219"/>
                </a:lnTo>
                <a:close/>
              </a:path>
              <a:path w="143510" h="690879">
                <a:moveTo>
                  <a:pt x="99819" y="688086"/>
                </a:moveTo>
                <a:lnTo>
                  <a:pt x="99819" y="684276"/>
                </a:lnTo>
                <a:lnTo>
                  <a:pt x="82293" y="645414"/>
                </a:lnTo>
                <a:lnTo>
                  <a:pt x="73149" y="626364"/>
                </a:lnTo>
                <a:lnTo>
                  <a:pt x="64767" y="606552"/>
                </a:lnTo>
                <a:lnTo>
                  <a:pt x="57147" y="587502"/>
                </a:lnTo>
                <a:lnTo>
                  <a:pt x="48726" y="569106"/>
                </a:lnTo>
                <a:lnTo>
                  <a:pt x="41907" y="550164"/>
                </a:lnTo>
                <a:lnTo>
                  <a:pt x="23619" y="496824"/>
                </a:lnTo>
                <a:lnTo>
                  <a:pt x="10893" y="434863"/>
                </a:lnTo>
                <a:lnTo>
                  <a:pt x="9335" y="409965"/>
                </a:lnTo>
                <a:lnTo>
                  <a:pt x="9335" y="482035"/>
                </a:lnTo>
                <a:lnTo>
                  <a:pt x="24480" y="530976"/>
                </a:lnTo>
                <a:lnTo>
                  <a:pt x="42684" y="577609"/>
                </a:lnTo>
                <a:lnTo>
                  <a:pt x="59912" y="618392"/>
                </a:lnTo>
                <a:lnTo>
                  <a:pt x="64767" y="630174"/>
                </a:lnTo>
                <a:lnTo>
                  <a:pt x="73149" y="649224"/>
                </a:lnTo>
                <a:lnTo>
                  <a:pt x="91437" y="688086"/>
                </a:lnTo>
                <a:lnTo>
                  <a:pt x="93723" y="690372"/>
                </a:lnTo>
                <a:lnTo>
                  <a:pt x="97533" y="690372"/>
                </a:lnTo>
                <a:lnTo>
                  <a:pt x="99819" y="688086"/>
                </a:lnTo>
                <a:close/>
              </a:path>
              <a:path w="143510" h="690879">
                <a:moveTo>
                  <a:pt x="143253" y="58674"/>
                </a:moveTo>
                <a:lnTo>
                  <a:pt x="81531" y="0"/>
                </a:lnTo>
                <a:lnTo>
                  <a:pt x="71625" y="84582"/>
                </a:lnTo>
                <a:lnTo>
                  <a:pt x="99057" y="74659"/>
                </a:lnTo>
                <a:lnTo>
                  <a:pt x="99057" y="57912"/>
                </a:lnTo>
                <a:lnTo>
                  <a:pt x="101343" y="55626"/>
                </a:lnTo>
                <a:lnTo>
                  <a:pt x="105153" y="55626"/>
                </a:lnTo>
                <a:lnTo>
                  <a:pt x="107439" y="58674"/>
                </a:lnTo>
                <a:lnTo>
                  <a:pt x="111400" y="70195"/>
                </a:lnTo>
                <a:lnTo>
                  <a:pt x="143253" y="58674"/>
                </a:lnTo>
                <a:close/>
              </a:path>
              <a:path w="143510" h="690879">
                <a:moveTo>
                  <a:pt x="111400" y="70195"/>
                </a:moveTo>
                <a:lnTo>
                  <a:pt x="107439" y="58674"/>
                </a:lnTo>
                <a:lnTo>
                  <a:pt x="105153" y="55626"/>
                </a:lnTo>
                <a:lnTo>
                  <a:pt x="101343" y="55626"/>
                </a:lnTo>
                <a:lnTo>
                  <a:pt x="99057" y="57912"/>
                </a:lnTo>
                <a:lnTo>
                  <a:pt x="100600" y="68192"/>
                </a:lnTo>
                <a:lnTo>
                  <a:pt x="102397" y="73451"/>
                </a:lnTo>
                <a:lnTo>
                  <a:pt x="111400" y="70195"/>
                </a:lnTo>
                <a:close/>
              </a:path>
              <a:path w="143510" h="690879">
                <a:moveTo>
                  <a:pt x="102397" y="73451"/>
                </a:moveTo>
                <a:lnTo>
                  <a:pt x="100600" y="68192"/>
                </a:lnTo>
                <a:lnTo>
                  <a:pt x="99057" y="57912"/>
                </a:lnTo>
                <a:lnTo>
                  <a:pt x="99057" y="74659"/>
                </a:lnTo>
                <a:lnTo>
                  <a:pt x="102397" y="73451"/>
                </a:lnTo>
                <a:close/>
              </a:path>
              <a:path w="143510" h="690879">
                <a:moveTo>
                  <a:pt x="133664" y="183465"/>
                </a:moveTo>
                <a:lnTo>
                  <a:pt x="130527" y="145023"/>
                </a:lnTo>
                <a:lnTo>
                  <a:pt x="115821" y="83058"/>
                </a:lnTo>
                <a:lnTo>
                  <a:pt x="111400" y="70195"/>
                </a:lnTo>
                <a:lnTo>
                  <a:pt x="102397" y="73451"/>
                </a:lnTo>
                <a:lnTo>
                  <a:pt x="104595" y="79883"/>
                </a:lnTo>
                <a:lnTo>
                  <a:pt x="108404" y="91795"/>
                </a:lnTo>
                <a:lnTo>
                  <a:pt x="120402" y="140977"/>
                </a:lnTo>
                <a:lnTo>
                  <a:pt x="124084" y="178530"/>
                </a:lnTo>
                <a:lnTo>
                  <a:pt x="124084" y="237219"/>
                </a:lnTo>
                <a:lnTo>
                  <a:pt x="124203" y="236982"/>
                </a:lnTo>
                <a:lnTo>
                  <a:pt x="129583" y="220374"/>
                </a:lnTo>
                <a:lnTo>
                  <a:pt x="131907" y="208434"/>
                </a:lnTo>
                <a:lnTo>
                  <a:pt x="133235" y="196093"/>
                </a:lnTo>
                <a:lnTo>
                  <a:pt x="133664" y="183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0789" y="4671821"/>
            <a:ext cx="778510" cy="4108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Index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08383" y="5628894"/>
            <a:ext cx="2721610" cy="1311910"/>
          </a:xfrm>
          <a:custGeom>
            <a:avLst/>
            <a:gdLst/>
            <a:ahLst/>
            <a:cxnLst/>
            <a:rect l="l" t="t" r="r" b="b"/>
            <a:pathLst>
              <a:path w="2721609" h="1311909">
                <a:moveTo>
                  <a:pt x="2721101" y="1208532"/>
                </a:moveTo>
                <a:lnTo>
                  <a:pt x="2721101" y="103631"/>
                </a:lnTo>
                <a:lnTo>
                  <a:pt x="2716594" y="95143"/>
                </a:lnTo>
                <a:lnTo>
                  <a:pt x="2681579" y="78755"/>
                </a:lnTo>
                <a:lnTo>
                  <a:pt x="2614231" y="63329"/>
                </a:lnTo>
                <a:lnTo>
                  <a:pt x="2569307" y="56044"/>
                </a:lnTo>
                <a:lnTo>
                  <a:pt x="2517348" y="49080"/>
                </a:lnTo>
                <a:lnTo>
                  <a:pt x="2458705" y="42464"/>
                </a:lnTo>
                <a:lnTo>
                  <a:pt x="2393728" y="36223"/>
                </a:lnTo>
                <a:lnTo>
                  <a:pt x="2322766" y="30384"/>
                </a:lnTo>
                <a:lnTo>
                  <a:pt x="2246169" y="24974"/>
                </a:lnTo>
                <a:lnTo>
                  <a:pt x="2164287" y="20019"/>
                </a:lnTo>
                <a:lnTo>
                  <a:pt x="2077469" y="15546"/>
                </a:lnTo>
                <a:lnTo>
                  <a:pt x="1986066" y="11583"/>
                </a:lnTo>
                <a:lnTo>
                  <a:pt x="1890426" y="8155"/>
                </a:lnTo>
                <a:lnTo>
                  <a:pt x="1790901" y="5291"/>
                </a:lnTo>
                <a:lnTo>
                  <a:pt x="1687839" y="3016"/>
                </a:lnTo>
                <a:lnTo>
                  <a:pt x="1581590" y="1358"/>
                </a:lnTo>
                <a:lnTo>
                  <a:pt x="1472504" y="344"/>
                </a:lnTo>
                <a:lnTo>
                  <a:pt x="1360931" y="0"/>
                </a:lnTo>
                <a:lnTo>
                  <a:pt x="1249353" y="344"/>
                </a:lnTo>
                <a:lnTo>
                  <a:pt x="1140252" y="1358"/>
                </a:lnTo>
                <a:lnTo>
                  <a:pt x="1033978" y="3016"/>
                </a:lnTo>
                <a:lnTo>
                  <a:pt x="930883" y="5291"/>
                </a:lnTo>
                <a:lnTo>
                  <a:pt x="831318" y="8155"/>
                </a:lnTo>
                <a:lnTo>
                  <a:pt x="735633" y="11583"/>
                </a:lnTo>
                <a:lnTo>
                  <a:pt x="644179" y="15546"/>
                </a:lnTo>
                <a:lnTo>
                  <a:pt x="557308" y="20019"/>
                </a:lnTo>
                <a:lnTo>
                  <a:pt x="475370" y="24974"/>
                </a:lnTo>
                <a:lnTo>
                  <a:pt x="398716" y="30384"/>
                </a:lnTo>
                <a:lnTo>
                  <a:pt x="327697" y="36223"/>
                </a:lnTo>
                <a:lnTo>
                  <a:pt x="262664" y="42464"/>
                </a:lnTo>
                <a:lnTo>
                  <a:pt x="203968" y="49080"/>
                </a:lnTo>
                <a:lnTo>
                  <a:pt x="151959" y="56044"/>
                </a:lnTo>
                <a:lnTo>
                  <a:pt x="106989" y="63329"/>
                </a:lnTo>
                <a:lnTo>
                  <a:pt x="69409" y="70908"/>
                </a:lnTo>
                <a:lnTo>
                  <a:pt x="17820" y="86842"/>
                </a:lnTo>
                <a:lnTo>
                  <a:pt x="0" y="103632"/>
                </a:lnTo>
                <a:lnTo>
                  <a:pt x="0" y="1208532"/>
                </a:lnTo>
                <a:lnTo>
                  <a:pt x="39568" y="1233114"/>
                </a:lnTo>
                <a:lnTo>
                  <a:pt x="106989" y="1248394"/>
                </a:lnTo>
                <a:lnTo>
                  <a:pt x="151959" y="1255619"/>
                </a:lnTo>
                <a:lnTo>
                  <a:pt x="203968" y="1262530"/>
                </a:lnTo>
                <a:lnTo>
                  <a:pt x="262664" y="1269101"/>
                </a:lnTo>
                <a:lnTo>
                  <a:pt x="327697" y="1275304"/>
                </a:lnTo>
                <a:lnTo>
                  <a:pt x="398716" y="1281112"/>
                </a:lnTo>
                <a:lnTo>
                  <a:pt x="475370" y="1286497"/>
                </a:lnTo>
                <a:lnTo>
                  <a:pt x="557308" y="1291431"/>
                </a:lnTo>
                <a:lnTo>
                  <a:pt x="644179" y="1295888"/>
                </a:lnTo>
                <a:lnTo>
                  <a:pt x="735633" y="1299839"/>
                </a:lnTo>
                <a:lnTo>
                  <a:pt x="831318" y="1303258"/>
                </a:lnTo>
                <a:lnTo>
                  <a:pt x="930883" y="1306116"/>
                </a:lnTo>
                <a:lnTo>
                  <a:pt x="1033978" y="1308387"/>
                </a:lnTo>
                <a:lnTo>
                  <a:pt x="1140252" y="1310044"/>
                </a:lnTo>
                <a:lnTo>
                  <a:pt x="1249353" y="1311057"/>
                </a:lnTo>
                <a:lnTo>
                  <a:pt x="1360931" y="1311402"/>
                </a:lnTo>
                <a:lnTo>
                  <a:pt x="1472504" y="1311057"/>
                </a:lnTo>
                <a:lnTo>
                  <a:pt x="1581590" y="1310044"/>
                </a:lnTo>
                <a:lnTo>
                  <a:pt x="1687839" y="1308387"/>
                </a:lnTo>
                <a:lnTo>
                  <a:pt x="1790901" y="1306116"/>
                </a:lnTo>
                <a:lnTo>
                  <a:pt x="1890426" y="1303258"/>
                </a:lnTo>
                <a:lnTo>
                  <a:pt x="1986066" y="1299839"/>
                </a:lnTo>
                <a:lnTo>
                  <a:pt x="2077469" y="1295888"/>
                </a:lnTo>
                <a:lnTo>
                  <a:pt x="2164287" y="1291431"/>
                </a:lnTo>
                <a:lnTo>
                  <a:pt x="2246169" y="1286497"/>
                </a:lnTo>
                <a:lnTo>
                  <a:pt x="2322766" y="1281112"/>
                </a:lnTo>
                <a:lnTo>
                  <a:pt x="2393728" y="1275304"/>
                </a:lnTo>
                <a:lnTo>
                  <a:pt x="2458705" y="1269101"/>
                </a:lnTo>
                <a:lnTo>
                  <a:pt x="2517348" y="1262530"/>
                </a:lnTo>
                <a:lnTo>
                  <a:pt x="2569307" y="1255619"/>
                </a:lnTo>
                <a:lnTo>
                  <a:pt x="2614231" y="1248394"/>
                </a:lnTo>
                <a:lnTo>
                  <a:pt x="2651772" y="1240883"/>
                </a:lnTo>
                <a:lnTo>
                  <a:pt x="2703303" y="1225114"/>
                </a:lnTo>
                <a:lnTo>
                  <a:pt x="2721101" y="1208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8383" y="5628894"/>
            <a:ext cx="2721610" cy="207010"/>
          </a:xfrm>
          <a:custGeom>
            <a:avLst/>
            <a:gdLst/>
            <a:ahLst/>
            <a:cxnLst/>
            <a:rect l="l" t="t" r="r" b="b"/>
            <a:pathLst>
              <a:path w="2721609" h="207010">
                <a:moveTo>
                  <a:pt x="2721102" y="103631"/>
                </a:moveTo>
                <a:lnTo>
                  <a:pt x="2681579" y="78755"/>
                </a:lnTo>
                <a:lnTo>
                  <a:pt x="2614231" y="63329"/>
                </a:lnTo>
                <a:lnTo>
                  <a:pt x="2569307" y="56044"/>
                </a:lnTo>
                <a:lnTo>
                  <a:pt x="2517348" y="49080"/>
                </a:lnTo>
                <a:lnTo>
                  <a:pt x="2458705" y="42464"/>
                </a:lnTo>
                <a:lnTo>
                  <a:pt x="2393728" y="36223"/>
                </a:lnTo>
                <a:lnTo>
                  <a:pt x="2322766" y="30384"/>
                </a:lnTo>
                <a:lnTo>
                  <a:pt x="2246169" y="24974"/>
                </a:lnTo>
                <a:lnTo>
                  <a:pt x="2164287" y="20019"/>
                </a:lnTo>
                <a:lnTo>
                  <a:pt x="2077469" y="15546"/>
                </a:lnTo>
                <a:lnTo>
                  <a:pt x="1986066" y="11583"/>
                </a:lnTo>
                <a:lnTo>
                  <a:pt x="1890426" y="8155"/>
                </a:lnTo>
                <a:lnTo>
                  <a:pt x="1790901" y="5291"/>
                </a:lnTo>
                <a:lnTo>
                  <a:pt x="1687839" y="3016"/>
                </a:lnTo>
                <a:lnTo>
                  <a:pt x="1581590" y="1358"/>
                </a:lnTo>
                <a:lnTo>
                  <a:pt x="1472504" y="344"/>
                </a:lnTo>
                <a:lnTo>
                  <a:pt x="1360932" y="0"/>
                </a:lnTo>
                <a:lnTo>
                  <a:pt x="1249353" y="344"/>
                </a:lnTo>
                <a:lnTo>
                  <a:pt x="1140252" y="1358"/>
                </a:lnTo>
                <a:lnTo>
                  <a:pt x="1033978" y="3016"/>
                </a:lnTo>
                <a:lnTo>
                  <a:pt x="930883" y="5291"/>
                </a:lnTo>
                <a:lnTo>
                  <a:pt x="831318" y="8155"/>
                </a:lnTo>
                <a:lnTo>
                  <a:pt x="735633" y="11583"/>
                </a:lnTo>
                <a:lnTo>
                  <a:pt x="644179" y="15546"/>
                </a:lnTo>
                <a:lnTo>
                  <a:pt x="557308" y="20019"/>
                </a:lnTo>
                <a:lnTo>
                  <a:pt x="475370" y="24974"/>
                </a:lnTo>
                <a:lnTo>
                  <a:pt x="398716" y="30384"/>
                </a:lnTo>
                <a:lnTo>
                  <a:pt x="327697" y="36223"/>
                </a:lnTo>
                <a:lnTo>
                  <a:pt x="262664" y="42464"/>
                </a:lnTo>
                <a:lnTo>
                  <a:pt x="203968" y="49080"/>
                </a:lnTo>
                <a:lnTo>
                  <a:pt x="151959" y="56044"/>
                </a:lnTo>
                <a:lnTo>
                  <a:pt x="106989" y="63329"/>
                </a:lnTo>
                <a:lnTo>
                  <a:pt x="69409" y="70908"/>
                </a:lnTo>
                <a:lnTo>
                  <a:pt x="17820" y="86842"/>
                </a:lnTo>
                <a:lnTo>
                  <a:pt x="0" y="103631"/>
                </a:lnTo>
                <a:lnTo>
                  <a:pt x="4513" y="112011"/>
                </a:lnTo>
                <a:lnTo>
                  <a:pt x="39568" y="128214"/>
                </a:lnTo>
                <a:lnTo>
                  <a:pt x="106989" y="143494"/>
                </a:lnTo>
                <a:lnTo>
                  <a:pt x="151959" y="150719"/>
                </a:lnTo>
                <a:lnTo>
                  <a:pt x="203968" y="157630"/>
                </a:lnTo>
                <a:lnTo>
                  <a:pt x="262664" y="164201"/>
                </a:lnTo>
                <a:lnTo>
                  <a:pt x="327697" y="170404"/>
                </a:lnTo>
                <a:lnTo>
                  <a:pt x="398716" y="176212"/>
                </a:lnTo>
                <a:lnTo>
                  <a:pt x="475370" y="181597"/>
                </a:lnTo>
                <a:lnTo>
                  <a:pt x="557308" y="186531"/>
                </a:lnTo>
                <a:lnTo>
                  <a:pt x="644179" y="190988"/>
                </a:lnTo>
                <a:lnTo>
                  <a:pt x="735633" y="194939"/>
                </a:lnTo>
                <a:lnTo>
                  <a:pt x="831318" y="198358"/>
                </a:lnTo>
                <a:lnTo>
                  <a:pt x="930883" y="201216"/>
                </a:lnTo>
                <a:lnTo>
                  <a:pt x="1033978" y="203487"/>
                </a:lnTo>
                <a:lnTo>
                  <a:pt x="1140252" y="205144"/>
                </a:lnTo>
                <a:lnTo>
                  <a:pt x="1249353" y="206157"/>
                </a:lnTo>
                <a:lnTo>
                  <a:pt x="1360932" y="206501"/>
                </a:lnTo>
                <a:lnTo>
                  <a:pt x="1472504" y="206157"/>
                </a:lnTo>
                <a:lnTo>
                  <a:pt x="1581590" y="205144"/>
                </a:lnTo>
                <a:lnTo>
                  <a:pt x="1687839" y="203487"/>
                </a:lnTo>
                <a:lnTo>
                  <a:pt x="1790901" y="201216"/>
                </a:lnTo>
                <a:lnTo>
                  <a:pt x="1890426" y="198358"/>
                </a:lnTo>
                <a:lnTo>
                  <a:pt x="1986066" y="194939"/>
                </a:lnTo>
                <a:lnTo>
                  <a:pt x="2077469" y="190988"/>
                </a:lnTo>
                <a:lnTo>
                  <a:pt x="2164287" y="186531"/>
                </a:lnTo>
                <a:lnTo>
                  <a:pt x="2246169" y="181597"/>
                </a:lnTo>
                <a:lnTo>
                  <a:pt x="2322766" y="176212"/>
                </a:lnTo>
                <a:lnTo>
                  <a:pt x="2393728" y="170404"/>
                </a:lnTo>
                <a:lnTo>
                  <a:pt x="2458705" y="164201"/>
                </a:lnTo>
                <a:lnTo>
                  <a:pt x="2517348" y="157630"/>
                </a:lnTo>
                <a:lnTo>
                  <a:pt x="2569307" y="150719"/>
                </a:lnTo>
                <a:lnTo>
                  <a:pt x="2614231" y="143494"/>
                </a:lnTo>
                <a:lnTo>
                  <a:pt x="2651772" y="135983"/>
                </a:lnTo>
                <a:lnTo>
                  <a:pt x="2703303" y="120214"/>
                </a:lnTo>
                <a:lnTo>
                  <a:pt x="2721102" y="10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8383" y="5628894"/>
            <a:ext cx="2721610" cy="1311910"/>
          </a:xfrm>
          <a:custGeom>
            <a:avLst/>
            <a:gdLst/>
            <a:ahLst/>
            <a:cxnLst/>
            <a:rect l="l" t="t" r="r" b="b"/>
            <a:pathLst>
              <a:path w="2721609" h="1311909">
                <a:moveTo>
                  <a:pt x="1360931" y="0"/>
                </a:moveTo>
                <a:lnTo>
                  <a:pt x="1249353" y="344"/>
                </a:lnTo>
                <a:lnTo>
                  <a:pt x="1140252" y="1358"/>
                </a:lnTo>
                <a:lnTo>
                  <a:pt x="1033978" y="3016"/>
                </a:lnTo>
                <a:lnTo>
                  <a:pt x="930883" y="5291"/>
                </a:lnTo>
                <a:lnTo>
                  <a:pt x="831318" y="8155"/>
                </a:lnTo>
                <a:lnTo>
                  <a:pt x="735633" y="11583"/>
                </a:lnTo>
                <a:lnTo>
                  <a:pt x="644179" y="15546"/>
                </a:lnTo>
                <a:lnTo>
                  <a:pt x="557308" y="20019"/>
                </a:lnTo>
                <a:lnTo>
                  <a:pt x="475370" y="24974"/>
                </a:lnTo>
                <a:lnTo>
                  <a:pt x="398716" y="30384"/>
                </a:lnTo>
                <a:lnTo>
                  <a:pt x="327697" y="36223"/>
                </a:lnTo>
                <a:lnTo>
                  <a:pt x="262664" y="42464"/>
                </a:lnTo>
                <a:lnTo>
                  <a:pt x="203968" y="49080"/>
                </a:lnTo>
                <a:lnTo>
                  <a:pt x="151959" y="56044"/>
                </a:lnTo>
                <a:lnTo>
                  <a:pt x="106989" y="63329"/>
                </a:lnTo>
                <a:lnTo>
                  <a:pt x="69409" y="70908"/>
                </a:lnTo>
                <a:lnTo>
                  <a:pt x="17820" y="86842"/>
                </a:lnTo>
                <a:lnTo>
                  <a:pt x="0" y="103632"/>
                </a:lnTo>
                <a:lnTo>
                  <a:pt x="0" y="1208532"/>
                </a:lnTo>
                <a:lnTo>
                  <a:pt x="39568" y="1233114"/>
                </a:lnTo>
                <a:lnTo>
                  <a:pt x="106989" y="1248394"/>
                </a:lnTo>
                <a:lnTo>
                  <a:pt x="151959" y="1255619"/>
                </a:lnTo>
                <a:lnTo>
                  <a:pt x="203968" y="1262530"/>
                </a:lnTo>
                <a:lnTo>
                  <a:pt x="262664" y="1269101"/>
                </a:lnTo>
                <a:lnTo>
                  <a:pt x="327697" y="1275304"/>
                </a:lnTo>
                <a:lnTo>
                  <a:pt x="398716" y="1281112"/>
                </a:lnTo>
                <a:lnTo>
                  <a:pt x="475370" y="1286497"/>
                </a:lnTo>
                <a:lnTo>
                  <a:pt x="557308" y="1291431"/>
                </a:lnTo>
                <a:lnTo>
                  <a:pt x="644179" y="1295888"/>
                </a:lnTo>
                <a:lnTo>
                  <a:pt x="735633" y="1299839"/>
                </a:lnTo>
                <a:lnTo>
                  <a:pt x="831318" y="1303258"/>
                </a:lnTo>
                <a:lnTo>
                  <a:pt x="930883" y="1306116"/>
                </a:lnTo>
                <a:lnTo>
                  <a:pt x="1033978" y="1308387"/>
                </a:lnTo>
                <a:lnTo>
                  <a:pt x="1140252" y="1310044"/>
                </a:lnTo>
                <a:lnTo>
                  <a:pt x="1249353" y="1311057"/>
                </a:lnTo>
                <a:lnTo>
                  <a:pt x="1360931" y="1311402"/>
                </a:lnTo>
                <a:lnTo>
                  <a:pt x="1472504" y="1311057"/>
                </a:lnTo>
                <a:lnTo>
                  <a:pt x="1581590" y="1310044"/>
                </a:lnTo>
                <a:lnTo>
                  <a:pt x="1687839" y="1308387"/>
                </a:lnTo>
                <a:lnTo>
                  <a:pt x="1790901" y="1306116"/>
                </a:lnTo>
                <a:lnTo>
                  <a:pt x="1890426" y="1303258"/>
                </a:lnTo>
                <a:lnTo>
                  <a:pt x="1986066" y="1299839"/>
                </a:lnTo>
                <a:lnTo>
                  <a:pt x="2077469" y="1295888"/>
                </a:lnTo>
                <a:lnTo>
                  <a:pt x="2164287" y="1291431"/>
                </a:lnTo>
                <a:lnTo>
                  <a:pt x="2246169" y="1286497"/>
                </a:lnTo>
                <a:lnTo>
                  <a:pt x="2322766" y="1281112"/>
                </a:lnTo>
                <a:lnTo>
                  <a:pt x="2393728" y="1275304"/>
                </a:lnTo>
                <a:lnTo>
                  <a:pt x="2458705" y="1269101"/>
                </a:lnTo>
                <a:lnTo>
                  <a:pt x="2517348" y="1262530"/>
                </a:lnTo>
                <a:lnTo>
                  <a:pt x="2569307" y="1255619"/>
                </a:lnTo>
                <a:lnTo>
                  <a:pt x="2614231" y="1248394"/>
                </a:lnTo>
                <a:lnTo>
                  <a:pt x="2651772" y="1240883"/>
                </a:lnTo>
                <a:lnTo>
                  <a:pt x="2703303" y="1225114"/>
                </a:lnTo>
                <a:lnTo>
                  <a:pt x="2721101" y="1208532"/>
                </a:lnTo>
                <a:lnTo>
                  <a:pt x="2721101" y="103631"/>
                </a:lnTo>
                <a:lnTo>
                  <a:pt x="2681579" y="78755"/>
                </a:lnTo>
                <a:lnTo>
                  <a:pt x="2614231" y="63329"/>
                </a:lnTo>
                <a:lnTo>
                  <a:pt x="2569307" y="56044"/>
                </a:lnTo>
                <a:lnTo>
                  <a:pt x="2517348" y="49080"/>
                </a:lnTo>
                <a:lnTo>
                  <a:pt x="2458705" y="42464"/>
                </a:lnTo>
                <a:lnTo>
                  <a:pt x="2393728" y="36223"/>
                </a:lnTo>
                <a:lnTo>
                  <a:pt x="2322766" y="30384"/>
                </a:lnTo>
                <a:lnTo>
                  <a:pt x="2246169" y="24974"/>
                </a:lnTo>
                <a:lnTo>
                  <a:pt x="2164287" y="20019"/>
                </a:lnTo>
                <a:lnTo>
                  <a:pt x="2077469" y="15546"/>
                </a:lnTo>
                <a:lnTo>
                  <a:pt x="1986066" y="11583"/>
                </a:lnTo>
                <a:lnTo>
                  <a:pt x="1890426" y="8155"/>
                </a:lnTo>
                <a:lnTo>
                  <a:pt x="1790901" y="5291"/>
                </a:lnTo>
                <a:lnTo>
                  <a:pt x="1687839" y="3016"/>
                </a:lnTo>
                <a:lnTo>
                  <a:pt x="1581590" y="1358"/>
                </a:lnTo>
                <a:lnTo>
                  <a:pt x="1472504" y="344"/>
                </a:lnTo>
                <a:lnTo>
                  <a:pt x="136093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08383" y="5732526"/>
            <a:ext cx="2721610" cy="102870"/>
          </a:xfrm>
          <a:custGeom>
            <a:avLst/>
            <a:gdLst/>
            <a:ahLst/>
            <a:cxnLst/>
            <a:rect l="l" t="t" r="r" b="b"/>
            <a:pathLst>
              <a:path w="2721609" h="102870">
                <a:moveTo>
                  <a:pt x="0" y="0"/>
                </a:moveTo>
                <a:lnTo>
                  <a:pt x="39568" y="24582"/>
                </a:lnTo>
                <a:lnTo>
                  <a:pt x="106989" y="39862"/>
                </a:lnTo>
                <a:lnTo>
                  <a:pt x="151959" y="47087"/>
                </a:lnTo>
                <a:lnTo>
                  <a:pt x="203968" y="53998"/>
                </a:lnTo>
                <a:lnTo>
                  <a:pt x="262664" y="60569"/>
                </a:lnTo>
                <a:lnTo>
                  <a:pt x="327697" y="66772"/>
                </a:lnTo>
                <a:lnTo>
                  <a:pt x="398716" y="72580"/>
                </a:lnTo>
                <a:lnTo>
                  <a:pt x="475370" y="77965"/>
                </a:lnTo>
                <a:lnTo>
                  <a:pt x="557308" y="82899"/>
                </a:lnTo>
                <a:lnTo>
                  <a:pt x="644179" y="87356"/>
                </a:lnTo>
                <a:lnTo>
                  <a:pt x="735633" y="91307"/>
                </a:lnTo>
                <a:lnTo>
                  <a:pt x="831318" y="94726"/>
                </a:lnTo>
                <a:lnTo>
                  <a:pt x="930883" y="97584"/>
                </a:lnTo>
                <a:lnTo>
                  <a:pt x="1033978" y="99855"/>
                </a:lnTo>
                <a:lnTo>
                  <a:pt x="1140252" y="101512"/>
                </a:lnTo>
                <a:lnTo>
                  <a:pt x="1249353" y="102525"/>
                </a:lnTo>
                <a:lnTo>
                  <a:pt x="1360932" y="102869"/>
                </a:lnTo>
                <a:lnTo>
                  <a:pt x="1472504" y="102525"/>
                </a:lnTo>
                <a:lnTo>
                  <a:pt x="1581590" y="101512"/>
                </a:lnTo>
                <a:lnTo>
                  <a:pt x="1687839" y="99855"/>
                </a:lnTo>
                <a:lnTo>
                  <a:pt x="1790901" y="97584"/>
                </a:lnTo>
                <a:lnTo>
                  <a:pt x="1890426" y="94726"/>
                </a:lnTo>
                <a:lnTo>
                  <a:pt x="1986066" y="91307"/>
                </a:lnTo>
                <a:lnTo>
                  <a:pt x="2077469" y="87356"/>
                </a:lnTo>
                <a:lnTo>
                  <a:pt x="2164287" y="82899"/>
                </a:lnTo>
                <a:lnTo>
                  <a:pt x="2246169" y="77965"/>
                </a:lnTo>
                <a:lnTo>
                  <a:pt x="2322766" y="72580"/>
                </a:lnTo>
                <a:lnTo>
                  <a:pt x="2393728" y="66772"/>
                </a:lnTo>
                <a:lnTo>
                  <a:pt x="2458705" y="60569"/>
                </a:lnTo>
                <a:lnTo>
                  <a:pt x="2517348" y="53998"/>
                </a:lnTo>
                <a:lnTo>
                  <a:pt x="2569307" y="47087"/>
                </a:lnTo>
                <a:lnTo>
                  <a:pt x="2614231" y="39862"/>
                </a:lnTo>
                <a:lnTo>
                  <a:pt x="2651772" y="32351"/>
                </a:lnTo>
                <a:lnTo>
                  <a:pt x="2703303" y="16582"/>
                </a:lnTo>
                <a:lnTo>
                  <a:pt x="2716594" y="8379"/>
                </a:lnTo>
                <a:lnTo>
                  <a:pt x="27211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46959" y="6347957"/>
            <a:ext cx="2387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R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13411" y="6038850"/>
            <a:ext cx="1764030" cy="750570"/>
          </a:xfrm>
          <a:custGeom>
            <a:avLst/>
            <a:gdLst/>
            <a:ahLst/>
            <a:cxnLst/>
            <a:rect l="l" t="t" r="r" b="b"/>
            <a:pathLst>
              <a:path w="1764029" h="750570">
                <a:moveTo>
                  <a:pt x="0" y="0"/>
                </a:moveTo>
                <a:lnTo>
                  <a:pt x="0" y="750570"/>
                </a:lnTo>
                <a:lnTo>
                  <a:pt x="1764029" y="750570"/>
                </a:lnTo>
                <a:lnTo>
                  <a:pt x="176402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3339" y="4544567"/>
            <a:ext cx="1114425" cy="732790"/>
          </a:xfrm>
          <a:custGeom>
            <a:avLst/>
            <a:gdLst/>
            <a:ahLst/>
            <a:cxnLst/>
            <a:rect l="l" t="t" r="r" b="b"/>
            <a:pathLst>
              <a:path w="1114425" h="732789">
                <a:moveTo>
                  <a:pt x="1114044" y="121919"/>
                </a:moveTo>
                <a:lnTo>
                  <a:pt x="1106554" y="79714"/>
                </a:lnTo>
                <a:lnTo>
                  <a:pt x="1085829" y="43842"/>
                </a:lnTo>
                <a:lnTo>
                  <a:pt x="1054483" y="17067"/>
                </a:lnTo>
                <a:lnTo>
                  <a:pt x="1015130" y="2152"/>
                </a:lnTo>
                <a:lnTo>
                  <a:pt x="121920" y="0"/>
                </a:lnTo>
                <a:lnTo>
                  <a:pt x="107318" y="875"/>
                </a:lnTo>
                <a:lnTo>
                  <a:pt x="66916" y="13196"/>
                </a:lnTo>
                <a:lnTo>
                  <a:pt x="33770" y="37906"/>
                </a:lnTo>
                <a:lnTo>
                  <a:pt x="10641" y="72244"/>
                </a:lnTo>
                <a:lnTo>
                  <a:pt x="293" y="113447"/>
                </a:lnTo>
                <a:lnTo>
                  <a:pt x="0" y="610362"/>
                </a:lnTo>
                <a:lnTo>
                  <a:pt x="875" y="624963"/>
                </a:lnTo>
                <a:lnTo>
                  <a:pt x="13196" y="665365"/>
                </a:lnTo>
                <a:lnTo>
                  <a:pt x="37906" y="698511"/>
                </a:lnTo>
                <a:lnTo>
                  <a:pt x="72244" y="721640"/>
                </a:lnTo>
                <a:lnTo>
                  <a:pt x="113447" y="731988"/>
                </a:lnTo>
                <a:lnTo>
                  <a:pt x="992124" y="732281"/>
                </a:lnTo>
                <a:lnTo>
                  <a:pt x="1006870" y="731406"/>
                </a:lnTo>
                <a:lnTo>
                  <a:pt x="1047462" y="719085"/>
                </a:lnTo>
                <a:lnTo>
                  <a:pt x="1080550" y="694375"/>
                </a:lnTo>
                <a:lnTo>
                  <a:pt x="1103518" y="660037"/>
                </a:lnTo>
                <a:lnTo>
                  <a:pt x="1113754" y="618834"/>
                </a:lnTo>
                <a:lnTo>
                  <a:pt x="1114044" y="12191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3339" y="4544567"/>
            <a:ext cx="1114425" cy="732790"/>
          </a:xfrm>
          <a:custGeom>
            <a:avLst/>
            <a:gdLst/>
            <a:ahLst/>
            <a:cxnLst/>
            <a:rect l="l" t="t" r="r" b="b"/>
            <a:pathLst>
              <a:path w="1114425" h="732789">
                <a:moveTo>
                  <a:pt x="121920" y="0"/>
                </a:moveTo>
                <a:lnTo>
                  <a:pt x="79714" y="7576"/>
                </a:lnTo>
                <a:lnTo>
                  <a:pt x="43842" y="28463"/>
                </a:lnTo>
                <a:lnTo>
                  <a:pt x="17067" y="59899"/>
                </a:lnTo>
                <a:lnTo>
                  <a:pt x="2152" y="99121"/>
                </a:lnTo>
                <a:lnTo>
                  <a:pt x="0" y="610362"/>
                </a:lnTo>
                <a:lnTo>
                  <a:pt x="875" y="624963"/>
                </a:lnTo>
                <a:lnTo>
                  <a:pt x="13196" y="665365"/>
                </a:lnTo>
                <a:lnTo>
                  <a:pt x="37906" y="698511"/>
                </a:lnTo>
                <a:lnTo>
                  <a:pt x="72244" y="721640"/>
                </a:lnTo>
                <a:lnTo>
                  <a:pt x="113447" y="731988"/>
                </a:lnTo>
                <a:lnTo>
                  <a:pt x="992124" y="732281"/>
                </a:lnTo>
                <a:lnTo>
                  <a:pt x="1006870" y="731406"/>
                </a:lnTo>
                <a:lnTo>
                  <a:pt x="1047462" y="719085"/>
                </a:lnTo>
                <a:lnTo>
                  <a:pt x="1080550" y="694375"/>
                </a:lnTo>
                <a:lnTo>
                  <a:pt x="1103518" y="660037"/>
                </a:lnTo>
                <a:lnTo>
                  <a:pt x="1113754" y="618834"/>
                </a:lnTo>
                <a:lnTo>
                  <a:pt x="1114044" y="121919"/>
                </a:lnTo>
                <a:lnTo>
                  <a:pt x="1113179" y="107318"/>
                </a:lnTo>
                <a:lnTo>
                  <a:pt x="1100987" y="66916"/>
                </a:lnTo>
                <a:lnTo>
                  <a:pt x="1076431" y="33770"/>
                </a:lnTo>
                <a:lnTo>
                  <a:pt x="1042126" y="10641"/>
                </a:lnTo>
                <a:lnTo>
                  <a:pt x="1000685" y="293"/>
                </a:lnTo>
                <a:lnTo>
                  <a:pt x="1219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24839" y="4662195"/>
            <a:ext cx="9334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微软雅黑"/>
                <a:cs typeface="微软雅黑"/>
              </a:rPr>
              <a:t>a相关索 </a:t>
            </a: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引处理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37567" y="4652771"/>
            <a:ext cx="778510" cy="411480"/>
          </a:xfrm>
          <a:custGeom>
            <a:avLst/>
            <a:gdLst/>
            <a:ahLst/>
            <a:cxnLst/>
            <a:rect l="l" t="t" r="r" b="b"/>
            <a:pathLst>
              <a:path w="778509" h="411479">
                <a:moveTo>
                  <a:pt x="0" y="0"/>
                </a:moveTo>
                <a:lnTo>
                  <a:pt x="0" y="411480"/>
                </a:lnTo>
                <a:lnTo>
                  <a:pt x="778002" y="411479"/>
                </a:lnTo>
                <a:lnTo>
                  <a:pt x="778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37567" y="4652771"/>
            <a:ext cx="778510" cy="410845"/>
          </a:xfrm>
          <a:custGeom>
            <a:avLst/>
            <a:gdLst/>
            <a:ahLst/>
            <a:cxnLst/>
            <a:rect l="l" t="t" r="r" b="b"/>
            <a:pathLst>
              <a:path w="778509" h="410845">
                <a:moveTo>
                  <a:pt x="0" y="0"/>
                </a:moveTo>
                <a:lnTo>
                  <a:pt x="0" y="410718"/>
                </a:lnTo>
                <a:lnTo>
                  <a:pt x="778002" y="410718"/>
                </a:lnTo>
                <a:lnTo>
                  <a:pt x="7780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21229" y="5162762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输入缓冲区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66560" y="5065776"/>
            <a:ext cx="1089660" cy="1064895"/>
          </a:xfrm>
          <a:custGeom>
            <a:avLst/>
            <a:gdLst/>
            <a:ahLst/>
            <a:cxnLst/>
            <a:rect l="l" t="t" r="r" b="b"/>
            <a:pathLst>
              <a:path w="1089659" h="1064895">
                <a:moveTo>
                  <a:pt x="70865" y="56387"/>
                </a:moveTo>
                <a:lnTo>
                  <a:pt x="7619" y="0"/>
                </a:lnTo>
                <a:lnTo>
                  <a:pt x="0" y="84581"/>
                </a:lnTo>
                <a:lnTo>
                  <a:pt x="26669" y="73971"/>
                </a:lnTo>
                <a:lnTo>
                  <a:pt x="26669" y="57150"/>
                </a:lnTo>
                <a:lnTo>
                  <a:pt x="28955" y="54101"/>
                </a:lnTo>
                <a:lnTo>
                  <a:pt x="32765" y="54101"/>
                </a:lnTo>
                <a:lnTo>
                  <a:pt x="35051" y="57150"/>
                </a:lnTo>
                <a:lnTo>
                  <a:pt x="39618" y="68819"/>
                </a:lnTo>
                <a:lnTo>
                  <a:pt x="70865" y="56387"/>
                </a:lnTo>
                <a:close/>
              </a:path>
              <a:path w="1089659" h="1064895">
                <a:moveTo>
                  <a:pt x="39618" y="68819"/>
                </a:moveTo>
                <a:lnTo>
                  <a:pt x="35051" y="57150"/>
                </a:lnTo>
                <a:lnTo>
                  <a:pt x="32765" y="54101"/>
                </a:lnTo>
                <a:lnTo>
                  <a:pt x="28955" y="54101"/>
                </a:lnTo>
                <a:lnTo>
                  <a:pt x="26669" y="57150"/>
                </a:lnTo>
                <a:lnTo>
                  <a:pt x="26669" y="60197"/>
                </a:lnTo>
                <a:lnTo>
                  <a:pt x="30859" y="72304"/>
                </a:lnTo>
                <a:lnTo>
                  <a:pt x="39618" y="68819"/>
                </a:lnTo>
                <a:close/>
              </a:path>
              <a:path w="1089659" h="1064895">
                <a:moveTo>
                  <a:pt x="30859" y="72304"/>
                </a:moveTo>
                <a:lnTo>
                  <a:pt x="26669" y="60197"/>
                </a:lnTo>
                <a:lnTo>
                  <a:pt x="26669" y="73971"/>
                </a:lnTo>
                <a:lnTo>
                  <a:pt x="30859" y="72304"/>
                </a:lnTo>
                <a:close/>
              </a:path>
              <a:path w="1089659" h="1064895">
                <a:moveTo>
                  <a:pt x="1089660" y="1062227"/>
                </a:moveTo>
                <a:lnTo>
                  <a:pt x="1089660" y="1058417"/>
                </a:lnTo>
                <a:lnTo>
                  <a:pt x="1087373" y="1056132"/>
                </a:lnTo>
                <a:lnTo>
                  <a:pt x="973835" y="999744"/>
                </a:lnTo>
                <a:lnTo>
                  <a:pt x="926159" y="975904"/>
                </a:lnTo>
                <a:lnTo>
                  <a:pt x="878288" y="951807"/>
                </a:lnTo>
                <a:lnTo>
                  <a:pt x="830351" y="927377"/>
                </a:lnTo>
                <a:lnTo>
                  <a:pt x="782477" y="902538"/>
                </a:lnTo>
                <a:lnTo>
                  <a:pt x="734791" y="877214"/>
                </a:lnTo>
                <a:lnTo>
                  <a:pt x="687423" y="851329"/>
                </a:lnTo>
                <a:lnTo>
                  <a:pt x="640501" y="824808"/>
                </a:lnTo>
                <a:lnTo>
                  <a:pt x="594151" y="797573"/>
                </a:lnTo>
                <a:lnTo>
                  <a:pt x="548502" y="769551"/>
                </a:lnTo>
                <a:lnTo>
                  <a:pt x="503681" y="740663"/>
                </a:lnTo>
                <a:lnTo>
                  <a:pt x="459485" y="710184"/>
                </a:lnTo>
                <a:lnTo>
                  <a:pt x="416713" y="679628"/>
                </a:lnTo>
                <a:lnTo>
                  <a:pt x="376719" y="648524"/>
                </a:lnTo>
                <a:lnTo>
                  <a:pt x="347281" y="623892"/>
                </a:lnTo>
                <a:lnTo>
                  <a:pt x="318783" y="598031"/>
                </a:lnTo>
                <a:lnTo>
                  <a:pt x="291640" y="570839"/>
                </a:lnTo>
                <a:lnTo>
                  <a:pt x="266266" y="542217"/>
                </a:lnTo>
                <a:lnTo>
                  <a:pt x="243077" y="512064"/>
                </a:lnTo>
                <a:lnTo>
                  <a:pt x="228599" y="493014"/>
                </a:lnTo>
                <a:lnTo>
                  <a:pt x="202691" y="453390"/>
                </a:lnTo>
                <a:lnTo>
                  <a:pt x="181570" y="417037"/>
                </a:lnTo>
                <a:lnTo>
                  <a:pt x="162137" y="380372"/>
                </a:lnTo>
                <a:lnTo>
                  <a:pt x="144180" y="343384"/>
                </a:lnTo>
                <a:lnTo>
                  <a:pt x="127486" y="306064"/>
                </a:lnTo>
                <a:lnTo>
                  <a:pt x="111842" y="268404"/>
                </a:lnTo>
                <a:lnTo>
                  <a:pt x="89878" y="211256"/>
                </a:lnTo>
                <a:lnTo>
                  <a:pt x="75926" y="172704"/>
                </a:lnTo>
                <a:lnTo>
                  <a:pt x="41909" y="74675"/>
                </a:lnTo>
                <a:lnTo>
                  <a:pt x="39618" y="68819"/>
                </a:lnTo>
                <a:lnTo>
                  <a:pt x="67120" y="176128"/>
                </a:lnTo>
                <a:lnTo>
                  <a:pt x="81093" y="214428"/>
                </a:lnTo>
                <a:lnTo>
                  <a:pt x="95597" y="252479"/>
                </a:lnTo>
                <a:lnTo>
                  <a:pt x="110805" y="290235"/>
                </a:lnTo>
                <a:lnTo>
                  <a:pt x="126889" y="327650"/>
                </a:lnTo>
                <a:lnTo>
                  <a:pt x="144021" y="364678"/>
                </a:lnTo>
                <a:lnTo>
                  <a:pt x="162373" y="401273"/>
                </a:lnTo>
                <a:lnTo>
                  <a:pt x="182117" y="437388"/>
                </a:lnTo>
                <a:lnTo>
                  <a:pt x="195071" y="457962"/>
                </a:lnTo>
                <a:lnTo>
                  <a:pt x="207263" y="478536"/>
                </a:lnTo>
                <a:lnTo>
                  <a:pt x="229458" y="510338"/>
                </a:lnTo>
                <a:lnTo>
                  <a:pt x="252981" y="541014"/>
                </a:lnTo>
                <a:lnTo>
                  <a:pt x="285911" y="578375"/>
                </a:lnTo>
                <a:lnTo>
                  <a:pt x="321485" y="613134"/>
                </a:lnTo>
                <a:lnTo>
                  <a:pt x="350463" y="638442"/>
                </a:lnTo>
                <a:lnTo>
                  <a:pt x="411479" y="687324"/>
                </a:lnTo>
                <a:lnTo>
                  <a:pt x="454151" y="718566"/>
                </a:lnTo>
                <a:lnTo>
                  <a:pt x="487768" y="741439"/>
                </a:lnTo>
                <a:lnTo>
                  <a:pt x="521717" y="763664"/>
                </a:lnTo>
                <a:lnTo>
                  <a:pt x="555981" y="785292"/>
                </a:lnTo>
                <a:lnTo>
                  <a:pt x="590542" y="806375"/>
                </a:lnTo>
                <a:lnTo>
                  <a:pt x="625382" y="826965"/>
                </a:lnTo>
                <a:lnTo>
                  <a:pt x="660484" y="847112"/>
                </a:lnTo>
                <a:lnTo>
                  <a:pt x="695829" y="866868"/>
                </a:lnTo>
                <a:lnTo>
                  <a:pt x="731400" y="886285"/>
                </a:lnTo>
                <a:lnTo>
                  <a:pt x="767179" y="905413"/>
                </a:lnTo>
                <a:lnTo>
                  <a:pt x="803147" y="924306"/>
                </a:lnTo>
                <a:lnTo>
                  <a:pt x="858011" y="952500"/>
                </a:lnTo>
                <a:lnTo>
                  <a:pt x="970026" y="1008126"/>
                </a:lnTo>
                <a:lnTo>
                  <a:pt x="1082802" y="1064514"/>
                </a:lnTo>
                <a:lnTo>
                  <a:pt x="1086611" y="1064514"/>
                </a:lnTo>
                <a:lnTo>
                  <a:pt x="1089660" y="1062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39319" y="4330446"/>
            <a:ext cx="76200" cy="299085"/>
          </a:xfrm>
          <a:custGeom>
            <a:avLst/>
            <a:gdLst/>
            <a:ahLst/>
            <a:cxnLst/>
            <a:rect l="l" t="t" r="r" b="b"/>
            <a:pathLst>
              <a:path w="76200" h="299085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99085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299085">
                <a:moveTo>
                  <a:pt x="42671" y="293370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293370"/>
                </a:lnTo>
                <a:lnTo>
                  <a:pt x="34289" y="297180"/>
                </a:lnTo>
                <a:lnTo>
                  <a:pt x="38099" y="298704"/>
                </a:lnTo>
                <a:lnTo>
                  <a:pt x="41147" y="297180"/>
                </a:lnTo>
                <a:lnTo>
                  <a:pt x="42671" y="293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5191" y="4811267"/>
            <a:ext cx="734695" cy="114300"/>
          </a:xfrm>
          <a:custGeom>
            <a:avLst/>
            <a:gdLst/>
            <a:ahLst/>
            <a:cxnLst/>
            <a:rect l="l" t="t" r="r" b="b"/>
            <a:pathLst>
              <a:path w="734695" h="114300">
                <a:moveTo>
                  <a:pt x="152400" y="76200"/>
                </a:moveTo>
                <a:lnTo>
                  <a:pt x="152400" y="38100"/>
                </a:lnTo>
                <a:lnTo>
                  <a:pt x="0" y="38100"/>
                </a:lnTo>
                <a:lnTo>
                  <a:pt x="0" y="76200"/>
                </a:lnTo>
                <a:lnTo>
                  <a:pt x="152400" y="76200"/>
                </a:lnTo>
                <a:close/>
              </a:path>
              <a:path w="734695" h="114300">
                <a:moveTo>
                  <a:pt x="419100" y="76200"/>
                </a:moveTo>
                <a:lnTo>
                  <a:pt x="4191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419100" y="76200"/>
                </a:lnTo>
                <a:close/>
              </a:path>
              <a:path w="734695" h="114300">
                <a:moveTo>
                  <a:pt x="639317" y="76200"/>
                </a:moveTo>
                <a:lnTo>
                  <a:pt x="639317" y="38100"/>
                </a:lnTo>
                <a:lnTo>
                  <a:pt x="533400" y="38100"/>
                </a:lnTo>
                <a:lnTo>
                  <a:pt x="533400" y="76200"/>
                </a:lnTo>
                <a:lnTo>
                  <a:pt x="639317" y="76200"/>
                </a:lnTo>
                <a:close/>
              </a:path>
              <a:path w="734695" h="114300">
                <a:moveTo>
                  <a:pt x="734567" y="57150"/>
                </a:moveTo>
                <a:lnTo>
                  <a:pt x="620267" y="0"/>
                </a:lnTo>
                <a:lnTo>
                  <a:pt x="620267" y="38100"/>
                </a:lnTo>
                <a:lnTo>
                  <a:pt x="639317" y="38100"/>
                </a:lnTo>
                <a:lnTo>
                  <a:pt x="639317" y="104775"/>
                </a:lnTo>
                <a:lnTo>
                  <a:pt x="734567" y="57150"/>
                </a:lnTo>
                <a:close/>
              </a:path>
              <a:path w="734695" h="114300">
                <a:moveTo>
                  <a:pt x="639317" y="104775"/>
                </a:moveTo>
                <a:lnTo>
                  <a:pt x="639317" y="76200"/>
                </a:lnTo>
                <a:lnTo>
                  <a:pt x="620267" y="76200"/>
                </a:lnTo>
                <a:lnTo>
                  <a:pt x="620267" y="114300"/>
                </a:lnTo>
                <a:lnTo>
                  <a:pt x="639317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90045"/>
              </p:ext>
            </p:extLst>
          </p:nvPr>
        </p:nvGraphicFramePr>
        <p:xfrm>
          <a:off x="6184900" y="6067425"/>
          <a:ext cx="1600185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406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6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406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6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47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7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6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477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7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477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406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BF6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406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BF6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47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7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BF6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477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7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BF6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477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B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19"/>
          <p:cNvSpPr txBox="1"/>
          <p:nvPr/>
        </p:nvSpPr>
        <p:spPr>
          <a:xfrm>
            <a:off x="7175500" y="4238625"/>
            <a:ext cx="10420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</a:t>
            </a:r>
            <a:r>
              <a:rPr lang="zh-CN" altLang="en-US" sz="1600" b="1" spc="-5" dirty="0">
                <a:latin typeface="微软雅黑"/>
                <a:cs typeface="微软雅黑"/>
              </a:rPr>
              <a:t>出</a:t>
            </a:r>
            <a:r>
              <a:rPr sz="1600" b="1" spc="-5" dirty="0" err="1">
                <a:latin typeface="微软雅黑"/>
                <a:cs typeface="微软雅黑"/>
              </a:rPr>
              <a:t>缓冲区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B85513BC-1AB6-4F2E-BD1A-90D2B9378BEC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7B034664-990E-4A43-926E-16B693CD30EA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19.5 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基于索引的算法</a:t>
            </a:r>
            <a:endParaRPr lang="zh-CN" altLang="en-US"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基于索引的选择算</a:t>
            </a:r>
            <a:r>
              <a:rPr lang="zh-CN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法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lang="zh-CN" altLang="en-US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9028" y="1469851"/>
            <a:ext cx="8351520" cy="277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索引应用分析示例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095500" algn="l"/>
                <a:tab pos="3267075" algn="l"/>
                <a:tab pos="3939540" algn="l"/>
              </a:tabLst>
            </a:pPr>
            <a:r>
              <a:rPr sz="2000" b="1" spc="-5" dirty="0">
                <a:latin typeface="微软雅黑"/>
                <a:cs typeface="微软雅黑"/>
              </a:rPr>
              <a:t>假设B(R)=1000,	</a:t>
            </a:r>
            <a:r>
              <a:rPr sz="2000" b="1" spc="-10" dirty="0">
                <a:latin typeface="微软雅黑"/>
                <a:cs typeface="微软雅黑"/>
              </a:rPr>
              <a:t>T</a:t>
            </a:r>
            <a:r>
              <a:rPr sz="2000" b="1" spc="-5" dirty="0">
                <a:latin typeface="微软雅黑"/>
                <a:cs typeface="微软雅黑"/>
              </a:rPr>
              <a:t>(R)=20000,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5" dirty="0">
                <a:latin typeface="微软雅黑"/>
                <a:cs typeface="微软雅黑"/>
              </a:rPr>
              <a:t>即</a:t>
            </a:r>
            <a:r>
              <a:rPr sz="2000" b="1" spc="-5" dirty="0">
                <a:latin typeface="微软雅黑"/>
                <a:cs typeface="微软雅黑"/>
              </a:rPr>
              <a:t>：</a:t>
            </a:r>
            <a:r>
              <a:rPr sz="2000" b="1" spc="5" dirty="0">
                <a:latin typeface="微软雅黑"/>
                <a:cs typeface="微软雅黑"/>
              </a:rPr>
              <a:t>R有</a:t>
            </a:r>
            <a:r>
              <a:rPr sz="2000" b="1" spc="-5" dirty="0">
                <a:latin typeface="微软雅黑"/>
                <a:cs typeface="微软雅黑"/>
              </a:rPr>
              <a:t>2000</a:t>
            </a:r>
            <a:r>
              <a:rPr sz="2000" b="1" spc="5" dirty="0">
                <a:latin typeface="微软雅黑"/>
                <a:cs typeface="微软雅黑"/>
              </a:rPr>
              <a:t>0</a:t>
            </a:r>
            <a:r>
              <a:rPr sz="2000" b="1" spc="0" dirty="0">
                <a:latin typeface="微软雅黑"/>
                <a:cs typeface="微软雅黑"/>
              </a:rPr>
              <a:t>个</a:t>
            </a:r>
            <a:r>
              <a:rPr sz="2000" b="1" spc="5" dirty="0">
                <a:latin typeface="微软雅黑"/>
                <a:cs typeface="微软雅黑"/>
              </a:rPr>
              <a:t>元</a:t>
            </a:r>
            <a:r>
              <a:rPr sz="2000" b="1" spc="0" dirty="0">
                <a:latin typeface="微软雅黑"/>
                <a:cs typeface="微软雅黑"/>
              </a:rPr>
              <a:t>组</a:t>
            </a:r>
            <a:r>
              <a:rPr sz="2000" b="1" spc="-5" dirty="0">
                <a:latin typeface="微软雅黑"/>
                <a:cs typeface="微软雅黑"/>
              </a:rPr>
              <a:t>存放到1000个块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中。a是R的一个属性，在a上有一个索引，并且考</a:t>
            </a:r>
            <a:r>
              <a:rPr sz="2000" b="1" dirty="0">
                <a:latin typeface="微软雅黑"/>
                <a:cs typeface="微软雅黑"/>
              </a:rPr>
              <a:t>虑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1950" b="1" spc="-7" baseline="-17094" dirty="0">
                <a:solidFill>
                  <a:srgbClr val="FF0065"/>
                </a:solidFill>
                <a:latin typeface="微软雅黑"/>
                <a:cs typeface="微软雅黑"/>
              </a:rPr>
              <a:t>a=</a:t>
            </a:r>
            <a:r>
              <a:rPr sz="1950" b="1" spc="-15" baseline="-17094" dirty="0">
                <a:solidFill>
                  <a:srgbClr val="FF0065"/>
                </a:solidFill>
                <a:latin typeface="微软雅黑"/>
                <a:cs typeface="微软雅黑"/>
              </a:rPr>
              <a:t>0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(R)</a:t>
            </a:r>
            <a:r>
              <a:rPr sz="2000" b="1" spc="-5" dirty="0">
                <a:latin typeface="微软雅黑"/>
                <a:cs typeface="微软雅黑"/>
              </a:rPr>
              <a:t>操作：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如果R是聚簇的，且不使用索引，查询代价＝1000个I/O；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CC0000"/>
                </a:solidFill>
                <a:latin typeface="Wingdings"/>
                <a:cs typeface="Wingdings"/>
              </a:rPr>
              <a:t>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如果R不是聚簇的，且不使用索引，查询代价＝20000个I/O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12700" marR="7620">
              <a:lnSpc>
                <a:spcPct val="130000"/>
              </a:lnSpc>
              <a:spcBef>
                <a:spcPts val="5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b="1" spc="125" dirty="0">
                <a:solidFill>
                  <a:srgbClr val="3333CC"/>
                </a:solidFill>
                <a:latin typeface="微软雅黑"/>
                <a:cs typeface="微软雅黑"/>
              </a:rPr>
              <a:t>如果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V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(R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,a)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=10</a:t>
            </a:r>
            <a:r>
              <a:rPr sz="2000" b="1" spc="135" dirty="0">
                <a:solidFill>
                  <a:srgbClr val="3333CC"/>
                </a:solidFill>
                <a:latin typeface="微软雅黑"/>
                <a:cs typeface="微软雅黑"/>
              </a:rPr>
              <a:t>0</a:t>
            </a:r>
            <a:r>
              <a:rPr sz="2000" b="1" spc="125" dirty="0">
                <a:solidFill>
                  <a:srgbClr val="3333CC"/>
                </a:solidFill>
                <a:latin typeface="微软雅黑"/>
                <a:cs typeface="微软雅黑"/>
              </a:rPr>
              <a:t>且</a:t>
            </a:r>
            <a:r>
              <a:rPr sz="2000" b="1" spc="130" dirty="0">
                <a:solidFill>
                  <a:srgbClr val="3333CC"/>
                </a:solidFill>
                <a:latin typeface="微软雅黑"/>
                <a:cs typeface="微软雅黑"/>
              </a:rPr>
              <a:t>索</a:t>
            </a:r>
            <a:r>
              <a:rPr sz="2000" b="1" spc="125" dirty="0">
                <a:solidFill>
                  <a:srgbClr val="3333CC"/>
                </a:solidFill>
                <a:latin typeface="微软雅黑"/>
                <a:cs typeface="微软雅黑"/>
              </a:rPr>
              <a:t>引</a:t>
            </a:r>
            <a:r>
              <a:rPr sz="2000" b="1" spc="120" dirty="0">
                <a:solidFill>
                  <a:srgbClr val="3333CC"/>
                </a:solidFill>
                <a:latin typeface="微软雅黑"/>
                <a:cs typeface="微软雅黑"/>
              </a:rPr>
              <a:t>是聚簇的，查询代价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=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1000/100=1</a:t>
            </a:r>
            <a:r>
              <a:rPr sz="2000" b="1" spc="120" dirty="0">
                <a:solidFill>
                  <a:srgbClr val="3333CC"/>
                </a:solidFill>
                <a:latin typeface="微软雅黑"/>
                <a:cs typeface="微软雅黑"/>
              </a:rPr>
              <a:t>0个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I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/</a:t>
            </a:r>
            <a:r>
              <a:rPr sz="2000" b="1" spc="120" dirty="0">
                <a:solidFill>
                  <a:srgbClr val="3333CC"/>
                </a:solidFill>
                <a:latin typeface="微软雅黑"/>
                <a:cs typeface="微软雅黑"/>
              </a:rPr>
              <a:t>O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。 V(R,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a)表示a属性在R中出现的不同值的个数。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5985" y="4421123"/>
            <a:ext cx="4321302" cy="2503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7925B20-125D-41C7-847A-8CA79625F310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6D1B46B-3797-457A-9088-2AE31D2364BA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19.5 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基于索引的算法</a:t>
            </a:r>
            <a:endParaRPr lang="zh-CN" altLang="en-US"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基于索引的选择算</a:t>
            </a:r>
            <a:r>
              <a:rPr lang="zh-CN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法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lang="zh-CN" altLang="en-US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9028" y="1469851"/>
            <a:ext cx="8352155" cy="2839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索引应用分析示例(续)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095500" algn="l"/>
                <a:tab pos="3267075" algn="l"/>
                <a:tab pos="3939540" algn="l"/>
              </a:tabLst>
            </a:pPr>
            <a:r>
              <a:rPr sz="2000" b="1" spc="-5" dirty="0">
                <a:latin typeface="微软雅黑"/>
                <a:cs typeface="微软雅黑"/>
              </a:rPr>
              <a:t>假设B(R)=1000,	</a:t>
            </a:r>
            <a:r>
              <a:rPr sz="2000" b="1" spc="-10" dirty="0">
                <a:latin typeface="微软雅黑"/>
                <a:cs typeface="微软雅黑"/>
              </a:rPr>
              <a:t>T</a:t>
            </a:r>
            <a:r>
              <a:rPr sz="2000" b="1" spc="-5" dirty="0">
                <a:latin typeface="微软雅黑"/>
                <a:cs typeface="微软雅黑"/>
              </a:rPr>
              <a:t>(R)=20000,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5" dirty="0">
                <a:latin typeface="微软雅黑"/>
                <a:cs typeface="微软雅黑"/>
              </a:rPr>
              <a:t>即</a:t>
            </a:r>
            <a:r>
              <a:rPr sz="2000" b="1" spc="-5" dirty="0">
                <a:latin typeface="微软雅黑"/>
                <a:cs typeface="微软雅黑"/>
              </a:rPr>
              <a:t>：</a:t>
            </a:r>
            <a:r>
              <a:rPr sz="2000" b="1" spc="5" dirty="0">
                <a:latin typeface="微软雅黑"/>
                <a:cs typeface="微软雅黑"/>
              </a:rPr>
              <a:t>R有</a:t>
            </a:r>
            <a:r>
              <a:rPr sz="2000" b="1" spc="-5" dirty="0">
                <a:latin typeface="微软雅黑"/>
                <a:cs typeface="微软雅黑"/>
              </a:rPr>
              <a:t>2000</a:t>
            </a:r>
            <a:r>
              <a:rPr sz="2000" b="1" spc="5" dirty="0">
                <a:latin typeface="微软雅黑"/>
                <a:cs typeface="微软雅黑"/>
              </a:rPr>
              <a:t>0</a:t>
            </a:r>
            <a:r>
              <a:rPr sz="2000" b="1" spc="0" dirty="0">
                <a:latin typeface="微软雅黑"/>
                <a:cs typeface="微软雅黑"/>
              </a:rPr>
              <a:t>个</a:t>
            </a:r>
            <a:r>
              <a:rPr sz="2000" b="1" spc="5" dirty="0">
                <a:latin typeface="微软雅黑"/>
                <a:cs typeface="微软雅黑"/>
              </a:rPr>
              <a:t>元</a:t>
            </a:r>
            <a:r>
              <a:rPr sz="2000" b="1" spc="0" dirty="0">
                <a:latin typeface="微软雅黑"/>
                <a:cs typeface="微软雅黑"/>
              </a:rPr>
              <a:t>组</a:t>
            </a:r>
            <a:r>
              <a:rPr sz="2000" b="1" spc="-5" dirty="0">
                <a:latin typeface="微软雅黑"/>
                <a:cs typeface="微软雅黑"/>
              </a:rPr>
              <a:t>存放到1000个块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中。a是R的一个属性，在a上有一个索引，并且考</a:t>
            </a:r>
            <a:r>
              <a:rPr sz="2000" b="1" dirty="0">
                <a:latin typeface="微软雅黑"/>
                <a:cs typeface="微软雅黑"/>
              </a:rPr>
              <a:t>虑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1950" b="1" spc="-7" baseline="-17094" dirty="0">
                <a:solidFill>
                  <a:srgbClr val="FF0065"/>
                </a:solidFill>
                <a:latin typeface="微软雅黑"/>
                <a:cs typeface="微软雅黑"/>
              </a:rPr>
              <a:t>a=</a:t>
            </a:r>
            <a:r>
              <a:rPr sz="1950" b="1" spc="-15" baseline="-17094" dirty="0">
                <a:solidFill>
                  <a:srgbClr val="FF0065"/>
                </a:solidFill>
                <a:latin typeface="微软雅黑"/>
                <a:cs typeface="微软雅黑"/>
              </a:rPr>
              <a:t>0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(R)</a:t>
            </a:r>
            <a:r>
              <a:rPr sz="2000" b="1" spc="-5" dirty="0">
                <a:latin typeface="微软雅黑"/>
                <a:cs typeface="微软雅黑"/>
              </a:rPr>
              <a:t>操作：</a:t>
            </a:r>
            <a:endParaRPr sz="2000" dirty="0">
              <a:latin typeface="微软雅黑"/>
              <a:cs typeface="微软雅黑"/>
            </a:endParaRPr>
          </a:p>
          <a:p>
            <a:pPr marL="12700" marR="7620">
              <a:lnSpc>
                <a:spcPct val="130300"/>
              </a:lnSpc>
              <a:tabLst>
                <a:tab pos="7402830" algn="l"/>
              </a:tabLst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b="1" spc="120" dirty="0">
                <a:solidFill>
                  <a:srgbClr val="3333CC"/>
                </a:solidFill>
                <a:latin typeface="微软雅黑"/>
                <a:cs typeface="微软雅黑"/>
              </a:rPr>
              <a:t>如果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V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(R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,a)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=10</a:t>
            </a:r>
            <a:r>
              <a:rPr sz="2000" b="1" spc="125" dirty="0">
                <a:solidFill>
                  <a:srgbClr val="3333CC"/>
                </a:solidFill>
                <a:latin typeface="微软雅黑"/>
                <a:cs typeface="微软雅黑"/>
              </a:rPr>
              <a:t>0</a:t>
            </a:r>
            <a:r>
              <a:rPr sz="2000" b="1" spc="105" dirty="0">
                <a:solidFill>
                  <a:srgbClr val="3333CC"/>
                </a:solidFill>
                <a:latin typeface="微软雅黑"/>
                <a:cs typeface="微软雅黑"/>
              </a:rPr>
              <a:t>且索引是非聚簇的，查询代价</a:t>
            </a:r>
            <a:r>
              <a:rPr lang="en-US" sz="2000" b="1" spc="105" dirty="0">
                <a:solidFill>
                  <a:srgbClr val="3333CC"/>
                </a:solidFill>
                <a:latin typeface="微软雅黑"/>
                <a:cs typeface="微软雅黑"/>
              </a:rPr>
              <a:t>?</a:t>
            </a:r>
          </a:p>
          <a:p>
            <a:pPr marL="12700" marR="7620" algn="ctr">
              <a:lnSpc>
                <a:spcPct val="130300"/>
              </a:lnSpc>
              <a:tabLst>
                <a:tab pos="740283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=2</a:t>
            </a:r>
            <a:r>
              <a:rPr sz="2000" b="1" spc="0" dirty="0">
                <a:solidFill>
                  <a:srgbClr val="3333CC"/>
                </a:solidFill>
                <a:latin typeface="微软雅黑"/>
                <a:cs typeface="微软雅黑"/>
              </a:rPr>
              <a:t>0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000/100=20</a:t>
            </a:r>
            <a:r>
              <a:rPr sz="2000" b="1" spc="105" dirty="0">
                <a:solidFill>
                  <a:srgbClr val="3333CC"/>
                </a:solidFill>
                <a:latin typeface="微软雅黑"/>
                <a:cs typeface="微软雅黑"/>
              </a:rPr>
              <a:t>0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个 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I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/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O。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  <a:spcBef>
                <a:spcPts val="5"/>
              </a:spcBef>
              <a:tabLst>
                <a:tab pos="7717155" algn="l"/>
              </a:tabLst>
            </a:pPr>
            <a:r>
              <a:rPr sz="2000" spc="-10" dirty="0">
                <a:solidFill>
                  <a:srgbClr val="CC0000"/>
                </a:solidFill>
                <a:latin typeface="Wingdings"/>
                <a:cs typeface="Wingdings"/>
              </a:rPr>
              <a:t></a:t>
            </a:r>
            <a:r>
              <a:rPr sz="2000" b="1" spc="145" dirty="0">
                <a:solidFill>
                  <a:srgbClr val="CC0000"/>
                </a:solidFill>
                <a:latin typeface="微软雅黑"/>
                <a:cs typeface="微软雅黑"/>
              </a:rPr>
              <a:t>如果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V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(R,a)=2000</a:t>
            </a:r>
            <a:r>
              <a:rPr sz="2000" b="1" spc="145" dirty="0">
                <a:solidFill>
                  <a:srgbClr val="CC0000"/>
                </a:solidFill>
                <a:latin typeface="微软雅黑"/>
                <a:cs typeface="微软雅黑"/>
              </a:rPr>
              <a:t>0</a:t>
            </a:r>
            <a:r>
              <a:rPr sz="2000" b="1" spc="150" dirty="0">
                <a:solidFill>
                  <a:srgbClr val="CC0000"/>
                </a:solidFill>
                <a:latin typeface="微软雅黑"/>
                <a:cs typeface="微软雅黑"/>
              </a:rPr>
              <a:t>，</a:t>
            </a:r>
            <a:r>
              <a:rPr sz="2000" b="1" spc="145" dirty="0">
                <a:solidFill>
                  <a:srgbClr val="CC0000"/>
                </a:solidFill>
                <a:latin typeface="微软雅黑"/>
                <a:cs typeface="微软雅黑"/>
              </a:rPr>
              <a:t>即</a:t>
            </a:r>
            <a:r>
              <a:rPr sz="2000" b="1" spc="135" dirty="0">
                <a:solidFill>
                  <a:srgbClr val="CC0000"/>
                </a:solidFill>
                <a:latin typeface="微软雅黑"/>
                <a:cs typeface="微软雅黑"/>
              </a:rPr>
              <a:t>a</a:t>
            </a:r>
            <a:r>
              <a:rPr sz="2000" b="1" spc="145" dirty="0">
                <a:solidFill>
                  <a:srgbClr val="CC0000"/>
                </a:solidFill>
                <a:latin typeface="微软雅黑"/>
                <a:cs typeface="微软雅黑"/>
              </a:rPr>
              <a:t>是关</a:t>
            </a:r>
            <a:r>
              <a:rPr sz="2000" b="1" spc="150" dirty="0">
                <a:solidFill>
                  <a:srgbClr val="CC0000"/>
                </a:solidFill>
                <a:latin typeface="微软雅黑"/>
                <a:cs typeface="微软雅黑"/>
              </a:rPr>
              <a:t>键</a:t>
            </a:r>
            <a:r>
              <a:rPr sz="2000" b="1" spc="145" dirty="0">
                <a:solidFill>
                  <a:srgbClr val="CC0000"/>
                </a:solidFill>
                <a:latin typeface="微软雅黑"/>
                <a:cs typeface="微软雅黑"/>
              </a:rPr>
              <a:t>字</a:t>
            </a:r>
            <a:r>
              <a:rPr sz="2000" b="1" spc="150" dirty="0">
                <a:solidFill>
                  <a:srgbClr val="CC0000"/>
                </a:solidFill>
                <a:latin typeface="微软雅黑"/>
                <a:cs typeface="微软雅黑"/>
              </a:rPr>
              <a:t>，</a:t>
            </a:r>
            <a:r>
              <a:rPr sz="2000" b="1" spc="145" dirty="0">
                <a:solidFill>
                  <a:srgbClr val="CC0000"/>
                </a:solidFill>
                <a:latin typeface="微软雅黑"/>
                <a:cs typeface="微软雅黑"/>
              </a:rPr>
              <a:t>查</a:t>
            </a:r>
            <a:r>
              <a:rPr sz="2000" b="1" spc="130" dirty="0">
                <a:solidFill>
                  <a:srgbClr val="CC0000"/>
                </a:solidFill>
                <a:latin typeface="微软雅黑"/>
                <a:cs typeface="微软雅黑"/>
              </a:rPr>
              <a:t>询</a:t>
            </a:r>
            <a:r>
              <a:rPr sz="2000" b="1" spc="125" dirty="0">
                <a:solidFill>
                  <a:srgbClr val="CC0000"/>
                </a:solidFill>
                <a:latin typeface="微软雅黑"/>
                <a:cs typeface="微软雅黑"/>
              </a:rPr>
              <a:t>代</a:t>
            </a:r>
            <a:r>
              <a:rPr sz="2000" b="1" spc="130" dirty="0">
                <a:solidFill>
                  <a:srgbClr val="CC0000"/>
                </a:solidFill>
                <a:latin typeface="微软雅黑"/>
                <a:cs typeface="微软雅黑"/>
              </a:rPr>
              <a:t>价</a:t>
            </a:r>
            <a:r>
              <a:rPr lang="zh-CN" altLang="en-US" sz="2000" b="1" spc="130" dirty="0">
                <a:solidFill>
                  <a:srgbClr val="CC0000"/>
                </a:solidFill>
                <a:latin typeface="微软雅黑"/>
                <a:cs typeface="微软雅黑"/>
              </a:rPr>
              <a:t>？</a:t>
            </a:r>
            <a:endParaRPr lang="en-US" altLang="zh-CN" sz="2000" b="1" spc="130" dirty="0">
              <a:solidFill>
                <a:srgbClr val="CC0000"/>
              </a:solidFill>
              <a:latin typeface="微软雅黑"/>
              <a:cs typeface="微软雅黑"/>
            </a:endParaRPr>
          </a:p>
          <a:p>
            <a:pPr marL="12700" marR="5080" algn="ctr">
              <a:lnSpc>
                <a:spcPct val="130000"/>
              </a:lnSpc>
              <a:spcBef>
                <a:spcPts val="5"/>
              </a:spcBef>
              <a:tabLst>
                <a:tab pos="7717155" algn="l"/>
              </a:tabLst>
            </a:pP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=20000/20000=</a:t>
            </a:r>
            <a:r>
              <a:rPr sz="2000" b="1" spc="130" dirty="0">
                <a:solidFill>
                  <a:srgbClr val="CC0000"/>
                </a:solidFill>
                <a:latin typeface="微软雅黑"/>
                <a:cs typeface="微软雅黑"/>
              </a:rPr>
              <a:t>1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个 I/O。不管是否是聚簇的。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5985" y="4421123"/>
            <a:ext cx="4321302" cy="2503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FDDCA71-6786-48BA-9298-3B6F67E3A7A3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5CDCE4D-6C7F-47E0-B8E9-0AF8886A2ADA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19.5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基于索引的算法</a:t>
            </a:r>
            <a:endParaRPr lang="zh-CN" altLang="en-US"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基于有序索引的连接算</a:t>
            </a:r>
            <a:r>
              <a:rPr lang="zh-CN" altLang="en-US" sz="2400" b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法</a:t>
            </a:r>
            <a:r>
              <a:rPr lang="en-US" altLang="zh-CN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 </a:t>
            </a:r>
            <a:r>
              <a:rPr lang="en-US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Zig</a:t>
            </a:r>
            <a:r>
              <a:rPr lang="en-US" sz="2400" b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en-US" sz="2400" b="1" spc="-1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Z</a:t>
            </a:r>
            <a:r>
              <a:rPr 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ag</a:t>
            </a:r>
            <a:r>
              <a:rPr lang="zh-CN" altLang="en-US" sz="2400" b="1" spc="-5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连接算法</a:t>
            </a:r>
            <a:endParaRPr lang="zh-CN" altLang="en-US"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8141" y="1296924"/>
            <a:ext cx="3797046" cy="2071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672" y="3609594"/>
            <a:ext cx="2635885" cy="76200"/>
          </a:xfrm>
          <a:custGeom>
            <a:avLst/>
            <a:gdLst/>
            <a:ahLst/>
            <a:cxnLst/>
            <a:rect l="l" t="t" r="r" b="b"/>
            <a:pathLst>
              <a:path w="2635884" h="76200">
                <a:moveTo>
                  <a:pt x="2577084" y="38099"/>
                </a:moveTo>
                <a:lnTo>
                  <a:pt x="2575560" y="35051"/>
                </a:lnTo>
                <a:lnTo>
                  <a:pt x="2571750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2571750" y="42671"/>
                </a:lnTo>
                <a:lnTo>
                  <a:pt x="2575560" y="41909"/>
                </a:lnTo>
                <a:lnTo>
                  <a:pt x="2577084" y="38099"/>
                </a:lnTo>
                <a:close/>
              </a:path>
              <a:path w="2635884" h="76200">
                <a:moveTo>
                  <a:pt x="2635758" y="38099"/>
                </a:moveTo>
                <a:lnTo>
                  <a:pt x="2559558" y="0"/>
                </a:lnTo>
                <a:lnTo>
                  <a:pt x="2559558" y="33527"/>
                </a:lnTo>
                <a:lnTo>
                  <a:pt x="2571750" y="33527"/>
                </a:lnTo>
                <a:lnTo>
                  <a:pt x="2575560" y="35051"/>
                </a:lnTo>
                <a:lnTo>
                  <a:pt x="2577084" y="38099"/>
                </a:lnTo>
                <a:lnTo>
                  <a:pt x="2577084" y="67436"/>
                </a:lnTo>
                <a:lnTo>
                  <a:pt x="2635758" y="38099"/>
                </a:lnTo>
                <a:close/>
              </a:path>
              <a:path w="2635884" h="76200">
                <a:moveTo>
                  <a:pt x="2577084" y="67436"/>
                </a:moveTo>
                <a:lnTo>
                  <a:pt x="2577084" y="38099"/>
                </a:lnTo>
                <a:lnTo>
                  <a:pt x="2575560" y="41909"/>
                </a:lnTo>
                <a:lnTo>
                  <a:pt x="2571750" y="42671"/>
                </a:lnTo>
                <a:lnTo>
                  <a:pt x="2559558" y="42671"/>
                </a:lnTo>
                <a:lnTo>
                  <a:pt x="2559558" y="76199"/>
                </a:lnTo>
                <a:lnTo>
                  <a:pt x="257708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48633" y="3363680"/>
            <a:ext cx="15830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B+Tree有序索引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6359" y="1736977"/>
            <a:ext cx="4539615" cy="1803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01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R.Y 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S.Y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800" b="1" dirty="0">
                <a:latin typeface="微软雅黑"/>
                <a:cs typeface="微软雅黑"/>
              </a:rPr>
              <a:t>R 和S 都有在Y属性上的B+Tree索引；</a:t>
            </a:r>
            <a:endParaRPr sz="1800" dirty="0">
              <a:latin typeface="微软雅黑"/>
              <a:cs typeface="微软雅黑"/>
            </a:endParaRPr>
          </a:p>
          <a:p>
            <a:pPr marL="12700" marR="5080">
              <a:lnSpc>
                <a:spcPts val="2600"/>
              </a:lnSpc>
              <a:spcBef>
                <a:spcPts val="155"/>
              </a:spcBef>
            </a:pPr>
            <a:r>
              <a:rPr sz="1800" b="1" dirty="0">
                <a:latin typeface="微软雅黑"/>
                <a:cs typeface="微软雅黑"/>
              </a:rPr>
              <a:t>R 和S均从左至右读取索引树的叶子结点。 </a:t>
            </a:r>
            <a:endParaRPr lang="en-US" sz="1800" b="1" dirty="0">
              <a:latin typeface="微软雅黑"/>
              <a:cs typeface="微软雅黑"/>
            </a:endParaRPr>
          </a:p>
          <a:p>
            <a:pPr marL="12700" marR="5080">
              <a:lnSpc>
                <a:spcPts val="2600"/>
              </a:lnSpc>
              <a:spcBef>
                <a:spcPts val="155"/>
              </a:spcBef>
            </a:pPr>
            <a:r>
              <a:rPr sz="1800" b="1" dirty="0">
                <a:latin typeface="微软雅黑"/>
                <a:cs typeface="微软雅黑"/>
              </a:rPr>
              <a:t>(1</a:t>
            </a:r>
            <a:r>
              <a:rPr sz="1800" b="1" spc="45" dirty="0">
                <a:latin typeface="微软雅黑"/>
                <a:cs typeface="微软雅黑"/>
              </a:rPr>
              <a:t>)</a:t>
            </a:r>
            <a:r>
              <a:rPr sz="1800" b="1" spc="45" dirty="0" err="1">
                <a:latin typeface="微软雅黑"/>
                <a:cs typeface="微软雅黑"/>
              </a:rPr>
              <a:t>读R的第一个索引项赋予</a:t>
            </a:r>
            <a:r>
              <a:rPr sz="1800" b="1" spc="30" dirty="0" err="1">
                <a:latin typeface="微软雅黑"/>
                <a:cs typeface="微软雅黑"/>
              </a:rPr>
              <a:t>a</a:t>
            </a:r>
            <a:r>
              <a:rPr sz="1800" b="1" spc="35" dirty="0" err="1">
                <a:latin typeface="微软雅黑"/>
                <a:cs typeface="微软雅黑"/>
              </a:rPr>
              <a:t>，</a:t>
            </a:r>
            <a:r>
              <a:rPr sz="1800" b="1" spc="45" dirty="0" err="1">
                <a:latin typeface="微软雅黑"/>
                <a:cs typeface="微软雅黑"/>
              </a:rPr>
              <a:t>再读</a:t>
            </a:r>
            <a:r>
              <a:rPr sz="1800" b="1" spc="30" dirty="0" err="1">
                <a:latin typeface="微软雅黑"/>
                <a:cs typeface="微软雅黑"/>
              </a:rPr>
              <a:t>S</a:t>
            </a:r>
            <a:r>
              <a:rPr sz="1800" b="1" spc="45" dirty="0" err="1">
                <a:latin typeface="微软雅黑"/>
                <a:cs typeface="微软雅黑"/>
              </a:rPr>
              <a:t>的</a:t>
            </a:r>
            <a:r>
              <a:rPr sz="1800" b="1" spc="35" dirty="0" err="1">
                <a:latin typeface="微软雅黑"/>
                <a:cs typeface="微软雅黑"/>
              </a:rPr>
              <a:t>第</a:t>
            </a:r>
            <a:r>
              <a:rPr sz="1800" b="1" dirty="0" err="1">
                <a:latin typeface="微软雅黑"/>
                <a:cs typeface="微软雅黑"/>
              </a:rPr>
              <a:t>一</a:t>
            </a:r>
            <a:r>
              <a:rPr lang="zh-CN" altLang="en-US" b="1" dirty="0">
                <a:latin typeface="微软雅黑"/>
                <a:cs typeface="微软雅黑"/>
              </a:rPr>
              <a:t>个索引项赋予</a:t>
            </a:r>
            <a:r>
              <a:rPr lang="en-US" altLang="zh-CN" b="1" dirty="0">
                <a:latin typeface="微软雅黑"/>
                <a:cs typeface="微软雅黑"/>
              </a:rPr>
              <a:t>b</a:t>
            </a:r>
            <a:r>
              <a:rPr lang="zh-CN" altLang="en-US" b="1" dirty="0">
                <a:latin typeface="微软雅黑"/>
                <a:cs typeface="微软雅黑"/>
              </a:rPr>
              <a:t>；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336" y="3484689"/>
            <a:ext cx="4542790" cy="3420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44470">
              <a:lnSpc>
                <a:spcPct val="120300"/>
              </a:lnSpc>
            </a:pPr>
            <a:r>
              <a:rPr sz="1800" b="1" dirty="0">
                <a:latin typeface="微软雅黑"/>
                <a:cs typeface="微软雅黑"/>
              </a:rPr>
              <a:t>(2)如果</a:t>
            </a:r>
            <a:r>
              <a:rPr sz="1800" b="1" spc="-5" dirty="0">
                <a:latin typeface="微软雅黑"/>
                <a:cs typeface="微软雅黑"/>
              </a:rPr>
              <a:t>a</a:t>
            </a:r>
            <a:r>
              <a:rPr sz="1800" b="1" spc="5" dirty="0">
                <a:latin typeface="Symbol"/>
                <a:cs typeface="Symbol"/>
              </a:rPr>
              <a:t></a:t>
            </a:r>
            <a:r>
              <a:rPr sz="1800" b="1" spc="-5" dirty="0">
                <a:latin typeface="微软雅黑"/>
                <a:cs typeface="微软雅黑"/>
              </a:rPr>
              <a:t>b</a:t>
            </a:r>
            <a:r>
              <a:rPr sz="1800" b="1" dirty="0">
                <a:latin typeface="微软雅黑"/>
                <a:cs typeface="微软雅黑"/>
              </a:rPr>
              <a:t>,</a:t>
            </a:r>
            <a:r>
              <a:rPr sz="1800" b="1" spc="-5" dirty="0">
                <a:latin typeface="微软雅黑"/>
                <a:cs typeface="微软雅黑"/>
              </a:rPr>
              <a:t> 则：</a:t>
            </a:r>
            <a:endParaRPr sz="1800" dirty="0">
              <a:latin typeface="微软雅黑"/>
              <a:cs typeface="微软雅黑"/>
            </a:endParaRPr>
          </a:p>
          <a:p>
            <a:pPr marL="12700" marR="5080">
              <a:lnSpc>
                <a:spcPct val="120300"/>
              </a:lnSpc>
              <a:spcBef>
                <a:spcPts val="5"/>
              </a:spcBef>
            </a:pPr>
            <a:r>
              <a:rPr sz="1800" b="1" dirty="0">
                <a:latin typeface="微软雅黑"/>
                <a:cs typeface="微软雅黑"/>
              </a:rPr>
              <a:t>(21</a:t>
            </a:r>
            <a:r>
              <a:rPr sz="1800" b="1" spc="45" dirty="0">
                <a:latin typeface="微软雅黑"/>
                <a:cs typeface="微软雅黑"/>
              </a:rPr>
              <a:t>)</a:t>
            </a:r>
            <a:r>
              <a:rPr sz="1800" b="1" spc="50" dirty="0">
                <a:latin typeface="微软雅黑"/>
                <a:cs typeface="微软雅黑"/>
              </a:rPr>
              <a:t>如</a:t>
            </a:r>
            <a:r>
              <a:rPr sz="1800" b="1" spc="45" dirty="0">
                <a:latin typeface="微软雅黑"/>
                <a:cs typeface="微软雅黑"/>
              </a:rPr>
              <a:t>果</a:t>
            </a:r>
            <a:r>
              <a:rPr sz="1800" b="1" spc="-5" dirty="0">
                <a:latin typeface="微软雅黑"/>
                <a:cs typeface="微软雅黑"/>
              </a:rPr>
              <a:t>a&lt;</a:t>
            </a:r>
            <a:r>
              <a:rPr sz="1800" b="1" dirty="0">
                <a:latin typeface="微软雅黑"/>
                <a:cs typeface="微软雅黑"/>
              </a:rPr>
              <a:t>b, </a:t>
            </a:r>
            <a:r>
              <a:rPr sz="1800" b="1" spc="-120" dirty="0">
                <a:latin typeface="微软雅黑"/>
                <a:cs typeface="微软雅黑"/>
              </a:rPr>
              <a:t> </a:t>
            </a:r>
            <a:r>
              <a:rPr sz="1800" b="1" spc="45" dirty="0">
                <a:latin typeface="微软雅黑"/>
                <a:cs typeface="微软雅黑"/>
              </a:rPr>
              <a:t>则</a:t>
            </a:r>
            <a:r>
              <a:rPr sz="1800" b="1" spc="50" dirty="0">
                <a:latin typeface="微软雅黑"/>
                <a:cs typeface="微软雅黑"/>
              </a:rPr>
              <a:t>将</a:t>
            </a:r>
            <a:r>
              <a:rPr sz="1800" b="1" spc="55" dirty="0">
                <a:latin typeface="微软雅黑"/>
                <a:cs typeface="微软雅黑"/>
              </a:rPr>
              <a:t>R</a:t>
            </a:r>
            <a:r>
              <a:rPr sz="1800" b="1" spc="35" dirty="0">
                <a:latin typeface="微软雅黑"/>
                <a:cs typeface="微软雅黑"/>
              </a:rPr>
              <a:t>的下一个索引项赋予</a:t>
            </a:r>
            <a:r>
              <a:rPr sz="1800" b="1" spc="-5" dirty="0">
                <a:latin typeface="微软雅黑"/>
                <a:cs typeface="微软雅黑"/>
              </a:rPr>
              <a:t>a</a:t>
            </a:r>
            <a:r>
              <a:rPr sz="1800" b="1" dirty="0">
                <a:latin typeface="微软雅黑"/>
                <a:cs typeface="微软雅黑"/>
              </a:rPr>
              <a:t>; 继续执行(2)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微软雅黑"/>
                <a:cs typeface="微软雅黑"/>
              </a:rPr>
              <a:t>(22</a:t>
            </a:r>
            <a:r>
              <a:rPr sz="1800" b="1" spc="45" dirty="0">
                <a:latin typeface="微软雅黑"/>
                <a:cs typeface="微软雅黑"/>
              </a:rPr>
              <a:t>)</a:t>
            </a:r>
            <a:r>
              <a:rPr sz="1800" b="1" spc="50" dirty="0">
                <a:latin typeface="微软雅黑"/>
                <a:cs typeface="微软雅黑"/>
              </a:rPr>
              <a:t>如</a:t>
            </a:r>
            <a:r>
              <a:rPr sz="1800" b="1" spc="45" dirty="0">
                <a:latin typeface="微软雅黑"/>
                <a:cs typeface="微软雅黑"/>
              </a:rPr>
              <a:t>果</a:t>
            </a:r>
            <a:r>
              <a:rPr sz="1800" b="1" spc="-5" dirty="0">
                <a:latin typeface="微软雅黑"/>
                <a:cs typeface="微软雅黑"/>
              </a:rPr>
              <a:t>a&gt;</a:t>
            </a:r>
            <a:r>
              <a:rPr sz="1800" b="1" dirty="0">
                <a:latin typeface="微软雅黑"/>
                <a:cs typeface="微软雅黑"/>
              </a:rPr>
              <a:t>b, </a:t>
            </a:r>
            <a:r>
              <a:rPr sz="1800" b="1" spc="-120" dirty="0">
                <a:latin typeface="微软雅黑"/>
                <a:cs typeface="微软雅黑"/>
              </a:rPr>
              <a:t> </a:t>
            </a:r>
            <a:r>
              <a:rPr sz="1800" b="1" spc="45" dirty="0">
                <a:latin typeface="微软雅黑"/>
                <a:cs typeface="微软雅黑"/>
              </a:rPr>
              <a:t>则</a:t>
            </a:r>
            <a:r>
              <a:rPr sz="1800" b="1" spc="50" dirty="0">
                <a:latin typeface="微软雅黑"/>
                <a:cs typeface="微软雅黑"/>
              </a:rPr>
              <a:t>将</a:t>
            </a:r>
            <a:r>
              <a:rPr sz="1800" b="1" spc="55" dirty="0">
                <a:latin typeface="微软雅黑"/>
                <a:cs typeface="微软雅黑"/>
              </a:rPr>
              <a:t>S</a:t>
            </a:r>
            <a:r>
              <a:rPr sz="1800" b="1" spc="45" dirty="0">
                <a:latin typeface="微软雅黑"/>
                <a:cs typeface="微软雅黑"/>
              </a:rPr>
              <a:t>的</a:t>
            </a:r>
            <a:r>
              <a:rPr sz="1800" b="1" spc="35" dirty="0">
                <a:latin typeface="微软雅黑"/>
                <a:cs typeface="微软雅黑"/>
              </a:rPr>
              <a:t>下一个索引项赋予</a:t>
            </a:r>
            <a:r>
              <a:rPr sz="1800" b="1" dirty="0">
                <a:latin typeface="微软雅黑"/>
                <a:cs typeface="微软雅黑"/>
              </a:rPr>
              <a:t>b;</a:t>
            </a:r>
            <a:endParaRPr sz="1800" dirty="0">
              <a:latin typeface="微软雅黑"/>
              <a:cs typeface="微软雅黑"/>
            </a:endParaRPr>
          </a:p>
          <a:p>
            <a:pPr marL="12700" marR="6350">
              <a:lnSpc>
                <a:spcPct val="120300"/>
              </a:lnSpc>
              <a:spcBef>
                <a:spcPts val="5"/>
              </a:spcBef>
            </a:pPr>
            <a:r>
              <a:rPr sz="1800" b="1" dirty="0">
                <a:latin typeface="微软雅黑"/>
                <a:cs typeface="微软雅黑"/>
              </a:rPr>
              <a:t>继续执行(2) </a:t>
            </a:r>
            <a:endParaRPr lang="en-US" sz="1800" b="1" dirty="0">
              <a:latin typeface="微软雅黑"/>
              <a:cs typeface="微软雅黑"/>
            </a:endParaRPr>
          </a:p>
          <a:p>
            <a:pPr marL="12700" marR="6350">
              <a:lnSpc>
                <a:spcPct val="120300"/>
              </a:lnSpc>
              <a:spcBef>
                <a:spcPts val="5"/>
              </a:spcBef>
            </a:pPr>
            <a:r>
              <a:rPr sz="1800" b="1" dirty="0">
                <a:latin typeface="微软雅黑"/>
                <a:cs typeface="微软雅黑"/>
              </a:rPr>
              <a:t>(3</a:t>
            </a:r>
            <a:r>
              <a:rPr sz="1800" b="1" spc="10" dirty="0">
                <a:latin typeface="微软雅黑"/>
                <a:cs typeface="微软雅黑"/>
              </a:rPr>
              <a:t>)如果</a:t>
            </a:r>
            <a:r>
              <a:rPr sz="1800" b="1" spc="-5" dirty="0">
                <a:latin typeface="微软雅黑"/>
                <a:cs typeface="微软雅黑"/>
              </a:rPr>
              <a:t>a</a:t>
            </a:r>
            <a:r>
              <a:rPr sz="1800" b="1" dirty="0">
                <a:latin typeface="微软雅黑"/>
                <a:cs typeface="微软雅黑"/>
              </a:rPr>
              <a:t>=</a:t>
            </a:r>
            <a:r>
              <a:rPr sz="1800" b="1" spc="15" dirty="0">
                <a:latin typeface="微软雅黑"/>
                <a:cs typeface="微软雅黑"/>
              </a:rPr>
              <a:t>b</a:t>
            </a:r>
            <a:r>
              <a:rPr sz="1800" b="1" spc="10" dirty="0">
                <a:latin typeface="微软雅黑"/>
                <a:cs typeface="微软雅黑"/>
              </a:rPr>
              <a:t>，则</a:t>
            </a:r>
            <a:r>
              <a:rPr sz="1800" b="1" dirty="0">
                <a:latin typeface="微软雅黑"/>
                <a:cs typeface="微软雅黑"/>
              </a:rPr>
              <a:t>将R和S关系中对应的元组读 </a:t>
            </a:r>
            <a:r>
              <a:rPr sz="1800" b="1" spc="35" dirty="0" err="1">
                <a:latin typeface="微软雅黑"/>
                <a:cs typeface="微软雅黑"/>
              </a:rPr>
              <a:t>出并进行连接，直到R的所有</a:t>
            </a:r>
            <a:r>
              <a:rPr sz="1800" b="1" spc="20" dirty="0" err="1">
                <a:latin typeface="微软雅黑"/>
                <a:cs typeface="微软雅黑"/>
              </a:rPr>
              <a:t>相</a:t>
            </a:r>
            <a:r>
              <a:rPr sz="1800" b="1" spc="30" dirty="0" err="1">
                <a:latin typeface="微软雅黑"/>
                <a:cs typeface="微软雅黑"/>
              </a:rPr>
              <a:t>等</a:t>
            </a:r>
            <a:r>
              <a:rPr sz="1800" b="1" spc="20" dirty="0" err="1">
                <a:latin typeface="微软雅黑"/>
                <a:cs typeface="微软雅黑"/>
              </a:rPr>
              <a:t>的a</a:t>
            </a:r>
            <a:r>
              <a:rPr sz="1800" b="1" dirty="0" err="1">
                <a:latin typeface="微软雅黑"/>
                <a:cs typeface="微软雅黑"/>
              </a:rPr>
              <a:t>值</a:t>
            </a:r>
            <a:r>
              <a:rPr sz="1800" b="1" spc="-120" dirty="0">
                <a:latin typeface="微软雅黑"/>
                <a:cs typeface="微软雅黑"/>
              </a:rPr>
              <a:t> </a:t>
            </a:r>
            <a:r>
              <a:rPr sz="1800" b="1" spc="20" dirty="0">
                <a:latin typeface="微软雅黑"/>
                <a:cs typeface="微软雅黑"/>
              </a:rPr>
              <a:t>和</a:t>
            </a:r>
            <a:r>
              <a:rPr sz="1800" b="1" dirty="0">
                <a:latin typeface="微软雅黑"/>
                <a:cs typeface="微软雅黑"/>
              </a:rPr>
              <a:t>S </a:t>
            </a:r>
            <a:r>
              <a:rPr sz="1800" b="1" spc="10" dirty="0">
                <a:latin typeface="微软雅黑"/>
                <a:cs typeface="微软雅黑"/>
              </a:rPr>
              <a:t>的所有相等的b值对应的元</a:t>
            </a:r>
            <a:r>
              <a:rPr sz="1800" b="1" dirty="0">
                <a:latin typeface="微软雅黑"/>
                <a:cs typeface="微软雅黑"/>
              </a:rPr>
              <a:t>组都处理完毕；将 R的下一个索引项赋予a,继续执行(2)。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b="1" dirty="0">
                <a:latin typeface="微软雅黑"/>
                <a:cs typeface="微软雅黑"/>
              </a:rPr>
              <a:t>Zig-Zag算法，“跳来跳去”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16187" y="1341119"/>
            <a:ext cx="525780" cy="340360"/>
          </a:xfrm>
          <a:custGeom>
            <a:avLst/>
            <a:gdLst/>
            <a:ahLst/>
            <a:cxnLst/>
            <a:rect l="l" t="t" r="r" b="b"/>
            <a:pathLst>
              <a:path w="525780" h="340360">
                <a:moveTo>
                  <a:pt x="0" y="339851"/>
                </a:moveTo>
                <a:lnTo>
                  <a:pt x="0" y="0"/>
                </a:lnTo>
                <a:lnTo>
                  <a:pt x="525780" y="339851"/>
                </a:lnTo>
                <a:lnTo>
                  <a:pt x="525780" y="0"/>
                </a:lnTo>
                <a:lnTo>
                  <a:pt x="0" y="3398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6929" y="1281794"/>
            <a:ext cx="172847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</a:tabLst>
            </a:pPr>
            <a:r>
              <a:rPr sz="3600" b="1" dirty="0">
                <a:latin typeface="Arial"/>
                <a:cs typeface="Arial"/>
              </a:rPr>
              <a:t>R	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2065" y="4796790"/>
            <a:ext cx="3443604" cy="1035685"/>
          </a:xfrm>
          <a:custGeom>
            <a:avLst/>
            <a:gdLst/>
            <a:ahLst/>
            <a:cxnLst/>
            <a:rect l="l" t="t" r="r" b="b"/>
            <a:pathLst>
              <a:path w="3443604" h="1035685">
                <a:moveTo>
                  <a:pt x="454855" y="979582"/>
                </a:moveTo>
                <a:lnTo>
                  <a:pt x="293370" y="10668"/>
                </a:lnTo>
                <a:lnTo>
                  <a:pt x="291846" y="7620"/>
                </a:lnTo>
                <a:lnTo>
                  <a:pt x="288798" y="6858"/>
                </a:lnTo>
                <a:lnTo>
                  <a:pt x="4572" y="6858"/>
                </a:lnTo>
                <a:lnTo>
                  <a:pt x="1524" y="8382"/>
                </a:lnTo>
                <a:lnTo>
                  <a:pt x="0" y="11430"/>
                </a:lnTo>
                <a:lnTo>
                  <a:pt x="1524" y="15240"/>
                </a:lnTo>
                <a:lnTo>
                  <a:pt x="4572" y="16002"/>
                </a:lnTo>
                <a:lnTo>
                  <a:pt x="284226" y="16002"/>
                </a:lnTo>
                <a:lnTo>
                  <a:pt x="284226" y="12192"/>
                </a:lnTo>
                <a:lnTo>
                  <a:pt x="288798" y="16002"/>
                </a:lnTo>
                <a:lnTo>
                  <a:pt x="288798" y="39624"/>
                </a:lnTo>
                <a:lnTo>
                  <a:pt x="449580" y="1004316"/>
                </a:lnTo>
                <a:lnTo>
                  <a:pt x="449580" y="1002792"/>
                </a:lnTo>
                <a:lnTo>
                  <a:pt x="454855" y="979582"/>
                </a:lnTo>
                <a:close/>
              </a:path>
              <a:path w="3443604" h="1035685">
                <a:moveTo>
                  <a:pt x="288798" y="16002"/>
                </a:moveTo>
                <a:lnTo>
                  <a:pt x="284226" y="12192"/>
                </a:lnTo>
                <a:lnTo>
                  <a:pt x="284861" y="16002"/>
                </a:lnTo>
                <a:lnTo>
                  <a:pt x="288798" y="16002"/>
                </a:lnTo>
                <a:close/>
              </a:path>
              <a:path w="3443604" h="1035685">
                <a:moveTo>
                  <a:pt x="284861" y="16002"/>
                </a:moveTo>
                <a:lnTo>
                  <a:pt x="284226" y="12192"/>
                </a:lnTo>
                <a:lnTo>
                  <a:pt x="284226" y="16002"/>
                </a:lnTo>
                <a:lnTo>
                  <a:pt x="284861" y="16002"/>
                </a:lnTo>
                <a:close/>
              </a:path>
              <a:path w="3443604" h="1035685">
                <a:moveTo>
                  <a:pt x="288798" y="39624"/>
                </a:moveTo>
                <a:lnTo>
                  <a:pt x="288798" y="16002"/>
                </a:lnTo>
                <a:lnTo>
                  <a:pt x="284861" y="16002"/>
                </a:lnTo>
                <a:lnTo>
                  <a:pt x="288798" y="39624"/>
                </a:lnTo>
                <a:close/>
              </a:path>
              <a:path w="3443604" h="1035685">
                <a:moveTo>
                  <a:pt x="458724" y="1002792"/>
                </a:moveTo>
                <a:lnTo>
                  <a:pt x="454855" y="979582"/>
                </a:lnTo>
                <a:lnTo>
                  <a:pt x="449580" y="1002792"/>
                </a:lnTo>
                <a:lnTo>
                  <a:pt x="458724" y="1002792"/>
                </a:lnTo>
                <a:close/>
              </a:path>
              <a:path w="3443604" h="1035685">
                <a:moveTo>
                  <a:pt x="458724" y="1005078"/>
                </a:moveTo>
                <a:lnTo>
                  <a:pt x="458724" y="1002792"/>
                </a:lnTo>
                <a:lnTo>
                  <a:pt x="449580" y="1002792"/>
                </a:lnTo>
                <a:lnTo>
                  <a:pt x="449580" y="1004316"/>
                </a:lnTo>
                <a:lnTo>
                  <a:pt x="451104" y="1007364"/>
                </a:lnTo>
                <a:lnTo>
                  <a:pt x="454152" y="1008126"/>
                </a:lnTo>
                <a:lnTo>
                  <a:pt x="457200" y="1007364"/>
                </a:lnTo>
                <a:lnTo>
                  <a:pt x="458724" y="1005078"/>
                </a:lnTo>
                <a:close/>
              </a:path>
              <a:path w="3443604" h="1035685">
                <a:moveTo>
                  <a:pt x="960785" y="979932"/>
                </a:moveTo>
                <a:lnTo>
                  <a:pt x="685800" y="3810"/>
                </a:lnTo>
                <a:lnTo>
                  <a:pt x="683514" y="1524"/>
                </a:lnTo>
                <a:lnTo>
                  <a:pt x="680466" y="0"/>
                </a:lnTo>
                <a:lnTo>
                  <a:pt x="678180" y="1524"/>
                </a:lnTo>
                <a:lnTo>
                  <a:pt x="676656" y="3810"/>
                </a:lnTo>
                <a:lnTo>
                  <a:pt x="454855" y="979582"/>
                </a:lnTo>
                <a:lnTo>
                  <a:pt x="458724" y="1002792"/>
                </a:lnTo>
                <a:lnTo>
                  <a:pt x="458724" y="1005078"/>
                </a:lnTo>
                <a:lnTo>
                  <a:pt x="676656" y="46323"/>
                </a:lnTo>
                <a:lnTo>
                  <a:pt x="676656" y="6096"/>
                </a:lnTo>
                <a:lnTo>
                  <a:pt x="685800" y="6096"/>
                </a:lnTo>
                <a:lnTo>
                  <a:pt x="685800" y="38554"/>
                </a:lnTo>
                <a:lnTo>
                  <a:pt x="952500" y="985266"/>
                </a:lnTo>
                <a:lnTo>
                  <a:pt x="954024" y="988314"/>
                </a:lnTo>
                <a:lnTo>
                  <a:pt x="957072" y="989076"/>
                </a:lnTo>
                <a:lnTo>
                  <a:pt x="957072" y="979932"/>
                </a:lnTo>
                <a:lnTo>
                  <a:pt x="960785" y="979932"/>
                </a:lnTo>
                <a:close/>
              </a:path>
              <a:path w="3443604" h="1035685">
                <a:moveTo>
                  <a:pt x="685800" y="6096"/>
                </a:moveTo>
                <a:lnTo>
                  <a:pt x="676656" y="6096"/>
                </a:lnTo>
                <a:lnTo>
                  <a:pt x="681716" y="24059"/>
                </a:lnTo>
                <a:lnTo>
                  <a:pt x="685800" y="6096"/>
                </a:lnTo>
                <a:close/>
              </a:path>
              <a:path w="3443604" h="1035685">
                <a:moveTo>
                  <a:pt x="681716" y="24059"/>
                </a:moveTo>
                <a:lnTo>
                  <a:pt x="676656" y="6096"/>
                </a:lnTo>
                <a:lnTo>
                  <a:pt x="676656" y="46323"/>
                </a:lnTo>
                <a:lnTo>
                  <a:pt x="681716" y="24059"/>
                </a:lnTo>
                <a:close/>
              </a:path>
              <a:path w="3443604" h="1035685">
                <a:moveTo>
                  <a:pt x="685800" y="38554"/>
                </a:moveTo>
                <a:lnTo>
                  <a:pt x="685800" y="6096"/>
                </a:lnTo>
                <a:lnTo>
                  <a:pt x="681716" y="24059"/>
                </a:lnTo>
                <a:lnTo>
                  <a:pt x="685800" y="38554"/>
                </a:lnTo>
                <a:close/>
              </a:path>
              <a:path w="3443604" h="1035685">
                <a:moveTo>
                  <a:pt x="961644" y="982980"/>
                </a:moveTo>
                <a:lnTo>
                  <a:pt x="960785" y="979932"/>
                </a:lnTo>
                <a:lnTo>
                  <a:pt x="957072" y="979932"/>
                </a:lnTo>
                <a:lnTo>
                  <a:pt x="961644" y="982980"/>
                </a:lnTo>
                <a:close/>
              </a:path>
              <a:path w="3443604" h="1035685">
                <a:moveTo>
                  <a:pt x="961644" y="989076"/>
                </a:moveTo>
                <a:lnTo>
                  <a:pt x="961644" y="982980"/>
                </a:lnTo>
                <a:lnTo>
                  <a:pt x="957072" y="979932"/>
                </a:lnTo>
                <a:lnTo>
                  <a:pt x="957072" y="989076"/>
                </a:lnTo>
                <a:lnTo>
                  <a:pt x="961644" y="989076"/>
                </a:lnTo>
                <a:close/>
              </a:path>
              <a:path w="3443604" h="1035685">
                <a:moveTo>
                  <a:pt x="1481328" y="989076"/>
                </a:moveTo>
                <a:lnTo>
                  <a:pt x="1481328" y="979932"/>
                </a:lnTo>
                <a:lnTo>
                  <a:pt x="1476756" y="986028"/>
                </a:lnTo>
                <a:lnTo>
                  <a:pt x="1474915" y="979932"/>
                </a:lnTo>
                <a:lnTo>
                  <a:pt x="960785" y="979932"/>
                </a:lnTo>
                <a:lnTo>
                  <a:pt x="961644" y="982980"/>
                </a:lnTo>
                <a:lnTo>
                  <a:pt x="961644" y="989076"/>
                </a:lnTo>
                <a:lnTo>
                  <a:pt x="1481328" y="989076"/>
                </a:lnTo>
                <a:close/>
              </a:path>
              <a:path w="3443604" h="1035685">
                <a:moveTo>
                  <a:pt x="2142744" y="6096"/>
                </a:moveTo>
                <a:lnTo>
                  <a:pt x="2141982" y="2286"/>
                </a:lnTo>
                <a:lnTo>
                  <a:pt x="2138172" y="0"/>
                </a:lnTo>
                <a:lnTo>
                  <a:pt x="1185672" y="0"/>
                </a:lnTo>
                <a:lnTo>
                  <a:pt x="1181862" y="2286"/>
                </a:lnTo>
                <a:lnTo>
                  <a:pt x="1181100" y="6858"/>
                </a:lnTo>
                <a:lnTo>
                  <a:pt x="1185672" y="21999"/>
                </a:lnTo>
                <a:lnTo>
                  <a:pt x="1185672" y="9906"/>
                </a:lnTo>
                <a:lnTo>
                  <a:pt x="1190244" y="3810"/>
                </a:lnTo>
                <a:lnTo>
                  <a:pt x="1192084" y="9906"/>
                </a:lnTo>
                <a:lnTo>
                  <a:pt x="2132923" y="9906"/>
                </a:lnTo>
                <a:lnTo>
                  <a:pt x="2133600" y="4572"/>
                </a:lnTo>
                <a:lnTo>
                  <a:pt x="2138172" y="9906"/>
                </a:lnTo>
                <a:lnTo>
                  <a:pt x="2138172" y="42361"/>
                </a:lnTo>
                <a:lnTo>
                  <a:pt x="2142744" y="6096"/>
                </a:lnTo>
                <a:close/>
              </a:path>
              <a:path w="3443604" h="1035685">
                <a:moveTo>
                  <a:pt x="1192084" y="9906"/>
                </a:moveTo>
                <a:lnTo>
                  <a:pt x="1190244" y="3810"/>
                </a:lnTo>
                <a:lnTo>
                  <a:pt x="1185672" y="9906"/>
                </a:lnTo>
                <a:lnTo>
                  <a:pt x="1192084" y="9906"/>
                </a:lnTo>
                <a:close/>
              </a:path>
              <a:path w="3443604" h="1035685">
                <a:moveTo>
                  <a:pt x="1485900" y="982980"/>
                </a:moveTo>
                <a:lnTo>
                  <a:pt x="1192084" y="9906"/>
                </a:lnTo>
                <a:lnTo>
                  <a:pt x="1185672" y="9906"/>
                </a:lnTo>
                <a:lnTo>
                  <a:pt x="1185672" y="21999"/>
                </a:lnTo>
                <a:lnTo>
                  <a:pt x="1474915" y="979931"/>
                </a:lnTo>
                <a:lnTo>
                  <a:pt x="1481328" y="979932"/>
                </a:lnTo>
                <a:lnTo>
                  <a:pt x="1481328" y="989076"/>
                </a:lnTo>
                <a:lnTo>
                  <a:pt x="1485138" y="987552"/>
                </a:lnTo>
                <a:lnTo>
                  <a:pt x="1485900" y="982980"/>
                </a:lnTo>
                <a:close/>
              </a:path>
              <a:path w="3443604" h="1035685">
                <a:moveTo>
                  <a:pt x="1481328" y="979932"/>
                </a:moveTo>
                <a:lnTo>
                  <a:pt x="1474915" y="979932"/>
                </a:lnTo>
                <a:lnTo>
                  <a:pt x="1476756" y="986028"/>
                </a:lnTo>
                <a:lnTo>
                  <a:pt x="1481328" y="979932"/>
                </a:lnTo>
                <a:close/>
              </a:path>
              <a:path w="3443604" h="1035685">
                <a:moveTo>
                  <a:pt x="2138172" y="42361"/>
                </a:moveTo>
                <a:lnTo>
                  <a:pt x="2138172" y="9906"/>
                </a:lnTo>
                <a:lnTo>
                  <a:pt x="2132923" y="9906"/>
                </a:lnTo>
                <a:lnTo>
                  <a:pt x="2009394" y="983742"/>
                </a:lnTo>
                <a:lnTo>
                  <a:pt x="2010918" y="987552"/>
                </a:lnTo>
                <a:lnTo>
                  <a:pt x="2014728" y="989076"/>
                </a:lnTo>
                <a:lnTo>
                  <a:pt x="2014728" y="979932"/>
                </a:lnTo>
                <a:lnTo>
                  <a:pt x="2019972" y="979932"/>
                </a:lnTo>
                <a:lnTo>
                  <a:pt x="2138172" y="42361"/>
                </a:lnTo>
                <a:close/>
              </a:path>
              <a:path w="3443604" h="1035685">
                <a:moveTo>
                  <a:pt x="2019972" y="979932"/>
                </a:moveTo>
                <a:lnTo>
                  <a:pt x="2014728" y="979932"/>
                </a:lnTo>
                <a:lnTo>
                  <a:pt x="2019300" y="985266"/>
                </a:lnTo>
                <a:lnTo>
                  <a:pt x="2019972" y="979932"/>
                </a:lnTo>
                <a:close/>
              </a:path>
              <a:path w="3443604" h="1035685">
                <a:moveTo>
                  <a:pt x="2476944" y="979932"/>
                </a:moveTo>
                <a:lnTo>
                  <a:pt x="2019972" y="979932"/>
                </a:lnTo>
                <a:lnTo>
                  <a:pt x="2019300" y="985266"/>
                </a:lnTo>
                <a:lnTo>
                  <a:pt x="2014728" y="979932"/>
                </a:lnTo>
                <a:lnTo>
                  <a:pt x="2014728" y="989076"/>
                </a:lnTo>
                <a:lnTo>
                  <a:pt x="2476500" y="989076"/>
                </a:lnTo>
                <a:lnTo>
                  <a:pt x="2476500" y="983742"/>
                </a:lnTo>
                <a:lnTo>
                  <a:pt x="2476944" y="979932"/>
                </a:lnTo>
                <a:close/>
              </a:path>
              <a:path w="3443604" h="1035685">
                <a:moveTo>
                  <a:pt x="2138172" y="9906"/>
                </a:moveTo>
                <a:lnTo>
                  <a:pt x="2133600" y="4572"/>
                </a:lnTo>
                <a:lnTo>
                  <a:pt x="2132923" y="9906"/>
                </a:lnTo>
                <a:lnTo>
                  <a:pt x="2138172" y="9906"/>
                </a:lnTo>
                <a:close/>
              </a:path>
              <a:path w="3443604" h="1035685">
                <a:moveTo>
                  <a:pt x="2481072" y="979932"/>
                </a:moveTo>
                <a:lnTo>
                  <a:pt x="2476944" y="979932"/>
                </a:lnTo>
                <a:lnTo>
                  <a:pt x="2476500" y="983742"/>
                </a:lnTo>
                <a:lnTo>
                  <a:pt x="2481072" y="979932"/>
                </a:lnTo>
                <a:close/>
              </a:path>
              <a:path w="3443604" h="1035685">
                <a:moveTo>
                  <a:pt x="2481072" y="989076"/>
                </a:moveTo>
                <a:lnTo>
                  <a:pt x="2481072" y="979932"/>
                </a:lnTo>
                <a:lnTo>
                  <a:pt x="2476500" y="983742"/>
                </a:lnTo>
                <a:lnTo>
                  <a:pt x="2476500" y="989076"/>
                </a:lnTo>
                <a:lnTo>
                  <a:pt x="2481072" y="989076"/>
                </a:lnTo>
                <a:close/>
              </a:path>
              <a:path w="3443604" h="1035685">
                <a:moveTo>
                  <a:pt x="3124200" y="18288"/>
                </a:moveTo>
                <a:lnTo>
                  <a:pt x="3122676" y="15240"/>
                </a:lnTo>
                <a:lnTo>
                  <a:pt x="3119628" y="12954"/>
                </a:lnTo>
                <a:lnTo>
                  <a:pt x="2595372" y="0"/>
                </a:lnTo>
                <a:lnTo>
                  <a:pt x="2592324" y="1524"/>
                </a:lnTo>
                <a:lnTo>
                  <a:pt x="2590800" y="4572"/>
                </a:lnTo>
                <a:lnTo>
                  <a:pt x="2476944" y="979932"/>
                </a:lnTo>
                <a:lnTo>
                  <a:pt x="2481072" y="979932"/>
                </a:lnTo>
                <a:lnTo>
                  <a:pt x="2481072" y="989076"/>
                </a:lnTo>
                <a:lnTo>
                  <a:pt x="2484120" y="988314"/>
                </a:lnTo>
                <a:lnTo>
                  <a:pt x="2485644" y="985266"/>
                </a:lnTo>
                <a:lnTo>
                  <a:pt x="2595372" y="44531"/>
                </a:lnTo>
                <a:lnTo>
                  <a:pt x="2595372" y="9906"/>
                </a:lnTo>
                <a:lnTo>
                  <a:pt x="2599944" y="5334"/>
                </a:lnTo>
                <a:lnTo>
                  <a:pt x="2599944" y="10018"/>
                </a:lnTo>
                <a:lnTo>
                  <a:pt x="3113688" y="22713"/>
                </a:lnTo>
                <a:lnTo>
                  <a:pt x="3114294" y="17526"/>
                </a:lnTo>
                <a:lnTo>
                  <a:pt x="3119628" y="22860"/>
                </a:lnTo>
                <a:lnTo>
                  <a:pt x="3119628" y="57454"/>
                </a:lnTo>
                <a:lnTo>
                  <a:pt x="3124200" y="18288"/>
                </a:lnTo>
                <a:close/>
              </a:path>
              <a:path w="3443604" h="1035685">
                <a:moveTo>
                  <a:pt x="2599944" y="5334"/>
                </a:moveTo>
                <a:lnTo>
                  <a:pt x="2595372" y="9906"/>
                </a:lnTo>
                <a:lnTo>
                  <a:pt x="2599399" y="10005"/>
                </a:lnTo>
                <a:lnTo>
                  <a:pt x="2599944" y="5334"/>
                </a:lnTo>
                <a:close/>
              </a:path>
              <a:path w="3443604" h="1035685">
                <a:moveTo>
                  <a:pt x="2599399" y="10005"/>
                </a:moveTo>
                <a:lnTo>
                  <a:pt x="2595372" y="9906"/>
                </a:lnTo>
                <a:lnTo>
                  <a:pt x="2595372" y="44531"/>
                </a:lnTo>
                <a:lnTo>
                  <a:pt x="2599399" y="10005"/>
                </a:lnTo>
                <a:close/>
              </a:path>
              <a:path w="3443604" h="1035685">
                <a:moveTo>
                  <a:pt x="2599944" y="10018"/>
                </a:moveTo>
                <a:lnTo>
                  <a:pt x="2599944" y="5334"/>
                </a:lnTo>
                <a:lnTo>
                  <a:pt x="2599399" y="10005"/>
                </a:lnTo>
                <a:lnTo>
                  <a:pt x="2599944" y="10018"/>
                </a:lnTo>
                <a:close/>
              </a:path>
              <a:path w="3443604" h="1035685">
                <a:moveTo>
                  <a:pt x="3119628" y="57454"/>
                </a:moveTo>
                <a:lnTo>
                  <a:pt x="3119628" y="22860"/>
                </a:lnTo>
                <a:lnTo>
                  <a:pt x="3113688" y="22713"/>
                </a:lnTo>
                <a:lnTo>
                  <a:pt x="2999994" y="996696"/>
                </a:lnTo>
                <a:lnTo>
                  <a:pt x="3001518" y="1000506"/>
                </a:lnTo>
                <a:lnTo>
                  <a:pt x="3005328" y="1002030"/>
                </a:lnTo>
                <a:lnTo>
                  <a:pt x="3005328" y="992124"/>
                </a:lnTo>
                <a:lnTo>
                  <a:pt x="3010522" y="992124"/>
                </a:lnTo>
                <a:lnTo>
                  <a:pt x="3119628" y="57454"/>
                </a:lnTo>
                <a:close/>
              </a:path>
              <a:path w="3443604" h="1035685">
                <a:moveTo>
                  <a:pt x="3010522" y="992124"/>
                </a:moveTo>
                <a:lnTo>
                  <a:pt x="3005328" y="992124"/>
                </a:lnTo>
                <a:lnTo>
                  <a:pt x="3009900" y="997458"/>
                </a:lnTo>
                <a:lnTo>
                  <a:pt x="3010522" y="992124"/>
                </a:lnTo>
                <a:close/>
              </a:path>
              <a:path w="3443604" h="1035685">
                <a:moveTo>
                  <a:pt x="3384804" y="997458"/>
                </a:moveTo>
                <a:lnTo>
                  <a:pt x="3383280" y="993648"/>
                </a:lnTo>
                <a:lnTo>
                  <a:pt x="3379470" y="992124"/>
                </a:lnTo>
                <a:lnTo>
                  <a:pt x="3010522" y="992124"/>
                </a:lnTo>
                <a:lnTo>
                  <a:pt x="3009900" y="997458"/>
                </a:lnTo>
                <a:lnTo>
                  <a:pt x="3005328" y="992124"/>
                </a:lnTo>
                <a:lnTo>
                  <a:pt x="3005328" y="1002030"/>
                </a:lnTo>
                <a:lnTo>
                  <a:pt x="3379470" y="1002030"/>
                </a:lnTo>
                <a:lnTo>
                  <a:pt x="3383280" y="1000506"/>
                </a:lnTo>
                <a:lnTo>
                  <a:pt x="3384804" y="997458"/>
                </a:lnTo>
                <a:close/>
              </a:path>
              <a:path w="3443604" h="1035685">
                <a:moveTo>
                  <a:pt x="3119628" y="22860"/>
                </a:moveTo>
                <a:lnTo>
                  <a:pt x="3114294" y="17526"/>
                </a:lnTo>
                <a:lnTo>
                  <a:pt x="3113688" y="22713"/>
                </a:lnTo>
                <a:lnTo>
                  <a:pt x="3119628" y="22860"/>
                </a:lnTo>
                <a:close/>
              </a:path>
              <a:path w="3443604" h="1035685">
                <a:moveTo>
                  <a:pt x="3443478" y="997458"/>
                </a:moveTo>
                <a:lnTo>
                  <a:pt x="3367278" y="959358"/>
                </a:lnTo>
                <a:lnTo>
                  <a:pt x="3367278" y="992124"/>
                </a:lnTo>
                <a:lnTo>
                  <a:pt x="3379470" y="992124"/>
                </a:lnTo>
                <a:lnTo>
                  <a:pt x="3383280" y="993648"/>
                </a:lnTo>
                <a:lnTo>
                  <a:pt x="3384804" y="997458"/>
                </a:lnTo>
                <a:lnTo>
                  <a:pt x="3384804" y="1026794"/>
                </a:lnTo>
                <a:lnTo>
                  <a:pt x="3443478" y="997458"/>
                </a:lnTo>
                <a:close/>
              </a:path>
              <a:path w="3443604" h="1035685">
                <a:moveTo>
                  <a:pt x="3384804" y="1026794"/>
                </a:moveTo>
                <a:lnTo>
                  <a:pt x="3384804" y="997458"/>
                </a:lnTo>
                <a:lnTo>
                  <a:pt x="3383280" y="1000506"/>
                </a:lnTo>
                <a:lnTo>
                  <a:pt x="3379470" y="1002030"/>
                </a:lnTo>
                <a:lnTo>
                  <a:pt x="3367278" y="1002030"/>
                </a:lnTo>
                <a:lnTo>
                  <a:pt x="3367278" y="1035558"/>
                </a:lnTo>
                <a:lnTo>
                  <a:pt x="3384804" y="102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9698" y="4181094"/>
            <a:ext cx="1465580" cy="2117725"/>
          </a:xfrm>
          <a:custGeom>
            <a:avLst/>
            <a:gdLst/>
            <a:ahLst/>
            <a:cxnLst/>
            <a:rect l="l" t="t" r="r" b="b"/>
            <a:pathLst>
              <a:path w="1465579" h="2117725">
                <a:moveTo>
                  <a:pt x="733056" y="0"/>
                </a:moveTo>
                <a:lnTo>
                  <a:pt x="672964" y="3509"/>
                </a:lnTo>
                <a:lnTo>
                  <a:pt x="614204" y="13856"/>
                </a:lnTo>
                <a:lnTo>
                  <a:pt x="556966" y="30768"/>
                </a:lnTo>
                <a:lnTo>
                  <a:pt x="501439" y="53973"/>
                </a:lnTo>
                <a:lnTo>
                  <a:pt x="447811" y="83200"/>
                </a:lnTo>
                <a:lnTo>
                  <a:pt x="396272" y="118177"/>
                </a:lnTo>
                <a:lnTo>
                  <a:pt x="347011" y="158630"/>
                </a:lnTo>
                <a:lnTo>
                  <a:pt x="300218" y="204289"/>
                </a:lnTo>
                <a:lnTo>
                  <a:pt x="256081" y="254880"/>
                </a:lnTo>
                <a:lnTo>
                  <a:pt x="214790" y="310133"/>
                </a:lnTo>
                <a:lnTo>
                  <a:pt x="176533" y="369776"/>
                </a:lnTo>
                <a:lnTo>
                  <a:pt x="141501" y="433535"/>
                </a:lnTo>
                <a:lnTo>
                  <a:pt x="109881" y="501139"/>
                </a:lnTo>
                <a:lnTo>
                  <a:pt x="81864" y="572316"/>
                </a:lnTo>
                <a:lnTo>
                  <a:pt x="57638" y="646795"/>
                </a:lnTo>
                <a:lnTo>
                  <a:pt x="37392" y="724302"/>
                </a:lnTo>
                <a:lnTo>
                  <a:pt x="21317" y="804566"/>
                </a:lnTo>
                <a:lnTo>
                  <a:pt x="9600" y="887315"/>
                </a:lnTo>
                <a:lnTo>
                  <a:pt x="2431" y="972277"/>
                </a:lnTo>
                <a:lnTo>
                  <a:pt x="0" y="1059179"/>
                </a:lnTo>
                <a:lnTo>
                  <a:pt x="2431" y="1145973"/>
                </a:lnTo>
                <a:lnTo>
                  <a:pt x="9600" y="1230838"/>
                </a:lnTo>
                <a:lnTo>
                  <a:pt x="21317" y="1313499"/>
                </a:lnTo>
                <a:lnTo>
                  <a:pt x="37392" y="1393685"/>
                </a:lnTo>
                <a:lnTo>
                  <a:pt x="57638" y="1471124"/>
                </a:lnTo>
                <a:lnTo>
                  <a:pt x="81864" y="1545542"/>
                </a:lnTo>
                <a:lnTo>
                  <a:pt x="109881" y="1616667"/>
                </a:lnTo>
                <a:lnTo>
                  <a:pt x="141501" y="1684227"/>
                </a:lnTo>
                <a:lnTo>
                  <a:pt x="176533" y="1747948"/>
                </a:lnTo>
                <a:lnTo>
                  <a:pt x="214790" y="1807559"/>
                </a:lnTo>
                <a:lnTo>
                  <a:pt x="256081" y="1862786"/>
                </a:lnTo>
                <a:lnTo>
                  <a:pt x="300218" y="1913357"/>
                </a:lnTo>
                <a:lnTo>
                  <a:pt x="347011" y="1959000"/>
                </a:lnTo>
                <a:lnTo>
                  <a:pt x="396272" y="1999441"/>
                </a:lnTo>
                <a:lnTo>
                  <a:pt x="447811" y="2034409"/>
                </a:lnTo>
                <a:lnTo>
                  <a:pt x="501439" y="2063630"/>
                </a:lnTo>
                <a:lnTo>
                  <a:pt x="556966" y="2086832"/>
                </a:lnTo>
                <a:lnTo>
                  <a:pt x="614204" y="2103742"/>
                </a:lnTo>
                <a:lnTo>
                  <a:pt x="672964" y="2114088"/>
                </a:lnTo>
                <a:lnTo>
                  <a:pt x="733056" y="2117597"/>
                </a:lnTo>
                <a:lnTo>
                  <a:pt x="793141" y="2114088"/>
                </a:lnTo>
                <a:lnTo>
                  <a:pt x="851883" y="2103742"/>
                </a:lnTo>
                <a:lnTo>
                  <a:pt x="909094" y="2086832"/>
                </a:lnTo>
                <a:lnTo>
                  <a:pt x="964587" y="2063630"/>
                </a:lnTo>
                <a:lnTo>
                  <a:pt x="1018173" y="2034409"/>
                </a:lnTo>
                <a:lnTo>
                  <a:pt x="1069665" y="1999441"/>
                </a:lnTo>
                <a:lnTo>
                  <a:pt x="1118874" y="1959000"/>
                </a:lnTo>
                <a:lnTo>
                  <a:pt x="1165612" y="1913357"/>
                </a:lnTo>
                <a:lnTo>
                  <a:pt x="1209691" y="1862786"/>
                </a:lnTo>
                <a:lnTo>
                  <a:pt x="1250924" y="1807559"/>
                </a:lnTo>
                <a:lnTo>
                  <a:pt x="1289122" y="1747948"/>
                </a:lnTo>
                <a:lnTo>
                  <a:pt x="1324098" y="1684227"/>
                </a:lnTo>
                <a:lnTo>
                  <a:pt x="1355663" y="1616667"/>
                </a:lnTo>
                <a:lnTo>
                  <a:pt x="1383629" y="1545542"/>
                </a:lnTo>
                <a:lnTo>
                  <a:pt x="1407808" y="1471124"/>
                </a:lnTo>
                <a:lnTo>
                  <a:pt x="1428013" y="1393685"/>
                </a:lnTo>
                <a:lnTo>
                  <a:pt x="1444055" y="1313499"/>
                </a:lnTo>
                <a:lnTo>
                  <a:pt x="1455747" y="1230838"/>
                </a:lnTo>
                <a:lnTo>
                  <a:pt x="1462899" y="1145973"/>
                </a:lnTo>
                <a:lnTo>
                  <a:pt x="1465326" y="1059179"/>
                </a:lnTo>
                <a:lnTo>
                  <a:pt x="1462899" y="972277"/>
                </a:lnTo>
                <a:lnTo>
                  <a:pt x="1455747" y="887315"/>
                </a:lnTo>
                <a:lnTo>
                  <a:pt x="1444055" y="804566"/>
                </a:lnTo>
                <a:lnTo>
                  <a:pt x="1428013" y="724302"/>
                </a:lnTo>
                <a:lnTo>
                  <a:pt x="1407808" y="646795"/>
                </a:lnTo>
                <a:lnTo>
                  <a:pt x="1383629" y="572316"/>
                </a:lnTo>
                <a:lnTo>
                  <a:pt x="1355663" y="501139"/>
                </a:lnTo>
                <a:lnTo>
                  <a:pt x="1324098" y="433535"/>
                </a:lnTo>
                <a:lnTo>
                  <a:pt x="1289122" y="369776"/>
                </a:lnTo>
                <a:lnTo>
                  <a:pt x="1250924" y="310134"/>
                </a:lnTo>
                <a:lnTo>
                  <a:pt x="1209691" y="254880"/>
                </a:lnTo>
                <a:lnTo>
                  <a:pt x="1165612" y="204289"/>
                </a:lnTo>
                <a:lnTo>
                  <a:pt x="1118874" y="158630"/>
                </a:lnTo>
                <a:lnTo>
                  <a:pt x="1069665" y="118177"/>
                </a:lnTo>
                <a:lnTo>
                  <a:pt x="1018173" y="83200"/>
                </a:lnTo>
                <a:lnTo>
                  <a:pt x="964587" y="53973"/>
                </a:lnTo>
                <a:lnTo>
                  <a:pt x="909094" y="30768"/>
                </a:lnTo>
                <a:lnTo>
                  <a:pt x="851883" y="13856"/>
                </a:lnTo>
                <a:lnTo>
                  <a:pt x="793141" y="3509"/>
                </a:lnTo>
                <a:lnTo>
                  <a:pt x="733056" y="0"/>
                </a:lnTo>
                <a:close/>
              </a:path>
            </a:pathLst>
          </a:custGeom>
          <a:ln w="28575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3378" y="4256697"/>
            <a:ext cx="991869" cy="2032000"/>
          </a:xfrm>
          <a:custGeom>
            <a:avLst/>
            <a:gdLst/>
            <a:ahLst/>
            <a:cxnLst/>
            <a:rect l="l" t="t" r="r" b="b"/>
            <a:pathLst>
              <a:path w="991870" h="2032000">
                <a:moveTo>
                  <a:pt x="905286" y="5930"/>
                </a:moveTo>
                <a:lnTo>
                  <a:pt x="881067" y="0"/>
                </a:lnTo>
                <a:lnTo>
                  <a:pt x="854705" y="799"/>
                </a:lnTo>
                <a:lnTo>
                  <a:pt x="826379" y="8097"/>
                </a:lnTo>
                <a:lnTo>
                  <a:pt x="764542" y="41268"/>
                </a:lnTo>
                <a:lnTo>
                  <a:pt x="731388" y="66678"/>
                </a:lnTo>
                <a:lnTo>
                  <a:pt x="696979" y="97664"/>
                </a:lnTo>
                <a:lnTo>
                  <a:pt x="661495" y="133995"/>
                </a:lnTo>
                <a:lnTo>
                  <a:pt x="625112" y="175439"/>
                </a:lnTo>
                <a:lnTo>
                  <a:pt x="588008" y="221767"/>
                </a:lnTo>
                <a:lnTo>
                  <a:pt x="550362" y="272746"/>
                </a:lnTo>
                <a:lnTo>
                  <a:pt x="512350" y="328146"/>
                </a:lnTo>
                <a:lnTo>
                  <a:pt x="474151" y="387737"/>
                </a:lnTo>
                <a:lnTo>
                  <a:pt x="435942" y="451287"/>
                </a:lnTo>
                <a:lnTo>
                  <a:pt x="397901" y="518566"/>
                </a:lnTo>
                <a:lnTo>
                  <a:pt x="360206" y="589342"/>
                </a:lnTo>
                <a:lnTo>
                  <a:pt x="323034" y="663385"/>
                </a:lnTo>
                <a:lnTo>
                  <a:pt x="286564" y="740463"/>
                </a:lnTo>
                <a:lnTo>
                  <a:pt x="250973" y="820347"/>
                </a:lnTo>
                <a:lnTo>
                  <a:pt x="216438" y="902804"/>
                </a:lnTo>
                <a:lnTo>
                  <a:pt x="183754" y="986007"/>
                </a:lnTo>
                <a:lnTo>
                  <a:pt x="153619" y="1068087"/>
                </a:lnTo>
                <a:lnTo>
                  <a:pt x="126067" y="1148759"/>
                </a:lnTo>
                <a:lnTo>
                  <a:pt x="101132" y="1227733"/>
                </a:lnTo>
                <a:lnTo>
                  <a:pt x="78849" y="1304723"/>
                </a:lnTo>
                <a:lnTo>
                  <a:pt x="59253" y="1379442"/>
                </a:lnTo>
                <a:lnTo>
                  <a:pt x="42376" y="1451601"/>
                </a:lnTo>
                <a:lnTo>
                  <a:pt x="28254" y="1520914"/>
                </a:lnTo>
                <a:lnTo>
                  <a:pt x="16922" y="1587093"/>
                </a:lnTo>
                <a:lnTo>
                  <a:pt x="8412" y="1649850"/>
                </a:lnTo>
                <a:lnTo>
                  <a:pt x="2760" y="1708898"/>
                </a:lnTo>
                <a:lnTo>
                  <a:pt x="0" y="1763949"/>
                </a:lnTo>
                <a:lnTo>
                  <a:pt x="165" y="1814717"/>
                </a:lnTo>
                <a:lnTo>
                  <a:pt x="3291" y="1860913"/>
                </a:lnTo>
                <a:lnTo>
                  <a:pt x="9412" y="1902250"/>
                </a:lnTo>
                <a:lnTo>
                  <a:pt x="30775" y="1969198"/>
                </a:lnTo>
                <a:lnTo>
                  <a:pt x="64528" y="2013261"/>
                </a:lnTo>
                <a:lnTo>
                  <a:pt x="110353" y="2031923"/>
                </a:lnTo>
                <a:lnTo>
                  <a:pt x="136714" y="2031123"/>
                </a:lnTo>
                <a:lnTo>
                  <a:pt x="195152" y="2010258"/>
                </a:lnTo>
                <a:lnTo>
                  <a:pt x="260028" y="1965244"/>
                </a:lnTo>
                <a:lnTo>
                  <a:pt x="294437" y="1934258"/>
                </a:lnTo>
                <a:lnTo>
                  <a:pt x="329921" y="1897927"/>
                </a:lnTo>
                <a:lnTo>
                  <a:pt x="366304" y="1856483"/>
                </a:lnTo>
                <a:lnTo>
                  <a:pt x="403407" y="1810156"/>
                </a:lnTo>
                <a:lnTo>
                  <a:pt x="441054" y="1759176"/>
                </a:lnTo>
                <a:lnTo>
                  <a:pt x="479066" y="1703776"/>
                </a:lnTo>
                <a:lnTo>
                  <a:pt x="517265" y="1644185"/>
                </a:lnTo>
                <a:lnTo>
                  <a:pt x="555473" y="1580635"/>
                </a:lnTo>
                <a:lnTo>
                  <a:pt x="593514" y="1513357"/>
                </a:lnTo>
                <a:lnTo>
                  <a:pt x="631208" y="1442581"/>
                </a:lnTo>
                <a:lnTo>
                  <a:pt x="668379" y="1368538"/>
                </a:lnTo>
                <a:lnTo>
                  <a:pt x="704848" y="1291459"/>
                </a:lnTo>
                <a:lnTo>
                  <a:pt x="740438" y="1211576"/>
                </a:lnTo>
                <a:lnTo>
                  <a:pt x="774971" y="1129118"/>
                </a:lnTo>
                <a:lnTo>
                  <a:pt x="807657" y="1045910"/>
                </a:lnTo>
                <a:lnTo>
                  <a:pt x="837794" y="963814"/>
                </a:lnTo>
                <a:lnTo>
                  <a:pt x="865347" y="883120"/>
                </a:lnTo>
                <a:lnTo>
                  <a:pt x="890282" y="804116"/>
                </a:lnTo>
                <a:lnTo>
                  <a:pt x="912565" y="727092"/>
                </a:lnTo>
                <a:lnTo>
                  <a:pt x="932163" y="652336"/>
                </a:lnTo>
                <a:lnTo>
                  <a:pt x="949039" y="580139"/>
                </a:lnTo>
                <a:lnTo>
                  <a:pt x="963161" y="510789"/>
                </a:lnTo>
                <a:lnTo>
                  <a:pt x="974494" y="444575"/>
                </a:lnTo>
                <a:lnTo>
                  <a:pt x="983004" y="381787"/>
                </a:lnTo>
                <a:lnTo>
                  <a:pt x="988656" y="322713"/>
                </a:lnTo>
                <a:lnTo>
                  <a:pt x="991416" y="267644"/>
                </a:lnTo>
                <a:lnTo>
                  <a:pt x="991251" y="216867"/>
                </a:lnTo>
                <a:lnTo>
                  <a:pt x="988125" y="170673"/>
                </a:lnTo>
                <a:lnTo>
                  <a:pt x="982004" y="129350"/>
                </a:lnTo>
                <a:lnTo>
                  <a:pt x="960643" y="62476"/>
                </a:lnTo>
                <a:lnTo>
                  <a:pt x="926893" y="18558"/>
                </a:lnTo>
                <a:lnTo>
                  <a:pt x="905286" y="5930"/>
                </a:lnTo>
                <a:close/>
              </a:path>
            </a:pathLst>
          </a:custGeom>
          <a:ln w="2857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8569" y="6314694"/>
            <a:ext cx="986790" cy="449580"/>
          </a:xfrm>
          <a:custGeom>
            <a:avLst/>
            <a:gdLst/>
            <a:ahLst/>
            <a:cxnLst/>
            <a:rect l="l" t="t" r="r" b="b"/>
            <a:pathLst>
              <a:path w="986790" h="449579">
                <a:moveTo>
                  <a:pt x="0" y="0"/>
                </a:moveTo>
                <a:lnTo>
                  <a:pt x="0" y="435102"/>
                </a:lnTo>
                <a:lnTo>
                  <a:pt x="870966" y="435101"/>
                </a:lnTo>
                <a:lnTo>
                  <a:pt x="986790" y="449579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69515" y="6270497"/>
            <a:ext cx="14604" cy="464820"/>
          </a:xfrm>
          <a:custGeom>
            <a:avLst/>
            <a:gdLst/>
            <a:ahLst/>
            <a:cxnLst/>
            <a:rect l="l" t="t" r="r" b="b"/>
            <a:pathLst>
              <a:path w="14604" h="464820">
                <a:moveTo>
                  <a:pt x="14477" y="0"/>
                </a:moveTo>
                <a:lnTo>
                  <a:pt x="0" y="46482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991" y="4122420"/>
            <a:ext cx="3903979" cy="609600"/>
          </a:xfrm>
          <a:custGeom>
            <a:avLst/>
            <a:gdLst/>
            <a:ahLst/>
            <a:cxnLst/>
            <a:rect l="l" t="t" r="r" b="b"/>
            <a:pathLst>
              <a:path w="3903979" h="609600">
                <a:moveTo>
                  <a:pt x="1951481" y="0"/>
                </a:moveTo>
                <a:lnTo>
                  <a:pt x="0" y="609600"/>
                </a:lnTo>
                <a:lnTo>
                  <a:pt x="3903726" y="609599"/>
                </a:lnTo>
                <a:lnTo>
                  <a:pt x="19514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26137" y="5862065"/>
            <a:ext cx="3903979" cy="524510"/>
          </a:xfrm>
          <a:custGeom>
            <a:avLst/>
            <a:gdLst/>
            <a:ahLst/>
            <a:cxnLst/>
            <a:rect l="l" t="t" r="r" b="b"/>
            <a:pathLst>
              <a:path w="3903979" h="524510">
                <a:moveTo>
                  <a:pt x="1952244" y="524256"/>
                </a:moveTo>
                <a:lnTo>
                  <a:pt x="0" y="0"/>
                </a:lnTo>
                <a:lnTo>
                  <a:pt x="3903726" y="0"/>
                </a:lnTo>
                <a:lnTo>
                  <a:pt x="1952244" y="5242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47137" y="3982544"/>
            <a:ext cx="106299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195" algn="ctr">
              <a:lnSpc>
                <a:spcPts val="3700"/>
              </a:lnSpc>
            </a:pPr>
            <a:r>
              <a:rPr sz="4800" b="1" spc="-7" baseline="-3472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4800" b="1" spc="517" baseline="-347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01625" algn="ctr">
              <a:lnSpc>
                <a:spcPts val="3220"/>
              </a:lnSpc>
              <a:tabLst>
                <a:tab pos="795655" algn="l"/>
              </a:tabLst>
            </a:pPr>
            <a:r>
              <a:rPr sz="2800" b="1" dirty="0">
                <a:latin typeface="Arial"/>
                <a:cs typeface="Arial"/>
              </a:rPr>
              <a:t>1	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-5" dirty="0">
                <a:latin typeface="微软雅黑"/>
                <a:cs typeface="微软雅黑"/>
              </a:rPr>
              <a:t>B</a:t>
            </a:r>
            <a:r>
              <a:rPr sz="1400" b="1" spc="-10" dirty="0">
                <a:latin typeface="微软雅黑"/>
                <a:cs typeface="微软雅黑"/>
              </a:rPr>
              <a:t>+Tree索引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8909" y="4396676"/>
            <a:ext cx="21996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6095" algn="l"/>
                <a:tab pos="1000125" algn="l"/>
                <a:tab pos="1494155" algn="l"/>
                <a:tab pos="1988185" algn="l"/>
              </a:tabLst>
            </a:pPr>
            <a:r>
              <a:rPr sz="2800" b="1" dirty="0">
                <a:latin typeface="Arial"/>
                <a:cs typeface="Arial"/>
              </a:rPr>
              <a:t>4	4	4	5	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3134" y="5577485"/>
            <a:ext cx="3649979" cy="138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B</a:t>
            </a:r>
            <a:r>
              <a:rPr sz="1400" b="1" spc="-10" dirty="0">
                <a:latin typeface="微软雅黑"/>
                <a:cs typeface="微软雅黑"/>
              </a:rPr>
              <a:t>+Tree索引</a:t>
            </a:r>
            <a:endParaRPr sz="1400">
              <a:latin typeface="微软雅黑"/>
              <a:cs typeface="微软雅黑"/>
            </a:endParaRPr>
          </a:p>
          <a:p>
            <a:pPr marL="637540">
              <a:lnSpc>
                <a:spcPts val="2890"/>
              </a:lnSpc>
              <a:spcBef>
                <a:spcPts val="240"/>
              </a:spcBef>
              <a:tabLst>
                <a:tab pos="1130935" algn="l"/>
                <a:tab pos="1624965" algn="l"/>
                <a:tab pos="2118995" algn="l"/>
                <a:tab pos="2612390" algn="l"/>
                <a:tab pos="3106420" algn="l"/>
              </a:tabLst>
            </a:pPr>
            <a:r>
              <a:rPr sz="2800" b="1" dirty="0">
                <a:latin typeface="Arial"/>
                <a:cs typeface="Arial"/>
              </a:rPr>
              <a:t>2	2	4	4	6	7</a:t>
            </a:r>
            <a:endParaRPr sz="2800">
              <a:latin typeface="Arial"/>
              <a:cs typeface="Arial"/>
            </a:endParaRPr>
          </a:p>
          <a:p>
            <a:pPr marL="414020">
              <a:lnSpc>
                <a:spcPts val="2850"/>
              </a:lnSpc>
              <a:tabLst>
                <a:tab pos="857885" algn="l"/>
              </a:tabLst>
            </a:pP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S	</a:t>
            </a:r>
            <a:r>
              <a:rPr sz="3600" b="1" spc="-7" baseline="-5787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endParaRPr sz="3600" baseline="-5787">
              <a:latin typeface="Arial"/>
              <a:cs typeface="Arial"/>
            </a:endParaRPr>
          </a:p>
          <a:p>
            <a:pPr marL="1400810">
              <a:lnSpc>
                <a:spcPts val="14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仅在此时依据索引读取关</a:t>
            </a:r>
            <a:endParaRPr sz="1600">
              <a:latin typeface="微软雅黑"/>
              <a:cs typeface="微软雅黑"/>
            </a:endParaRPr>
          </a:p>
          <a:p>
            <a:pPr marL="140081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系中的元组进行连接处理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BCF75C16-EF51-40BA-A239-2FC5D56BBC83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C73321EE-4524-47D7-BADB-D0A63DDC1ACB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DE3EB5CD-7299-42AF-9C98-0021AB9C80F3}"/>
              </a:ext>
            </a:extLst>
          </p:cNvPr>
          <p:cNvSpPr txBox="1"/>
          <p:nvPr/>
        </p:nvSpPr>
        <p:spPr>
          <a:xfrm>
            <a:off x="3670300" y="2105025"/>
            <a:ext cx="39497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回顾本讲学了什么</a:t>
            </a:r>
          </a:p>
        </p:txBody>
      </p:sp>
    </p:spTree>
    <p:extLst>
      <p:ext uri="{BB962C8B-B14F-4D97-AF65-F5344CB8AC3E}">
        <p14:creationId xmlns:p14="http://schemas.microsoft.com/office/powerpoint/2010/main" val="3046261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07215" y="3090672"/>
            <a:ext cx="1426210" cy="1095375"/>
          </a:xfrm>
          <a:custGeom>
            <a:avLst/>
            <a:gdLst/>
            <a:ahLst/>
            <a:cxnLst/>
            <a:rect l="l" t="t" r="r" b="b"/>
            <a:pathLst>
              <a:path w="1426209" h="1095375">
                <a:moveTo>
                  <a:pt x="1425702" y="547877"/>
                </a:moveTo>
                <a:lnTo>
                  <a:pt x="1423337" y="502953"/>
                </a:lnTo>
                <a:lnTo>
                  <a:pt x="1416368" y="459026"/>
                </a:lnTo>
                <a:lnTo>
                  <a:pt x="1404976" y="416239"/>
                </a:lnTo>
                <a:lnTo>
                  <a:pt x="1389345" y="374733"/>
                </a:lnTo>
                <a:lnTo>
                  <a:pt x="1369659" y="334648"/>
                </a:lnTo>
                <a:lnTo>
                  <a:pt x="1346101" y="296127"/>
                </a:lnTo>
                <a:lnTo>
                  <a:pt x="1318854" y="259310"/>
                </a:lnTo>
                <a:lnTo>
                  <a:pt x="1288103" y="224338"/>
                </a:lnTo>
                <a:lnTo>
                  <a:pt x="1254029" y="191353"/>
                </a:lnTo>
                <a:lnTo>
                  <a:pt x="1216818" y="160496"/>
                </a:lnTo>
                <a:lnTo>
                  <a:pt x="1176652" y="131907"/>
                </a:lnTo>
                <a:lnTo>
                  <a:pt x="1133715" y="105729"/>
                </a:lnTo>
                <a:lnTo>
                  <a:pt x="1088190" y="82101"/>
                </a:lnTo>
                <a:lnTo>
                  <a:pt x="1040261" y="61166"/>
                </a:lnTo>
                <a:lnTo>
                  <a:pt x="990111" y="43064"/>
                </a:lnTo>
                <a:lnTo>
                  <a:pt x="937924" y="27937"/>
                </a:lnTo>
                <a:lnTo>
                  <a:pt x="883883" y="15926"/>
                </a:lnTo>
                <a:lnTo>
                  <a:pt x="828171" y="7172"/>
                </a:lnTo>
                <a:lnTo>
                  <a:pt x="770972" y="1816"/>
                </a:lnTo>
                <a:lnTo>
                  <a:pt x="712470" y="0"/>
                </a:lnTo>
                <a:lnTo>
                  <a:pt x="654076" y="1816"/>
                </a:lnTo>
                <a:lnTo>
                  <a:pt x="596975" y="7172"/>
                </a:lnTo>
                <a:lnTo>
                  <a:pt x="541350" y="15926"/>
                </a:lnTo>
                <a:lnTo>
                  <a:pt x="487387" y="27937"/>
                </a:lnTo>
                <a:lnTo>
                  <a:pt x="435268" y="43064"/>
                </a:lnTo>
                <a:lnTo>
                  <a:pt x="385178" y="61166"/>
                </a:lnTo>
                <a:lnTo>
                  <a:pt x="337301" y="82101"/>
                </a:lnTo>
                <a:lnTo>
                  <a:pt x="291821" y="105729"/>
                </a:lnTo>
                <a:lnTo>
                  <a:pt x="248922" y="131907"/>
                </a:lnTo>
                <a:lnTo>
                  <a:pt x="208787" y="160496"/>
                </a:lnTo>
                <a:lnTo>
                  <a:pt x="171602" y="191353"/>
                </a:lnTo>
                <a:lnTo>
                  <a:pt x="137550" y="224338"/>
                </a:lnTo>
                <a:lnTo>
                  <a:pt x="106814" y="259310"/>
                </a:lnTo>
                <a:lnTo>
                  <a:pt x="79580" y="296127"/>
                </a:lnTo>
                <a:lnTo>
                  <a:pt x="56030" y="334648"/>
                </a:lnTo>
                <a:lnTo>
                  <a:pt x="36350" y="374733"/>
                </a:lnTo>
                <a:lnTo>
                  <a:pt x="20723" y="416239"/>
                </a:lnTo>
                <a:lnTo>
                  <a:pt x="9332" y="459026"/>
                </a:lnTo>
                <a:lnTo>
                  <a:pt x="2363" y="502953"/>
                </a:lnTo>
                <a:lnTo>
                  <a:pt x="0" y="547877"/>
                </a:lnTo>
                <a:lnTo>
                  <a:pt x="2363" y="592797"/>
                </a:lnTo>
                <a:lnTo>
                  <a:pt x="9332" y="636708"/>
                </a:lnTo>
                <a:lnTo>
                  <a:pt x="20723" y="679470"/>
                </a:lnTo>
                <a:lnTo>
                  <a:pt x="36350" y="720943"/>
                </a:lnTo>
                <a:lnTo>
                  <a:pt x="56030" y="760987"/>
                </a:lnTo>
                <a:lnTo>
                  <a:pt x="79580" y="799463"/>
                </a:lnTo>
                <a:lnTo>
                  <a:pt x="106814" y="836230"/>
                </a:lnTo>
                <a:lnTo>
                  <a:pt x="126492" y="858585"/>
                </a:lnTo>
                <a:lnTo>
                  <a:pt x="126492" y="547877"/>
                </a:lnTo>
                <a:lnTo>
                  <a:pt x="128432" y="510875"/>
                </a:lnTo>
                <a:lnTo>
                  <a:pt x="143509" y="439460"/>
                </a:lnTo>
                <a:lnTo>
                  <a:pt x="172509" y="372272"/>
                </a:lnTo>
                <a:lnTo>
                  <a:pt x="214231" y="310239"/>
                </a:lnTo>
                <a:lnTo>
                  <a:pt x="239487" y="281446"/>
                </a:lnTo>
                <a:lnTo>
                  <a:pt x="267472" y="254289"/>
                </a:lnTo>
                <a:lnTo>
                  <a:pt x="298037" y="228885"/>
                </a:lnTo>
                <a:lnTo>
                  <a:pt x="331030" y="205350"/>
                </a:lnTo>
                <a:lnTo>
                  <a:pt x="366302" y="183800"/>
                </a:lnTo>
                <a:lnTo>
                  <a:pt x="403702" y="164351"/>
                </a:lnTo>
                <a:lnTo>
                  <a:pt x="443080" y="147118"/>
                </a:lnTo>
                <a:lnTo>
                  <a:pt x="484286" y="132218"/>
                </a:lnTo>
                <a:lnTo>
                  <a:pt x="527169" y="119768"/>
                </a:lnTo>
                <a:lnTo>
                  <a:pt x="571580" y="109882"/>
                </a:lnTo>
                <a:lnTo>
                  <a:pt x="617367" y="102677"/>
                </a:lnTo>
                <a:lnTo>
                  <a:pt x="664380" y="98269"/>
                </a:lnTo>
                <a:lnTo>
                  <a:pt x="712470" y="96773"/>
                </a:lnTo>
                <a:lnTo>
                  <a:pt x="760565" y="98269"/>
                </a:lnTo>
                <a:lnTo>
                  <a:pt x="807594" y="102677"/>
                </a:lnTo>
                <a:lnTo>
                  <a:pt x="853406" y="109882"/>
                </a:lnTo>
                <a:lnTo>
                  <a:pt x="897849" y="119768"/>
                </a:lnTo>
                <a:lnTo>
                  <a:pt x="940772" y="132218"/>
                </a:lnTo>
                <a:lnTo>
                  <a:pt x="982023" y="147118"/>
                </a:lnTo>
                <a:lnTo>
                  <a:pt x="1021451" y="164351"/>
                </a:lnTo>
                <a:lnTo>
                  <a:pt x="1058905" y="183800"/>
                </a:lnTo>
                <a:lnTo>
                  <a:pt x="1094233" y="205350"/>
                </a:lnTo>
                <a:lnTo>
                  <a:pt x="1127283" y="228885"/>
                </a:lnTo>
                <a:lnTo>
                  <a:pt x="1157905" y="254289"/>
                </a:lnTo>
                <a:lnTo>
                  <a:pt x="1185946" y="281446"/>
                </a:lnTo>
                <a:lnTo>
                  <a:pt x="1211255" y="310239"/>
                </a:lnTo>
                <a:lnTo>
                  <a:pt x="1253073" y="372272"/>
                </a:lnTo>
                <a:lnTo>
                  <a:pt x="1282146" y="439460"/>
                </a:lnTo>
                <a:lnTo>
                  <a:pt x="1297263" y="510875"/>
                </a:lnTo>
                <a:lnTo>
                  <a:pt x="1299210" y="547877"/>
                </a:lnTo>
                <a:lnTo>
                  <a:pt x="1299210" y="858537"/>
                </a:lnTo>
                <a:lnTo>
                  <a:pt x="1318854" y="836230"/>
                </a:lnTo>
                <a:lnTo>
                  <a:pt x="1346101" y="799463"/>
                </a:lnTo>
                <a:lnTo>
                  <a:pt x="1369659" y="760987"/>
                </a:lnTo>
                <a:lnTo>
                  <a:pt x="1389345" y="720943"/>
                </a:lnTo>
                <a:lnTo>
                  <a:pt x="1404976" y="679470"/>
                </a:lnTo>
                <a:lnTo>
                  <a:pt x="1416368" y="636708"/>
                </a:lnTo>
                <a:lnTo>
                  <a:pt x="1423337" y="592797"/>
                </a:lnTo>
                <a:lnTo>
                  <a:pt x="1425702" y="547877"/>
                </a:lnTo>
                <a:close/>
              </a:path>
              <a:path w="1426209" h="1095375">
                <a:moveTo>
                  <a:pt x="1299210" y="858537"/>
                </a:moveTo>
                <a:lnTo>
                  <a:pt x="1299210" y="547877"/>
                </a:lnTo>
                <a:lnTo>
                  <a:pt x="1297263" y="584771"/>
                </a:lnTo>
                <a:lnTo>
                  <a:pt x="1291525" y="620851"/>
                </a:lnTo>
                <a:lnTo>
                  <a:pt x="1269278" y="690103"/>
                </a:lnTo>
                <a:lnTo>
                  <a:pt x="1233681" y="754701"/>
                </a:lnTo>
                <a:lnTo>
                  <a:pt x="1185946" y="813712"/>
                </a:lnTo>
                <a:lnTo>
                  <a:pt x="1157905" y="840831"/>
                </a:lnTo>
                <a:lnTo>
                  <a:pt x="1127283" y="866203"/>
                </a:lnTo>
                <a:lnTo>
                  <a:pt x="1094233" y="889712"/>
                </a:lnTo>
                <a:lnTo>
                  <a:pt x="1058905" y="911242"/>
                </a:lnTo>
                <a:lnTo>
                  <a:pt x="1021451" y="930675"/>
                </a:lnTo>
                <a:lnTo>
                  <a:pt x="982023" y="947895"/>
                </a:lnTo>
                <a:lnTo>
                  <a:pt x="940772" y="962786"/>
                </a:lnTo>
                <a:lnTo>
                  <a:pt x="897849" y="975231"/>
                </a:lnTo>
                <a:lnTo>
                  <a:pt x="853406" y="985114"/>
                </a:lnTo>
                <a:lnTo>
                  <a:pt x="807594" y="992317"/>
                </a:lnTo>
                <a:lnTo>
                  <a:pt x="760565" y="996724"/>
                </a:lnTo>
                <a:lnTo>
                  <a:pt x="712470" y="998219"/>
                </a:lnTo>
                <a:lnTo>
                  <a:pt x="664380" y="996724"/>
                </a:lnTo>
                <a:lnTo>
                  <a:pt x="617367" y="992317"/>
                </a:lnTo>
                <a:lnTo>
                  <a:pt x="571580" y="985114"/>
                </a:lnTo>
                <a:lnTo>
                  <a:pt x="527169" y="975231"/>
                </a:lnTo>
                <a:lnTo>
                  <a:pt x="484286" y="962786"/>
                </a:lnTo>
                <a:lnTo>
                  <a:pt x="443080" y="947895"/>
                </a:lnTo>
                <a:lnTo>
                  <a:pt x="403702" y="930675"/>
                </a:lnTo>
                <a:lnTo>
                  <a:pt x="366302" y="911242"/>
                </a:lnTo>
                <a:lnTo>
                  <a:pt x="331030" y="889712"/>
                </a:lnTo>
                <a:lnTo>
                  <a:pt x="298037" y="866203"/>
                </a:lnTo>
                <a:lnTo>
                  <a:pt x="267472" y="840831"/>
                </a:lnTo>
                <a:lnTo>
                  <a:pt x="239487" y="813712"/>
                </a:lnTo>
                <a:lnTo>
                  <a:pt x="214231" y="784963"/>
                </a:lnTo>
                <a:lnTo>
                  <a:pt x="172509" y="723042"/>
                </a:lnTo>
                <a:lnTo>
                  <a:pt x="143509" y="656001"/>
                </a:lnTo>
                <a:lnTo>
                  <a:pt x="128432" y="584771"/>
                </a:lnTo>
                <a:lnTo>
                  <a:pt x="126492" y="547877"/>
                </a:lnTo>
                <a:lnTo>
                  <a:pt x="126492" y="858585"/>
                </a:lnTo>
                <a:lnTo>
                  <a:pt x="171602" y="904078"/>
                </a:lnTo>
                <a:lnTo>
                  <a:pt x="208788" y="934878"/>
                </a:lnTo>
                <a:lnTo>
                  <a:pt x="248922" y="963410"/>
                </a:lnTo>
                <a:lnTo>
                  <a:pt x="291821" y="989533"/>
                </a:lnTo>
                <a:lnTo>
                  <a:pt x="337301" y="1013107"/>
                </a:lnTo>
                <a:lnTo>
                  <a:pt x="385178" y="1033992"/>
                </a:lnTo>
                <a:lnTo>
                  <a:pt x="435268" y="1052048"/>
                </a:lnTo>
                <a:lnTo>
                  <a:pt x="487387" y="1067135"/>
                </a:lnTo>
                <a:lnTo>
                  <a:pt x="541350" y="1079113"/>
                </a:lnTo>
                <a:lnTo>
                  <a:pt x="596975" y="1087842"/>
                </a:lnTo>
                <a:lnTo>
                  <a:pt x="654076" y="1093182"/>
                </a:lnTo>
                <a:lnTo>
                  <a:pt x="712470" y="1094993"/>
                </a:lnTo>
                <a:lnTo>
                  <a:pt x="770972" y="1093182"/>
                </a:lnTo>
                <a:lnTo>
                  <a:pt x="828171" y="1087842"/>
                </a:lnTo>
                <a:lnTo>
                  <a:pt x="883883" y="1079113"/>
                </a:lnTo>
                <a:lnTo>
                  <a:pt x="937924" y="1067135"/>
                </a:lnTo>
                <a:lnTo>
                  <a:pt x="990111" y="1052048"/>
                </a:lnTo>
                <a:lnTo>
                  <a:pt x="1040261" y="1033992"/>
                </a:lnTo>
                <a:lnTo>
                  <a:pt x="1088190" y="1013107"/>
                </a:lnTo>
                <a:lnTo>
                  <a:pt x="1133715" y="989533"/>
                </a:lnTo>
                <a:lnTo>
                  <a:pt x="1176652" y="963410"/>
                </a:lnTo>
                <a:lnTo>
                  <a:pt x="1216818" y="934878"/>
                </a:lnTo>
                <a:lnTo>
                  <a:pt x="1254029" y="904078"/>
                </a:lnTo>
                <a:lnTo>
                  <a:pt x="1288103" y="871148"/>
                </a:lnTo>
                <a:lnTo>
                  <a:pt x="1299210" y="85853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4563" y="3181350"/>
            <a:ext cx="1191260" cy="916305"/>
          </a:xfrm>
          <a:custGeom>
            <a:avLst/>
            <a:gdLst/>
            <a:ahLst/>
            <a:cxnLst/>
            <a:rect l="l" t="t" r="r" b="b"/>
            <a:pathLst>
              <a:path w="1191259" h="916304">
                <a:moveTo>
                  <a:pt x="1191006" y="457962"/>
                </a:moveTo>
                <a:lnTo>
                  <a:pt x="1183209" y="383663"/>
                </a:lnTo>
                <a:lnTo>
                  <a:pt x="1160635" y="313188"/>
                </a:lnTo>
                <a:lnTo>
                  <a:pt x="1124510" y="247476"/>
                </a:lnTo>
                <a:lnTo>
                  <a:pt x="1101749" y="216701"/>
                </a:lnTo>
                <a:lnTo>
                  <a:pt x="1076059" y="187470"/>
                </a:lnTo>
                <a:lnTo>
                  <a:pt x="1047594" y="159901"/>
                </a:lnTo>
                <a:lnTo>
                  <a:pt x="1016508" y="134111"/>
                </a:lnTo>
                <a:lnTo>
                  <a:pt x="982952" y="110220"/>
                </a:lnTo>
                <a:lnTo>
                  <a:pt x="947080" y="88343"/>
                </a:lnTo>
                <a:lnTo>
                  <a:pt x="909046" y="68599"/>
                </a:lnTo>
                <a:lnTo>
                  <a:pt x="869003" y="51105"/>
                </a:lnTo>
                <a:lnTo>
                  <a:pt x="827103" y="35980"/>
                </a:lnTo>
                <a:lnTo>
                  <a:pt x="783500" y="23341"/>
                </a:lnTo>
                <a:lnTo>
                  <a:pt x="738347" y="13306"/>
                </a:lnTo>
                <a:lnTo>
                  <a:pt x="691798" y="5992"/>
                </a:lnTo>
                <a:lnTo>
                  <a:pt x="644005" y="1517"/>
                </a:lnTo>
                <a:lnTo>
                  <a:pt x="595122" y="0"/>
                </a:lnTo>
                <a:lnTo>
                  <a:pt x="546347" y="1517"/>
                </a:lnTo>
                <a:lnTo>
                  <a:pt x="498652" y="5992"/>
                </a:lnTo>
                <a:lnTo>
                  <a:pt x="452190" y="13306"/>
                </a:lnTo>
                <a:lnTo>
                  <a:pt x="407115" y="23341"/>
                </a:lnTo>
                <a:lnTo>
                  <a:pt x="363581" y="35980"/>
                </a:lnTo>
                <a:lnTo>
                  <a:pt x="321741" y="51105"/>
                </a:lnTo>
                <a:lnTo>
                  <a:pt x="281750" y="68599"/>
                </a:lnTo>
                <a:lnTo>
                  <a:pt x="243760" y="88343"/>
                </a:lnTo>
                <a:lnTo>
                  <a:pt x="207927" y="110220"/>
                </a:lnTo>
                <a:lnTo>
                  <a:pt x="174402" y="134112"/>
                </a:lnTo>
                <a:lnTo>
                  <a:pt x="143341" y="159901"/>
                </a:lnTo>
                <a:lnTo>
                  <a:pt x="114897" y="187470"/>
                </a:lnTo>
                <a:lnTo>
                  <a:pt x="89223" y="216701"/>
                </a:lnTo>
                <a:lnTo>
                  <a:pt x="66474" y="247476"/>
                </a:lnTo>
                <a:lnTo>
                  <a:pt x="30364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0" y="568034"/>
                </a:lnTo>
                <a:lnTo>
                  <a:pt x="46803" y="636246"/>
                </a:lnTo>
                <a:lnTo>
                  <a:pt x="89223" y="699222"/>
                </a:lnTo>
                <a:lnTo>
                  <a:pt x="114897" y="728453"/>
                </a:lnTo>
                <a:lnTo>
                  <a:pt x="143341" y="756022"/>
                </a:lnTo>
                <a:lnTo>
                  <a:pt x="174402" y="781812"/>
                </a:lnTo>
                <a:lnTo>
                  <a:pt x="207927" y="805703"/>
                </a:lnTo>
                <a:lnTo>
                  <a:pt x="243760" y="827580"/>
                </a:lnTo>
                <a:lnTo>
                  <a:pt x="281750" y="847324"/>
                </a:lnTo>
                <a:lnTo>
                  <a:pt x="321741" y="864818"/>
                </a:lnTo>
                <a:lnTo>
                  <a:pt x="363581" y="879943"/>
                </a:lnTo>
                <a:lnTo>
                  <a:pt x="407115" y="892582"/>
                </a:lnTo>
                <a:lnTo>
                  <a:pt x="452190" y="902617"/>
                </a:lnTo>
                <a:lnTo>
                  <a:pt x="498652" y="909931"/>
                </a:lnTo>
                <a:lnTo>
                  <a:pt x="546347" y="914406"/>
                </a:lnTo>
                <a:lnTo>
                  <a:pt x="595122" y="915924"/>
                </a:lnTo>
                <a:lnTo>
                  <a:pt x="644005" y="914406"/>
                </a:lnTo>
                <a:lnTo>
                  <a:pt x="691798" y="909931"/>
                </a:lnTo>
                <a:lnTo>
                  <a:pt x="738347" y="902617"/>
                </a:lnTo>
                <a:lnTo>
                  <a:pt x="783500" y="892582"/>
                </a:lnTo>
                <a:lnTo>
                  <a:pt x="827103" y="879943"/>
                </a:lnTo>
                <a:lnTo>
                  <a:pt x="869003" y="864818"/>
                </a:lnTo>
                <a:lnTo>
                  <a:pt x="909046" y="847324"/>
                </a:lnTo>
                <a:lnTo>
                  <a:pt x="947080" y="827580"/>
                </a:lnTo>
                <a:lnTo>
                  <a:pt x="982952" y="805703"/>
                </a:lnTo>
                <a:lnTo>
                  <a:pt x="1016508" y="781812"/>
                </a:lnTo>
                <a:lnTo>
                  <a:pt x="1047594" y="756022"/>
                </a:lnTo>
                <a:lnTo>
                  <a:pt x="1076059" y="728453"/>
                </a:lnTo>
                <a:lnTo>
                  <a:pt x="1101749" y="699222"/>
                </a:lnTo>
                <a:lnTo>
                  <a:pt x="1124510" y="668447"/>
                </a:lnTo>
                <a:lnTo>
                  <a:pt x="1160635" y="602735"/>
                </a:lnTo>
                <a:lnTo>
                  <a:pt x="1183209" y="532260"/>
                </a:lnTo>
                <a:lnTo>
                  <a:pt x="1191006" y="4579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4563" y="3181350"/>
            <a:ext cx="1191260" cy="916305"/>
          </a:xfrm>
          <a:custGeom>
            <a:avLst/>
            <a:gdLst/>
            <a:ahLst/>
            <a:cxnLst/>
            <a:rect l="l" t="t" r="r" b="b"/>
            <a:pathLst>
              <a:path w="1191259" h="916304">
                <a:moveTo>
                  <a:pt x="595122" y="0"/>
                </a:moveTo>
                <a:lnTo>
                  <a:pt x="546347" y="1517"/>
                </a:lnTo>
                <a:lnTo>
                  <a:pt x="498652" y="5992"/>
                </a:lnTo>
                <a:lnTo>
                  <a:pt x="452190" y="13306"/>
                </a:lnTo>
                <a:lnTo>
                  <a:pt x="407115" y="23341"/>
                </a:lnTo>
                <a:lnTo>
                  <a:pt x="363581" y="35980"/>
                </a:lnTo>
                <a:lnTo>
                  <a:pt x="321741" y="51105"/>
                </a:lnTo>
                <a:lnTo>
                  <a:pt x="281750" y="68599"/>
                </a:lnTo>
                <a:lnTo>
                  <a:pt x="243760" y="88343"/>
                </a:lnTo>
                <a:lnTo>
                  <a:pt x="207927" y="110220"/>
                </a:lnTo>
                <a:lnTo>
                  <a:pt x="174402" y="134112"/>
                </a:lnTo>
                <a:lnTo>
                  <a:pt x="143341" y="159901"/>
                </a:lnTo>
                <a:lnTo>
                  <a:pt x="114897" y="187470"/>
                </a:lnTo>
                <a:lnTo>
                  <a:pt x="89223" y="216701"/>
                </a:lnTo>
                <a:lnTo>
                  <a:pt x="66474" y="247476"/>
                </a:lnTo>
                <a:lnTo>
                  <a:pt x="30364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0" y="568034"/>
                </a:lnTo>
                <a:lnTo>
                  <a:pt x="46803" y="636246"/>
                </a:lnTo>
                <a:lnTo>
                  <a:pt x="89223" y="699222"/>
                </a:lnTo>
                <a:lnTo>
                  <a:pt x="114897" y="728453"/>
                </a:lnTo>
                <a:lnTo>
                  <a:pt x="143341" y="756022"/>
                </a:lnTo>
                <a:lnTo>
                  <a:pt x="174402" y="781812"/>
                </a:lnTo>
                <a:lnTo>
                  <a:pt x="207927" y="805703"/>
                </a:lnTo>
                <a:lnTo>
                  <a:pt x="243760" y="827580"/>
                </a:lnTo>
                <a:lnTo>
                  <a:pt x="281750" y="847324"/>
                </a:lnTo>
                <a:lnTo>
                  <a:pt x="321741" y="864818"/>
                </a:lnTo>
                <a:lnTo>
                  <a:pt x="363581" y="879943"/>
                </a:lnTo>
                <a:lnTo>
                  <a:pt x="407115" y="892582"/>
                </a:lnTo>
                <a:lnTo>
                  <a:pt x="452190" y="902617"/>
                </a:lnTo>
                <a:lnTo>
                  <a:pt x="498652" y="909931"/>
                </a:lnTo>
                <a:lnTo>
                  <a:pt x="546347" y="914406"/>
                </a:lnTo>
                <a:lnTo>
                  <a:pt x="595122" y="915924"/>
                </a:lnTo>
                <a:lnTo>
                  <a:pt x="644005" y="914406"/>
                </a:lnTo>
                <a:lnTo>
                  <a:pt x="691798" y="909931"/>
                </a:lnTo>
                <a:lnTo>
                  <a:pt x="738347" y="902617"/>
                </a:lnTo>
                <a:lnTo>
                  <a:pt x="783500" y="892582"/>
                </a:lnTo>
                <a:lnTo>
                  <a:pt x="827103" y="879943"/>
                </a:lnTo>
                <a:lnTo>
                  <a:pt x="869003" y="864818"/>
                </a:lnTo>
                <a:lnTo>
                  <a:pt x="909046" y="847324"/>
                </a:lnTo>
                <a:lnTo>
                  <a:pt x="947080" y="827580"/>
                </a:lnTo>
                <a:lnTo>
                  <a:pt x="982952" y="805703"/>
                </a:lnTo>
                <a:lnTo>
                  <a:pt x="1016508" y="781812"/>
                </a:lnTo>
                <a:lnTo>
                  <a:pt x="1047594" y="756022"/>
                </a:lnTo>
                <a:lnTo>
                  <a:pt x="1076059" y="728453"/>
                </a:lnTo>
                <a:lnTo>
                  <a:pt x="1101749" y="699222"/>
                </a:lnTo>
                <a:lnTo>
                  <a:pt x="1124510" y="668447"/>
                </a:lnTo>
                <a:lnTo>
                  <a:pt x="1160635" y="602735"/>
                </a:lnTo>
                <a:lnTo>
                  <a:pt x="1183209" y="532260"/>
                </a:lnTo>
                <a:lnTo>
                  <a:pt x="1191006" y="457962"/>
                </a:lnTo>
                <a:lnTo>
                  <a:pt x="1189031" y="420394"/>
                </a:lnTo>
                <a:lnTo>
                  <a:pt x="1173692" y="347889"/>
                </a:lnTo>
                <a:lnTo>
                  <a:pt x="1144190" y="279677"/>
                </a:lnTo>
                <a:lnTo>
                  <a:pt x="1101749" y="216701"/>
                </a:lnTo>
                <a:lnTo>
                  <a:pt x="1076059" y="187470"/>
                </a:lnTo>
                <a:lnTo>
                  <a:pt x="1047594" y="159901"/>
                </a:lnTo>
                <a:lnTo>
                  <a:pt x="1016508" y="134111"/>
                </a:lnTo>
                <a:lnTo>
                  <a:pt x="982952" y="110220"/>
                </a:lnTo>
                <a:lnTo>
                  <a:pt x="947080" y="88343"/>
                </a:lnTo>
                <a:lnTo>
                  <a:pt x="909046" y="68599"/>
                </a:lnTo>
                <a:lnTo>
                  <a:pt x="869003" y="51105"/>
                </a:lnTo>
                <a:lnTo>
                  <a:pt x="827103" y="35980"/>
                </a:lnTo>
                <a:lnTo>
                  <a:pt x="783500" y="23341"/>
                </a:lnTo>
                <a:lnTo>
                  <a:pt x="738347" y="13306"/>
                </a:lnTo>
                <a:lnTo>
                  <a:pt x="691798" y="5992"/>
                </a:lnTo>
                <a:lnTo>
                  <a:pt x="644005" y="1517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01417" y="3309863"/>
            <a:ext cx="63500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一趟 算法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4539" y="2138172"/>
            <a:ext cx="1426210" cy="1095375"/>
          </a:xfrm>
          <a:custGeom>
            <a:avLst/>
            <a:gdLst/>
            <a:ahLst/>
            <a:cxnLst/>
            <a:rect l="l" t="t" r="r" b="b"/>
            <a:pathLst>
              <a:path w="1426210" h="1095375">
                <a:moveTo>
                  <a:pt x="1425702" y="547877"/>
                </a:moveTo>
                <a:lnTo>
                  <a:pt x="1423337" y="502953"/>
                </a:lnTo>
                <a:lnTo>
                  <a:pt x="1416368" y="459026"/>
                </a:lnTo>
                <a:lnTo>
                  <a:pt x="1404976" y="416239"/>
                </a:lnTo>
                <a:lnTo>
                  <a:pt x="1389345" y="374733"/>
                </a:lnTo>
                <a:lnTo>
                  <a:pt x="1369659" y="334648"/>
                </a:lnTo>
                <a:lnTo>
                  <a:pt x="1346101" y="296127"/>
                </a:lnTo>
                <a:lnTo>
                  <a:pt x="1318854" y="259310"/>
                </a:lnTo>
                <a:lnTo>
                  <a:pt x="1288103" y="224338"/>
                </a:lnTo>
                <a:lnTo>
                  <a:pt x="1254029" y="191353"/>
                </a:lnTo>
                <a:lnTo>
                  <a:pt x="1216818" y="160496"/>
                </a:lnTo>
                <a:lnTo>
                  <a:pt x="1176652" y="131907"/>
                </a:lnTo>
                <a:lnTo>
                  <a:pt x="1133715" y="105729"/>
                </a:lnTo>
                <a:lnTo>
                  <a:pt x="1088190" y="82101"/>
                </a:lnTo>
                <a:lnTo>
                  <a:pt x="1040261" y="61166"/>
                </a:lnTo>
                <a:lnTo>
                  <a:pt x="990111" y="43064"/>
                </a:lnTo>
                <a:lnTo>
                  <a:pt x="937924" y="27937"/>
                </a:lnTo>
                <a:lnTo>
                  <a:pt x="883883" y="15926"/>
                </a:lnTo>
                <a:lnTo>
                  <a:pt x="828171" y="7172"/>
                </a:lnTo>
                <a:lnTo>
                  <a:pt x="770972" y="1816"/>
                </a:lnTo>
                <a:lnTo>
                  <a:pt x="712470" y="0"/>
                </a:lnTo>
                <a:lnTo>
                  <a:pt x="654076" y="1816"/>
                </a:lnTo>
                <a:lnTo>
                  <a:pt x="596975" y="7172"/>
                </a:lnTo>
                <a:lnTo>
                  <a:pt x="541350" y="15926"/>
                </a:lnTo>
                <a:lnTo>
                  <a:pt x="487387" y="27937"/>
                </a:lnTo>
                <a:lnTo>
                  <a:pt x="435268" y="43064"/>
                </a:lnTo>
                <a:lnTo>
                  <a:pt x="385178" y="61166"/>
                </a:lnTo>
                <a:lnTo>
                  <a:pt x="337301" y="82101"/>
                </a:lnTo>
                <a:lnTo>
                  <a:pt x="291821" y="105729"/>
                </a:lnTo>
                <a:lnTo>
                  <a:pt x="248922" y="131907"/>
                </a:lnTo>
                <a:lnTo>
                  <a:pt x="208787" y="160496"/>
                </a:lnTo>
                <a:lnTo>
                  <a:pt x="171602" y="191353"/>
                </a:lnTo>
                <a:lnTo>
                  <a:pt x="137550" y="224338"/>
                </a:lnTo>
                <a:lnTo>
                  <a:pt x="106814" y="259310"/>
                </a:lnTo>
                <a:lnTo>
                  <a:pt x="79580" y="296127"/>
                </a:lnTo>
                <a:lnTo>
                  <a:pt x="56030" y="334648"/>
                </a:lnTo>
                <a:lnTo>
                  <a:pt x="36350" y="374733"/>
                </a:lnTo>
                <a:lnTo>
                  <a:pt x="20723" y="416239"/>
                </a:lnTo>
                <a:lnTo>
                  <a:pt x="9332" y="459026"/>
                </a:lnTo>
                <a:lnTo>
                  <a:pt x="2363" y="502953"/>
                </a:lnTo>
                <a:lnTo>
                  <a:pt x="0" y="547877"/>
                </a:lnTo>
                <a:lnTo>
                  <a:pt x="2363" y="592797"/>
                </a:lnTo>
                <a:lnTo>
                  <a:pt x="9332" y="636708"/>
                </a:lnTo>
                <a:lnTo>
                  <a:pt x="20723" y="679470"/>
                </a:lnTo>
                <a:lnTo>
                  <a:pt x="36350" y="720943"/>
                </a:lnTo>
                <a:lnTo>
                  <a:pt x="56030" y="760987"/>
                </a:lnTo>
                <a:lnTo>
                  <a:pt x="79580" y="799463"/>
                </a:lnTo>
                <a:lnTo>
                  <a:pt x="106814" y="836230"/>
                </a:lnTo>
                <a:lnTo>
                  <a:pt x="126492" y="858585"/>
                </a:lnTo>
                <a:lnTo>
                  <a:pt x="126492" y="547877"/>
                </a:lnTo>
                <a:lnTo>
                  <a:pt x="128432" y="510875"/>
                </a:lnTo>
                <a:lnTo>
                  <a:pt x="143509" y="439460"/>
                </a:lnTo>
                <a:lnTo>
                  <a:pt x="172509" y="372272"/>
                </a:lnTo>
                <a:lnTo>
                  <a:pt x="214231" y="310239"/>
                </a:lnTo>
                <a:lnTo>
                  <a:pt x="239487" y="281446"/>
                </a:lnTo>
                <a:lnTo>
                  <a:pt x="267472" y="254289"/>
                </a:lnTo>
                <a:lnTo>
                  <a:pt x="298037" y="228885"/>
                </a:lnTo>
                <a:lnTo>
                  <a:pt x="331030" y="205350"/>
                </a:lnTo>
                <a:lnTo>
                  <a:pt x="366302" y="183800"/>
                </a:lnTo>
                <a:lnTo>
                  <a:pt x="403702" y="164351"/>
                </a:lnTo>
                <a:lnTo>
                  <a:pt x="443080" y="147118"/>
                </a:lnTo>
                <a:lnTo>
                  <a:pt x="484286" y="132218"/>
                </a:lnTo>
                <a:lnTo>
                  <a:pt x="527169" y="119768"/>
                </a:lnTo>
                <a:lnTo>
                  <a:pt x="571580" y="109882"/>
                </a:lnTo>
                <a:lnTo>
                  <a:pt x="617367" y="102677"/>
                </a:lnTo>
                <a:lnTo>
                  <a:pt x="664380" y="98269"/>
                </a:lnTo>
                <a:lnTo>
                  <a:pt x="712470" y="96773"/>
                </a:lnTo>
                <a:lnTo>
                  <a:pt x="760565" y="98269"/>
                </a:lnTo>
                <a:lnTo>
                  <a:pt x="807594" y="102677"/>
                </a:lnTo>
                <a:lnTo>
                  <a:pt x="853406" y="109882"/>
                </a:lnTo>
                <a:lnTo>
                  <a:pt x="897849" y="119768"/>
                </a:lnTo>
                <a:lnTo>
                  <a:pt x="940772" y="132218"/>
                </a:lnTo>
                <a:lnTo>
                  <a:pt x="982023" y="147118"/>
                </a:lnTo>
                <a:lnTo>
                  <a:pt x="1021451" y="164351"/>
                </a:lnTo>
                <a:lnTo>
                  <a:pt x="1058905" y="183800"/>
                </a:lnTo>
                <a:lnTo>
                  <a:pt x="1094233" y="205350"/>
                </a:lnTo>
                <a:lnTo>
                  <a:pt x="1127283" y="228885"/>
                </a:lnTo>
                <a:lnTo>
                  <a:pt x="1157905" y="254289"/>
                </a:lnTo>
                <a:lnTo>
                  <a:pt x="1185946" y="281446"/>
                </a:lnTo>
                <a:lnTo>
                  <a:pt x="1211255" y="310239"/>
                </a:lnTo>
                <a:lnTo>
                  <a:pt x="1253073" y="372272"/>
                </a:lnTo>
                <a:lnTo>
                  <a:pt x="1282146" y="439460"/>
                </a:lnTo>
                <a:lnTo>
                  <a:pt x="1297263" y="510875"/>
                </a:lnTo>
                <a:lnTo>
                  <a:pt x="1299210" y="547877"/>
                </a:lnTo>
                <a:lnTo>
                  <a:pt x="1299210" y="858537"/>
                </a:lnTo>
                <a:lnTo>
                  <a:pt x="1318854" y="836230"/>
                </a:lnTo>
                <a:lnTo>
                  <a:pt x="1346101" y="799463"/>
                </a:lnTo>
                <a:lnTo>
                  <a:pt x="1369659" y="760987"/>
                </a:lnTo>
                <a:lnTo>
                  <a:pt x="1389345" y="720943"/>
                </a:lnTo>
                <a:lnTo>
                  <a:pt x="1404976" y="679470"/>
                </a:lnTo>
                <a:lnTo>
                  <a:pt x="1416368" y="636708"/>
                </a:lnTo>
                <a:lnTo>
                  <a:pt x="1423337" y="592797"/>
                </a:lnTo>
                <a:lnTo>
                  <a:pt x="1425702" y="547877"/>
                </a:lnTo>
                <a:close/>
              </a:path>
              <a:path w="1426210" h="1095375">
                <a:moveTo>
                  <a:pt x="1299210" y="858537"/>
                </a:moveTo>
                <a:lnTo>
                  <a:pt x="1299210" y="547877"/>
                </a:lnTo>
                <a:lnTo>
                  <a:pt x="1297263" y="584771"/>
                </a:lnTo>
                <a:lnTo>
                  <a:pt x="1291525" y="620851"/>
                </a:lnTo>
                <a:lnTo>
                  <a:pt x="1269278" y="690103"/>
                </a:lnTo>
                <a:lnTo>
                  <a:pt x="1233681" y="754701"/>
                </a:lnTo>
                <a:lnTo>
                  <a:pt x="1185946" y="813712"/>
                </a:lnTo>
                <a:lnTo>
                  <a:pt x="1157905" y="840831"/>
                </a:lnTo>
                <a:lnTo>
                  <a:pt x="1127283" y="866203"/>
                </a:lnTo>
                <a:lnTo>
                  <a:pt x="1094233" y="889712"/>
                </a:lnTo>
                <a:lnTo>
                  <a:pt x="1058905" y="911242"/>
                </a:lnTo>
                <a:lnTo>
                  <a:pt x="1021451" y="930675"/>
                </a:lnTo>
                <a:lnTo>
                  <a:pt x="982023" y="947895"/>
                </a:lnTo>
                <a:lnTo>
                  <a:pt x="940772" y="962786"/>
                </a:lnTo>
                <a:lnTo>
                  <a:pt x="897849" y="975231"/>
                </a:lnTo>
                <a:lnTo>
                  <a:pt x="853406" y="985114"/>
                </a:lnTo>
                <a:lnTo>
                  <a:pt x="807594" y="992317"/>
                </a:lnTo>
                <a:lnTo>
                  <a:pt x="760565" y="996724"/>
                </a:lnTo>
                <a:lnTo>
                  <a:pt x="712470" y="998219"/>
                </a:lnTo>
                <a:lnTo>
                  <a:pt x="664380" y="996724"/>
                </a:lnTo>
                <a:lnTo>
                  <a:pt x="617367" y="992317"/>
                </a:lnTo>
                <a:lnTo>
                  <a:pt x="571580" y="985114"/>
                </a:lnTo>
                <a:lnTo>
                  <a:pt x="527169" y="975231"/>
                </a:lnTo>
                <a:lnTo>
                  <a:pt x="484286" y="962786"/>
                </a:lnTo>
                <a:lnTo>
                  <a:pt x="443080" y="947895"/>
                </a:lnTo>
                <a:lnTo>
                  <a:pt x="403702" y="930675"/>
                </a:lnTo>
                <a:lnTo>
                  <a:pt x="366302" y="911242"/>
                </a:lnTo>
                <a:lnTo>
                  <a:pt x="331030" y="889712"/>
                </a:lnTo>
                <a:lnTo>
                  <a:pt x="298037" y="866203"/>
                </a:lnTo>
                <a:lnTo>
                  <a:pt x="267472" y="840831"/>
                </a:lnTo>
                <a:lnTo>
                  <a:pt x="239487" y="813712"/>
                </a:lnTo>
                <a:lnTo>
                  <a:pt x="214231" y="784963"/>
                </a:lnTo>
                <a:lnTo>
                  <a:pt x="172509" y="723042"/>
                </a:lnTo>
                <a:lnTo>
                  <a:pt x="143509" y="656001"/>
                </a:lnTo>
                <a:lnTo>
                  <a:pt x="128432" y="584771"/>
                </a:lnTo>
                <a:lnTo>
                  <a:pt x="126492" y="547877"/>
                </a:lnTo>
                <a:lnTo>
                  <a:pt x="126492" y="858585"/>
                </a:lnTo>
                <a:lnTo>
                  <a:pt x="171602" y="904078"/>
                </a:lnTo>
                <a:lnTo>
                  <a:pt x="208788" y="934878"/>
                </a:lnTo>
                <a:lnTo>
                  <a:pt x="248922" y="963410"/>
                </a:lnTo>
                <a:lnTo>
                  <a:pt x="291821" y="989533"/>
                </a:lnTo>
                <a:lnTo>
                  <a:pt x="337301" y="1013107"/>
                </a:lnTo>
                <a:lnTo>
                  <a:pt x="385178" y="1033992"/>
                </a:lnTo>
                <a:lnTo>
                  <a:pt x="435268" y="1052048"/>
                </a:lnTo>
                <a:lnTo>
                  <a:pt x="487387" y="1067135"/>
                </a:lnTo>
                <a:lnTo>
                  <a:pt x="541350" y="1079113"/>
                </a:lnTo>
                <a:lnTo>
                  <a:pt x="596975" y="1087842"/>
                </a:lnTo>
                <a:lnTo>
                  <a:pt x="654076" y="1093182"/>
                </a:lnTo>
                <a:lnTo>
                  <a:pt x="712470" y="1094993"/>
                </a:lnTo>
                <a:lnTo>
                  <a:pt x="770972" y="1093182"/>
                </a:lnTo>
                <a:lnTo>
                  <a:pt x="828171" y="1087842"/>
                </a:lnTo>
                <a:lnTo>
                  <a:pt x="883883" y="1079113"/>
                </a:lnTo>
                <a:lnTo>
                  <a:pt x="937924" y="1067135"/>
                </a:lnTo>
                <a:lnTo>
                  <a:pt x="990111" y="1052048"/>
                </a:lnTo>
                <a:lnTo>
                  <a:pt x="1040261" y="1033992"/>
                </a:lnTo>
                <a:lnTo>
                  <a:pt x="1088190" y="1013107"/>
                </a:lnTo>
                <a:lnTo>
                  <a:pt x="1133715" y="989533"/>
                </a:lnTo>
                <a:lnTo>
                  <a:pt x="1176652" y="963410"/>
                </a:lnTo>
                <a:lnTo>
                  <a:pt x="1216818" y="934878"/>
                </a:lnTo>
                <a:lnTo>
                  <a:pt x="1254029" y="904078"/>
                </a:lnTo>
                <a:lnTo>
                  <a:pt x="1288103" y="871148"/>
                </a:lnTo>
                <a:lnTo>
                  <a:pt x="1299210" y="85853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1887" y="2228850"/>
            <a:ext cx="1191260" cy="916305"/>
          </a:xfrm>
          <a:custGeom>
            <a:avLst/>
            <a:gdLst/>
            <a:ahLst/>
            <a:cxnLst/>
            <a:rect l="l" t="t" r="r" b="b"/>
            <a:pathLst>
              <a:path w="1191260" h="916305">
                <a:moveTo>
                  <a:pt x="1191006" y="457962"/>
                </a:moveTo>
                <a:lnTo>
                  <a:pt x="1183209" y="383663"/>
                </a:lnTo>
                <a:lnTo>
                  <a:pt x="1160635" y="313188"/>
                </a:lnTo>
                <a:lnTo>
                  <a:pt x="1124510" y="247476"/>
                </a:lnTo>
                <a:lnTo>
                  <a:pt x="1101749" y="216701"/>
                </a:lnTo>
                <a:lnTo>
                  <a:pt x="1076059" y="187470"/>
                </a:lnTo>
                <a:lnTo>
                  <a:pt x="1047594" y="159901"/>
                </a:lnTo>
                <a:lnTo>
                  <a:pt x="1016508" y="134111"/>
                </a:lnTo>
                <a:lnTo>
                  <a:pt x="982952" y="110220"/>
                </a:lnTo>
                <a:lnTo>
                  <a:pt x="947080" y="88343"/>
                </a:lnTo>
                <a:lnTo>
                  <a:pt x="909046" y="68599"/>
                </a:lnTo>
                <a:lnTo>
                  <a:pt x="869003" y="51105"/>
                </a:lnTo>
                <a:lnTo>
                  <a:pt x="827103" y="35980"/>
                </a:lnTo>
                <a:lnTo>
                  <a:pt x="783500" y="23341"/>
                </a:lnTo>
                <a:lnTo>
                  <a:pt x="738347" y="13306"/>
                </a:lnTo>
                <a:lnTo>
                  <a:pt x="691798" y="5992"/>
                </a:lnTo>
                <a:lnTo>
                  <a:pt x="644005" y="1517"/>
                </a:lnTo>
                <a:lnTo>
                  <a:pt x="595122" y="0"/>
                </a:lnTo>
                <a:lnTo>
                  <a:pt x="546347" y="1517"/>
                </a:lnTo>
                <a:lnTo>
                  <a:pt x="498652" y="5992"/>
                </a:lnTo>
                <a:lnTo>
                  <a:pt x="452190" y="13306"/>
                </a:lnTo>
                <a:lnTo>
                  <a:pt x="407115" y="23341"/>
                </a:lnTo>
                <a:lnTo>
                  <a:pt x="363581" y="35980"/>
                </a:lnTo>
                <a:lnTo>
                  <a:pt x="321741" y="51105"/>
                </a:lnTo>
                <a:lnTo>
                  <a:pt x="281750" y="68599"/>
                </a:lnTo>
                <a:lnTo>
                  <a:pt x="243760" y="88343"/>
                </a:lnTo>
                <a:lnTo>
                  <a:pt x="207927" y="110220"/>
                </a:lnTo>
                <a:lnTo>
                  <a:pt x="174402" y="134112"/>
                </a:lnTo>
                <a:lnTo>
                  <a:pt x="143341" y="159901"/>
                </a:lnTo>
                <a:lnTo>
                  <a:pt x="114897" y="187470"/>
                </a:lnTo>
                <a:lnTo>
                  <a:pt x="89223" y="216701"/>
                </a:lnTo>
                <a:lnTo>
                  <a:pt x="66474" y="247476"/>
                </a:lnTo>
                <a:lnTo>
                  <a:pt x="30364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0" y="568034"/>
                </a:lnTo>
                <a:lnTo>
                  <a:pt x="46803" y="636246"/>
                </a:lnTo>
                <a:lnTo>
                  <a:pt x="89223" y="699222"/>
                </a:lnTo>
                <a:lnTo>
                  <a:pt x="114897" y="728453"/>
                </a:lnTo>
                <a:lnTo>
                  <a:pt x="143341" y="756022"/>
                </a:lnTo>
                <a:lnTo>
                  <a:pt x="174402" y="781812"/>
                </a:lnTo>
                <a:lnTo>
                  <a:pt x="207927" y="805703"/>
                </a:lnTo>
                <a:lnTo>
                  <a:pt x="243760" y="827580"/>
                </a:lnTo>
                <a:lnTo>
                  <a:pt x="281750" y="847324"/>
                </a:lnTo>
                <a:lnTo>
                  <a:pt x="321741" y="864818"/>
                </a:lnTo>
                <a:lnTo>
                  <a:pt x="363581" y="879943"/>
                </a:lnTo>
                <a:lnTo>
                  <a:pt x="407115" y="892582"/>
                </a:lnTo>
                <a:lnTo>
                  <a:pt x="452190" y="902617"/>
                </a:lnTo>
                <a:lnTo>
                  <a:pt x="498652" y="909931"/>
                </a:lnTo>
                <a:lnTo>
                  <a:pt x="546347" y="914406"/>
                </a:lnTo>
                <a:lnTo>
                  <a:pt x="595122" y="915924"/>
                </a:lnTo>
                <a:lnTo>
                  <a:pt x="644005" y="914406"/>
                </a:lnTo>
                <a:lnTo>
                  <a:pt x="691798" y="909931"/>
                </a:lnTo>
                <a:lnTo>
                  <a:pt x="738347" y="902617"/>
                </a:lnTo>
                <a:lnTo>
                  <a:pt x="783500" y="892582"/>
                </a:lnTo>
                <a:lnTo>
                  <a:pt x="827103" y="879943"/>
                </a:lnTo>
                <a:lnTo>
                  <a:pt x="869003" y="864818"/>
                </a:lnTo>
                <a:lnTo>
                  <a:pt x="909046" y="847324"/>
                </a:lnTo>
                <a:lnTo>
                  <a:pt x="947080" y="827580"/>
                </a:lnTo>
                <a:lnTo>
                  <a:pt x="982952" y="805703"/>
                </a:lnTo>
                <a:lnTo>
                  <a:pt x="1016508" y="781812"/>
                </a:lnTo>
                <a:lnTo>
                  <a:pt x="1047594" y="756022"/>
                </a:lnTo>
                <a:lnTo>
                  <a:pt x="1076059" y="728453"/>
                </a:lnTo>
                <a:lnTo>
                  <a:pt x="1101749" y="699222"/>
                </a:lnTo>
                <a:lnTo>
                  <a:pt x="1124510" y="668447"/>
                </a:lnTo>
                <a:lnTo>
                  <a:pt x="1160635" y="602735"/>
                </a:lnTo>
                <a:lnTo>
                  <a:pt x="1183209" y="532260"/>
                </a:lnTo>
                <a:lnTo>
                  <a:pt x="1191006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1887" y="2228850"/>
            <a:ext cx="1191260" cy="916305"/>
          </a:xfrm>
          <a:custGeom>
            <a:avLst/>
            <a:gdLst/>
            <a:ahLst/>
            <a:cxnLst/>
            <a:rect l="l" t="t" r="r" b="b"/>
            <a:pathLst>
              <a:path w="1191260" h="916305">
                <a:moveTo>
                  <a:pt x="595122" y="0"/>
                </a:moveTo>
                <a:lnTo>
                  <a:pt x="546347" y="1517"/>
                </a:lnTo>
                <a:lnTo>
                  <a:pt x="498652" y="5992"/>
                </a:lnTo>
                <a:lnTo>
                  <a:pt x="452190" y="13306"/>
                </a:lnTo>
                <a:lnTo>
                  <a:pt x="407115" y="23341"/>
                </a:lnTo>
                <a:lnTo>
                  <a:pt x="363581" y="35980"/>
                </a:lnTo>
                <a:lnTo>
                  <a:pt x="321741" y="51105"/>
                </a:lnTo>
                <a:lnTo>
                  <a:pt x="281750" y="68599"/>
                </a:lnTo>
                <a:lnTo>
                  <a:pt x="243760" y="88343"/>
                </a:lnTo>
                <a:lnTo>
                  <a:pt x="207927" y="110220"/>
                </a:lnTo>
                <a:lnTo>
                  <a:pt x="174402" y="134112"/>
                </a:lnTo>
                <a:lnTo>
                  <a:pt x="143341" y="159901"/>
                </a:lnTo>
                <a:lnTo>
                  <a:pt x="114897" y="187470"/>
                </a:lnTo>
                <a:lnTo>
                  <a:pt x="89223" y="216701"/>
                </a:lnTo>
                <a:lnTo>
                  <a:pt x="66474" y="247476"/>
                </a:lnTo>
                <a:lnTo>
                  <a:pt x="30364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0" y="568034"/>
                </a:lnTo>
                <a:lnTo>
                  <a:pt x="46803" y="636246"/>
                </a:lnTo>
                <a:lnTo>
                  <a:pt x="89223" y="699222"/>
                </a:lnTo>
                <a:lnTo>
                  <a:pt x="114897" y="728453"/>
                </a:lnTo>
                <a:lnTo>
                  <a:pt x="143341" y="756022"/>
                </a:lnTo>
                <a:lnTo>
                  <a:pt x="174402" y="781812"/>
                </a:lnTo>
                <a:lnTo>
                  <a:pt x="207927" y="805703"/>
                </a:lnTo>
                <a:lnTo>
                  <a:pt x="243760" y="827580"/>
                </a:lnTo>
                <a:lnTo>
                  <a:pt x="281750" y="847324"/>
                </a:lnTo>
                <a:lnTo>
                  <a:pt x="321741" y="864818"/>
                </a:lnTo>
                <a:lnTo>
                  <a:pt x="363581" y="879943"/>
                </a:lnTo>
                <a:lnTo>
                  <a:pt x="407115" y="892582"/>
                </a:lnTo>
                <a:lnTo>
                  <a:pt x="452190" y="902617"/>
                </a:lnTo>
                <a:lnTo>
                  <a:pt x="498652" y="909931"/>
                </a:lnTo>
                <a:lnTo>
                  <a:pt x="546347" y="914406"/>
                </a:lnTo>
                <a:lnTo>
                  <a:pt x="595122" y="915924"/>
                </a:lnTo>
                <a:lnTo>
                  <a:pt x="644005" y="914406"/>
                </a:lnTo>
                <a:lnTo>
                  <a:pt x="691798" y="909931"/>
                </a:lnTo>
                <a:lnTo>
                  <a:pt x="738347" y="902617"/>
                </a:lnTo>
                <a:lnTo>
                  <a:pt x="783500" y="892582"/>
                </a:lnTo>
                <a:lnTo>
                  <a:pt x="827103" y="879943"/>
                </a:lnTo>
                <a:lnTo>
                  <a:pt x="869003" y="864818"/>
                </a:lnTo>
                <a:lnTo>
                  <a:pt x="909046" y="847324"/>
                </a:lnTo>
                <a:lnTo>
                  <a:pt x="947080" y="827580"/>
                </a:lnTo>
                <a:lnTo>
                  <a:pt x="982952" y="805703"/>
                </a:lnTo>
                <a:lnTo>
                  <a:pt x="1016508" y="781812"/>
                </a:lnTo>
                <a:lnTo>
                  <a:pt x="1047594" y="756022"/>
                </a:lnTo>
                <a:lnTo>
                  <a:pt x="1076059" y="728453"/>
                </a:lnTo>
                <a:lnTo>
                  <a:pt x="1101749" y="699222"/>
                </a:lnTo>
                <a:lnTo>
                  <a:pt x="1124510" y="668447"/>
                </a:lnTo>
                <a:lnTo>
                  <a:pt x="1160635" y="602735"/>
                </a:lnTo>
                <a:lnTo>
                  <a:pt x="1183209" y="532260"/>
                </a:lnTo>
                <a:lnTo>
                  <a:pt x="1191006" y="457962"/>
                </a:lnTo>
                <a:lnTo>
                  <a:pt x="1189031" y="420394"/>
                </a:lnTo>
                <a:lnTo>
                  <a:pt x="1173692" y="347889"/>
                </a:lnTo>
                <a:lnTo>
                  <a:pt x="1144190" y="279677"/>
                </a:lnTo>
                <a:lnTo>
                  <a:pt x="1101749" y="216701"/>
                </a:lnTo>
                <a:lnTo>
                  <a:pt x="1076059" y="187470"/>
                </a:lnTo>
                <a:lnTo>
                  <a:pt x="1047594" y="159901"/>
                </a:lnTo>
                <a:lnTo>
                  <a:pt x="1016508" y="134111"/>
                </a:lnTo>
                <a:lnTo>
                  <a:pt x="982952" y="110220"/>
                </a:lnTo>
                <a:lnTo>
                  <a:pt x="947080" y="88343"/>
                </a:lnTo>
                <a:lnTo>
                  <a:pt x="909046" y="68599"/>
                </a:lnTo>
                <a:lnTo>
                  <a:pt x="869003" y="51105"/>
                </a:lnTo>
                <a:lnTo>
                  <a:pt x="827103" y="35980"/>
                </a:lnTo>
                <a:lnTo>
                  <a:pt x="783500" y="23341"/>
                </a:lnTo>
                <a:lnTo>
                  <a:pt x="738347" y="13306"/>
                </a:lnTo>
                <a:lnTo>
                  <a:pt x="691798" y="5992"/>
                </a:lnTo>
                <a:lnTo>
                  <a:pt x="644005" y="1517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79859" y="2285517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查询实现 算法的基 本思维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5087" y="3361944"/>
            <a:ext cx="1649730" cy="1159510"/>
          </a:xfrm>
          <a:custGeom>
            <a:avLst/>
            <a:gdLst/>
            <a:ahLst/>
            <a:cxnLst/>
            <a:rect l="l" t="t" r="r" b="b"/>
            <a:pathLst>
              <a:path w="1649730" h="1159510">
                <a:moveTo>
                  <a:pt x="1649730" y="579882"/>
                </a:moveTo>
                <a:lnTo>
                  <a:pt x="1646993" y="532352"/>
                </a:lnTo>
                <a:lnTo>
                  <a:pt x="1638926" y="485875"/>
                </a:lnTo>
                <a:lnTo>
                  <a:pt x="1625740" y="440601"/>
                </a:lnTo>
                <a:lnTo>
                  <a:pt x="1607649" y="396678"/>
                </a:lnTo>
                <a:lnTo>
                  <a:pt x="1584864" y="354258"/>
                </a:lnTo>
                <a:lnTo>
                  <a:pt x="1557599" y="313489"/>
                </a:lnTo>
                <a:lnTo>
                  <a:pt x="1526066" y="274522"/>
                </a:lnTo>
                <a:lnTo>
                  <a:pt x="1490478" y="237506"/>
                </a:lnTo>
                <a:lnTo>
                  <a:pt x="1451046" y="202590"/>
                </a:lnTo>
                <a:lnTo>
                  <a:pt x="1407985" y="169926"/>
                </a:lnTo>
                <a:lnTo>
                  <a:pt x="1361506" y="139661"/>
                </a:lnTo>
                <a:lnTo>
                  <a:pt x="1311822" y="111946"/>
                </a:lnTo>
                <a:lnTo>
                  <a:pt x="1259146" y="86932"/>
                </a:lnTo>
                <a:lnTo>
                  <a:pt x="1203690" y="64766"/>
                </a:lnTo>
                <a:lnTo>
                  <a:pt x="1145667" y="45600"/>
                </a:lnTo>
                <a:lnTo>
                  <a:pt x="1085289" y="29583"/>
                </a:lnTo>
                <a:lnTo>
                  <a:pt x="1022769" y="16865"/>
                </a:lnTo>
                <a:lnTo>
                  <a:pt x="958320" y="7595"/>
                </a:lnTo>
                <a:lnTo>
                  <a:pt x="892154" y="1923"/>
                </a:lnTo>
                <a:lnTo>
                  <a:pt x="824484" y="0"/>
                </a:lnTo>
                <a:lnTo>
                  <a:pt x="756922" y="1923"/>
                </a:lnTo>
                <a:lnTo>
                  <a:pt x="690854" y="7595"/>
                </a:lnTo>
                <a:lnTo>
                  <a:pt x="626492" y="16865"/>
                </a:lnTo>
                <a:lnTo>
                  <a:pt x="564050" y="29583"/>
                </a:lnTo>
                <a:lnTo>
                  <a:pt x="503741" y="45600"/>
                </a:lnTo>
                <a:lnTo>
                  <a:pt x="445778" y="64766"/>
                </a:lnTo>
                <a:lnTo>
                  <a:pt x="390374" y="86932"/>
                </a:lnTo>
                <a:lnTo>
                  <a:pt x="337742" y="111946"/>
                </a:lnTo>
                <a:lnTo>
                  <a:pt x="288096" y="139661"/>
                </a:lnTo>
                <a:lnTo>
                  <a:pt x="241649" y="169926"/>
                </a:lnTo>
                <a:lnTo>
                  <a:pt x="198613" y="202590"/>
                </a:lnTo>
                <a:lnTo>
                  <a:pt x="159203" y="237506"/>
                </a:lnTo>
                <a:lnTo>
                  <a:pt x="123630" y="274522"/>
                </a:lnTo>
                <a:lnTo>
                  <a:pt x="92109" y="313489"/>
                </a:lnTo>
                <a:lnTo>
                  <a:pt x="64853" y="354258"/>
                </a:lnTo>
                <a:lnTo>
                  <a:pt x="42074" y="396678"/>
                </a:lnTo>
                <a:lnTo>
                  <a:pt x="23986" y="440601"/>
                </a:lnTo>
                <a:lnTo>
                  <a:pt x="10802" y="485875"/>
                </a:lnTo>
                <a:lnTo>
                  <a:pt x="2736" y="532352"/>
                </a:lnTo>
                <a:lnTo>
                  <a:pt x="0" y="579882"/>
                </a:lnTo>
                <a:lnTo>
                  <a:pt x="2736" y="627406"/>
                </a:lnTo>
                <a:lnTo>
                  <a:pt x="10802" y="673867"/>
                </a:lnTo>
                <a:lnTo>
                  <a:pt x="23986" y="719116"/>
                </a:lnTo>
                <a:lnTo>
                  <a:pt x="42074" y="763005"/>
                </a:lnTo>
                <a:lnTo>
                  <a:pt x="64853" y="805386"/>
                </a:lnTo>
                <a:lnTo>
                  <a:pt x="92109" y="846109"/>
                </a:lnTo>
                <a:lnTo>
                  <a:pt x="123630" y="885026"/>
                </a:lnTo>
                <a:lnTo>
                  <a:pt x="146304" y="908586"/>
                </a:lnTo>
                <a:lnTo>
                  <a:pt x="146304" y="579882"/>
                </a:lnTo>
                <a:lnTo>
                  <a:pt x="148555" y="540731"/>
                </a:lnTo>
                <a:lnTo>
                  <a:pt x="155191" y="502458"/>
                </a:lnTo>
                <a:lnTo>
                  <a:pt x="166037" y="465183"/>
                </a:lnTo>
                <a:lnTo>
                  <a:pt x="180917" y="429030"/>
                </a:lnTo>
                <a:lnTo>
                  <a:pt x="199655" y="394120"/>
                </a:lnTo>
                <a:lnTo>
                  <a:pt x="222078" y="360576"/>
                </a:lnTo>
                <a:lnTo>
                  <a:pt x="248008" y="328521"/>
                </a:lnTo>
                <a:lnTo>
                  <a:pt x="277270" y="298076"/>
                </a:lnTo>
                <a:lnTo>
                  <a:pt x="309689" y="269363"/>
                </a:lnTo>
                <a:lnTo>
                  <a:pt x="345090" y="242506"/>
                </a:lnTo>
                <a:lnTo>
                  <a:pt x="383297" y="217626"/>
                </a:lnTo>
                <a:lnTo>
                  <a:pt x="424135" y="194846"/>
                </a:lnTo>
                <a:lnTo>
                  <a:pt x="467428" y="174288"/>
                </a:lnTo>
                <a:lnTo>
                  <a:pt x="513000" y="156074"/>
                </a:lnTo>
                <a:lnTo>
                  <a:pt x="560677" y="140327"/>
                </a:lnTo>
                <a:lnTo>
                  <a:pt x="610282" y="127168"/>
                </a:lnTo>
                <a:lnTo>
                  <a:pt x="661641" y="116721"/>
                </a:lnTo>
                <a:lnTo>
                  <a:pt x="714578" y="109107"/>
                </a:lnTo>
                <a:lnTo>
                  <a:pt x="768917" y="104449"/>
                </a:lnTo>
                <a:lnTo>
                  <a:pt x="824484" y="102870"/>
                </a:lnTo>
                <a:lnTo>
                  <a:pt x="880158" y="104449"/>
                </a:lnTo>
                <a:lnTo>
                  <a:pt x="934596" y="109107"/>
                </a:lnTo>
                <a:lnTo>
                  <a:pt x="987620" y="116721"/>
                </a:lnTo>
                <a:lnTo>
                  <a:pt x="1039057" y="127168"/>
                </a:lnTo>
                <a:lnTo>
                  <a:pt x="1088731" y="140327"/>
                </a:lnTo>
                <a:lnTo>
                  <a:pt x="1136468" y="156074"/>
                </a:lnTo>
                <a:lnTo>
                  <a:pt x="1182092" y="174288"/>
                </a:lnTo>
                <a:lnTo>
                  <a:pt x="1225430" y="194846"/>
                </a:lnTo>
                <a:lnTo>
                  <a:pt x="1266305" y="217626"/>
                </a:lnTo>
                <a:lnTo>
                  <a:pt x="1304543" y="242506"/>
                </a:lnTo>
                <a:lnTo>
                  <a:pt x="1339970" y="269363"/>
                </a:lnTo>
                <a:lnTo>
                  <a:pt x="1372410" y="298076"/>
                </a:lnTo>
                <a:lnTo>
                  <a:pt x="1401689" y="328521"/>
                </a:lnTo>
                <a:lnTo>
                  <a:pt x="1427631" y="360576"/>
                </a:lnTo>
                <a:lnTo>
                  <a:pt x="1450062" y="394120"/>
                </a:lnTo>
                <a:lnTo>
                  <a:pt x="1468806" y="429030"/>
                </a:lnTo>
                <a:lnTo>
                  <a:pt x="1483690" y="465183"/>
                </a:lnTo>
                <a:lnTo>
                  <a:pt x="1494538" y="502458"/>
                </a:lnTo>
                <a:lnTo>
                  <a:pt x="1501174" y="540731"/>
                </a:lnTo>
                <a:lnTo>
                  <a:pt x="1503426" y="579882"/>
                </a:lnTo>
                <a:lnTo>
                  <a:pt x="1503426" y="908541"/>
                </a:lnTo>
                <a:lnTo>
                  <a:pt x="1526066" y="885026"/>
                </a:lnTo>
                <a:lnTo>
                  <a:pt x="1557599" y="846109"/>
                </a:lnTo>
                <a:lnTo>
                  <a:pt x="1584864" y="805386"/>
                </a:lnTo>
                <a:lnTo>
                  <a:pt x="1607649" y="763005"/>
                </a:lnTo>
                <a:lnTo>
                  <a:pt x="1625740" y="719116"/>
                </a:lnTo>
                <a:lnTo>
                  <a:pt x="1638926" y="673867"/>
                </a:lnTo>
                <a:lnTo>
                  <a:pt x="1646993" y="627406"/>
                </a:lnTo>
                <a:lnTo>
                  <a:pt x="1649730" y="579882"/>
                </a:lnTo>
                <a:close/>
              </a:path>
              <a:path w="1649730" h="1159510">
                <a:moveTo>
                  <a:pt x="1503426" y="908541"/>
                </a:moveTo>
                <a:lnTo>
                  <a:pt x="1503426" y="579882"/>
                </a:lnTo>
                <a:lnTo>
                  <a:pt x="1501174" y="618923"/>
                </a:lnTo>
                <a:lnTo>
                  <a:pt x="1494538" y="657099"/>
                </a:lnTo>
                <a:lnTo>
                  <a:pt x="1483690" y="694286"/>
                </a:lnTo>
                <a:lnTo>
                  <a:pt x="1468806" y="730361"/>
                </a:lnTo>
                <a:lnTo>
                  <a:pt x="1450062" y="765202"/>
                </a:lnTo>
                <a:lnTo>
                  <a:pt x="1427631" y="798686"/>
                </a:lnTo>
                <a:lnTo>
                  <a:pt x="1401689" y="830690"/>
                </a:lnTo>
                <a:lnTo>
                  <a:pt x="1372410" y="861090"/>
                </a:lnTo>
                <a:lnTo>
                  <a:pt x="1339970" y="889765"/>
                </a:lnTo>
                <a:lnTo>
                  <a:pt x="1304544" y="916590"/>
                </a:lnTo>
                <a:lnTo>
                  <a:pt x="1266305" y="941444"/>
                </a:lnTo>
                <a:lnTo>
                  <a:pt x="1225430" y="964204"/>
                </a:lnTo>
                <a:lnTo>
                  <a:pt x="1182092" y="984746"/>
                </a:lnTo>
                <a:lnTo>
                  <a:pt x="1136468" y="1002948"/>
                </a:lnTo>
                <a:lnTo>
                  <a:pt x="1088731" y="1018686"/>
                </a:lnTo>
                <a:lnTo>
                  <a:pt x="1039057" y="1031839"/>
                </a:lnTo>
                <a:lnTo>
                  <a:pt x="987620" y="1042283"/>
                </a:lnTo>
                <a:lnTo>
                  <a:pt x="934596" y="1049895"/>
                </a:lnTo>
                <a:lnTo>
                  <a:pt x="880158" y="1054552"/>
                </a:lnTo>
                <a:lnTo>
                  <a:pt x="824484" y="1056132"/>
                </a:lnTo>
                <a:lnTo>
                  <a:pt x="768917" y="1054552"/>
                </a:lnTo>
                <a:lnTo>
                  <a:pt x="714578" y="1049895"/>
                </a:lnTo>
                <a:lnTo>
                  <a:pt x="661641" y="1042283"/>
                </a:lnTo>
                <a:lnTo>
                  <a:pt x="610282" y="1031839"/>
                </a:lnTo>
                <a:lnTo>
                  <a:pt x="560677" y="1018686"/>
                </a:lnTo>
                <a:lnTo>
                  <a:pt x="513000" y="1002948"/>
                </a:lnTo>
                <a:lnTo>
                  <a:pt x="467428" y="984746"/>
                </a:lnTo>
                <a:lnTo>
                  <a:pt x="424135" y="964204"/>
                </a:lnTo>
                <a:lnTo>
                  <a:pt x="383297" y="941444"/>
                </a:lnTo>
                <a:lnTo>
                  <a:pt x="345090" y="916590"/>
                </a:lnTo>
                <a:lnTo>
                  <a:pt x="309689" y="889765"/>
                </a:lnTo>
                <a:lnTo>
                  <a:pt x="277270" y="861090"/>
                </a:lnTo>
                <a:lnTo>
                  <a:pt x="248008" y="830690"/>
                </a:lnTo>
                <a:lnTo>
                  <a:pt x="222078" y="798686"/>
                </a:lnTo>
                <a:lnTo>
                  <a:pt x="199655" y="765202"/>
                </a:lnTo>
                <a:lnTo>
                  <a:pt x="180917" y="730361"/>
                </a:lnTo>
                <a:lnTo>
                  <a:pt x="166037" y="694286"/>
                </a:lnTo>
                <a:lnTo>
                  <a:pt x="155191" y="657099"/>
                </a:lnTo>
                <a:lnTo>
                  <a:pt x="148555" y="618923"/>
                </a:lnTo>
                <a:lnTo>
                  <a:pt x="146304" y="579882"/>
                </a:lnTo>
                <a:lnTo>
                  <a:pt x="146304" y="908586"/>
                </a:lnTo>
                <a:lnTo>
                  <a:pt x="198613" y="956849"/>
                </a:lnTo>
                <a:lnTo>
                  <a:pt x="241649" y="989457"/>
                </a:lnTo>
                <a:lnTo>
                  <a:pt x="288096" y="1019664"/>
                </a:lnTo>
                <a:lnTo>
                  <a:pt x="337742" y="1047323"/>
                </a:lnTo>
                <a:lnTo>
                  <a:pt x="390374" y="1072284"/>
                </a:lnTo>
                <a:lnTo>
                  <a:pt x="445778" y="1094399"/>
                </a:lnTo>
                <a:lnTo>
                  <a:pt x="503741" y="1113520"/>
                </a:lnTo>
                <a:lnTo>
                  <a:pt x="564050" y="1129497"/>
                </a:lnTo>
                <a:lnTo>
                  <a:pt x="626492" y="1142182"/>
                </a:lnTo>
                <a:lnTo>
                  <a:pt x="690854" y="1151427"/>
                </a:lnTo>
                <a:lnTo>
                  <a:pt x="756922" y="1157083"/>
                </a:lnTo>
                <a:lnTo>
                  <a:pt x="824484" y="1159002"/>
                </a:lnTo>
                <a:lnTo>
                  <a:pt x="892154" y="1157083"/>
                </a:lnTo>
                <a:lnTo>
                  <a:pt x="958320" y="1151427"/>
                </a:lnTo>
                <a:lnTo>
                  <a:pt x="1022769" y="1142182"/>
                </a:lnTo>
                <a:lnTo>
                  <a:pt x="1085289" y="1129497"/>
                </a:lnTo>
                <a:lnTo>
                  <a:pt x="1145667" y="1113520"/>
                </a:lnTo>
                <a:lnTo>
                  <a:pt x="1203690" y="1094399"/>
                </a:lnTo>
                <a:lnTo>
                  <a:pt x="1259146" y="1072284"/>
                </a:lnTo>
                <a:lnTo>
                  <a:pt x="1311822" y="1047323"/>
                </a:lnTo>
                <a:lnTo>
                  <a:pt x="1361506" y="1019664"/>
                </a:lnTo>
                <a:lnTo>
                  <a:pt x="1407985" y="989457"/>
                </a:lnTo>
                <a:lnTo>
                  <a:pt x="1451046" y="956849"/>
                </a:lnTo>
                <a:lnTo>
                  <a:pt x="1490478" y="921989"/>
                </a:lnTo>
                <a:lnTo>
                  <a:pt x="1503426" y="90854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485" y="3458717"/>
            <a:ext cx="1377315" cy="967105"/>
          </a:xfrm>
          <a:custGeom>
            <a:avLst/>
            <a:gdLst/>
            <a:ahLst/>
            <a:cxnLst/>
            <a:rect l="l" t="t" r="r" b="b"/>
            <a:pathLst>
              <a:path w="1377314" h="967104">
                <a:moveTo>
                  <a:pt x="1376934" y="483870"/>
                </a:moveTo>
                <a:lnTo>
                  <a:pt x="1374649" y="444154"/>
                </a:lnTo>
                <a:lnTo>
                  <a:pt x="1367912" y="405328"/>
                </a:lnTo>
                <a:lnTo>
                  <a:pt x="1356902" y="367516"/>
                </a:lnTo>
                <a:lnTo>
                  <a:pt x="1341796" y="330842"/>
                </a:lnTo>
                <a:lnTo>
                  <a:pt x="1322772" y="295429"/>
                </a:lnTo>
                <a:lnTo>
                  <a:pt x="1300007" y="261403"/>
                </a:lnTo>
                <a:lnTo>
                  <a:pt x="1273680" y="228886"/>
                </a:lnTo>
                <a:lnTo>
                  <a:pt x="1243968" y="198004"/>
                </a:lnTo>
                <a:lnTo>
                  <a:pt x="1211048" y="168879"/>
                </a:lnTo>
                <a:lnTo>
                  <a:pt x="1175099" y="141636"/>
                </a:lnTo>
                <a:lnTo>
                  <a:pt x="1136298" y="116399"/>
                </a:lnTo>
                <a:lnTo>
                  <a:pt x="1094823" y="93293"/>
                </a:lnTo>
                <a:lnTo>
                  <a:pt x="1050852" y="72440"/>
                </a:lnTo>
                <a:lnTo>
                  <a:pt x="1004562" y="53965"/>
                </a:lnTo>
                <a:lnTo>
                  <a:pt x="956131" y="37992"/>
                </a:lnTo>
                <a:lnTo>
                  <a:pt x="905737" y="24646"/>
                </a:lnTo>
                <a:lnTo>
                  <a:pt x="853558" y="14049"/>
                </a:lnTo>
                <a:lnTo>
                  <a:pt x="799771" y="6326"/>
                </a:lnTo>
                <a:lnTo>
                  <a:pt x="744554" y="1602"/>
                </a:lnTo>
                <a:lnTo>
                  <a:pt x="688086" y="0"/>
                </a:lnTo>
                <a:lnTo>
                  <a:pt x="631725" y="1602"/>
                </a:lnTo>
                <a:lnTo>
                  <a:pt x="576606" y="6326"/>
                </a:lnTo>
                <a:lnTo>
                  <a:pt x="522907" y="14049"/>
                </a:lnTo>
                <a:lnTo>
                  <a:pt x="470806" y="24646"/>
                </a:lnTo>
                <a:lnTo>
                  <a:pt x="420481" y="37992"/>
                </a:lnTo>
                <a:lnTo>
                  <a:pt x="372110" y="53965"/>
                </a:lnTo>
                <a:lnTo>
                  <a:pt x="325872" y="72440"/>
                </a:lnTo>
                <a:lnTo>
                  <a:pt x="281946" y="93293"/>
                </a:lnTo>
                <a:lnTo>
                  <a:pt x="240508" y="116399"/>
                </a:lnTo>
                <a:lnTo>
                  <a:pt x="201739" y="141636"/>
                </a:lnTo>
                <a:lnTo>
                  <a:pt x="165816" y="168879"/>
                </a:lnTo>
                <a:lnTo>
                  <a:pt x="132917" y="198004"/>
                </a:lnTo>
                <a:lnTo>
                  <a:pt x="103220" y="228886"/>
                </a:lnTo>
                <a:lnTo>
                  <a:pt x="76905" y="261403"/>
                </a:lnTo>
                <a:lnTo>
                  <a:pt x="54149" y="295429"/>
                </a:lnTo>
                <a:lnTo>
                  <a:pt x="35131" y="330842"/>
                </a:lnTo>
                <a:lnTo>
                  <a:pt x="20028" y="367516"/>
                </a:lnTo>
                <a:lnTo>
                  <a:pt x="9020" y="405328"/>
                </a:lnTo>
                <a:lnTo>
                  <a:pt x="2284" y="444154"/>
                </a:lnTo>
                <a:lnTo>
                  <a:pt x="0" y="483870"/>
                </a:lnTo>
                <a:lnTo>
                  <a:pt x="2284" y="523477"/>
                </a:lnTo>
                <a:lnTo>
                  <a:pt x="9020" y="562205"/>
                </a:lnTo>
                <a:lnTo>
                  <a:pt x="20028" y="599929"/>
                </a:lnTo>
                <a:lnTo>
                  <a:pt x="35131" y="636526"/>
                </a:lnTo>
                <a:lnTo>
                  <a:pt x="54149" y="671869"/>
                </a:lnTo>
                <a:lnTo>
                  <a:pt x="76905" y="705836"/>
                </a:lnTo>
                <a:lnTo>
                  <a:pt x="103220" y="738300"/>
                </a:lnTo>
                <a:lnTo>
                  <a:pt x="132917" y="769138"/>
                </a:lnTo>
                <a:lnTo>
                  <a:pt x="165816" y="798225"/>
                </a:lnTo>
                <a:lnTo>
                  <a:pt x="201739" y="825436"/>
                </a:lnTo>
                <a:lnTo>
                  <a:pt x="240508" y="850647"/>
                </a:lnTo>
                <a:lnTo>
                  <a:pt x="281946" y="873733"/>
                </a:lnTo>
                <a:lnTo>
                  <a:pt x="325872" y="894570"/>
                </a:lnTo>
                <a:lnTo>
                  <a:pt x="372110" y="913032"/>
                </a:lnTo>
                <a:lnTo>
                  <a:pt x="420481" y="928997"/>
                </a:lnTo>
                <a:lnTo>
                  <a:pt x="470806" y="942337"/>
                </a:lnTo>
                <a:lnTo>
                  <a:pt x="522907" y="952931"/>
                </a:lnTo>
                <a:lnTo>
                  <a:pt x="576606" y="960651"/>
                </a:lnTo>
                <a:lnTo>
                  <a:pt x="631725" y="965375"/>
                </a:lnTo>
                <a:lnTo>
                  <a:pt x="688086" y="966978"/>
                </a:lnTo>
                <a:lnTo>
                  <a:pt x="744554" y="965375"/>
                </a:lnTo>
                <a:lnTo>
                  <a:pt x="799771" y="960651"/>
                </a:lnTo>
                <a:lnTo>
                  <a:pt x="853558" y="952931"/>
                </a:lnTo>
                <a:lnTo>
                  <a:pt x="905737" y="942337"/>
                </a:lnTo>
                <a:lnTo>
                  <a:pt x="956131" y="928997"/>
                </a:lnTo>
                <a:lnTo>
                  <a:pt x="1004562" y="913032"/>
                </a:lnTo>
                <a:lnTo>
                  <a:pt x="1050852" y="894570"/>
                </a:lnTo>
                <a:lnTo>
                  <a:pt x="1094823" y="873733"/>
                </a:lnTo>
                <a:lnTo>
                  <a:pt x="1136298" y="850647"/>
                </a:lnTo>
                <a:lnTo>
                  <a:pt x="1175099" y="825436"/>
                </a:lnTo>
                <a:lnTo>
                  <a:pt x="1211048" y="798225"/>
                </a:lnTo>
                <a:lnTo>
                  <a:pt x="1243968" y="769138"/>
                </a:lnTo>
                <a:lnTo>
                  <a:pt x="1273680" y="738300"/>
                </a:lnTo>
                <a:lnTo>
                  <a:pt x="1300007" y="705836"/>
                </a:lnTo>
                <a:lnTo>
                  <a:pt x="1322772" y="671869"/>
                </a:lnTo>
                <a:lnTo>
                  <a:pt x="1341796" y="636526"/>
                </a:lnTo>
                <a:lnTo>
                  <a:pt x="1356902" y="599929"/>
                </a:lnTo>
                <a:lnTo>
                  <a:pt x="1367912" y="562205"/>
                </a:lnTo>
                <a:lnTo>
                  <a:pt x="1374649" y="523477"/>
                </a:lnTo>
                <a:lnTo>
                  <a:pt x="1376934" y="483870"/>
                </a:lnTo>
                <a:close/>
              </a:path>
            </a:pathLst>
          </a:custGeom>
          <a:solidFill>
            <a:srgbClr val="00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485" y="3458717"/>
            <a:ext cx="1377315" cy="967105"/>
          </a:xfrm>
          <a:custGeom>
            <a:avLst/>
            <a:gdLst/>
            <a:ahLst/>
            <a:cxnLst/>
            <a:rect l="l" t="t" r="r" b="b"/>
            <a:pathLst>
              <a:path w="1377314" h="967104">
                <a:moveTo>
                  <a:pt x="688086" y="0"/>
                </a:moveTo>
                <a:lnTo>
                  <a:pt x="631725" y="1602"/>
                </a:lnTo>
                <a:lnTo>
                  <a:pt x="576606" y="6326"/>
                </a:lnTo>
                <a:lnTo>
                  <a:pt x="522907" y="14049"/>
                </a:lnTo>
                <a:lnTo>
                  <a:pt x="470806" y="24646"/>
                </a:lnTo>
                <a:lnTo>
                  <a:pt x="420481" y="37992"/>
                </a:lnTo>
                <a:lnTo>
                  <a:pt x="372110" y="53965"/>
                </a:lnTo>
                <a:lnTo>
                  <a:pt x="325872" y="72440"/>
                </a:lnTo>
                <a:lnTo>
                  <a:pt x="281946" y="93293"/>
                </a:lnTo>
                <a:lnTo>
                  <a:pt x="240508" y="116399"/>
                </a:lnTo>
                <a:lnTo>
                  <a:pt x="201739" y="141636"/>
                </a:lnTo>
                <a:lnTo>
                  <a:pt x="165816" y="168879"/>
                </a:lnTo>
                <a:lnTo>
                  <a:pt x="132917" y="198004"/>
                </a:lnTo>
                <a:lnTo>
                  <a:pt x="103220" y="228886"/>
                </a:lnTo>
                <a:lnTo>
                  <a:pt x="76905" y="261403"/>
                </a:lnTo>
                <a:lnTo>
                  <a:pt x="54149" y="295429"/>
                </a:lnTo>
                <a:lnTo>
                  <a:pt x="35131" y="330842"/>
                </a:lnTo>
                <a:lnTo>
                  <a:pt x="20028" y="367516"/>
                </a:lnTo>
                <a:lnTo>
                  <a:pt x="9020" y="405328"/>
                </a:lnTo>
                <a:lnTo>
                  <a:pt x="2284" y="444154"/>
                </a:lnTo>
                <a:lnTo>
                  <a:pt x="0" y="483870"/>
                </a:lnTo>
                <a:lnTo>
                  <a:pt x="2284" y="523477"/>
                </a:lnTo>
                <a:lnTo>
                  <a:pt x="9020" y="562205"/>
                </a:lnTo>
                <a:lnTo>
                  <a:pt x="20028" y="599929"/>
                </a:lnTo>
                <a:lnTo>
                  <a:pt x="35131" y="636526"/>
                </a:lnTo>
                <a:lnTo>
                  <a:pt x="54149" y="671869"/>
                </a:lnTo>
                <a:lnTo>
                  <a:pt x="76905" y="705836"/>
                </a:lnTo>
                <a:lnTo>
                  <a:pt x="103220" y="738300"/>
                </a:lnTo>
                <a:lnTo>
                  <a:pt x="132917" y="769138"/>
                </a:lnTo>
                <a:lnTo>
                  <a:pt x="165816" y="798225"/>
                </a:lnTo>
                <a:lnTo>
                  <a:pt x="201739" y="825436"/>
                </a:lnTo>
                <a:lnTo>
                  <a:pt x="240508" y="850647"/>
                </a:lnTo>
                <a:lnTo>
                  <a:pt x="281946" y="873733"/>
                </a:lnTo>
                <a:lnTo>
                  <a:pt x="325872" y="894570"/>
                </a:lnTo>
                <a:lnTo>
                  <a:pt x="372110" y="913032"/>
                </a:lnTo>
                <a:lnTo>
                  <a:pt x="420481" y="928997"/>
                </a:lnTo>
                <a:lnTo>
                  <a:pt x="470806" y="942337"/>
                </a:lnTo>
                <a:lnTo>
                  <a:pt x="522907" y="952931"/>
                </a:lnTo>
                <a:lnTo>
                  <a:pt x="576606" y="960651"/>
                </a:lnTo>
                <a:lnTo>
                  <a:pt x="631725" y="965375"/>
                </a:lnTo>
                <a:lnTo>
                  <a:pt x="688086" y="966978"/>
                </a:lnTo>
                <a:lnTo>
                  <a:pt x="744554" y="965375"/>
                </a:lnTo>
                <a:lnTo>
                  <a:pt x="799771" y="960651"/>
                </a:lnTo>
                <a:lnTo>
                  <a:pt x="853558" y="952931"/>
                </a:lnTo>
                <a:lnTo>
                  <a:pt x="905737" y="942337"/>
                </a:lnTo>
                <a:lnTo>
                  <a:pt x="956131" y="928997"/>
                </a:lnTo>
                <a:lnTo>
                  <a:pt x="1004562" y="913032"/>
                </a:lnTo>
                <a:lnTo>
                  <a:pt x="1050852" y="894570"/>
                </a:lnTo>
                <a:lnTo>
                  <a:pt x="1094823" y="873733"/>
                </a:lnTo>
                <a:lnTo>
                  <a:pt x="1136298" y="850647"/>
                </a:lnTo>
                <a:lnTo>
                  <a:pt x="1175099" y="825436"/>
                </a:lnTo>
                <a:lnTo>
                  <a:pt x="1211048" y="798225"/>
                </a:lnTo>
                <a:lnTo>
                  <a:pt x="1243968" y="769138"/>
                </a:lnTo>
                <a:lnTo>
                  <a:pt x="1273680" y="738300"/>
                </a:lnTo>
                <a:lnTo>
                  <a:pt x="1300007" y="705836"/>
                </a:lnTo>
                <a:lnTo>
                  <a:pt x="1322772" y="671869"/>
                </a:lnTo>
                <a:lnTo>
                  <a:pt x="1341796" y="636526"/>
                </a:lnTo>
                <a:lnTo>
                  <a:pt x="1356902" y="599929"/>
                </a:lnTo>
                <a:lnTo>
                  <a:pt x="1367912" y="562205"/>
                </a:lnTo>
                <a:lnTo>
                  <a:pt x="1374649" y="523477"/>
                </a:lnTo>
                <a:lnTo>
                  <a:pt x="1376934" y="483870"/>
                </a:lnTo>
                <a:lnTo>
                  <a:pt x="1374649" y="444154"/>
                </a:lnTo>
                <a:lnTo>
                  <a:pt x="1367912" y="405328"/>
                </a:lnTo>
                <a:lnTo>
                  <a:pt x="1356902" y="367516"/>
                </a:lnTo>
                <a:lnTo>
                  <a:pt x="1341796" y="330842"/>
                </a:lnTo>
                <a:lnTo>
                  <a:pt x="1322772" y="295429"/>
                </a:lnTo>
                <a:lnTo>
                  <a:pt x="1300007" y="261403"/>
                </a:lnTo>
                <a:lnTo>
                  <a:pt x="1273680" y="228886"/>
                </a:lnTo>
                <a:lnTo>
                  <a:pt x="1243968" y="198004"/>
                </a:lnTo>
                <a:lnTo>
                  <a:pt x="1211048" y="168879"/>
                </a:lnTo>
                <a:lnTo>
                  <a:pt x="1175099" y="141636"/>
                </a:lnTo>
                <a:lnTo>
                  <a:pt x="1136298" y="116399"/>
                </a:lnTo>
                <a:lnTo>
                  <a:pt x="1094823" y="93293"/>
                </a:lnTo>
                <a:lnTo>
                  <a:pt x="1050852" y="72440"/>
                </a:lnTo>
                <a:lnTo>
                  <a:pt x="1004562" y="53965"/>
                </a:lnTo>
                <a:lnTo>
                  <a:pt x="956131" y="37992"/>
                </a:lnTo>
                <a:lnTo>
                  <a:pt x="905737" y="24646"/>
                </a:lnTo>
                <a:lnTo>
                  <a:pt x="853558" y="14049"/>
                </a:lnTo>
                <a:lnTo>
                  <a:pt x="799771" y="6326"/>
                </a:lnTo>
                <a:lnTo>
                  <a:pt x="744554" y="1602"/>
                </a:lnTo>
                <a:lnTo>
                  <a:pt x="68808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74603" y="3659751"/>
            <a:ext cx="11684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连接的逻辑 实现算法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00263" y="4589526"/>
            <a:ext cx="2844546" cy="2215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11963" y="4789382"/>
            <a:ext cx="83883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如何降低 内存的查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找量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02415" y="4598670"/>
            <a:ext cx="4347971" cy="1575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20417" y="5368569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迭代器 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03533" y="1459991"/>
            <a:ext cx="4861559" cy="1241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1629" y="1653819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一次单一 元组的一 元运算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5875" y="4874378"/>
            <a:ext cx="9398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如何降低 </a:t>
            </a:r>
            <a:r>
              <a:rPr sz="1800" b="1" spc="-5" dirty="0">
                <a:solidFill>
                  <a:srgbClr val="FFFFFF"/>
                </a:solidFill>
                <a:latin typeface="微软雅黑"/>
                <a:cs typeface="微软雅黑"/>
              </a:rPr>
              <a:t>磁盘I/O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5451" y="1653819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整个关系 上的一元 运算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13553" y="1652295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整个关系 上的二元 运算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065" y="5869551"/>
            <a:ext cx="939800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充分利用 内存减少 循环量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1963" y="5908760"/>
            <a:ext cx="83883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建立合适 的内存数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据结构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7237" y="4889271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基于散列 的算法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73523" y="4889271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基于排序 的算法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21665" y="3201923"/>
            <a:ext cx="2383155" cy="873760"/>
          </a:xfrm>
          <a:custGeom>
            <a:avLst/>
            <a:gdLst/>
            <a:ahLst/>
            <a:cxnLst/>
            <a:rect l="l" t="t" r="r" b="b"/>
            <a:pathLst>
              <a:path w="2383154" h="873760">
                <a:moveTo>
                  <a:pt x="2382774" y="145541"/>
                </a:moveTo>
                <a:lnTo>
                  <a:pt x="2376361" y="102641"/>
                </a:lnTo>
                <a:lnTo>
                  <a:pt x="2358419" y="64887"/>
                </a:lnTo>
                <a:lnTo>
                  <a:pt x="2330890" y="34134"/>
                </a:lnTo>
                <a:lnTo>
                  <a:pt x="2295718" y="12239"/>
                </a:lnTo>
                <a:lnTo>
                  <a:pt x="2254844" y="1057"/>
                </a:lnTo>
                <a:lnTo>
                  <a:pt x="145542" y="0"/>
                </a:lnTo>
                <a:lnTo>
                  <a:pt x="130784" y="728"/>
                </a:lnTo>
                <a:lnTo>
                  <a:pt x="89393" y="11103"/>
                </a:lnTo>
                <a:lnTo>
                  <a:pt x="53767" y="32319"/>
                </a:lnTo>
                <a:lnTo>
                  <a:pt x="25760" y="62520"/>
                </a:lnTo>
                <a:lnTo>
                  <a:pt x="7230" y="99851"/>
                </a:lnTo>
                <a:lnTo>
                  <a:pt x="31" y="142456"/>
                </a:lnTo>
                <a:lnTo>
                  <a:pt x="0" y="727710"/>
                </a:lnTo>
                <a:lnTo>
                  <a:pt x="728" y="742343"/>
                </a:lnTo>
                <a:lnTo>
                  <a:pt x="11103" y="783538"/>
                </a:lnTo>
                <a:lnTo>
                  <a:pt x="32319" y="819166"/>
                </a:lnTo>
                <a:lnTo>
                  <a:pt x="62520" y="847284"/>
                </a:lnTo>
                <a:lnTo>
                  <a:pt x="99851" y="865950"/>
                </a:lnTo>
                <a:lnTo>
                  <a:pt x="142456" y="873220"/>
                </a:lnTo>
                <a:lnTo>
                  <a:pt x="2237232" y="873251"/>
                </a:lnTo>
                <a:lnTo>
                  <a:pt x="2251865" y="872515"/>
                </a:lnTo>
                <a:lnTo>
                  <a:pt x="2293060" y="862044"/>
                </a:lnTo>
                <a:lnTo>
                  <a:pt x="2328688" y="840690"/>
                </a:lnTo>
                <a:lnTo>
                  <a:pt x="2356806" y="810397"/>
                </a:lnTo>
                <a:lnTo>
                  <a:pt x="2375472" y="773109"/>
                </a:lnTo>
                <a:lnTo>
                  <a:pt x="2382742" y="730766"/>
                </a:lnTo>
                <a:lnTo>
                  <a:pt x="2382774" y="14554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96329" y="3275076"/>
            <a:ext cx="2222500" cy="728980"/>
          </a:xfrm>
          <a:custGeom>
            <a:avLst/>
            <a:gdLst/>
            <a:ahLst/>
            <a:cxnLst/>
            <a:rect l="l" t="t" r="r" b="b"/>
            <a:pathLst>
              <a:path w="2222500" h="728979">
                <a:moveTo>
                  <a:pt x="2221991" y="121157"/>
                </a:moveTo>
                <a:lnTo>
                  <a:pt x="2214419" y="78800"/>
                </a:lnTo>
                <a:lnTo>
                  <a:pt x="2193510" y="42999"/>
                </a:lnTo>
                <a:lnTo>
                  <a:pt x="2161980" y="16470"/>
                </a:lnTo>
                <a:lnTo>
                  <a:pt x="2122544" y="1928"/>
                </a:lnTo>
                <a:lnTo>
                  <a:pt x="121157" y="0"/>
                </a:lnTo>
                <a:lnTo>
                  <a:pt x="106477" y="874"/>
                </a:lnTo>
                <a:lnTo>
                  <a:pt x="66003" y="13194"/>
                </a:lnTo>
                <a:lnTo>
                  <a:pt x="32992" y="37945"/>
                </a:lnTo>
                <a:lnTo>
                  <a:pt x="10157" y="72412"/>
                </a:lnTo>
                <a:lnTo>
                  <a:pt x="213" y="113881"/>
                </a:lnTo>
                <a:lnTo>
                  <a:pt x="0" y="606552"/>
                </a:lnTo>
                <a:lnTo>
                  <a:pt x="869" y="621198"/>
                </a:lnTo>
                <a:lnTo>
                  <a:pt x="13115" y="661710"/>
                </a:lnTo>
                <a:lnTo>
                  <a:pt x="37725" y="694910"/>
                </a:lnTo>
                <a:lnTo>
                  <a:pt x="72010" y="718008"/>
                </a:lnTo>
                <a:lnTo>
                  <a:pt x="113282" y="728218"/>
                </a:lnTo>
                <a:lnTo>
                  <a:pt x="2100833" y="728471"/>
                </a:lnTo>
                <a:lnTo>
                  <a:pt x="2115469" y="727590"/>
                </a:lnTo>
                <a:lnTo>
                  <a:pt x="2155832" y="715196"/>
                </a:lnTo>
                <a:lnTo>
                  <a:pt x="2188791" y="690346"/>
                </a:lnTo>
                <a:lnTo>
                  <a:pt x="2211657" y="655828"/>
                </a:lnTo>
                <a:lnTo>
                  <a:pt x="2221741" y="614431"/>
                </a:lnTo>
                <a:lnTo>
                  <a:pt x="2221991" y="12115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96329" y="3275076"/>
            <a:ext cx="2222500" cy="728980"/>
          </a:xfrm>
          <a:custGeom>
            <a:avLst/>
            <a:gdLst/>
            <a:ahLst/>
            <a:cxnLst/>
            <a:rect l="l" t="t" r="r" b="b"/>
            <a:pathLst>
              <a:path w="2222500" h="728979">
                <a:moveTo>
                  <a:pt x="121157" y="0"/>
                </a:moveTo>
                <a:lnTo>
                  <a:pt x="78800" y="7572"/>
                </a:lnTo>
                <a:lnTo>
                  <a:pt x="42999" y="28481"/>
                </a:lnTo>
                <a:lnTo>
                  <a:pt x="16470" y="60011"/>
                </a:lnTo>
                <a:lnTo>
                  <a:pt x="1928" y="99447"/>
                </a:lnTo>
                <a:lnTo>
                  <a:pt x="0" y="606552"/>
                </a:lnTo>
                <a:lnTo>
                  <a:pt x="869" y="621198"/>
                </a:lnTo>
                <a:lnTo>
                  <a:pt x="13115" y="661710"/>
                </a:lnTo>
                <a:lnTo>
                  <a:pt x="37725" y="694910"/>
                </a:lnTo>
                <a:lnTo>
                  <a:pt x="72010" y="718008"/>
                </a:lnTo>
                <a:lnTo>
                  <a:pt x="113282" y="728218"/>
                </a:lnTo>
                <a:lnTo>
                  <a:pt x="2100833" y="728471"/>
                </a:lnTo>
                <a:lnTo>
                  <a:pt x="2115469" y="727590"/>
                </a:lnTo>
                <a:lnTo>
                  <a:pt x="2155832" y="715196"/>
                </a:lnTo>
                <a:lnTo>
                  <a:pt x="2188791" y="690346"/>
                </a:lnTo>
                <a:lnTo>
                  <a:pt x="2211657" y="655828"/>
                </a:lnTo>
                <a:lnTo>
                  <a:pt x="2221741" y="614431"/>
                </a:lnTo>
                <a:lnTo>
                  <a:pt x="2221991" y="121157"/>
                </a:lnTo>
                <a:lnTo>
                  <a:pt x="2221117" y="106477"/>
                </a:lnTo>
                <a:lnTo>
                  <a:pt x="2208797" y="66003"/>
                </a:lnTo>
                <a:lnTo>
                  <a:pt x="2184046" y="32992"/>
                </a:lnTo>
                <a:lnTo>
                  <a:pt x="2149579" y="10157"/>
                </a:lnTo>
                <a:lnTo>
                  <a:pt x="2108110" y="213"/>
                </a:lnTo>
                <a:lnTo>
                  <a:pt x="12115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64407" y="3414734"/>
            <a:ext cx="20580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只要有一个关系能够全 部装入内存即可实施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72769" y="5583173"/>
            <a:ext cx="1511300" cy="1130300"/>
          </a:xfrm>
          <a:custGeom>
            <a:avLst/>
            <a:gdLst/>
            <a:ahLst/>
            <a:cxnLst/>
            <a:rect l="l" t="t" r="r" b="b"/>
            <a:pathLst>
              <a:path w="1511300" h="1130300">
                <a:moveTo>
                  <a:pt x="1511046" y="564642"/>
                </a:moveTo>
                <a:lnTo>
                  <a:pt x="1508540" y="518357"/>
                </a:lnTo>
                <a:lnTo>
                  <a:pt x="1501155" y="473099"/>
                </a:lnTo>
                <a:lnTo>
                  <a:pt x="1489083" y="429012"/>
                </a:lnTo>
                <a:lnTo>
                  <a:pt x="1472519" y="386242"/>
                </a:lnTo>
                <a:lnTo>
                  <a:pt x="1451657" y="344935"/>
                </a:lnTo>
                <a:lnTo>
                  <a:pt x="1426692" y="305238"/>
                </a:lnTo>
                <a:lnTo>
                  <a:pt x="1397818" y="267294"/>
                </a:lnTo>
                <a:lnTo>
                  <a:pt x="1365229" y="231251"/>
                </a:lnTo>
                <a:lnTo>
                  <a:pt x="1329120" y="197254"/>
                </a:lnTo>
                <a:lnTo>
                  <a:pt x="1289685" y="165449"/>
                </a:lnTo>
                <a:lnTo>
                  <a:pt x="1247117" y="135981"/>
                </a:lnTo>
                <a:lnTo>
                  <a:pt x="1201613" y="108996"/>
                </a:lnTo>
                <a:lnTo>
                  <a:pt x="1153365" y="84640"/>
                </a:lnTo>
                <a:lnTo>
                  <a:pt x="1102568" y="63059"/>
                </a:lnTo>
                <a:lnTo>
                  <a:pt x="1049416" y="44398"/>
                </a:lnTo>
                <a:lnTo>
                  <a:pt x="994105" y="28803"/>
                </a:lnTo>
                <a:lnTo>
                  <a:pt x="936827" y="16420"/>
                </a:lnTo>
                <a:lnTo>
                  <a:pt x="877778" y="7395"/>
                </a:lnTo>
                <a:lnTo>
                  <a:pt x="817151" y="1873"/>
                </a:lnTo>
                <a:lnTo>
                  <a:pt x="755142" y="0"/>
                </a:lnTo>
                <a:lnTo>
                  <a:pt x="693241" y="1873"/>
                </a:lnTo>
                <a:lnTo>
                  <a:pt x="632712" y="7395"/>
                </a:lnTo>
                <a:lnTo>
                  <a:pt x="573750" y="16420"/>
                </a:lnTo>
                <a:lnTo>
                  <a:pt x="516550" y="28803"/>
                </a:lnTo>
                <a:lnTo>
                  <a:pt x="461307" y="44398"/>
                </a:lnTo>
                <a:lnTo>
                  <a:pt x="408216" y="63059"/>
                </a:lnTo>
                <a:lnTo>
                  <a:pt x="357471" y="84640"/>
                </a:lnTo>
                <a:lnTo>
                  <a:pt x="309268" y="108996"/>
                </a:lnTo>
                <a:lnTo>
                  <a:pt x="263801" y="135981"/>
                </a:lnTo>
                <a:lnTo>
                  <a:pt x="221265" y="165449"/>
                </a:lnTo>
                <a:lnTo>
                  <a:pt x="181856" y="197254"/>
                </a:lnTo>
                <a:lnTo>
                  <a:pt x="145767" y="231251"/>
                </a:lnTo>
                <a:lnTo>
                  <a:pt x="113194" y="267294"/>
                </a:lnTo>
                <a:lnTo>
                  <a:pt x="84332" y="305238"/>
                </a:lnTo>
                <a:lnTo>
                  <a:pt x="59376" y="344935"/>
                </a:lnTo>
                <a:lnTo>
                  <a:pt x="38520" y="386242"/>
                </a:lnTo>
                <a:lnTo>
                  <a:pt x="21960" y="429012"/>
                </a:lnTo>
                <a:lnTo>
                  <a:pt x="9889" y="473099"/>
                </a:lnTo>
                <a:lnTo>
                  <a:pt x="2504" y="518357"/>
                </a:lnTo>
                <a:lnTo>
                  <a:pt x="0" y="564642"/>
                </a:lnTo>
                <a:lnTo>
                  <a:pt x="2504" y="611035"/>
                </a:lnTo>
                <a:lnTo>
                  <a:pt x="9889" y="656391"/>
                </a:lnTo>
                <a:lnTo>
                  <a:pt x="21960" y="700565"/>
                </a:lnTo>
                <a:lnTo>
                  <a:pt x="38520" y="743413"/>
                </a:lnTo>
                <a:lnTo>
                  <a:pt x="59376" y="784788"/>
                </a:lnTo>
                <a:lnTo>
                  <a:pt x="84332" y="824546"/>
                </a:lnTo>
                <a:lnTo>
                  <a:pt x="113194" y="862541"/>
                </a:lnTo>
                <a:lnTo>
                  <a:pt x="133350" y="884872"/>
                </a:lnTo>
                <a:lnTo>
                  <a:pt x="133350" y="564642"/>
                </a:lnTo>
                <a:lnTo>
                  <a:pt x="135414" y="526508"/>
                </a:lnTo>
                <a:lnTo>
                  <a:pt x="151449" y="452914"/>
                </a:lnTo>
                <a:lnTo>
                  <a:pt x="182284" y="383678"/>
                </a:lnTo>
                <a:lnTo>
                  <a:pt x="202848" y="350994"/>
                </a:lnTo>
                <a:lnTo>
                  <a:pt x="226629" y="319758"/>
                </a:lnTo>
                <a:lnTo>
                  <a:pt x="253465" y="290090"/>
                </a:lnTo>
                <a:lnTo>
                  <a:pt x="283195" y="262109"/>
                </a:lnTo>
                <a:lnTo>
                  <a:pt x="315658" y="235934"/>
                </a:lnTo>
                <a:lnTo>
                  <a:pt x="350693" y="211685"/>
                </a:lnTo>
                <a:lnTo>
                  <a:pt x="388138" y="189481"/>
                </a:lnTo>
                <a:lnTo>
                  <a:pt x="427833" y="169443"/>
                </a:lnTo>
                <a:lnTo>
                  <a:pt x="469616" y="151689"/>
                </a:lnTo>
                <a:lnTo>
                  <a:pt x="513326" y="136338"/>
                </a:lnTo>
                <a:lnTo>
                  <a:pt x="558802" y="123511"/>
                </a:lnTo>
                <a:lnTo>
                  <a:pt x="605882" y="113326"/>
                </a:lnTo>
                <a:lnTo>
                  <a:pt x="654407" y="105903"/>
                </a:lnTo>
                <a:lnTo>
                  <a:pt x="704213" y="101362"/>
                </a:lnTo>
                <a:lnTo>
                  <a:pt x="755142" y="99822"/>
                </a:lnTo>
                <a:lnTo>
                  <a:pt x="806173" y="101362"/>
                </a:lnTo>
                <a:lnTo>
                  <a:pt x="856062" y="105903"/>
                </a:lnTo>
                <a:lnTo>
                  <a:pt x="904648" y="113326"/>
                </a:lnTo>
                <a:lnTo>
                  <a:pt x="951774" y="123511"/>
                </a:lnTo>
                <a:lnTo>
                  <a:pt x="997279" y="136338"/>
                </a:lnTo>
                <a:lnTo>
                  <a:pt x="1041004" y="151689"/>
                </a:lnTo>
                <a:lnTo>
                  <a:pt x="1082788" y="169443"/>
                </a:lnTo>
                <a:lnTo>
                  <a:pt x="1122474" y="189481"/>
                </a:lnTo>
                <a:lnTo>
                  <a:pt x="1159902" y="211685"/>
                </a:lnTo>
                <a:lnTo>
                  <a:pt x="1194911" y="235934"/>
                </a:lnTo>
                <a:lnTo>
                  <a:pt x="1227343" y="262109"/>
                </a:lnTo>
                <a:lnTo>
                  <a:pt x="1257037" y="290090"/>
                </a:lnTo>
                <a:lnTo>
                  <a:pt x="1283836" y="319758"/>
                </a:lnTo>
                <a:lnTo>
                  <a:pt x="1307579" y="350994"/>
                </a:lnTo>
                <a:lnTo>
                  <a:pt x="1328106" y="383678"/>
                </a:lnTo>
                <a:lnTo>
                  <a:pt x="1358877" y="452914"/>
                </a:lnTo>
                <a:lnTo>
                  <a:pt x="1374874" y="526508"/>
                </a:lnTo>
                <a:lnTo>
                  <a:pt x="1376934" y="564642"/>
                </a:lnTo>
                <a:lnTo>
                  <a:pt x="1376934" y="885668"/>
                </a:lnTo>
                <a:lnTo>
                  <a:pt x="1397818" y="862541"/>
                </a:lnTo>
                <a:lnTo>
                  <a:pt x="1426692" y="824546"/>
                </a:lnTo>
                <a:lnTo>
                  <a:pt x="1451657" y="784788"/>
                </a:lnTo>
                <a:lnTo>
                  <a:pt x="1472519" y="743413"/>
                </a:lnTo>
                <a:lnTo>
                  <a:pt x="1489083" y="700565"/>
                </a:lnTo>
                <a:lnTo>
                  <a:pt x="1501155" y="656391"/>
                </a:lnTo>
                <a:lnTo>
                  <a:pt x="1508540" y="611035"/>
                </a:lnTo>
                <a:lnTo>
                  <a:pt x="1511046" y="564642"/>
                </a:lnTo>
                <a:close/>
              </a:path>
              <a:path w="1511300" h="1130300">
                <a:moveTo>
                  <a:pt x="1376934" y="885668"/>
                </a:moveTo>
                <a:lnTo>
                  <a:pt x="1376934" y="564642"/>
                </a:lnTo>
                <a:lnTo>
                  <a:pt x="1374874" y="602780"/>
                </a:lnTo>
                <a:lnTo>
                  <a:pt x="1368802" y="640079"/>
                </a:lnTo>
                <a:lnTo>
                  <a:pt x="1345259" y="711671"/>
                </a:lnTo>
                <a:lnTo>
                  <a:pt x="1328106" y="745724"/>
                </a:lnTo>
                <a:lnTo>
                  <a:pt x="1307579" y="778453"/>
                </a:lnTo>
                <a:lnTo>
                  <a:pt x="1283836" y="809739"/>
                </a:lnTo>
                <a:lnTo>
                  <a:pt x="1257037" y="839461"/>
                </a:lnTo>
                <a:lnTo>
                  <a:pt x="1227343" y="867498"/>
                </a:lnTo>
                <a:lnTo>
                  <a:pt x="1194911" y="893730"/>
                </a:lnTo>
                <a:lnTo>
                  <a:pt x="1159902" y="918036"/>
                </a:lnTo>
                <a:lnTo>
                  <a:pt x="1122474" y="940295"/>
                </a:lnTo>
                <a:lnTo>
                  <a:pt x="1082788" y="960387"/>
                </a:lnTo>
                <a:lnTo>
                  <a:pt x="1041004" y="978192"/>
                </a:lnTo>
                <a:lnTo>
                  <a:pt x="997279" y="993588"/>
                </a:lnTo>
                <a:lnTo>
                  <a:pt x="951774" y="1006455"/>
                </a:lnTo>
                <a:lnTo>
                  <a:pt x="904648" y="1016673"/>
                </a:lnTo>
                <a:lnTo>
                  <a:pt x="856062" y="1024121"/>
                </a:lnTo>
                <a:lnTo>
                  <a:pt x="806173" y="1028678"/>
                </a:lnTo>
                <a:lnTo>
                  <a:pt x="755142" y="1030224"/>
                </a:lnTo>
                <a:lnTo>
                  <a:pt x="704213" y="1028678"/>
                </a:lnTo>
                <a:lnTo>
                  <a:pt x="654407" y="1024121"/>
                </a:lnTo>
                <a:lnTo>
                  <a:pt x="605882" y="1016673"/>
                </a:lnTo>
                <a:lnTo>
                  <a:pt x="558802" y="1006455"/>
                </a:lnTo>
                <a:lnTo>
                  <a:pt x="513326" y="993588"/>
                </a:lnTo>
                <a:lnTo>
                  <a:pt x="469616" y="978192"/>
                </a:lnTo>
                <a:lnTo>
                  <a:pt x="427833" y="960387"/>
                </a:lnTo>
                <a:lnTo>
                  <a:pt x="388138" y="940295"/>
                </a:lnTo>
                <a:lnTo>
                  <a:pt x="350693" y="918036"/>
                </a:lnTo>
                <a:lnTo>
                  <a:pt x="315658" y="893730"/>
                </a:lnTo>
                <a:lnTo>
                  <a:pt x="283195" y="867498"/>
                </a:lnTo>
                <a:lnTo>
                  <a:pt x="253465" y="839461"/>
                </a:lnTo>
                <a:lnTo>
                  <a:pt x="226629" y="809739"/>
                </a:lnTo>
                <a:lnTo>
                  <a:pt x="202848" y="778453"/>
                </a:lnTo>
                <a:lnTo>
                  <a:pt x="182284" y="745724"/>
                </a:lnTo>
                <a:lnTo>
                  <a:pt x="165097" y="711671"/>
                </a:lnTo>
                <a:lnTo>
                  <a:pt x="141501" y="640079"/>
                </a:lnTo>
                <a:lnTo>
                  <a:pt x="133350" y="564642"/>
                </a:lnTo>
                <a:lnTo>
                  <a:pt x="133350" y="884872"/>
                </a:lnTo>
                <a:lnTo>
                  <a:pt x="181856" y="932664"/>
                </a:lnTo>
                <a:lnTo>
                  <a:pt x="221265" y="964501"/>
                </a:lnTo>
                <a:lnTo>
                  <a:pt x="263801" y="993995"/>
                </a:lnTo>
                <a:lnTo>
                  <a:pt x="309268" y="1021000"/>
                </a:lnTo>
                <a:lnTo>
                  <a:pt x="357471" y="1045372"/>
                </a:lnTo>
                <a:lnTo>
                  <a:pt x="408216" y="1066966"/>
                </a:lnTo>
                <a:lnTo>
                  <a:pt x="461307" y="1085635"/>
                </a:lnTo>
                <a:lnTo>
                  <a:pt x="516550" y="1101236"/>
                </a:lnTo>
                <a:lnTo>
                  <a:pt x="573750" y="1113622"/>
                </a:lnTo>
                <a:lnTo>
                  <a:pt x="632712" y="1122650"/>
                </a:lnTo>
                <a:lnTo>
                  <a:pt x="693241" y="1128172"/>
                </a:lnTo>
                <a:lnTo>
                  <a:pt x="755142" y="1130046"/>
                </a:lnTo>
                <a:lnTo>
                  <a:pt x="817151" y="1128172"/>
                </a:lnTo>
                <a:lnTo>
                  <a:pt x="877778" y="1122650"/>
                </a:lnTo>
                <a:lnTo>
                  <a:pt x="936827" y="1113622"/>
                </a:lnTo>
                <a:lnTo>
                  <a:pt x="994105" y="1101236"/>
                </a:lnTo>
                <a:lnTo>
                  <a:pt x="1049416" y="1085635"/>
                </a:lnTo>
                <a:lnTo>
                  <a:pt x="1102568" y="1066966"/>
                </a:lnTo>
                <a:lnTo>
                  <a:pt x="1153365" y="1045372"/>
                </a:lnTo>
                <a:lnTo>
                  <a:pt x="1201613" y="1021000"/>
                </a:lnTo>
                <a:lnTo>
                  <a:pt x="1247117" y="993995"/>
                </a:lnTo>
                <a:lnTo>
                  <a:pt x="1289685" y="964501"/>
                </a:lnTo>
                <a:lnTo>
                  <a:pt x="1329120" y="932664"/>
                </a:lnTo>
                <a:lnTo>
                  <a:pt x="1365229" y="898629"/>
                </a:lnTo>
                <a:lnTo>
                  <a:pt x="1376934" y="88566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6201" y="5675376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263396" y="471678"/>
                </a:moveTo>
                <a:lnTo>
                  <a:pt x="1261302" y="432979"/>
                </a:lnTo>
                <a:lnTo>
                  <a:pt x="1255131" y="395144"/>
                </a:lnTo>
                <a:lnTo>
                  <a:pt x="1245043" y="358294"/>
                </a:lnTo>
                <a:lnTo>
                  <a:pt x="1231203" y="322551"/>
                </a:lnTo>
                <a:lnTo>
                  <a:pt x="1213770" y="288035"/>
                </a:lnTo>
                <a:lnTo>
                  <a:pt x="1192909" y="254869"/>
                </a:lnTo>
                <a:lnTo>
                  <a:pt x="1168781" y="223172"/>
                </a:lnTo>
                <a:lnTo>
                  <a:pt x="1141549" y="193066"/>
                </a:lnTo>
                <a:lnTo>
                  <a:pt x="1111374" y="164672"/>
                </a:lnTo>
                <a:lnTo>
                  <a:pt x="1078420" y="138112"/>
                </a:lnTo>
                <a:lnTo>
                  <a:pt x="1042848" y="113506"/>
                </a:lnTo>
                <a:lnTo>
                  <a:pt x="1004821" y="90976"/>
                </a:lnTo>
                <a:lnTo>
                  <a:pt x="964502" y="70643"/>
                </a:lnTo>
                <a:lnTo>
                  <a:pt x="922052" y="52628"/>
                </a:lnTo>
                <a:lnTo>
                  <a:pt x="877633" y="37052"/>
                </a:lnTo>
                <a:lnTo>
                  <a:pt x="831409" y="24036"/>
                </a:lnTo>
                <a:lnTo>
                  <a:pt x="783540" y="13702"/>
                </a:lnTo>
                <a:lnTo>
                  <a:pt x="734191" y="6170"/>
                </a:lnTo>
                <a:lnTo>
                  <a:pt x="683523" y="1562"/>
                </a:lnTo>
                <a:lnTo>
                  <a:pt x="631698" y="0"/>
                </a:lnTo>
                <a:lnTo>
                  <a:pt x="579872" y="1562"/>
                </a:lnTo>
                <a:lnTo>
                  <a:pt x="529204" y="6170"/>
                </a:lnTo>
                <a:lnTo>
                  <a:pt x="479855" y="13702"/>
                </a:lnTo>
                <a:lnTo>
                  <a:pt x="431986" y="24036"/>
                </a:lnTo>
                <a:lnTo>
                  <a:pt x="385762" y="37052"/>
                </a:lnTo>
                <a:lnTo>
                  <a:pt x="341343" y="52628"/>
                </a:lnTo>
                <a:lnTo>
                  <a:pt x="298893" y="70643"/>
                </a:lnTo>
                <a:lnTo>
                  <a:pt x="258574" y="90976"/>
                </a:lnTo>
                <a:lnTo>
                  <a:pt x="220547" y="113506"/>
                </a:lnTo>
                <a:lnTo>
                  <a:pt x="184975" y="138112"/>
                </a:lnTo>
                <a:lnTo>
                  <a:pt x="152021" y="164672"/>
                </a:lnTo>
                <a:lnTo>
                  <a:pt x="121846" y="193066"/>
                </a:lnTo>
                <a:lnTo>
                  <a:pt x="94614" y="223172"/>
                </a:lnTo>
                <a:lnTo>
                  <a:pt x="70486" y="254869"/>
                </a:lnTo>
                <a:lnTo>
                  <a:pt x="49625" y="288036"/>
                </a:lnTo>
                <a:lnTo>
                  <a:pt x="32192" y="322551"/>
                </a:lnTo>
                <a:lnTo>
                  <a:pt x="18352" y="358294"/>
                </a:lnTo>
                <a:lnTo>
                  <a:pt x="8264" y="395144"/>
                </a:lnTo>
                <a:lnTo>
                  <a:pt x="2093" y="432979"/>
                </a:lnTo>
                <a:lnTo>
                  <a:pt x="0" y="471678"/>
                </a:lnTo>
                <a:lnTo>
                  <a:pt x="2093" y="510485"/>
                </a:lnTo>
                <a:lnTo>
                  <a:pt x="8264" y="548418"/>
                </a:lnTo>
                <a:lnTo>
                  <a:pt x="18352" y="585355"/>
                </a:lnTo>
                <a:lnTo>
                  <a:pt x="32192" y="621176"/>
                </a:lnTo>
                <a:lnTo>
                  <a:pt x="49625" y="655760"/>
                </a:lnTo>
                <a:lnTo>
                  <a:pt x="70486" y="688987"/>
                </a:lnTo>
                <a:lnTo>
                  <a:pt x="94614" y="720736"/>
                </a:lnTo>
                <a:lnTo>
                  <a:pt x="121846" y="750886"/>
                </a:lnTo>
                <a:lnTo>
                  <a:pt x="152021" y="779318"/>
                </a:lnTo>
                <a:lnTo>
                  <a:pt x="184975" y="805910"/>
                </a:lnTo>
                <a:lnTo>
                  <a:pt x="220547" y="830541"/>
                </a:lnTo>
                <a:lnTo>
                  <a:pt x="258574" y="853092"/>
                </a:lnTo>
                <a:lnTo>
                  <a:pt x="298893" y="873441"/>
                </a:lnTo>
                <a:lnTo>
                  <a:pt x="341343" y="891469"/>
                </a:lnTo>
                <a:lnTo>
                  <a:pt x="385762" y="907053"/>
                </a:lnTo>
                <a:lnTo>
                  <a:pt x="431986" y="920075"/>
                </a:lnTo>
                <a:lnTo>
                  <a:pt x="479855" y="930413"/>
                </a:lnTo>
                <a:lnTo>
                  <a:pt x="529204" y="937946"/>
                </a:lnTo>
                <a:lnTo>
                  <a:pt x="579872" y="942555"/>
                </a:lnTo>
                <a:lnTo>
                  <a:pt x="631698" y="944118"/>
                </a:lnTo>
                <a:lnTo>
                  <a:pt x="683523" y="942555"/>
                </a:lnTo>
                <a:lnTo>
                  <a:pt x="734191" y="937946"/>
                </a:lnTo>
                <a:lnTo>
                  <a:pt x="783540" y="930413"/>
                </a:lnTo>
                <a:lnTo>
                  <a:pt x="831409" y="920075"/>
                </a:lnTo>
                <a:lnTo>
                  <a:pt x="877633" y="907053"/>
                </a:lnTo>
                <a:lnTo>
                  <a:pt x="922052" y="891469"/>
                </a:lnTo>
                <a:lnTo>
                  <a:pt x="964502" y="873441"/>
                </a:lnTo>
                <a:lnTo>
                  <a:pt x="1004821" y="853092"/>
                </a:lnTo>
                <a:lnTo>
                  <a:pt x="1042848" y="830541"/>
                </a:lnTo>
                <a:lnTo>
                  <a:pt x="1078420" y="805910"/>
                </a:lnTo>
                <a:lnTo>
                  <a:pt x="1111374" y="779318"/>
                </a:lnTo>
                <a:lnTo>
                  <a:pt x="1141549" y="750886"/>
                </a:lnTo>
                <a:lnTo>
                  <a:pt x="1168781" y="720736"/>
                </a:lnTo>
                <a:lnTo>
                  <a:pt x="1192909" y="688987"/>
                </a:lnTo>
                <a:lnTo>
                  <a:pt x="1213770" y="655760"/>
                </a:lnTo>
                <a:lnTo>
                  <a:pt x="1231203" y="621176"/>
                </a:lnTo>
                <a:lnTo>
                  <a:pt x="1245043" y="585355"/>
                </a:lnTo>
                <a:lnTo>
                  <a:pt x="1255131" y="548418"/>
                </a:lnTo>
                <a:lnTo>
                  <a:pt x="1261302" y="510485"/>
                </a:lnTo>
                <a:lnTo>
                  <a:pt x="1263396" y="471678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96201" y="5675376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631698" y="0"/>
                </a:moveTo>
                <a:lnTo>
                  <a:pt x="579872" y="1562"/>
                </a:lnTo>
                <a:lnTo>
                  <a:pt x="529204" y="6170"/>
                </a:lnTo>
                <a:lnTo>
                  <a:pt x="479855" y="13702"/>
                </a:lnTo>
                <a:lnTo>
                  <a:pt x="431986" y="24036"/>
                </a:lnTo>
                <a:lnTo>
                  <a:pt x="385762" y="37052"/>
                </a:lnTo>
                <a:lnTo>
                  <a:pt x="341343" y="52628"/>
                </a:lnTo>
                <a:lnTo>
                  <a:pt x="298893" y="70643"/>
                </a:lnTo>
                <a:lnTo>
                  <a:pt x="258574" y="90976"/>
                </a:lnTo>
                <a:lnTo>
                  <a:pt x="220547" y="113506"/>
                </a:lnTo>
                <a:lnTo>
                  <a:pt x="184975" y="138112"/>
                </a:lnTo>
                <a:lnTo>
                  <a:pt x="152021" y="164672"/>
                </a:lnTo>
                <a:lnTo>
                  <a:pt x="121846" y="193066"/>
                </a:lnTo>
                <a:lnTo>
                  <a:pt x="94614" y="223172"/>
                </a:lnTo>
                <a:lnTo>
                  <a:pt x="70486" y="254869"/>
                </a:lnTo>
                <a:lnTo>
                  <a:pt x="49625" y="288036"/>
                </a:lnTo>
                <a:lnTo>
                  <a:pt x="32192" y="322551"/>
                </a:lnTo>
                <a:lnTo>
                  <a:pt x="18352" y="358294"/>
                </a:lnTo>
                <a:lnTo>
                  <a:pt x="8264" y="395144"/>
                </a:lnTo>
                <a:lnTo>
                  <a:pt x="2093" y="432979"/>
                </a:lnTo>
                <a:lnTo>
                  <a:pt x="0" y="471678"/>
                </a:lnTo>
                <a:lnTo>
                  <a:pt x="2093" y="510485"/>
                </a:lnTo>
                <a:lnTo>
                  <a:pt x="8264" y="548418"/>
                </a:lnTo>
                <a:lnTo>
                  <a:pt x="18352" y="585355"/>
                </a:lnTo>
                <a:lnTo>
                  <a:pt x="32192" y="621176"/>
                </a:lnTo>
                <a:lnTo>
                  <a:pt x="49625" y="655760"/>
                </a:lnTo>
                <a:lnTo>
                  <a:pt x="70486" y="688987"/>
                </a:lnTo>
                <a:lnTo>
                  <a:pt x="94614" y="720736"/>
                </a:lnTo>
                <a:lnTo>
                  <a:pt x="121846" y="750886"/>
                </a:lnTo>
                <a:lnTo>
                  <a:pt x="152021" y="779318"/>
                </a:lnTo>
                <a:lnTo>
                  <a:pt x="184975" y="805910"/>
                </a:lnTo>
                <a:lnTo>
                  <a:pt x="220547" y="830541"/>
                </a:lnTo>
                <a:lnTo>
                  <a:pt x="258574" y="853092"/>
                </a:lnTo>
                <a:lnTo>
                  <a:pt x="298893" y="873441"/>
                </a:lnTo>
                <a:lnTo>
                  <a:pt x="341343" y="891469"/>
                </a:lnTo>
                <a:lnTo>
                  <a:pt x="385762" y="907053"/>
                </a:lnTo>
                <a:lnTo>
                  <a:pt x="431986" y="920075"/>
                </a:lnTo>
                <a:lnTo>
                  <a:pt x="479855" y="930413"/>
                </a:lnTo>
                <a:lnTo>
                  <a:pt x="529204" y="937946"/>
                </a:lnTo>
                <a:lnTo>
                  <a:pt x="579872" y="942555"/>
                </a:lnTo>
                <a:lnTo>
                  <a:pt x="631698" y="944118"/>
                </a:lnTo>
                <a:lnTo>
                  <a:pt x="683523" y="942555"/>
                </a:lnTo>
                <a:lnTo>
                  <a:pt x="734191" y="937946"/>
                </a:lnTo>
                <a:lnTo>
                  <a:pt x="783540" y="930413"/>
                </a:lnTo>
                <a:lnTo>
                  <a:pt x="831409" y="920075"/>
                </a:lnTo>
                <a:lnTo>
                  <a:pt x="877633" y="907053"/>
                </a:lnTo>
                <a:lnTo>
                  <a:pt x="922052" y="891469"/>
                </a:lnTo>
                <a:lnTo>
                  <a:pt x="964502" y="873441"/>
                </a:lnTo>
                <a:lnTo>
                  <a:pt x="1004821" y="853092"/>
                </a:lnTo>
                <a:lnTo>
                  <a:pt x="1042848" y="830541"/>
                </a:lnTo>
                <a:lnTo>
                  <a:pt x="1078420" y="805910"/>
                </a:lnTo>
                <a:lnTo>
                  <a:pt x="1111374" y="779318"/>
                </a:lnTo>
                <a:lnTo>
                  <a:pt x="1141549" y="750886"/>
                </a:lnTo>
                <a:lnTo>
                  <a:pt x="1168781" y="720736"/>
                </a:lnTo>
                <a:lnTo>
                  <a:pt x="1192909" y="688987"/>
                </a:lnTo>
                <a:lnTo>
                  <a:pt x="1213770" y="655760"/>
                </a:lnTo>
                <a:lnTo>
                  <a:pt x="1231203" y="621176"/>
                </a:lnTo>
                <a:lnTo>
                  <a:pt x="1245043" y="585355"/>
                </a:lnTo>
                <a:lnTo>
                  <a:pt x="1255131" y="548418"/>
                </a:lnTo>
                <a:lnTo>
                  <a:pt x="1261302" y="510485"/>
                </a:lnTo>
                <a:lnTo>
                  <a:pt x="1263396" y="471678"/>
                </a:lnTo>
                <a:lnTo>
                  <a:pt x="1261302" y="432979"/>
                </a:lnTo>
                <a:lnTo>
                  <a:pt x="1255131" y="395144"/>
                </a:lnTo>
                <a:lnTo>
                  <a:pt x="1245043" y="358294"/>
                </a:lnTo>
                <a:lnTo>
                  <a:pt x="1231203" y="322551"/>
                </a:lnTo>
                <a:lnTo>
                  <a:pt x="1213770" y="288035"/>
                </a:lnTo>
                <a:lnTo>
                  <a:pt x="1192909" y="254869"/>
                </a:lnTo>
                <a:lnTo>
                  <a:pt x="1168781" y="223172"/>
                </a:lnTo>
                <a:lnTo>
                  <a:pt x="1141549" y="193066"/>
                </a:lnTo>
                <a:lnTo>
                  <a:pt x="1111374" y="164672"/>
                </a:lnTo>
                <a:lnTo>
                  <a:pt x="1078420" y="138112"/>
                </a:lnTo>
                <a:lnTo>
                  <a:pt x="1042848" y="113506"/>
                </a:lnTo>
                <a:lnTo>
                  <a:pt x="1004821" y="90976"/>
                </a:lnTo>
                <a:lnTo>
                  <a:pt x="964502" y="70643"/>
                </a:lnTo>
                <a:lnTo>
                  <a:pt x="922052" y="52628"/>
                </a:lnTo>
                <a:lnTo>
                  <a:pt x="877633" y="37052"/>
                </a:lnTo>
                <a:lnTo>
                  <a:pt x="831409" y="24036"/>
                </a:lnTo>
                <a:lnTo>
                  <a:pt x="783540" y="13702"/>
                </a:lnTo>
                <a:lnTo>
                  <a:pt x="734191" y="6170"/>
                </a:lnTo>
                <a:lnTo>
                  <a:pt x="683523" y="1562"/>
                </a:lnTo>
                <a:lnTo>
                  <a:pt x="6316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06189" y="5871489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基于索引 的算法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371485" y="439588"/>
            <a:ext cx="8633193" cy="527662"/>
          </a:xfrm>
          <a:prstGeom prst="rect">
            <a:avLst/>
          </a:prstGeom>
        </p:spPr>
        <p:txBody>
          <a:bodyPr vert="horz" wrap="square" lIns="0" tIns="82885" rIns="0" bIns="0" rtlCol="0">
            <a:spAutoFit/>
          </a:bodyPr>
          <a:lstStyle/>
          <a:p>
            <a:pPr marL="2259330">
              <a:lnSpc>
                <a:spcPts val="3835"/>
              </a:lnSpc>
            </a:pP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回顾本讲学习了什么</a:t>
            </a: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sz="2800" b="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48163" y="2775204"/>
            <a:ext cx="1336675" cy="622300"/>
          </a:xfrm>
          <a:custGeom>
            <a:avLst/>
            <a:gdLst/>
            <a:ahLst/>
            <a:cxnLst/>
            <a:rect l="l" t="t" r="r" b="b"/>
            <a:pathLst>
              <a:path w="1336675" h="622300">
                <a:moveTo>
                  <a:pt x="936913" y="337047"/>
                </a:moveTo>
                <a:lnTo>
                  <a:pt x="54101" y="0"/>
                </a:lnTo>
                <a:lnTo>
                  <a:pt x="0" y="141732"/>
                </a:lnTo>
                <a:lnTo>
                  <a:pt x="882753" y="479027"/>
                </a:lnTo>
                <a:lnTo>
                  <a:pt x="936913" y="337047"/>
                </a:lnTo>
                <a:close/>
              </a:path>
              <a:path w="1336675" h="622300">
                <a:moveTo>
                  <a:pt x="1008126" y="603727"/>
                </a:moveTo>
                <a:lnTo>
                  <a:pt x="1008126" y="364235"/>
                </a:lnTo>
                <a:lnTo>
                  <a:pt x="953261" y="505967"/>
                </a:lnTo>
                <a:lnTo>
                  <a:pt x="882753" y="479027"/>
                </a:lnTo>
                <a:lnTo>
                  <a:pt x="828294" y="621791"/>
                </a:lnTo>
                <a:lnTo>
                  <a:pt x="1008126" y="603727"/>
                </a:lnTo>
                <a:close/>
              </a:path>
              <a:path w="1336675" h="622300">
                <a:moveTo>
                  <a:pt x="1008126" y="364235"/>
                </a:moveTo>
                <a:lnTo>
                  <a:pt x="936913" y="337047"/>
                </a:lnTo>
                <a:lnTo>
                  <a:pt x="882753" y="479027"/>
                </a:lnTo>
                <a:lnTo>
                  <a:pt x="953261" y="505967"/>
                </a:lnTo>
                <a:lnTo>
                  <a:pt x="1008126" y="364235"/>
                </a:lnTo>
                <a:close/>
              </a:path>
              <a:path w="1336675" h="622300">
                <a:moveTo>
                  <a:pt x="1336548" y="570737"/>
                </a:moveTo>
                <a:lnTo>
                  <a:pt x="991361" y="194309"/>
                </a:lnTo>
                <a:lnTo>
                  <a:pt x="936913" y="337047"/>
                </a:lnTo>
                <a:lnTo>
                  <a:pt x="1008126" y="364235"/>
                </a:lnTo>
                <a:lnTo>
                  <a:pt x="1008126" y="603727"/>
                </a:lnTo>
                <a:lnTo>
                  <a:pt x="1336548" y="5707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36193" y="2781300"/>
            <a:ext cx="500380" cy="311150"/>
          </a:xfrm>
          <a:custGeom>
            <a:avLst/>
            <a:gdLst/>
            <a:ahLst/>
            <a:cxnLst/>
            <a:rect l="l" t="t" r="r" b="b"/>
            <a:pathLst>
              <a:path w="500379" h="311150">
                <a:moveTo>
                  <a:pt x="499872" y="233172"/>
                </a:moveTo>
                <a:lnTo>
                  <a:pt x="374904" y="233172"/>
                </a:lnTo>
                <a:lnTo>
                  <a:pt x="374904" y="0"/>
                </a:lnTo>
                <a:lnTo>
                  <a:pt x="124967" y="0"/>
                </a:lnTo>
                <a:lnTo>
                  <a:pt x="124968" y="233172"/>
                </a:lnTo>
                <a:lnTo>
                  <a:pt x="0" y="233172"/>
                </a:lnTo>
                <a:lnTo>
                  <a:pt x="249936" y="310896"/>
                </a:lnTo>
                <a:lnTo>
                  <a:pt x="499872" y="23317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36193" y="2781300"/>
            <a:ext cx="500380" cy="311150"/>
          </a:xfrm>
          <a:custGeom>
            <a:avLst/>
            <a:gdLst/>
            <a:ahLst/>
            <a:cxnLst/>
            <a:rect l="l" t="t" r="r" b="b"/>
            <a:pathLst>
              <a:path w="500379" h="311150">
                <a:moveTo>
                  <a:pt x="0" y="233172"/>
                </a:moveTo>
                <a:lnTo>
                  <a:pt x="124968" y="233172"/>
                </a:lnTo>
                <a:lnTo>
                  <a:pt x="124967" y="0"/>
                </a:lnTo>
                <a:lnTo>
                  <a:pt x="374904" y="0"/>
                </a:lnTo>
                <a:lnTo>
                  <a:pt x="374904" y="233172"/>
                </a:lnTo>
                <a:lnTo>
                  <a:pt x="499872" y="233172"/>
                </a:lnTo>
                <a:lnTo>
                  <a:pt x="249936" y="310896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0377" y="4152900"/>
            <a:ext cx="500380" cy="311150"/>
          </a:xfrm>
          <a:custGeom>
            <a:avLst/>
            <a:gdLst/>
            <a:ahLst/>
            <a:cxnLst/>
            <a:rect l="l" t="t" r="r" b="b"/>
            <a:pathLst>
              <a:path w="500379" h="311150">
                <a:moveTo>
                  <a:pt x="499872" y="233172"/>
                </a:moveTo>
                <a:lnTo>
                  <a:pt x="374904" y="233172"/>
                </a:lnTo>
                <a:lnTo>
                  <a:pt x="374904" y="0"/>
                </a:lnTo>
                <a:lnTo>
                  <a:pt x="124967" y="0"/>
                </a:lnTo>
                <a:lnTo>
                  <a:pt x="124968" y="233172"/>
                </a:lnTo>
                <a:lnTo>
                  <a:pt x="0" y="233172"/>
                </a:lnTo>
                <a:lnTo>
                  <a:pt x="249936" y="310896"/>
                </a:lnTo>
                <a:lnTo>
                  <a:pt x="499872" y="23317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0377" y="4152900"/>
            <a:ext cx="500380" cy="311150"/>
          </a:xfrm>
          <a:custGeom>
            <a:avLst/>
            <a:gdLst/>
            <a:ahLst/>
            <a:cxnLst/>
            <a:rect l="l" t="t" r="r" b="b"/>
            <a:pathLst>
              <a:path w="500379" h="311150">
                <a:moveTo>
                  <a:pt x="0" y="233172"/>
                </a:moveTo>
                <a:lnTo>
                  <a:pt x="124968" y="233172"/>
                </a:lnTo>
                <a:lnTo>
                  <a:pt x="124967" y="0"/>
                </a:lnTo>
                <a:lnTo>
                  <a:pt x="374904" y="0"/>
                </a:lnTo>
                <a:lnTo>
                  <a:pt x="374904" y="233172"/>
                </a:lnTo>
                <a:lnTo>
                  <a:pt x="499872" y="233172"/>
                </a:lnTo>
                <a:lnTo>
                  <a:pt x="249936" y="310896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35109" y="3371850"/>
            <a:ext cx="1649730" cy="1158240"/>
          </a:xfrm>
          <a:custGeom>
            <a:avLst/>
            <a:gdLst/>
            <a:ahLst/>
            <a:cxnLst/>
            <a:rect l="l" t="t" r="r" b="b"/>
            <a:pathLst>
              <a:path w="1649729" h="1158239">
                <a:moveTo>
                  <a:pt x="1649730" y="579120"/>
                </a:moveTo>
                <a:lnTo>
                  <a:pt x="1646993" y="531595"/>
                </a:lnTo>
                <a:lnTo>
                  <a:pt x="1638927" y="485134"/>
                </a:lnTo>
                <a:lnTo>
                  <a:pt x="1625743" y="439885"/>
                </a:lnTo>
                <a:lnTo>
                  <a:pt x="1607655" y="395996"/>
                </a:lnTo>
                <a:lnTo>
                  <a:pt x="1584876" y="353615"/>
                </a:lnTo>
                <a:lnTo>
                  <a:pt x="1557620" y="312892"/>
                </a:lnTo>
                <a:lnTo>
                  <a:pt x="1526099" y="273975"/>
                </a:lnTo>
                <a:lnTo>
                  <a:pt x="1490526" y="237012"/>
                </a:lnTo>
                <a:lnTo>
                  <a:pt x="1451116" y="202152"/>
                </a:lnTo>
                <a:lnTo>
                  <a:pt x="1408080" y="169545"/>
                </a:lnTo>
                <a:lnTo>
                  <a:pt x="1361633" y="139337"/>
                </a:lnTo>
                <a:lnTo>
                  <a:pt x="1311987" y="111678"/>
                </a:lnTo>
                <a:lnTo>
                  <a:pt x="1259355" y="86717"/>
                </a:lnTo>
                <a:lnTo>
                  <a:pt x="1203951" y="64602"/>
                </a:lnTo>
                <a:lnTo>
                  <a:pt x="1145988" y="45481"/>
                </a:lnTo>
                <a:lnTo>
                  <a:pt x="1085679" y="29504"/>
                </a:lnTo>
                <a:lnTo>
                  <a:pt x="1023237" y="16819"/>
                </a:lnTo>
                <a:lnTo>
                  <a:pt x="958875" y="7574"/>
                </a:lnTo>
                <a:lnTo>
                  <a:pt x="892807" y="1918"/>
                </a:lnTo>
                <a:lnTo>
                  <a:pt x="825246" y="0"/>
                </a:lnTo>
                <a:lnTo>
                  <a:pt x="757575" y="1918"/>
                </a:lnTo>
                <a:lnTo>
                  <a:pt x="691409" y="7574"/>
                </a:lnTo>
                <a:lnTo>
                  <a:pt x="626960" y="16819"/>
                </a:lnTo>
                <a:lnTo>
                  <a:pt x="564440" y="29504"/>
                </a:lnTo>
                <a:lnTo>
                  <a:pt x="504063" y="45481"/>
                </a:lnTo>
                <a:lnTo>
                  <a:pt x="446039" y="64602"/>
                </a:lnTo>
                <a:lnTo>
                  <a:pt x="390583" y="86717"/>
                </a:lnTo>
                <a:lnTo>
                  <a:pt x="337907" y="111678"/>
                </a:lnTo>
                <a:lnTo>
                  <a:pt x="288223" y="139337"/>
                </a:lnTo>
                <a:lnTo>
                  <a:pt x="241744" y="169545"/>
                </a:lnTo>
                <a:lnTo>
                  <a:pt x="198683" y="202152"/>
                </a:lnTo>
                <a:lnTo>
                  <a:pt x="159251" y="237012"/>
                </a:lnTo>
                <a:lnTo>
                  <a:pt x="123663" y="273975"/>
                </a:lnTo>
                <a:lnTo>
                  <a:pt x="92130" y="312892"/>
                </a:lnTo>
                <a:lnTo>
                  <a:pt x="64865" y="353615"/>
                </a:lnTo>
                <a:lnTo>
                  <a:pt x="42080" y="395996"/>
                </a:lnTo>
                <a:lnTo>
                  <a:pt x="23989" y="439885"/>
                </a:lnTo>
                <a:lnTo>
                  <a:pt x="10803" y="485134"/>
                </a:lnTo>
                <a:lnTo>
                  <a:pt x="2736" y="531595"/>
                </a:lnTo>
                <a:lnTo>
                  <a:pt x="0" y="579120"/>
                </a:lnTo>
                <a:lnTo>
                  <a:pt x="2736" y="626644"/>
                </a:lnTo>
                <a:lnTo>
                  <a:pt x="10803" y="673105"/>
                </a:lnTo>
                <a:lnTo>
                  <a:pt x="23989" y="718354"/>
                </a:lnTo>
                <a:lnTo>
                  <a:pt x="42080" y="762243"/>
                </a:lnTo>
                <a:lnTo>
                  <a:pt x="64865" y="804624"/>
                </a:lnTo>
                <a:lnTo>
                  <a:pt x="92130" y="845347"/>
                </a:lnTo>
                <a:lnTo>
                  <a:pt x="123663" y="884264"/>
                </a:lnTo>
                <a:lnTo>
                  <a:pt x="146304" y="907779"/>
                </a:lnTo>
                <a:lnTo>
                  <a:pt x="146304" y="579120"/>
                </a:lnTo>
                <a:lnTo>
                  <a:pt x="148555" y="539969"/>
                </a:lnTo>
                <a:lnTo>
                  <a:pt x="155191" y="501696"/>
                </a:lnTo>
                <a:lnTo>
                  <a:pt x="166039" y="464421"/>
                </a:lnTo>
                <a:lnTo>
                  <a:pt x="180923" y="428268"/>
                </a:lnTo>
                <a:lnTo>
                  <a:pt x="199667" y="393358"/>
                </a:lnTo>
                <a:lnTo>
                  <a:pt x="222098" y="359814"/>
                </a:lnTo>
                <a:lnTo>
                  <a:pt x="248040" y="327759"/>
                </a:lnTo>
                <a:lnTo>
                  <a:pt x="277319" y="297314"/>
                </a:lnTo>
                <a:lnTo>
                  <a:pt x="309759" y="268601"/>
                </a:lnTo>
                <a:lnTo>
                  <a:pt x="345186" y="241744"/>
                </a:lnTo>
                <a:lnTo>
                  <a:pt x="383424" y="216864"/>
                </a:lnTo>
                <a:lnTo>
                  <a:pt x="424299" y="194084"/>
                </a:lnTo>
                <a:lnTo>
                  <a:pt x="467637" y="173526"/>
                </a:lnTo>
                <a:lnTo>
                  <a:pt x="513261" y="155312"/>
                </a:lnTo>
                <a:lnTo>
                  <a:pt x="560998" y="139565"/>
                </a:lnTo>
                <a:lnTo>
                  <a:pt x="610672" y="126406"/>
                </a:lnTo>
                <a:lnTo>
                  <a:pt x="662109" y="115959"/>
                </a:lnTo>
                <a:lnTo>
                  <a:pt x="715133" y="108345"/>
                </a:lnTo>
                <a:lnTo>
                  <a:pt x="769571" y="103687"/>
                </a:lnTo>
                <a:lnTo>
                  <a:pt x="825246" y="102108"/>
                </a:lnTo>
                <a:lnTo>
                  <a:pt x="880915" y="103687"/>
                </a:lnTo>
                <a:lnTo>
                  <a:pt x="935336" y="108345"/>
                </a:lnTo>
                <a:lnTo>
                  <a:pt x="988336" y="115959"/>
                </a:lnTo>
                <a:lnTo>
                  <a:pt x="1039739" y="126406"/>
                </a:lnTo>
                <a:lnTo>
                  <a:pt x="1089374" y="139565"/>
                </a:lnTo>
                <a:lnTo>
                  <a:pt x="1137065" y="155312"/>
                </a:lnTo>
                <a:lnTo>
                  <a:pt x="1182640" y="173526"/>
                </a:lnTo>
                <a:lnTo>
                  <a:pt x="1225923" y="194084"/>
                </a:lnTo>
                <a:lnTo>
                  <a:pt x="1266743" y="216864"/>
                </a:lnTo>
                <a:lnTo>
                  <a:pt x="1304925" y="241744"/>
                </a:lnTo>
                <a:lnTo>
                  <a:pt x="1340294" y="268601"/>
                </a:lnTo>
                <a:lnTo>
                  <a:pt x="1372678" y="297314"/>
                </a:lnTo>
                <a:lnTo>
                  <a:pt x="1401903" y="327759"/>
                </a:lnTo>
                <a:lnTo>
                  <a:pt x="1427795" y="359814"/>
                </a:lnTo>
                <a:lnTo>
                  <a:pt x="1450181" y="393358"/>
                </a:lnTo>
                <a:lnTo>
                  <a:pt x="1468886" y="428268"/>
                </a:lnTo>
                <a:lnTo>
                  <a:pt x="1483736" y="464421"/>
                </a:lnTo>
                <a:lnTo>
                  <a:pt x="1494559" y="501696"/>
                </a:lnTo>
                <a:lnTo>
                  <a:pt x="1501180" y="539969"/>
                </a:lnTo>
                <a:lnTo>
                  <a:pt x="1503426" y="579120"/>
                </a:lnTo>
                <a:lnTo>
                  <a:pt x="1503426" y="907824"/>
                </a:lnTo>
                <a:lnTo>
                  <a:pt x="1526099" y="884264"/>
                </a:lnTo>
                <a:lnTo>
                  <a:pt x="1557620" y="845347"/>
                </a:lnTo>
                <a:lnTo>
                  <a:pt x="1584876" y="804624"/>
                </a:lnTo>
                <a:lnTo>
                  <a:pt x="1607655" y="762243"/>
                </a:lnTo>
                <a:lnTo>
                  <a:pt x="1625743" y="718354"/>
                </a:lnTo>
                <a:lnTo>
                  <a:pt x="1638927" y="673105"/>
                </a:lnTo>
                <a:lnTo>
                  <a:pt x="1646993" y="626644"/>
                </a:lnTo>
                <a:lnTo>
                  <a:pt x="1649730" y="579120"/>
                </a:lnTo>
                <a:close/>
              </a:path>
              <a:path w="1649729" h="1158239">
                <a:moveTo>
                  <a:pt x="1503426" y="907824"/>
                </a:moveTo>
                <a:lnTo>
                  <a:pt x="1503426" y="579120"/>
                </a:lnTo>
                <a:lnTo>
                  <a:pt x="1501180" y="618270"/>
                </a:lnTo>
                <a:lnTo>
                  <a:pt x="1494559" y="656543"/>
                </a:lnTo>
                <a:lnTo>
                  <a:pt x="1483736" y="693818"/>
                </a:lnTo>
                <a:lnTo>
                  <a:pt x="1468886" y="729971"/>
                </a:lnTo>
                <a:lnTo>
                  <a:pt x="1450181" y="764881"/>
                </a:lnTo>
                <a:lnTo>
                  <a:pt x="1427795" y="798425"/>
                </a:lnTo>
                <a:lnTo>
                  <a:pt x="1401903" y="830480"/>
                </a:lnTo>
                <a:lnTo>
                  <a:pt x="1372678" y="860925"/>
                </a:lnTo>
                <a:lnTo>
                  <a:pt x="1340294" y="889638"/>
                </a:lnTo>
                <a:lnTo>
                  <a:pt x="1304925" y="916495"/>
                </a:lnTo>
                <a:lnTo>
                  <a:pt x="1266743" y="941375"/>
                </a:lnTo>
                <a:lnTo>
                  <a:pt x="1225923" y="964155"/>
                </a:lnTo>
                <a:lnTo>
                  <a:pt x="1182640" y="984713"/>
                </a:lnTo>
                <a:lnTo>
                  <a:pt x="1137065" y="1002927"/>
                </a:lnTo>
                <a:lnTo>
                  <a:pt x="1089374" y="1018674"/>
                </a:lnTo>
                <a:lnTo>
                  <a:pt x="1039739" y="1031833"/>
                </a:lnTo>
                <a:lnTo>
                  <a:pt x="988336" y="1042280"/>
                </a:lnTo>
                <a:lnTo>
                  <a:pt x="935336" y="1049894"/>
                </a:lnTo>
                <a:lnTo>
                  <a:pt x="880915" y="1054552"/>
                </a:lnTo>
                <a:lnTo>
                  <a:pt x="825246" y="1056132"/>
                </a:lnTo>
                <a:lnTo>
                  <a:pt x="769571" y="1054552"/>
                </a:lnTo>
                <a:lnTo>
                  <a:pt x="715133" y="1049894"/>
                </a:lnTo>
                <a:lnTo>
                  <a:pt x="662109" y="1042280"/>
                </a:lnTo>
                <a:lnTo>
                  <a:pt x="610672" y="1031833"/>
                </a:lnTo>
                <a:lnTo>
                  <a:pt x="560998" y="1018674"/>
                </a:lnTo>
                <a:lnTo>
                  <a:pt x="513261" y="1002927"/>
                </a:lnTo>
                <a:lnTo>
                  <a:pt x="467637" y="984713"/>
                </a:lnTo>
                <a:lnTo>
                  <a:pt x="424299" y="964155"/>
                </a:lnTo>
                <a:lnTo>
                  <a:pt x="383424" y="941375"/>
                </a:lnTo>
                <a:lnTo>
                  <a:pt x="345186" y="916495"/>
                </a:lnTo>
                <a:lnTo>
                  <a:pt x="309759" y="889638"/>
                </a:lnTo>
                <a:lnTo>
                  <a:pt x="277319" y="860925"/>
                </a:lnTo>
                <a:lnTo>
                  <a:pt x="248040" y="830480"/>
                </a:lnTo>
                <a:lnTo>
                  <a:pt x="222098" y="798425"/>
                </a:lnTo>
                <a:lnTo>
                  <a:pt x="199667" y="764881"/>
                </a:lnTo>
                <a:lnTo>
                  <a:pt x="180923" y="729971"/>
                </a:lnTo>
                <a:lnTo>
                  <a:pt x="166039" y="693818"/>
                </a:lnTo>
                <a:lnTo>
                  <a:pt x="155191" y="656543"/>
                </a:lnTo>
                <a:lnTo>
                  <a:pt x="148555" y="618270"/>
                </a:lnTo>
                <a:lnTo>
                  <a:pt x="146304" y="579120"/>
                </a:lnTo>
                <a:lnTo>
                  <a:pt x="146304" y="907779"/>
                </a:lnTo>
                <a:lnTo>
                  <a:pt x="198683" y="956087"/>
                </a:lnTo>
                <a:lnTo>
                  <a:pt x="241744" y="988695"/>
                </a:lnTo>
                <a:lnTo>
                  <a:pt x="288223" y="1018902"/>
                </a:lnTo>
                <a:lnTo>
                  <a:pt x="337907" y="1046561"/>
                </a:lnTo>
                <a:lnTo>
                  <a:pt x="390583" y="1071522"/>
                </a:lnTo>
                <a:lnTo>
                  <a:pt x="446039" y="1093637"/>
                </a:lnTo>
                <a:lnTo>
                  <a:pt x="504063" y="1112758"/>
                </a:lnTo>
                <a:lnTo>
                  <a:pt x="564440" y="1128735"/>
                </a:lnTo>
                <a:lnTo>
                  <a:pt x="626960" y="1141420"/>
                </a:lnTo>
                <a:lnTo>
                  <a:pt x="691409" y="1150665"/>
                </a:lnTo>
                <a:lnTo>
                  <a:pt x="757575" y="1156321"/>
                </a:lnTo>
                <a:lnTo>
                  <a:pt x="825246" y="1158240"/>
                </a:lnTo>
                <a:lnTo>
                  <a:pt x="892807" y="1156321"/>
                </a:lnTo>
                <a:lnTo>
                  <a:pt x="958875" y="1150665"/>
                </a:lnTo>
                <a:lnTo>
                  <a:pt x="1023237" y="1141420"/>
                </a:lnTo>
                <a:lnTo>
                  <a:pt x="1085679" y="1128735"/>
                </a:lnTo>
                <a:lnTo>
                  <a:pt x="1145988" y="1112758"/>
                </a:lnTo>
                <a:lnTo>
                  <a:pt x="1203951" y="1093637"/>
                </a:lnTo>
                <a:lnTo>
                  <a:pt x="1259355" y="1071522"/>
                </a:lnTo>
                <a:lnTo>
                  <a:pt x="1311987" y="1046561"/>
                </a:lnTo>
                <a:lnTo>
                  <a:pt x="1361633" y="1018902"/>
                </a:lnTo>
                <a:lnTo>
                  <a:pt x="1408080" y="988695"/>
                </a:lnTo>
                <a:lnTo>
                  <a:pt x="1451116" y="956087"/>
                </a:lnTo>
                <a:lnTo>
                  <a:pt x="1490526" y="921227"/>
                </a:lnTo>
                <a:lnTo>
                  <a:pt x="1503426" y="90782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72269" y="3468623"/>
            <a:ext cx="1376680" cy="966469"/>
          </a:xfrm>
          <a:custGeom>
            <a:avLst/>
            <a:gdLst/>
            <a:ahLst/>
            <a:cxnLst/>
            <a:rect l="l" t="t" r="r" b="b"/>
            <a:pathLst>
              <a:path w="1376679" h="966470">
                <a:moveTo>
                  <a:pt x="1376172" y="483108"/>
                </a:moveTo>
                <a:lnTo>
                  <a:pt x="1373887" y="443500"/>
                </a:lnTo>
                <a:lnTo>
                  <a:pt x="1367151" y="404772"/>
                </a:lnTo>
                <a:lnTo>
                  <a:pt x="1356143" y="367048"/>
                </a:lnTo>
                <a:lnTo>
                  <a:pt x="1341040" y="330451"/>
                </a:lnTo>
                <a:lnTo>
                  <a:pt x="1322022" y="295108"/>
                </a:lnTo>
                <a:lnTo>
                  <a:pt x="1299266" y="261141"/>
                </a:lnTo>
                <a:lnTo>
                  <a:pt x="1272951" y="228677"/>
                </a:lnTo>
                <a:lnTo>
                  <a:pt x="1243254" y="197839"/>
                </a:lnTo>
                <a:lnTo>
                  <a:pt x="1210355" y="168752"/>
                </a:lnTo>
                <a:lnTo>
                  <a:pt x="1174432" y="141541"/>
                </a:lnTo>
                <a:lnTo>
                  <a:pt x="1135663" y="116330"/>
                </a:lnTo>
                <a:lnTo>
                  <a:pt x="1094225" y="93244"/>
                </a:lnTo>
                <a:lnTo>
                  <a:pt x="1050299" y="72407"/>
                </a:lnTo>
                <a:lnTo>
                  <a:pt x="1004061" y="53945"/>
                </a:lnTo>
                <a:lnTo>
                  <a:pt x="955690" y="37980"/>
                </a:lnTo>
                <a:lnTo>
                  <a:pt x="905365" y="24640"/>
                </a:lnTo>
                <a:lnTo>
                  <a:pt x="853264" y="14046"/>
                </a:lnTo>
                <a:lnTo>
                  <a:pt x="799565" y="6326"/>
                </a:lnTo>
                <a:lnTo>
                  <a:pt x="744446" y="1602"/>
                </a:lnTo>
                <a:lnTo>
                  <a:pt x="688086" y="0"/>
                </a:lnTo>
                <a:lnTo>
                  <a:pt x="631622" y="1602"/>
                </a:lnTo>
                <a:lnTo>
                  <a:pt x="576421" y="6326"/>
                </a:lnTo>
                <a:lnTo>
                  <a:pt x="522659" y="14046"/>
                </a:lnTo>
                <a:lnTo>
                  <a:pt x="470513" y="24640"/>
                </a:lnTo>
                <a:lnTo>
                  <a:pt x="420159" y="37980"/>
                </a:lnTo>
                <a:lnTo>
                  <a:pt x="371774" y="53945"/>
                </a:lnTo>
                <a:lnTo>
                  <a:pt x="325534" y="72407"/>
                </a:lnTo>
                <a:lnTo>
                  <a:pt x="281616" y="93244"/>
                </a:lnTo>
                <a:lnTo>
                  <a:pt x="240197" y="116330"/>
                </a:lnTo>
                <a:lnTo>
                  <a:pt x="201453" y="141541"/>
                </a:lnTo>
                <a:lnTo>
                  <a:pt x="165561" y="168752"/>
                </a:lnTo>
                <a:lnTo>
                  <a:pt x="132697" y="197839"/>
                </a:lnTo>
                <a:lnTo>
                  <a:pt x="103038" y="228677"/>
                </a:lnTo>
                <a:lnTo>
                  <a:pt x="76761" y="261141"/>
                </a:lnTo>
                <a:lnTo>
                  <a:pt x="54042" y="295108"/>
                </a:lnTo>
                <a:lnTo>
                  <a:pt x="35058" y="330451"/>
                </a:lnTo>
                <a:lnTo>
                  <a:pt x="19985" y="367048"/>
                </a:lnTo>
                <a:lnTo>
                  <a:pt x="8999" y="404772"/>
                </a:lnTo>
                <a:lnTo>
                  <a:pt x="2279" y="443500"/>
                </a:lnTo>
                <a:lnTo>
                  <a:pt x="0" y="483108"/>
                </a:lnTo>
                <a:lnTo>
                  <a:pt x="2279" y="522715"/>
                </a:lnTo>
                <a:lnTo>
                  <a:pt x="8999" y="561443"/>
                </a:lnTo>
                <a:lnTo>
                  <a:pt x="19985" y="599167"/>
                </a:lnTo>
                <a:lnTo>
                  <a:pt x="35058" y="635764"/>
                </a:lnTo>
                <a:lnTo>
                  <a:pt x="54042" y="671107"/>
                </a:lnTo>
                <a:lnTo>
                  <a:pt x="76761" y="705074"/>
                </a:lnTo>
                <a:lnTo>
                  <a:pt x="103038" y="737538"/>
                </a:lnTo>
                <a:lnTo>
                  <a:pt x="132697" y="768376"/>
                </a:lnTo>
                <a:lnTo>
                  <a:pt x="165561" y="797463"/>
                </a:lnTo>
                <a:lnTo>
                  <a:pt x="201453" y="824674"/>
                </a:lnTo>
                <a:lnTo>
                  <a:pt x="240197" y="849885"/>
                </a:lnTo>
                <a:lnTo>
                  <a:pt x="281616" y="872971"/>
                </a:lnTo>
                <a:lnTo>
                  <a:pt x="325534" y="893808"/>
                </a:lnTo>
                <a:lnTo>
                  <a:pt x="371774" y="912270"/>
                </a:lnTo>
                <a:lnTo>
                  <a:pt x="420159" y="928235"/>
                </a:lnTo>
                <a:lnTo>
                  <a:pt x="470513" y="941575"/>
                </a:lnTo>
                <a:lnTo>
                  <a:pt x="522659" y="952169"/>
                </a:lnTo>
                <a:lnTo>
                  <a:pt x="576421" y="959889"/>
                </a:lnTo>
                <a:lnTo>
                  <a:pt x="631622" y="964613"/>
                </a:lnTo>
                <a:lnTo>
                  <a:pt x="688086" y="966216"/>
                </a:lnTo>
                <a:lnTo>
                  <a:pt x="744446" y="964613"/>
                </a:lnTo>
                <a:lnTo>
                  <a:pt x="799565" y="959889"/>
                </a:lnTo>
                <a:lnTo>
                  <a:pt x="853264" y="952169"/>
                </a:lnTo>
                <a:lnTo>
                  <a:pt x="905365" y="941575"/>
                </a:lnTo>
                <a:lnTo>
                  <a:pt x="955690" y="928235"/>
                </a:lnTo>
                <a:lnTo>
                  <a:pt x="1004061" y="912270"/>
                </a:lnTo>
                <a:lnTo>
                  <a:pt x="1050299" y="893808"/>
                </a:lnTo>
                <a:lnTo>
                  <a:pt x="1094225" y="872971"/>
                </a:lnTo>
                <a:lnTo>
                  <a:pt x="1135663" y="849885"/>
                </a:lnTo>
                <a:lnTo>
                  <a:pt x="1174432" y="824674"/>
                </a:lnTo>
                <a:lnTo>
                  <a:pt x="1210355" y="797463"/>
                </a:lnTo>
                <a:lnTo>
                  <a:pt x="1243254" y="768376"/>
                </a:lnTo>
                <a:lnTo>
                  <a:pt x="1272951" y="737538"/>
                </a:lnTo>
                <a:lnTo>
                  <a:pt x="1299266" y="705074"/>
                </a:lnTo>
                <a:lnTo>
                  <a:pt x="1322022" y="671107"/>
                </a:lnTo>
                <a:lnTo>
                  <a:pt x="1341040" y="635764"/>
                </a:lnTo>
                <a:lnTo>
                  <a:pt x="1356143" y="599167"/>
                </a:lnTo>
                <a:lnTo>
                  <a:pt x="1367151" y="561443"/>
                </a:lnTo>
                <a:lnTo>
                  <a:pt x="1373887" y="522715"/>
                </a:lnTo>
                <a:lnTo>
                  <a:pt x="1376172" y="483108"/>
                </a:lnTo>
                <a:close/>
              </a:path>
            </a:pathLst>
          </a:custGeom>
          <a:solidFill>
            <a:srgbClr val="00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72269" y="3468623"/>
            <a:ext cx="1376680" cy="966469"/>
          </a:xfrm>
          <a:custGeom>
            <a:avLst/>
            <a:gdLst/>
            <a:ahLst/>
            <a:cxnLst/>
            <a:rect l="l" t="t" r="r" b="b"/>
            <a:pathLst>
              <a:path w="1376679" h="966470">
                <a:moveTo>
                  <a:pt x="688086" y="0"/>
                </a:moveTo>
                <a:lnTo>
                  <a:pt x="631622" y="1602"/>
                </a:lnTo>
                <a:lnTo>
                  <a:pt x="576421" y="6326"/>
                </a:lnTo>
                <a:lnTo>
                  <a:pt x="522659" y="14046"/>
                </a:lnTo>
                <a:lnTo>
                  <a:pt x="470513" y="24640"/>
                </a:lnTo>
                <a:lnTo>
                  <a:pt x="420159" y="37980"/>
                </a:lnTo>
                <a:lnTo>
                  <a:pt x="371774" y="53945"/>
                </a:lnTo>
                <a:lnTo>
                  <a:pt x="325534" y="72407"/>
                </a:lnTo>
                <a:lnTo>
                  <a:pt x="281616" y="93244"/>
                </a:lnTo>
                <a:lnTo>
                  <a:pt x="240197" y="116330"/>
                </a:lnTo>
                <a:lnTo>
                  <a:pt x="201453" y="141541"/>
                </a:lnTo>
                <a:lnTo>
                  <a:pt x="165561" y="168752"/>
                </a:lnTo>
                <a:lnTo>
                  <a:pt x="132697" y="197839"/>
                </a:lnTo>
                <a:lnTo>
                  <a:pt x="103038" y="228677"/>
                </a:lnTo>
                <a:lnTo>
                  <a:pt x="76761" y="261141"/>
                </a:lnTo>
                <a:lnTo>
                  <a:pt x="54042" y="295108"/>
                </a:lnTo>
                <a:lnTo>
                  <a:pt x="35058" y="330451"/>
                </a:lnTo>
                <a:lnTo>
                  <a:pt x="19985" y="367048"/>
                </a:lnTo>
                <a:lnTo>
                  <a:pt x="8999" y="404772"/>
                </a:lnTo>
                <a:lnTo>
                  <a:pt x="2279" y="443500"/>
                </a:lnTo>
                <a:lnTo>
                  <a:pt x="0" y="483108"/>
                </a:lnTo>
                <a:lnTo>
                  <a:pt x="2279" y="522715"/>
                </a:lnTo>
                <a:lnTo>
                  <a:pt x="8999" y="561443"/>
                </a:lnTo>
                <a:lnTo>
                  <a:pt x="19985" y="599167"/>
                </a:lnTo>
                <a:lnTo>
                  <a:pt x="35058" y="635764"/>
                </a:lnTo>
                <a:lnTo>
                  <a:pt x="54042" y="671107"/>
                </a:lnTo>
                <a:lnTo>
                  <a:pt x="76761" y="705074"/>
                </a:lnTo>
                <a:lnTo>
                  <a:pt x="103038" y="737538"/>
                </a:lnTo>
                <a:lnTo>
                  <a:pt x="132697" y="768376"/>
                </a:lnTo>
                <a:lnTo>
                  <a:pt x="165561" y="797463"/>
                </a:lnTo>
                <a:lnTo>
                  <a:pt x="201453" y="824674"/>
                </a:lnTo>
                <a:lnTo>
                  <a:pt x="240197" y="849885"/>
                </a:lnTo>
                <a:lnTo>
                  <a:pt x="281616" y="872971"/>
                </a:lnTo>
                <a:lnTo>
                  <a:pt x="325534" y="893808"/>
                </a:lnTo>
                <a:lnTo>
                  <a:pt x="371774" y="912270"/>
                </a:lnTo>
                <a:lnTo>
                  <a:pt x="420159" y="928235"/>
                </a:lnTo>
                <a:lnTo>
                  <a:pt x="470513" y="941575"/>
                </a:lnTo>
                <a:lnTo>
                  <a:pt x="522659" y="952169"/>
                </a:lnTo>
                <a:lnTo>
                  <a:pt x="576421" y="959889"/>
                </a:lnTo>
                <a:lnTo>
                  <a:pt x="631622" y="964613"/>
                </a:lnTo>
                <a:lnTo>
                  <a:pt x="688086" y="966216"/>
                </a:lnTo>
                <a:lnTo>
                  <a:pt x="744446" y="964613"/>
                </a:lnTo>
                <a:lnTo>
                  <a:pt x="799565" y="959889"/>
                </a:lnTo>
                <a:lnTo>
                  <a:pt x="853264" y="952169"/>
                </a:lnTo>
                <a:lnTo>
                  <a:pt x="905365" y="941575"/>
                </a:lnTo>
                <a:lnTo>
                  <a:pt x="955690" y="928235"/>
                </a:lnTo>
                <a:lnTo>
                  <a:pt x="1004061" y="912270"/>
                </a:lnTo>
                <a:lnTo>
                  <a:pt x="1050299" y="893808"/>
                </a:lnTo>
                <a:lnTo>
                  <a:pt x="1094225" y="872971"/>
                </a:lnTo>
                <a:lnTo>
                  <a:pt x="1135663" y="849885"/>
                </a:lnTo>
                <a:lnTo>
                  <a:pt x="1174432" y="824674"/>
                </a:lnTo>
                <a:lnTo>
                  <a:pt x="1210355" y="797463"/>
                </a:lnTo>
                <a:lnTo>
                  <a:pt x="1243254" y="768376"/>
                </a:lnTo>
                <a:lnTo>
                  <a:pt x="1272951" y="737538"/>
                </a:lnTo>
                <a:lnTo>
                  <a:pt x="1299266" y="705074"/>
                </a:lnTo>
                <a:lnTo>
                  <a:pt x="1322022" y="671107"/>
                </a:lnTo>
                <a:lnTo>
                  <a:pt x="1341040" y="635764"/>
                </a:lnTo>
                <a:lnTo>
                  <a:pt x="1356143" y="599167"/>
                </a:lnTo>
                <a:lnTo>
                  <a:pt x="1367151" y="561443"/>
                </a:lnTo>
                <a:lnTo>
                  <a:pt x="1373887" y="522715"/>
                </a:lnTo>
                <a:lnTo>
                  <a:pt x="1376172" y="483108"/>
                </a:lnTo>
                <a:lnTo>
                  <a:pt x="1373887" y="443500"/>
                </a:lnTo>
                <a:lnTo>
                  <a:pt x="1367151" y="404772"/>
                </a:lnTo>
                <a:lnTo>
                  <a:pt x="1356143" y="367048"/>
                </a:lnTo>
                <a:lnTo>
                  <a:pt x="1341040" y="330451"/>
                </a:lnTo>
                <a:lnTo>
                  <a:pt x="1322022" y="295108"/>
                </a:lnTo>
                <a:lnTo>
                  <a:pt x="1299266" y="261141"/>
                </a:lnTo>
                <a:lnTo>
                  <a:pt x="1272951" y="228677"/>
                </a:lnTo>
                <a:lnTo>
                  <a:pt x="1243254" y="197839"/>
                </a:lnTo>
                <a:lnTo>
                  <a:pt x="1210355" y="168752"/>
                </a:lnTo>
                <a:lnTo>
                  <a:pt x="1174432" y="141541"/>
                </a:lnTo>
                <a:lnTo>
                  <a:pt x="1135663" y="116330"/>
                </a:lnTo>
                <a:lnTo>
                  <a:pt x="1094225" y="93244"/>
                </a:lnTo>
                <a:lnTo>
                  <a:pt x="1050299" y="72407"/>
                </a:lnTo>
                <a:lnTo>
                  <a:pt x="1004061" y="53945"/>
                </a:lnTo>
                <a:lnTo>
                  <a:pt x="955690" y="37980"/>
                </a:lnTo>
                <a:lnTo>
                  <a:pt x="905365" y="24640"/>
                </a:lnTo>
                <a:lnTo>
                  <a:pt x="853264" y="14046"/>
                </a:lnTo>
                <a:lnTo>
                  <a:pt x="799565" y="6326"/>
                </a:lnTo>
                <a:lnTo>
                  <a:pt x="744446" y="1602"/>
                </a:lnTo>
                <a:lnTo>
                  <a:pt x="688086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75387" y="3669657"/>
            <a:ext cx="11684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 marR="5080" indent="-1143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连接的物理 实现算法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5681" y="1365503"/>
            <a:ext cx="7915656" cy="5284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19.1 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数据库查询实现算法概述</a:t>
            </a:r>
            <a:endParaRPr lang="zh-CN" altLang="en-US"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(1)</a:t>
            </a:r>
            <a:r>
              <a:rPr lang="zh-CN" altLang="en-US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查询实现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在数据库管理系统中的位置</a:t>
            </a:r>
            <a:endParaRPr lang="zh-CN" altLang="en-US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4909" y="2147316"/>
            <a:ext cx="1500505" cy="1321435"/>
          </a:xfrm>
          <a:custGeom>
            <a:avLst/>
            <a:gdLst/>
            <a:ahLst/>
            <a:cxnLst/>
            <a:rect l="l" t="t" r="r" b="b"/>
            <a:pathLst>
              <a:path w="1500505" h="1321435">
                <a:moveTo>
                  <a:pt x="750569" y="0"/>
                </a:moveTo>
                <a:lnTo>
                  <a:pt x="689011" y="2189"/>
                </a:lnTo>
                <a:lnTo>
                  <a:pt x="628823" y="8643"/>
                </a:lnTo>
                <a:lnTo>
                  <a:pt x="570199" y="19192"/>
                </a:lnTo>
                <a:lnTo>
                  <a:pt x="513331" y="33668"/>
                </a:lnTo>
                <a:lnTo>
                  <a:pt x="458414" y="51899"/>
                </a:lnTo>
                <a:lnTo>
                  <a:pt x="405640" y="73716"/>
                </a:lnTo>
                <a:lnTo>
                  <a:pt x="355201" y="98950"/>
                </a:lnTo>
                <a:lnTo>
                  <a:pt x="307293" y="127430"/>
                </a:lnTo>
                <a:lnTo>
                  <a:pt x="262107" y="158988"/>
                </a:lnTo>
                <a:lnTo>
                  <a:pt x="219837" y="193452"/>
                </a:lnTo>
                <a:lnTo>
                  <a:pt x="180675" y="230654"/>
                </a:lnTo>
                <a:lnTo>
                  <a:pt x="144816" y="270424"/>
                </a:lnTo>
                <a:lnTo>
                  <a:pt x="112452" y="312592"/>
                </a:lnTo>
                <a:lnTo>
                  <a:pt x="83777" y="356988"/>
                </a:lnTo>
                <a:lnTo>
                  <a:pt x="58983" y="403443"/>
                </a:lnTo>
                <a:lnTo>
                  <a:pt x="38264" y="451786"/>
                </a:lnTo>
                <a:lnTo>
                  <a:pt x="21813" y="501849"/>
                </a:lnTo>
                <a:lnTo>
                  <a:pt x="9823" y="553461"/>
                </a:lnTo>
                <a:lnTo>
                  <a:pt x="2488" y="606452"/>
                </a:lnTo>
                <a:lnTo>
                  <a:pt x="0" y="660653"/>
                </a:lnTo>
                <a:lnTo>
                  <a:pt x="2488" y="714855"/>
                </a:lnTo>
                <a:lnTo>
                  <a:pt x="9823" y="767846"/>
                </a:lnTo>
                <a:lnTo>
                  <a:pt x="21813" y="819458"/>
                </a:lnTo>
                <a:lnTo>
                  <a:pt x="38264" y="869521"/>
                </a:lnTo>
                <a:lnTo>
                  <a:pt x="58983" y="917864"/>
                </a:lnTo>
                <a:lnTo>
                  <a:pt x="83777" y="964319"/>
                </a:lnTo>
                <a:lnTo>
                  <a:pt x="112452" y="1008715"/>
                </a:lnTo>
                <a:lnTo>
                  <a:pt x="144816" y="1050883"/>
                </a:lnTo>
                <a:lnTo>
                  <a:pt x="180675" y="1090653"/>
                </a:lnTo>
                <a:lnTo>
                  <a:pt x="219836" y="1127855"/>
                </a:lnTo>
                <a:lnTo>
                  <a:pt x="262107" y="1162319"/>
                </a:lnTo>
                <a:lnTo>
                  <a:pt x="307293" y="1193877"/>
                </a:lnTo>
                <a:lnTo>
                  <a:pt x="355201" y="1222357"/>
                </a:lnTo>
                <a:lnTo>
                  <a:pt x="405640" y="1247591"/>
                </a:lnTo>
                <a:lnTo>
                  <a:pt x="458414" y="1269408"/>
                </a:lnTo>
                <a:lnTo>
                  <a:pt x="513331" y="1287639"/>
                </a:lnTo>
                <a:lnTo>
                  <a:pt x="570199" y="1302115"/>
                </a:lnTo>
                <a:lnTo>
                  <a:pt x="628823" y="1312664"/>
                </a:lnTo>
                <a:lnTo>
                  <a:pt x="689011" y="1319118"/>
                </a:lnTo>
                <a:lnTo>
                  <a:pt x="750570" y="1321307"/>
                </a:lnTo>
                <a:lnTo>
                  <a:pt x="812019" y="1319118"/>
                </a:lnTo>
                <a:lnTo>
                  <a:pt x="872109" y="1312664"/>
                </a:lnTo>
                <a:lnTo>
                  <a:pt x="930646" y="1302115"/>
                </a:lnTo>
                <a:lnTo>
                  <a:pt x="987436" y="1287639"/>
                </a:lnTo>
                <a:lnTo>
                  <a:pt x="1042285" y="1269408"/>
                </a:lnTo>
                <a:lnTo>
                  <a:pt x="1094999" y="1247591"/>
                </a:lnTo>
                <a:lnTo>
                  <a:pt x="1145385" y="1222357"/>
                </a:lnTo>
                <a:lnTo>
                  <a:pt x="1193249" y="1193877"/>
                </a:lnTo>
                <a:lnTo>
                  <a:pt x="1238397" y="1162319"/>
                </a:lnTo>
                <a:lnTo>
                  <a:pt x="1280636" y="1127855"/>
                </a:lnTo>
                <a:lnTo>
                  <a:pt x="1319771" y="1090653"/>
                </a:lnTo>
                <a:lnTo>
                  <a:pt x="1355610" y="1050883"/>
                </a:lnTo>
                <a:lnTo>
                  <a:pt x="1387957" y="1008715"/>
                </a:lnTo>
                <a:lnTo>
                  <a:pt x="1416621" y="964319"/>
                </a:lnTo>
                <a:lnTo>
                  <a:pt x="1441406" y="917864"/>
                </a:lnTo>
                <a:lnTo>
                  <a:pt x="1462119" y="869521"/>
                </a:lnTo>
                <a:lnTo>
                  <a:pt x="1478566" y="819458"/>
                </a:lnTo>
                <a:lnTo>
                  <a:pt x="1490555" y="767846"/>
                </a:lnTo>
                <a:lnTo>
                  <a:pt x="1497889" y="714855"/>
                </a:lnTo>
                <a:lnTo>
                  <a:pt x="1500377" y="660653"/>
                </a:lnTo>
                <a:lnTo>
                  <a:pt x="1497889" y="606452"/>
                </a:lnTo>
                <a:lnTo>
                  <a:pt x="1490555" y="553461"/>
                </a:lnTo>
                <a:lnTo>
                  <a:pt x="1478566" y="501849"/>
                </a:lnTo>
                <a:lnTo>
                  <a:pt x="1462119" y="451786"/>
                </a:lnTo>
                <a:lnTo>
                  <a:pt x="1441406" y="403443"/>
                </a:lnTo>
                <a:lnTo>
                  <a:pt x="1416621" y="356988"/>
                </a:lnTo>
                <a:lnTo>
                  <a:pt x="1387957" y="312592"/>
                </a:lnTo>
                <a:lnTo>
                  <a:pt x="1355610" y="270424"/>
                </a:lnTo>
                <a:lnTo>
                  <a:pt x="1319771" y="230654"/>
                </a:lnTo>
                <a:lnTo>
                  <a:pt x="1280636" y="193452"/>
                </a:lnTo>
                <a:lnTo>
                  <a:pt x="1238397" y="158988"/>
                </a:lnTo>
                <a:lnTo>
                  <a:pt x="1193249" y="127430"/>
                </a:lnTo>
                <a:lnTo>
                  <a:pt x="1145385" y="98950"/>
                </a:lnTo>
                <a:lnTo>
                  <a:pt x="1094999" y="73716"/>
                </a:lnTo>
                <a:lnTo>
                  <a:pt x="1042285" y="51899"/>
                </a:lnTo>
                <a:lnTo>
                  <a:pt x="987436" y="33668"/>
                </a:lnTo>
                <a:lnTo>
                  <a:pt x="930646" y="19192"/>
                </a:lnTo>
                <a:lnTo>
                  <a:pt x="872109" y="8643"/>
                </a:lnTo>
                <a:lnTo>
                  <a:pt x="812019" y="2189"/>
                </a:lnTo>
                <a:lnTo>
                  <a:pt x="750569" y="0"/>
                </a:lnTo>
                <a:close/>
              </a:path>
            </a:pathLst>
          </a:custGeom>
          <a:ln w="76199">
            <a:solidFill>
              <a:srgbClr val="3333C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4D45025-ED1E-4828-9F0A-531DD1EBF945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CC74EDE-B6BA-4494-A4D2-5FCAEE2EDACF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07597" y="4313132"/>
            <a:ext cx="8382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基本动作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2846" y="4313132"/>
            <a:ext cx="12446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对基本动作的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4037" y="4594306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抽象与控制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440" y="5156652"/>
            <a:ext cx="1245870" cy="107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“并”动作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“差”动作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“积”动作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“选择”动作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5892" y="5152798"/>
            <a:ext cx="18224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7785" y="5433219"/>
            <a:ext cx="175260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endParaRPr sz="16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290"/>
              </a:spcBef>
            </a:pPr>
            <a:r>
              <a:rPr sz="1600" b="1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6440" y="6280593"/>
            <a:ext cx="12458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“投影”动作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7785" y="6276739"/>
            <a:ext cx="19304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Symbol"/>
                <a:cs typeface="Symbol"/>
              </a:rPr>
              <a:t>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77569" y="4066794"/>
            <a:ext cx="85725" cy="1289685"/>
          </a:xfrm>
          <a:custGeom>
            <a:avLst/>
            <a:gdLst/>
            <a:ahLst/>
            <a:cxnLst/>
            <a:rect l="l" t="t" r="r" b="b"/>
            <a:pathLst>
              <a:path w="85725" h="1289685">
                <a:moveTo>
                  <a:pt x="85331" y="1203197"/>
                </a:moveTo>
                <a:lnTo>
                  <a:pt x="0" y="1203197"/>
                </a:lnTo>
                <a:lnTo>
                  <a:pt x="28194" y="1260089"/>
                </a:lnTo>
                <a:lnTo>
                  <a:pt x="28194" y="1217676"/>
                </a:lnTo>
                <a:lnTo>
                  <a:pt x="57150" y="1217676"/>
                </a:lnTo>
                <a:lnTo>
                  <a:pt x="57150" y="1260080"/>
                </a:lnTo>
                <a:lnTo>
                  <a:pt x="85331" y="1203197"/>
                </a:lnTo>
                <a:close/>
              </a:path>
              <a:path w="85725" h="1289685">
                <a:moveTo>
                  <a:pt x="57150" y="1203197"/>
                </a:moveTo>
                <a:lnTo>
                  <a:pt x="57150" y="0"/>
                </a:lnTo>
                <a:lnTo>
                  <a:pt x="28194" y="0"/>
                </a:lnTo>
                <a:lnTo>
                  <a:pt x="28194" y="1203197"/>
                </a:lnTo>
                <a:lnTo>
                  <a:pt x="57150" y="1203197"/>
                </a:lnTo>
                <a:close/>
              </a:path>
              <a:path w="85725" h="1289685">
                <a:moveTo>
                  <a:pt x="57150" y="1260080"/>
                </a:moveTo>
                <a:lnTo>
                  <a:pt x="57150" y="1217676"/>
                </a:lnTo>
                <a:lnTo>
                  <a:pt x="28194" y="1217676"/>
                </a:lnTo>
                <a:lnTo>
                  <a:pt x="28194" y="1260089"/>
                </a:lnTo>
                <a:lnTo>
                  <a:pt x="42672" y="1289303"/>
                </a:lnTo>
                <a:lnTo>
                  <a:pt x="57150" y="12600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3743" y="5344667"/>
            <a:ext cx="1892300" cy="854710"/>
          </a:xfrm>
          <a:custGeom>
            <a:avLst/>
            <a:gdLst/>
            <a:ahLst/>
            <a:cxnLst/>
            <a:rect l="l" t="t" r="r" b="b"/>
            <a:pathLst>
              <a:path w="1892300" h="854710">
                <a:moveTo>
                  <a:pt x="0" y="0"/>
                </a:moveTo>
                <a:lnTo>
                  <a:pt x="0" y="854201"/>
                </a:lnTo>
                <a:lnTo>
                  <a:pt x="1892045" y="854201"/>
                </a:lnTo>
                <a:lnTo>
                  <a:pt x="1892045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76955" y="5424128"/>
            <a:ext cx="165163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解释这种组合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并 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按次序调用基本动 作予以执行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51139" y="4962144"/>
            <a:ext cx="2803525" cy="0"/>
          </a:xfrm>
          <a:custGeom>
            <a:avLst/>
            <a:gdLst/>
            <a:ahLst/>
            <a:cxnLst/>
            <a:rect l="l" t="t" r="r" b="b"/>
            <a:pathLst>
              <a:path w="2803525">
                <a:moveTo>
                  <a:pt x="0" y="0"/>
                </a:moveTo>
                <a:lnTo>
                  <a:pt x="2803398" y="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5683" y="4377690"/>
            <a:ext cx="14604" cy="2146935"/>
          </a:xfrm>
          <a:custGeom>
            <a:avLst/>
            <a:gdLst/>
            <a:ahLst/>
            <a:cxnLst/>
            <a:rect l="l" t="t" r="r" b="b"/>
            <a:pathLst>
              <a:path w="14605" h="2146934">
                <a:moveTo>
                  <a:pt x="0" y="0"/>
                </a:moveTo>
                <a:lnTo>
                  <a:pt x="14478" y="2146554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1059" y="5692140"/>
            <a:ext cx="1656080" cy="86360"/>
          </a:xfrm>
          <a:custGeom>
            <a:avLst/>
            <a:gdLst/>
            <a:ahLst/>
            <a:cxnLst/>
            <a:rect l="l" t="t" r="r" b="b"/>
            <a:pathLst>
              <a:path w="1656079" h="86360">
                <a:moveTo>
                  <a:pt x="86106" y="28956"/>
                </a:moveTo>
                <a:lnTo>
                  <a:pt x="86106" y="0"/>
                </a:lnTo>
                <a:lnTo>
                  <a:pt x="0" y="43434"/>
                </a:lnTo>
                <a:lnTo>
                  <a:pt x="71627" y="78931"/>
                </a:lnTo>
                <a:lnTo>
                  <a:pt x="71627" y="28956"/>
                </a:lnTo>
                <a:lnTo>
                  <a:pt x="86106" y="28956"/>
                </a:lnTo>
                <a:close/>
              </a:path>
              <a:path w="1656079" h="86360">
                <a:moveTo>
                  <a:pt x="1655826" y="57150"/>
                </a:moveTo>
                <a:lnTo>
                  <a:pt x="1655826" y="28955"/>
                </a:lnTo>
                <a:lnTo>
                  <a:pt x="71627" y="28956"/>
                </a:lnTo>
                <a:lnTo>
                  <a:pt x="71627" y="57150"/>
                </a:lnTo>
                <a:lnTo>
                  <a:pt x="1655826" y="57150"/>
                </a:lnTo>
                <a:close/>
              </a:path>
              <a:path w="1656079" h="86360">
                <a:moveTo>
                  <a:pt x="86106" y="86106"/>
                </a:moveTo>
                <a:lnTo>
                  <a:pt x="86106" y="57150"/>
                </a:lnTo>
                <a:lnTo>
                  <a:pt x="71627" y="57150"/>
                </a:lnTo>
                <a:lnTo>
                  <a:pt x="71627" y="78931"/>
                </a:lnTo>
                <a:lnTo>
                  <a:pt x="86106" y="86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2613" y="1475994"/>
            <a:ext cx="8312150" cy="5412105"/>
          </a:xfrm>
          <a:custGeom>
            <a:avLst/>
            <a:gdLst/>
            <a:ahLst/>
            <a:cxnLst/>
            <a:rect l="l" t="t" r="r" b="b"/>
            <a:pathLst>
              <a:path w="8312150" h="5412105">
                <a:moveTo>
                  <a:pt x="0" y="0"/>
                </a:moveTo>
                <a:lnTo>
                  <a:pt x="0" y="5411724"/>
                </a:lnTo>
                <a:lnTo>
                  <a:pt x="8311896" y="5411724"/>
                </a:lnTo>
                <a:lnTo>
                  <a:pt x="8311896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78729" y="5268965"/>
            <a:ext cx="63500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程序 执行 机构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3087" y="2563865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程序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3087" y="5575289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指令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4964" y="4311832"/>
            <a:ext cx="330200" cy="12446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/>
                <a:cs typeface="微软雅黑"/>
              </a:rPr>
              <a:t>基本动</a:t>
            </a:r>
            <a:r>
              <a:rPr sz="2400" b="1" dirty="0">
                <a:latin typeface="微软雅黑"/>
                <a:cs typeface="微软雅黑"/>
              </a:rPr>
              <a:t>作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3261" y="1850120"/>
            <a:ext cx="64706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Select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9264" y="1850120"/>
            <a:ext cx="26384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8994" algn="l"/>
              </a:tabLst>
            </a:pP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Snam</a:t>
            </a: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e	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Stud</a:t>
            </a:r>
            <a:r>
              <a:rPr sz="1600" b="1" spc="-10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nt, SC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44982" y="2083978"/>
            <a:ext cx="407289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u="sng" dirty="0">
                <a:solidFill>
                  <a:srgbClr val="FF0065"/>
                </a:solidFill>
                <a:latin typeface="Arial"/>
                <a:cs typeface="Arial"/>
              </a:rPr>
              <a:t>Student.S#</a:t>
            </a:r>
            <a:r>
              <a:rPr sz="1600" b="1" u="sng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600" b="1" u="sng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FF0065"/>
                </a:solidFill>
                <a:latin typeface="Arial"/>
                <a:cs typeface="Arial"/>
              </a:rPr>
              <a:t>SC.S#</a:t>
            </a: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an</a:t>
            </a: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d 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 SC.C</a:t>
            </a: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#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6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65"/>
                </a:solidFill>
                <a:latin typeface="宋体"/>
                <a:cs typeface="宋体"/>
              </a:rPr>
              <a:t>‘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001</a:t>
            </a:r>
            <a:r>
              <a:rPr sz="1600" b="1" spc="-5" dirty="0">
                <a:solidFill>
                  <a:srgbClr val="FF0065"/>
                </a:solidFill>
                <a:latin typeface="宋体"/>
                <a:cs typeface="宋体"/>
              </a:rPr>
              <a:t>’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3258" y="2338552"/>
            <a:ext cx="231902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Order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By  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Scor</a:t>
            </a: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e 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DES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92637" y="2711195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176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67213" y="6166865"/>
            <a:ext cx="1456690" cy="822960"/>
          </a:xfrm>
          <a:custGeom>
            <a:avLst/>
            <a:gdLst/>
            <a:ahLst/>
            <a:cxnLst/>
            <a:rect l="l" t="t" r="r" b="b"/>
            <a:pathLst>
              <a:path w="1456689" h="822959">
                <a:moveTo>
                  <a:pt x="0" y="0"/>
                </a:moveTo>
                <a:lnTo>
                  <a:pt x="0" y="822960"/>
                </a:lnTo>
                <a:lnTo>
                  <a:pt x="1456181" y="822960"/>
                </a:lnTo>
                <a:lnTo>
                  <a:pt x="145618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53261" y="2843841"/>
            <a:ext cx="5067935" cy="81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baseline="13888" dirty="0">
                <a:solidFill>
                  <a:srgbClr val="FF0000"/>
                </a:solidFill>
                <a:latin typeface="Symbol"/>
                <a:cs typeface="Symbol"/>
              </a:rPr>
              <a:t>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Sn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3600" b="1" spc="-7" baseline="13888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3600" b="1" spc="-7" baseline="13888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udent.s#=sc.s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3600" b="1" spc="-7" baseline="13888" dirty="0">
                <a:solidFill>
                  <a:srgbClr val="FF0000"/>
                </a:solidFill>
                <a:latin typeface="Arial"/>
                <a:cs typeface="Arial"/>
              </a:rPr>
              <a:t>(Studen</a:t>
            </a:r>
            <a:r>
              <a:rPr sz="3600" b="1" baseline="13888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b="1" spc="-15" baseline="138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baseline="13888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3600" b="1" spc="9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7" baseline="13888" dirty="0">
                <a:solidFill>
                  <a:srgbClr val="FF0000"/>
                </a:solidFill>
                <a:latin typeface="Arial"/>
                <a:cs typeface="Arial"/>
              </a:rPr>
              <a:t>SC))</a:t>
            </a:r>
            <a:endParaRPr sz="3600" baseline="13888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795"/>
              </a:spcBef>
            </a:pP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复杂动作 =</a:t>
            </a:r>
            <a:r>
              <a:rPr sz="2000" b="1" spc="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基本动作的各种方式的组合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46709" y="6249659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关系模型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46709" y="6614657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基本运算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8259" y="3717797"/>
            <a:ext cx="4240530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关系模型基本运算的各种组合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99945" y="1581150"/>
            <a:ext cx="1393825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SQL语言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10451" y="6166865"/>
            <a:ext cx="1511300" cy="822960"/>
          </a:xfrm>
          <a:custGeom>
            <a:avLst/>
            <a:gdLst/>
            <a:ahLst/>
            <a:cxnLst/>
            <a:rect l="l" t="t" r="r" b="b"/>
            <a:pathLst>
              <a:path w="1511300" h="822959">
                <a:moveTo>
                  <a:pt x="0" y="0"/>
                </a:moveTo>
                <a:lnTo>
                  <a:pt x="0" y="822960"/>
                </a:lnTo>
                <a:lnTo>
                  <a:pt x="1511046" y="822960"/>
                </a:lnTo>
                <a:lnTo>
                  <a:pt x="15110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44061" y="6249659"/>
            <a:ext cx="124460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数据库管 理系统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75588" y="1514094"/>
            <a:ext cx="2417445" cy="1443990"/>
          </a:xfrm>
          <a:custGeom>
            <a:avLst/>
            <a:gdLst/>
            <a:ahLst/>
            <a:cxnLst/>
            <a:rect l="l" t="t" r="r" b="b"/>
            <a:pathLst>
              <a:path w="2417445" h="1443989">
                <a:moveTo>
                  <a:pt x="0" y="0"/>
                </a:moveTo>
                <a:lnTo>
                  <a:pt x="0" y="1443990"/>
                </a:lnTo>
                <a:lnTo>
                  <a:pt x="2417064" y="1443990"/>
                </a:lnTo>
                <a:lnTo>
                  <a:pt x="2417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76127" y="2073392"/>
            <a:ext cx="275590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215" dirty="0">
                <a:latin typeface="宋体"/>
                <a:cs typeface="宋体"/>
              </a:rPr>
              <a:t>基本动作</a:t>
            </a:r>
            <a:endParaRPr sz="7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48752" y="2073392"/>
            <a:ext cx="401320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210" dirty="0">
                <a:latin typeface="宋体"/>
                <a:cs typeface="宋体"/>
              </a:rPr>
              <a:t>对</a:t>
            </a:r>
            <a:r>
              <a:rPr sz="700" b="1" spc="-215" dirty="0">
                <a:latin typeface="宋体"/>
                <a:cs typeface="宋体"/>
              </a:rPr>
              <a:t>基本动作的</a:t>
            </a:r>
            <a:endParaRPr sz="7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44936" y="2198364"/>
            <a:ext cx="339090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210" dirty="0">
                <a:latin typeface="宋体"/>
                <a:cs typeface="宋体"/>
              </a:rPr>
              <a:t>抽</a:t>
            </a:r>
            <a:r>
              <a:rPr sz="700" b="1" spc="-215" dirty="0">
                <a:latin typeface="宋体"/>
                <a:cs typeface="宋体"/>
              </a:rPr>
              <a:t>象与控制</a:t>
            </a:r>
            <a:endParaRPr sz="7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6114" y="2446780"/>
            <a:ext cx="27559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105" dirty="0">
                <a:latin typeface="Arial"/>
                <a:cs typeface="Arial"/>
              </a:rPr>
              <a:t>“</a:t>
            </a:r>
            <a:r>
              <a:rPr sz="700" b="1" spc="-215" dirty="0">
                <a:latin typeface="宋体"/>
                <a:cs typeface="宋体"/>
              </a:rPr>
              <a:t>与</a:t>
            </a:r>
            <a:r>
              <a:rPr sz="700" b="1" spc="-105" dirty="0">
                <a:latin typeface="Arial"/>
                <a:cs typeface="Arial"/>
              </a:rPr>
              <a:t>”</a:t>
            </a:r>
            <a:r>
              <a:rPr sz="700" b="1" spc="-215" dirty="0">
                <a:latin typeface="宋体"/>
                <a:cs typeface="宋体"/>
              </a:rPr>
              <a:t>动作</a:t>
            </a:r>
            <a:endParaRPr sz="7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700" b="1" spc="-105" dirty="0">
                <a:latin typeface="Arial"/>
                <a:cs typeface="Arial"/>
              </a:rPr>
              <a:t>“</a:t>
            </a:r>
            <a:r>
              <a:rPr sz="700" b="1" spc="-215" dirty="0">
                <a:latin typeface="宋体"/>
                <a:cs typeface="宋体"/>
              </a:rPr>
              <a:t>或</a:t>
            </a:r>
            <a:r>
              <a:rPr sz="700" b="1" spc="-105" dirty="0">
                <a:latin typeface="Arial"/>
                <a:cs typeface="Arial"/>
              </a:rPr>
              <a:t>”</a:t>
            </a:r>
            <a:r>
              <a:rPr sz="700" b="1" spc="-215" dirty="0">
                <a:latin typeface="宋体"/>
                <a:cs typeface="宋体"/>
              </a:rPr>
              <a:t>动作</a:t>
            </a:r>
            <a:endParaRPr sz="7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b="1" spc="-105" dirty="0">
                <a:latin typeface="Arial"/>
                <a:cs typeface="Arial"/>
              </a:rPr>
              <a:t>“</a:t>
            </a:r>
            <a:r>
              <a:rPr sz="700" b="1" spc="-215" dirty="0">
                <a:latin typeface="宋体"/>
                <a:cs typeface="宋体"/>
              </a:rPr>
              <a:t>非</a:t>
            </a:r>
            <a:r>
              <a:rPr sz="700" b="1" spc="-105" dirty="0">
                <a:latin typeface="Arial"/>
                <a:cs typeface="Arial"/>
              </a:rPr>
              <a:t>”</a:t>
            </a:r>
            <a:r>
              <a:rPr sz="700" b="1" spc="-215" dirty="0">
                <a:latin typeface="宋体"/>
                <a:cs typeface="宋体"/>
              </a:rPr>
              <a:t>动作</a:t>
            </a:r>
            <a:endParaRPr sz="7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92640" y="204368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4223" y="2362961"/>
            <a:ext cx="582930" cy="379095"/>
          </a:xfrm>
          <a:custGeom>
            <a:avLst/>
            <a:gdLst/>
            <a:ahLst/>
            <a:cxnLst/>
            <a:rect l="l" t="t" r="r" b="b"/>
            <a:pathLst>
              <a:path w="582929" h="379094">
                <a:moveTo>
                  <a:pt x="0" y="0"/>
                </a:moveTo>
                <a:lnTo>
                  <a:pt x="0" y="378714"/>
                </a:lnTo>
                <a:lnTo>
                  <a:pt x="582930" y="378714"/>
                </a:lnTo>
                <a:lnTo>
                  <a:pt x="582930" y="0"/>
                </a:lnTo>
                <a:lnTo>
                  <a:pt x="0" y="0"/>
                </a:lnTo>
                <a:close/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8729" y="2367533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68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22589" y="2108454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5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92921" y="2516885"/>
            <a:ext cx="509905" cy="38100"/>
          </a:xfrm>
          <a:custGeom>
            <a:avLst/>
            <a:gdLst/>
            <a:ahLst/>
            <a:cxnLst/>
            <a:rect l="l" t="t" r="r" b="b"/>
            <a:pathLst>
              <a:path w="509905" h="38100">
                <a:moveTo>
                  <a:pt x="25908" y="12953"/>
                </a:moveTo>
                <a:lnTo>
                  <a:pt x="25908" y="0"/>
                </a:lnTo>
                <a:lnTo>
                  <a:pt x="0" y="19050"/>
                </a:lnTo>
                <a:lnTo>
                  <a:pt x="22098" y="35298"/>
                </a:lnTo>
                <a:lnTo>
                  <a:pt x="22098" y="12953"/>
                </a:lnTo>
                <a:lnTo>
                  <a:pt x="25908" y="12953"/>
                </a:lnTo>
                <a:close/>
              </a:path>
              <a:path w="509905" h="38100">
                <a:moveTo>
                  <a:pt x="509778" y="25146"/>
                </a:moveTo>
                <a:lnTo>
                  <a:pt x="509778" y="12953"/>
                </a:lnTo>
                <a:lnTo>
                  <a:pt x="22098" y="12953"/>
                </a:lnTo>
                <a:lnTo>
                  <a:pt x="22098" y="25146"/>
                </a:lnTo>
                <a:lnTo>
                  <a:pt x="509778" y="25146"/>
                </a:lnTo>
                <a:close/>
              </a:path>
              <a:path w="509905" h="38100">
                <a:moveTo>
                  <a:pt x="25908" y="38100"/>
                </a:moveTo>
                <a:lnTo>
                  <a:pt x="25908" y="25146"/>
                </a:lnTo>
                <a:lnTo>
                  <a:pt x="22098" y="25146"/>
                </a:lnTo>
                <a:lnTo>
                  <a:pt x="22098" y="35298"/>
                </a:lnTo>
                <a:lnTo>
                  <a:pt x="259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08239" y="1565147"/>
            <a:ext cx="2349500" cy="1359535"/>
          </a:xfrm>
          <a:custGeom>
            <a:avLst/>
            <a:gdLst/>
            <a:ahLst/>
            <a:cxnLst/>
            <a:rect l="l" t="t" r="r" b="b"/>
            <a:pathLst>
              <a:path w="2349500" h="1359535">
                <a:moveTo>
                  <a:pt x="0" y="0"/>
                </a:moveTo>
                <a:lnTo>
                  <a:pt x="0" y="1359408"/>
                </a:lnTo>
                <a:lnTo>
                  <a:pt x="2349245" y="1359407"/>
                </a:lnTo>
                <a:lnTo>
                  <a:pt x="2349245" y="0"/>
                </a:lnTo>
                <a:lnTo>
                  <a:pt x="0" y="0"/>
                </a:lnTo>
                <a:close/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01299" y="2451189"/>
            <a:ext cx="41275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256540" indent="-17780">
              <a:lnSpc>
                <a:spcPct val="117100"/>
              </a:lnSpc>
            </a:pPr>
            <a:r>
              <a:rPr sz="700" b="1" spc="-145" dirty="0">
                <a:latin typeface="Arial"/>
                <a:cs typeface="Arial"/>
              </a:rPr>
              <a:t>AND OR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1145"/>
              </a:lnSpc>
            </a:pPr>
            <a:r>
              <a:rPr sz="1050" b="1" spc="-225" baseline="7936" dirty="0">
                <a:latin typeface="Arial"/>
                <a:cs typeface="Arial"/>
              </a:rPr>
              <a:t>N</a:t>
            </a:r>
            <a:r>
              <a:rPr sz="1050" b="1" spc="-254" baseline="7936" dirty="0">
                <a:latin typeface="Arial"/>
                <a:cs typeface="Arial"/>
              </a:rPr>
              <a:t>O</a:t>
            </a:r>
            <a:r>
              <a:rPr sz="1050" b="1" spc="-195" baseline="7936" dirty="0">
                <a:latin typeface="Arial"/>
                <a:cs typeface="Arial"/>
              </a:rPr>
              <a:t>T</a:t>
            </a:r>
            <a:r>
              <a:rPr sz="1050" b="1" baseline="7936" dirty="0">
                <a:latin typeface="Arial"/>
                <a:cs typeface="Arial"/>
              </a:rPr>
              <a:t>  </a:t>
            </a:r>
            <a:r>
              <a:rPr sz="1050" b="1" spc="-75" baseline="7936" dirty="0">
                <a:latin typeface="Arial"/>
                <a:cs typeface="Arial"/>
              </a:rPr>
              <a:t> </a:t>
            </a:r>
            <a:r>
              <a:rPr sz="1050" b="1" spc="-325" dirty="0">
                <a:latin typeface="宋体"/>
                <a:cs typeface="宋体"/>
              </a:rPr>
              <a:t>指令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24283" y="2388098"/>
            <a:ext cx="498475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210" dirty="0">
                <a:latin typeface="宋体"/>
                <a:cs typeface="宋体"/>
              </a:rPr>
              <a:t>解</a:t>
            </a:r>
            <a:r>
              <a:rPr sz="700" b="1" spc="-215" dirty="0">
                <a:latin typeface="宋体"/>
                <a:cs typeface="宋体"/>
              </a:rPr>
              <a:t>释</a:t>
            </a:r>
            <a:r>
              <a:rPr sz="700" b="1" spc="-220" dirty="0">
                <a:latin typeface="宋体"/>
                <a:cs typeface="宋体"/>
              </a:rPr>
              <a:t>这</a:t>
            </a:r>
            <a:r>
              <a:rPr sz="700" b="1" spc="-210" dirty="0">
                <a:latin typeface="宋体"/>
                <a:cs typeface="宋体"/>
              </a:rPr>
              <a:t>种</a:t>
            </a:r>
            <a:r>
              <a:rPr sz="700" b="1" spc="-215" dirty="0">
                <a:latin typeface="宋体"/>
                <a:cs typeface="宋体"/>
              </a:rPr>
              <a:t>组合</a:t>
            </a:r>
            <a:r>
              <a:rPr sz="700" b="1" spc="-60" dirty="0">
                <a:latin typeface="Arial"/>
                <a:cs typeface="Arial"/>
              </a:rPr>
              <a:t>, </a:t>
            </a:r>
            <a:r>
              <a:rPr sz="700" b="1" spc="-215" dirty="0">
                <a:latin typeface="宋体"/>
                <a:cs typeface="宋体"/>
              </a:rPr>
              <a:t>并</a:t>
            </a:r>
            <a:endParaRPr sz="70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24277" y="2462733"/>
            <a:ext cx="79057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210" dirty="0">
                <a:latin typeface="宋体"/>
                <a:cs typeface="宋体"/>
              </a:rPr>
              <a:t>按</a:t>
            </a:r>
            <a:r>
              <a:rPr sz="700" b="1" spc="-215" dirty="0">
                <a:latin typeface="宋体"/>
                <a:cs typeface="宋体"/>
              </a:rPr>
              <a:t>次</a:t>
            </a:r>
            <a:r>
              <a:rPr sz="700" b="1" spc="-220" dirty="0">
                <a:latin typeface="宋体"/>
                <a:cs typeface="宋体"/>
              </a:rPr>
              <a:t>序</a:t>
            </a:r>
            <a:r>
              <a:rPr sz="700" b="1" spc="-210" dirty="0">
                <a:latin typeface="宋体"/>
                <a:cs typeface="宋体"/>
              </a:rPr>
              <a:t>调</a:t>
            </a:r>
            <a:r>
              <a:rPr sz="700" b="1" spc="-215" dirty="0">
                <a:latin typeface="宋体"/>
                <a:cs typeface="宋体"/>
              </a:rPr>
              <a:t>用基本动</a:t>
            </a:r>
            <a:r>
              <a:rPr sz="700" b="1" dirty="0">
                <a:latin typeface="宋体"/>
                <a:cs typeface="宋体"/>
              </a:rPr>
              <a:t> </a:t>
            </a:r>
            <a:r>
              <a:rPr sz="700" b="1" spc="-100" dirty="0">
                <a:latin typeface="宋体"/>
                <a:cs typeface="宋体"/>
              </a:rPr>
              <a:t> </a:t>
            </a:r>
            <a:r>
              <a:rPr sz="1050" b="1" spc="-325" dirty="0">
                <a:latin typeface="宋体"/>
                <a:cs typeface="宋体"/>
              </a:rPr>
              <a:t>执行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24277" y="2609843"/>
            <a:ext cx="33845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210" dirty="0">
                <a:latin typeface="宋体"/>
                <a:cs typeface="宋体"/>
              </a:rPr>
              <a:t>作</a:t>
            </a:r>
            <a:r>
              <a:rPr sz="700" b="1" spc="-215" dirty="0">
                <a:latin typeface="宋体"/>
                <a:cs typeface="宋体"/>
              </a:rPr>
              <a:t>予</a:t>
            </a:r>
            <a:r>
              <a:rPr sz="700" b="1" spc="-220" dirty="0">
                <a:latin typeface="宋体"/>
                <a:cs typeface="宋体"/>
              </a:rPr>
              <a:t>以</a:t>
            </a:r>
            <a:r>
              <a:rPr sz="700" b="1" spc="-210" dirty="0">
                <a:latin typeface="宋体"/>
                <a:cs typeface="宋体"/>
              </a:rPr>
              <a:t>执</a:t>
            </a:r>
            <a:r>
              <a:rPr sz="700" b="1" spc="-215" dirty="0">
                <a:latin typeface="宋体"/>
                <a:cs typeface="宋体"/>
              </a:rPr>
              <a:t>行</a:t>
            </a:r>
            <a:endParaRPr sz="7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01879" y="2300428"/>
            <a:ext cx="213360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325" dirty="0">
                <a:latin typeface="宋体"/>
                <a:cs typeface="宋体"/>
              </a:rPr>
              <a:t>程序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01879" y="2624282"/>
            <a:ext cx="213360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325" dirty="0">
                <a:latin typeface="宋体"/>
                <a:cs typeface="宋体"/>
              </a:rPr>
              <a:t>机构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00914" y="2084322"/>
            <a:ext cx="160655" cy="51625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宋体"/>
                <a:cs typeface="宋体"/>
              </a:rPr>
              <a:t>基</a:t>
            </a:r>
            <a:r>
              <a:rPr sz="1050" b="1" spc="-225" dirty="0">
                <a:latin typeface="宋体"/>
                <a:cs typeface="宋体"/>
              </a:rPr>
              <a:t> </a:t>
            </a:r>
            <a:r>
              <a:rPr sz="1050" b="1" dirty="0">
                <a:latin typeface="宋体"/>
                <a:cs typeface="宋体"/>
              </a:rPr>
              <a:t>本</a:t>
            </a:r>
            <a:r>
              <a:rPr sz="1050" b="1" spc="-229" dirty="0">
                <a:latin typeface="宋体"/>
                <a:cs typeface="宋体"/>
              </a:rPr>
              <a:t> </a:t>
            </a:r>
            <a:r>
              <a:rPr sz="1050" b="1" dirty="0">
                <a:latin typeface="宋体"/>
                <a:cs typeface="宋体"/>
              </a:rPr>
              <a:t>动</a:t>
            </a:r>
            <a:r>
              <a:rPr sz="1050" b="1" spc="-229" dirty="0">
                <a:latin typeface="宋体"/>
                <a:cs typeface="宋体"/>
              </a:rPr>
              <a:t> </a:t>
            </a:r>
            <a:r>
              <a:rPr sz="1050" b="1" dirty="0">
                <a:latin typeface="宋体"/>
                <a:cs typeface="宋体"/>
              </a:rPr>
              <a:t>作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18315" y="1591808"/>
            <a:ext cx="1097915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215" dirty="0">
                <a:latin typeface="宋体"/>
                <a:cs typeface="宋体"/>
              </a:rPr>
              <a:t>复杂动作 </a:t>
            </a:r>
            <a:r>
              <a:rPr sz="700" b="1" spc="-125" dirty="0">
                <a:latin typeface="Arial"/>
                <a:cs typeface="Arial"/>
              </a:rPr>
              <a:t>=</a:t>
            </a:r>
            <a:r>
              <a:rPr sz="700" b="1" spc="-60" dirty="0">
                <a:latin typeface="Arial"/>
                <a:cs typeface="Arial"/>
              </a:rPr>
              <a:t> </a:t>
            </a:r>
            <a:r>
              <a:rPr sz="700" b="1" spc="-215" dirty="0">
                <a:latin typeface="宋体"/>
                <a:cs typeface="宋体"/>
              </a:rPr>
              <a:t>基本</a:t>
            </a:r>
            <a:r>
              <a:rPr sz="700" b="1" spc="-210" dirty="0">
                <a:latin typeface="宋体"/>
                <a:cs typeface="宋体"/>
              </a:rPr>
              <a:t>动</a:t>
            </a:r>
            <a:r>
              <a:rPr sz="700" b="1" spc="-220" dirty="0">
                <a:latin typeface="宋体"/>
                <a:cs typeface="宋体"/>
              </a:rPr>
              <a:t>作</a:t>
            </a:r>
            <a:r>
              <a:rPr sz="700" b="1" spc="-215" dirty="0">
                <a:latin typeface="宋体"/>
                <a:cs typeface="宋体"/>
              </a:rPr>
              <a:t>的</a:t>
            </a:r>
            <a:r>
              <a:rPr sz="700" b="1" spc="-210" dirty="0">
                <a:latin typeface="宋体"/>
                <a:cs typeface="宋体"/>
              </a:rPr>
              <a:t>各</a:t>
            </a:r>
            <a:r>
              <a:rPr sz="700" b="1" spc="-215" dirty="0">
                <a:latin typeface="宋体"/>
                <a:cs typeface="宋体"/>
              </a:rPr>
              <a:t>种方</a:t>
            </a:r>
            <a:r>
              <a:rPr sz="700" b="1" spc="-220" dirty="0">
                <a:latin typeface="宋体"/>
                <a:cs typeface="宋体"/>
              </a:rPr>
              <a:t>式</a:t>
            </a:r>
            <a:r>
              <a:rPr sz="700" b="1" spc="-210" dirty="0">
                <a:latin typeface="宋体"/>
                <a:cs typeface="宋体"/>
              </a:rPr>
              <a:t>的</a:t>
            </a:r>
            <a:r>
              <a:rPr sz="700" b="1" spc="-215" dirty="0">
                <a:latin typeface="宋体"/>
                <a:cs typeface="宋体"/>
              </a:rPr>
              <a:t>组合</a:t>
            </a:r>
            <a:endParaRPr sz="70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18315" y="1766493"/>
            <a:ext cx="107061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484"/>
              </a:lnSpc>
              <a:tabLst>
                <a:tab pos="300990" algn="l"/>
                <a:tab pos="548640" algn="l"/>
              </a:tabLst>
            </a:pPr>
            <a:r>
              <a:rPr sz="450" b="1" spc="-35" dirty="0">
                <a:latin typeface="Arial"/>
                <a:cs typeface="Arial"/>
              </a:rPr>
              <a:t>i	i 	i</a:t>
            </a:r>
            <a:endParaRPr sz="450">
              <a:latin typeface="Arial"/>
              <a:cs typeface="Arial"/>
            </a:endParaRPr>
          </a:p>
          <a:p>
            <a:pPr marL="13970">
              <a:lnSpc>
                <a:spcPts val="725"/>
              </a:lnSpc>
            </a:pPr>
            <a:r>
              <a:rPr sz="700" b="1" spc="-70" dirty="0">
                <a:latin typeface="Arial"/>
                <a:cs typeface="Arial"/>
              </a:rPr>
              <a:t>((</a:t>
            </a:r>
            <a:r>
              <a:rPr sz="700" b="1" spc="-170" dirty="0">
                <a:latin typeface="Arial"/>
                <a:cs typeface="Arial"/>
              </a:rPr>
              <a:t>A</a:t>
            </a:r>
            <a:r>
              <a:rPr sz="675" b="1" spc="-52" baseline="-18518" dirty="0">
                <a:latin typeface="Arial"/>
                <a:cs typeface="Arial"/>
              </a:rPr>
              <a:t>i</a:t>
            </a:r>
            <a:r>
              <a:rPr sz="675" b="1" spc="-44" baseline="-18518" dirty="0">
                <a:latin typeface="Arial"/>
                <a:cs typeface="Arial"/>
              </a:rPr>
              <a:t> </a:t>
            </a:r>
            <a:r>
              <a:rPr sz="700" b="1" spc="-145" dirty="0">
                <a:latin typeface="Arial"/>
                <a:cs typeface="Arial"/>
              </a:rPr>
              <a:t>X</a:t>
            </a:r>
            <a:r>
              <a:rPr sz="700" b="1" spc="-160" dirty="0">
                <a:latin typeface="Arial"/>
                <a:cs typeface="Arial"/>
              </a:rPr>
              <a:t>OR</a:t>
            </a:r>
            <a:r>
              <a:rPr sz="700" b="1" spc="-60" dirty="0">
                <a:latin typeface="Arial"/>
                <a:cs typeface="Arial"/>
              </a:rPr>
              <a:t> </a:t>
            </a:r>
            <a:r>
              <a:rPr sz="700" b="1" spc="-160" dirty="0">
                <a:latin typeface="Arial"/>
                <a:cs typeface="Arial"/>
              </a:rPr>
              <a:t>B</a:t>
            </a:r>
            <a:r>
              <a:rPr sz="675" b="1" spc="-52" baseline="-18518" dirty="0">
                <a:latin typeface="Arial"/>
                <a:cs typeface="Arial"/>
              </a:rPr>
              <a:t>i</a:t>
            </a:r>
            <a:r>
              <a:rPr sz="700" b="1" spc="-70" dirty="0">
                <a:latin typeface="Arial"/>
                <a:cs typeface="Arial"/>
              </a:rPr>
              <a:t>)</a:t>
            </a:r>
            <a:r>
              <a:rPr sz="700" b="1" spc="-55" dirty="0">
                <a:latin typeface="Arial"/>
                <a:cs typeface="Arial"/>
              </a:rPr>
              <a:t> </a:t>
            </a:r>
            <a:r>
              <a:rPr sz="700" b="1" spc="-165" dirty="0">
                <a:latin typeface="Arial"/>
                <a:cs typeface="Arial"/>
              </a:rPr>
              <a:t>A</a:t>
            </a:r>
            <a:r>
              <a:rPr sz="700" b="1" spc="-160" dirty="0">
                <a:latin typeface="Arial"/>
                <a:cs typeface="Arial"/>
              </a:rPr>
              <a:t>N</a:t>
            </a:r>
            <a:r>
              <a:rPr sz="700" b="1" spc="-155" dirty="0">
                <a:latin typeface="Arial"/>
                <a:cs typeface="Arial"/>
              </a:rPr>
              <a:t>D</a:t>
            </a:r>
            <a:r>
              <a:rPr sz="700" b="1" spc="-60" dirty="0">
                <a:latin typeface="Arial"/>
                <a:cs typeface="Arial"/>
              </a:rPr>
              <a:t> </a:t>
            </a:r>
            <a:r>
              <a:rPr sz="700" b="1" spc="-160" dirty="0">
                <a:latin typeface="Arial"/>
                <a:cs typeface="Arial"/>
              </a:rPr>
              <a:t>C</a:t>
            </a:r>
            <a:r>
              <a:rPr sz="675" b="1" spc="-52" baseline="-18518" dirty="0">
                <a:latin typeface="Arial"/>
                <a:cs typeface="Arial"/>
              </a:rPr>
              <a:t>i</a:t>
            </a:r>
            <a:r>
              <a:rPr sz="700" b="1" spc="-70" dirty="0">
                <a:latin typeface="Arial"/>
                <a:cs typeface="Arial"/>
              </a:rPr>
              <a:t>)</a:t>
            </a:r>
            <a:r>
              <a:rPr sz="700" b="1" spc="-55" dirty="0">
                <a:latin typeface="Arial"/>
                <a:cs typeface="Arial"/>
              </a:rPr>
              <a:t> </a:t>
            </a:r>
            <a:r>
              <a:rPr sz="700" b="1" spc="-170" dirty="0">
                <a:latin typeface="Arial"/>
                <a:cs typeface="Arial"/>
              </a:rPr>
              <a:t>O</a:t>
            </a:r>
            <a:r>
              <a:rPr sz="700" b="1" spc="-155" dirty="0">
                <a:latin typeface="Arial"/>
                <a:cs typeface="Arial"/>
              </a:rPr>
              <a:t>R</a:t>
            </a:r>
            <a:r>
              <a:rPr sz="700" b="1" spc="-55" dirty="0">
                <a:latin typeface="Arial"/>
                <a:cs typeface="Arial"/>
              </a:rPr>
              <a:t> </a:t>
            </a:r>
            <a:r>
              <a:rPr sz="700" b="1" spc="-70" dirty="0">
                <a:latin typeface="Arial"/>
                <a:cs typeface="Arial"/>
              </a:rPr>
              <a:t>(</a:t>
            </a:r>
            <a:r>
              <a:rPr sz="700" b="1" spc="-170" dirty="0">
                <a:latin typeface="Arial"/>
                <a:cs typeface="Arial"/>
              </a:rPr>
              <a:t>A</a:t>
            </a:r>
            <a:r>
              <a:rPr sz="675" b="1" spc="-52" baseline="-18518" dirty="0">
                <a:latin typeface="Arial"/>
                <a:cs typeface="Arial"/>
              </a:rPr>
              <a:t>i</a:t>
            </a:r>
            <a:r>
              <a:rPr sz="675" b="1" spc="30" baseline="-18518" dirty="0">
                <a:latin typeface="Arial"/>
                <a:cs typeface="Arial"/>
              </a:rPr>
              <a:t> </a:t>
            </a:r>
            <a:r>
              <a:rPr sz="700" b="1" spc="-165" dirty="0">
                <a:latin typeface="Arial"/>
                <a:cs typeface="Arial"/>
              </a:rPr>
              <a:t>A</a:t>
            </a:r>
            <a:r>
              <a:rPr sz="700" b="1" spc="-150" dirty="0">
                <a:latin typeface="Arial"/>
                <a:cs typeface="Arial"/>
              </a:rPr>
              <a:t>N</a:t>
            </a:r>
            <a:r>
              <a:rPr sz="700" b="1" spc="-155" dirty="0">
                <a:latin typeface="Arial"/>
                <a:cs typeface="Arial"/>
              </a:rPr>
              <a:t>D</a:t>
            </a:r>
            <a:r>
              <a:rPr sz="700" b="1" spc="-60" dirty="0">
                <a:latin typeface="Arial"/>
                <a:cs typeface="Arial"/>
              </a:rPr>
              <a:t> </a:t>
            </a:r>
            <a:r>
              <a:rPr sz="700" b="1" spc="-160" dirty="0">
                <a:latin typeface="Arial"/>
                <a:cs typeface="Arial"/>
              </a:rPr>
              <a:t>B</a:t>
            </a:r>
            <a:r>
              <a:rPr sz="675" b="1" spc="-52" baseline="-18518" dirty="0">
                <a:latin typeface="Arial"/>
                <a:cs typeface="Arial"/>
              </a:rPr>
              <a:t>i</a:t>
            </a:r>
            <a:r>
              <a:rPr sz="700" b="1" spc="-7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775"/>
              </a:lnSpc>
            </a:pPr>
            <a:r>
              <a:rPr sz="700" b="1" spc="-80" dirty="0">
                <a:latin typeface="Arial"/>
                <a:cs typeface="Arial"/>
              </a:rPr>
              <a:t>…</a:t>
            </a:r>
            <a:r>
              <a:rPr sz="700" b="1" spc="-210" dirty="0">
                <a:latin typeface="Arial"/>
                <a:cs typeface="Arial"/>
              </a:rPr>
              <a:t>…</a:t>
            </a:r>
            <a:r>
              <a:rPr sz="700" b="1" spc="-65" dirty="0">
                <a:latin typeface="Arial"/>
                <a:cs typeface="Arial"/>
              </a:rPr>
              <a:t> 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68379" y="1674064"/>
            <a:ext cx="812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75" b="1" spc="-487" baseline="2645" dirty="0">
                <a:latin typeface="宋体"/>
                <a:cs typeface="宋体"/>
              </a:rPr>
              <a:t>程</a:t>
            </a:r>
            <a:r>
              <a:rPr sz="1575" b="1" spc="-480" baseline="2645" dirty="0">
                <a:latin typeface="宋体"/>
                <a:cs typeface="宋体"/>
              </a:rPr>
              <a:t>序</a:t>
            </a:r>
            <a:r>
              <a:rPr sz="1575" b="1" spc="-44" baseline="2645" dirty="0">
                <a:latin typeface="宋体"/>
                <a:cs typeface="宋体"/>
              </a:rPr>
              <a:t> </a:t>
            </a:r>
            <a:r>
              <a:rPr sz="700" b="1" spc="-114" dirty="0">
                <a:latin typeface="Arial"/>
                <a:cs typeface="Arial"/>
              </a:rPr>
              <a:t>(A</a:t>
            </a:r>
            <a:r>
              <a:rPr sz="700" b="1" spc="-10" dirty="0">
                <a:latin typeface="Arial"/>
                <a:cs typeface="Arial"/>
              </a:rPr>
              <a:t> </a:t>
            </a:r>
            <a:r>
              <a:rPr sz="700" b="1" spc="-145" dirty="0">
                <a:latin typeface="Arial"/>
                <a:cs typeface="Arial"/>
              </a:rPr>
              <a:t>X</a:t>
            </a:r>
            <a:r>
              <a:rPr sz="700" b="1" spc="-160" dirty="0">
                <a:latin typeface="Arial"/>
                <a:cs typeface="Arial"/>
              </a:rPr>
              <a:t>OR</a:t>
            </a:r>
            <a:r>
              <a:rPr sz="700" b="1" spc="-60" dirty="0">
                <a:latin typeface="Arial"/>
                <a:cs typeface="Arial"/>
              </a:rPr>
              <a:t> </a:t>
            </a:r>
            <a:r>
              <a:rPr sz="700" b="1" spc="-155" dirty="0">
                <a:latin typeface="Arial"/>
                <a:cs typeface="Arial"/>
              </a:rPr>
              <a:t>B</a:t>
            </a:r>
            <a:r>
              <a:rPr sz="700" b="1" spc="-100" dirty="0">
                <a:latin typeface="Arial"/>
                <a:cs typeface="Arial"/>
              </a:rPr>
              <a:t> </a:t>
            </a:r>
            <a:r>
              <a:rPr sz="700" b="1" spc="-70" dirty="0">
                <a:latin typeface="Arial"/>
                <a:cs typeface="Arial"/>
              </a:rPr>
              <a:t>)</a:t>
            </a:r>
            <a:r>
              <a:rPr sz="700" b="1" spc="-60" dirty="0">
                <a:latin typeface="Arial"/>
                <a:cs typeface="Arial"/>
              </a:rPr>
              <a:t> </a:t>
            </a:r>
            <a:r>
              <a:rPr sz="700" b="1" spc="-145" dirty="0">
                <a:latin typeface="Arial"/>
                <a:cs typeface="Arial"/>
              </a:rPr>
              <a:t>X</a:t>
            </a:r>
            <a:r>
              <a:rPr sz="700" b="1" spc="-160" dirty="0">
                <a:latin typeface="Arial"/>
                <a:cs typeface="Arial"/>
              </a:rPr>
              <a:t>OR</a:t>
            </a:r>
            <a:r>
              <a:rPr sz="700" b="1" spc="-60" dirty="0">
                <a:latin typeface="Arial"/>
                <a:cs typeface="Arial"/>
              </a:rPr>
              <a:t> </a:t>
            </a:r>
            <a:r>
              <a:rPr sz="700" b="1" spc="-155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19.1 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数据库查询实现算法概述</a:t>
            </a:r>
            <a:endParaRPr lang="zh-CN" altLang="en-US"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实现数据库查询的基本思想</a:t>
            </a:r>
            <a:endParaRPr lang="zh-CN" altLang="en-US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79639" y="4094226"/>
            <a:ext cx="2133600" cy="2686050"/>
          </a:xfrm>
          <a:custGeom>
            <a:avLst/>
            <a:gdLst/>
            <a:ahLst/>
            <a:cxnLst/>
            <a:rect l="l" t="t" r="r" b="b"/>
            <a:pathLst>
              <a:path w="2133600" h="2686050">
                <a:moveTo>
                  <a:pt x="1066800" y="0"/>
                </a:moveTo>
                <a:lnTo>
                  <a:pt x="979326" y="4451"/>
                </a:lnTo>
                <a:lnTo>
                  <a:pt x="893796" y="17575"/>
                </a:lnTo>
                <a:lnTo>
                  <a:pt x="810484" y="39026"/>
                </a:lnTo>
                <a:lnTo>
                  <a:pt x="729666" y="68458"/>
                </a:lnTo>
                <a:lnTo>
                  <a:pt x="651617" y="105525"/>
                </a:lnTo>
                <a:lnTo>
                  <a:pt x="576610" y="149881"/>
                </a:lnTo>
                <a:lnTo>
                  <a:pt x="504922" y="201181"/>
                </a:lnTo>
                <a:lnTo>
                  <a:pt x="436827" y="259080"/>
                </a:lnTo>
                <a:lnTo>
                  <a:pt x="372599" y="323230"/>
                </a:lnTo>
                <a:lnTo>
                  <a:pt x="312515" y="393287"/>
                </a:lnTo>
                <a:lnTo>
                  <a:pt x="256848" y="468904"/>
                </a:lnTo>
                <a:lnTo>
                  <a:pt x="205874" y="549737"/>
                </a:lnTo>
                <a:lnTo>
                  <a:pt x="159867" y="635438"/>
                </a:lnTo>
                <a:lnTo>
                  <a:pt x="119102" y="725664"/>
                </a:lnTo>
                <a:lnTo>
                  <a:pt x="83855" y="820066"/>
                </a:lnTo>
                <a:lnTo>
                  <a:pt x="54400" y="918301"/>
                </a:lnTo>
                <a:lnTo>
                  <a:pt x="31012" y="1020022"/>
                </a:lnTo>
                <a:lnTo>
                  <a:pt x="13966" y="1124883"/>
                </a:lnTo>
                <a:lnTo>
                  <a:pt x="3537" y="1232539"/>
                </a:lnTo>
                <a:lnTo>
                  <a:pt x="0" y="1342644"/>
                </a:lnTo>
                <a:lnTo>
                  <a:pt x="3537" y="1452857"/>
                </a:lnTo>
                <a:lnTo>
                  <a:pt x="13966" y="1560611"/>
                </a:lnTo>
                <a:lnTo>
                  <a:pt x="31012" y="1665559"/>
                </a:lnTo>
                <a:lnTo>
                  <a:pt x="54400" y="1767358"/>
                </a:lnTo>
                <a:lnTo>
                  <a:pt x="83855" y="1865661"/>
                </a:lnTo>
                <a:lnTo>
                  <a:pt x="119102" y="1960124"/>
                </a:lnTo>
                <a:lnTo>
                  <a:pt x="159867" y="2050401"/>
                </a:lnTo>
                <a:lnTo>
                  <a:pt x="205874" y="2136148"/>
                </a:lnTo>
                <a:lnTo>
                  <a:pt x="256848" y="2217018"/>
                </a:lnTo>
                <a:lnTo>
                  <a:pt x="312515" y="2292667"/>
                </a:lnTo>
                <a:lnTo>
                  <a:pt x="372599" y="2362750"/>
                </a:lnTo>
                <a:lnTo>
                  <a:pt x="436827" y="2426921"/>
                </a:lnTo>
                <a:lnTo>
                  <a:pt x="504922" y="2484835"/>
                </a:lnTo>
                <a:lnTo>
                  <a:pt x="576610" y="2536147"/>
                </a:lnTo>
                <a:lnTo>
                  <a:pt x="651617" y="2580513"/>
                </a:lnTo>
                <a:lnTo>
                  <a:pt x="729666" y="2617585"/>
                </a:lnTo>
                <a:lnTo>
                  <a:pt x="810484" y="2647021"/>
                </a:lnTo>
                <a:lnTo>
                  <a:pt x="893796" y="2668473"/>
                </a:lnTo>
                <a:lnTo>
                  <a:pt x="979326" y="2681598"/>
                </a:lnTo>
                <a:lnTo>
                  <a:pt x="1066800" y="2686050"/>
                </a:lnTo>
                <a:lnTo>
                  <a:pt x="1154273" y="2681598"/>
                </a:lnTo>
                <a:lnTo>
                  <a:pt x="1239803" y="2668473"/>
                </a:lnTo>
                <a:lnTo>
                  <a:pt x="1323115" y="2647021"/>
                </a:lnTo>
                <a:lnTo>
                  <a:pt x="1403933" y="2617585"/>
                </a:lnTo>
                <a:lnTo>
                  <a:pt x="1481982" y="2580513"/>
                </a:lnTo>
                <a:lnTo>
                  <a:pt x="1556989" y="2536147"/>
                </a:lnTo>
                <a:lnTo>
                  <a:pt x="1628677" y="2484835"/>
                </a:lnTo>
                <a:lnTo>
                  <a:pt x="1696772" y="2426921"/>
                </a:lnTo>
                <a:lnTo>
                  <a:pt x="1761000" y="2362750"/>
                </a:lnTo>
                <a:lnTo>
                  <a:pt x="1821084" y="2292667"/>
                </a:lnTo>
                <a:lnTo>
                  <a:pt x="1876751" y="2217018"/>
                </a:lnTo>
                <a:lnTo>
                  <a:pt x="1927725" y="2136148"/>
                </a:lnTo>
                <a:lnTo>
                  <a:pt x="1973732" y="2050401"/>
                </a:lnTo>
                <a:lnTo>
                  <a:pt x="2014497" y="1960124"/>
                </a:lnTo>
                <a:lnTo>
                  <a:pt x="2049744" y="1865661"/>
                </a:lnTo>
                <a:lnTo>
                  <a:pt x="2079199" y="1767358"/>
                </a:lnTo>
                <a:lnTo>
                  <a:pt x="2102587" y="1665559"/>
                </a:lnTo>
                <a:lnTo>
                  <a:pt x="2119633" y="1560611"/>
                </a:lnTo>
                <a:lnTo>
                  <a:pt x="2130062" y="1452857"/>
                </a:lnTo>
                <a:lnTo>
                  <a:pt x="2133600" y="1342644"/>
                </a:lnTo>
                <a:lnTo>
                  <a:pt x="2130062" y="1232539"/>
                </a:lnTo>
                <a:lnTo>
                  <a:pt x="2119633" y="1124883"/>
                </a:lnTo>
                <a:lnTo>
                  <a:pt x="2102587" y="1020022"/>
                </a:lnTo>
                <a:lnTo>
                  <a:pt x="2079199" y="918301"/>
                </a:lnTo>
                <a:lnTo>
                  <a:pt x="2049744" y="820066"/>
                </a:lnTo>
                <a:lnTo>
                  <a:pt x="2014497" y="725664"/>
                </a:lnTo>
                <a:lnTo>
                  <a:pt x="1973732" y="635438"/>
                </a:lnTo>
                <a:lnTo>
                  <a:pt x="1927725" y="549737"/>
                </a:lnTo>
                <a:lnTo>
                  <a:pt x="1876751" y="468904"/>
                </a:lnTo>
                <a:lnTo>
                  <a:pt x="1821084" y="393287"/>
                </a:lnTo>
                <a:lnTo>
                  <a:pt x="1761000" y="323230"/>
                </a:lnTo>
                <a:lnTo>
                  <a:pt x="1696772" y="259079"/>
                </a:lnTo>
                <a:lnTo>
                  <a:pt x="1628677" y="201181"/>
                </a:lnTo>
                <a:lnTo>
                  <a:pt x="1556989" y="149881"/>
                </a:lnTo>
                <a:lnTo>
                  <a:pt x="1481982" y="105525"/>
                </a:lnTo>
                <a:lnTo>
                  <a:pt x="1403933" y="68458"/>
                </a:lnTo>
                <a:lnTo>
                  <a:pt x="1323115" y="39026"/>
                </a:lnTo>
                <a:lnTo>
                  <a:pt x="1239803" y="17575"/>
                </a:lnTo>
                <a:lnTo>
                  <a:pt x="1154273" y="4451"/>
                </a:lnTo>
                <a:lnTo>
                  <a:pt x="1066800" y="0"/>
                </a:lnTo>
                <a:close/>
              </a:path>
            </a:pathLst>
          </a:custGeom>
          <a:ln w="76200">
            <a:solidFill>
              <a:srgbClr val="3333C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57863" y="4689347"/>
            <a:ext cx="3889375" cy="1959610"/>
          </a:xfrm>
          <a:custGeom>
            <a:avLst/>
            <a:gdLst/>
            <a:ahLst/>
            <a:cxnLst/>
            <a:rect l="l" t="t" r="r" b="b"/>
            <a:pathLst>
              <a:path w="3889375" h="1959609">
                <a:moveTo>
                  <a:pt x="1944611" y="0"/>
                </a:moveTo>
                <a:lnTo>
                  <a:pt x="1785168" y="3244"/>
                </a:lnTo>
                <a:lnTo>
                  <a:pt x="1629266" y="12809"/>
                </a:lnTo>
                <a:lnTo>
                  <a:pt x="1477407" y="28443"/>
                </a:lnTo>
                <a:lnTo>
                  <a:pt x="1330091" y="49895"/>
                </a:lnTo>
                <a:lnTo>
                  <a:pt x="1187821" y="76914"/>
                </a:lnTo>
                <a:lnTo>
                  <a:pt x="1051097" y="109247"/>
                </a:lnTo>
                <a:lnTo>
                  <a:pt x="920421" y="146644"/>
                </a:lnTo>
                <a:lnTo>
                  <a:pt x="796293" y="188854"/>
                </a:lnTo>
                <a:lnTo>
                  <a:pt x="679215" y="235623"/>
                </a:lnTo>
                <a:lnTo>
                  <a:pt x="569688" y="286702"/>
                </a:lnTo>
                <a:lnTo>
                  <a:pt x="468214" y="341838"/>
                </a:lnTo>
                <a:lnTo>
                  <a:pt x="375293" y="400781"/>
                </a:lnTo>
                <a:lnTo>
                  <a:pt x="291427" y="463278"/>
                </a:lnTo>
                <a:lnTo>
                  <a:pt x="217117" y="529079"/>
                </a:lnTo>
                <a:lnTo>
                  <a:pt x="152864" y="597931"/>
                </a:lnTo>
                <a:lnTo>
                  <a:pt x="99169" y="669584"/>
                </a:lnTo>
                <a:lnTo>
                  <a:pt x="56534" y="743786"/>
                </a:lnTo>
                <a:lnTo>
                  <a:pt x="25460" y="820285"/>
                </a:lnTo>
                <a:lnTo>
                  <a:pt x="6448" y="898830"/>
                </a:lnTo>
                <a:lnTo>
                  <a:pt x="0" y="979170"/>
                </a:lnTo>
                <a:lnTo>
                  <a:pt x="6448" y="1059515"/>
                </a:lnTo>
                <a:lnTo>
                  <a:pt x="25460" y="1138075"/>
                </a:lnTo>
                <a:lnTo>
                  <a:pt x="56534" y="1214599"/>
                </a:lnTo>
                <a:lnTo>
                  <a:pt x="99169" y="1288834"/>
                </a:lnTo>
                <a:lnTo>
                  <a:pt x="152864" y="1360527"/>
                </a:lnTo>
                <a:lnTo>
                  <a:pt x="217117" y="1429425"/>
                </a:lnTo>
                <a:lnTo>
                  <a:pt x="291427" y="1495275"/>
                </a:lnTo>
                <a:lnTo>
                  <a:pt x="375293" y="1557826"/>
                </a:lnTo>
                <a:lnTo>
                  <a:pt x="468214" y="1616825"/>
                </a:lnTo>
                <a:lnTo>
                  <a:pt x="569688" y="1672018"/>
                </a:lnTo>
                <a:lnTo>
                  <a:pt x="679215" y="1723154"/>
                </a:lnTo>
                <a:lnTo>
                  <a:pt x="796293" y="1769979"/>
                </a:lnTo>
                <a:lnTo>
                  <a:pt x="920421" y="1812242"/>
                </a:lnTo>
                <a:lnTo>
                  <a:pt x="1051097" y="1849689"/>
                </a:lnTo>
                <a:lnTo>
                  <a:pt x="1187821" y="1882068"/>
                </a:lnTo>
                <a:lnTo>
                  <a:pt x="1330091" y="1909126"/>
                </a:lnTo>
                <a:lnTo>
                  <a:pt x="1477407" y="1930612"/>
                </a:lnTo>
                <a:lnTo>
                  <a:pt x="1629266" y="1946271"/>
                </a:lnTo>
                <a:lnTo>
                  <a:pt x="1785168" y="1955852"/>
                </a:lnTo>
                <a:lnTo>
                  <a:pt x="1944611" y="1959102"/>
                </a:lnTo>
                <a:lnTo>
                  <a:pt x="2104161" y="1955852"/>
                </a:lnTo>
                <a:lnTo>
                  <a:pt x="2260147" y="1946271"/>
                </a:lnTo>
                <a:lnTo>
                  <a:pt x="2412072" y="1930612"/>
                </a:lnTo>
                <a:lnTo>
                  <a:pt x="2559434" y="1909126"/>
                </a:lnTo>
                <a:lnTo>
                  <a:pt x="2701735" y="1882068"/>
                </a:lnTo>
                <a:lnTo>
                  <a:pt x="2838474" y="1849689"/>
                </a:lnTo>
                <a:lnTo>
                  <a:pt x="2969154" y="1812242"/>
                </a:lnTo>
                <a:lnTo>
                  <a:pt x="3093273" y="1769979"/>
                </a:lnTo>
                <a:lnTo>
                  <a:pt x="3210334" y="1723154"/>
                </a:lnTo>
                <a:lnTo>
                  <a:pt x="3319835" y="1672018"/>
                </a:lnTo>
                <a:lnTo>
                  <a:pt x="3421278" y="1616825"/>
                </a:lnTo>
                <a:lnTo>
                  <a:pt x="3514164" y="1557826"/>
                </a:lnTo>
                <a:lnTo>
                  <a:pt x="3597992" y="1495275"/>
                </a:lnTo>
                <a:lnTo>
                  <a:pt x="3672264" y="1429425"/>
                </a:lnTo>
                <a:lnTo>
                  <a:pt x="3736479" y="1360527"/>
                </a:lnTo>
                <a:lnTo>
                  <a:pt x="3790139" y="1288834"/>
                </a:lnTo>
                <a:lnTo>
                  <a:pt x="3832744" y="1214599"/>
                </a:lnTo>
                <a:lnTo>
                  <a:pt x="3863795" y="1138075"/>
                </a:lnTo>
                <a:lnTo>
                  <a:pt x="3882792" y="1059515"/>
                </a:lnTo>
                <a:lnTo>
                  <a:pt x="3889235" y="979169"/>
                </a:lnTo>
                <a:lnTo>
                  <a:pt x="3882792" y="898830"/>
                </a:lnTo>
                <a:lnTo>
                  <a:pt x="3863795" y="820285"/>
                </a:lnTo>
                <a:lnTo>
                  <a:pt x="3832744" y="743786"/>
                </a:lnTo>
                <a:lnTo>
                  <a:pt x="3790139" y="669584"/>
                </a:lnTo>
                <a:lnTo>
                  <a:pt x="3736479" y="597931"/>
                </a:lnTo>
                <a:lnTo>
                  <a:pt x="3672264" y="529079"/>
                </a:lnTo>
                <a:lnTo>
                  <a:pt x="3597992" y="463278"/>
                </a:lnTo>
                <a:lnTo>
                  <a:pt x="3514164" y="400781"/>
                </a:lnTo>
                <a:lnTo>
                  <a:pt x="3421278" y="341838"/>
                </a:lnTo>
                <a:lnTo>
                  <a:pt x="3319835" y="286702"/>
                </a:lnTo>
                <a:lnTo>
                  <a:pt x="3210334" y="235623"/>
                </a:lnTo>
                <a:lnTo>
                  <a:pt x="3093273" y="188854"/>
                </a:lnTo>
                <a:lnTo>
                  <a:pt x="2969154" y="146644"/>
                </a:lnTo>
                <a:lnTo>
                  <a:pt x="2838474" y="109247"/>
                </a:lnTo>
                <a:lnTo>
                  <a:pt x="2701735" y="76914"/>
                </a:lnTo>
                <a:lnTo>
                  <a:pt x="2559434" y="49895"/>
                </a:lnTo>
                <a:lnTo>
                  <a:pt x="2412072" y="28443"/>
                </a:lnTo>
                <a:lnTo>
                  <a:pt x="2260147" y="12809"/>
                </a:lnTo>
                <a:lnTo>
                  <a:pt x="2104161" y="3244"/>
                </a:lnTo>
                <a:lnTo>
                  <a:pt x="1944611" y="0"/>
                </a:lnTo>
                <a:close/>
              </a:path>
            </a:pathLst>
          </a:custGeom>
          <a:ln w="76200">
            <a:solidFill>
              <a:srgbClr val="3333C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39659" y="1466850"/>
            <a:ext cx="2453005" cy="2120900"/>
          </a:xfrm>
          <a:custGeom>
            <a:avLst/>
            <a:gdLst/>
            <a:ahLst/>
            <a:cxnLst/>
            <a:rect l="l" t="t" r="r" b="b"/>
            <a:pathLst>
              <a:path w="2453004" h="2120900">
                <a:moveTo>
                  <a:pt x="0" y="0"/>
                </a:moveTo>
                <a:lnTo>
                  <a:pt x="0" y="2120646"/>
                </a:lnTo>
                <a:lnTo>
                  <a:pt x="2452878" y="2120646"/>
                </a:lnTo>
                <a:lnTo>
                  <a:pt x="2452878" y="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">
            <a:extLst>
              <a:ext uri="{FF2B5EF4-FFF2-40B4-BE49-F238E27FC236}">
                <a16:creationId xmlns:a16="http://schemas.microsoft.com/office/drawing/2014/main" id="{0567ECB3-47CE-4968-9021-D95D1B4DA255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337EA90C-8EE7-4738-94A2-7C910AB72271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5264543" y="484822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323850" y="323850"/>
                </a:moveTo>
                <a:lnTo>
                  <a:pt x="323850" y="107442"/>
                </a:lnTo>
                <a:lnTo>
                  <a:pt x="0" y="107442"/>
                </a:lnTo>
                <a:lnTo>
                  <a:pt x="0" y="323850"/>
                </a:lnTo>
                <a:lnTo>
                  <a:pt x="323850" y="323850"/>
                </a:lnTo>
                <a:close/>
              </a:path>
              <a:path w="431800" h="431800">
                <a:moveTo>
                  <a:pt x="431292" y="215646"/>
                </a:moveTo>
                <a:lnTo>
                  <a:pt x="323850" y="0"/>
                </a:lnTo>
                <a:lnTo>
                  <a:pt x="323850" y="431292"/>
                </a:lnTo>
                <a:lnTo>
                  <a:pt x="431292" y="2156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43163" y="2217420"/>
            <a:ext cx="2219960" cy="83566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marR="262890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Se</a:t>
            </a:r>
            <a:r>
              <a:rPr sz="1600" b="1" spc="5" dirty="0">
                <a:solidFill>
                  <a:srgbClr val="3333CC"/>
                </a:solidFill>
                <a:latin typeface="微软雅黑"/>
                <a:cs typeface="微软雅黑"/>
              </a:rPr>
              <a:t>l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ec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t   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A1, …, An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Fro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m  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R1</a:t>
            </a: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,</a:t>
            </a: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 …</a:t>
            </a: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,</a:t>
            </a: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 Rm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Where  </a:t>
            </a:r>
            <a:r>
              <a:rPr sz="16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C</a:t>
            </a:r>
            <a:r>
              <a:rPr sz="1600" b="1" spc="-10" dirty="0">
                <a:solidFill>
                  <a:srgbClr val="FF0065"/>
                </a:solidFill>
                <a:latin typeface="微软雅黑"/>
                <a:cs typeface="微软雅黑"/>
              </a:rPr>
              <a:t>o</a:t>
            </a: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n</a:t>
            </a: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d</a:t>
            </a:r>
            <a:r>
              <a:rPr sz="1600" b="1" dirty="0">
                <a:latin typeface="微软雅黑"/>
                <a:cs typeface="微软雅黑"/>
              </a:rPr>
              <a:t>;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613" y="3377946"/>
            <a:ext cx="3961129" cy="46672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π</a:t>
            </a:r>
            <a:r>
              <a:rPr sz="1800" b="1" spc="-7" baseline="-23148" dirty="0">
                <a:solidFill>
                  <a:srgbClr val="FF0000"/>
                </a:solidFill>
                <a:latin typeface="微软雅黑"/>
                <a:cs typeface="微软雅黑"/>
              </a:rPr>
              <a:t>A1</a:t>
            </a:r>
            <a:r>
              <a:rPr sz="1800" b="1" baseline="-23148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1800" b="1" spc="-7" baseline="-23148" dirty="0">
                <a:solidFill>
                  <a:srgbClr val="FF0000"/>
                </a:solidFill>
                <a:latin typeface="微软雅黑"/>
                <a:cs typeface="微软雅黑"/>
              </a:rPr>
              <a:t> …</a:t>
            </a:r>
            <a:r>
              <a:rPr sz="1800" b="1" baseline="-23148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1800" b="1" spc="-7" baseline="-23148" dirty="0">
                <a:solidFill>
                  <a:srgbClr val="FF0000"/>
                </a:solidFill>
                <a:latin typeface="微软雅黑"/>
                <a:cs typeface="微软雅黑"/>
              </a:rPr>
              <a:t> A</a:t>
            </a:r>
            <a:r>
              <a:rPr sz="1800" b="1" baseline="-23148" dirty="0">
                <a:solidFill>
                  <a:srgbClr val="FF0000"/>
                </a:solidFill>
                <a:latin typeface="微软雅黑"/>
                <a:cs typeface="微软雅黑"/>
              </a:rPr>
              <a:t>n </a:t>
            </a:r>
            <a:r>
              <a:rPr sz="2000" b="1" spc="-15" dirty="0">
                <a:latin typeface="微软雅黑"/>
                <a:cs typeface="微软雅黑"/>
              </a:rPr>
              <a:t>(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σ</a:t>
            </a:r>
            <a:r>
              <a:rPr sz="1800" b="1" baseline="-23148" dirty="0">
                <a:solidFill>
                  <a:srgbClr val="FF0000"/>
                </a:solidFill>
                <a:latin typeface="微软雅黑"/>
                <a:cs typeface="微软雅黑"/>
              </a:rPr>
              <a:t>Con</a:t>
            </a:r>
            <a:r>
              <a:rPr sz="1800" b="1" spc="-7" baseline="-23148" dirty="0">
                <a:solidFill>
                  <a:srgbClr val="FF0000"/>
                </a:solidFill>
                <a:latin typeface="微软雅黑"/>
                <a:cs typeface="微软雅黑"/>
              </a:rPr>
              <a:t>d</a:t>
            </a:r>
            <a:r>
              <a:rPr sz="2000" b="1" spc="-5" dirty="0">
                <a:latin typeface="微软雅黑"/>
                <a:cs typeface="微软雅黑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R1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000" b="1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…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000" b="1" spc="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Rm</a:t>
            </a:r>
            <a:r>
              <a:rPr sz="2000" b="1" spc="-5" dirty="0">
                <a:latin typeface="微软雅黑"/>
                <a:cs typeface="微软雅黑"/>
              </a:rPr>
              <a:t>))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085" y="3068573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216408" y="233172"/>
                </a:moveTo>
                <a:lnTo>
                  <a:pt x="162306" y="233172"/>
                </a:lnTo>
                <a:lnTo>
                  <a:pt x="162305" y="0"/>
                </a:lnTo>
                <a:lnTo>
                  <a:pt x="54101" y="0"/>
                </a:lnTo>
                <a:lnTo>
                  <a:pt x="54102" y="233172"/>
                </a:lnTo>
                <a:lnTo>
                  <a:pt x="0" y="233172"/>
                </a:lnTo>
                <a:lnTo>
                  <a:pt x="108204" y="310896"/>
                </a:lnTo>
                <a:lnTo>
                  <a:pt x="216408" y="23317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085" y="3068573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0" y="233172"/>
                </a:moveTo>
                <a:lnTo>
                  <a:pt x="54102" y="233172"/>
                </a:lnTo>
                <a:lnTo>
                  <a:pt x="54101" y="0"/>
                </a:lnTo>
                <a:lnTo>
                  <a:pt x="162305" y="0"/>
                </a:lnTo>
                <a:lnTo>
                  <a:pt x="162306" y="233172"/>
                </a:lnTo>
                <a:lnTo>
                  <a:pt x="216408" y="233172"/>
                </a:lnTo>
                <a:lnTo>
                  <a:pt x="108204" y="310896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8379" y="3134515"/>
            <a:ext cx="7639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Compile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2754" y="3905650"/>
            <a:ext cx="83946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O</a:t>
            </a:r>
            <a:r>
              <a:rPr sz="1400" b="1" spc="-10" dirty="0">
                <a:latin typeface="微软雅黑"/>
                <a:cs typeface="微软雅黑"/>
              </a:rPr>
              <a:t>pt</a:t>
            </a:r>
            <a:r>
              <a:rPr sz="1400" b="1" spc="-5" dirty="0">
                <a:latin typeface="微软雅黑"/>
                <a:cs typeface="微软雅黑"/>
              </a:rPr>
              <a:t>i</a:t>
            </a:r>
            <a:r>
              <a:rPr sz="1400" b="1" dirty="0">
                <a:latin typeface="微软雅黑"/>
                <a:cs typeface="微软雅黑"/>
              </a:rPr>
              <a:t>m</a:t>
            </a:r>
            <a:r>
              <a:rPr sz="1400" b="1" spc="-5" dirty="0">
                <a:latin typeface="微软雅黑"/>
                <a:cs typeface="微软雅黑"/>
              </a:rPr>
              <a:t>i</a:t>
            </a:r>
            <a:r>
              <a:rPr sz="1400" b="1" dirty="0">
                <a:latin typeface="微软雅黑"/>
                <a:cs typeface="微软雅黑"/>
              </a:rPr>
              <a:t>ze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00635" y="2409444"/>
            <a:ext cx="2376805" cy="590550"/>
          </a:xfrm>
          <a:custGeom>
            <a:avLst/>
            <a:gdLst/>
            <a:ahLst/>
            <a:cxnLst/>
            <a:rect l="l" t="t" r="r" b="b"/>
            <a:pathLst>
              <a:path w="2376804" h="590550">
                <a:moveTo>
                  <a:pt x="0" y="0"/>
                </a:moveTo>
                <a:lnTo>
                  <a:pt x="0" y="590550"/>
                </a:lnTo>
                <a:lnTo>
                  <a:pt x="2376678" y="590550"/>
                </a:lnTo>
                <a:lnTo>
                  <a:pt x="2376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00635" y="2409444"/>
            <a:ext cx="2376805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marR="23495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获取数据库的相关信息 (定期统计)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06909" y="4335017"/>
            <a:ext cx="2593340" cy="835660"/>
          </a:xfrm>
          <a:custGeom>
            <a:avLst/>
            <a:gdLst/>
            <a:ahLst/>
            <a:cxnLst/>
            <a:rect l="l" t="t" r="r" b="b"/>
            <a:pathLst>
              <a:path w="2593340" h="835660">
                <a:moveTo>
                  <a:pt x="0" y="0"/>
                </a:moveTo>
                <a:lnTo>
                  <a:pt x="0" y="835151"/>
                </a:lnTo>
                <a:lnTo>
                  <a:pt x="2593085" y="835151"/>
                </a:lnTo>
                <a:lnTo>
                  <a:pt x="259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06909" y="4335017"/>
            <a:ext cx="2592705" cy="83566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 marR="196850" algn="just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依据相关信息进行代价估 算,并选择代价最少的例行 程序及确定相应的参数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5113" y="5602223"/>
            <a:ext cx="2376805" cy="1079500"/>
          </a:xfrm>
          <a:custGeom>
            <a:avLst/>
            <a:gdLst/>
            <a:ahLst/>
            <a:cxnLst/>
            <a:rect l="l" t="t" r="r" b="b"/>
            <a:pathLst>
              <a:path w="2376804" h="1079500">
                <a:moveTo>
                  <a:pt x="0" y="0"/>
                </a:moveTo>
                <a:lnTo>
                  <a:pt x="0" y="1078992"/>
                </a:lnTo>
                <a:lnTo>
                  <a:pt x="2376678" y="1078992"/>
                </a:lnTo>
                <a:lnTo>
                  <a:pt x="2376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15113" y="5602223"/>
            <a:ext cx="2376805" cy="1079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marR="234950" algn="just">
              <a:lnSpc>
                <a:spcPct val="100000"/>
              </a:lnSpc>
            </a:pPr>
            <a:r>
              <a:rPr sz="1600" dirty="0">
                <a:latin typeface="微软雅黑"/>
                <a:cs typeface="微软雅黑"/>
              </a:rPr>
              <a:t>形成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查询计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划</a:t>
            </a:r>
            <a:r>
              <a:rPr sz="1600" spc="-5" dirty="0">
                <a:latin typeface="微软雅黑"/>
                <a:cs typeface="微软雅黑"/>
              </a:rPr>
              <a:t>：以基本 的例行程序为基本步， 确定这些例行程序的执 </a:t>
            </a:r>
            <a:r>
              <a:rPr sz="1600" dirty="0">
                <a:latin typeface="微软雅黑"/>
                <a:cs typeface="微软雅黑"/>
              </a:rPr>
              <a:t>行顺序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91541" y="3363467"/>
            <a:ext cx="1530350" cy="590550"/>
          </a:xfrm>
          <a:custGeom>
            <a:avLst/>
            <a:gdLst/>
            <a:ahLst/>
            <a:cxnLst/>
            <a:rect l="l" t="t" r="r" b="b"/>
            <a:pathLst>
              <a:path w="1530350" h="590550">
                <a:moveTo>
                  <a:pt x="0" y="0"/>
                </a:moveTo>
                <a:lnTo>
                  <a:pt x="0" y="590550"/>
                </a:lnTo>
                <a:lnTo>
                  <a:pt x="1530095" y="590550"/>
                </a:lnTo>
                <a:lnTo>
                  <a:pt x="1530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91541" y="3363467"/>
            <a:ext cx="1530350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marR="20066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选择相应操作 的例行程序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51420" y="3004566"/>
            <a:ext cx="253365" cy="360680"/>
          </a:xfrm>
          <a:custGeom>
            <a:avLst/>
            <a:gdLst/>
            <a:ahLst/>
            <a:cxnLst/>
            <a:rect l="l" t="t" r="r" b="b"/>
            <a:pathLst>
              <a:path w="253365" h="360679">
                <a:moveTo>
                  <a:pt x="252984" y="270510"/>
                </a:moveTo>
                <a:lnTo>
                  <a:pt x="189738" y="270510"/>
                </a:lnTo>
                <a:lnTo>
                  <a:pt x="189737" y="0"/>
                </a:lnTo>
                <a:lnTo>
                  <a:pt x="63245" y="0"/>
                </a:lnTo>
                <a:lnTo>
                  <a:pt x="63246" y="270510"/>
                </a:lnTo>
                <a:lnTo>
                  <a:pt x="0" y="270510"/>
                </a:lnTo>
                <a:lnTo>
                  <a:pt x="126492" y="360426"/>
                </a:lnTo>
                <a:lnTo>
                  <a:pt x="252984" y="27051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1420" y="3004566"/>
            <a:ext cx="253365" cy="360680"/>
          </a:xfrm>
          <a:custGeom>
            <a:avLst/>
            <a:gdLst/>
            <a:ahLst/>
            <a:cxnLst/>
            <a:rect l="l" t="t" r="r" b="b"/>
            <a:pathLst>
              <a:path w="253365" h="360679">
                <a:moveTo>
                  <a:pt x="0" y="270510"/>
                </a:moveTo>
                <a:lnTo>
                  <a:pt x="63246" y="270510"/>
                </a:lnTo>
                <a:lnTo>
                  <a:pt x="63245" y="0"/>
                </a:lnTo>
                <a:lnTo>
                  <a:pt x="189737" y="0"/>
                </a:lnTo>
                <a:lnTo>
                  <a:pt x="189738" y="270510"/>
                </a:lnTo>
                <a:lnTo>
                  <a:pt x="252984" y="270510"/>
                </a:lnTo>
                <a:lnTo>
                  <a:pt x="126492" y="360426"/>
                </a:lnTo>
                <a:lnTo>
                  <a:pt x="0" y="27051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59815" y="3962400"/>
            <a:ext cx="252729" cy="360680"/>
          </a:xfrm>
          <a:custGeom>
            <a:avLst/>
            <a:gdLst/>
            <a:ahLst/>
            <a:cxnLst/>
            <a:rect l="l" t="t" r="r" b="b"/>
            <a:pathLst>
              <a:path w="252729" h="360679">
                <a:moveTo>
                  <a:pt x="252222" y="269748"/>
                </a:moveTo>
                <a:lnTo>
                  <a:pt x="188976" y="269748"/>
                </a:lnTo>
                <a:lnTo>
                  <a:pt x="188976" y="0"/>
                </a:lnTo>
                <a:lnTo>
                  <a:pt x="63245" y="0"/>
                </a:lnTo>
                <a:lnTo>
                  <a:pt x="63246" y="269748"/>
                </a:lnTo>
                <a:lnTo>
                  <a:pt x="0" y="269748"/>
                </a:lnTo>
                <a:lnTo>
                  <a:pt x="126492" y="360426"/>
                </a:lnTo>
                <a:lnTo>
                  <a:pt x="252222" y="2697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9815" y="3962400"/>
            <a:ext cx="252729" cy="360680"/>
          </a:xfrm>
          <a:custGeom>
            <a:avLst/>
            <a:gdLst/>
            <a:ahLst/>
            <a:cxnLst/>
            <a:rect l="l" t="t" r="r" b="b"/>
            <a:pathLst>
              <a:path w="252729" h="360679">
                <a:moveTo>
                  <a:pt x="0" y="269748"/>
                </a:moveTo>
                <a:lnTo>
                  <a:pt x="63246" y="269748"/>
                </a:lnTo>
                <a:lnTo>
                  <a:pt x="63245" y="0"/>
                </a:lnTo>
                <a:lnTo>
                  <a:pt x="188976" y="0"/>
                </a:lnTo>
                <a:lnTo>
                  <a:pt x="188976" y="269748"/>
                </a:lnTo>
                <a:lnTo>
                  <a:pt x="252222" y="269748"/>
                </a:lnTo>
                <a:lnTo>
                  <a:pt x="126492" y="360426"/>
                </a:lnTo>
                <a:lnTo>
                  <a:pt x="0" y="269748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59815" y="5199126"/>
            <a:ext cx="252729" cy="360045"/>
          </a:xfrm>
          <a:custGeom>
            <a:avLst/>
            <a:gdLst/>
            <a:ahLst/>
            <a:cxnLst/>
            <a:rect l="l" t="t" r="r" b="b"/>
            <a:pathLst>
              <a:path w="252729" h="360045">
                <a:moveTo>
                  <a:pt x="252222" y="269748"/>
                </a:moveTo>
                <a:lnTo>
                  <a:pt x="188976" y="269748"/>
                </a:lnTo>
                <a:lnTo>
                  <a:pt x="188976" y="0"/>
                </a:lnTo>
                <a:lnTo>
                  <a:pt x="63245" y="0"/>
                </a:lnTo>
                <a:lnTo>
                  <a:pt x="63246" y="269748"/>
                </a:lnTo>
                <a:lnTo>
                  <a:pt x="0" y="269748"/>
                </a:lnTo>
                <a:lnTo>
                  <a:pt x="126492" y="359664"/>
                </a:lnTo>
                <a:lnTo>
                  <a:pt x="252222" y="2697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9815" y="5199126"/>
            <a:ext cx="252729" cy="360045"/>
          </a:xfrm>
          <a:custGeom>
            <a:avLst/>
            <a:gdLst/>
            <a:ahLst/>
            <a:cxnLst/>
            <a:rect l="l" t="t" r="r" b="b"/>
            <a:pathLst>
              <a:path w="252729" h="360045">
                <a:moveTo>
                  <a:pt x="0" y="269748"/>
                </a:moveTo>
                <a:lnTo>
                  <a:pt x="63246" y="269748"/>
                </a:lnTo>
                <a:lnTo>
                  <a:pt x="63245" y="0"/>
                </a:lnTo>
                <a:lnTo>
                  <a:pt x="188976" y="0"/>
                </a:lnTo>
                <a:lnTo>
                  <a:pt x="188976" y="269748"/>
                </a:lnTo>
                <a:lnTo>
                  <a:pt x="252222" y="269748"/>
                </a:lnTo>
                <a:lnTo>
                  <a:pt x="126492" y="359664"/>
                </a:lnTo>
                <a:lnTo>
                  <a:pt x="0" y="269748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4567" y="4125467"/>
            <a:ext cx="3935729" cy="47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0135" y="2257044"/>
            <a:ext cx="3821429" cy="4558030"/>
          </a:xfrm>
          <a:custGeom>
            <a:avLst/>
            <a:gdLst/>
            <a:ahLst/>
            <a:cxnLst/>
            <a:rect l="l" t="t" r="r" b="b"/>
            <a:pathLst>
              <a:path w="3821429" h="4558030">
                <a:moveTo>
                  <a:pt x="0" y="0"/>
                </a:moveTo>
                <a:lnTo>
                  <a:pt x="0" y="4557522"/>
                </a:lnTo>
                <a:lnTo>
                  <a:pt x="3821429" y="4557522"/>
                </a:lnTo>
                <a:lnTo>
                  <a:pt x="382142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76413" y="4909565"/>
            <a:ext cx="3319779" cy="590550"/>
          </a:xfrm>
          <a:custGeom>
            <a:avLst/>
            <a:gdLst/>
            <a:ahLst/>
            <a:cxnLst/>
            <a:rect l="l" t="t" r="r" b="b"/>
            <a:pathLst>
              <a:path w="3319779" h="590550">
                <a:moveTo>
                  <a:pt x="0" y="0"/>
                </a:moveTo>
                <a:lnTo>
                  <a:pt x="0" y="590550"/>
                </a:lnTo>
                <a:lnTo>
                  <a:pt x="3319271" y="590550"/>
                </a:lnTo>
                <a:lnTo>
                  <a:pt x="33192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76413" y="4909565"/>
            <a:ext cx="3319779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marR="16129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为每一个关系代数操作选择优化的 执行例行程序</a:t>
            </a:r>
            <a:r>
              <a:rPr sz="1600" dirty="0">
                <a:latin typeface="微软雅黑"/>
                <a:cs typeface="微软雅黑"/>
              </a:rPr>
              <a:t>,</a:t>
            </a:r>
            <a:r>
              <a:rPr sz="1600" spc="-5" dirty="0">
                <a:latin typeface="微软雅黑"/>
                <a:cs typeface="微软雅黑"/>
              </a:rPr>
              <a:t> 形成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物理查询计划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77937" y="5803391"/>
            <a:ext cx="3333750" cy="590550"/>
          </a:xfrm>
          <a:custGeom>
            <a:avLst/>
            <a:gdLst/>
            <a:ahLst/>
            <a:cxnLst/>
            <a:rect l="l" t="t" r="r" b="b"/>
            <a:pathLst>
              <a:path w="3333750" h="590550">
                <a:moveTo>
                  <a:pt x="0" y="0"/>
                </a:moveTo>
                <a:lnTo>
                  <a:pt x="0" y="590550"/>
                </a:lnTo>
                <a:lnTo>
                  <a:pt x="3333750" y="590550"/>
                </a:lnTo>
                <a:lnTo>
                  <a:pt x="33337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77937" y="5803391"/>
            <a:ext cx="3333750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marR="1270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执行引擎</a:t>
            </a:r>
            <a:r>
              <a:rPr sz="1600" dirty="0">
                <a:latin typeface="微软雅黑"/>
                <a:cs typeface="微软雅黑"/>
              </a:rPr>
              <a:t>:</a:t>
            </a:r>
            <a:r>
              <a:rPr sz="1600" spc="-5" dirty="0">
                <a:latin typeface="微软雅黑"/>
                <a:cs typeface="微软雅黑"/>
              </a:rPr>
              <a:t> 依物理查询计划调用相 应的例行程序进行处理,并返回结果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43085" y="3855720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216408" y="233172"/>
                </a:moveTo>
                <a:lnTo>
                  <a:pt x="162306" y="233172"/>
                </a:lnTo>
                <a:lnTo>
                  <a:pt x="162305" y="0"/>
                </a:lnTo>
                <a:lnTo>
                  <a:pt x="54101" y="0"/>
                </a:lnTo>
                <a:lnTo>
                  <a:pt x="54102" y="233172"/>
                </a:lnTo>
                <a:lnTo>
                  <a:pt x="0" y="233172"/>
                </a:lnTo>
                <a:lnTo>
                  <a:pt x="108204" y="310896"/>
                </a:lnTo>
                <a:lnTo>
                  <a:pt x="216408" y="23317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43085" y="3855720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0" y="233172"/>
                </a:moveTo>
                <a:lnTo>
                  <a:pt x="54102" y="233172"/>
                </a:lnTo>
                <a:lnTo>
                  <a:pt x="54101" y="0"/>
                </a:lnTo>
                <a:lnTo>
                  <a:pt x="162305" y="0"/>
                </a:lnTo>
                <a:lnTo>
                  <a:pt x="162306" y="233172"/>
                </a:lnTo>
                <a:lnTo>
                  <a:pt x="216408" y="233172"/>
                </a:lnTo>
                <a:lnTo>
                  <a:pt x="108204" y="310896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912753" y="4629558"/>
            <a:ext cx="83946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O</a:t>
            </a:r>
            <a:r>
              <a:rPr sz="1400" b="1" spc="-10" dirty="0">
                <a:latin typeface="微软雅黑"/>
                <a:cs typeface="微软雅黑"/>
              </a:rPr>
              <a:t>pt</a:t>
            </a:r>
            <a:r>
              <a:rPr sz="1400" b="1" spc="-5" dirty="0">
                <a:latin typeface="微软雅黑"/>
                <a:cs typeface="微软雅黑"/>
              </a:rPr>
              <a:t>i</a:t>
            </a:r>
            <a:r>
              <a:rPr sz="1400" b="1" dirty="0">
                <a:latin typeface="微软雅黑"/>
                <a:cs typeface="微软雅黑"/>
              </a:rPr>
              <a:t>m</a:t>
            </a:r>
            <a:r>
              <a:rPr sz="1400" b="1" spc="-5" dirty="0">
                <a:latin typeface="微软雅黑"/>
                <a:cs typeface="微软雅黑"/>
              </a:rPr>
              <a:t>i</a:t>
            </a:r>
            <a:r>
              <a:rPr sz="1400" b="1" dirty="0">
                <a:latin typeface="微软雅黑"/>
                <a:cs typeface="微软雅黑"/>
              </a:rPr>
              <a:t>ze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43085" y="4579620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216408" y="233172"/>
                </a:moveTo>
                <a:lnTo>
                  <a:pt x="162306" y="233172"/>
                </a:lnTo>
                <a:lnTo>
                  <a:pt x="162305" y="0"/>
                </a:lnTo>
                <a:lnTo>
                  <a:pt x="54101" y="0"/>
                </a:lnTo>
                <a:lnTo>
                  <a:pt x="54102" y="233172"/>
                </a:lnTo>
                <a:lnTo>
                  <a:pt x="0" y="233172"/>
                </a:lnTo>
                <a:lnTo>
                  <a:pt x="108204" y="310896"/>
                </a:lnTo>
                <a:lnTo>
                  <a:pt x="216408" y="23317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3085" y="4579620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0" y="233172"/>
                </a:moveTo>
                <a:lnTo>
                  <a:pt x="54102" y="233172"/>
                </a:lnTo>
                <a:lnTo>
                  <a:pt x="54101" y="0"/>
                </a:lnTo>
                <a:lnTo>
                  <a:pt x="162305" y="0"/>
                </a:lnTo>
                <a:lnTo>
                  <a:pt x="162306" y="233172"/>
                </a:lnTo>
                <a:lnTo>
                  <a:pt x="216408" y="233172"/>
                </a:lnTo>
                <a:lnTo>
                  <a:pt x="108204" y="310896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043055" y="5556913"/>
            <a:ext cx="7188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Execu</a:t>
            </a:r>
            <a:r>
              <a:rPr sz="1400" b="1" spc="-10" dirty="0">
                <a:latin typeface="微软雅黑"/>
                <a:cs typeface="微软雅黑"/>
              </a:rPr>
              <a:t>t</a:t>
            </a:r>
            <a:r>
              <a:rPr sz="1400" b="1" spc="-5" dirty="0">
                <a:latin typeface="微软雅黑"/>
                <a:cs typeface="微软雅黑"/>
              </a:rPr>
              <a:t>e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30893" y="5506973"/>
            <a:ext cx="215900" cy="311150"/>
          </a:xfrm>
          <a:custGeom>
            <a:avLst/>
            <a:gdLst/>
            <a:ahLst/>
            <a:cxnLst/>
            <a:rect l="l" t="t" r="r" b="b"/>
            <a:pathLst>
              <a:path w="215900" h="311150">
                <a:moveTo>
                  <a:pt x="215646" y="233172"/>
                </a:moveTo>
                <a:lnTo>
                  <a:pt x="161544" y="233172"/>
                </a:lnTo>
                <a:lnTo>
                  <a:pt x="161544" y="0"/>
                </a:lnTo>
                <a:lnTo>
                  <a:pt x="53339" y="0"/>
                </a:lnTo>
                <a:lnTo>
                  <a:pt x="53340" y="233172"/>
                </a:lnTo>
                <a:lnTo>
                  <a:pt x="0" y="233172"/>
                </a:lnTo>
                <a:lnTo>
                  <a:pt x="107442" y="310896"/>
                </a:lnTo>
                <a:lnTo>
                  <a:pt x="215646" y="23317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30893" y="5506973"/>
            <a:ext cx="215900" cy="311150"/>
          </a:xfrm>
          <a:custGeom>
            <a:avLst/>
            <a:gdLst/>
            <a:ahLst/>
            <a:cxnLst/>
            <a:rect l="l" t="t" r="r" b="b"/>
            <a:pathLst>
              <a:path w="215900" h="311150">
                <a:moveTo>
                  <a:pt x="0" y="233172"/>
                </a:moveTo>
                <a:lnTo>
                  <a:pt x="53340" y="233172"/>
                </a:lnTo>
                <a:lnTo>
                  <a:pt x="53339" y="0"/>
                </a:lnTo>
                <a:lnTo>
                  <a:pt x="161544" y="0"/>
                </a:lnTo>
                <a:lnTo>
                  <a:pt x="161544" y="233172"/>
                </a:lnTo>
                <a:lnTo>
                  <a:pt x="215646" y="233172"/>
                </a:lnTo>
                <a:lnTo>
                  <a:pt x="107442" y="310896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8209" y="4511040"/>
            <a:ext cx="344805" cy="1078230"/>
          </a:xfrm>
          <a:custGeom>
            <a:avLst/>
            <a:gdLst/>
            <a:ahLst/>
            <a:cxnLst/>
            <a:rect l="l" t="t" r="r" b="b"/>
            <a:pathLst>
              <a:path w="344804" h="1078229">
                <a:moveTo>
                  <a:pt x="0" y="0"/>
                </a:moveTo>
                <a:lnTo>
                  <a:pt x="53919" y="4138"/>
                </a:lnTo>
                <a:lnTo>
                  <a:pt x="101347" y="15702"/>
                </a:lnTo>
                <a:lnTo>
                  <a:pt x="139733" y="33416"/>
                </a:lnTo>
                <a:lnTo>
                  <a:pt x="172438" y="64397"/>
                </a:lnTo>
                <a:lnTo>
                  <a:pt x="179832" y="441959"/>
                </a:lnTo>
                <a:lnTo>
                  <a:pt x="180780" y="451259"/>
                </a:lnTo>
                <a:lnTo>
                  <a:pt x="201997" y="485299"/>
                </a:lnTo>
                <a:lnTo>
                  <a:pt x="246619" y="511994"/>
                </a:lnTo>
                <a:lnTo>
                  <a:pt x="291860" y="525359"/>
                </a:lnTo>
                <a:lnTo>
                  <a:pt x="344399" y="531585"/>
                </a:lnTo>
                <a:lnTo>
                  <a:pt x="327318" y="532185"/>
                </a:lnTo>
                <a:lnTo>
                  <a:pt x="278229" y="540021"/>
                </a:lnTo>
                <a:lnTo>
                  <a:pt x="235316" y="555700"/>
                </a:lnTo>
                <a:lnTo>
                  <a:pt x="202367" y="577668"/>
                </a:lnTo>
                <a:lnTo>
                  <a:pt x="180484" y="614058"/>
                </a:lnTo>
                <a:lnTo>
                  <a:pt x="179832" y="988313"/>
                </a:lnTo>
                <a:lnTo>
                  <a:pt x="178880" y="997582"/>
                </a:lnTo>
                <a:lnTo>
                  <a:pt x="157629" y="1031522"/>
                </a:lnTo>
                <a:lnTo>
                  <a:pt x="112999" y="1058180"/>
                </a:lnTo>
                <a:lnTo>
                  <a:pt x="67821" y="1071576"/>
                </a:lnTo>
                <a:lnTo>
                  <a:pt x="33546" y="1076657"/>
                </a:lnTo>
                <a:lnTo>
                  <a:pt x="15445" y="1077900"/>
                </a:lnTo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730119" y="2860548"/>
            <a:ext cx="815340" cy="1568450"/>
          </a:xfrm>
          <a:prstGeom prst="rect">
            <a:avLst/>
          </a:prstGeom>
          <a:solidFill>
            <a:srgbClr val="000000"/>
          </a:solidFill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marR="95250" algn="just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实现同 一关系 操作的 不同例 行程序 库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93087" y="3493770"/>
            <a:ext cx="555625" cy="285750"/>
          </a:xfrm>
          <a:custGeom>
            <a:avLst/>
            <a:gdLst/>
            <a:ahLst/>
            <a:cxnLst/>
            <a:rect l="l" t="t" r="r" b="b"/>
            <a:pathLst>
              <a:path w="555625" h="285750">
                <a:moveTo>
                  <a:pt x="138683" y="285750"/>
                </a:moveTo>
                <a:lnTo>
                  <a:pt x="138683" y="0"/>
                </a:lnTo>
                <a:lnTo>
                  <a:pt x="0" y="143256"/>
                </a:lnTo>
                <a:lnTo>
                  <a:pt x="138683" y="285750"/>
                </a:lnTo>
                <a:close/>
              </a:path>
              <a:path w="555625" h="285750">
                <a:moveTo>
                  <a:pt x="555497" y="214121"/>
                </a:moveTo>
                <a:lnTo>
                  <a:pt x="555497" y="71627"/>
                </a:lnTo>
                <a:lnTo>
                  <a:pt x="138683" y="71628"/>
                </a:lnTo>
                <a:lnTo>
                  <a:pt x="138683" y="214122"/>
                </a:lnTo>
                <a:lnTo>
                  <a:pt x="555497" y="21412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93087" y="3493770"/>
            <a:ext cx="555625" cy="285750"/>
          </a:xfrm>
          <a:custGeom>
            <a:avLst/>
            <a:gdLst/>
            <a:ahLst/>
            <a:cxnLst/>
            <a:rect l="l" t="t" r="r" b="b"/>
            <a:pathLst>
              <a:path w="555625" h="285750">
                <a:moveTo>
                  <a:pt x="138683" y="0"/>
                </a:moveTo>
                <a:lnTo>
                  <a:pt x="138683" y="71628"/>
                </a:lnTo>
                <a:lnTo>
                  <a:pt x="555497" y="71627"/>
                </a:lnTo>
                <a:lnTo>
                  <a:pt x="555497" y="214121"/>
                </a:lnTo>
                <a:lnTo>
                  <a:pt x="138683" y="214122"/>
                </a:lnTo>
                <a:lnTo>
                  <a:pt x="138683" y="285750"/>
                </a:lnTo>
                <a:lnTo>
                  <a:pt x="0" y="143256"/>
                </a:lnTo>
                <a:lnTo>
                  <a:pt x="138683" y="0"/>
                </a:lnTo>
                <a:close/>
              </a:path>
            </a:pathLst>
          </a:custGeom>
          <a:ln w="285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19.1 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数据库查询实现算法概述</a:t>
            </a:r>
            <a:endParaRPr lang="zh-CN" altLang="en-US"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  <a:tabLst>
                <a:tab pos="1466215" algn="l"/>
              </a:tabLst>
            </a:pP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查询实现</a:t>
            </a: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vs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lang="zh-CN" altLang="en-US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查询优化</a:t>
            </a:r>
            <a:endParaRPr lang="zh-CN" altLang="en-US" sz="2400" i="0" spc="-1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95735" y="3384041"/>
            <a:ext cx="344805" cy="1078230"/>
          </a:xfrm>
          <a:custGeom>
            <a:avLst/>
            <a:gdLst/>
            <a:ahLst/>
            <a:cxnLst/>
            <a:rect l="l" t="t" r="r" b="b"/>
            <a:pathLst>
              <a:path w="344804" h="1078229">
                <a:moveTo>
                  <a:pt x="0" y="0"/>
                </a:moveTo>
                <a:lnTo>
                  <a:pt x="53919" y="4138"/>
                </a:lnTo>
                <a:lnTo>
                  <a:pt x="101347" y="15702"/>
                </a:lnTo>
                <a:lnTo>
                  <a:pt x="139733" y="33416"/>
                </a:lnTo>
                <a:lnTo>
                  <a:pt x="172438" y="64397"/>
                </a:lnTo>
                <a:lnTo>
                  <a:pt x="179832" y="441959"/>
                </a:lnTo>
                <a:lnTo>
                  <a:pt x="180780" y="451259"/>
                </a:lnTo>
                <a:lnTo>
                  <a:pt x="201997" y="485299"/>
                </a:lnTo>
                <a:lnTo>
                  <a:pt x="246619" y="511994"/>
                </a:lnTo>
                <a:lnTo>
                  <a:pt x="291860" y="525359"/>
                </a:lnTo>
                <a:lnTo>
                  <a:pt x="344399" y="531585"/>
                </a:lnTo>
                <a:lnTo>
                  <a:pt x="327318" y="532185"/>
                </a:lnTo>
                <a:lnTo>
                  <a:pt x="278229" y="540021"/>
                </a:lnTo>
                <a:lnTo>
                  <a:pt x="235316" y="555700"/>
                </a:lnTo>
                <a:lnTo>
                  <a:pt x="202367" y="577668"/>
                </a:lnTo>
                <a:lnTo>
                  <a:pt x="180484" y="614058"/>
                </a:lnTo>
                <a:lnTo>
                  <a:pt x="179832" y="988313"/>
                </a:lnTo>
                <a:lnTo>
                  <a:pt x="178880" y="997582"/>
                </a:lnTo>
                <a:lnTo>
                  <a:pt x="157629" y="1031522"/>
                </a:lnTo>
                <a:lnTo>
                  <a:pt x="112999" y="1058180"/>
                </a:lnTo>
                <a:lnTo>
                  <a:pt x="67821" y="1071576"/>
                </a:lnTo>
                <a:lnTo>
                  <a:pt x="33546" y="1076657"/>
                </a:lnTo>
                <a:lnTo>
                  <a:pt x="15445" y="1077900"/>
                </a:lnTo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72063" y="2122170"/>
            <a:ext cx="1173480" cy="1106805"/>
          </a:xfrm>
          <a:custGeom>
            <a:avLst/>
            <a:gdLst/>
            <a:ahLst/>
            <a:cxnLst/>
            <a:rect l="l" t="t" r="r" b="b"/>
            <a:pathLst>
              <a:path w="1173479" h="1106805">
                <a:moveTo>
                  <a:pt x="1173480" y="553211"/>
                </a:moveTo>
                <a:lnTo>
                  <a:pt x="1171533" y="507835"/>
                </a:lnTo>
                <a:lnTo>
                  <a:pt x="1165795" y="463470"/>
                </a:lnTo>
                <a:lnTo>
                  <a:pt x="1156416" y="420258"/>
                </a:lnTo>
                <a:lnTo>
                  <a:pt x="1143548" y="378342"/>
                </a:lnTo>
                <a:lnTo>
                  <a:pt x="1127343" y="337863"/>
                </a:lnTo>
                <a:lnTo>
                  <a:pt x="1107951" y="298965"/>
                </a:lnTo>
                <a:lnTo>
                  <a:pt x="1085525" y="261789"/>
                </a:lnTo>
                <a:lnTo>
                  <a:pt x="1060216" y="226478"/>
                </a:lnTo>
                <a:lnTo>
                  <a:pt x="1032175" y="193174"/>
                </a:lnTo>
                <a:lnTo>
                  <a:pt x="1001553" y="162020"/>
                </a:lnTo>
                <a:lnTo>
                  <a:pt x="968503" y="133157"/>
                </a:lnTo>
                <a:lnTo>
                  <a:pt x="933175" y="106728"/>
                </a:lnTo>
                <a:lnTo>
                  <a:pt x="895721" y="82876"/>
                </a:lnTo>
                <a:lnTo>
                  <a:pt x="856293" y="61742"/>
                </a:lnTo>
                <a:lnTo>
                  <a:pt x="815042" y="43469"/>
                </a:lnTo>
                <a:lnTo>
                  <a:pt x="772119" y="28200"/>
                </a:lnTo>
                <a:lnTo>
                  <a:pt x="727676" y="16076"/>
                </a:lnTo>
                <a:lnTo>
                  <a:pt x="681864" y="7239"/>
                </a:lnTo>
                <a:lnTo>
                  <a:pt x="634835" y="1833"/>
                </a:lnTo>
                <a:lnTo>
                  <a:pt x="586740" y="0"/>
                </a:lnTo>
                <a:lnTo>
                  <a:pt x="538644" y="1833"/>
                </a:lnTo>
                <a:lnTo>
                  <a:pt x="491615" y="7239"/>
                </a:lnTo>
                <a:lnTo>
                  <a:pt x="445803" y="16076"/>
                </a:lnTo>
                <a:lnTo>
                  <a:pt x="401360" y="28200"/>
                </a:lnTo>
                <a:lnTo>
                  <a:pt x="358437" y="43469"/>
                </a:lnTo>
                <a:lnTo>
                  <a:pt x="317186" y="61742"/>
                </a:lnTo>
                <a:lnTo>
                  <a:pt x="277758" y="82876"/>
                </a:lnTo>
                <a:lnTo>
                  <a:pt x="240304" y="106728"/>
                </a:lnTo>
                <a:lnTo>
                  <a:pt x="204976" y="133157"/>
                </a:lnTo>
                <a:lnTo>
                  <a:pt x="171926" y="162020"/>
                </a:lnTo>
                <a:lnTo>
                  <a:pt x="141304" y="193174"/>
                </a:lnTo>
                <a:lnTo>
                  <a:pt x="113263" y="226478"/>
                </a:lnTo>
                <a:lnTo>
                  <a:pt x="87954" y="261789"/>
                </a:lnTo>
                <a:lnTo>
                  <a:pt x="65528" y="298965"/>
                </a:lnTo>
                <a:lnTo>
                  <a:pt x="46136" y="337863"/>
                </a:lnTo>
                <a:lnTo>
                  <a:pt x="29931" y="378342"/>
                </a:lnTo>
                <a:lnTo>
                  <a:pt x="17063" y="420258"/>
                </a:lnTo>
                <a:lnTo>
                  <a:pt x="7684" y="463470"/>
                </a:lnTo>
                <a:lnTo>
                  <a:pt x="1946" y="507835"/>
                </a:lnTo>
                <a:lnTo>
                  <a:pt x="0" y="553212"/>
                </a:lnTo>
                <a:lnTo>
                  <a:pt x="1946" y="598588"/>
                </a:lnTo>
                <a:lnTo>
                  <a:pt x="7684" y="642953"/>
                </a:lnTo>
                <a:lnTo>
                  <a:pt x="17063" y="686165"/>
                </a:lnTo>
                <a:lnTo>
                  <a:pt x="29931" y="728081"/>
                </a:lnTo>
                <a:lnTo>
                  <a:pt x="46136" y="768560"/>
                </a:lnTo>
                <a:lnTo>
                  <a:pt x="65528" y="807458"/>
                </a:lnTo>
                <a:lnTo>
                  <a:pt x="87954" y="844634"/>
                </a:lnTo>
                <a:lnTo>
                  <a:pt x="103632" y="866507"/>
                </a:lnTo>
                <a:lnTo>
                  <a:pt x="103632" y="553212"/>
                </a:lnTo>
                <a:lnTo>
                  <a:pt x="105234" y="515872"/>
                </a:lnTo>
                <a:lnTo>
                  <a:pt x="117678" y="443820"/>
                </a:lnTo>
                <a:lnTo>
                  <a:pt x="141612" y="376047"/>
                </a:lnTo>
                <a:lnTo>
                  <a:pt x="176039" y="313486"/>
                </a:lnTo>
                <a:lnTo>
                  <a:pt x="219962" y="257069"/>
                </a:lnTo>
                <a:lnTo>
                  <a:pt x="272384" y="207731"/>
                </a:lnTo>
                <a:lnTo>
                  <a:pt x="332309" y="166402"/>
                </a:lnTo>
                <a:lnTo>
                  <a:pt x="398740" y="134016"/>
                </a:lnTo>
                <a:lnTo>
                  <a:pt x="470680" y="111506"/>
                </a:lnTo>
                <a:lnTo>
                  <a:pt x="508404" y="104246"/>
                </a:lnTo>
                <a:lnTo>
                  <a:pt x="547132" y="99804"/>
                </a:lnTo>
                <a:lnTo>
                  <a:pt x="586740" y="98298"/>
                </a:lnTo>
                <a:lnTo>
                  <a:pt x="626341" y="99804"/>
                </a:lnTo>
                <a:lnTo>
                  <a:pt x="665053" y="104246"/>
                </a:lnTo>
                <a:lnTo>
                  <a:pt x="702753" y="111506"/>
                </a:lnTo>
                <a:lnTo>
                  <a:pt x="774620" y="134016"/>
                </a:lnTo>
                <a:lnTo>
                  <a:pt x="840955" y="166402"/>
                </a:lnTo>
                <a:lnTo>
                  <a:pt x="900771" y="207731"/>
                </a:lnTo>
                <a:lnTo>
                  <a:pt x="953079" y="257069"/>
                </a:lnTo>
                <a:lnTo>
                  <a:pt x="996892" y="313486"/>
                </a:lnTo>
                <a:lnTo>
                  <a:pt x="1031224" y="376046"/>
                </a:lnTo>
                <a:lnTo>
                  <a:pt x="1055085" y="443820"/>
                </a:lnTo>
                <a:lnTo>
                  <a:pt x="1067489" y="515872"/>
                </a:lnTo>
                <a:lnTo>
                  <a:pt x="1069086" y="553211"/>
                </a:lnTo>
                <a:lnTo>
                  <a:pt x="1069086" y="867570"/>
                </a:lnTo>
                <a:lnTo>
                  <a:pt x="1085525" y="844634"/>
                </a:lnTo>
                <a:lnTo>
                  <a:pt x="1107951" y="807458"/>
                </a:lnTo>
                <a:lnTo>
                  <a:pt x="1127343" y="768560"/>
                </a:lnTo>
                <a:lnTo>
                  <a:pt x="1143548" y="728081"/>
                </a:lnTo>
                <a:lnTo>
                  <a:pt x="1156416" y="686165"/>
                </a:lnTo>
                <a:lnTo>
                  <a:pt x="1165795" y="642953"/>
                </a:lnTo>
                <a:lnTo>
                  <a:pt x="1171533" y="598588"/>
                </a:lnTo>
                <a:lnTo>
                  <a:pt x="1173480" y="553211"/>
                </a:lnTo>
                <a:close/>
              </a:path>
              <a:path w="1173479" h="1106805">
                <a:moveTo>
                  <a:pt x="1069086" y="867570"/>
                </a:moveTo>
                <a:lnTo>
                  <a:pt x="1069086" y="553211"/>
                </a:lnTo>
                <a:lnTo>
                  <a:pt x="1067489" y="590551"/>
                </a:lnTo>
                <a:lnTo>
                  <a:pt x="1062781" y="627054"/>
                </a:lnTo>
                <a:lnTo>
                  <a:pt x="1044525" y="697083"/>
                </a:lnTo>
                <a:lnTo>
                  <a:pt x="1015305" y="762367"/>
                </a:lnTo>
                <a:lnTo>
                  <a:pt x="976109" y="821972"/>
                </a:lnTo>
                <a:lnTo>
                  <a:pt x="927925" y="874966"/>
                </a:lnTo>
                <a:lnTo>
                  <a:pt x="871740" y="920416"/>
                </a:lnTo>
                <a:lnTo>
                  <a:pt x="808541" y="957390"/>
                </a:lnTo>
                <a:lnTo>
                  <a:pt x="739316" y="984955"/>
                </a:lnTo>
                <a:lnTo>
                  <a:pt x="665053" y="1002177"/>
                </a:lnTo>
                <a:lnTo>
                  <a:pt x="626341" y="1006619"/>
                </a:lnTo>
                <a:lnTo>
                  <a:pt x="586740" y="1008126"/>
                </a:lnTo>
                <a:lnTo>
                  <a:pt x="547132" y="1006619"/>
                </a:lnTo>
                <a:lnTo>
                  <a:pt x="508404" y="1002177"/>
                </a:lnTo>
                <a:lnTo>
                  <a:pt x="470680" y="994917"/>
                </a:lnTo>
                <a:lnTo>
                  <a:pt x="398740" y="972407"/>
                </a:lnTo>
                <a:lnTo>
                  <a:pt x="332309" y="940021"/>
                </a:lnTo>
                <a:lnTo>
                  <a:pt x="272384" y="898692"/>
                </a:lnTo>
                <a:lnTo>
                  <a:pt x="219962" y="849354"/>
                </a:lnTo>
                <a:lnTo>
                  <a:pt x="176039" y="792937"/>
                </a:lnTo>
                <a:lnTo>
                  <a:pt x="141612" y="730377"/>
                </a:lnTo>
                <a:lnTo>
                  <a:pt x="117678" y="662603"/>
                </a:lnTo>
                <a:lnTo>
                  <a:pt x="105234" y="590551"/>
                </a:lnTo>
                <a:lnTo>
                  <a:pt x="103632" y="553212"/>
                </a:lnTo>
                <a:lnTo>
                  <a:pt x="103632" y="866507"/>
                </a:lnTo>
                <a:lnTo>
                  <a:pt x="141304" y="913249"/>
                </a:lnTo>
                <a:lnTo>
                  <a:pt x="171926" y="944403"/>
                </a:lnTo>
                <a:lnTo>
                  <a:pt x="204976" y="973266"/>
                </a:lnTo>
                <a:lnTo>
                  <a:pt x="240304" y="999695"/>
                </a:lnTo>
                <a:lnTo>
                  <a:pt x="277758" y="1023547"/>
                </a:lnTo>
                <a:lnTo>
                  <a:pt x="317186" y="1044681"/>
                </a:lnTo>
                <a:lnTo>
                  <a:pt x="358437" y="1062954"/>
                </a:lnTo>
                <a:lnTo>
                  <a:pt x="401360" y="1078223"/>
                </a:lnTo>
                <a:lnTo>
                  <a:pt x="445803" y="1090347"/>
                </a:lnTo>
                <a:lnTo>
                  <a:pt x="491615" y="1099184"/>
                </a:lnTo>
                <a:lnTo>
                  <a:pt x="538644" y="1104590"/>
                </a:lnTo>
                <a:lnTo>
                  <a:pt x="586740" y="1106424"/>
                </a:lnTo>
                <a:lnTo>
                  <a:pt x="634835" y="1104590"/>
                </a:lnTo>
                <a:lnTo>
                  <a:pt x="681864" y="1099184"/>
                </a:lnTo>
                <a:lnTo>
                  <a:pt x="727676" y="1090347"/>
                </a:lnTo>
                <a:lnTo>
                  <a:pt x="772119" y="1078223"/>
                </a:lnTo>
                <a:lnTo>
                  <a:pt x="815042" y="1062954"/>
                </a:lnTo>
                <a:lnTo>
                  <a:pt x="856293" y="1044681"/>
                </a:lnTo>
                <a:lnTo>
                  <a:pt x="895721" y="1023547"/>
                </a:lnTo>
                <a:lnTo>
                  <a:pt x="933175" y="999695"/>
                </a:lnTo>
                <a:lnTo>
                  <a:pt x="968503" y="973266"/>
                </a:lnTo>
                <a:lnTo>
                  <a:pt x="1001553" y="944403"/>
                </a:lnTo>
                <a:lnTo>
                  <a:pt x="1032175" y="913249"/>
                </a:lnTo>
                <a:lnTo>
                  <a:pt x="1060216" y="879945"/>
                </a:lnTo>
                <a:lnTo>
                  <a:pt x="1069086" y="86757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68837" y="2212848"/>
            <a:ext cx="980440" cy="923925"/>
          </a:xfrm>
          <a:custGeom>
            <a:avLst/>
            <a:gdLst/>
            <a:ahLst/>
            <a:cxnLst/>
            <a:rect l="l" t="t" r="r" b="b"/>
            <a:pathLst>
              <a:path w="980439" h="923925">
                <a:moveTo>
                  <a:pt x="979931" y="461772"/>
                </a:moveTo>
                <a:lnTo>
                  <a:pt x="973516" y="386811"/>
                </a:lnTo>
                <a:lnTo>
                  <a:pt x="954944" y="315724"/>
                </a:lnTo>
                <a:lnTo>
                  <a:pt x="925225" y="249455"/>
                </a:lnTo>
                <a:lnTo>
                  <a:pt x="885370" y="188951"/>
                </a:lnTo>
                <a:lnTo>
                  <a:pt x="836390" y="135159"/>
                </a:lnTo>
                <a:lnTo>
                  <a:pt x="779294" y="89025"/>
                </a:lnTo>
                <a:lnTo>
                  <a:pt x="715093" y="51496"/>
                </a:lnTo>
                <a:lnTo>
                  <a:pt x="644798" y="23518"/>
                </a:lnTo>
                <a:lnTo>
                  <a:pt x="607680" y="13406"/>
                </a:lnTo>
                <a:lnTo>
                  <a:pt x="569418" y="6037"/>
                </a:lnTo>
                <a:lnTo>
                  <a:pt x="530138" y="1529"/>
                </a:lnTo>
                <a:lnTo>
                  <a:pt x="489965" y="0"/>
                </a:lnTo>
                <a:lnTo>
                  <a:pt x="449793" y="1529"/>
                </a:lnTo>
                <a:lnTo>
                  <a:pt x="410513" y="6037"/>
                </a:lnTo>
                <a:lnTo>
                  <a:pt x="372251" y="13406"/>
                </a:lnTo>
                <a:lnTo>
                  <a:pt x="335133" y="23518"/>
                </a:lnTo>
                <a:lnTo>
                  <a:pt x="264838" y="51496"/>
                </a:lnTo>
                <a:lnTo>
                  <a:pt x="200637" y="89025"/>
                </a:lnTo>
                <a:lnTo>
                  <a:pt x="143541" y="135159"/>
                </a:lnTo>
                <a:lnTo>
                  <a:pt x="94561" y="188951"/>
                </a:lnTo>
                <a:lnTo>
                  <a:pt x="54706" y="249455"/>
                </a:lnTo>
                <a:lnTo>
                  <a:pt x="24987" y="315724"/>
                </a:lnTo>
                <a:lnTo>
                  <a:pt x="6415" y="386811"/>
                </a:lnTo>
                <a:lnTo>
                  <a:pt x="0" y="461772"/>
                </a:lnTo>
                <a:lnTo>
                  <a:pt x="1624" y="499677"/>
                </a:lnTo>
                <a:lnTo>
                  <a:pt x="14244" y="572819"/>
                </a:lnTo>
                <a:lnTo>
                  <a:pt x="38516" y="641615"/>
                </a:lnTo>
                <a:lnTo>
                  <a:pt x="73429" y="705120"/>
                </a:lnTo>
                <a:lnTo>
                  <a:pt x="117973" y="762386"/>
                </a:lnTo>
                <a:lnTo>
                  <a:pt x="171138" y="812467"/>
                </a:lnTo>
                <a:lnTo>
                  <a:pt x="231913" y="854417"/>
                </a:lnTo>
                <a:lnTo>
                  <a:pt x="299287" y="887289"/>
                </a:lnTo>
                <a:lnTo>
                  <a:pt x="372251" y="910137"/>
                </a:lnTo>
                <a:lnTo>
                  <a:pt x="410513" y="917506"/>
                </a:lnTo>
                <a:lnTo>
                  <a:pt x="449793" y="922014"/>
                </a:lnTo>
                <a:lnTo>
                  <a:pt x="489965" y="923544"/>
                </a:lnTo>
                <a:lnTo>
                  <a:pt x="530138" y="922014"/>
                </a:lnTo>
                <a:lnTo>
                  <a:pt x="569418" y="917506"/>
                </a:lnTo>
                <a:lnTo>
                  <a:pt x="607680" y="910137"/>
                </a:lnTo>
                <a:lnTo>
                  <a:pt x="644798" y="900025"/>
                </a:lnTo>
                <a:lnTo>
                  <a:pt x="715093" y="872047"/>
                </a:lnTo>
                <a:lnTo>
                  <a:pt x="779294" y="834518"/>
                </a:lnTo>
                <a:lnTo>
                  <a:pt x="836390" y="788384"/>
                </a:lnTo>
                <a:lnTo>
                  <a:pt x="885370" y="734592"/>
                </a:lnTo>
                <a:lnTo>
                  <a:pt x="925225" y="674088"/>
                </a:lnTo>
                <a:lnTo>
                  <a:pt x="954944" y="607819"/>
                </a:lnTo>
                <a:lnTo>
                  <a:pt x="973516" y="536732"/>
                </a:lnTo>
                <a:lnTo>
                  <a:pt x="979931" y="461772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68837" y="2212848"/>
            <a:ext cx="980440" cy="923925"/>
          </a:xfrm>
          <a:custGeom>
            <a:avLst/>
            <a:gdLst/>
            <a:ahLst/>
            <a:cxnLst/>
            <a:rect l="l" t="t" r="r" b="b"/>
            <a:pathLst>
              <a:path w="980439" h="923925">
                <a:moveTo>
                  <a:pt x="489965" y="0"/>
                </a:moveTo>
                <a:lnTo>
                  <a:pt x="449793" y="1529"/>
                </a:lnTo>
                <a:lnTo>
                  <a:pt x="410513" y="6037"/>
                </a:lnTo>
                <a:lnTo>
                  <a:pt x="372251" y="13406"/>
                </a:lnTo>
                <a:lnTo>
                  <a:pt x="335133" y="23518"/>
                </a:lnTo>
                <a:lnTo>
                  <a:pt x="264838" y="51496"/>
                </a:lnTo>
                <a:lnTo>
                  <a:pt x="200637" y="89025"/>
                </a:lnTo>
                <a:lnTo>
                  <a:pt x="143541" y="135159"/>
                </a:lnTo>
                <a:lnTo>
                  <a:pt x="94561" y="188951"/>
                </a:lnTo>
                <a:lnTo>
                  <a:pt x="54706" y="249455"/>
                </a:lnTo>
                <a:lnTo>
                  <a:pt x="24987" y="315724"/>
                </a:lnTo>
                <a:lnTo>
                  <a:pt x="6415" y="386811"/>
                </a:lnTo>
                <a:lnTo>
                  <a:pt x="0" y="461772"/>
                </a:lnTo>
                <a:lnTo>
                  <a:pt x="1624" y="499677"/>
                </a:lnTo>
                <a:lnTo>
                  <a:pt x="14244" y="572819"/>
                </a:lnTo>
                <a:lnTo>
                  <a:pt x="38516" y="641615"/>
                </a:lnTo>
                <a:lnTo>
                  <a:pt x="73429" y="705120"/>
                </a:lnTo>
                <a:lnTo>
                  <a:pt x="117973" y="762386"/>
                </a:lnTo>
                <a:lnTo>
                  <a:pt x="171138" y="812467"/>
                </a:lnTo>
                <a:lnTo>
                  <a:pt x="231913" y="854417"/>
                </a:lnTo>
                <a:lnTo>
                  <a:pt x="299287" y="887289"/>
                </a:lnTo>
                <a:lnTo>
                  <a:pt x="372251" y="910137"/>
                </a:lnTo>
                <a:lnTo>
                  <a:pt x="410513" y="917506"/>
                </a:lnTo>
                <a:lnTo>
                  <a:pt x="449793" y="922014"/>
                </a:lnTo>
                <a:lnTo>
                  <a:pt x="489965" y="923544"/>
                </a:lnTo>
                <a:lnTo>
                  <a:pt x="530138" y="922014"/>
                </a:lnTo>
                <a:lnTo>
                  <a:pt x="569418" y="917506"/>
                </a:lnTo>
                <a:lnTo>
                  <a:pt x="607680" y="910137"/>
                </a:lnTo>
                <a:lnTo>
                  <a:pt x="644798" y="900025"/>
                </a:lnTo>
                <a:lnTo>
                  <a:pt x="715093" y="872047"/>
                </a:lnTo>
                <a:lnTo>
                  <a:pt x="779294" y="834518"/>
                </a:lnTo>
                <a:lnTo>
                  <a:pt x="836390" y="788384"/>
                </a:lnTo>
                <a:lnTo>
                  <a:pt x="885370" y="734592"/>
                </a:lnTo>
                <a:lnTo>
                  <a:pt x="925225" y="674088"/>
                </a:lnTo>
                <a:lnTo>
                  <a:pt x="954944" y="607819"/>
                </a:lnTo>
                <a:lnTo>
                  <a:pt x="973516" y="536732"/>
                </a:lnTo>
                <a:lnTo>
                  <a:pt x="979931" y="461772"/>
                </a:lnTo>
                <a:lnTo>
                  <a:pt x="978307" y="423866"/>
                </a:lnTo>
                <a:lnTo>
                  <a:pt x="965687" y="350724"/>
                </a:lnTo>
                <a:lnTo>
                  <a:pt x="941415" y="281928"/>
                </a:lnTo>
                <a:lnTo>
                  <a:pt x="906502" y="218423"/>
                </a:lnTo>
                <a:lnTo>
                  <a:pt x="861958" y="161157"/>
                </a:lnTo>
                <a:lnTo>
                  <a:pt x="808793" y="111076"/>
                </a:lnTo>
                <a:lnTo>
                  <a:pt x="748018" y="69126"/>
                </a:lnTo>
                <a:lnTo>
                  <a:pt x="680644" y="36254"/>
                </a:lnTo>
                <a:lnTo>
                  <a:pt x="607680" y="13406"/>
                </a:lnTo>
                <a:lnTo>
                  <a:pt x="569418" y="6037"/>
                </a:lnTo>
                <a:lnTo>
                  <a:pt x="530138" y="1529"/>
                </a:lnTo>
                <a:lnTo>
                  <a:pt x="48996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790827" y="2402865"/>
            <a:ext cx="533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查询 优化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506091" y="1553717"/>
            <a:ext cx="1172845" cy="1106805"/>
          </a:xfrm>
          <a:custGeom>
            <a:avLst/>
            <a:gdLst/>
            <a:ahLst/>
            <a:cxnLst/>
            <a:rect l="l" t="t" r="r" b="b"/>
            <a:pathLst>
              <a:path w="1172845" h="1106805">
                <a:moveTo>
                  <a:pt x="1172718" y="553211"/>
                </a:moveTo>
                <a:lnTo>
                  <a:pt x="1170777" y="507835"/>
                </a:lnTo>
                <a:lnTo>
                  <a:pt x="1165054" y="463470"/>
                </a:lnTo>
                <a:lnTo>
                  <a:pt x="1155700" y="420258"/>
                </a:lnTo>
                <a:lnTo>
                  <a:pt x="1142865" y="378342"/>
                </a:lnTo>
                <a:lnTo>
                  <a:pt x="1126700" y="337863"/>
                </a:lnTo>
                <a:lnTo>
                  <a:pt x="1107354" y="298965"/>
                </a:lnTo>
                <a:lnTo>
                  <a:pt x="1084978" y="261789"/>
                </a:lnTo>
                <a:lnTo>
                  <a:pt x="1059722" y="226478"/>
                </a:lnTo>
                <a:lnTo>
                  <a:pt x="1031737" y="193174"/>
                </a:lnTo>
                <a:lnTo>
                  <a:pt x="1001172" y="162020"/>
                </a:lnTo>
                <a:lnTo>
                  <a:pt x="968179" y="133157"/>
                </a:lnTo>
                <a:lnTo>
                  <a:pt x="932907" y="106728"/>
                </a:lnTo>
                <a:lnTo>
                  <a:pt x="895507" y="82876"/>
                </a:lnTo>
                <a:lnTo>
                  <a:pt x="856129" y="61742"/>
                </a:lnTo>
                <a:lnTo>
                  <a:pt x="814923" y="43469"/>
                </a:lnTo>
                <a:lnTo>
                  <a:pt x="772040" y="28200"/>
                </a:lnTo>
                <a:lnTo>
                  <a:pt x="727629" y="16076"/>
                </a:lnTo>
                <a:lnTo>
                  <a:pt x="681842" y="7239"/>
                </a:lnTo>
                <a:lnTo>
                  <a:pt x="634829" y="1833"/>
                </a:lnTo>
                <a:lnTo>
                  <a:pt x="586740" y="0"/>
                </a:lnTo>
                <a:lnTo>
                  <a:pt x="538541" y="1833"/>
                </a:lnTo>
                <a:lnTo>
                  <a:pt x="491430" y="7239"/>
                </a:lnTo>
                <a:lnTo>
                  <a:pt x="445556" y="16076"/>
                </a:lnTo>
                <a:lnTo>
                  <a:pt x="401068" y="28200"/>
                </a:lnTo>
                <a:lnTo>
                  <a:pt x="358116" y="43469"/>
                </a:lnTo>
                <a:lnTo>
                  <a:pt x="316850" y="61742"/>
                </a:lnTo>
                <a:lnTo>
                  <a:pt x="277420" y="82876"/>
                </a:lnTo>
                <a:lnTo>
                  <a:pt x="239975" y="106728"/>
                </a:lnTo>
                <a:lnTo>
                  <a:pt x="204665" y="133157"/>
                </a:lnTo>
                <a:lnTo>
                  <a:pt x="171640" y="162020"/>
                </a:lnTo>
                <a:lnTo>
                  <a:pt x="141050" y="193174"/>
                </a:lnTo>
                <a:lnTo>
                  <a:pt x="113044" y="226478"/>
                </a:lnTo>
                <a:lnTo>
                  <a:pt x="87772" y="261789"/>
                </a:lnTo>
                <a:lnTo>
                  <a:pt x="65384" y="298965"/>
                </a:lnTo>
                <a:lnTo>
                  <a:pt x="46029" y="337863"/>
                </a:lnTo>
                <a:lnTo>
                  <a:pt x="29858" y="378342"/>
                </a:lnTo>
                <a:lnTo>
                  <a:pt x="17019" y="420258"/>
                </a:lnTo>
                <a:lnTo>
                  <a:pt x="7664" y="463470"/>
                </a:lnTo>
                <a:lnTo>
                  <a:pt x="1941" y="507835"/>
                </a:lnTo>
                <a:lnTo>
                  <a:pt x="0" y="553212"/>
                </a:lnTo>
                <a:lnTo>
                  <a:pt x="1941" y="598588"/>
                </a:lnTo>
                <a:lnTo>
                  <a:pt x="7664" y="642953"/>
                </a:lnTo>
                <a:lnTo>
                  <a:pt x="17019" y="686165"/>
                </a:lnTo>
                <a:lnTo>
                  <a:pt x="29858" y="728081"/>
                </a:lnTo>
                <a:lnTo>
                  <a:pt x="46029" y="768560"/>
                </a:lnTo>
                <a:lnTo>
                  <a:pt x="65384" y="807458"/>
                </a:lnTo>
                <a:lnTo>
                  <a:pt x="87772" y="844634"/>
                </a:lnTo>
                <a:lnTo>
                  <a:pt x="103632" y="866794"/>
                </a:lnTo>
                <a:lnTo>
                  <a:pt x="103632" y="553212"/>
                </a:lnTo>
                <a:lnTo>
                  <a:pt x="105234" y="515872"/>
                </a:lnTo>
                <a:lnTo>
                  <a:pt x="117678" y="443820"/>
                </a:lnTo>
                <a:lnTo>
                  <a:pt x="141612" y="376047"/>
                </a:lnTo>
                <a:lnTo>
                  <a:pt x="176039" y="313486"/>
                </a:lnTo>
                <a:lnTo>
                  <a:pt x="219962" y="257069"/>
                </a:lnTo>
                <a:lnTo>
                  <a:pt x="272384" y="207731"/>
                </a:lnTo>
                <a:lnTo>
                  <a:pt x="332309" y="166402"/>
                </a:lnTo>
                <a:lnTo>
                  <a:pt x="398740" y="134016"/>
                </a:lnTo>
                <a:lnTo>
                  <a:pt x="470680" y="111506"/>
                </a:lnTo>
                <a:lnTo>
                  <a:pt x="508404" y="104246"/>
                </a:lnTo>
                <a:lnTo>
                  <a:pt x="547132" y="99804"/>
                </a:lnTo>
                <a:lnTo>
                  <a:pt x="586740" y="98298"/>
                </a:lnTo>
                <a:lnTo>
                  <a:pt x="626238" y="99804"/>
                </a:lnTo>
                <a:lnTo>
                  <a:pt x="664868" y="104246"/>
                </a:lnTo>
                <a:lnTo>
                  <a:pt x="702505" y="111506"/>
                </a:lnTo>
                <a:lnTo>
                  <a:pt x="774299" y="134016"/>
                </a:lnTo>
                <a:lnTo>
                  <a:pt x="840617" y="166402"/>
                </a:lnTo>
                <a:lnTo>
                  <a:pt x="900460" y="207731"/>
                </a:lnTo>
                <a:lnTo>
                  <a:pt x="952824" y="257069"/>
                </a:lnTo>
                <a:lnTo>
                  <a:pt x="996710" y="313486"/>
                </a:lnTo>
                <a:lnTo>
                  <a:pt x="1031116" y="376046"/>
                </a:lnTo>
                <a:lnTo>
                  <a:pt x="1055041" y="443820"/>
                </a:lnTo>
                <a:lnTo>
                  <a:pt x="1067483" y="515872"/>
                </a:lnTo>
                <a:lnTo>
                  <a:pt x="1069086" y="553211"/>
                </a:lnTo>
                <a:lnTo>
                  <a:pt x="1069086" y="866854"/>
                </a:lnTo>
                <a:lnTo>
                  <a:pt x="1084978" y="844634"/>
                </a:lnTo>
                <a:lnTo>
                  <a:pt x="1107354" y="807458"/>
                </a:lnTo>
                <a:lnTo>
                  <a:pt x="1126700" y="768560"/>
                </a:lnTo>
                <a:lnTo>
                  <a:pt x="1142865" y="728081"/>
                </a:lnTo>
                <a:lnTo>
                  <a:pt x="1155700" y="686165"/>
                </a:lnTo>
                <a:lnTo>
                  <a:pt x="1165054" y="642953"/>
                </a:lnTo>
                <a:lnTo>
                  <a:pt x="1170777" y="598588"/>
                </a:lnTo>
                <a:lnTo>
                  <a:pt x="1172718" y="553211"/>
                </a:lnTo>
                <a:close/>
              </a:path>
              <a:path w="1172845" h="1106805">
                <a:moveTo>
                  <a:pt x="1069086" y="866854"/>
                </a:moveTo>
                <a:lnTo>
                  <a:pt x="1069086" y="553211"/>
                </a:lnTo>
                <a:lnTo>
                  <a:pt x="1067483" y="590557"/>
                </a:lnTo>
                <a:lnTo>
                  <a:pt x="1062760" y="627075"/>
                </a:lnTo>
                <a:lnTo>
                  <a:pt x="1044452" y="697162"/>
                </a:lnTo>
                <a:lnTo>
                  <a:pt x="1015161" y="762531"/>
                </a:lnTo>
                <a:lnTo>
                  <a:pt x="975890" y="822240"/>
                </a:lnTo>
                <a:lnTo>
                  <a:pt x="927639" y="875347"/>
                </a:lnTo>
                <a:lnTo>
                  <a:pt x="871411" y="920910"/>
                </a:lnTo>
                <a:lnTo>
                  <a:pt x="808205" y="957987"/>
                </a:lnTo>
                <a:lnTo>
                  <a:pt x="739024" y="985637"/>
                </a:lnTo>
                <a:lnTo>
                  <a:pt x="664868" y="1002918"/>
                </a:lnTo>
                <a:lnTo>
                  <a:pt x="626238" y="1007376"/>
                </a:lnTo>
                <a:lnTo>
                  <a:pt x="586740" y="1008888"/>
                </a:lnTo>
                <a:lnTo>
                  <a:pt x="547132" y="1007376"/>
                </a:lnTo>
                <a:lnTo>
                  <a:pt x="508404" y="1002918"/>
                </a:lnTo>
                <a:lnTo>
                  <a:pt x="470680" y="995633"/>
                </a:lnTo>
                <a:lnTo>
                  <a:pt x="398740" y="973050"/>
                </a:lnTo>
                <a:lnTo>
                  <a:pt x="332309" y="940568"/>
                </a:lnTo>
                <a:lnTo>
                  <a:pt x="272384" y="899130"/>
                </a:lnTo>
                <a:lnTo>
                  <a:pt x="219962" y="849678"/>
                </a:lnTo>
                <a:lnTo>
                  <a:pt x="176039" y="793152"/>
                </a:lnTo>
                <a:lnTo>
                  <a:pt x="141612" y="730496"/>
                </a:lnTo>
                <a:lnTo>
                  <a:pt x="117678" y="662650"/>
                </a:lnTo>
                <a:lnTo>
                  <a:pt x="105234" y="590557"/>
                </a:lnTo>
                <a:lnTo>
                  <a:pt x="103632" y="553212"/>
                </a:lnTo>
                <a:lnTo>
                  <a:pt x="103632" y="866794"/>
                </a:lnTo>
                <a:lnTo>
                  <a:pt x="141050" y="913249"/>
                </a:lnTo>
                <a:lnTo>
                  <a:pt x="171640" y="944403"/>
                </a:lnTo>
                <a:lnTo>
                  <a:pt x="204665" y="973266"/>
                </a:lnTo>
                <a:lnTo>
                  <a:pt x="239975" y="999695"/>
                </a:lnTo>
                <a:lnTo>
                  <a:pt x="277420" y="1023547"/>
                </a:lnTo>
                <a:lnTo>
                  <a:pt x="316850" y="1044681"/>
                </a:lnTo>
                <a:lnTo>
                  <a:pt x="358116" y="1062954"/>
                </a:lnTo>
                <a:lnTo>
                  <a:pt x="401068" y="1078223"/>
                </a:lnTo>
                <a:lnTo>
                  <a:pt x="445556" y="1090347"/>
                </a:lnTo>
                <a:lnTo>
                  <a:pt x="491430" y="1099184"/>
                </a:lnTo>
                <a:lnTo>
                  <a:pt x="538541" y="1104590"/>
                </a:lnTo>
                <a:lnTo>
                  <a:pt x="586740" y="1106424"/>
                </a:lnTo>
                <a:lnTo>
                  <a:pt x="634829" y="1104590"/>
                </a:lnTo>
                <a:lnTo>
                  <a:pt x="681842" y="1099184"/>
                </a:lnTo>
                <a:lnTo>
                  <a:pt x="727629" y="1090347"/>
                </a:lnTo>
                <a:lnTo>
                  <a:pt x="772040" y="1078223"/>
                </a:lnTo>
                <a:lnTo>
                  <a:pt x="814923" y="1062954"/>
                </a:lnTo>
                <a:lnTo>
                  <a:pt x="856129" y="1044681"/>
                </a:lnTo>
                <a:lnTo>
                  <a:pt x="895507" y="1023547"/>
                </a:lnTo>
                <a:lnTo>
                  <a:pt x="932907" y="999695"/>
                </a:lnTo>
                <a:lnTo>
                  <a:pt x="968179" y="973266"/>
                </a:lnTo>
                <a:lnTo>
                  <a:pt x="1001172" y="944403"/>
                </a:lnTo>
                <a:lnTo>
                  <a:pt x="1031737" y="913249"/>
                </a:lnTo>
                <a:lnTo>
                  <a:pt x="1059722" y="879945"/>
                </a:lnTo>
                <a:lnTo>
                  <a:pt x="1069086" y="86685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02865" y="1644395"/>
            <a:ext cx="979169" cy="923925"/>
          </a:xfrm>
          <a:custGeom>
            <a:avLst/>
            <a:gdLst/>
            <a:ahLst/>
            <a:cxnLst/>
            <a:rect l="l" t="t" r="r" b="b"/>
            <a:pathLst>
              <a:path w="979170" h="923925">
                <a:moveTo>
                  <a:pt x="979170" y="461772"/>
                </a:moveTo>
                <a:lnTo>
                  <a:pt x="972776" y="386811"/>
                </a:lnTo>
                <a:lnTo>
                  <a:pt x="954261" y="315724"/>
                </a:lnTo>
                <a:lnTo>
                  <a:pt x="924628" y="249455"/>
                </a:lnTo>
                <a:lnTo>
                  <a:pt x="884877" y="188951"/>
                </a:lnTo>
                <a:lnTo>
                  <a:pt x="836009" y="135159"/>
                </a:lnTo>
                <a:lnTo>
                  <a:pt x="779026" y="89025"/>
                </a:lnTo>
                <a:lnTo>
                  <a:pt x="714928" y="51496"/>
                </a:lnTo>
                <a:lnTo>
                  <a:pt x="644719" y="23518"/>
                </a:lnTo>
                <a:lnTo>
                  <a:pt x="607634" y="13406"/>
                </a:lnTo>
                <a:lnTo>
                  <a:pt x="569397" y="6037"/>
                </a:lnTo>
                <a:lnTo>
                  <a:pt x="530133" y="1529"/>
                </a:lnTo>
                <a:lnTo>
                  <a:pt x="489966" y="0"/>
                </a:lnTo>
                <a:lnTo>
                  <a:pt x="449793" y="1529"/>
                </a:lnTo>
                <a:lnTo>
                  <a:pt x="410513" y="6037"/>
                </a:lnTo>
                <a:lnTo>
                  <a:pt x="372251" y="13406"/>
                </a:lnTo>
                <a:lnTo>
                  <a:pt x="335133" y="23518"/>
                </a:lnTo>
                <a:lnTo>
                  <a:pt x="264838" y="51496"/>
                </a:lnTo>
                <a:lnTo>
                  <a:pt x="200637" y="89025"/>
                </a:lnTo>
                <a:lnTo>
                  <a:pt x="143541" y="135159"/>
                </a:lnTo>
                <a:lnTo>
                  <a:pt x="94561" y="188951"/>
                </a:lnTo>
                <a:lnTo>
                  <a:pt x="54706" y="249455"/>
                </a:lnTo>
                <a:lnTo>
                  <a:pt x="24987" y="315724"/>
                </a:lnTo>
                <a:lnTo>
                  <a:pt x="6415" y="386811"/>
                </a:lnTo>
                <a:lnTo>
                  <a:pt x="0" y="461772"/>
                </a:lnTo>
                <a:lnTo>
                  <a:pt x="1624" y="499677"/>
                </a:lnTo>
                <a:lnTo>
                  <a:pt x="14244" y="572819"/>
                </a:lnTo>
                <a:lnTo>
                  <a:pt x="38516" y="641615"/>
                </a:lnTo>
                <a:lnTo>
                  <a:pt x="73429" y="705120"/>
                </a:lnTo>
                <a:lnTo>
                  <a:pt x="117973" y="762386"/>
                </a:lnTo>
                <a:lnTo>
                  <a:pt x="171138" y="812467"/>
                </a:lnTo>
                <a:lnTo>
                  <a:pt x="231913" y="854417"/>
                </a:lnTo>
                <a:lnTo>
                  <a:pt x="299287" y="887289"/>
                </a:lnTo>
                <a:lnTo>
                  <a:pt x="372251" y="910137"/>
                </a:lnTo>
                <a:lnTo>
                  <a:pt x="410513" y="917506"/>
                </a:lnTo>
                <a:lnTo>
                  <a:pt x="449793" y="922014"/>
                </a:lnTo>
                <a:lnTo>
                  <a:pt x="489966" y="923544"/>
                </a:lnTo>
                <a:lnTo>
                  <a:pt x="530133" y="922014"/>
                </a:lnTo>
                <a:lnTo>
                  <a:pt x="569397" y="917506"/>
                </a:lnTo>
                <a:lnTo>
                  <a:pt x="607634" y="910137"/>
                </a:lnTo>
                <a:lnTo>
                  <a:pt x="644719" y="900025"/>
                </a:lnTo>
                <a:lnTo>
                  <a:pt x="714928" y="872047"/>
                </a:lnTo>
                <a:lnTo>
                  <a:pt x="779026" y="834518"/>
                </a:lnTo>
                <a:lnTo>
                  <a:pt x="836009" y="788384"/>
                </a:lnTo>
                <a:lnTo>
                  <a:pt x="884877" y="734592"/>
                </a:lnTo>
                <a:lnTo>
                  <a:pt x="924628" y="674088"/>
                </a:lnTo>
                <a:lnTo>
                  <a:pt x="954261" y="607819"/>
                </a:lnTo>
                <a:lnTo>
                  <a:pt x="972776" y="536732"/>
                </a:lnTo>
                <a:lnTo>
                  <a:pt x="979170" y="461772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02865" y="1644395"/>
            <a:ext cx="979169" cy="923925"/>
          </a:xfrm>
          <a:custGeom>
            <a:avLst/>
            <a:gdLst/>
            <a:ahLst/>
            <a:cxnLst/>
            <a:rect l="l" t="t" r="r" b="b"/>
            <a:pathLst>
              <a:path w="979170" h="923925">
                <a:moveTo>
                  <a:pt x="489966" y="0"/>
                </a:moveTo>
                <a:lnTo>
                  <a:pt x="449793" y="1529"/>
                </a:lnTo>
                <a:lnTo>
                  <a:pt x="410513" y="6037"/>
                </a:lnTo>
                <a:lnTo>
                  <a:pt x="372251" y="13406"/>
                </a:lnTo>
                <a:lnTo>
                  <a:pt x="335133" y="23518"/>
                </a:lnTo>
                <a:lnTo>
                  <a:pt x="264838" y="51496"/>
                </a:lnTo>
                <a:lnTo>
                  <a:pt x="200637" y="89025"/>
                </a:lnTo>
                <a:lnTo>
                  <a:pt x="143541" y="135159"/>
                </a:lnTo>
                <a:lnTo>
                  <a:pt x="94561" y="188951"/>
                </a:lnTo>
                <a:lnTo>
                  <a:pt x="54706" y="249455"/>
                </a:lnTo>
                <a:lnTo>
                  <a:pt x="24987" y="315724"/>
                </a:lnTo>
                <a:lnTo>
                  <a:pt x="6415" y="386811"/>
                </a:lnTo>
                <a:lnTo>
                  <a:pt x="0" y="461772"/>
                </a:lnTo>
                <a:lnTo>
                  <a:pt x="1624" y="499677"/>
                </a:lnTo>
                <a:lnTo>
                  <a:pt x="14244" y="572819"/>
                </a:lnTo>
                <a:lnTo>
                  <a:pt x="38516" y="641615"/>
                </a:lnTo>
                <a:lnTo>
                  <a:pt x="73429" y="705120"/>
                </a:lnTo>
                <a:lnTo>
                  <a:pt x="117973" y="762386"/>
                </a:lnTo>
                <a:lnTo>
                  <a:pt x="171138" y="812467"/>
                </a:lnTo>
                <a:lnTo>
                  <a:pt x="231913" y="854417"/>
                </a:lnTo>
                <a:lnTo>
                  <a:pt x="299287" y="887289"/>
                </a:lnTo>
                <a:lnTo>
                  <a:pt x="372251" y="910137"/>
                </a:lnTo>
                <a:lnTo>
                  <a:pt x="410513" y="917506"/>
                </a:lnTo>
                <a:lnTo>
                  <a:pt x="449793" y="922014"/>
                </a:lnTo>
                <a:lnTo>
                  <a:pt x="489966" y="923544"/>
                </a:lnTo>
                <a:lnTo>
                  <a:pt x="530133" y="922014"/>
                </a:lnTo>
                <a:lnTo>
                  <a:pt x="569397" y="917506"/>
                </a:lnTo>
                <a:lnTo>
                  <a:pt x="607634" y="910137"/>
                </a:lnTo>
                <a:lnTo>
                  <a:pt x="644719" y="900025"/>
                </a:lnTo>
                <a:lnTo>
                  <a:pt x="714928" y="872047"/>
                </a:lnTo>
                <a:lnTo>
                  <a:pt x="779026" y="834518"/>
                </a:lnTo>
                <a:lnTo>
                  <a:pt x="836009" y="788384"/>
                </a:lnTo>
                <a:lnTo>
                  <a:pt x="884877" y="734592"/>
                </a:lnTo>
                <a:lnTo>
                  <a:pt x="924628" y="674088"/>
                </a:lnTo>
                <a:lnTo>
                  <a:pt x="954261" y="607819"/>
                </a:lnTo>
                <a:lnTo>
                  <a:pt x="972776" y="536732"/>
                </a:lnTo>
                <a:lnTo>
                  <a:pt x="979170" y="461772"/>
                </a:lnTo>
                <a:lnTo>
                  <a:pt x="977550" y="423866"/>
                </a:lnTo>
                <a:lnTo>
                  <a:pt x="964971" y="350724"/>
                </a:lnTo>
                <a:lnTo>
                  <a:pt x="940772" y="281928"/>
                </a:lnTo>
                <a:lnTo>
                  <a:pt x="905954" y="218423"/>
                </a:lnTo>
                <a:lnTo>
                  <a:pt x="861520" y="161157"/>
                </a:lnTo>
                <a:lnTo>
                  <a:pt x="808469" y="111076"/>
                </a:lnTo>
                <a:lnTo>
                  <a:pt x="747804" y="69126"/>
                </a:lnTo>
                <a:lnTo>
                  <a:pt x="680525" y="36254"/>
                </a:lnTo>
                <a:lnTo>
                  <a:pt x="607634" y="13406"/>
                </a:lnTo>
                <a:lnTo>
                  <a:pt x="569397" y="6037"/>
                </a:lnTo>
                <a:lnTo>
                  <a:pt x="530133" y="1529"/>
                </a:lnTo>
                <a:lnTo>
                  <a:pt x="48996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824855" y="1836699"/>
            <a:ext cx="533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查询 实现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0A274924-494C-4E93-9C46-B8C0B862AE59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0EF31B4F-5A2B-4305-A6C5-B053A9DAEF42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9511" y="1498589"/>
            <a:ext cx="5863590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数据库的三大类操作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一次单一元组的一元操作</a:t>
            </a:r>
            <a:endParaRPr sz="2000" dirty="0">
              <a:latin typeface="微软雅黑"/>
              <a:cs typeface="微软雅黑"/>
            </a:endParaRPr>
          </a:p>
          <a:p>
            <a:pPr marL="680085" indent="-210185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SzPct val="57142"/>
              <a:buFont typeface="Wingdings"/>
              <a:buChar char=""/>
              <a:tabLst>
                <a:tab pos="680720" algn="l"/>
              </a:tabLst>
            </a:pP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1950" b="1" spc="-7" baseline="-17094" dirty="0">
                <a:solidFill>
                  <a:srgbClr val="FF0065"/>
                </a:solidFill>
                <a:latin typeface="Tahoma"/>
                <a:cs typeface="Tahoma"/>
              </a:rPr>
              <a:t>F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spc="-5" dirty="0">
                <a:latin typeface="Tahoma"/>
                <a:cs typeface="Tahoma"/>
              </a:rPr>
              <a:t>,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</a:t>
            </a:r>
            <a:r>
              <a:rPr sz="1950" b="1" spc="7" baseline="-21367" dirty="0">
                <a:solidFill>
                  <a:srgbClr val="FF0065"/>
                </a:solidFill>
                <a:latin typeface="Symbol"/>
                <a:cs typeface="Symbol"/>
              </a:rPr>
              <a:t></a:t>
            </a:r>
            <a:r>
              <a:rPr sz="2000" b="1" spc="-10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---SELECTION, PROJECTION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整个关系的一元操作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487" y="3371796"/>
            <a:ext cx="7118984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FF0065"/>
                </a:solidFill>
                <a:latin typeface="Wingdings"/>
                <a:cs typeface="Wingdings"/>
              </a:rPr>
              <a:t>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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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65"/>
                </a:solidFill>
                <a:latin typeface="Symbol"/>
                <a:cs typeface="Symbol"/>
              </a:rPr>
              <a:t></a:t>
            </a:r>
            <a:r>
              <a:rPr sz="2000" spc="-5" dirty="0">
                <a:solidFill>
                  <a:srgbClr val="FF0065"/>
                </a:solidFill>
                <a:latin typeface="Symbol"/>
                <a:cs typeface="Symbol"/>
              </a:rPr>
              <a:t></a:t>
            </a:r>
            <a:r>
              <a:rPr sz="2000" spc="-10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0065"/>
                </a:solidFill>
                <a:latin typeface="Symbol"/>
                <a:cs typeface="Symbol"/>
              </a:rPr>
              <a:t></a:t>
            </a:r>
            <a:r>
              <a:rPr sz="2000" spc="5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---DISTINCT,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BY</a:t>
            </a:r>
            <a:r>
              <a:rPr sz="2000" b="1" dirty="0">
                <a:solidFill>
                  <a:srgbClr val="FF0065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SORTING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整个关系的二元操作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6687" y="4313815"/>
            <a:ext cx="3755390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集合上的操</a:t>
            </a:r>
            <a:r>
              <a:rPr sz="2000" b="1" dirty="0">
                <a:latin typeface="微软雅黑"/>
                <a:cs typeface="微软雅黑"/>
              </a:rPr>
              <a:t>作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  </a:t>
            </a:r>
            <a:r>
              <a:rPr sz="1950" b="1" spc="30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 </a:t>
            </a:r>
            <a:r>
              <a:rPr sz="1950" b="1" spc="7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</a:t>
            </a:r>
            <a:endParaRPr sz="1950" baseline="-21367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包上的操作：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  </a:t>
            </a:r>
            <a:r>
              <a:rPr sz="1950" b="1" spc="22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 </a:t>
            </a:r>
            <a:r>
              <a:rPr sz="1950" b="1" spc="-7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0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</a:t>
            </a:r>
            <a:endParaRPr sz="1950" baseline="-21367" dirty="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spcBef>
                <a:spcPts val="725"/>
              </a:spcBef>
              <a:buFont typeface="Wingdings"/>
              <a:buChar char=""/>
              <a:tabLst>
                <a:tab pos="288925" algn="l"/>
              </a:tabLst>
            </a:pPr>
            <a:r>
              <a:rPr sz="2000" b="1" spc="-5" dirty="0">
                <a:latin typeface="微软雅黑"/>
                <a:cs typeface="微软雅黑"/>
              </a:rPr>
              <a:t>积，连接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PRODUC</a:t>
            </a:r>
            <a:r>
              <a:rPr sz="2000" b="1" spc="0" dirty="0">
                <a:solidFill>
                  <a:srgbClr val="FF0065"/>
                </a:solidFill>
                <a:latin typeface="Times New Roman"/>
                <a:cs typeface="Times New Roman"/>
              </a:rPr>
              <a:t>T</a:t>
            </a:r>
            <a:r>
              <a:rPr sz="2000" b="1" spc="-10" dirty="0">
                <a:solidFill>
                  <a:srgbClr val="FF0065"/>
                </a:solidFill>
                <a:latin typeface="宋体"/>
                <a:cs typeface="宋体"/>
              </a:rPr>
              <a:t>，</a:t>
            </a:r>
            <a:r>
              <a:rPr sz="2000" b="1" spc="-500" dirty="0">
                <a:solidFill>
                  <a:srgbClr val="FF0065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Times New Roman"/>
                <a:cs typeface="Times New Roman"/>
              </a:rPr>
              <a:t>JOIN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102" y="326286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19.1 </a:t>
            </a:r>
            <a:r>
              <a:rPr lang="zh-CN" alt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查询实现算法概述</a:t>
            </a:r>
            <a:endParaRPr lang="zh-CN" altLang="en-US"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查询实现算法总览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1901" y="1966722"/>
            <a:ext cx="1386205" cy="1081405"/>
          </a:xfrm>
          <a:custGeom>
            <a:avLst/>
            <a:gdLst/>
            <a:ahLst/>
            <a:cxnLst/>
            <a:rect l="l" t="t" r="r" b="b"/>
            <a:pathLst>
              <a:path w="1386204" h="1081405">
                <a:moveTo>
                  <a:pt x="1386078" y="540258"/>
                </a:moveTo>
                <a:lnTo>
                  <a:pt x="1383781" y="495904"/>
                </a:lnTo>
                <a:lnTo>
                  <a:pt x="1377010" y="452545"/>
                </a:lnTo>
                <a:lnTo>
                  <a:pt x="1365943" y="410321"/>
                </a:lnTo>
                <a:lnTo>
                  <a:pt x="1350757" y="369368"/>
                </a:lnTo>
                <a:lnTo>
                  <a:pt x="1331630" y="329826"/>
                </a:lnTo>
                <a:lnTo>
                  <a:pt x="1308740" y="291833"/>
                </a:lnTo>
                <a:lnTo>
                  <a:pt x="1282264" y="255527"/>
                </a:lnTo>
                <a:lnTo>
                  <a:pt x="1252380" y="221047"/>
                </a:lnTo>
                <a:lnTo>
                  <a:pt x="1219266" y="188530"/>
                </a:lnTo>
                <a:lnTo>
                  <a:pt x="1183100" y="158115"/>
                </a:lnTo>
                <a:lnTo>
                  <a:pt x="1144059" y="129940"/>
                </a:lnTo>
                <a:lnTo>
                  <a:pt x="1102321" y="104144"/>
                </a:lnTo>
                <a:lnTo>
                  <a:pt x="1058064" y="80864"/>
                </a:lnTo>
                <a:lnTo>
                  <a:pt x="1011465" y="60240"/>
                </a:lnTo>
                <a:lnTo>
                  <a:pt x="962703" y="42410"/>
                </a:lnTo>
                <a:lnTo>
                  <a:pt x="911955" y="27511"/>
                </a:lnTo>
                <a:lnTo>
                  <a:pt x="859399" y="15682"/>
                </a:lnTo>
                <a:lnTo>
                  <a:pt x="805212" y="7062"/>
                </a:lnTo>
                <a:lnTo>
                  <a:pt x="749572" y="1788"/>
                </a:lnTo>
                <a:lnTo>
                  <a:pt x="692658" y="0"/>
                </a:lnTo>
                <a:lnTo>
                  <a:pt x="635852" y="1788"/>
                </a:lnTo>
                <a:lnTo>
                  <a:pt x="580310" y="7062"/>
                </a:lnTo>
                <a:lnTo>
                  <a:pt x="526210" y="15682"/>
                </a:lnTo>
                <a:lnTo>
                  <a:pt x="473732" y="27511"/>
                </a:lnTo>
                <a:lnTo>
                  <a:pt x="423052" y="42410"/>
                </a:lnTo>
                <a:lnTo>
                  <a:pt x="374350" y="60240"/>
                </a:lnTo>
                <a:lnTo>
                  <a:pt x="327804" y="80864"/>
                </a:lnTo>
                <a:lnTo>
                  <a:pt x="283592" y="104144"/>
                </a:lnTo>
                <a:lnTo>
                  <a:pt x="241891" y="129940"/>
                </a:lnTo>
                <a:lnTo>
                  <a:pt x="202882" y="158115"/>
                </a:lnTo>
                <a:lnTo>
                  <a:pt x="166741" y="188530"/>
                </a:lnTo>
                <a:lnTo>
                  <a:pt x="133648" y="221047"/>
                </a:lnTo>
                <a:lnTo>
                  <a:pt x="103780" y="255527"/>
                </a:lnTo>
                <a:lnTo>
                  <a:pt x="77317" y="291833"/>
                </a:lnTo>
                <a:lnTo>
                  <a:pt x="54435" y="329826"/>
                </a:lnTo>
                <a:lnTo>
                  <a:pt x="35314" y="369368"/>
                </a:lnTo>
                <a:lnTo>
                  <a:pt x="20131" y="410321"/>
                </a:lnTo>
                <a:lnTo>
                  <a:pt x="9066" y="452545"/>
                </a:lnTo>
                <a:lnTo>
                  <a:pt x="2296" y="495904"/>
                </a:lnTo>
                <a:lnTo>
                  <a:pt x="0" y="540258"/>
                </a:lnTo>
                <a:lnTo>
                  <a:pt x="2296" y="584617"/>
                </a:lnTo>
                <a:lnTo>
                  <a:pt x="9066" y="627991"/>
                </a:lnTo>
                <a:lnTo>
                  <a:pt x="20131" y="670241"/>
                </a:lnTo>
                <a:lnTo>
                  <a:pt x="35314" y="711226"/>
                </a:lnTo>
                <a:lnTo>
                  <a:pt x="54435" y="750808"/>
                </a:lnTo>
                <a:lnTo>
                  <a:pt x="77317" y="788846"/>
                </a:lnTo>
                <a:lnTo>
                  <a:pt x="103780" y="825202"/>
                </a:lnTo>
                <a:lnTo>
                  <a:pt x="122682" y="847057"/>
                </a:lnTo>
                <a:lnTo>
                  <a:pt x="122682" y="540258"/>
                </a:lnTo>
                <a:lnTo>
                  <a:pt x="124572" y="503821"/>
                </a:lnTo>
                <a:lnTo>
                  <a:pt x="139251" y="433496"/>
                </a:lnTo>
                <a:lnTo>
                  <a:pt x="167485" y="367331"/>
                </a:lnTo>
                <a:lnTo>
                  <a:pt x="208097" y="306242"/>
                </a:lnTo>
                <a:lnTo>
                  <a:pt x="259913" y="251141"/>
                </a:lnTo>
                <a:lnTo>
                  <a:pt x="289655" y="226123"/>
                </a:lnTo>
                <a:lnTo>
                  <a:pt x="321757" y="202945"/>
                </a:lnTo>
                <a:lnTo>
                  <a:pt x="356073" y="181721"/>
                </a:lnTo>
                <a:lnTo>
                  <a:pt x="392455" y="162566"/>
                </a:lnTo>
                <a:lnTo>
                  <a:pt x="430757" y="145595"/>
                </a:lnTo>
                <a:lnTo>
                  <a:pt x="470832" y="130921"/>
                </a:lnTo>
                <a:lnTo>
                  <a:pt x="512533" y="118658"/>
                </a:lnTo>
                <a:lnTo>
                  <a:pt x="555713" y="108922"/>
                </a:lnTo>
                <a:lnTo>
                  <a:pt x="600225" y="101826"/>
                </a:lnTo>
                <a:lnTo>
                  <a:pt x="645922" y="97484"/>
                </a:lnTo>
                <a:lnTo>
                  <a:pt x="692658" y="96012"/>
                </a:lnTo>
                <a:lnTo>
                  <a:pt x="739502" y="97484"/>
                </a:lnTo>
                <a:lnTo>
                  <a:pt x="785297" y="101826"/>
                </a:lnTo>
                <a:lnTo>
                  <a:pt x="829896" y="108922"/>
                </a:lnTo>
                <a:lnTo>
                  <a:pt x="873154" y="118658"/>
                </a:lnTo>
                <a:lnTo>
                  <a:pt x="914923" y="130921"/>
                </a:lnTo>
                <a:lnTo>
                  <a:pt x="955058" y="145595"/>
                </a:lnTo>
                <a:lnTo>
                  <a:pt x="993412" y="162566"/>
                </a:lnTo>
                <a:lnTo>
                  <a:pt x="1029839" y="181721"/>
                </a:lnTo>
                <a:lnTo>
                  <a:pt x="1064193" y="202945"/>
                </a:lnTo>
                <a:lnTo>
                  <a:pt x="1096327" y="226123"/>
                </a:lnTo>
                <a:lnTo>
                  <a:pt x="1126095" y="251141"/>
                </a:lnTo>
                <a:lnTo>
                  <a:pt x="1153351" y="277886"/>
                </a:lnTo>
                <a:lnTo>
                  <a:pt x="1199740" y="336095"/>
                </a:lnTo>
                <a:lnTo>
                  <a:pt x="1234324" y="399836"/>
                </a:lnTo>
                <a:lnTo>
                  <a:pt x="1255932" y="468195"/>
                </a:lnTo>
                <a:lnTo>
                  <a:pt x="1263396" y="540258"/>
                </a:lnTo>
                <a:lnTo>
                  <a:pt x="1263396" y="847007"/>
                </a:lnTo>
                <a:lnTo>
                  <a:pt x="1282264" y="825202"/>
                </a:lnTo>
                <a:lnTo>
                  <a:pt x="1308740" y="788846"/>
                </a:lnTo>
                <a:lnTo>
                  <a:pt x="1331630" y="750808"/>
                </a:lnTo>
                <a:lnTo>
                  <a:pt x="1350757" y="711226"/>
                </a:lnTo>
                <a:lnTo>
                  <a:pt x="1365943" y="670241"/>
                </a:lnTo>
                <a:lnTo>
                  <a:pt x="1377010" y="627991"/>
                </a:lnTo>
                <a:lnTo>
                  <a:pt x="1383781" y="584617"/>
                </a:lnTo>
                <a:lnTo>
                  <a:pt x="1386078" y="540258"/>
                </a:lnTo>
                <a:close/>
              </a:path>
              <a:path w="1386204" h="1081405">
                <a:moveTo>
                  <a:pt x="1263396" y="847007"/>
                </a:moveTo>
                <a:lnTo>
                  <a:pt x="1263396" y="540258"/>
                </a:lnTo>
                <a:lnTo>
                  <a:pt x="1261505" y="576803"/>
                </a:lnTo>
                <a:lnTo>
                  <a:pt x="1255932" y="612526"/>
                </a:lnTo>
                <a:lnTo>
                  <a:pt x="1234324" y="681051"/>
                </a:lnTo>
                <a:lnTo>
                  <a:pt x="1199740" y="744921"/>
                </a:lnTo>
                <a:lnTo>
                  <a:pt x="1153351" y="803227"/>
                </a:lnTo>
                <a:lnTo>
                  <a:pt x="1126095" y="830009"/>
                </a:lnTo>
                <a:lnTo>
                  <a:pt x="1096327" y="855059"/>
                </a:lnTo>
                <a:lnTo>
                  <a:pt x="1064193" y="878263"/>
                </a:lnTo>
                <a:lnTo>
                  <a:pt x="1029839" y="899507"/>
                </a:lnTo>
                <a:lnTo>
                  <a:pt x="993412" y="918678"/>
                </a:lnTo>
                <a:lnTo>
                  <a:pt x="955058" y="935662"/>
                </a:lnTo>
                <a:lnTo>
                  <a:pt x="914923" y="950344"/>
                </a:lnTo>
                <a:lnTo>
                  <a:pt x="873154" y="962613"/>
                </a:lnTo>
                <a:lnTo>
                  <a:pt x="829896" y="972353"/>
                </a:lnTo>
                <a:lnTo>
                  <a:pt x="785297" y="979451"/>
                </a:lnTo>
                <a:lnTo>
                  <a:pt x="739502" y="983793"/>
                </a:lnTo>
                <a:lnTo>
                  <a:pt x="692658" y="985266"/>
                </a:lnTo>
                <a:lnTo>
                  <a:pt x="645922" y="983793"/>
                </a:lnTo>
                <a:lnTo>
                  <a:pt x="600225" y="979451"/>
                </a:lnTo>
                <a:lnTo>
                  <a:pt x="555713" y="972353"/>
                </a:lnTo>
                <a:lnTo>
                  <a:pt x="512533" y="962613"/>
                </a:lnTo>
                <a:lnTo>
                  <a:pt x="470832" y="950344"/>
                </a:lnTo>
                <a:lnTo>
                  <a:pt x="430757" y="935662"/>
                </a:lnTo>
                <a:lnTo>
                  <a:pt x="392455" y="918678"/>
                </a:lnTo>
                <a:lnTo>
                  <a:pt x="356073" y="899507"/>
                </a:lnTo>
                <a:lnTo>
                  <a:pt x="321757" y="878263"/>
                </a:lnTo>
                <a:lnTo>
                  <a:pt x="289655" y="855059"/>
                </a:lnTo>
                <a:lnTo>
                  <a:pt x="259913" y="830009"/>
                </a:lnTo>
                <a:lnTo>
                  <a:pt x="232678" y="803227"/>
                </a:lnTo>
                <a:lnTo>
                  <a:pt x="186317" y="744921"/>
                </a:lnTo>
                <a:lnTo>
                  <a:pt x="151747" y="681051"/>
                </a:lnTo>
                <a:lnTo>
                  <a:pt x="130144" y="612526"/>
                </a:lnTo>
                <a:lnTo>
                  <a:pt x="122682" y="540258"/>
                </a:lnTo>
                <a:lnTo>
                  <a:pt x="122682" y="847057"/>
                </a:lnTo>
                <a:lnTo>
                  <a:pt x="166741" y="892310"/>
                </a:lnTo>
                <a:lnTo>
                  <a:pt x="202882" y="922782"/>
                </a:lnTo>
                <a:lnTo>
                  <a:pt x="241891" y="951013"/>
                </a:lnTo>
                <a:lnTo>
                  <a:pt x="283592" y="976865"/>
                </a:lnTo>
                <a:lnTo>
                  <a:pt x="327804" y="1000198"/>
                </a:lnTo>
                <a:lnTo>
                  <a:pt x="374350" y="1020872"/>
                </a:lnTo>
                <a:lnTo>
                  <a:pt x="423052" y="1038748"/>
                </a:lnTo>
                <a:lnTo>
                  <a:pt x="473732" y="1053687"/>
                </a:lnTo>
                <a:lnTo>
                  <a:pt x="526210" y="1065549"/>
                </a:lnTo>
                <a:lnTo>
                  <a:pt x="580310" y="1074194"/>
                </a:lnTo>
                <a:lnTo>
                  <a:pt x="635852" y="1079483"/>
                </a:lnTo>
                <a:lnTo>
                  <a:pt x="692658" y="1081278"/>
                </a:lnTo>
                <a:lnTo>
                  <a:pt x="749572" y="1079483"/>
                </a:lnTo>
                <a:lnTo>
                  <a:pt x="805212" y="1074194"/>
                </a:lnTo>
                <a:lnTo>
                  <a:pt x="859399" y="1065549"/>
                </a:lnTo>
                <a:lnTo>
                  <a:pt x="911955" y="1053687"/>
                </a:lnTo>
                <a:lnTo>
                  <a:pt x="962703" y="1038748"/>
                </a:lnTo>
                <a:lnTo>
                  <a:pt x="1011465" y="1020872"/>
                </a:lnTo>
                <a:lnTo>
                  <a:pt x="1058064" y="1000198"/>
                </a:lnTo>
                <a:lnTo>
                  <a:pt x="1102321" y="976865"/>
                </a:lnTo>
                <a:lnTo>
                  <a:pt x="1144059" y="951013"/>
                </a:lnTo>
                <a:lnTo>
                  <a:pt x="1183100" y="922782"/>
                </a:lnTo>
                <a:lnTo>
                  <a:pt x="1219266" y="892310"/>
                </a:lnTo>
                <a:lnTo>
                  <a:pt x="1252380" y="859737"/>
                </a:lnTo>
                <a:lnTo>
                  <a:pt x="1263396" y="8470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6213" y="2055876"/>
            <a:ext cx="1157605" cy="901700"/>
          </a:xfrm>
          <a:custGeom>
            <a:avLst/>
            <a:gdLst/>
            <a:ahLst/>
            <a:cxnLst/>
            <a:rect l="l" t="t" r="r" b="b"/>
            <a:pathLst>
              <a:path w="1157604" h="901700">
                <a:moveTo>
                  <a:pt x="1157477" y="450342"/>
                </a:moveTo>
                <a:lnTo>
                  <a:pt x="1149903" y="377183"/>
                </a:lnTo>
                <a:lnTo>
                  <a:pt x="1127973" y="307823"/>
                </a:lnTo>
                <a:lnTo>
                  <a:pt x="1092875" y="243182"/>
                </a:lnTo>
                <a:lnTo>
                  <a:pt x="1045799" y="184178"/>
                </a:lnTo>
                <a:lnTo>
                  <a:pt x="1018140" y="157077"/>
                </a:lnTo>
                <a:lnTo>
                  <a:pt x="987932" y="131730"/>
                </a:lnTo>
                <a:lnTo>
                  <a:pt x="955325" y="108252"/>
                </a:lnTo>
                <a:lnTo>
                  <a:pt x="920465" y="86758"/>
                </a:lnTo>
                <a:lnTo>
                  <a:pt x="883502" y="67362"/>
                </a:lnTo>
                <a:lnTo>
                  <a:pt x="844585" y="50179"/>
                </a:lnTo>
                <a:lnTo>
                  <a:pt x="803862" y="35325"/>
                </a:lnTo>
                <a:lnTo>
                  <a:pt x="761481" y="22914"/>
                </a:lnTo>
                <a:lnTo>
                  <a:pt x="717592" y="13061"/>
                </a:lnTo>
                <a:lnTo>
                  <a:pt x="672343" y="5881"/>
                </a:lnTo>
                <a:lnTo>
                  <a:pt x="625882" y="1489"/>
                </a:lnTo>
                <a:lnTo>
                  <a:pt x="578357" y="0"/>
                </a:lnTo>
                <a:lnTo>
                  <a:pt x="530942" y="1489"/>
                </a:lnTo>
                <a:lnTo>
                  <a:pt x="484579" y="5881"/>
                </a:lnTo>
                <a:lnTo>
                  <a:pt x="439417" y="13061"/>
                </a:lnTo>
                <a:lnTo>
                  <a:pt x="395606" y="22914"/>
                </a:lnTo>
                <a:lnTo>
                  <a:pt x="353294" y="35325"/>
                </a:lnTo>
                <a:lnTo>
                  <a:pt x="312631" y="50179"/>
                </a:lnTo>
                <a:lnTo>
                  <a:pt x="273765" y="67362"/>
                </a:lnTo>
                <a:lnTo>
                  <a:pt x="236847" y="86758"/>
                </a:lnTo>
                <a:lnTo>
                  <a:pt x="202026" y="108252"/>
                </a:lnTo>
                <a:lnTo>
                  <a:pt x="169449" y="131730"/>
                </a:lnTo>
                <a:lnTo>
                  <a:pt x="139267" y="157077"/>
                </a:lnTo>
                <a:lnTo>
                  <a:pt x="111629" y="184178"/>
                </a:lnTo>
                <a:lnTo>
                  <a:pt x="64581" y="243182"/>
                </a:lnTo>
                <a:lnTo>
                  <a:pt x="29498" y="307823"/>
                </a:lnTo>
                <a:lnTo>
                  <a:pt x="7573" y="377183"/>
                </a:lnTo>
                <a:lnTo>
                  <a:pt x="0" y="450342"/>
                </a:lnTo>
                <a:lnTo>
                  <a:pt x="1918" y="487344"/>
                </a:lnTo>
                <a:lnTo>
                  <a:pt x="16816" y="558759"/>
                </a:lnTo>
                <a:lnTo>
                  <a:pt x="45469" y="625947"/>
                </a:lnTo>
                <a:lnTo>
                  <a:pt x="86684" y="687980"/>
                </a:lnTo>
                <a:lnTo>
                  <a:pt x="139267" y="743930"/>
                </a:lnTo>
                <a:lnTo>
                  <a:pt x="169449" y="769334"/>
                </a:lnTo>
                <a:lnTo>
                  <a:pt x="202026" y="792869"/>
                </a:lnTo>
                <a:lnTo>
                  <a:pt x="236847" y="814419"/>
                </a:lnTo>
                <a:lnTo>
                  <a:pt x="273765" y="833868"/>
                </a:lnTo>
                <a:lnTo>
                  <a:pt x="312631" y="851101"/>
                </a:lnTo>
                <a:lnTo>
                  <a:pt x="353294" y="866001"/>
                </a:lnTo>
                <a:lnTo>
                  <a:pt x="395606" y="878451"/>
                </a:lnTo>
                <a:lnTo>
                  <a:pt x="439417" y="888337"/>
                </a:lnTo>
                <a:lnTo>
                  <a:pt x="484579" y="895542"/>
                </a:lnTo>
                <a:lnTo>
                  <a:pt x="530942" y="899950"/>
                </a:lnTo>
                <a:lnTo>
                  <a:pt x="578357" y="901446"/>
                </a:lnTo>
                <a:lnTo>
                  <a:pt x="625882" y="899950"/>
                </a:lnTo>
                <a:lnTo>
                  <a:pt x="672343" y="895542"/>
                </a:lnTo>
                <a:lnTo>
                  <a:pt x="717592" y="888337"/>
                </a:lnTo>
                <a:lnTo>
                  <a:pt x="761481" y="878451"/>
                </a:lnTo>
                <a:lnTo>
                  <a:pt x="803862" y="866001"/>
                </a:lnTo>
                <a:lnTo>
                  <a:pt x="844585" y="851101"/>
                </a:lnTo>
                <a:lnTo>
                  <a:pt x="883502" y="833868"/>
                </a:lnTo>
                <a:lnTo>
                  <a:pt x="920465" y="814419"/>
                </a:lnTo>
                <a:lnTo>
                  <a:pt x="955325" y="792869"/>
                </a:lnTo>
                <a:lnTo>
                  <a:pt x="987932" y="769334"/>
                </a:lnTo>
                <a:lnTo>
                  <a:pt x="1018140" y="743930"/>
                </a:lnTo>
                <a:lnTo>
                  <a:pt x="1045799" y="716773"/>
                </a:lnTo>
                <a:lnTo>
                  <a:pt x="1070760" y="687980"/>
                </a:lnTo>
                <a:lnTo>
                  <a:pt x="1111996" y="625947"/>
                </a:lnTo>
                <a:lnTo>
                  <a:pt x="1140658" y="558759"/>
                </a:lnTo>
                <a:lnTo>
                  <a:pt x="1155559" y="487344"/>
                </a:lnTo>
                <a:lnTo>
                  <a:pt x="1157477" y="45034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6213" y="2055876"/>
            <a:ext cx="1157605" cy="901700"/>
          </a:xfrm>
          <a:custGeom>
            <a:avLst/>
            <a:gdLst/>
            <a:ahLst/>
            <a:cxnLst/>
            <a:rect l="l" t="t" r="r" b="b"/>
            <a:pathLst>
              <a:path w="1157604" h="901700">
                <a:moveTo>
                  <a:pt x="578357" y="0"/>
                </a:moveTo>
                <a:lnTo>
                  <a:pt x="530942" y="1489"/>
                </a:lnTo>
                <a:lnTo>
                  <a:pt x="484579" y="5881"/>
                </a:lnTo>
                <a:lnTo>
                  <a:pt x="439417" y="13061"/>
                </a:lnTo>
                <a:lnTo>
                  <a:pt x="395606" y="22914"/>
                </a:lnTo>
                <a:lnTo>
                  <a:pt x="353294" y="35325"/>
                </a:lnTo>
                <a:lnTo>
                  <a:pt x="312631" y="50179"/>
                </a:lnTo>
                <a:lnTo>
                  <a:pt x="273765" y="67362"/>
                </a:lnTo>
                <a:lnTo>
                  <a:pt x="236847" y="86758"/>
                </a:lnTo>
                <a:lnTo>
                  <a:pt x="202026" y="108252"/>
                </a:lnTo>
                <a:lnTo>
                  <a:pt x="169449" y="131730"/>
                </a:lnTo>
                <a:lnTo>
                  <a:pt x="139267" y="157077"/>
                </a:lnTo>
                <a:lnTo>
                  <a:pt x="111629" y="184178"/>
                </a:lnTo>
                <a:lnTo>
                  <a:pt x="64581" y="243182"/>
                </a:lnTo>
                <a:lnTo>
                  <a:pt x="29498" y="307823"/>
                </a:lnTo>
                <a:lnTo>
                  <a:pt x="7573" y="377183"/>
                </a:lnTo>
                <a:lnTo>
                  <a:pt x="0" y="450342"/>
                </a:lnTo>
                <a:lnTo>
                  <a:pt x="1918" y="487344"/>
                </a:lnTo>
                <a:lnTo>
                  <a:pt x="16816" y="558759"/>
                </a:lnTo>
                <a:lnTo>
                  <a:pt x="45469" y="625947"/>
                </a:lnTo>
                <a:lnTo>
                  <a:pt x="86684" y="687980"/>
                </a:lnTo>
                <a:lnTo>
                  <a:pt x="139267" y="743930"/>
                </a:lnTo>
                <a:lnTo>
                  <a:pt x="169449" y="769334"/>
                </a:lnTo>
                <a:lnTo>
                  <a:pt x="202026" y="792869"/>
                </a:lnTo>
                <a:lnTo>
                  <a:pt x="236847" y="814419"/>
                </a:lnTo>
                <a:lnTo>
                  <a:pt x="273765" y="833868"/>
                </a:lnTo>
                <a:lnTo>
                  <a:pt x="312631" y="851101"/>
                </a:lnTo>
                <a:lnTo>
                  <a:pt x="353294" y="866001"/>
                </a:lnTo>
                <a:lnTo>
                  <a:pt x="395606" y="878451"/>
                </a:lnTo>
                <a:lnTo>
                  <a:pt x="439417" y="888337"/>
                </a:lnTo>
                <a:lnTo>
                  <a:pt x="484579" y="895542"/>
                </a:lnTo>
                <a:lnTo>
                  <a:pt x="530942" y="899950"/>
                </a:lnTo>
                <a:lnTo>
                  <a:pt x="578357" y="901446"/>
                </a:lnTo>
                <a:lnTo>
                  <a:pt x="625882" y="899950"/>
                </a:lnTo>
                <a:lnTo>
                  <a:pt x="672343" y="895542"/>
                </a:lnTo>
                <a:lnTo>
                  <a:pt x="717592" y="888337"/>
                </a:lnTo>
                <a:lnTo>
                  <a:pt x="761481" y="878451"/>
                </a:lnTo>
                <a:lnTo>
                  <a:pt x="803862" y="866001"/>
                </a:lnTo>
                <a:lnTo>
                  <a:pt x="844585" y="851101"/>
                </a:lnTo>
                <a:lnTo>
                  <a:pt x="883502" y="833868"/>
                </a:lnTo>
                <a:lnTo>
                  <a:pt x="920465" y="814419"/>
                </a:lnTo>
                <a:lnTo>
                  <a:pt x="955325" y="792869"/>
                </a:lnTo>
                <a:lnTo>
                  <a:pt x="987932" y="769334"/>
                </a:lnTo>
                <a:lnTo>
                  <a:pt x="1018140" y="743930"/>
                </a:lnTo>
                <a:lnTo>
                  <a:pt x="1045799" y="716773"/>
                </a:lnTo>
                <a:lnTo>
                  <a:pt x="1070760" y="687980"/>
                </a:lnTo>
                <a:lnTo>
                  <a:pt x="1111996" y="625947"/>
                </a:lnTo>
                <a:lnTo>
                  <a:pt x="1140658" y="558759"/>
                </a:lnTo>
                <a:lnTo>
                  <a:pt x="1155559" y="487344"/>
                </a:lnTo>
                <a:lnTo>
                  <a:pt x="1157477" y="450342"/>
                </a:lnTo>
                <a:lnTo>
                  <a:pt x="1155559" y="413345"/>
                </a:lnTo>
                <a:lnTo>
                  <a:pt x="1140658" y="341971"/>
                </a:lnTo>
                <a:lnTo>
                  <a:pt x="1111996" y="274855"/>
                </a:lnTo>
                <a:lnTo>
                  <a:pt x="1070760" y="212918"/>
                </a:lnTo>
                <a:lnTo>
                  <a:pt x="1018140" y="157077"/>
                </a:lnTo>
                <a:lnTo>
                  <a:pt x="987932" y="131730"/>
                </a:lnTo>
                <a:lnTo>
                  <a:pt x="955325" y="108252"/>
                </a:lnTo>
                <a:lnTo>
                  <a:pt x="920465" y="86758"/>
                </a:lnTo>
                <a:lnTo>
                  <a:pt x="883502" y="67362"/>
                </a:lnTo>
                <a:lnTo>
                  <a:pt x="844585" y="50179"/>
                </a:lnTo>
                <a:lnTo>
                  <a:pt x="803862" y="35325"/>
                </a:lnTo>
                <a:lnTo>
                  <a:pt x="761481" y="22914"/>
                </a:lnTo>
                <a:lnTo>
                  <a:pt x="717592" y="13061"/>
                </a:lnTo>
                <a:lnTo>
                  <a:pt x="672343" y="5881"/>
                </a:lnTo>
                <a:lnTo>
                  <a:pt x="625882" y="1489"/>
                </a:lnTo>
                <a:lnTo>
                  <a:pt x="57835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80103" y="2242845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迭代器 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31131" y="2971609"/>
            <a:ext cx="5098719" cy="196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24861" y="4124223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一趟扫 描算法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5511" y="41257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两趟扫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1975" y="41257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多趟扫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84811" y="4953000"/>
            <a:ext cx="3657600" cy="347980"/>
          </a:xfrm>
          <a:custGeom>
            <a:avLst/>
            <a:gdLst/>
            <a:ahLst/>
            <a:cxnLst/>
            <a:rect l="l" t="t" r="r" b="b"/>
            <a:pathLst>
              <a:path w="3657600" h="347979">
                <a:moveTo>
                  <a:pt x="3657600" y="0"/>
                </a:moveTo>
                <a:lnTo>
                  <a:pt x="3648745" y="41770"/>
                </a:lnTo>
                <a:lnTo>
                  <a:pt x="3623591" y="79868"/>
                </a:lnTo>
                <a:lnTo>
                  <a:pt x="3584251" y="113090"/>
                </a:lnTo>
                <a:lnTo>
                  <a:pt x="3532839" y="140232"/>
                </a:lnTo>
                <a:lnTo>
                  <a:pt x="3492902" y="154355"/>
                </a:lnTo>
                <a:lnTo>
                  <a:pt x="3449165" y="164884"/>
                </a:lnTo>
                <a:lnTo>
                  <a:pt x="3402256" y="171463"/>
                </a:lnTo>
                <a:lnTo>
                  <a:pt x="3352800" y="173736"/>
                </a:lnTo>
                <a:lnTo>
                  <a:pt x="2133600" y="173736"/>
                </a:lnTo>
                <a:lnTo>
                  <a:pt x="2108592" y="174311"/>
                </a:lnTo>
                <a:lnTo>
                  <a:pt x="2060331" y="178781"/>
                </a:lnTo>
                <a:lnTo>
                  <a:pt x="2014930" y="187380"/>
                </a:lnTo>
                <a:lnTo>
                  <a:pt x="1973015" y="199751"/>
                </a:lnTo>
                <a:lnTo>
                  <a:pt x="1935212" y="215537"/>
                </a:lnTo>
                <a:lnTo>
                  <a:pt x="1887589" y="244839"/>
                </a:lnTo>
                <a:lnTo>
                  <a:pt x="1852743" y="279820"/>
                </a:lnTo>
                <a:lnTo>
                  <a:pt x="1832787" y="319276"/>
                </a:lnTo>
                <a:lnTo>
                  <a:pt x="1828800" y="347472"/>
                </a:lnTo>
                <a:lnTo>
                  <a:pt x="1827790" y="333214"/>
                </a:lnTo>
                <a:lnTo>
                  <a:pt x="1813267" y="292534"/>
                </a:lnTo>
                <a:lnTo>
                  <a:pt x="1783149" y="255928"/>
                </a:lnTo>
                <a:lnTo>
                  <a:pt x="1739550" y="224599"/>
                </a:lnTo>
                <a:lnTo>
                  <a:pt x="1704039" y="207239"/>
                </a:lnTo>
                <a:lnTo>
                  <a:pt x="1664102" y="193116"/>
                </a:lnTo>
                <a:lnTo>
                  <a:pt x="1620365" y="182587"/>
                </a:lnTo>
                <a:lnTo>
                  <a:pt x="1573456" y="176008"/>
                </a:lnTo>
                <a:lnTo>
                  <a:pt x="1524000" y="173736"/>
                </a:lnTo>
                <a:lnTo>
                  <a:pt x="304800" y="173736"/>
                </a:lnTo>
                <a:lnTo>
                  <a:pt x="279792" y="173160"/>
                </a:lnTo>
                <a:lnTo>
                  <a:pt x="231531" y="168690"/>
                </a:lnTo>
                <a:lnTo>
                  <a:pt x="186130" y="160091"/>
                </a:lnTo>
                <a:lnTo>
                  <a:pt x="144215" y="147720"/>
                </a:lnTo>
                <a:lnTo>
                  <a:pt x="106412" y="131934"/>
                </a:lnTo>
                <a:lnTo>
                  <a:pt x="58789" y="102632"/>
                </a:lnTo>
                <a:lnTo>
                  <a:pt x="23943" y="67651"/>
                </a:lnTo>
                <a:lnTo>
                  <a:pt x="3987" y="28195"/>
                </a:lnTo>
                <a:lnTo>
                  <a:pt x="1009" y="1425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5767" y="5671565"/>
            <a:ext cx="1511300" cy="1130935"/>
          </a:xfrm>
          <a:custGeom>
            <a:avLst/>
            <a:gdLst/>
            <a:ahLst/>
            <a:cxnLst/>
            <a:rect l="l" t="t" r="r" b="b"/>
            <a:pathLst>
              <a:path w="1511300" h="1130934">
                <a:moveTo>
                  <a:pt x="1511046" y="941832"/>
                </a:moveTo>
                <a:lnTo>
                  <a:pt x="1511046" y="188975"/>
                </a:lnTo>
                <a:lnTo>
                  <a:pt x="1510419" y="173473"/>
                </a:lnTo>
                <a:lnTo>
                  <a:pt x="1501420" y="129235"/>
                </a:lnTo>
                <a:lnTo>
                  <a:pt x="1482771" y="89420"/>
                </a:lnTo>
                <a:lnTo>
                  <a:pt x="1455801" y="55340"/>
                </a:lnTo>
                <a:lnTo>
                  <a:pt x="1421835" y="28306"/>
                </a:lnTo>
                <a:lnTo>
                  <a:pt x="1382200" y="9631"/>
                </a:lnTo>
                <a:lnTo>
                  <a:pt x="1338225" y="626"/>
                </a:lnTo>
                <a:lnTo>
                  <a:pt x="1322832" y="0"/>
                </a:lnTo>
                <a:lnTo>
                  <a:pt x="188214" y="0"/>
                </a:lnTo>
                <a:lnTo>
                  <a:pt x="142838" y="5490"/>
                </a:lnTo>
                <a:lnTo>
                  <a:pt x="101522" y="21088"/>
                </a:lnTo>
                <a:lnTo>
                  <a:pt x="65544" y="45481"/>
                </a:lnTo>
                <a:lnTo>
                  <a:pt x="36185" y="77358"/>
                </a:lnTo>
                <a:lnTo>
                  <a:pt x="14728" y="115407"/>
                </a:lnTo>
                <a:lnTo>
                  <a:pt x="2451" y="158316"/>
                </a:lnTo>
                <a:lnTo>
                  <a:pt x="0" y="188976"/>
                </a:lnTo>
                <a:lnTo>
                  <a:pt x="0" y="941832"/>
                </a:lnTo>
                <a:lnTo>
                  <a:pt x="5444" y="987253"/>
                </a:lnTo>
                <a:lnTo>
                  <a:pt x="20923" y="1028688"/>
                </a:lnTo>
                <a:lnTo>
                  <a:pt x="45157" y="1064825"/>
                </a:lnTo>
                <a:lnTo>
                  <a:pt x="76864" y="1094353"/>
                </a:lnTo>
                <a:lnTo>
                  <a:pt x="114764" y="1115960"/>
                </a:lnTo>
                <a:lnTo>
                  <a:pt x="157576" y="1128335"/>
                </a:lnTo>
                <a:lnTo>
                  <a:pt x="188214" y="1130808"/>
                </a:lnTo>
                <a:lnTo>
                  <a:pt x="1322832" y="1130808"/>
                </a:lnTo>
                <a:lnTo>
                  <a:pt x="1367959" y="1125317"/>
                </a:lnTo>
                <a:lnTo>
                  <a:pt x="1409187" y="1109719"/>
                </a:lnTo>
                <a:lnTo>
                  <a:pt x="1445190" y="1085326"/>
                </a:lnTo>
                <a:lnTo>
                  <a:pt x="1474640" y="1053449"/>
                </a:lnTo>
                <a:lnTo>
                  <a:pt x="1496210" y="1015400"/>
                </a:lnTo>
                <a:lnTo>
                  <a:pt x="1508574" y="972491"/>
                </a:lnTo>
                <a:lnTo>
                  <a:pt x="1511046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9211" y="5765291"/>
            <a:ext cx="1264285" cy="944880"/>
          </a:xfrm>
          <a:custGeom>
            <a:avLst/>
            <a:gdLst/>
            <a:ahLst/>
            <a:cxnLst/>
            <a:rect l="l" t="t" r="r" b="b"/>
            <a:pathLst>
              <a:path w="1264284" h="944879">
                <a:moveTo>
                  <a:pt x="1264157" y="157733"/>
                </a:moveTo>
                <a:lnTo>
                  <a:pt x="1258229" y="114896"/>
                </a:lnTo>
                <a:lnTo>
                  <a:pt x="1241537" y="76501"/>
                </a:lnTo>
                <a:lnTo>
                  <a:pt x="1215721" y="44186"/>
                </a:lnTo>
                <a:lnTo>
                  <a:pt x="1182422" y="19593"/>
                </a:lnTo>
                <a:lnTo>
                  <a:pt x="1143279" y="4361"/>
                </a:lnTo>
                <a:lnTo>
                  <a:pt x="157733" y="0"/>
                </a:lnTo>
                <a:lnTo>
                  <a:pt x="143062" y="678"/>
                </a:lnTo>
                <a:lnTo>
                  <a:pt x="101523" y="10377"/>
                </a:lnTo>
                <a:lnTo>
                  <a:pt x="64972" y="30293"/>
                </a:lnTo>
                <a:lnTo>
                  <a:pt x="35049" y="58785"/>
                </a:lnTo>
                <a:lnTo>
                  <a:pt x="13394" y="94215"/>
                </a:lnTo>
                <a:lnTo>
                  <a:pt x="1647" y="134940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3" y="944880"/>
                </a:lnTo>
                <a:lnTo>
                  <a:pt x="1121095" y="944201"/>
                </a:lnTo>
                <a:lnTo>
                  <a:pt x="1162634" y="934502"/>
                </a:lnTo>
                <a:lnTo>
                  <a:pt x="1199185" y="914586"/>
                </a:lnTo>
                <a:lnTo>
                  <a:pt x="1229108" y="886094"/>
                </a:lnTo>
                <a:lnTo>
                  <a:pt x="1250763" y="850664"/>
                </a:lnTo>
                <a:lnTo>
                  <a:pt x="1262510" y="809939"/>
                </a:lnTo>
                <a:lnTo>
                  <a:pt x="1264157" y="15773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99211" y="5765291"/>
            <a:ext cx="1264285" cy="944880"/>
          </a:xfrm>
          <a:custGeom>
            <a:avLst/>
            <a:gdLst/>
            <a:ahLst/>
            <a:cxnLst/>
            <a:rect l="l" t="t" r="r" b="b"/>
            <a:pathLst>
              <a:path w="1264284" h="944879">
                <a:moveTo>
                  <a:pt x="157733" y="0"/>
                </a:moveTo>
                <a:lnTo>
                  <a:pt x="114896" y="5928"/>
                </a:lnTo>
                <a:lnTo>
                  <a:pt x="76501" y="22620"/>
                </a:lnTo>
                <a:lnTo>
                  <a:pt x="44186" y="48436"/>
                </a:lnTo>
                <a:lnTo>
                  <a:pt x="19593" y="81735"/>
                </a:lnTo>
                <a:lnTo>
                  <a:pt x="4361" y="120878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3" y="944880"/>
                </a:lnTo>
                <a:lnTo>
                  <a:pt x="1121095" y="944201"/>
                </a:lnTo>
                <a:lnTo>
                  <a:pt x="1162634" y="934502"/>
                </a:lnTo>
                <a:lnTo>
                  <a:pt x="1199185" y="914586"/>
                </a:lnTo>
                <a:lnTo>
                  <a:pt x="1229108" y="886094"/>
                </a:lnTo>
                <a:lnTo>
                  <a:pt x="1250763" y="850664"/>
                </a:lnTo>
                <a:lnTo>
                  <a:pt x="1262510" y="809939"/>
                </a:lnTo>
                <a:lnTo>
                  <a:pt x="1264157" y="157733"/>
                </a:lnTo>
                <a:lnTo>
                  <a:pt x="1263479" y="143062"/>
                </a:lnTo>
                <a:lnTo>
                  <a:pt x="1253780" y="101523"/>
                </a:lnTo>
                <a:lnTo>
                  <a:pt x="1233864" y="64972"/>
                </a:lnTo>
                <a:lnTo>
                  <a:pt x="1205372" y="35049"/>
                </a:lnTo>
                <a:lnTo>
                  <a:pt x="1169942" y="13394"/>
                </a:lnTo>
                <a:lnTo>
                  <a:pt x="1129217" y="1647"/>
                </a:lnTo>
                <a:lnTo>
                  <a:pt x="15773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09187" y="5972748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基于散列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67769" y="5671565"/>
            <a:ext cx="1511300" cy="1130935"/>
          </a:xfrm>
          <a:custGeom>
            <a:avLst/>
            <a:gdLst/>
            <a:ahLst/>
            <a:cxnLst/>
            <a:rect l="l" t="t" r="r" b="b"/>
            <a:pathLst>
              <a:path w="1511300" h="1130934">
                <a:moveTo>
                  <a:pt x="1511045" y="941832"/>
                </a:moveTo>
                <a:lnTo>
                  <a:pt x="1511045" y="188975"/>
                </a:lnTo>
                <a:lnTo>
                  <a:pt x="1510419" y="173473"/>
                </a:lnTo>
                <a:lnTo>
                  <a:pt x="1501420" y="129235"/>
                </a:lnTo>
                <a:lnTo>
                  <a:pt x="1482771" y="89420"/>
                </a:lnTo>
                <a:lnTo>
                  <a:pt x="1455801" y="55340"/>
                </a:lnTo>
                <a:lnTo>
                  <a:pt x="1421835" y="28306"/>
                </a:lnTo>
                <a:lnTo>
                  <a:pt x="1382200" y="9631"/>
                </a:lnTo>
                <a:lnTo>
                  <a:pt x="1338225" y="626"/>
                </a:lnTo>
                <a:lnTo>
                  <a:pt x="1322832" y="0"/>
                </a:lnTo>
                <a:lnTo>
                  <a:pt x="188213" y="0"/>
                </a:lnTo>
                <a:lnTo>
                  <a:pt x="142838" y="5490"/>
                </a:lnTo>
                <a:lnTo>
                  <a:pt x="101522" y="21088"/>
                </a:lnTo>
                <a:lnTo>
                  <a:pt x="65544" y="45481"/>
                </a:lnTo>
                <a:lnTo>
                  <a:pt x="36185" y="77358"/>
                </a:lnTo>
                <a:lnTo>
                  <a:pt x="14728" y="115407"/>
                </a:lnTo>
                <a:lnTo>
                  <a:pt x="2451" y="158316"/>
                </a:lnTo>
                <a:lnTo>
                  <a:pt x="0" y="188976"/>
                </a:lnTo>
                <a:lnTo>
                  <a:pt x="0" y="941832"/>
                </a:lnTo>
                <a:lnTo>
                  <a:pt x="5444" y="987253"/>
                </a:lnTo>
                <a:lnTo>
                  <a:pt x="20923" y="1028688"/>
                </a:lnTo>
                <a:lnTo>
                  <a:pt x="45157" y="1064825"/>
                </a:lnTo>
                <a:lnTo>
                  <a:pt x="76864" y="1094353"/>
                </a:lnTo>
                <a:lnTo>
                  <a:pt x="114764" y="1115960"/>
                </a:lnTo>
                <a:lnTo>
                  <a:pt x="157576" y="1128335"/>
                </a:lnTo>
                <a:lnTo>
                  <a:pt x="188213" y="1130808"/>
                </a:lnTo>
                <a:lnTo>
                  <a:pt x="1322832" y="1130808"/>
                </a:lnTo>
                <a:lnTo>
                  <a:pt x="1367959" y="1125317"/>
                </a:lnTo>
                <a:lnTo>
                  <a:pt x="1409187" y="1109719"/>
                </a:lnTo>
                <a:lnTo>
                  <a:pt x="1445190" y="1085326"/>
                </a:lnTo>
                <a:lnTo>
                  <a:pt x="1474640" y="1053449"/>
                </a:lnTo>
                <a:lnTo>
                  <a:pt x="1496210" y="1015400"/>
                </a:lnTo>
                <a:lnTo>
                  <a:pt x="1508574" y="972491"/>
                </a:lnTo>
                <a:lnTo>
                  <a:pt x="1511045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1213" y="5765291"/>
            <a:ext cx="1263650" cy="944880"/>
          </a:xfrm>
          <a:custGeom>
            <a:avLst/>
            <a:gdLst/>
            <a:ahLst/>
            <a:cxnLst/>
            <a:rect l="l" t="t" r="r" b="b"/>
            <a:pathLst>
              <a:path w="1263650" h="944879">
                <a:moveTo>
                  <a:pt x="1263396" y="157733"/>
                </a:moveTo>
                <a:lnTo>
                  <a:pt x="1257498" y="114798"/>
                </a:lnTo>
                <a:lnTo>
                  <a:pt x="1240877" y="76328"/>
                </a:lnTo>
                <a:lnTo>
                  <a:pt x="1215139" y="43978"/>
                </a:lnTo>
                <a:lnTo>
                  <a:pt x="1181889" y="19398"/>
                </a:lnTo>
                <a:lnTo>
                  <a:pt x="1142734" y="4241"/>
                </a:lnTo>
                <a:lnTo>
                  <a:pt x="157734" y="0"/>
                </a:lnTo>
                <a:lnTo>
                  <a:pt x="143062" y="678"/>
                </a:lnTo>
                <a:lnTo>
                  <a:pt x="101523" y="10377"/>
                </a:lnTo>
                <a:lnTo>
                  <a:pt x="64972" y="30293"/>
                </a:lnTo>
                <a:lnTo>
                  <a:pt x="35049" y="58785"/>
                </a:lnTo>
                <a:lnTo>
                  <a:pt x="13394" y="94215"/>
                </a:lnTo>
                <a:lnTo>
                  <a:pt x="1647" y="134940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4" y="944880"/>
                </a:lnTo>
                <a:lnTo>
                  <a:pt x="1121123" y="944197"/>
                </a:lnTo>
                <a:lnTo>
                  <a:pt x="1162659" y="934453"/>
                </a:lnTo>
                <a:lnTo>
                  <a:pt x="1199106" y="914448"/>
                </a:lnTo>
                <a:lnTo>
                  <a:pt x="1228856" y="885833"/>
                </a:lnTo>
                <a:lnTo>
                  <a:pt x="1250304" y="850262"/>
                </a:lnTo>
                <a:lnTo>
                  <a:pt x="1261843" y="809386"/>
                </a:lnTo>
                <a:lnTo>
                  <a:pt x="1263396" y="15773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1213" y="5765291"/>
            <a:ext cx="1263650" cy="944880"/>
          </a:xfrm>
          <a:custGeom>
            <a:avLst/>
            <a:gdLst/>
            <a:ahLst/>
            <a:cxnLst/>
            <a:rect l="l" t="t" r="r" b="b"/>
            <a:pathLst>
              <a:path w="1263650" h="944879">
                <a:moveTo>
                  <a:pt x="157734" y="0"/>
                </a:moveTo>
                <a:lnTo>
                  <a:pt x="114896" y="5928"/>
                </a:lnTo>
                <a:lnTo>
                  <a:pt x="76501" y="22620"/>
                </a:lnTo>
                <a:lnTo>
                  <a:pt x="44186" y="48436"/>
                </a:lnTo>
                <a:lnTo>
                  <a:pt x="19593" y="81735"/>
                </a:lnTo>
                <a:lnTo>
                  <a:pt x="4361" y="120878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4" y="944880"/>
                </a:lnTo>
                <a:lnTo>
                  <a:pt x="1121123" y="944197"/>
                </a:lnTo>
                <a:lnTo>
                  <a:pt x="1162659" y="934453"/>
                </a:lnTo>
                <a:lnTo>
                  <a:pt x="1199106" y="914448"/>
                </a:lnTo>
                <a:lnTo>
                  <a:pt x="1228856" y="885833"/>
                </a:lnTo>
                <a:lnTo>
                  <a:pt x="1250304" y="850262"/>
                </a:lnTo>
                <a:lnTo>
                  <a:pt x="1261843" y="809386"/>
                </a:lnTo>
                <a:lnTo>
                  <a:pt x="1263396" y="157733"/>
                </a:lnTo>
                <a:lnTo>
                  <a:pt x="1262720" y="143027"/>
                </a:lnTo>
                <a:lnTo>
                  <a:pt x="1253070" y="101397"/>
                </a:lnTo>
                <a:lnTo>
                  <a:pt x="1233231" y="64783"/>
                </a:lnTo>
                <a:lnTo>
                  <a:pt x="1204811" y="34839"/>
                </a:lnTo>
                <a:lnTo>
                  <a:pt x="1169414" y="13217"/>
                </a:lnTo>
                <a:lnTo>
                  <a:pt x="1128648" y="1568"/>
                </a:lnTo>
                <a:lnTo>
                  <a:pt x="15773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01189" y="5972748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基于排序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31175" y="5682996"/>
            <a:ext cx="1511300" cy="1130300"/>
          </a:xfrm>
          <a:custGeom>
            <a:avLst/>
            <a:gdLst/>
            <a:ahLst/>
            <a:cxnLst/>
            <a:rect l="l" t="t" r="r" b="b"/>
            <a:pathLst>
              <a:path w="1511300" h="1130300">
                <a:moveTo>
                  <a:pt x="1511046" y="941832"/>
                </a:moveTo>
                <a:lnTo>
                  <a:pt x="1511046" y="188213"/>
                </a:lnTo>
                <a:lnTo>
                  <a:pt x="1510425" y="172820"/>
                </a:lnTo>
                <a:lnTo>
                  <a:pt x="1501493" y="128845"/>
                </a:lnTo>
                <a:lnTo>
                  <a:pt x="1482953" y="89210"/>
                </a:lnTo>
                <a:lnTo>
                  <a:pt x="1456086" y="55244"/>
                </a:lnTo>
                <a:lnTo>
                  <a:pt x="1422173" y="28274"/>
                </a:lnTo>
                <a:lnTo>
                  <a:pt x="1382493" y="9625"/>
                </a:lnTo>
                <a:lnTo>
                  <a:pt x="1338328" y="626"/>
                </a:lnTo>
                <a:lnTo>
                  <a:pt x="1322832" y="0"/>
                </a:lnTo>
                <a:lnTo>
                  <a:pt x="188214" y="0"/>
                </a:lnTo>
                <a:lnTo>
                  <a:pt x="143086" y="5488"/>
                </a:lnTo>
                <a:lnTo>
                  <a:pt x="101858" y="21067"/>
                </a:lnTo>
                <a:lnTo>
                  <a:pt x="65855" y="45411"/>
                </a:lnTo>
                <a:lnTo>
                  <a:pt x="36405" y="77193"/>
                </a:lnTo>
                <a:lnTo>
                  <a:pt x="14835" y="115085"/>
                </a:lnTo>
                <a:lnTo>
                  <a:pt x="2471" y="157761"/>
                </a:lnTo>
                <a:lnTo>
                  <a:pt x="0" y="188214"/>
                </a:lnTo>
                <a:lnTo>
                  <a:pt x="0" y="941832"/>
                </a:lnTo>
                <a:lnTo>
                  <a:pt x="5488" y="987207"/>
                </a:lnTo>
                <a:lnTo>
                  <a:pt x="21067" y="1028523"/>
                </a:lnTo>
                <a:lnTo>
                  <a:pt x="45411" y="1064501"/>
                </a:lnTo>
                <a:lnTo>
                  <a:pt x="77193" y="1093860"/>
                </a:lnTo>
                <a:lnTo>
                  <a:pt x="115085" y="1115317"/>
                </a:lnTo>
                <a:lnTo>
                  <a:pt x="157761" y="1127594"/>
                </a:lnTo>
                <a:lnTo>
                  <a:pt x="188214" y="1130046"/>
                </a:lnTo>
                <a:lnTo>
                  <a:pt x="1322832" y="1130046"/>
                </a:lnTo>
                <a:lnTo>
                  <a:pt x="1368207" y="1124601"/>
                </a:lnTo>
                <a:lnTo>
                  <a:pt x="1409523" y="1109122"/>
                </a:lnTo>
                <a:lnTo>
                  <a:pt x="1445501" y="1084888"/>
                </a:lnTo>
                <a:lnTo>
                  <a:pt x="1474860" y="1053181"/>
                </a:lnTo>
                <a:lnTo>
                  <a:pt x="1496317" y="1015281"/>
                </a:lnTo>
                <a:lnTo>
                  <a:pt x="1508594" y="972469"/>
                </a:lnTo>
                <a:lnTo>
                  <a:pt x="1511046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55393" y="5775197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263396" y="156971"/>
                </a:moveTo>
                <a:lnTo>
                  <a:pt x="1257439" y="114095"/>
                </a:lnTo>
                <a:lnTo>
                  <a:pt x="1240670" y="75773"/>
                </a:lnTo>
                <a:lnTo>
                  <a:pt x="1214742" y="43612"/>
                </a:lnTo>
                <a:lnTo>
                  <a:pt x="1181306" y="19218"/>
                </a:lnTo>
                <a:lnTo>
                  <a:pt x="1142015" y="4198"/>
                </a:lnTo>
                <a:lnTo>
                  <a:pt x="156972" y="0"/>
                </a:lnTo>
                <a:lnTo>
                  <a:pt x="142237" y="678"/>
                </a:lnTo>
                <a:lnTo>
                  <a:pt x="100608" y="10374"/>
                </a:lnTo>
                <a:lnTo>
                  <a:pt x="64100" y="30302"/>
                </a:lnTo>
                <a:lnTo>
                  <a:pt x="34329" y="58845"/>
                </a:lnTo>
                <a:lnTo>
                  <a:pt x="12915" y="94385"/>
                </a:lnTo>
                <a:lnTo>
                  <a:pt x="1474" y="135304"/>
                </a:lnTo>
                <a:lnTo>
                  <a:pt x="0" y="787146"/>
                </a:lnTo>
                <a:lnTo>
                  <a:pt x="678" y="801880"/>
                </a:lnTo>
                <a:lnTo>
                  <a:pt x="10374" y="843509"/>
                </a:lnTo>
                <a:lnTo>
                  <a:pt x="30302" y="880017"/>
                </a:lnTo>
                <a:lnTo>
                  <a:pt x="58845" y="909788"/>
                </a:lnTo>
                <a:lnTo>
                  <a:pt x="94385" y="931202"/>
                </a:lnTo>
                <a:lnTo>
                  <a:pt x="135304" y="942643"/>
                </a:lnTo>
                <a:lnTo>
                  <a:pt x="1105662" y="944118"/>
                </a:lnTo>
                <a:lnTo>
                  <a:pt x="1120368" y="943442"/>
                </a:lnTo>
                <a:lnTo>
                  <a:pt x="1161998" y="933792"/>
                </a:lnTo>
                <a:lnTo>
                  <a:pt x="1198612" y="913953"/>
                </a:lnTo>
                <a:lnTo>
                  <a:pt x="1228556" y="885533"/>
                </a:lnTo>
                <a:lnTo>
                  <a:pt x="1250178" y="850136"/>
                </a:lnTo>
                <a:lnTo>
                  <a:pt x="1261827" y="809370"/>
                </a:lnTo>
                <a:lnTo>
                  <a:pt x="1263396" y="15697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55393" y="5775197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56972" y="0"/>
                </a:moveTo>
                <a:lnTo>
                  <a:pt x="113996" y="5925"/>
                </a:lnTo>
                <a:lnTo>
                  <a:pt x="75601" y="22622"/>
                </a:lnTo>
                <a:lnTo>
                  <a:pt x="43404" y="48473"/>
                </a:lnTo>
                <a:lnTo>
                  <a:pt x="19025" y="81861"/>
                </a:lnTo>
                <a:lnTo>
                  <a:pt x="4080" y="121166"/>
                </a:lnTo>
                <a:lnTo>
                  <a:pt x="0" y="787146"/>
                </a:lnTo>
                <a:lnTo>
                  <a:pt x="678" y="801880"/>
                </a:lnTo>
                <a:lnTo>
                  <a:pt x="10374" y="843509"/>
                </a:lnTo>
                <a:lnTo>
                  <a:pt x="30302" y="880017"/>
                </a:lnTo>
                <a:lnTo>
                  <a:pt x="58845" y="909788"/>
                </a:lnTo>
                <a:lnTo>
                  <a:pt x="94385" y="931202"/>
                </a:lnTo>
                <a:lnTo>
                  <a:pt x="135304" y="942643"/>
                </a:lnTo>
                <a:lnTo>
                  <a:pt x="1105662" y="944118"/>
                </a:lnTo>
                <a:lnTo>
                  <a:pt x="1120368" y="943442"/>
                </a:lnTo>
                <a:lnTo>
                  <a:pt x="1161998" y="933792"/>
                </a:lnTo>
                <a:lnTo>
                  <a:pt x="1198612" y="913953"/>
                </a:lnTo>
                <a:lnTo>
                  <a:pt x="1228556" y="885533"/>
                </a:lnTo>
                <a:lnTo>
                  <a:pt x="1250178" y="850136"/>
                </a:lnTo>
                <a:lnTo>
                  <a:pt x="1261827" y="809370"/>
                </a:lnTo>
                <a:lnTo>
                  <a:pt x="1263396" y="156971"/>
                </a:lnTo>
                <a:lnTo>
                  <a:pt x="1262713" y="142272"/>
                </a:lnTo>
                <a:lnTo>
                  <a:pt x="1252969" y="100736"/>
                </a:lnTo>
                <a:lnTo>
                  <a:pt x="1232964" y="64289"/>
                </a:lnTo>
                <a:lnTo>
                  <a:pt x="1204349" y="34539"/>
                </a:lnTo>
                <a:lnTo>
                  <a:pt x="1168778" y="13091"/>
                </a:lnTo>
                <a:lnTo>
                  <a:pt x="1127902" y="1552"/>
                </a:lnTo>
                <a:lnTo>
                  <a:pt x="15697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65369" y="5982654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基于索引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53591" y="5252465"/>
            <a:ext cx="349250" cy="262255"/>
          </a:xfrm>
          <a:custGeom>
            <a:avLst/>
            <a:gdLst/>
            <a:ahLst/>
            <a:cxnLst/>
            <a:rect l="l" t="t" r="r" b="b"/>
            <a:pathLst>
              <a:path w="349250" h="262254">
                <a:moveTo>
                  <a:pt x="348996" y="196596"/>
                </a:moveTo>
                <a:lnTo>
                  <a:pt x="262128" y="196596"/>
                </a:lnTo>
                <a:lnTo>
                  <a:pt x="262128" y="0"/>
                </a:lnTo>
                <a:lnTo>
                  <a:pt x="86867" y="0"/>
                </a:lnTo>
                <a:lnTo>
                  <a:pt x="86868" y="196596"/>
                </a:lnTo>
                <a:lnTo>
                  <a:pt x="0" y="196596"/>
                </a:lnTo>
                <a:lnTo>
                  <a:pt x="174498" y="262128"/>
                </a:lnTo>
                <a:lnTo>
                  <a:pt x="348996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53591" y="5252465"/>
            <a:ext cx="349250" cy="262255"/>
          </a:xfrm>
          <a:custGeom>
            <a:avLst/>
            <a:gdLst/>
            <a:ahLst/>
            <a:cxnLst/>
            <a:rect l="l" t="t" r="r" b="b"/>
            <a:pathLst>
              <a:path w="349250" h="262254">
                <a:moveTo>
                  <a:pt x="0" y="196596"/>
                </a:moveTo>
                <a:lnTo>
                  <a:pt x="86868" y="196596"/>
                </a:lnTo>
                <a:lnTo>
                  <a:pt x="86867" y="0"/>
                </a:lnTo>
                <a:lnTo>
                  <a:pt x="262128" y="0"/>
                </a:lnTo>
                <a:lnTo>
                  <a:pt x="262128" y="196596"/>
                </a:lnTo>
                <a:lnTo>
                  <a:pt x="348996" y="196596"/>
                </a:lnTo>
                <a:lnTo>
                  <a:pt x="174498" y="262128"/>
                </a:lnTo>
                <a:lnTo>
                  <a:pt x="0" y="196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9833" y="5529071"/>
            <a:ext cx="3891915" cy="0"/>
          </a:xfrm>
          <a:custGeom>
            <a:avLst/>
            <a:gdLst/>
            <a:ahLst/>
            <a:cxnLst/>
            <a:rect l="l" t="t" r="r" b="b"/>
            <a:pathLst>
              <a:path w="3891915">
                <a:moveTo>
                  <a:pt x="0" y="0"/>
                </a:moveTo>
                <a:lnTo>
                  <a:pt x="38915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BBFB66A3-4CA8-4DDE-A795-99CA42BBA1CC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D18F6E57-1AF3-43A3-9854-84FF5C490263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19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数据库查询实现算法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-I</a:t>
            </a:r>
            <a:endParaRPr lang="zh-CN" altLang="en-US" sz="2800" b="1" spc="-85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charset="-120"/>
            </a:endParaRP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数据库查询实现算法概述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19.2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连接操作的实现算法</a:t>
            </a: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--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由逻辑层面到物理层面</a:t>
            </a: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0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-----</a:t>
            </a:r>
            <a:r>
              <a:rPr lang="zh-CN" altLang="en-US" sz="20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由逻辑层面到物理层面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利用迭代器构造查询实现算法？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19.4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数据库查询的一趟扫描算法？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19.5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基于索引的算法？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8443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8561" y="2693405"/>
            <a:ext cx="5727700" cy="3677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[连接操作的逻辑实现算法--P0]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24510" algn="l"/>
              </a:tabLst>
            </a:pPr>
            <a:r>
              <a:rPr sz="1800" b="1" dirty="0">
                <a:latin typeface="微软雅黑"/>
                <a:cs typeface="微软雅黑"/>
              </a:rPr>
              <a:t>For	i = 1 to T</a:t>
            </a:r>
            <a:r>
              <a:rPr sz="1800" b="1" baseline="-23148" dirty="0">
                <a:latin typeface="微软雅黑"/>
                <a:cs typeface="微软雅黑"/>
              </a:rPr>
              <a:t>R</a:t>
            </a:r>
            <a:endParaRPr sz="1800" baseline="-23148" dirty="0">
              <a:latin typeface="微软雅黑"/>
              <a:cs typeface="微软雅黑"/>
            </a:endParaRPr>
          </a:p>
          <a:p>
            <a:pPr marL="353060" marR="2787650">
              <a:lnSpc>
                <a:spcPct val="130300"/>
              </a:lnSpc>
            </a:pPr>
            <a:r>
              <a:rPr sz="1800" b="1" dirty="0">
                <a:latin typeface="微软雅黑"/>
                <a:cs typeface="微软雅黑"/>
              </a:rPr>
              <a:t>read i-th</a:t>
            </a:r>
            <a:r>
              <a:rPr sz="1800" b="1" spc="10" dirty="0">
                <a:latin typeface="微软雅黑"/>
                <a:cs typeface="微软雅黑"/>
              </a:rPr>
              <a:t> </a:t>
            </a:r>
            <a:r>
              <a:rPr sz="1800" b="1" spc="-5" dirty="0">
                <a:latin typeface="微软雅黑"/>
                <a:cs typeface="微软雅黑"/>
              </a:rPr>
              <a:t>r</a:t>
            </a:r>
            <a:r>
              <a:rPr sz="1800" b="1" dirty="0">
                <a:latin typeface="微软雅黑"/>
                <a:cs typeface="微软雅黑"/>
              </a:rPr>
              <a:t>ecord of R； </a:t>
            </a:r>
            <a:endParaRPr lang="en-US" b="1" dirty="0">
              <a:latin typeface="微软雅黑"/>
              <a:cs typeface="微软雅黑"/>
            </a:endParaRPr>
          </a:p>
          <a:p>
            <a:pPr marL="353060" marR="2787650">
              <a:lnSpc>
                <a:spcPct val="130300"/>
              </a:lnSpc>
            </a:pPr>
            <a:r>
              <a:rPr sz="1800" b="1" dirty="0">
                <a:latin typeface="微软雅黑"/>
                <a:cs typeface="微软雅黑"/>
              </a:rPr>
              <a:t>For j = 1 to </a:t>
            </a:r>
            <a:r>
              <a:rPr sz="1800" b="1" spc="5" dirty="0">
                <a:latin typeface="微软雅黑"/>
                <a:cs typeface="微软雅黑"/>
              </a:rPr>
              <a:t>T</a:t>
            </a:r>
            <a:r>
              <a:rPr sz="1800" b="1" baseline="-23148" dirty="0">
                <a:latin typeface="微软雅黑"/>
                <a:cs typeface="微软雅黑"/>
              </a:rPr>
              <a:t>S</a:t>
            </a:r>
            <a:endParaRPr sz="1800" baseline="-23148" dirty="0">
              <a:latin typeface="微软雅黑"/>
              <a:cs typeface="微软雅黑"/>
            </a:endParaRPr>
          </a:p>
          <a:p>
            <a:pPr marL="967105" marR="2194560">
              <a:lnSpc>
                <a:spcPts val="2810"/>
              </a:lnSpc>
              <a:spcBef>
                <a:spcPts val="200"/>
              </a:spcBef>
            </a:pPr>
            <a:r>
              <a:rPr sz="1800" b="1" dirty="0">
                <a:latin typeface="微软雅黑"/>
                <a:cs typeface="微软雅黑"/>
              </a:rPr>
              <a:t>read j-th</a:t>
            </a:r>
            <a:r>
              <a:rPr sz="1800" b="1" spc="-5" dirty="0">
                <a:latin typeface="微软雅黑"/>
                <a:cs typeface="微软雅黑"/>
              </a:rPr>
              <a:t> r</a:t>
            </a:r>
            <a:r>
              <a:rPr sz="1800" b="1" dirty="0">
                <a:latin typeface="微软雅黑"/>
                <a:cs typeface="微软雅黑"/>
              </a:rPr>
              <a:t>ecord of S；</a:t>
            </a:r>
            <a:endParaRPr lang="en-US" b="1" dirty="0">
              <a:solidFill>
                <a:srgbClr val="3333CC"/>
              </a:solidFill>
              <a:latin typeface="微软雅黑"/>
              <a:cs typeface="微软雅黑"/>
            </a:endParaRPr>
          </a:p>
          <a:p>
            <a:pPr marL="967105" marR="2194560">
              <a:lnSpc>
                <a:spcPts val="2810"/>
              </a:lnSpc>
              <a:spcBef>
                <a:spcPts val="200"/>
              </a:spcBef>
            </a:pP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if</a:t>
            </a:r>
            <a:r>
              <a:rPr sz="18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R.A </a:t>
            </a:r>
            <a:r>
              <a:rPr sz="1800" b="1" dirty="0">
                <a:solidFill>
                  <a:srgbClr val="3333CC"/>
                </a:solidFill>
                <a:latin typeface="Symbol"/>
                <a:cs typeface="Symbol"/>
              </a:rPr>
              <a:t></a:t>
            </a:r>
            <a:r>
              <a:rPr sz="1800" b="1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S.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B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then</a:t>
            </a:r>
            <a:endParaRPr sz="1800" dirty="0">
              <a:latin typeface="微软雅黑"/>
              <a:cs typeface="微软雅黑"/>
            </a:endParaRPr>
          </a:p>
          <a:p>
            <a:pPr marL="1130935" marR="5080" indent="-204470">
              <a:lnSpc>
                <a:spcPts val="2810"/>
              </a:lnSpc>
            </a:pP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{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串接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微软雅黑"/>
                <a:cs typeface="微软雅黑"/>
              </a:rPr>
              <a:t>i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-th</a:t>
            </a:r>
            <a:r>
              <a:rPr sz="18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ecord of R 和 j</a:t>
            </a:r>
            <a:r>
              <a:rPr sz="1800" b="1" spc="-10" dirty="0">
                <a:solidFill>
                  <a:srgbClr val="3333CC"/>
                </a:solidFill>
                <a:latin typeface="微软雅黑"/>
                <a:cs typeface="微软雅黑"/>
              </a:rPr>
              <a:t>-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t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h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r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ecord of S； </a:t>
            </a:r>
            <a:r>
              <a:rPr sz="1800" b="1" dirty="0" err="1">
                <a:solidFill>
                  <a:srgbClr val="3333CC"/>
                </a:solidFill>
                <a:latin typeface="微软雅黑"/>
                <a:cs typeface="微软雅黑"/>
              </a:rPr>
              <a:t>存入结果关系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；}</a:t>
            </a:r>
            <a:endParaRPr lang="en-US" sz="1800" b="1" dirty="0">
              <a:solidFill>
                <a:srgbClr val="3333CC"/>
              </a:solidFill>
              <a:latin typeface="微软雅黑"/>
              <a:cs typeface="微软雅黑"/>
            </a:endParaRPr>
          </a:p>
          <a:p>
            <a:pPr marL="12700" marR="5080" indent="-204470">
              <a:spcBef>
                <a:spcPts val="680"/>
              </a:spcBef>
              <a:tabLst>
                <a:tab pos="524510" algn="l"/>
              </a:tabLst>
            </a:pPr>
            <a:r>
              <a:rPr lang="en-US" altLang="zh-CN" b="1" dirty="0">
                <a:latin typeface="微软雅黑"/>
                <a:cs typeface="微软雅黑"/>
              </a:rPr>
              <a:t>	     Next j </a:t>
            </a:r>
          </a:p>
          <a:p>
            <a:pPr marL="12700" marR="5080" indent="-204470">
              <a:spcBef>
                <a:spcPts val="680"/>
              </a:spcBef>
              <a:tabLst>
                <a:tab pos="524510" algn="l"/>
              </a:tabLst>
            </a:pPr>
            <a:r>
              <a:rPr lang="en-US" altLang="zh-CN" b="1" dirty="0">
                <a:latin typeface="微软雅黑"/>
                <a:cs typeface="微软雅黑"/>
              </a:rPr>
              <a:t>Next </a:t>
            </a:r>
            <a:r>
              <a:rPr lang="en-US" altLang="zh-CN" b="1" dirty="0" err="1">
                <a:latin typeface="微软雅黑"/>
                <a:cs typeface="微软雅黑"/>
              </a:rPr>
              <a:t>i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102" y="305500"/>
            <a:ext cx="7915655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19.2 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连接操作的实现算法</a:t>
            </a: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en-US" altLang="zh-CN" sz="2800" spc="-1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由逻辑层面到物理层面</a:t>
            </a:r>
            <a:endParaRPr lang="zh-CN" altLang="en-US"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连接操作的逻辑实现算法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1913" y="1690116"/>
            <a:ext cx="525780" cy="340360"/>
          </a:xfrm>
          <a:custGeom>
            <a:avLst/>
            <a:gdLst/>
            <a:ahLst/>
            <a:cxnLst/>
            <a:rect l="l" t="t" r="r" b="b"/>
            <a:pathLst>
              <a:path w="525779" h="340360">
                <a:moveTo>
                  <a:pt x="0" y="339851"/>
                </a:moveTo>
                <a:lnTo>
                  <a:pt x="0" y="0"/>
                </a:lnTo>
                <a:lnTo>
                  <a:pt x="525780" y="339851"/>
                </a:lnTo>
                <a:lnTo>
                  <a:pt x="525780" y="0"/>
                </a:lnTo>
                <a:lnTo>
                  <a:pt x="0" y="3398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19180" y="1635362"/>
            <a:ext cx="1361440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4100"/>
              </a:lnSpc>
            </a:pPr>
            <a:r>
              <a:rPr sz="3600" b="1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80"/>
              </a:lnSpc>
            </a:pP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A </a:t>
            </a:r>
            <a:r>
              <a:rPr sz="2000" b="1" spc="-5" dirty="0">
                <a:latin typeface="Symbol"/>
                <a:cs typeface="Symbol"/>
              </a:rPr>
              <a:t>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S.B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2655" y="1630790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9617" y="1553997"/>
            <a:ext cx="2764155" cy="73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 marR="5080" indent="-20955">
              <a:lnSpc>
                <a:spcPct val="130300"/>
              </a:lnSpc>
            </a:pPr>
            <a:r>
              <a:rPr sz="2000" b="1" spc="-10" dirty="0">
                <a:latin typeface="微软雅黑"/>
                <a:cs typeface="微软雅黑"/>
              </a:rPr>
              <a:t>T</a:t>
            </a:r>
            <a:r>
              <a:rPr sz="1950" b="1" spc="7" baseline="-25641" dirty="0"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：关系R的元组数目； </a:t>
            </a:r>
            <a:r>
              <a:rPr sz="2000" b="1" dirty="0">
                <a:latin typeface="微软雅黑"/>
                <a:cs typeface="微软雅黑"/>
              </a:rPr>
              <a:t>T</a:t>
            </a:r>
            <a:r>
              <a:rPr sz="1950" b="1" baseline="-25641" dirty="0"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微软雅黑"/>
                <a:cs typeface="微软雅黑"/>
              </a:rPr>
              <a:t>：关系S的元组数目；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21475" y="2714244"/>
            <a:ext cx="1075944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58441" y="2714244"/>
            <a:ext cx="1075944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3041" y="4603241"/>
            <a:ext cx="211455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62338" y="3393947"/>
            <a:ext cx="342265" cy="215900"/>
          </a:xfrm>
          <a:custGeom>
            <a:avLst/>
            <a:gdLst/>
            <a:ahLst/>
            <a:cxnLst/>
            <a:rect l="l" t="t" r="r" b="b"/>
            <a:pathLst>
              <a:path w="342265" h="215900">
                <a:moveTo>
                  <a:pt x="170679" y="0"/>
                </a:moveTo>
                <a:lnTo>
                  <a:pt x="119279" y="4862"/>
                </a:lnTo>
                <a:lnTo>
                  <a:pt x="74222" y="18472"/>
                </a:lnTo>
                <a:lnTo>
                  <a:pt x="37797" y="39365"/>
                </a:lnTo>
                <a:lnTo>
                  <a:pt x="6614" y="76018"/>
                </a:lnTo>
                <a:lnTo>
                  <a:pt x="0" y="97138"/>
                </a:lnTo>
                <a:lnTo>
                  <a:pt x="698" y="109732"/>
                </a:lnTo>
                <a:lnTo>
                  <a:pt x="18979" y="154440"/>
                </a:lnTo>
                <a:lnTo>
                  <a:pt x="46767" y="181060"/>
                </a:lnTo>
                <a:lnTo>
                  <a:pt x="84285" y="200726"/>
                </a:lnTo>
                <a:lnTo>
                  <a:pt x="129429" y="212512"/>
                </a:lnTo>
                <a:lnTo>
                  <a:pt x="162722" y="215533"/>
                </a:lnTo>
                <a:lnTo>
                  <a:pt x="181054" y="215031"/>
                </a:lnTo>
                <a:lnTo>
                  <a:pt x="231995" y="207644"/>
                </a:lnTo>
                <a:lnTo>
                  <a:pt x="275408" y="192442"/>
                </a:lnTo>
                <a:lnTo>
                  <a:pt x="309437" y="170720"/>
                </a:lnTo>
                <a:lnTo>
                  <a:pt x="337002" y="133853"/>
                </a:lnTo>
                <a:lnTo>
                  <a:pt x="341917" y="112895"/>
                </a:lnTo>
                <a:lnTo>
                  <a:pt x="341086" y="101063"/>
                </a:lnTo>
                <a:lnTo>
                  <a:pt x="321759" y="58487"/>
                </a:lnTo>
                <a:lnTo>
                  <a:pt x="292829" y="32780"/>
                </a:lnTo>
                <a:lnTo>
                  <a:pt x="254062" y="13732"/>
                </a:lnTo>
                <a:lnTo>
                  <a:pt x="207740" y="2534"/>
                </a:lnTo>
                <a:lnTo>
                  <a:pt x="170679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65175" y="3380994"/>
            <a:ext cx="342265" cy="215900"/>
          </a:xfrm>
          <a:custGeom>
            <a:avLst/>
            <a:gdLst/>
            <a:ahLst/>
            <a:cxnLst/>
            <a:rect l="l" t="t" r="r" b="b"/>
            <a:pathLst>
              <a:path w="342265" h="215900">
                <a:moveTo>
                  <a:pt x="170621" y="0"/>
                </a:moveTo>
                <a:lnTo>
                  <a:pt x="119607" y="4914"/>
                </a:lnTo>
                <a:lnTo>
                  <a:pt x="74669" y="18644"/>
                </a:lnTo>
                <a:lnTo>
                  <a:pt x="38177" y="39674"/>
                </a:lnTo>
                <a:lnTo>
                  <a:pt x="6750" y="76447"/>
                </a:lnTo>
                <a:lnTo>
                  <a:pt x="0" y="97564"/>
                </a:lnTo>
                <a:lnTo>
                  <a:pt x="698" y="110097"/>
                </a:lnTo>
                <a:lnTo>
                  <a:pt x="19124" y="154630"/>
                </a:lnTo>
                <a:lnTo>
                  <a:pt x="47081" y="181176"/>
                </a:lnTo>
                <a:lnTo>
                  <a:pt x="84715" y="200796"/>
                </a:lnTo>
                <a:lnTo>
                  <a:pt x="129830" y="212546"/>
                </a:lnTo>
                <a:lnTo>
                  <a:pt x="162978" y="215540"/>
                </a:lnTo>
                <a:lnTo>
                  <a:pt x="181437" y="215034"/>
                </a:lnTo>
                <a:lnTo>
                  <a:pt x="232594" y="207609"/>
                </a:lnTo>
                <a:lnTo>
                  <a:pt x="276021" y="192363"/>
                </a:lnTo>
                <a:lnTo>
                  <a:pt x="309916" y="170630"/>
                </a:lnTo>
                <a:lnTo>
                  <a:pt x="337167" y="133870"/>
                </a:lnTo>
                <a:lnTo>
                  <a:pt x="341902" y="113045"/>
                </a:lnTo>
                <a:lnTo>
                  <a:pt x="341072" y="101314"/>
                </a:lnTo>
                <a:lnTo>
                  <a:pt x="321875" y="58885"/>
                </a:lnTo>
                <a:lnTo>
                  <a:pt x="293080" y="33102"/>
                </a:lnTo>
                <a:lnTo>
                  <a:pt x="254380" y="13909"/>
                </a:lnTo>
                <a:lnTo>
                  <a:pt x="207966" y="2577"/>
                </a:lnTo>
                <a:lnTo>
                  <a:pt x="170621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8129" y="3685794"/>
            <a:ext cx="342265" cy="215900"/>
          </a:xfrm>
          <a:custGeom>
            <a:avLst/>
            <a:gdLst/>
            <a:ahLst/>
            <a:cxnLst/>
            <a:rect l="l" t="t" r="r" b="b"/>
            <a:pathLst>
              <a:path w="342265" h="215900">
                <a:moveTo>
                  <a:pt x="170621" y="0"/>
                </a:moveTo>
                <a:lnTo>
                  <a:pt x="119602" y="4914"/>
                </a:lnTo>
                <a:lnTo>
                  <a:pt x="74664" y="18644"/>
                </a:lnTo>
                <a:lnTo>
                  <a:pt x="38173" y="39674"/>
                </a:lnTo>
                <a:lnTo>
                  <a:pt x="6749" y="76447"/>
                </a:lnTo>
                <a:lnTo>
                  <a:pt x="0" y="97564"/>
                </a:lnTo>
                <a:lnTo>
                  <a:pt x="698" y="110097"/>
                </a:lnTo>
                <a:lnTo>
                  <a:pt x="19122" y="154630"/>
                </a:lnTo>
                <a:lnTo>
                  <a:pt x="47076" y="181176"/>
                </a:lnTo>
                <a:lnTo>
                  <a:pt x="84710" y="200796"/>
                </a:lnTo>
                <a:lnTo>
                  <a:pt x="129826" y="212546"/>
                </a:lnTo>
                <a:lnTo>
                  <a:pt x="162978" y="215540"/>
                </a:lnTo>
                <a:lnTo>
                  <a:pt x="181314" y="215034"/>
                </a:lnTo>
                <a:lnTo>
                  <a:pt x="232275" y="207610"/>
                </a:lnTo>
                <a:lnTo>
                  <a:pt x="275699" y="192363"/>
                </a:lnTo>
                <a:lnTo>
                  <a:pt x="309702" y="170630"/>
                </a:lnTo>
                <a:lnTo>
                  <a:pt x="337124" y="133871"/>
                </a:lnTo>
                <a:lnTo>
                  <a:pt x="341900" y="113046"/>
                </a:lnTo>
                <a:lnTo>
                  <a:pt x="341062" y="101315"/>
                </a:lnTo>
                <a:lnTo>
                  <a:pt x="321724" y="58885"/>
                </a:lnTo>
                <a:lnTo>
                  <a:pt x="292798" y="33103"/>
                </a:lnTo>
                <a:lnTo>
                  <a:pt x="254043" y="13910"/>
                </a:lnTo>
                <a:lnTo>
                  <a:pt x="207737" y="2577"/>
                </a:lnTo>
                <a:lnTo>
                  <a:pt x="170621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9601" y="3508247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746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9601" y="3508247"/>
            <a:ext cx="647700" cy="292100"/>
          </a:xfrm>
          <a:custGeom>
            <a:avLst/>
            <a:gdLst/>
            <a:ahLst/>
            <a:cxnLst/>
            <a:rect l="l" t="t" r="r" b="b"/>
            <a:pathLst>
              <a:path w="647700" h="292100">
                <a:moveTo>
                  <a:pt x="0" y="0"/>
                </a:moveTo>
                <a:lnTo>
                  <a:pt x="647700" y="291846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7991" y="5503926"/>
            <a:ext cx="1675130" cy="1323975"/>
          </a:xfrm>
          <a:custGeom>
            <a:avLst/>
            <a:gdLst/>
            <a:ahLst/>
            <a:cxnLst/>
            <a:rect l="l" t="t" r="r" b="b"/>
            <a:pathLst>
              <a:path w="1675129" h="1323975">
                <a:moveTo>
                  <a:pt x="1674876" y="661415"/>
                </a:moveTo>
                <a:lnTo>
                  <a:pt x="1672100" y="607105"/>
                </a:lnTo>
                <a:lnTo>
                  <a:pt x="1663916" y="554016"/>
                </a:lnTo>
                <a:lnTo>
                  <a:pt x="1650539" y="502317"/>
                </a:lnTo>
                <a:lnTo>
                  <a:pt x="1632185" y="452176"/>
                </a:lnTo>
                <a:lnTo>
                  <a:pt x="1609070" y="403764"/>
                </a:lnTo>
                <a:lnTo>
                  <a:pt x="1581408" y="357249"/>
                </a:lnTo>
                <a:lnTo>
                  <a:pt x="1549415" y="312801"/>
                </a:lnTo>
                <a:lnTo>
                  <a:pt x="1513307" y="270589"/>
                </a:lnTo>
                <a:lnTo>
                  <a:pt x="1473299" y="230781"/>
                </a:lnTo>
                <a:lnTo>
                  <a:pt x="1429607" y="193547"/>
                </a:lnTo>
                <a:lnTo>
                  <a:pt x="1382445" y="159057"/>
                </a:lnTo>
                <a:lnTo>
                  <a:pt x="1332030" y="127479"/>
                </a:lnTo>
                <a:lnTo>
                  <a:pt x="1278577" y="98983"/>
                </a:lnTo>
                <a:lnTo>
                  <a:pt x="1222302" y="73737"/>
                </a:lnTo>
                <a:lnTo>
                  <a:pt x="1163419" y="51911"/>
                </a:lnTo>
                <a:lnTo>
                  <a:pt x="1102144" y="33674"/>
                </a:lnTo>
                <a:lnTo>
                  <a:pt x="1038693" y="19195"/>
                </a:lnTo>
                <a:lnTo>
                  <a:pt x="973282" y="8644"/>
                </a:lnTo>
                <a:lnTo>
                  <a:pt x="906124" y="2189"/>
                </a:lnTo>
                <a:lnTo>
                  <a:pt x="837438" y="0"/>
                </a:lnTo>
                <a:lnTo>
                  <a:pt x="768751" y="2189"/>
                </a:lnTo>
                <a:lnTo>
                  <a:pt x="701593" y="8644"/>
                </a:lnTo>
                <a:lnTo>
                  <a:pt x="636182" y="19195"/>
                </a:lnTo>
                <a:lnTo>
                  <a:pt x="572731" y="33674"/>
                </a:lnTo>
                <a:lnTo>
                  <a:pt x="511456" y="51911"/>
                </a:lnTo>
                <a:lnTo>
                  <a:pt x="452573" y="73737"/>
                </a:lnTo>
                <a:lnTo>
                  <a:pt x="396298" y="98983"/>
                </a:lnTo>
                <a:lnTo>
                  <a:pt x="342845" y="127479"/>
                </a:lnTo>
                <a:lnTo>
                  <a:pt x="292430" y="159057"/>
                </a:lnTo>
                <a:lnTo>
                  <a:pt x="245268" y="193547"/>
                </a:lnTo>
                <a:lnTo>
                  <a:pt x="201576" y="230781"/>
                </a:lnTo>
                <a:lnTo>
                  <a:pt x="161568" y="270589"/>
                </a:lnTo>
                <a:lnTo>
                  <a:pt x="125460" y="312801"/>
                </a:lnTo>
                <a:lnTo>
                  <a:pt x="93467" y="357249"/>
                </a:lnTo>
                <a:lnTo>
                  <a:pt x="65805" y="403764"/>
                </a:lnTo>
                <a:lnTo>
                  <a:pt x="42690" y="452176"/>
                </a:lnTo>
                <a:lnTo>
                  <a:pt x="24336" y="502317"/>
                </a:lnTo>
                <a:lnTo>
                  <a:pt x="10959" y="554016"/>
                </a:lnTo>
                <a:lnTo>
                  <a:pt x="2775" y="607105"/>
                </a:lnTo>
                <a:lnTo>
                  <a:pt x="0" y="661415"/>
                </a:lnTo>
                <a:lnTo>
                  <a:pt x="2775" y="715731"/>
                </a:lnTo>
                <a:lnTo>
                  <a:pt x="10959" y="768836"/>
                </a:lnTo>
                <a:lnTo>
                  <a:pt x="24336" y="820561"/>
                </a:lnTo>
                <a:lnTo>
                  <a:pt x="42690" y="870734"/>
                </a:lnTo>
                <a:lnTo>
                  <a:pt x="65805" y="919186"/>
                </a:lnTo>
                <a:lnTo>
                  <a:pt x="93467" y="965746"/>
                </a:lnTo>
                <a:lnTo>
                  <a:pt x="125460" y="1010244"/>
                </a:lnTo>
                <a:lnTo>
                  <a:pt x="148590" y="1037319"/>
                </a:lnTo>
                <a:lnTo>
                  <a:pt x="148590" y="661415"/>
                </a:lnTo>
                <a:lnTo>
                  <a:pt x="150869" y="616828"/>
                </a:lnTo>
                <a:lnTo>
                  <a:pt x="157590" y="573226"/>
                </a:lnTo>
                <a:lnTo>
                  <a:pt x="168577" y="530752"/>
                </a:lnTo>
                <a:lnTo>
                  <a:pt x="183654" y="489545"/>
                </a:lnTo>
                <a:lnTo>
                  <a:pt x="202644" y="449746"/>
                </a:lnTo>
                <a:lnTo>
                  <a:pt x="225372" y="411496"/>
                </a:lnTo>
                <a:lnTo>
                  <a:pt x="251661" y="374936"/>
                </a:lnTo>
                <a:lnTo>
                  <a:pt x="281336" y="340205"/>
                </a:lnTo>
                <a:lnTo>
                  <a:pt x="314220" y="307445"/>
                </a:lnTo>
                <a:lnTo>
                  <a:pt x="350138" y="276796"/>
                </a:lnTo>
                <a:lnTo>
                  <a:pt x="388914" y="248399"/>
                </a:lnTo>
                <a:lnTo>
                  <a:pt x="430371" y="222394"/>
                </a:lnTo>
                <a:lnTo>
                  <a:pt x="474333" y="198922"/>
                </a:lnTo>
                <a:lnTo>
                  <a:pt x="520625" y="178123"/>
                </a:lnTo>
                <a:lnTo>
                  <a:pt x="569071" y="160139"/>
                </a:lnTo>
                <a:lnTo>
                  <a:pt x="619493" y="145109"/>
                </a:lnTo>
                <a:lnTo>
                  <a:pt x="671717" y="133174"/>
                </a:lnTo>
                <a:lnTo>
                  <a:pt x="725567" y="124475"/>
                </a:lnTo>
                <a:lnTo>
                  <a:pt x="780865" y="119153"/>
                </a:lnTo>
                <a:lnTo>
                  <a:pt x="837438" y="117347"/>
                </a:lnTo>
                <a:lnTo>
                  <a:pt x="893906" y="119153"/>
                </a:lnTo>
                <a:lnTo>
                  <a:pt x="949123" y="124475"/>
                </a:lnTo>
                <a:lnTo>
                  <a:pt x="1002910" y="133174"/>
                </a:lnTo>
                <a:lnTo>
                  <a:pt x="1055089" y="145109"/>
                </a:lnTo>
                <a:lnTo>
                  <a:pt x="1105483" y="160139"/>
                </a:lnTo>
                <a:lnTo>
                  <a:pt x="1153914" y="178123"/>
                </a:lnTo>
                <a:lnTo>
                  <a:pt x="1200204" y="198922"/>
                </a:lnTo>
                <a:lnTo>
                  <a:pt x="1244175" y="222394"/>
                </a:lnTo>
                <a:lnTo>
                  <a:pt x="1285650" y="248399"/>
                </a:lnTo>
                <a:lnTo>
                  <a:pt x="1324451" y="276796"/>
                </a:lnTo>
                <a:lnTo>
                  <a:pt x="1360400" y="307445"/>
                </a:lnTo>
                <a:lnTo>
                  <a:pt x="1393320" y="340205"/>
                </a:lnTo>
                <a:lnTo>
                  <a:pt x="1423032" y="374936"/>
                </a:lnTo>
                <a:lnTo>
                  <a:pt x="1449359" y="411496"/>
                </a:lnTo>
                <a:lnTo>
                  <a:pt x="1472124" y="449746"/>
                </a:lnTo>
                <a:lnTo>
                  <a:pt x="1491148" y="489545"/>
                </a:lnTo>
                <a:lnTo>
                  <a:pt x="1506254" y="530752"/>
                </a:lnTo>
                <a:lnTo>
                  <a:pt x="1517264" y="573226"/>
                </a:lnTo>
                <a:lnTo>
                  <a:pt x="1524001" y="616828"/>
                </a:lnTo>
                <a:lnTo>
                  <a:pt x="1526286" y="661415"/>
                </a:lnTo>
                <a:lnTo>
                  <a:pt x="1526286" y="1037319"/>
                </a:lnTo>
                <a:lnTo>
                  <a:pt x="1549415" y="1010244"/>
                </a:lnTo>
                <a:lnTo>
                  <a:pt x="1581408" y="965746"/>
                </a:lnTo>
                <a:lnTo>
                  <a:pt x="1609070" y="919186"/>
                </a:lnTo>
                <a:lnTo>
                  <a:pt x="1632185" y="870734"/>
                </a:lnTo>
                <a:lnTo>
                  <a:pt x="1650539" y="820561"/>
                </a:lnTo>
                <a:lnTo>
                  <a:pt x="1663916" y="768836"/>
                </a:lnTo>
                <a:lnTo>
                  <a:pt x="1672100" y="715731"/>
                </a:lnTo>
                <a:lnTo>
                  <a:pt x="1674876" y="661415"/>
                </a:lnTo>
                <a:close/>
              </a:path>
              <a:path w="1675129" h="1323975">
                <a:moveTo>
                  <a:pt x="1526286" y="1037319"/>
                </a:moveTo>
                <a:lnTo>
                  <a:pt x="1526286" y="661415"/>
                </a:lnTo>
                <a:lnTo>
                  <a:pt x="1524001" y="706112"/>
                </a:lnTo>
                <a:lnTo>
                  <a:pt x="1517264" y="749811"/>
                </a:lnTo>
                <a:lnTo>
                  <a:pt x="1506254" y="792373"/>
                </a:lnTo>
                <a:lnTo>
                  <a:pt x="1491148" y="833658"/>
                </a:lnTo>
                <a:lnTo>
                  <a:pt x="1472124" y="873525"/>
                </a:lnTo>
                <a:lnTo>
                  <a:pt x="1449359" y="911835"/>
                </a:lnTo>
                <a:lnTo>
                  <a:pt x="1423032" y="948448"/>
                </a:lnTo>
                <a:lnTo>
                  <a:pt x="1393320" y="983223"/>
                </a:lnTo>
                <a:lnTo>
                  <a:pt x="1360400" y="1016021"/>
                </a:lnTo>
                <a:lnTo>
                  <a:pt x="1324451" y="1046702"/>
                </a:lnTo>
                <a:lnTo>
                  <a:pt x="1285650" y="1075125"/>
                </a:lnTo>
                <a:lnTo>
                  <a:pt x="1244175" y="1101150"/>
                </a:lnTo>
                <a:lnTo>
                  <a:pt x="1200204" y="1124639"/>
                </a:lnTo>
                <a:lnTo>
                  <a:pt x="1153914" y="1145449"/>
                </a:lnTo>
                <a:lnTo>
                  <a:pt x="1105483" y="1163443"/>
                </a:lnTo>
                <a:lnTo>
                  <a:pt x="1055089" y="1178478"/>
                </a:lnTo>
                <a:lnTo>
                  <a:pt x="1002910" y="1190416"/>
                </a:lnTo>
                <a:lnTo>
                  <a:pt x="949123" y="1199117"/>
                </a:lnTo>
                <a:lnTo>
                  <a:pt x="893906" y="1204440"/>
                </a:lnTo>
                <a:lnTo>
                  <a:pt x="837438" y="1206245"/>
                </a:lnTo>
                <a:lnTo>
                  <a:pt x="780865" y="1204440"/>
                </a:lnTo>
                <a:lnTo>
                  <a:pt x="725567" y="1199117"/>
                </a:lnTo>
                <a:lnTo>
                  <a:pt x="671717" y="1190416"/>
                </a:lnTo>
                <a:lnTo>
                  <a:pt x="619493" y="1178478"/>
                </a:lnTo>
                <a:lnTo>
                  <a:pt x="569071" y="1163443"/>
                </a:lnTo>
                <a:lnTo>
                  <a:pt x="520625" y="1145449"/>
                </a:lnTo>
                <a:lnTo>
                  <a:pt x="474333" y="1124639"/>
                </a:lnTo>
                <a:lnTo>
                  <a:pt x="430371" y="1101150"/>
                </a:lnTo>
                <a:lnTo>
                  <a:pt x="388914" y="1075125"/>
                </a:lnTo>
                <a:lnTo>
                  <a:pt x="350139" y="1046702"/>
                </a:lnTo>
                <a:lnTo>
                  <a:pt x="314220" y="1016021"/>
                </a:lnTo>
                <a:lnTo>
                  <a:pt x="281336" y="983223"/>
                </a:lnTo>
                <a:lnTo>
                  <a:pt x="251661" y="948448"/>
                </a:lnTo>
                <a:lnTo>
                  <a:pt x="225372" y="911835"/>
                </a:lnTo>
                <a:lnTo>
                  <a:pt x="202644" y="873525"/>
                </a:lnTo>
                <a:lnTo>
                  <a:pt x="183654" y="833658"/>
                </a:lnTo>
                <a:lnTo>
                  <a:pt x="168577" y="792373"/>
                </a:lnTo>
                <a:lnTo>
                  <a:pt x="157590" y="749811"/>
                </a:lnTo>
                <a:lnTo>
                  <a:pt x="150869" y="706112"/>
                </a:lnTo>
                <a:lnTo>
                  <a:pt x="148590" y="661415"/>
                </a:lnTo>
                <a:lnTo>
                  <a:pt x="148590" y="1037319"/>
                </a:lnTo>
                <a:lnTo>
                  <a:pt x="201576" y="1092374"/>
                </a:lnTo>
                <a:lnTo>
                  <a:pt x="245268" y="1129664"/>
                </a:lnTo>
                <a:lnTo>
                  <a:pt x="292430" y="1164212"/>
                </a:lnTo>
                <a:lnTo>
                  <a:pt x="342845" y="1195846"/>
                </a:lnTo>
                <a:lnTo>
                  <a:pt x="396298" y="1224396"/>
                </a:lnTo>
                <a:lnTo>
                  <a:pt x="452573" y="1249692"/>
                </a:lnTo>
                <a:lnTo>
                  <a:pt x="511456" y="1271563"/>
                </a:lnTo>
                <a:lnTo>
                  <a:pt x="572731" y="1289840"/>
                </a:lnTo>
                <a:lnTo>
                  <a:pt x="636182" y="1304352"/>
                </a:lnTo>
                <a:lnTo>
                  <a:pt x="701593" y="1314928"/>
                </a:lnTo>
                <a:lnTo>
                  <a:pt x="768751" y="1321399"/>
                </a:lnTo>
                <a:lnTo>
                  <a:pt x="837438" y="1323593"/>
                </a:lnTo>
                <a:lnTo>
                  <a:pt x="906124" y="1321399"/>
                </a:lnTo>
                <a:lnTo>
                  <a:pt x="973282" y="1314928"/>
                </a:lnTo>
                <a:lnTo>
                  <a:pt x="1038693" y="1304352"/>
                </a:lnTo>
                <a:lnTo>
                  <a:pt x="1102144" y="1289840"/>
                </a:lnTo>
                <a:lnTo>
                  <a:pt x="1163419" y="1271563"/>
                </a:lnTo>
                <a:lnTo>
                  <a:pt x="1222302" y="1249692"/>
                </a:lnTo>
                <a:lnTo>
                  <a:pt x="1278577" y="1224396"/>
                </a:lnTo>
                <a:lnTo>
                  <a:pt x="1332030" y="1195846"/>
                </a:lnTo>
                <a:lnTo>
                  <a:pt x="1382445" y="1164212"/>
                </a:lnTo>
                <a:lnTo>
                  <a:pt x="1429607" y="1129664"/>
                </a:lnTo>
                <a:lnTo>
                  <a:pt x="1473299" y="1092374"/>
                </a:lnTo>
                <a:lnTo>
                  <a:pt x="1513307" y="1052510"/>
                </a:lnTo>
                <a:lnTo>
                  <a:pt x="1526286" y="103731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95913" y="5612891"/>
            <a:ext cx="1398270" cy="1103630"/>
          </a:xfrm>
          <a:custGeom>
            <a:avLst/>
            <a:gdLst/>
            <a:ahLst/>
            <a:cxnLst/>
            <a:rect l="l" t="t" r="r" b="b"/>
            <a:pathLst>
              <a:path w="1398270" h="1103629">
                <a:moveTo>
                  <a:pt x="1398270" y="551688"/>
                </a:moveTo>
                <a:lnTo>
                  <a:pt x="1395956" y="506425"/>
                </a:lnTo>
                <a:lnTo>
                  <a:pt x="1389135" y="462174"/>
                </a:lnTo>
                <a:lnTo>
                  <a:pt x="1377986" y="419074"/>
                </a:lnTo>
                <a:lnTo>
                  <a:pt x="1362687" y="377269"/>
                </a:lnTo>
                <a:lnTo>
                  <a:pt x="1343417" y="336899"/>
                </a:lnTo>
                <a:lnTo>
                  <a:pt x="1320356" y="298106"/>
                </a:lnTo>
                <a:lnTo>
                  <a:pt x="1293681" y="261033"/>
                </a:lnTo>
                <a:lnTo>
                  <a:pt x="1263572" y="225820"/>
                </a:lnTo>
                <a:lnTo>
                  <a:pt x="1230208" y="192609"/>
                </a:lnTo>
                <a:lnTo>
                  <a:pt x="1193768" y="161544"/>
                </a:lnTo>
                <a:lnTo>
                  <a:pt x="1154430" y="132764"/>
                </a:lnTo>
                <a:lnTo>
                  <a:pt x="1112373" y="106411"/>
                </a:lnTo>
                <a:lnTo>
                  <a:pt x="1067777" y="82628"/>
                </a:lnTo>
                <a:lnTo>
                  <a:pt x="1020820" y="61557"/>
                </a:lnTo>
                <a:lnTo>
                  <a:pt x="971680" y="43338"/>
                </a:lnTo>
                <a:lnTo>
                  <a:pt x="920538" y="28114"/>
                </a:lnTo>
                <a:lnTo>
                  <a:pt x="867572" y="16027"/>
                </a:lnTo>
                <a:lnTo>
                  <a:pt x="812960" y="7217"/>
                </a:lnTo>
                <a:lnTo>
                  <a:pt x="756881" y="1828"/>
                </a:lnTo>
                <a:lnTo>
                  <a:pt x="699515" y="0"/>
                </a:lnTo>
                <a:lnTo>
                  <a:pt x="642144" y="1828"/>
                </a:lnTo>
                <a:lnTo>
                  <a:pt x="586050" y="7217"/>
                </a:lnTo>
                <a:lnTo>
                  <a:pt x="531413" y="16027"/>
                </a:lnTo>
                <a:lnTo>
                  <a:pt x="478414" y="28114"/>
                </a:lnTo>
                <a:lnTo>
                  <a:pt x="427231" y="43338"/>
                </a:lnTo>
                <a:lnTo>
                  <a:pt x="378047" y="61557"/>
                </a:lnTo>
                <a:lnTo>
                  <a:pt x="331039" y="82628"/>
                </a:lnTo>
                <a:lnTo>
                  <a:pt x="286390" y="106411"/>
                </a:lnTo>
                <a:lnTo>
                  <a:pt x="244277" y="132764"/>
                </a:lnTo>
                <a:lnTo>
                  <a:pt x="204882" y="161544"/>
                </a:lnTo>
                <a:lnTo>
                  <a:pt x="168385" y="192609"/>
                </a:lnTo>
                <a:lnTo>
                  <a:pt x="134965" y="225820"/>
                </a:lnTo>
                <a:lnTo>
                  <a:pt x="104803" y="261033"/>
                </a:lnTo>
                <a:lnTo>
                  <a:pt x="78078" y="298106"/>
                </a:lnTo>
                <a:lnTo>
                  <a:pt x="54971" y="336899"/>
                </a:lnTo>
                <a:lnTo>
                  <a:pt x="35661" y="377269"/>
                </a:lnTo>
                <a:lnTo>
                  <a:pt x="20329" y="419074"/>
                </a:lnTo>
                <a:lnTo>
                  <a:pt x="9155" y="462174"/>
                </a:lnTo>
                <a:lnTo>
                  <a:pt x="2318" y="506425"/>
                </a:lnTo>
                <a:lnTo>
                  <a:pt x="0" y="551688"/>
                </a:lnTo>
                <a:lnTo>
                  <a:pt x="2318" y="596950"/>
                </a:lnTo>
                <a:lnTo>
                  <a:pt x="9155" y="641201"/>
                </a:lnTo>
                <a:lnTo>
                  <a:pt x="20329" y="684301"/>
                </a:lnTo>
                <a:lnTo>
                  <a:pt x="35661" y="726106"/>
                </a:lnTo>
                <a:lnTo>
                  <a:pt x="54971" y="766476"/>
                </a:lnTo>
                <a:lnTo>
                  <a:pt x="78078" y="805269"/>
                </a:lnTo>
                <a:lnTo>
                  <a:pt x="104803" y="842342"/>
                </a:lnTo>
                <a:lnTo>
                  <a:pt x="134965" y="877555"/>
                </a:lnTo>
                <a:lnTo>
                  <a:pt x="168385" y="910766"/>
                </a:lnTo>
                <a:lnTo>
                  <a:pt x="204882" y="941832"/>
                </a:lnTo>
                <a:lnTo>
                  <a:pt x="244277" y="970611"/>
                </a:lnTo>
                <a:lnTo>
                  <a:pt x="286390" y="996964"/>
                </a:lnTo>
                <a:lnTo>
                  <a:pt x="331039" y="1020747"/>
                </a:lnTo>
                <a:lnTo>
                  <a:pt x="378047" y="1041818"/>
                </a:lnTo>
                <a:lnTo>
                  <a:pt x="427231" y="1060037"/>
                </a:lnTo>
                <a:lnTo>
                  <a:pt x="478414" y="1075261"/>
                </a:lnTo>
                <a:lnTo>
                  <a:pt x="531413" y="1087348"/>
                </a:lnTo>
                <a:lnTo>
                  <a:pt x="586050" y="1096158"/>
                </a:lnTo>
                <a:lnTo>
                  <a:pt x="642144" y="1101547"/>
                </a:lnTo>
                <a:lnTo>
                  <a:pt x="699515" y="1103376"/>
                </a:lnTo>
                <a:lnTo>
                  <a:pt x="756881" y="1101547"/>
                </a:lnTo>
                <a:lnTo>
                  <a:pt x="812960" y="1096158"/>
                </a:lnTo>
                <a:lnTo>
                  <a:pt x="867572" y="1087348"/>
                </a:lnTo>
                <a:lnTo>
                  <a:pt x="920538" y="1075261"/>
                </a:lnTo>
                <a:lnTo>
                  <a:pt x="971680" y="1060037"/>
                </a:lnTo>
                <a:lnTo>
                  <a:pt x="1020820" y="1041818"/>
                </a:lnTo>
                <a:lnTo>
                  <a:pt x="1067777" y="1020747"/>
                </a:lnTo>
                <a:lnTo>
                  <a:pt x="1112373" y="996964"/>
                </a:lnTo>
                <a:lnTo>
                  <a:pt x="1154430" y="970611"/>
                </a:lnTo>
                <a:lnTo>
                  <a:pt x="1193768" y="941832"/>
                </a:lnTo>
                <a:lnTo>
                  <a:pt x="1230208" y="910766"/>
                </a:lnTo>
                <a:lnTo>
                  <a:pt x="1263572" y="877555"/>
                </a:lnTo>
                <a:lnTo>
                  <a:pt x="1293681" y="842342"/>
                </a:lnTo>
                <a:lnTo>
                  <a:pt x="1320356" y="805269"/>
                </a:lnTo>
                <a:lnTo>
                  <a:pt x="1343417" y="766476"/>
                </a:lnTo>
                <a:lnTo>
                  <a:pt x="1362687" y="726106"/>
                </a:lnTo>
                <a:lnTo>
                  <a:pt x="1377986" y="684301"/>
                </a:lnTo>
                <a:lnTo>
                  <a:pt x="1389135" y="641201"/>
                </a:lnTo>
                <a:lnTo>
                  <a:pt x="1395956" y="596950"/>
                </a:lnTo>
                <a:lnTo>
                  <a:pt x="1398270" y="55168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95913" y="5612891"/>
            <a:ext cx="1398270" cy="1103630"/>
          </a:xfrm>
          <a:custGeom>
            <a:avLst/>
            <a:gdLst/>
            <a:ahLst/>
            <a:cxnLst/>
            <a:rect l="l" t="t" r="r" b="b"/>
            <a:pathLst>
              <a:path w="1398270" h="1103629">
                <a:moveTo>
                  <a:pt x="699515" y="0"/>
                </a:moveTo>
                <a:lnTo>
                  <a:pt x="642144" y="1828"/>
                </a:lnTo>
                <a:lnTo>
                  <a:pt x="586050" y="7217"/>
                </a:lnTo>
                <a:lnTo>
                  <a:pt x="531413" y="16027"/>
                </a:lnTo>
                <a:lnTo>
                  <a:pt x="478414" y="28114"/>
                </a:lnTo>
                <a:lnTo>
                  <a:pt x="427231" y="43338"/>
                </a:lnTo>
                <a:lnTo>
                  <a:pt x="378047" y="61557"/>
                </a:lnTo>
                <a:lnTo>
                  <a:pt x="331039" y="82628"/>
                </a:lnTo>
                <a:lnTo>
                  <a:pt x="286390" y="106411"/>
                </a:lnTo>
                <a:lnTo>
                  <a:pt x="244277" y="132764"/>
                </a:lnTo>
                <a:lnTo>
                  <a:pt x="204882" y="161544"/>
                </a:lnTo>
                <a:lnTo>
                  <a:pt x="168385" y="192609"/>
                </a:lnTo>
                <a:lnTo>
                  <a:pt x="134965" y="225820"/>
                </a:lnTo>
                <a:lnTo>
                  <a:pt x="104803" y="261033"/>
                </a:lnTo>
                <a:lnTo>
                  <a:pt x="78078" y="298106"/>
                </a:lnTo>
                <a:lnTo>
                  <a:pt x="54971" y="336899"/>
                </a:lnTo>
                <a:lnTo>
                  <a:pt x="35661" y="377269"/>
                </a:lnTo>
                <a:lnTo>
                  <a:pt x="20329" y="419074"/>
                </a:lnTo>
                <a:lnTo>
                  <a:pt x="9155" y="462174"/>
                </a:lnTo>
                <a:lnTo>
                  <a:pt x="2318" y="506425"/>
                </a:lnTo>
                <a:lnTo>
                  <a:pt x="0" y="551688"/>
                </a:lnTo>
                <a:lnTo>
                  <a:pt x="2318" y="596950"/>
                </a:lnTo>
                <a:lnTo>
                  <a:pt x="9155" y="641201"/>
                </a:lnTo>
                <a:lnTo>
                  <a:pt x="20329" y="684301"/>
                </a:lnTo>
                <a:lnTo>
                  <a:pt x="35661" y="726106"/>
                </a:lnTo>
                <a:lnTo>
                  <a:pt x="54971" y="766476"/>
                </a:lnTo>
                <a:lnTo>
                  <a:pt x="78078" y="805269"/>
                </a:lnTo>
                <a:lnTo>
                  <a:pt x="104803" y="842342"/>
                </a:lnTo>
                <a:lnTo>
                  <a:pt x="134965" y="877555"/>
                </a:lnTo>
                <a:lnTo>
                  <a:pt x="168385" y="910766"/>
                </a:lnTo>
                <a:lnTo>
                  <a:pt x="204882" y="941832"/>
                </a:lnTo>
                <a:lnTo>
                  <a:pt x="244277" y="970611"/>
                </a:lnTo>
                <a:lnTo>
                  <a:pt x="286390" y="996964"/>
                </a:lnTo>
                <a:lnTo>
                  <a:pt x="331039" y="1020747"/>
                </a:lnTo>
                <a:lnTo>
                  <a:pt x="378047" y="1041818"/>
                </a:lnTo>
                <a:lnTo>
                  <a:pt x="427231" y="1060037"/>
                </a:lnTo>
                <a:lnTo>
                  <a:pt x="478414" y="1075261"/>
                </a:lnTo>
                <a:lnTo>
                  <a:pt x="531413" y="1087348"/>
                </a:lnTo>
                <a:lnTo>
                  <a:pt x="586050" y="1096158"/>
                </a:lnTo>
                <a:lnTo>
                  <a:pt x="642144" y="1101547"/>
                </a:lnTo>
                <a:lnTo>
                  <a:pt x="699515" y="1103376"/>
                </a:lnTo>
                <a:lnTo>
                  <a:pt x="756881" y="1101547"/>
                </a:lnTo>
                <a:lnTo>
                  <a:pt x="812960" y="1096158"/>
                </a:lnTo>
                <a:lnTo>
                  <a:pt x="867572" y="1087348"/>
                </a:lnTo>
                <a:lnTo>
                  <a:pt x="920538" y="1075261"/>
                </a:lnTo>
                <a:lnTo>
                  <a:pt x="971680" y="1060037"/>
                </a:lnTo>
                <a:lnTo>
                  <a:pt x="1020820" y="1041818"/>
                </a:lnTo>
                <a:lnTo>
                  <a:pt x="1067777" y="1020747"/>
                </a:lnTo>
                <a:lnTo>
                  <a:pt x="1112373" y="996964"/>
                </a:lnTo>
                <a:lnTo>
                  <a:pt x="1154430" y="970611"/>
                </a:lnTo>
                <a:lnTo>
                  <a:pt x="1193768" y="941832"/>
                </a:lnTo>
                <a:lnTo>
                  <a:pt x="1230208" y="910766"/>
                </a:lnTo>
                <a:lnTo>
                  <a:pt x="1263572" y="877555"/>
                </a:lnTo>
                <a:lnTo>
                  <a:pt x="1293681" y="842342"/>
                </a:lnTo>
                <a:lnTo>
                  <a:pt x="1320356" y="805269"/>
                </a:lnTo>
                <a:lnTo>
                  <a:pt x="1343417" y="766476"/>
                </a:lnTo>
                <a:lnTo>
                  <a:pt x="1362687" y="726106"/>
                </a:lnTo>
                <a:lnTo>
                  <a:pt x="1377986" y="684301"/>
                </a:lnTo>
                <a:lnTo>
                  <a:pt x="1389135" y="641201"/>
                </a:lnTo>
                <a:lnTo>
                  <a:pt x="1395956" y="596950"/>
                </a:lnTo>
                <a:lnTo>
                  <a:pt x="1398270" y="551688"/>
                </a:lnTo>
                <a:lnTo>
                  <a:pt x="1395956" y="506425"/>
                </a:lnTo>
                <a:lnTo>
                  <a:pt x="1389135" y="462174"/>
                </a:lnTo>
                <a:lnTo>
                  <a:pt x="1377986" y="419074"/>
                </a:lnTo>
                <a:lnTo>
                  <a:pt x="1362687" y="377269"/>
                </a:lnTo>
                <a:lnTo>
                  <a:pt x="1343417" y="336899"/>
                </a:lnTo>
                <a:lnTo>
                  <a:pt x="1320356" y="298106"/>
                </a:lnTo>
                <a:lnTo>
                  <a:pt x="1293681" y="261033"/>
                </a:lnTo>
                <a:lnTo>
                  <a:pt x="1263572" y="225820"/>
                </a:lnTo>
                <a:lnTo>
                  <a:pt x="1230208" y="192609"/>
                </a:lnTo>
                <a:lnTo>
                  <a:pt x="1193768" y="161544"/>
                </a:lnTo>
                <a:lnTo>
                  <a:pt x="1154430" y="132764"/>
                </a:lnTo>
                <a:lnTo>
                  <a:pt x="1112373" y="106411"/>
                </a:lnTo>
                <a:lnTo>
                  <a:pt x="1067777" y="82628"/>
                </a:lnTo>
                <a:lnTo>
                  <a:pt x="1020820" y="61557"/>
                </a:lnTo>
                <a:lnTo>
                  <a:pt x="971680" y="43338"/>
                </a:lnTo>
                <a:lnTo>
                  <a:pt x="920538" y="28114"/>
                </a:lnTo>
                <a:lnTo>
                  <a:pt x="867572" y="16027"/>
                </a:lnTo>
                <a:lnTo>
                  <a:pt x="812960" y="7217"/>
                </a:lnTo>
                <a:lnTo>
                  <a:pt x="756881" y="1828"/>
                </a:lnTo>
                <a:lnTo>
                  <a:pt x="69951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47807" y="5815034"/>
            <a:ext cx="109347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 algn="just">
              <a:lnSpc>
                <a:spcPct val="103099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这只是逻辑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算法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600" b="1" spc="-5" dirty="0">
                <a:solidFill>
                  <a:srgbClr val="FFFFFF"/>
                </a:solidFill>
                <a:latin typeface="新宋体"/>
                <a:cs typeface="新宋体"/>
              </a:rPr>
              <a:t>物理上 </a:t>
            </a:r>
            <a:r>
              <a:rPr sz="1600" b="1" spc="-10" dirty="0">
                <a:solidFill>
                  <a:srgbClr val="FFFFFF"/>
                </a:solidFill>
                <a:latin typeface="新宋体"/>
                <a:cs typeface="新宋体"/>
              </a:rPr>
              <a:t>复杂得多！</a:t>
            </a:r>
            <a:endParaRPr sz="1600">
              <a:latin typeface="新宋体"/>
              <a:cs typeface="新宋体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A410C521-F83A-46B2-93EE-777C120D81F7}"/>
              </a:ext>
            </a:extLst>
          </p:cNvPr>
          <p:cNvSpPr/>
          <p:nvPr/>
        </p:nvSpPr>
        <p:spPr>
          <a:xfrm>
            <a:off x="774839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BCCE26FE-8175-4C3C-B432-1E0A3D333675}"/>
              </a:ext>
            </a:extLst>
          </p:cNvPr>
          <p:cNvSpPr/>
          <p:nvPr/>
        </p:nvSpPr>
        <p:spPr>
          <a:xfrm>
            <a:off x="774839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606</TotalTime>
  <Words>3855</Words>
  <Application>Microsoft Office PowerPoint</Application>
  <PresentationFormat>自定义</PresentationFormat>
  <Paragraphs>652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Arial Unicode MS</vt:lpstr>
      <vt:lpstr>Microsoft JhengHei</vt:lpstr>
      <vt:lpstr>黑体</vt:lpstr>
      <vt:lpstr>华文中宋</vt:lpstr>
      <vt:lpstr>宋体</vt:lpstr>
      <vt:lpstr>微软雅黑</vt:lpstr>
      <vt:lpstr>新宋体</vt:lpstr>
      <vt:lpstr>幼圆</vt:lpstr>
      <vt:lpstr>Arial</vt:lpstr>
      <vt:lpstr>Calibri</vt:lpstr>
      <vt:lpstr>Franklin Gothic Book</vt:lpstr>
      <vt:lpstr>Symbol</vt:lpstr>
      <vt:lpstr>Tahoma</vt:lpstr>
      <vt:lpstr>Times New Roman</vt:lpstr>
      <vt:lpstr>Wingdings</vt:lpstr>
      <vt:lpstr>Office Theme</vt:lpstr>
      <vt:lpstr>PowerPoint 演示文稿</vt:lpstr>
      <vt:lpstr>本讲学习什么?</vt:lpstr>
      <vt:lpstr>  </vt:lpstr>
      <vt:lpstr>19.1 数据库查询实现算法概述 (1)“查询实现”在数据库管理系统中的位置</vt:lpstr>
      <vt:lpstr>19.1 数据库查询实现算法概述 (2)实现数据库查询的基本思想</vt:lpstr>
      <vt:lpstr>19.1 数据库查询实现算法概述 (3)查询实现vs. 查询优化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19.2 连接操作的实现算法--由逻辑层面到物理层面 (7)连接操作的其他实现算法</vt:lpstr>
      <vt:lpstr>  </vt:lpstr>
      <vt:lpstr>PowerPoint 演示文稿</vt:lpstr>
      <vt:lpstr>PowerPoint 演示文稿</vt:lpstr>
      <vt:lpstr>19.3 利用迭代器构造查询实现算法 (2)迭代器算法的基础</vt:lpstr>
      <vt:lpstr>PowerPoint 演示文稿</vt:lpstr>
      <vt:lpstr>19.3 利用迭代器构造查询实现算法 (3)迭代器的构造</vt:lpstr>
      <vt:lpstr>PowerPoint 演示文稿</vt:lpstr>
      <vt:lpstr>PowerPoint 演示文稿</vt:lpstr>
      <vt:lpstr>PowerPoint 演示文稿</vt:lpstr>
      <vt:lpstr>  </vt:lpstr>
      <vt:lpstr>PowerPoint 演示文稿</vt:lpstr>
      <vt:lpstr>19.4 数据库查询的一趟扫描算法 (2)关系/表数据的读取算法</vt:lpstr>
      <vt:lpstr>PowerPoint 演示文稿</vt:lpstr>
      <vt:lpstr>PowerPoint 演示文稿</vt:lpstr>
      <vt:lpstr>PowerPoint 演示文稿</vt:lpstr>
      <vt:lpstr>19.4 数据库查询的一趟扫描算法</vt:lpstr>
      <vt:lpstr>19.4 数据库查询的一趟扫描算法 (4)整个关系的二元操作实现算法</vt:lpstr>
      <vt:lpstr>  </vt:lpstr>
      <vt:lpstr>PowerPoint 演示文稿</vt:lpstr>
      <vt:lpstr>19.5 基于索引的算法 (1)基于索引的选择算法?</vt:lpstr>
      <vt:lpstr>19.5 基于索引的算法 (1)基于索引的选择算法?</vt:lpstr>
      <vt:lpstr>PowerPoint 演示文稿</vt:lpstr>
      <vt:lpstr>PowerPoint 演示文稿</vt:lpstr>
      <vt:lpstr>回顾本讲学习了什么?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&lt;4D6963726F736F667420506F776572506F696E74202D20CAFDBEDDBFE2CFB5CDB3BBF9B4A1BDB2D2E5B5DA3139BDB2CAFDBEDDBFE2B2E9D1AFCAB5CFD6CBE3B7A849D2BBCCCBC9A8C3E8CBE3B7A82E707074&gt;</dc:title>
  <dc:creator>dechen</dc:creator>
  <cp:lastModifiedBy>great zxy</cp:lastModifiedBy>
  <cp:revision>82</cp:revision>
  <cp:lastPrinted>2019-04-15T10:00:43Z</cp:lastPrinted>
  <dcterms:created xsi:type="dcterms:W3CDTF">2019-03-04T15:36:51Z</dcterms:created>
  <dcterms:modified xsi:type="dcterms:W3CDTF">2020-02-28T04:35:51Z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</Properties>
</file>