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46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46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402" r:id="rId53"/>
    <p:sldId id="403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39" r:id="rId115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1AB"/>
    <a:srgbClr val="918485"/>
    <a:srgbClr val="D34817"/>
    <a:srgbClr val="44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42" autoAdjust="0"/>
  </p:normalViewPr>
  <p:slideViewPr>
    <p:cSldViewPr>
      <p:cViewPr varScale="1">
        <p:scale>
          <a:sx n="46" d="100"/>
          <a:sy n="46" d="100"/>
        </p:scale>
        <p:origin x="1848" y="60"/>
      </p:cViewPr>
      <p:guideLst>
        <p:guide orient="horz" pos="2880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2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9444619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25"/>
            </a:lvl1pPr>
          </a:lstStyle>
          <a:p>
            <a:fld id="{0F9B84EA-7D68-4D60-9CB1-D50884785D1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9444619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2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7DB6-68BD-4840-ABAC-0269910F774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3BE3-CF2F-407C-88BE-A47CB84882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的长度是不可变的，而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的长度是可变的，也就是说，定义一个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char[10]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varchar[10],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如果存进去的是‘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csdn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所占的长度依然为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，除了字符‘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csdn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外，后面跟六个空格，而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就立马把长度变为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了，取数据的时候，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类型的要用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trim()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去掉多余的空格，而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是不需要的。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尽管如此，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的存取数度还是要比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要快得多，因为其长度固定，方便程序的存储与查找；但是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也为此付出的是空间的代价，因为其长度固定，所以难免会有多余的空格占位符占据空间，可谓是以空间换取时间效率，而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是以空间效率为首位的。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3BE3-CF2F-407C-88BE-A47CB84882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Float(1)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3BE3-CF2F-407C-88BE-A47CB84882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8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‘’   ””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3BE3-CF2F-407C-88BE-A47CB84882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S,f</a:t>
            </a:r>
            <a:r>
              <a:rPr lang="en-US" altLang="zh-CN" dirty="0"/>
              <a:t>, 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3BE3-CF2F-407C-88BE-A47CB84882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2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40899" y="6962028"/>
            <a:ext cx="359854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02301" y="6962028"/>
            <a:ext cx="713739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240899" y="6962028"/>
            <a:ext cx="359854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202301" y="6962028"/>
            <a:ext cx="713739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spc="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240899" y="6962028"/>
            <a:ext cx="359854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202301" y="6962028"/>
            <a:ext cx="713739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240899" y="6962028"/>
            <a:ext cx="3598545" cy="2667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5"/>
              </a:lnSpc>
            </a:pPr>
            <a:endParaRPr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202301" y="6962028"/>
            <a:ext cx="713739" cy="254000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spc="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6385" y="240030"/>
            <a:ext cx="1152525" cy="1152525"/>
          </a:xfrm>
          <a:prstGeom prst="rect">
            <a:avLst/>
          </a:prstGeom>
        </p:spPr>
      </p:pic>
      <p:sp>
        <p:nvSpPr>
          <p:cNvPr id="23" name="灯片编号占位符 22"/>
          <p:cNvSpPr>
            <a:spLocks noGrp="1"/>
          </p:cNvSpPr>
          <p:nvPr userDrawn="1"/>
        </p:nvSpPr>
        <p:spPr>
          <a:xfrm>
            <a:off x="355600" y="6838950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63320" y="692785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08375" y="2100326"/>
            <a:ext cx="393572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z="44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数据库系统基础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1775" y="4979416"/>
            <a:ext cx="286893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>
                <a:latin typeface="宋体" panose="02010600030101010101" pitchFamily="2" charset="-122"/>
                <a:cs typeface="宋体" panose="02010600030101010101" pitchFamily="2" charset="-122"/>
              </a:rPr>
              <a:t>哈尔滨工业大学</a:t>
            </a:r>
            <a:endParaRPr sz="3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950200" cy="4449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  <a:buFont typeface="Wingdings" panose="05000000000000000000"/>
              <a:buChar char=""/>
              <a:tabLst>
                <a:tab pos="356870" algn="l"/>
                <a:tab pos="1103630" algn="l"/>
                <a:tab pos="179451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DDL:	Data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Definition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Language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(DB)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定义关系模式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的约束条件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中各个属性的约束条件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838835" algn="l"/>
                <a:tab pos="4855845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View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Index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Tablespace…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上述各种定义的撤消与修正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DDL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通常由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DBA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来使用，也有经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DBA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授权后由应用程序员来使用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8078"/>
            <a:ext cx="8717280" cy="352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10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Inner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Join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求所有教师的任课情况并按教师号排序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没有任课的教师也  需列在表中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92455" marR="4341495" indent="-19685" algn="r">
              <a:lnSpc>
                <a:spcPct val="132000"/>
              </a:lnSpc>
              <a:spcBef>
                <a:spcPts val="230"/>
              </a:spcBef>
              <a:tabLst>
                <a:tab pos="1062355" algn="l"/>
                <a:tab pos="1436370" algn="l"/>
                <a:tab pos="2277110" algn="l"/>
                <a:tab pos="29629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Teacher.T#,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Tname,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Inner	Join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Course.T#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by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</a:t>
            </a:r>
            <a:r>
              <a:rPr sz="1800" b="1" spc="3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ASC;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9077" y="3781805"/>
            <a:ext cx="3131057" cy="1293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5841" y="5207508"/>
            <a:ext cx="2394966" cy="1184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0841" y="5538978"/>
            <a:ext cx="901065" cy="228600"/>
          </a:xfrm>
          <a:custGeom>
            <a:avLst/>
            <a:gdLst/>
            <a:ahLst/>
            <a:cxnLst/>
            <a:rect l="l" t="t" r="r" b="b"/>
            <a:pathLst>
              <a:path w="901064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499" y="209550"/>
                </a:lnTo>
                <a:lnTo>
                  <a:pt x="190499" y="76200"/>
                </a:lnTo>
                <a:lnTo>
                  <a:pt x="228600" y="76200"/>
                </a:lnTo>
                <a:close/>
              </a:path>
              <a:path w="901064" h="228600">
                <a:moveTo>
                  <a:pt x="900683" y="89154"/>
                </a:moveTo>
                <a:lnTo>
                  <a:pt x="900683" y="76200"/>
                </a:lnTo>
                <a:lnTo>
                  <a:pt x="190499" y="76200"/>
                </a:lnTo>
                <a:lnTo>
                  <a:pt x="190499" y="89154"/>
                </a:lnTo>
                <a:lnTo>
                  <a:pt x="900683" y="89154"/>
                </a:lnTo>
                <a:close/>
              </a:path>
              <a:path w="901064" h="228600">
                <a:moveTo>
                  <a:pt x="228600" y="101346"/>
                </a:moveTo>
                <a:lnTo>
                  <a:pt x="228600" y="89154"/>
                </a:lnTo>
                <a:lnTo>
                  <a:pt x="190499" y="89154"/>
                </a:lnTo>
                <a:lnTo>
                  <a:pt x="190499" y="101346"/>
                </a:lnTo>
                <a:lnTo>
                  <a:pt x="228600" y="101346"/>
                </a:lnTo>
                <a:close/>
              </a:path>
              <a:path w="901064" h="228600">
                <a:moveTo>
                  <a:pt x="900683" y="127254"/>
                </a:moveTo>
                <a:lnTo>
                  <a:pt x="900683" y="101346"/>
                </a:lnTo>
                <a:lnTo>
                  <a:pt x="190499" y="101346"/>
                </a:lnTo>
                <a:lnTo>
                  <a:pt x="190499" y="127254"/>
                </a:lnTo>
                <a:lnTo>
                  <a:pt x="900683" y="127254"/>
                </a:lnTo>
                <a:close/>
              </a:path>
              <a:path w="901064" h="228600">
                <a:moveTo>
                  <a:pt x="228600" y="139446"/>
                </a:moveTo>
                <a:lnTo>
                  <a:pt x="228600" y="127254"/>
                </a:lnTo>
                <a:lnTo>
                  <a:pt x="190499" y="127254"/>
                </a:lnTo>
                <a:lnTo>
                  <a:pt x="190499" y="139446"/>
                </a:lnTo>
                <a:lnTo>
                  <a:pt x="228600" y="139446"/>
                </a:lnTo>
                <a:close/>
              </a:path>
              <a:path w="901064" h="228600">
                <a:moveTo>
                  <a:pt x="900683" y="152400"/>
                </a:moveTo>
                <a:lnTo>
                  <a:pt x="900683" y="139446"/>
                </a:lnTo>
                <a:lnTo>
                  <a:pt x="190499" y="139446"/>
                </a:lnTo>
                <a:lnTo>
                  <a:pt x="190499" y="152400"/>
                </a:lnTo>
                <a:lnTo>
                  <a:pt x="900683" y="152400"/>
                </a:lnTo>
                <a:close/>
              </a:path>
              <a:path w="901064" h="228600">
                <a:moveTo>
                  <a:pt x="228600" y="228600"/>
                </a:moveTo>
                <a:lnTo>
                  <a:pt x="228600" y="152400"/>
                </a:lnTo>
                <a:lnTo>
                  <a:pt x="190499" y="152400"/>
                </a:lnTo>
                <a:lnTo>
                  <a:pt x="190499" y="20955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1471" y="4941570"/>
            <a:ext cx="1854707" cy="1338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8078"/>
            <a:ext cx="44596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31441"/>
            <a:ext cx="8345805" cy="23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Outer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Join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求所有教师的任课情况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没有任课的教师也需列在表中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73405">
              <a:lnSpc>
                <a:spcPct val="100000"/>
              </a:lnSpc>
              <a:spcBef>
                <a:spcPts val="920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 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T#,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Tname,</a:t>
            </a:r>
            <a:r>
              <a:rPr sz="18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90320" marR="3393440" indent="-698500">
              <a:lnSpc>
                <a:spcPct val="130000"/>
              </a:lnSpc>
              <a:spcBef>
                <a:spcPts val="75"/>
              </a:spcBef>
              <a:tabLst>
                <a:tab pos="1760220" algn="l"/>
                <a:tab pos="22771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Left  Outer</a:t>
            </a:r>
            <a:r>
              <a:rPr sz="1800" b="1" spc="4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b="1" spc="4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Course.T#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by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ASC</a:t>
            </a:r>
            <a:r>
              <a:rPr sz="1800" b="1" spc="-114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9077" y="3781805"/>
            <a:ext cx="3131057" cy="1293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5841" y="5207508"/>
            <a:ext cx="2394966" cy="1184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0841" y="5538978"/>
            <a:ext cx="901065" cy="228600"/>
          </a:xfrm>
          <a:custGeom>
            <a:avLst/>
            <a:gdLst/>
            <a:ahLst/>
            <a:cxnLst/>
            <a:rect l="l" t="t" r="r" b="b"/>
            <a:pathLst>
              <a:path w="901064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499" y="209550"/>
                </a:lnTo>
                <a:lnTo>
                  <a:pt x="190499" y="76200"/>
                </a:lnTo>
                <a:lnTo>
                  <a:pt x="228600" y="76200"/>
                </a:lnTo>
                <a:close/>
              </a:path>
              <a:path w="901064" h="228600">
                <a:moveTo>
                  <a:pt x="900683" y="89154"/>
                </a:moveTo>
                <a:lnTo>
                  <a:pt x="900683" y="76200"/>
                </a:lnTo>
                <a:lnTo>
                  <a:pt x="190499" y="76200"/>
                </a:lnTo>
                <a:lnTo>
                  <a:pt x="190499" y="89154"/>
                </a:lnTo>
                <a:lnTo>
                  <a:pt x="900683" y="89154"/>
                </a:lnTo>
                <a:close/>
              </a:path>
              <a:path w="901064" h="228600">
                <a:moveTo>
                  <a:pt x="228600" y="101346"/>
                </a:moveTo>
                <a:lnTo>
                  <a:pt x="228600" y="89154"/>
                </a:lnTo>
                <a:lnTo>
                  <a:pt x="190499" y="89154"/>
                </a:lnTo>
                <a:lnTo>
                  <a:pt x="190499" y="101346"/>
                </a:lnTo>
                <a:lnTo>
                  <a:pt x="228600" y="101346"/>
                </a:lnTo>
                <a:close/>
              </a:path>
              <a:path w="901064" h="228600">
                <a:moveTo>
                  <a:pt x="900683" y="127254"/>
                </a:moveTo>
                <a:lnTo>
                  <a:pt x="900683" y="101346"/>
                </a:lnTo>
                <a:lnTo>
                  <a:pt x="190499" y="101346"/>
                </a:lnTo>
                <a:lnTo>
                  <a:pt x="190499" y="127254"/>
                </a:lnTo>
                <a:lnTo>
                  <a:pt x="900683" y="127254"/>
                </a:lnTo>
                <a:close/>
              </a:path>
              <a:path w="901064" h="228600">
                <a:moveTo>
                  <a:pt x="228600" y="139446"/>
                </a:moveTo>
                <a:lnTo>
                  <a:pt x="228600" y="127254"/>
                </a:lnTo>
                <a:lnTo>
                  <a:pt x="190499" y="127254"/>
                </a:lnTo>
                <a:lnTo>
                  <a:pt x="190499" y="139446"/>
                </a:lnTo>
                <a:lnTo>
                  <a:pt x="228600" y="139446"/>
                </a:lnTo>
                <a:close/>
              </a:path>
              <a:path w="901064" h="228600">
                <a:moveTo>
                  <a:pt x="900683" y="152400"/>
                </a:moveTo>
                <a:lnTo>
                  <a:pt x="900683" y="139446"/>
                </a:lnTo>
                <a:lnTo>
                  <a:pt x="190499" y="139446"/>
                </a:lnTo>
                <a:lnTo>
                  <a:pt x="190499" y="152400"/>
                </a:lnTo>
                <a:lnTo>
                  <a:pt x="900683" y="152400"/>
                </a:lnTo>
                <a:close/>
              </a:path>
              <a:path w="901064" h="228600">
                <a:moveTo>
                  <a:pt x="228600" y="228600"/>
                </a:moveTo>
                <a:lnTo>
                  <a:pt x="228600" y="152400"/>
                </a:lnTo>
                <a:lnTo>
                  <a:pt x="190499" y="152400"/>
                </a:lnTo>
                <a:lnTo>
                  <a:pt x="190499" y="20955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7013" y="4908041"/>
            <a:ext cx="1841754" cy="15140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663180" cy="41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SQL-SELECT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的完整语法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545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Subquery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::==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4490" marR="382905" indent="-210820">
              <a:lnSpc>
                <a:spcPct val="120000"/>
              </a:lnSpc>
              <a:tabLst>
                <a:tab pos="1250315" algn="l"/>
                <a:tab pos="1298575" algn="l"/>
                <a:tab pos="3949700" algn="l"/>
                <a:tab pos="544322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u="sng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2000" b="1" spc="-1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DISTINCT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[AS]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c_alias] {, …</a:t>
            </a:r>
            <a:r>
              <a:rPr sz="20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tableref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{, …</a:t>
            </a:r>
            <a:r>
              <a:rPr sz="20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3370" marR="4051935" algn="just">
              <a:lnSpc>
                <a:spcPct val="120000"/>
              </a:lnSpc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search_condition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]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 BY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column {, …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]  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search_condition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2479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subquery [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UNION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[ALL]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INTERSECT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[ALL]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EXCEPT</a:t>
            </a:r>
            <a:r>
              <a:rPr sz="2000" b="1" spc="1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[ALL]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4389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[CORRESPONDING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[BY]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colname {, … }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)]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subquery;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901" y="5484571"/>
            <a:ext cx="292100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9505" algn="l"/>
              </a:tabLst>
            </a:pPr>
            <a:r>
              <a:rPr sz="2000" b="1" spc="-25" dirty="0">
                <a:latin typeface="Arial" panose="020B0604020202020204"/>
                <a:cs typeface="Arial" panose="020B0604020202020204"/>
              </a:rPr>
              <a:t>Tableref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::==</a:t>
            </a:r>
            <a:r>
              <a:rPr sz="20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tablename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598" y="5484571"/>
            <a:ext cx="14909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[corr_name]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01" y="6216103"/>
            <a:ext cx="763587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Select statement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::==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  <a:tabLst>
                <a:tab pos="1604645" algn="l"/>
                <a:tab pos="2747645" algn="l"/>
                <a:tab pos="3237230" algn="l"/>
                <a:tab pos="511175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Subquery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	BY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result_column	[</a:t>
            </a:r>
            <a:r>
              <a:rPr sz="2000" b="1" u="sng" spc="-1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ASC </a:t>
            </a:r>
            <a:r>
              <a:rPr sz="20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2000" b="1" spc="-1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 , … }]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38435" y="3282696"/>
            <a:ext cx="5852921" cy="3451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1297" y="878078"/>
            <a:ext cx="797560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视图的概念和结构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回顾我们学习过的三级模式两层映像结构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对应概念模式的数据在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中被称为基本表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(Table),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而对应外模式的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数据称为视图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(View)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154" y="5281193"/>
            <a:ext cx="13468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20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1067" y="5464302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222" y="0"/>
                </a:lnTo>
              </a:path>
            </a:pathLst>
          </a:custGeom>
          <a:ln w="914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78457" y="4161790"/>
            <a:ext cx="5994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w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9067" y="4344923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49" y="0"/>
                </a:lnTo>
              </a:path>
            </a:pathLst>
          </a:custGeom>
          <a:ln w="914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8078"/>
            <a:ext cx="8032750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视图的概念和结构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数据库结构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基本表是实际存储于存储文件中的表，基本表中的数据是需要存储的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905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视图在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中只存储其由基本表导出视图所需要的公式，即由基本  表产生视图的映像信息，其数据并不存储，而是在运行过程中动态产生  与维护的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对视图数据的更改最终要反映在对基本表的更改上。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2875" y="4642104"/>
            <a:ext cx="4593335" cy="224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006465" cy="203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视图的定义与使用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使用视图需要定义，定义视图采用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Creat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View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定义视图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235" y="2930397"/>
            <a:ext cx="7734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create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875" y="2930397"/>
            <a:ext cx="7839075" cy="222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7695">
              <a:lnSpc>
                <a:spcPct val="100000"/>
              </a:lnSpc>
              <a:tabLst>
                <a:tab pos="2636520" algn="l"/>
                <a:tab pos="412877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view_name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[(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，列名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…)]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13915">
              <a:lnSpc>
                <a:spcPct val="100000"/>
              </a:lnSpc>
              <a:spcBef>
                <a:spcPts val="240"/>
              </a:spcBef>
              <a:tabLst>
                <a:tab pos="2607945" algn="l"/>
                <a:tab pos="351409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000" b="1" i="1" spc="-8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option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61595" indent="348615" algn="just">
              <a:lnSpc>
                <a:spcPct val="100000"/>
              </a:lnSpc>
              <a:spcBef>
                <a:spcPts val="24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如果视图的属性名缺省，则默认为子查询结果中的属性名；也可以  显式指明其所拥有的列名。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indent="348615" algn="just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check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option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指明当对视图进行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update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时，  要检查进行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insert/update/delete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的元组是否满足视图定义中子查询中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定义的条件表达式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7315"/>
            <a:ext cx="55149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21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45158"/>
            <a:ext cx="7925434" cy="493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8890" algn="ctr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视图的定义与使用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视图定义举例：定义一个视图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CompStud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为计算机系的学生，通过  该视图可以将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表中其他系的学生屏蔽掉。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104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CompStud</a:t>
            </a:r>
            <a:r>
              <a:rPr sz="1800" b="1" spc="3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42720">
              <a:lnSpc>
                <a:spcPct val="100000"/>
              </a:lnSpc>
              <a:spcBef>
                <a:spcPts val="645"/>
              </a:spcBef>
              <a:tabLst>
                <a:tab pos="2446020" algn="l"/>
                <a:tab pos="272605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607820">
              <a:lnSpc>
                <a:spcPct val="100000"/>
              </a:lnSpc>
              <a:spcBef>
                <a:spcPts val="645"/>
              </a:spcBef>
              <a:tabLst>
                <a:tab pos="4122420" algn="l"/>
                <a:tab pos="524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461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Dname = 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计算机’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 marR="13335" indent="-635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再例如定义一个视图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Teach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为教师任课的情况，把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Teacher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表中的个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人隐私方面的信息，如工资等屏蔽掉。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460"/>
              </a:spcBef>
              <a:tabLst>
                <a:tab pos="20104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</a:t>
            </a:r>
            <a:r>
              <a:rPr sz="1800" b="1" spc="3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760220" marR="2652395" indent="-318135">
              <a:lnSpc>
                <a:spcPct val="130000"/>
              </a:lnSpc>
              <a:tabLst>
                <a:tab pos="244602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T.Tname,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C.Cname,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Credit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 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1800" b="1" spc="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6078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C.T# )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18855" cy="463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视图的定义与使用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当定义好视图后，视图可以像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一样参与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的各种操作语句中使用。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例如，检索主讲数据库课程的教师姓名，我们可使用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Teach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 marR="4504055">
              <a:lnSpc>
                <a:spcPct val="130000"/>
              </a:lnSpc>
              <a:spcBef>
                <a:spcPts val="35"/>
              </a:spcBef>
              <a:tabLst>
                <a:tab pos="1392555" algn="l"/>
                <a:tab pos="1417320" algn="l"/>
                <a:tab pos="2497455" algn="l"/>
                <a:tab pos="3728720" algn="l"/>
                <a:tab pos="396621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2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T.Cname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数据库’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再例如，检索计算机系的所有学生，我们可使用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CompStud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392555" algn="l"/>
                <a:tab pos="1671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CompStud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再例如，检索计算机系的年龄小于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的所有学生，我们可使用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CompStud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 marR="5085080">
              <a:lnSpc>
                <a:spcPct val="130000"/>
              </a:lnSpc>
              <a:spcBef>
                <a:spcPts val="35"/>
              </a:spcBef>
              <a:tabLst>
                <a:tab pos="1392555" algn="l"/>
                <a:tab pos="1417320" algn="l"/>
                <a:tab pos="1671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CompStud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450580" cy="463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视图的定义与使用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定义视图，有时可方便用户进行检索操作。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例如，我们可定义一个视图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StudStat,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描述学生的平均成绩、最高成绩，  最低成绩等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7327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StudStat(S#, Sname, 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AvgS,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MinS, MaxS,</a:t>
            </a:r>
            <a:r>
              <a:rPr sz="1800" b="1" spc="-1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CNT)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26820" marR="206375" indent="-699135">
              <a:lnSpc>
                <a:spcPct val="130000"/>
              </a:lnSpc>
              <a:tabLst>
                <a:tab pos="1112520" algn="l"/>
                <a:tab pos="1925955" algn="l"/>
                <a:tab pos="1976120" algn="l"/>
                <a:tab pos="2903855" algn="l"/>
                <a:tab pos="3690620" algn="l"/>
                <a:tab pos="45796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Sname,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MIN(Score),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Max(Score),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S,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4272915" algn="ctr">
              <a:lnSpc>
                <a:spcPct val="100000"/>
              </a:lnSpc>
              <a:spcBef>
                <a:spcPts val="645"/>
              </a:spcBef>
              <a:tabLst>
                <a:tab pos="11423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在定义了视图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StudStat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后，我们再检索某一学生平均成绩就很简单了：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392555" algn="l"/>
                <a:tab pos="3025775" algn="l"/>
                <a:tab pos="3724910" algn="l"/>
                <a:tab pos="47917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AvgS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StudStat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= 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张三’</a:t>
            </a:r>
            <a:r>
              <a:rPr sz="1800" b="1" spc="-3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018780" cy="281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视图的更新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视图更新操作是一个比较复杂的问题，因视图不保存数据，对  视图的更新最终要反映到对基本表的更新上，而有时，视图定义的映射  不是可逆的。例如：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60"/>
              </a:spcBef>
              <a:tabLst>
                <a:tab pos="1964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S_G(S#, Savg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831" y="3739134"/>
            <a:ext cx="119443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731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465" y="3739134"/>
            <a:ext cx="21971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</a:t>
            </a:r>
            <a:r>
              <a:rPr sz="1800" b="1" spc="-1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457200" algn="l"/>
                <a:tab pos="1231900" algn="l"/>
                <a:tab pos="168783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	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4405629"/>
            <a:ext cx="4362450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如要进行下述更新操作？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2696210">
              <a:lnSpc>
                <a:spcPts val="2590"/>
              </a:lnSpc>
              <a:spcBef>
                <a:spcPts val="145"/>
              </a:spcBef>
              <a:tabLst>
                <a:tab pos="532765" algn="l"/>
                <a:tab pos="951865" algn="l"/>
                <a:tab pos="12065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S_G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Savg	=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85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‘98030101’</a:t>
            </a:r>
            <a:r>
              <a:rPr sz="1800" b="1" spc="-1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能否由视图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S_G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的更新，而更新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051800" cy="284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数据库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(Database)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是若干具有相互关联关系的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Table/Relation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的集合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可以简单看作是一个集中存放若干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大型文件</a:t>
            </a: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Database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，需使用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-5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的简单语法形式为：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0970" y="3809238"/>
            <a:ext cx="24123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sz="24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create	</a:t>
            </a:r>
            <a:r>
              <a:rPr sz="24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9766" y="3860038"/>
            <a:ext cx="11315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数据库名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06" y="4125201"/>
            <a:ext cx="4638675" cy="133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 marR="5080" indent="-1178560">
              <a:lnSpc>
                <a:spcPct val="150000"/>
              </a:lnSpc>
              <a:tabLst>
                <a:tab pos="2078355" algn="l"/>
                <a:tab pos="334772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例如：创建我们的课程学习数据库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SCT 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create	database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SCT;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接下来就可以在其中定义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3998" y="4520184"/>
            <a:ext cx="1327150" cy="1609725"/>
          </a:xfrm>
          <a:custGeom>
            <a:avLst/>
            <a:gdLst/>
            <a:ahLst/>
            <a:cxnLst/>
            <a:rect l="l" t="t" r="r" b="b"/>
            <a:pathLst>
              <a:path w="1327150" h="1609725">
                <a:moveTo>
                  <a:pt x="1326642" y="1442466"/>
                </a:moveTo>
                <a:lnTo>
                  <a:pt x="1326642" y="0"/>
                </a:lnTo>
                <a:lnTo>
                  <a:pt x="1322756" y="18189"/>
                </a:lnTo>
                <a:lnTo>
                  <a:pt x="1311369" y="35810"/>
                </a:lnTo>
                <a:lnTo>
                  <a:pt x="1267697" y="68938"/>
                </a:lnTo>
                <a:lnTo>
                  <a:pt x="1198845" y="98572"/>
                </a:lnTo>
                <a:lnTo>
                  <a:pt x="1155982" y="111824"/>
                </a:lnTo>
                <a:lnTo>
                  <a:pt x="1108031" y="123897"/>
                </a:lnTo>
                <a:lnTo>
                  <a:pt x="1055394" y="134691"/>
                </a:lnTo>
                <a:lnTo>
                  <a:pt x="998474" y="144102"/>
                </a:lnTo>
                <a:lnTo>
                  <a:pt x="937672" y="152030"/>
                </a:lnTo>
                <a:lnTo>
                  <a:pt x="873392" y="158374"/>
                </a:lnTo>
                <a:lnTo>
                  <a:pt x="806035" y="163030"/>
                </a:lnTo>
                <a:lnTo>
                  <a:pt x="736004" y="165899"/>
                </a:lnTo>
                <a:lnTo>
                  <a:pt x="663702" y="166877"/>
                </a:lnTo>
                <a:lnTo>
                  <a:pt x="591389" y="165899"/>
                </a:lnTo>
                <a:lnTo>
                  <a:pt x="521331" y="163030"/>
                </a:lnTo>
                <a:lnTo>
                  <a:pt x="453932" y="158374"/>
                </a:lnTo>
                <a:lnTo>
                  <a:pt x="389597" y="152030"/>
                </a:lnTo>
                <a:lnTo>
                  <a:pt x="328732" y="144102"/>
                </a:lnTo>
                <a:lnTo>
                  <a:pt x="271741" y="134691"/>
                </a:lnTo>
                <a:lnTo>
                  <a:pt x="219029" y="123897"/>
                </a:lnTo>
                <a:lnTo>
                  <a:pt x="171002" y="111824"/>
                </a:lnTo>
                <a:lnTo>
                  <a:pt x="128064" y="98572"/>
                </a:lnTo>
                <a:lnTo>
                  <a:pt x="90621" y="84243"/>
                </a:lnTo>
                <a:lnTo>
                  <a:pt x="33838" y="52760"/>
                </a:lnTo>
                <a:lnTo>
                  <a:pt x="3894" y="18189"/>
                </a:lnTo>
                <a:lnTo>
                  <a:pt x="0" y="0"/>
                </a:lnTo>
                <a:lnTo>
                  <a:pt x="0" y="1442466"/>
                </a:lnTo>
                <a:lnTo>
                  <a:pt x="15309" y="1478276"/>
                </a:lnTo>
                <a:lnTo>
                  <a:pt x="59077" y="1511404"/>
                </a:lnTo>
                <a:lnTo>
                  <a:pt x="128064" y="1541038"/>
                </a:lnTo>
                <a:lnTo>
                  <a:pt x="171002" y="1554290"/>
                </a:lnTo>
                <a:lnTo>
                  <a:pt x="219029" y="1566363"/>
                </a:lnTo>
                <a:lnTo>
                  <a:pt x="271741" y="1577157"/>
                </a:lnTo>
                <a:lnTo>
                  <a:pt x="328732" y="1586568"/>
                </a:lnTo>
                <a:lnTo>
                  <a:pt x="389597" y="1594496"/>
                </a:lnTo>
                <a:lnTo>
                  <a:pt x="453932" y="1600840"/>
                </a:lnTo>
                <a:lnTo>
                  <a:pt x="521331" y="1605496"/>
                </a:lnTo>
                <a:lnTo>
                  <a:pt x="591389" y="1608365"/>
                </a:lnTo>
                <a:lnTo>
                  <a:pt x="663702" y="1609344"/>
                </a:lnTo>
                <a:lnTo>
                  <a:pt x="736004" y="1608365"/>
                </a:lnTo>
                <a:lnTo>
                  <a:pt x="806035" y="1605496"/>
                </a:lnTo>
                <a:lnTo>
                  <a:pt x="873392" y="1600840"/>
                </a:lnTo>
                <a:lnTo>
                  <a:pt x="937672" y="1594496"/>
                </a:lnTo>
                <a:lnTo>
                  <a:pt x="998474" y="1586568"/>
                </a:lnTo>
                <a:lnTo>
                  <a:pt x="1055394" y="1577157"/>
                </a:lnTo>
                <a:lnTo>
                  <a:pt x="1108031" y="1566363"/>
                </a:lnTo>
                <a:lnTo>
                  <a:pt x="1155982" y="1554290"/>
                </a:lnTo>
                <a:lnTo>
                  <a:pt x="1198845" y="1541038"/>
                </a:lnTo>
                <a:lnTo>
                  <a:pt x="1236218" y="1526709"/>
                </a:lnTo>
                <a:lnTo>
                  <a:pt x="1292882" y="1495226"/>
                </a:lnTo>
                <a:lnTo>
                  <a:pt x="1322756" y="1460655"/>
                </a:lnTo>
                <a:lnTo>
                  <a:pt x="1326642" y="144246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3998" y="4353305"/>
            <a:ext cx="1327150" cy="334010"/>
          </a:xfrm>
          <a:custGeom>
            <a:avLst/>
            <a:gdLst/>
            <a:ahLst/>
            <a:cxnLst/>
            <a:rect l="l" t="t" r="r" b="b"/>
            <a:pathLst>
              <a:path w="1327150" h="334010">
                <a:moveTo>
                  <a:pt x="1326642" y="166877"/>
                </a:moveTo>
                <a:lnTo>
                  <a:pt x="1311369" y="131067"/>
                </a:lnTo>
                <a:lnTo>
                  <a:pt x="1267697" y="97939"/>
                </a:lnTo>
                <a:lnTo>
                  <a:pt x="1198845" y="68305"/>
                </a:lnTo>
                <a:lnTo>
                  <a:pt x="1155982" y="55053"/>
                </a:lnTo>
                <a:lnTo>
                  <a:pt x="1108031" y="42980"/>
                </a:lnTo>
                <a:lnTo>
                  <a:pt x="1055394" y="32186"/>
                </a:lnTo>
                <a:lnTo>
                  <a:pt x="998474" y="22775"/>
                </a:lnTo>
                <a:lnTo>
                  <a:pt x="937672" y="14847"/>
                </a:lnTo>
                <a:lnTo>
                  <a:pt x="873392" y="8503"/>
                </a:lnTo>
                <a:lnTo>
                  <a:pt x="806035" y="3847"/>
                </a:lnTo>
                <a:lnTo>
                  <a:pt x="73600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7"/>
                </a:lnTo>
                <a:lnTo>
                  <a:pt x="3894" y="185067"/>
                </a:lnTo>
                <a:lnTo>
                  <a:pt x="33838" y="219638"/>
                </a:lnTo>
                <a:lnTo>
                  <a:pt x="90621" y="251121"/>
                </a:lnTo>
                <a:lnTo>
                  <a:pt x="128064" y="265450"/>
                </a:lnTo>
                <a:lnTo>
                  <a:pt x="171002" y="278702"/>
                </a:lnTo>
                <a:lnTo>
                  <a:pt x="219029" y="290775"/>
                </a:lnTo>
                <a:lnTo>
                  <a:pt x="271741" y="301569"/>
                </a:lnTo>
                <a:lnTo>
                  <a:pt x="328732" y="310980"/>
                </a:lnTo>
                <a:lnTo>
                  <a:pt x="389597" y="318908"/>
                </a:lnTo>
                <a:lnTo>
                  <a:pt x="453932" y="325252"/>
                </a:lnTo>
                <a:lnTo>
                  <a:pt x="521331" y="329908"/>
                </a:lnTo>
                <a:lnTo>
                  <a:pt x="591389" y="332777"/>
                </a:lnTo>
                <a:lnTo>
                  <a:pt x="663702" y="333755"/>
                </a:lnTo>
                <a:lnTo>
                  <a:pt x="736004" y="332777"/>
                </a:lnTo>
                <a:lnTo>
                  <a:pt x="806035" y="329908"/>
                </a:lnTo>
                <a:lnTo>
                  <a:pt x="873392" y="325252"/>
                </a:lnTo>
                <a:lnTo>
                  <a:pt x="937672" y="318908"/>
                </a:lnTo>
                <a:lnTo>
                  <a:pt x="998474" y="310980"/>
                </a:lnTo>
                <a:lnTo>
                  <a:pt x="1055394" y="301569"/>
                </a:lnTo>
                <a:lnTo>
                  <a:pt x="1108031" y="290775"/>
                </a:lnTo>
                <a:lnTo>
                  <a:pt x="1155982" y="278702"/>
                </a:lnTo>
                <a:lnTo>
                  <a:pt x="1198845" y="265450"/>
                </a:lnTo>
                <a:lnTo>
                  <a:pt x="1236217" y="251121"/>
                </a:lnTo>
                <a:lnTo>
                  <a:pt x="1292882" y="219638"/>
                </a:lnTo>
                <a:lnTo>
                  <a:pt x="1322756" y="185067"/>
                </a:lnTo>
                <a:lnTo>
                  <a:pt x="1326642" y="166877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9413" y="4347747"/>
            <a:ext cx="1336675" cy="1786889"/>
          </a:xfrm>
          <a:custGeom>
            <a:avLst/>
            <a:gdLst/>
            <a:ahLst/>
            <a:cxnLst/>
            <a:rect l="l" t="t" r="r" b="b"/>
            <a:pathLst>
              <a:path w="1336675" h="1786889">
                <a:moveTo>
                  <a:pt x="1336395" y="171369"/>
                </a:moveTo>
                <a:lnTo>
                  <a:pt x="1317449" y="131819"/>
                </a:lnTo>
                <a:lnTo>
                  <a:pt x="1253738" y="88167"/>
                </a:lnTo>
                <a:lnTo>
                  <a:pt x="1209881" y="70334"/>
                </a:lnTo>
                <a:lnTo>
                  <a:pt x="1160049" y="54947"/>
                </a:lnTo>
                <a:lnTo>
                  <a:pt x="1105761" y="41846"/>
                </a:lnTo>
                <a:lnTo>
                  <a:pt x="1048540" y="30869"/>
                </a:lnTo>
                <a:lnTo>
                  <a:pt x="989903" y="21856"/>
                </a:lnTo>
                <a:lnTo>
                  <a:pt x="931371" y="14646"/>
                </a:lnTo>
                <a:lnTo>
                  <a:pt x="874465" y="9077"/>
                </a:lnTo>
                <a:lnTo>
                  <a:pt x="820704" y="4989"/>
                </a:lnTo>
                <a:lnTo>
                  <a:pt x="771608" y="2221"/>
                </a:lnTo>
                <a:lnTo>
                  <a:pt x="728697" y="612"/>
                </a:lnTo>
                <a:lnTo>
                  <a:pt x="693492" y="0"/>
                </a:lnTo>
                <a:lnTo>
                  <a:pt x="667511" y="224"/>
                </a:lnTo>
                <a:lnTo>
                  <a:pt x="633983" y="224"/>
                </a:lnTo>
                <a:lnTo>
                  <a:pt x="599693" y="986"/>
                </a:lnTo>
                <a:lnTo>
                  <a:pt x="577995" y="1261"/>
                </a:lnTo>
                <a:lnTo>
                  <a:pt x="573929" y="1375"/>
                </a:lnTo>
                <a:lnTo>
                  <a:pt x="499305" y="5469"/>
                </a:lnTo>
                <a:lnTo>
                  <a:pt x="450002" y="9648"/>
                </a:lnTo>
                <a:lnTo>
                  <a:pt x="395891" y="15417"/>
                </a:lnTo>
                <a:lnTo>
                  <a:pt x="338842" y="22922"/>
                </a:lnTo>
                <a:lnTo>
                  <a:pt x="280720" y="32314"/>
                </a:lnTo>
                <a:lnTo>
                  <a:pt x="223395" y="43739"/>
                </a:lnTo>
                <a:lnTo>
                  <a:pt x="168734" y="57346"/>
                </a:lnTo>
                <a:lnTo>
                  <a:pt x="118605" y="73283"/>
                </a:lnTo>
                <a:lnTo>
                  <a:pt x="74875" y="91698"/>
                </a:lnTo>
                <a:lnTo>
                  <a:pt x="39413" y="112739"/>
                </a:lnTo>
                <a:lnTo>
                  <a:pt x="761" y="163292"/>
                </a:lnTo>
                <a:lnTo>
                  <a:pt x="0" y="167864"/>
                </a:lnTo>
                <a:lnTo>
                  <a:pt x="0" y="172436"/>
                </a:lnTo>
                <a:lnTo>
                  <a:pt x="9143" y="172436"/>
                </a:lnTo>
                <a:lnTo>
                  <a:pt x="9143" y="168626"/>
                </a:lnTo>
                <a:lnTo>
                  <a:pt x="9905" y="164816"/>
                </a:lnTo>
                <a:lnTo>
                  <a:pt x="52428" y="115535"/>
                </a:lnTo>
                <a:lnTo>
                  <a:pt x="89931" y="95088"/>
                </a:lnTo>
                <a:lnTo>
                  <a:pt x="135738" y="77245"/>
                </a:lnTo>
                <a:lnTo>
                  <a:pt x="187955" y="61860"/>
                </a:lnTo>
                <a:lnTo>
                  <a:pt x="244689" y="48789"/>
                </a:lnTo>
                <a:lnTo>
                  <a:pt x="304047" y="37886"/>
                </a:lnTo>
                <a:lnTo>
                  <a:pt x="364136" y="29007"/>
                </a:lnTo>
                <a:lnTo>
                  <a:pt x="423423" y="21974"/>
                </a:lnTo>
                <a:lnTo>
                  <a:pt x="478931" y="16743"/>
                </a:lnTo>
                <a:lnTo>
                  <a:pt x="529851" y="13067"/>
                </a:lnTo>
                <a:lnTo>
                  <a:pt x="573929" y="10836"/>
                </a:lnTo>
                <a:lnTo>
                  <a:pt x="609271" y="9906"/>
                </a:lnTo>
                <a:lnTo>
                  <a:pt x="633983" y="10130"/>
                </a:lnTo>
                <a:lnTo>
                  <a:pt x="728697" y="10052"/>
                </a:lnTo>
                <a:lnTo>
                  <a:pt x="807360" y="13237"/>
                </a:lnTo>
                <a:lnTo>
                  <a:pt x="857734" y="16849"/>
                </a:lnTo>
                <a:lnTo>
                  <a:pt x="912791" y="21996"/>
                </a:lnTo>
                <a:lnTo>
                  <a:pt x="970648" y="28807"/>
                </a:lnTo>
                <a:lnTo>
                  <a:pt x="1029652" y="37443"/>
                </a:lnTo>
                <a:lnTo>
                  <a:pt x="1087995" y="48043"/>
                </a:lnTo>
                <a:lnTo>
                  <a:pt x="1143908" y="60752"/>
                </a:lnTo>
                <a:lnTo>
                  <a:pt x="1195622" y="75715"/>
                </a:lnTo>
                <a:lnTo>
                  <a:pt x="1241369" y="93078"/>
                </a:lnTo>
                <a:lnTo>
                  <a:pt x="1279380" y="112983"/>
                </a:lnTo>
                <a:lnTo>
                  <a:pt x="1325117" y="161006"/>
                </a:lnTo>
                <a:lnTo>
                  <a:pt x="1326641" y="168626"/>
                </a:lnTo>
                <a:lnTo>
                  <a:pt x="1326641" y="172436"/>
                </a:lnTo>
                <a:lnTo>
                  <a:pt x="1331213" y="172436"/>
                </a:lnTo>
                <a:lnTo>
                  <a:pt x="1331213" y="167864"/>
                </a:lnTo>
                <a:lnTo>
                  <a:pt x="1334261" y="167864"/>
                </a:lnTo>
                <a:lnTo>
                  <a:pt x="1335023" y="169388"/>
                </a:lnTo>
                <a:lnTo>
                  <a:pt x="1335785" y="170150"/>
                </a:lnTo>
                <a:lnTo>
                  <a:pt x="1336395" y="171369"/>
                </a:lnTo>
                <a:close/>
              </a:path>
              <a:path w="1336675" h="1786889">
                <a:moveTo>
                  <a:pt x="1331213" y="191094"/>
                </a:moveTo>
                <a:lnTo>
                  <a:pt x="1331213" y="177008"/>
                </a:lnTo>
                <a:lnTo>
                  <a:pt x="1328927" y="177008"/>
                </a:lnTo>
                <a:lnTo>
                  <a:pt x="1326641" y="175484"/>
                </a:lnTo>
                <a:lnTo>
                  <a:pt x="1326641" y="176246"/>
                </a:lnTo>
                <a:lnTo>
                  <a:pt x="1325117" y="183866"/>
                </a:lnTo>
                <a:lnTo>
                  <a:pt x="1280794" y="230676"/>
                </a:lnTo>
                <a:lnTo>
                  <a:pt x="1244675" y="250153"/>
                </a:lnTo>
                <a:lnTo>
                  <a:pt x="1201240" y="267200"/>
                </a:lnTo>
                <a:lnTo>
                  <a:pt x="1151983" y="281958"/>
                </a:lnTo>
                <a:lnTo>
                  <a:pt x="1098395" y="294569"/>
                </a:lnTo>
                <a:lnTo>
                  <a:pt x="1041970" y="305173"/>
                </a:lnTo>
                <a:lnTo>
                  <a:pt x="984199" y="313913"/>
                </a:lnTo>
                <a:lnTo>
                  <a:pt x="926576" y="320929"/>
                </a:lnTo>
                <a:lnTo>
                  <a:pt x="870593" y="326363"/>
                </a:lnTo>
                <a:lnTo>
                  <a:pt x="817742" y="330356"/>
                </a:lnTo>
                <a:lnTo>
                  <a:pt x="769516" y="333049"/>
                </a:lnTo>
                <a:lnTo>
                  <a:pt x="728697" y="334536"/>
                </a:lnTo>
                <a:lnTo>
                  <a:pt x="692908" y="335101"/>
                </a:lnTo>
                <a:lnTo>
                  <a:pt x="667511" y="334742"/>
                </a:lnTo>
                <a:lnTo>
                  <a:pt x="633983" y="334742"/>
                </a:lnTo>
                <a:lnTo>
                  <a:pt x="599693" y="333971"/>
                </a:lnTo>
                <a:lnTo>
                  <a:pt x="579783" y="333742"/>
                </a:lnTo>
                <a:lnTo>
                  <a:pt x="573929" y="333652"/>
                </a:lnTo>
                <a:lnTo>
                  <a:pt x="491306" y="329000"/>
                </a:lnTo>
                <a:lnTo>
                  <a:pt x="437511" y="324232"/>
                </a:lnTo>
                <a:lnTo>
                  <a:pt x="379348" y="317677"/>
                </a:lnTo>
                <a:lnTo>
                  <a:pt x="318660" y="309142"/>
                </a:lnTo>
                <a:lnTo>
                  <a:pt x="257671" y="298463"/>
                </a:lnTo>
                <a:lnTo>
                  <a:pt x="198604" y="285473"/>
                </a:lnTo>
                <a:lnTo>
                  <a:pt x="143681" y="270006"/>
                </a:lnTo>
                <a:lnTo>
                  <a:pt x="95127" y="251897"/>
                </a:lnTo>
                <a:lnTo>
                  <a:pt x="55165" y="230980"/>
                </a:lnTo>
                <a:lnTo>
                  <a:pt x="9905" y="180056"/>
                </a:lnTo>
                <a:lnTo>
                  <a:pt x="9143" y="176246"/>
                </a:lnTo>
                <a:lnTo>
                  <a:pt x="9143" y="172436"/>
                </a:lnTo>
                <a:lnTo>
                  <a:pt x="0" y="172436"/>
                </a:lnTo>
                <a:lnTo>
                  <a:pt x="0" y="177770"/>
                </a:lnTo>
                <a:lnTo>
                  <a:pt x="761" y="182342"/>
                </a:lnTo>
                <a:lnTo>
                  <a:pt x="38783" y="231238"/>
                </a:lnTo>
                <a:lnTo>
                  <a:pt x="72570" y="251739"/>
                </a:lnTo>
                <a:lnTo>
                  <a:pt x="114114" y="269784"/>
                </a:lnTo>
                <a:lnTo>
                  <a:pt x="161845" y="285506"/>
                </a:lnTo>
                <a:lnTo>
                  <a:pt x="214193" y="299035"/>
                </a:lnTo>
                <a:lnTo>
                  <a:pt x="269588" y="310504"/>
                </a:lnTo>
                <a:lnTo>
                  <a:pt x="326458" y="320044"/>
                </a:lnTo>
                <a:lnTo>
                  <a:pt x="383235" y="327787"/>
                </a:lnTo>
                <a:lnTo>
                  <a:pt x="438466" y="333875"/>
                </a:lnTo>
                <a:lnTo>
                  <a:pt x="490225" y="338409"/>
                </a:lnTo>
                <a:lnTo>
                  <a:pt x="537297" y="341551"/>
                </a:lnTo>
                <a:lnTo>
                  <a:pt x="576167" y="343340"/>
                </a:lnTo>
                <a:lnTo>
                  <a:pt x="612018" y="344143"/>
                </a:lnTo>
                <a:lnTo>
                  <a:pt x="633983" y="343886"/>
                </a:lnTo>
                <a:lnTo>
                  <a:pt x="727407" y="344013"/>
                </a:lnTo>
                <a:lnTo>
                  <a:pt x="808959" y="340776"/>
                </a:lnTo>
                <a:lnTo>
                  <a:pt x="860364" y="337088"/>
                </a:lnTo>
                <a:lnTo>
                  <a:pt x="916551" y="331807"/>
                </a:lnTo>
                <a:lnTo>
                  <a:pt x="975682" y="324773"/>
                </a:lnTo>
                <a:lnTo>
                  <a:pt x="1035919" y="315825"/>
                </a:lnTo>
                <a:lnTo>
                  <a:pt x="1095427" y="304804"/>
                </a:lnTo>
                <a:lnTo>
                  <a:pt x="1152368" y="291549"/>
                </a:lnTo>
                <a:lnTo>
                  <a:pt x="1204904" y="275899"/>
                </a:lnTo>
                <a:lnTo>
                  <a:pt x="1251198" y="257695"/>
                </a:lnTo>
                <a:lnTo>
                  <a:pt x="1289414" y="236776"/>
                </a:lnTo>
                <a:lnTo>
                  <a:pt x="1317714" y="212982"/>
                </a:lnTo>
                <a:lnTo>
                  <a:pt x="1331213" y="191094"/>
                </a:lnTo>
                <a:close/>
              </a:path>
              <a:path w="1336675" h="1786889">
                <a:moveTo>
                  <a:pt x="1336547" y="1614902"/>
                </a:moveTo>
                <a:lnTo>
                  <a:pt x="1336547" y="172436"/>
                </a:lnTo>
                <a:lnTo>
                  <a:pt x="1335785" y="177008"/>
                </a:lnTo>
                <a:lnTo>
                  <a:pt x="1335785" y="181580"/>
                </a:lnTo>
                <a:lnTo>
                  <a:pt x="1334261" y="186152"/>
                </a:lnTo>
                <a:lnTo>
                  <a:pt x="1326641" y="198507"/>
                </a:lnTo>
                <a:lnTo>
                  <a:pt x="1326641" y="1618712"/>
                </a:lnTo>
                <a:lnTo>
                  <a:pt x="1313409" y="1645414"/>
                </a:lnTo>
                <a:lnTo>
                  <a:pt x="1250294" y="1690093"/>
                </a:lnTo>
                <a:lnTo>
                  <a:pt x="1204442" y="1708360"/>
                </a:lnTo>
                <a:lnTo>
                  <a:pt x="1151744" y="1724108"/>
                </a:lnTo>
                <a:lnTo>
                  <a:pt x="1094216" y="1737480"/>
                </a:lnTo>
                <a:lnTo>
                  <a:pt x="1033872" y="1748624"/>
                </a:lnTo>
                <a:lnTo>
                  <a:pt x="972725" y="1757684"/>
                </a:lnTo>
                <a:lnTo>
                  <a:pt x="912753" y="1764809"/>
                </a:lnTo>
                <a:lnTo>
                  <a:pt x="856083" y="1770136"/>
                </a:lnTo>
                <a:lnTo>
                  <a:pt x="804616" y="1773819"/>
                </a:lnTo>
                <a:lnTo>
                  <a:pt x="760404" y="1776002"/>
                </a:lnTo>
                <a:lnTo>
                  <a:pt x="724220" y="1776809"/>
                </a:lnTo>
                <a:lnTo>
                  <a:pt x="701801" y="1776446"/>
                </a:lnTo>
                <a:lnTo>
                  <a:pt x="633983" y="1776446"/>
                </a:lnTo>
                <a:lnTo>
                  <a:pt x="612018" y="1776966"/>
                </a:lnTo>
                <a:lnTo>
                  <a:pt x="609271" y="1776960"/>
                </a:lnTo>
                <a:lnTo>
                  <a:pt x="576167" y="1776251"/>
                </a:lnTo>
                <a:lnTo>
                  <a:pt x="531994" y="1774083"/>
                </a:lnTo>
                <a:lnTo>
                  <a:pt x="480393" y="1770357"/>
                </a:lnTo>
                <a:lnTo>
                  <a:pt x="423061" y="1764895"/>
                </a:lnTo>
                <a:lnTo>
                  <a:pt x="363146" y="1757694"/>
                </a:lnTo>
                <a:lnTo>
                  <a:pt x="301623" y="1748490"/>
                </a:lnTo>
                <a:lnTo>
                  <a:pt x="240913" y="1737193"/>
                </a:lnTo>
                <a:lnTo>
                  <a:pt x="183078" y="1723668"/>
                </a:lnTo>
                <a:lnTo>
                  <a:pt x="130178" y="1707782"/>
                </a:lnTo>
                <a:lnTo>
                  <a:pt x="84274" y="1689401"/>
                </a:lnTo>
                <a:lnTo>
                  <a:pt x="47427" y="1668391"/>
                </a:lnTo>
                <a:lnTo>
                  <a:pt x="9143" y="1617950"/>
                </a:lnTo>
                <a:lnTo>
                  <a:pt x="9143" y="198293"/>
                </a:lnTo>
                <a:lnTo>
                  <a:pt x="761" y="182342"/>
                </a:lnTo>
                <a:lnTo>
                  <a:pt x="0" y="177770"/>
                </a:lnTo>
                <a:lnTo>
                  <a:pt x="0" y="1619474"/>
                </a:lnTo>
                <a:lnTo>
                  <a:pt x="33794" y="1669984"/>
                </a:lnTo>
                <a:lnTo>
                  <a:pt x="66749" y="1691169"/>
                </a:lnTo>
                <a:lnTo>
                  <a:pt x="108143" y="1709821"/>
                </a:lnTo>
                <a:lnTo>
                  <a:pt x="156274" y="1726075"/>
                </a:lnTo>
                <a:lnTo>
                  <a:pt x="209442" y="1740065"/>
                </a:lnTo>
                <a:lnTo>
                  <a:pt x="265946" y="1751926"/>
                </a:lnTo>
                <a:lnTo>
                  <a:pt x="324085" y="1761794"/>
                </a:lnTo>
                <a:lnTo>
                  <a:pt x="382158" y="1769801"/>
                </a:lnTo>
                <a:lnTo>
                  <a:pt x="438466" y="1776085"/>
                </a:lnTo>
                <a:lnTo>
                  <a:pt x="491306" y="1780779"/>
                </a:lnTo>
                <a:lnTo>
                  <a:pt x="538979" y="1784017"/>
                </a:lnTo>
                <a:lnTo>
                  <a:pt x="579783" y="1785936"/>
                </a:lnTo>
                <a:lnTo>
                  <a:pt x="612018" y="1786669"/>
                </a:lnTo>
                <a:lnTo>
                  <a:pt x="633983" y="1786352"/>
                </a:lnTo>
                <a:lnTo>
                  <a:pt x="701801" y="1786352"/>
                </a:lnTo>
                <a:lnTo>
                  <a:pt x="756732" y="1785667"/>
                </a:lnTo>
                <a:lnTo>
                  <a:pt x="797665" y="1783721"/>
                </a:lnTo>
                <a:lnTo>
                  <a:pt x="845341" y="1780509"/>
                </a:lnTo>
                <a:lnTo>
                  <a:pt x="898087" y="1775885"/>
                </a:lnTo>
                <a:lnTo>
                  <a:pt x="954226" y="1769699"/>
                </a:lnTo>
                <a:lnTo>
                  <a:pt x="1012084" y="1761806"/>
                </a:lnTo>
                <a:lnTo>
                  <a:pt x="1069986" y="1752057"/>
                </a:lnTo>
                <a:lnTo>
                  <a:pt x="1126255" y="1740305"/>
                </a:lnTo>
                <a:lnTo>
                  <a:pt x="1179217" y="1726402"/>
                </a:lnTo>
                <a:lnTo>
                  <a:pt x="1227197" y="1710202"/>
                </a:lnTo>
                <a:lnTo>
                  <a:pt x="1268519" y="1691557"/>
                </a:lnTo>
                <a:lnTo>
                  <a:pt x="1301508" y="1670319"/>
                </a:lnTo>
                <a:lnTo>
                  <a:pt x="1335785" y="1619474"/>
                </a:lnTo>
                <a:lnTo>
                  <a:pt x="1336547" y="1614902"/>
                </a:lnTo>
                <a:close/>
              </a:path>
              <a:path w="1336675" h="1786889">
                <a:moveTo>
                  <a:pt x="1336547" y="172436"/>
                </a:moveTo>
                <a:lnTo>
                  <a:pt x="1326641" y="172436"/>
                </a:lnTo>
                <a:lnTo>
                  <a:pt x="1331213" y="177008"/>
                </a:lnTo>
                <a:lnTo>
                  <a:pt x="1331213" y="191094"/>
                </a:lnTo>
                <a:lnTo>
                  <a:pt x="1334261" y="186152"/>
                </a:lnTo>
                <a:lnTo>
                  <a:pt x="1335785" y="181580"/>
                </a:lnTo>
                <a:lnTo>
                  <a:pt x="1335785" y="177008"/>
                </a:lnTo>
                <a:lnTo>
                  <a:pt x="1336547" y="172436"/>
                </a:lnTo>
                <a:close/>
              </a:path>
              <a:path w="1336675" h="1786889">
                <a:moveTo>
                  <a:pt x="1331213" y="177008"/>
                </a:moveTo>
                <a:lnTo>
                  <a:pt x="1326641" y="172436"/>
                </a:lnTo>
                <a:lnTo>
                  <a:pt x="1326641" y="175484"/>
                </a:lnTo>
                <a:lnTo>
                  <a:pt x="1328927" y="177008"/>
                </a:lnTo>
                <a:lnTo>
                  <a:pt x="1331213" y="177008"/>
                </a:lnTo>
                <a:close/>
              </a:path>
              <a:path w="1336675" h="1786889">
                <a:moveTo>
                  <a:pt x="1336547" y="172436"/>
                </a:moveTo>
                <a:lnTo>
                  <a:pt x="1336395" y="171369"/>
                </a:lnTo>
                <a:lnTo>
                  <a:pt x="1335785" y="170150"/>
                </a:lnTo>
                <a:lnTo>
                  <a:pt x="1335023" y="169388"/>
                </a:lnTo>
                <a:lnTo>
                  <a:pt x="1334261" y="167864"/>
                </a:lnTo>
                <a:lnTo>
                  <a:pt x="1331213" y="167864"/>
                </a:lnTo>
                <a:lnTo>
                  <a:pt x="1336547" y="172436"/>
                </a:lnTo>
                <a:close/>
              </a:path>
              <a:path w="1336675" h="1786889">
                <a:moveTo>
                  <a:pt x="1336547" y="172436"/>
                </a:moveTo>
                <a:lnTo>
                  <a:pt x="1331213" y="167864"/>
                </a:lnTo>
                <a:lnTo>
                  <a:pt x="1331213" y="172436"/>
                </a:lnTo>
                <a:lnTo>
                  <a:pt x="1336547" y="172436"/>
                </a:lnTo>
                <a:close/>
              </a:path>
              <a:path w="1336675" h="1786889">
                <a:moveTo>
                  <a:pt x="1336547" y="172436"/>
                </a:moveTo>
                <a:lnTo>
                  <a:pt x="1336547" y="171674"/>
                </a:lnTo>
                <a:lnTo>
                  <a:pt x="1336395" y="171369"/>
                </a:lnTo>
                <a:lnTo>
                  <a:pt x="1336547" y="17243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52003" y="4367529"/>
            <a:ext cx="5327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SCT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551805" cy="202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视图的更新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65"/>
              </a:spcBef>
              <a:tabLst>
                <a:tab pos="1964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ClassStud(Sname,</a:t>
            </a:r>
            <a:r>
              <a:rPr sz="18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831" y="2946653"/>
            <a:ext cx="119443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731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465" y="2891789"/>
            <a:ext cx="162623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3555238"/>
            <a:ext cx="6144895" cy="17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59760">
              <a:lnSpc>
                <a:spcPct val="119000"/>
              </a:lnSpc>
              <a:tabLst>
                <a:tab pos="864235" algn="l"/>
                <a:tab pos="1370965" algn="l"/>
              </a:tabLst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如要进行下述更新操作？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into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ClassStud  </a:t>
            </a: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张三’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‘980301’</a:t>
            </a:r>
            <a:r>
              <a:rPr sz="1800" b="1" spc="-1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880"/>
              </a:lnSpc>
              <a:spcBef>
                <a:spcPts val="175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能否由视图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ClassStud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的更新，而更新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Student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?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回答是：不能，因为缺少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S#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的主键。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166100" cy="532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视图的更新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26365" indent="-635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因此，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视图更新操作受到很大的约束，很多情况是不能进行视图  更新的。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93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如果视图的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目标列包含聚集函数，则不能更新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0" indent="-29718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如果视图的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子句使用了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distinct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，则不能更新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如果视图中包括了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2000" b="1" spc="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子句，则不能更新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3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如果视图中包括经算术表达式计算出来的列，则不能更新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如果视图是由单个表的列构成，但并没有包括主键，则不能更新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15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对于由单一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子集构成的视图，即如果视图是从单个基本表使用选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择、投影操作导出的，并且包含了基本表的主键，则可以更新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551805" cy="202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视图的更新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可更新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视图示例：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65"/>
              </a:spcBef>
              <a:tabLst>
                <a:tab pos="1964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CStud(S#, Sname,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465" y="2891789"/>
            <a:ext cx="281368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  <a:tabLst>
                <a:tab pos="99060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 Sclass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=‘03’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926" y="2946653"/>
            <a:ext cx="2680335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上例是可以更新的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  <a:tabLst>
                <a:tab pos="182753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into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CStud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4332732"/>
            <a:ext cx="47561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</a:tabLst>
            </a:pP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“98030104”,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张三丰”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1595" y="4847082"/>
            <a:ext cx="6353175" cy="762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922655" algn="l"/>
                <a:tab pos="1595755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insert	into	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CStud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“98030104”,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张三丰”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“980301”</a:t>
            </a:r>
            <a:r>
              <a:rPr sz="1800" b="1" spc="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1595" y="6079997"/>
            <a:ext cx="6483350" cy="762000"/>
          </a:xfrm>
          <a:custGeom>
            <a:avLst/>
            <a:gdLst/>
            <a:ahLst/>
            <a:cxnLst/>
            <a:rect l="l" t="t" r="r" b="b"/>
            <a:pathLst>
              <a:path w="6483350" h="762000">
                <a:moveTo>
                  <a:pt x="0" y="0"/>
                </a:moveTo>
                <a:lnTo>
                  <a:pt x="0" y="762000"/>
                </a:lnTo>
                <a:lnTo>
                  <a:pt x="6483095" y="762000"/>
                </a:lnTo>
                <a:lnTo>
                  <a:pt x="6483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0335" y="5654535"/>
            <a:ext cx="6446520" cy="114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052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转换为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  <a:tabLst>
                <a:tab pos="843915" algn="l"/>
                <a:tab pos="1448435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insert	into	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“98030104”,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张三丰”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Null, Null, “03”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“980301”</a:t>
            </a:r>
            <a:r>
              <a:rPr sz="1800" b="1" spc="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8595" y="5593079"/>
            <a:ext cx="228600" cy="471170"/>
          </a:xfrm>
          <a:custGeom>
            <a:avLst/>
            <a:gdLst/>
            <a:ahLst/>
            <a:cxnLst/>
            <a:rect l="l" t="t" r="r" b="b"/>
            <a:pathLst>
              <a:path w="228600" h="471170">
                <a:moveTo>
                  <a:pt x="228600" y="242316"/>
                </a:moveTo>
                <a:lnTo>
                  <a:pt x="0" y="242316"/>
                </a:lnTo>
                <a:lnTo>
                  <a:pt x="76200" y="394716"/>
                </a:lnTo>
                <a:lnTo>
                  <a:pt x="76200" y="280415"/>
                </a:lnTo>
                <a:lnTo>
                  <a:pt x="89153" y="280415"/>
                </a:lnTo>
                <a:lnTo>
                  <a:pt x="89154" y="420624"/>
                </a:lnTo>
                <a:lnTo>
                  <a:pt x="101346" y="445007"/>
                </a:lnTo>
                <a:lnTo>
                  <a:pt x="101345" y="280415"/>
                </a:lnTo>
                <a:lnTo>
                  <a:pt x="127253" y="280415"/>
                </a:lnTo>
                <a:lnTo>
                  <a:pt x="127254" y="445008"/>
                </a:lnTo>
                <a:lnTo>
                  <a:pt x="139446" y="420624"/>
                </a:lnTo>
                <a:lnTo>
                  <a:pt x="139446" y="280415"/>
                </a:lnTo>
                <a:lnTo>
                  <a:pt x="152400" y="280415"/>
                </a:lnTo>
                <a:lnTo>
                  <a:pt x="152400" y="394716"/>
                </a:lnTo>
                <a:lnTo>
                  <a:pt x="228600" y="242316"/>
                </a:lnTo>
                <a:close/>
              </a:path>
              <a:path w="228600" h="471170">
                <a:moveTo>
                  <a:pt x="89153" y="242316"/>
                </a:moveTo>
                <a:lnTo>
                  <a:pt x="89153" y="0"/>
                </a:lnTo>
                <a:lnTo>
                  <a:pt x="76200" y="0"/>
                </a:lnTo>
                <a:lnTo>
                  <a:pt x="76200" y="242316"/>
                </a:lnTo>
                <a:lnTo>
                  <a:pt x="89153" y="242316"/>
                </a:lnTo>
                <a:close/>
              </a:path>
              <a:path w="228600" h="471170">
                <a:moveTo>
                  <a:pt x="89154" y="420624"/>
                </a:moveTo>
                <a:lnTo>
                  <a:pt x="89153" y="280415"/>
                </a:lnTo>
                <a:lnTo>
                  <a:pt x="76200" y="280415"/>
                </a:lnTo>
                <a:lnTo>
                  <a:pt x="76200" y="394716"/>
                </a:lnTo>
                <a:lnTo>
                  <a:pt x="89154" y="420624"/>
                </a:lnTo>
                <a:close/>
              </a:path>
              <a:path w="228600" h="471170">
                <a:moveTo>
                  <a:pt x="127253" y="242316"/>
                </a:moveTo>
                <a:lnTo>
                  <a:pt x="127253" y="0"/>
                </a:lnTo>
                <a:lnTo>
                  <a:pt x="101345" y="0"/>
                </a:lnTo>
                <a:lnTo>
                  <a:pt x="101345" y="242316"/>
                </a:lnTo>
                <a:lnTo>
                  <a:pt x="127253" y="242316"/>
                </a:lnTo>
                <a:close/>
              </a:path>
              <a:path w="228600" h="471170">
                <a:moveTo>
                  <a:pt x="127254" y="445008"/>
                </a:moveTo>
                <a:lnTo>
                  <a:pt x="127253" y="280415"/>
                </a:lnTo>
                <a:lnTo>
                  <a:pt x="101345" y="280415"/>
                </a:lnTo>
                <a:lnTo>
                  <a:pt x="101346" y="445007"/>
                </a:lnTo>
                <a:lnTo>
                  <a:pt x="114300" y="470916"/>
                </a:lnTo>
                <a:lnTo>
                  <a:pt x="127254" y="445008"/>
                </a:lnTo>
                <a:close/>
              </a:path>
              <a:path w="228600" h="471170">
                <a:moveTo>
                  <a:pt x="152400" y="242316"/>
                </a:moveTo>
                <a:lnTo>
                  <a:pt x="152400" y="0"/>
                </a:lnTo>
                <a:lnTo>
                  <a:pt x="139446" y="0"/>
                </a:lnTo>
                <a:lnTo>
                  <a:pt x="139446" y="242316"/>
                </a:lnTo>
                <a:lnTo>
                  <a:pt x="152400" y="242316"/>
                </a:lnTo>
                <a:close/>
              </a:path>
              <a:path w="228600" h="471170">
                <a:moveTo>
                  <a:pt x="152400" y="394716"/>
                </a:moveTo>
                <a:lnTo>
                  <a:pt x="152400" y="280415"/>
                </a:lnTo>
                <a:lnTo>
                  <a:pt x="139446" y="280415"/>
                </a:lnTo>
                <a:lnTo>
                  <a:pt x="139446" y="420624"/>
                </a:lnTo>
                <a:lnTo>
                  <a:pt x="152400" y="39471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551805" cy="452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视图的撤消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已经定义的视图也可以撤消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撤消视图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215"/>
              </a:spcBef>
              <a:tabLst>
                <a:tab pos="1773555" algn="l"/>
                <a:tab pos="2532380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drop	view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view_name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例如，撤消视图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Teach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252220" algn="l"/>
                <a:tab pos="195897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</a:t>
            </a:r>
            <a:r>
              <a:rPr sz="18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</a:t>
            </a:r>
            <a:r>
              <a:rPr sz="1800" b="1" spc="-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6235" indent="-272415">
              <a:lnSpc>
                <a:spcPct val="100000"/>
              </a:lnSpc>
              <a:spcBef>
                <a:spcPts val="142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再例如，撤消视图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CompStud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4820">
              <a:lnSpc>
                <a:spcPct val="100000"/>
              </a:lnSpc>
              <a:spcBef>
                <a:spcPts val="685"/>
              </a:spcBef>
              <a:tabLst>
                <a:tab pos="1189355" algn="l"/>
                <a:tab pos="189611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View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CompStud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929630" cy="4226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64845" lvl="1" indent="-592455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Select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64845" lvl="1" indent="-592455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SQL-DML</a:t>
            </a:r>
            <a:r>
              <a:rPr sz="2400" b="1" u="heavy" spc="-5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400" b="1" u="heavy" spc="-5" dirty="0">
                <a:latin typeface="Arial" panose="020B0604020202020204"/>
                <a:cs typeface="Arial" panose="020B0604020202020204"/>
              </a:rPr>
              <a:t>Insert/Update/Delete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元组新增操作：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元组更新操作：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  <a:tab pos="230568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元组删除操作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2390">
              <a:lnSpc>
                <a:spcPct val="100000"/>
              </a:lnSpc>
              <a:spcBef>
                <a:spcPts val="785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3.5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400" b="1" dirty="0" err="1">
                <a:latin typeface="Arial" panose="020B0604020202020204"/>
                <a:cs typeface="Arial" panose="020B0604020202020204"/>
              </a:rPr>
              <a:t>DDL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9444603" cy="4708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1115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，需使用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-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简单语法形式为：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752090" marR="219710" indent="-2140585">
              <a:lnSpc>
                <a:spcPct val="135000"/>
              </a:lnSpc>
              <a:spcBef>
                <a:spcPts val="90"/>
              </a:spcBef>
              <a:tabLst>
                <a:tab pos="1499870" algn="l"/>
                <a:tab pos="2299970" algn="l"/>
                <a:tab pos="3615690" algn="l"/>
                <a:tab pos="477774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create	table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数据类型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Primary key |UNIQUE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i="1" spc="-2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[,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数据类型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 null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, … ])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spc="-5" dirty="0">
              <a:latin typeface="Wingdings" panose="05000000000000000000"/>
              <a:cs typeface="Wingdings" panose="05000000000000000000"/>
            </a:endParaRPr>
          </a:p>
          <a:p>
            <a:pPr marL="83820" marR="5080">
              <a:lnSpc>
                <a:spcPct val="130000"/>
              </a:lnSpc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PRIMARY 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KEY: 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主键约束，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给定的一列或多列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每个表只能创建一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主键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UNIQUE: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唯一性约束，候选键，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一个表可以有多个</a:t>
            </a:r>
            <a:r>
              <a:rPr sz="2000" b="1" spc="-10" dirty="0" err="1">
                <a:latin typeface="Arial" panose="020B0604020202020204"/>
                <a:cs typeface="Arial" panose="020B0604020202020204"/>
              </a:rPr>
              <a:t>UNIQUE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约束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287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Not Null: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是指该列允许不允许有空值出现，如选择了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not 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null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表明该列不允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许有空值出现。通常主键是不允许有空值的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79602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Table(</a:t>
            </a:r>
            <a:r>
              <a:rPr sz="24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SQL-92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标准中定义的数据类型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 (n)</a:t>
            </a:r>
            <a:r>
              <a:rPr sz="20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固定长度的字符串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spc="-2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Varchar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(n)</a:t>
            </a:r>
            <a:r>
              <a:rPr sz="20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可变长字符串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  <a:tabLst>
                <a:tab pos="1218565" algn="l"/>
                <a:tab pos="1953895" algn="l"/>
                <a:tab pos="2232660" algn="l"/>
              </a:tabLst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整数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//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有时不同系统也写作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integer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Numeric (p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q)</a:t>
            </a:r>
            <a:r>
              <a:rPr sz="20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固定精度数字，小数点左边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位，右边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p-q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  <a:tabLst>
                <a:tab pos="1359535" algn="l"/>
                <a:tab pos="3115945" algn="l"/>
                <a:tab pos="33966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real	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浮点精度数字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//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有时不同系统也写作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float(n)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，小数点后保留</a:t>
            </a:r>
            <a:r>
              <a:rPr sz="2000" b="1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Date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日期</a:t>
            </a:r>
            <a:r>
              <a:rPr sz="2000" b="1" spc="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(2003-09-12)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  <a:tabLst>
                <a:tab pos="142938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time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时间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(23:15:003)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10000"/>
              </a:lnSpc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现行商用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的数据类型有时和上面有些差异，请注意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;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和高级语言的数据  类型，总体上是一致的，但也有些差异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220709" cy="323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Table(</a:t>
            </a:r>
            <a:r>
              <a:rPr sz="24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例如定义学生表：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Student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565"/>
              </a:spcBef>
              <a:tabLst>
                <a:tab pos="20866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char(8)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 null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4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76022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Ssex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 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integer</a:t>
            </a: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char(6)</a:t>
            </a:r>
            <a:r>
              <a:rPr sz="18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再例如定义课程表：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Course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60220" marR="5080" indent="-1168400">
              <a:lnSpc>
                <a:spcPct val="100000"/>
              </a:lnSpc>
              <a:spcBef>
                <a:spcPts val="210"/>
              </a:spcBef>
              <a:tabLst>
                <a:tab pos="3500120" algn="l"/>
                <a:tab pos="4498975" algn="l"/>
                <a:tab pos="5387975" algn="l"/>
                <a:tab pos="739457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ble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char(12)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Chour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intege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Credit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T#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7798" y="4380738"/>
            <a:ext cx="1327150" cy="1609725"/>
          </a:xfrm>
          <a:custGeom>
            <a:avLst/>
            <a:gdLst/>
            <a:ahLst/>
            <a:cxnLst/>
            <a:rect l="l" t="t" r="r" b="b"/>
            <a:pathLst>
              <a:path w="1327150" h="1609725">
                <a:moveTo>
                  <a:pt x="1326642" y="1441704"/>
                </a:moveTo>
                <a:lnTo>
                  <a:pt x="1326642" y="0"/>
                </a:lnTo>
                <a:lnTo>
                  <a:pt x="1322756" y="18189"/>
                </a:lnTo>
                <a:lnTo>
                  <a:pt x="1311369" y="35810"/>
                </a:lnTo>
                <a:lnTo>
                  <a:pt x="1267697" y="68938"/>
                </a:lnTo>
                <a:lnTo>
                  <a:pt x="1198845" y="98572"/>
                </a:lnTo>
                <a:lnTo>
                  <a:pt x="1155982" y="111824"/>
                </a:lnTo>
                <a:lnTo>
                  <a:pt x="1108031" y="123897"/>
                </a:lnTo>
                <a:lnTo>
                  <a:pt x="1055394" y="134691"/>
                </a:lnTo>
                <a:lnTo>
                  <a:pt x="998474" y="144102"/>
                </a:lnTo>
                <a:lnTo>
                  <a:pt x="937672" y="152030"/>
                </a:lnTo>
                <a:lnTo>
                  <a:pt x="873392" y="158374"/>
                </a:lnTo>
                <a:lnTo>
                  <a:pt x="806035" y="163030"/>
                </a:lnTo>
                <a:lnTo>
                  <a:pt x="736004" y="165899"/>
                </a:lnTo>
                <a:lnTo>
                  <a:pt x="663702" y="166877"/>
                </a:lnTo>
                <a:lnTo>
                  <a:pt x="591389" y="165899"/>
                </a:lnTo>
                <a:lnTo>
                  <a:pt x="521331" y="163030"/>
                </a:lnTo>
                <a:lnTo>
                  <a:pt x="453932" y="158374"/>
                </a:lnTo>
                <a:lnTo>
                  <a:pt x="389597" y="152030"/>
                </a:lnTo>
                <a:lnTo>
                  <a:pt x="328732" y="144102"/>
                </a:lnTo>
                <a:lnTo>
                  <a:pt x="271741" y="134691"/>
                </a:lnTo>
                <a:lnTo>
                  <a:pt x="219029" y="123897"/>
                </a:lnTo>
                <a:lnTo>
                  <a:pt x="171002" y="111824"/>
                </a:lnTo>
                <a:lnTo>
                  <a:pt x="128064" y="98572"/>
                </a:lnTo>
                <a:lnTo>
                  <a:pt x="90621" y="84243"/>
                </a:lnTo>
                <a:lnTo>
                  <a:pt x="33838" y="52760"/>
                </a:lnTo>
                <a:lnTo>
                  <a:pt x="3894" y="18189"/>
                </a:lnTo>
                <a:lnTo>
                  <a:pt x="0" y="0"/>
                </a:lnTo>
                <a:lnTo>
                  <a:pt x="0" y="1441704"/>
                </a:lnTo>
                <a:lnTo>
                  <a:pt x="15309" y="1477551"/>
                </a:lnTo>
                <a:lnTo>
                  <a:pt x="59077" y="1510776"/>
                </a:lnTo>
                <a:lnTo>
                  <a:pt x="128064" y="1540544"/>
                </a:lnTo>
                <a:lnTo>
                  <a:pt x="171002" y="1553871"/>
                </a:lnTo>
                <a:lnTo>
                  <a:pt x="219029" y="1566020"/>
                </a:lnTo>
                <a:lnTo>
                  <a:pt x="271741" y="1576888"/>
                </a:lnTo>
                <a:lnTo>
                  <a:pt x="328732" y="1586371"/>
                </a:lnTo>
                <a:lnTo>
                  <a:pt x="389597" y="1594363"/>
                </a:lnTo>
                <a:lnTo>
                  <a:pt x="453932" y="1600760"/>
                </a:lnTo>
                <a:lnTo>
                  <a:pt x="521331" y="1605459"/>
                </a:lnTo>
                <a:lnTo>
                  <a:pt x="591389" y="1608355"/>
                </a:lnTo>
                <a:lnTo>
                  <a:pt x="663702" y="1609344"/>
                </a:lnTo>
                <a:lnTo>
                  <a:pt x="736004" y="1608355"/>
                </a:lnTo>
                <a:lnTo>
                  <a:pt x="806035" y="1605459"/>
                </a:lnTo>
                <a:lnTo>
                  <a:pt x="873392" y="1600760"/>
                </a:lnTo>
                <a:lnTo>
                  <a:pt x="937672" y="1594363"/>
                </a:lnTo>
                <a:lnTo>
                  <a:pt x="998474" y="1586371"/>
                </a:lnTo>
                <a:lnTo>
                  <a:pt x="1055394" y="1576888"/>
                </a:lnTo>
                <a:lnTo>
                  <a:pt x="1108031" y="1566020"/>
                </a:lnTo>
                <a:lnTo>
                  <a:pt x="1155982" y="1553871"/>
                </a:lnTo>
                <a:lnTo>
                  <a:pt x="1198845" y="1540544"/>
                </a:lnTo>
                <a:lnTo>
                  <a:pt x="1236218" y="1526144"/>
                </a:lnTo>
                <a:lnTo>
                  <a:pt x="1292882" y="1494544"/>
                </a:lnTo>
                <a:lnTo>
                  <a:pt x="1322756" y="1459903"/>
                </a:lnTo>
                <a:lnTo>
                  <a:pt x="1326642" y="14417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7798" y="4213097"/>
            <a:ext cx="1327150" cy="334645"/>
          </a:xfrm>
          <a:custGeom>
            <a:avLst/>
            <a:gdLst/>
            <a:ahLst/>
            <a:cxnLst/>
            <a:rect l="l" t="t" r="r" b="b"/>
            <a:pathLst>
              <a:path w="1327150" h="334645">
                <a:moveTo>
                  <a:pt x="1326642" y="167639"/>
                </a:moveTo>
                <a:lnTo>
                  <a:pt x="1311369" y="131563"/>
                </a:lnTo>
                <a:lnTo>
                  <a:pt x="1267697" y="98239"/>
                </a:lnTo>
                <a:lnTo>
                  <a:pt x="1198845" y="68470"/>
                </a:lnTo>
                <a:lnTo>
                  <a:pt x="1155982" y="55169"/>
                </a:lnTo>
                <a:lnTo>
                  <a:pt x="1108031" y="43057"/>
                </a:lnTo>
                <a:lnTo>
                  <a:pt x="1055394" y="32235"/>
                </a:lnTo>
                <a:lnTo>
                  <a:pt x="998474" y="22803"/>
                </a:lnTo>
                <a:lnTo>
                  <a:pt x="937672" y="14861"/>
                </a:lnTo>
                <a:lnTo>
                  <a:pt x="873392" y="8510"/>
                </a:lnTo>
                <a:lnTo>
                  <a:pt x="806035" y="3849"/>
                </a:lnTo>
                <a:lnTo>
                  <a:pt x="73600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9"/>
                </a:lnTo>
                <a:lnTo>
                  <a:pt x="453932" y="8510"/>
                </a:lnTo>
                <a:lnTo>
                  <a:pt x="389597" y="14861"/>
                </a:lnTo>
                <a:lnTo>
                  <a:pt x="328732" y="22803"/>
                </a:lnTo>
                <a:lnTo>
                  <a:pt x="271741" y="32235"/>
                </a:lnTo>
                <a:lnTo>
                  <a:pt x="219029" y="43057"/>
                </a:lnTo>
                <a:lnTo>
                  <a:pt x="171002" y="55169"/>
                </a:lnTo>
                <a:lnTo>
                  <a:pt x="128064" y="68470"/>
                </a:lnTo>
                <a:lnTo>
                  <a:pt x="90621" y="82860"/>
                </a:lnTo>
                <a:lnTo>
                  <a:pt x="33838" y="114507"/>
                </a:lnTo>
                <a:lnTo>
                  <a:pt x="3894" y="149307"/>
                </a:lnTo>
                <a:lnTo>
                  <a:pt x="0" y="167639"/>
                </a:lnTo>
                <a:lnTo>
                  <a:pt x="3894" y="185829"/>
                </a:lnTo>
                <a:lnTo>
                  <a:pt x="33838" y="220400"/>
                </a:lnTo>
                <a:lnTo>
                  <a:pt x="90621" y="251883"/>
                </a:lnTo>
                <a:lnTo>
                  <a:pt x="128064" y="266212"/>
                </a:lnTo>
                <a:lnTo>
                  <a:pt x="171002" y="279464"/>
                </a:lnTo>
                <a:lnTo>
                  <a:pt x="219029" y="291537"/>
                </a:lnTo>
                <a:lnTo>
                  <a:pt x="271741" y="302331"/>
                </a:lnTo>
                <a:lnTo>
                  <a:pt x="328732" y="311742"/>
                </a:lnTo>
                <a:lnTo>
                  <a:pt x="389597" y="319670"/>
                </a:lnTo>
                <a:lnTo>
                  <a:pt x="453932" y="326014"/>
                </a:lnTo>
                <a:lnTo>
                  <a:pt x="521331" y="330670"/>
                </a:lnTo>
                <a:lnTo>
                  <a:pt x="591389" y="333539"/>
                </a:lnTo>
                <a:lnTo>
                  <a:pt x="663702" y="334517"/>
                </a:lnTo>
                <a:lnTo>
                  <a:pt x="736004" y="333539"/>
                </a:lnTo>
                <a:lnTo>
                  <a:pt x="806035" y="330670"/>
                </a:lnTo>
                <a:lnTo>
                  <a:pt x="873392" y="326014"/>
                </a:lnTo>
                <a:lnTo>
                  <a:pt x="937672" y="319670"/>
                </a:lnTo>
                <a:lnTo>
                  <a:pt x="998474" y="311742"/>
                </a:lnTo>
                <a:lnTo>
                  <a:pt x="1055394" y="302331"/>
                </a:lnTo>
                <a:lnTo>
                  <a:pt x="1108031" y="291537"/>
                </a:lnTo>
                <a:lnTo>
                  <a:pt x="1155982" y="279464"/>
                </a:lnTo>
                <a:lnTo>
                  <a:pt x="1198845" y="266212"/>
                </a:lnTo>
                <a:lnTo>
                  <a:pt x="1236217" y="251883"/>
                </a:lnTo>
                <a:lnTo>
                  <a:pt x="1292882" y="220400"/>
                </a:lnTo>
                <a:lnTo>
                  <a:pt x="1322756" y="185829"/>
                </a:lnTo>
                <a:lnTo>
                  <a:pt x="1326642" y="167639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3213" y="4208098"/>
            <a:ext cx="1336675" cy="1786889"/>
          </a:xfrm>
          <a:custGeom>
            <a:avLst/>
            <a:gdLst/>
            <a:ahLst/>
            <a:cxnLst/>
            <a:rect l="l" t="t" r="r" b="b"/>
            <a:pathLst>
              <a:path w="1336675" h="1786889">
                <a:moveTo>
                  <a:pt x="1336395" y="170962"/>
                </a:moveTo>
                <a:lnTo>
                  <a:pt x="1317895" y="132134"/>
                </a:lnTo>
                <a:lnTo>
                  <a:pt x="1254533" y="88535"/>
                </a:lnTo>
                <a:lnTo>
                  <a:pt x="1210637" y="70661"/>
                </a:lnTo>
                <a:lnTo>
                  <a:pt x="1160664" y="55203"/>
                </a:lnTo>
                <a:lnTo>
                  <a:pt x="1106162" y="42012"/>
                </a:lnTo>
                <a:lnTo>
                  <a:pt x="1048681" y="30936"/>
                </a:lnTo>
                <a:lnTo>
                  <a:pt x="989771" y="21825"/>
                </a:lnTo>
                <a:lnTo>
                  <a:pt x="930980" y="14529"/>
                </a:lnTo>
                <a:lnTo>
                  <a:pt x="873858" y="8896"/>
                </a:lnTo>
                <a:lnTo>
                  <a:pt x="819955" y="4777"/>
                </a:lnTo>
                <a:lnTo>
                  <a:pt x="770819" y="2022"/>
                </a:lnTo>
                <a:lnTo>
                  <a:pt x="728001" y="478"/>
                </a:lnTo>
                <a:lnTo>
                  <a:pt x="692886" y="0"/>
                </a:lnTo>
                <a:lnTo>
                  <a:pt x="668273" y="414"/>
                </a:lnTo>
                <a:lnTo>
                  <a:pt x="633983" y="427"/>
                </a:lnTo>
                <a:lnTo>
                  <a:pt x="599693" y="1189"/>
                </a:lnTo>
                <a:lnTo>
                  <a:pt x="579095" y="1441"/>
                </a:lnTo>
                <a:lnTo>
                  <a:pt x="573941" y="1551"/>
                </a:lnTo>
                <a:lnTo>
                  <a:pt x="498615" y="5576"/>
                </a:lnTo>
                <a:lnTo>
                  <a:pt x="449434" y="9680"/>
                </a:lnTo>
                <a:lnTo>
                  <a:pt x="395554" y="15360"/>
                </a:lnTo>
                <a:lnTo>
                  <a:pt x="338804" y="22771"/>
                </a:lnTo>
                <a:lnTo>
                  <a:pt x="281011" y="32064"/>
                </a:lnTo>
                <a:lnTo>
                  <a:pt x="224002" y="43394"/>
                </a:lnTo>
                <a:lnTo>
                  <a:pt x="169605" y="56914"/>
                </a:lnTo>
                <a:lnTo>
                  <a:pt x="119647" y="72778"/>
                </a:lnTo>
                <a:lnTo>
                  <a:pt x="75956" y="91138"/>
                </a:lnTo>
                <a:lnTo>
                  <a:pt x="40360" y="112148"/>
                </a:lnTo>
                <a:lnTo>
                  <a:pt x="761" y="162733"/>
                </a:lnTo>
                <a:lnTo>
                  <a:pt x="0" y="168067"/>
                </a:lnTo>
                <a:lnTo>
                  <a:pt x="0" y="172639"/>
                </a:lnTo>
                <a:lnTo>
                  <a:pt x="9143" y="172639"/>
                </a:lnTo>
                <a:lnTo>
                  <a:pt x="9143" y="168067"/>
                </a:lnTo>
                <a:lnTo>
                  <a:pt x="9905" y="164257"/>
                </a:lnTo>
                <a:lnTo>
                  <a:pt x="52710" y="115257"/>
                </a:lnTo>
                <a:lnTo>
                  <a:pt x="90281" y="94894"/>
                </a:lnTo>
                <a:lnTo>
                  <a:pt x="136118" y="77106"/>
                </a:lnTo>
                <a:lnTo>
                  <a:pt x="188332" y="61752"/>
                </a:lnTo>
                <a:lnTo>
                  <a:pt x="245037" y="48696"/>
                </a:lnTo>
                <a:lnTo>
                  <a:pt x="304347" y="37798"/>
                </a:lnTo>
                <a:lnTo>
                  <a:pt x="364375" y="28921"/>
                </a:lnTo>
                <a:lnTo>
                  <a:pt x="423236" y="21925"/>
                </a:lnTo>
                <a:lnTo>
                  <a:pt x="479564" y="16636"/>
                </a:lnTo>
                <a:lnTo>
                  <a:pt x="529905" y="13026"/>
                </a:lnTo>
                <a:lnTo>
                  <a:pt x="573941" y="10846"/>
                </a:lnTo>
                <a:lnTo>
                  <a:pt x="609263" y="9995"/>
                </a:lnTo>
                <a:lnTo>
                  <a:pt x="633983" y="10333"/>
                </a:lnTo>
                <a:lnTo>
                  <a:pt x="668273" y="9571"/>
                </a:lnTo>
                <a:lnTo>
                  <a:pt x="701801" y="10333"/>
                </a:lnTo>
                <a:lnTo>
                  <a:pt x="723938" y="10106"/>
                </a:lnTo>
                <a:lnTo>
                  <a:pt x="728001" y="10095"/>
                </a:lnTo>
                <a:lnTo>
                  <a:pt x="806580" y="13143"/>
                </a:lnTo>
                <a:lnTo>
                  <a:pt x="857063" y="16747"/>
                </a:lnTo>
                <a:lnTo>
                  <a:pt x="912593" y="21944"/>
                </a:lnTo>
                <a:lnTo>
                  <a:pt x="970504" y="28773"/>
                </a:lnTo>
                <a:lnTo>
                  <a:pt x="1029842" y="37470"/>
                </a:lnTo>
                <a:lnTo>
                  <a:pt x="1088512" y="48138"/>
                </a:lnTo>
                <a:lnTo>
                  <a:pt x="1144702" y="60914"/>
                </a:lnTo>
                <a:lnTo>
                  <a:pt x="1196604" y="75936"/>
                </a:lnTo>
                <a:lnTo>
                  <a:pt x="1242406" y="93339"/>
                </a:lnTo>
                <a:lnTo>
                  <a:pt x="1280299" y="113262"/>
                </a:lnTo>
                <a:lnTo>
                  <a:pt x="1325117" y="161209"/>
                </a:lnTo>
                <a:lnTo>
                  <a:pt x="1326641" y="168829"/>
                </a:lnTo>
                <a:lnTo>
                  <a:pt x="1326641" y="171877"/>
                </a:lnTo>
                <a:lnTo>
                  <a:pt x="1327295" y="172639"/>
                </a:lnTo>
                <a:lnTo>
                  <a:pt x="1331213" y="172639"/>
                </a:lnTo>
                <a:lnTo>
                  <a:pt x="1331213" y="167305"/>
                </a:lnTo>
                <a:lnTo>
                  <a:pt x="1332737" y="167305"/>
                </a:lnTo>
                <a:lnTo>
                  <a:pt x="1334261" y="168067"/>
                </a:lnTo>
                <a:lnTo>
                  <a:pt x="1335023" y="168829"/>
                </a:lnTo>
                <a:lnTo>
                  <a:pt x="1335785" y="170353"/>
                </a:lnTo>
                <a:lnTo>
                  <a:pt x="1336395" y="170962"/>
                </a:lnTo>
                <a:close/>
              </a:path>
              <a:path w="1336675" h="1786889">
                <a:moveTo>
                  <a:pt x="1331213" y="191245"/>
                </a:moveTo>
                <a:lnTo>
                  <a:pt x="1331213" y="177211"/>
                </a:lnTo>
                <a:lnTo>
                  <a:pt x="1328927" y="177211"/>
                </a:lnTo>
                <a:lnTo>
                  <a:pt x="1326641" y="174925"/>
                </a:lnTo>
                <a:lnTo>
                  <a:pt x="1326641" y="176449"/>
                </a:lnTo>
                <a:lnTo>
                  <a:pt x="1325117" y="184069"/>
                </a:lnTo>
                <a:lnTo>
                  <a:pt x="1280845" y="230799"/>
                </a:lnTo>
                <a:lnTo>
                  <a:pt x="1244734" y="250240"/>
                </a:lnTo>
                <a:lnTo>
                  <a:pt x="1201300" y="267254"/>
                </a:lnTo>
                <a:lnTo>
                  <a:pt x="1152144" y="281951"/>
                </a:lnTo>
                <a:lnTo>
                  <a:pt x="1098437" y="294570"/>
                </a:lnTo>
                <a:lnTo>
                  <a:pt x="1041997" y="305158"/>
                </a:lnTo>
                <a:lnTo>
                  <a:pt x="984210" y="313888"/>
                </a:lnTo>
                <a:lnTo>
                  <a:pt x="926571" y="320903"/>
                </a:lnTo>
                <a:lnTo>
                  <a:pt x="870573" y="326346"/>
                </a:lnTo>
                <a:lnTo>
                  <a:pt x="817712" y="330357"/>
                </a:lnTo>
                <a:lnTo>
                  <a:pt x="769481" y="333081"/>
                </a:lnTo>
                <a:lnTo>
                  <a:pt x="728001" y="334635"/>
                </a:lnTo>
                <a:lnTo>
                  <a:pt x="692886" y="335232"/>
                </a:lnTo>
                <a:lnTo>
                  <a:pt x="667511" y="334945"/>
                </a:lnTo>
                <a:lnTo>
                  <a:pt x="600455" y="333421"/>
                </a:lnTo>
                <a:lnTo>
                  <a:pt x="573941" y="333413"/>
                </a:lnTo>
                <a:lnTo>
                  <a:pt x="502642" y="329901"/>
                </a:lnTo>
                <a:lnTo>
                  <a:pt x="454306" y="325921"/>
                </a:lnTo>
                <a:lnTo>
                  <a:pt x="401166" y="320346"/>
                </a:lnTo>
                <a:lnTo>
                  <a:pt x="345061" y="313063"/>
                </a:lnTo>
                <a:lnTo>
                  <a:pt x="287826" y="303955"/>
                </a:lnTo>
                <a:lnTo>
                  <a:pt x="231300" y="292909"/>
                </a:lnTo>
                <a:lnTo>
                  <a:pt x="177319" y="279810"/>
                </a:lnTo>
                <a:lnTo>
                  <a:pt x="127721" y="264542"/>
                </a:lnTo>
                <a:lnTo>
                  <a:pt x="84344" y="246992"/>
                </a:lnTo>
                <a:lnTo>
                  <a:pt x="49024" y="227044"/>
                </a:lnTo>
                <a:lnTo>
                  <a:pt x="9905" y="179497"/>
                </a:lnTo>
                <a:lnTo>
                  <a:pt x="9143" y="175687"/>
                </a:lnTo>
                <a:lnTo>
                  <a:pt x="9143" y="172639"/>
                </a:lnTo>
                <a:lnTo>
                  <a:pt x="0" y="172639"/>
                </a:lnTo>
                <a:lnTo>
                  <a:pt x="0" y="177211"/>
                </a:lnTo>
                <a:lnTo>
                  <a:pt x="761" y="181783"/>
                </a:lnTo>
                <a:lnTo>
                  <a:pt x="38245" y="230834"/>
                </a:lnTo>
                <a:lnTo>
                  <a:pt x="71915" y="251396"/>
                </a:lnTo>
                <a:lnTo>
                  <a:pt x="113425" y="269492"/>
                </a:lnTo>
                <a:lnTo>
                  <a:pt x="161188" y="285257"/>
                </a:lnTo>
                <a:lnTo>
                  <a:pt x="213619" y="298824"/>
                </a:lnTo>
                <a:lnTo>
                  <a:pt x="269133" y="310328"/>
                </a:lnTo>
                <a:lnTo>
                  <a:pt x="326145" y="319901"/>
                </a:lnTo>
                <a:lnTo>
                  <a:pt x="383068" y="327677"/>
                </a:lnTo>
                <a:lnTo>
                  <a:pt x="438319" y="333791"/>
                </a:lnTo>
                <a:lnTo>
                  <a:pt x="490589" y="338393"/>
                </a:lnTo>
                <a:lnTo>
                  <a:pt x="537458" y="341563"/>
                </a:lnTo>
                <a:lnTo>
                  <a:pt x="578177" y="343489"/>
                </a:lnTo>
                <a:lnTo>
                  <a:pt x="611577" y="344280"/>
                </a:lnTo>
                <a:lnTo>
                  <a:pt x="633983" y="344089"/>
                </a:lnTo>
                <a:lnTo>
                  <a:pt x="728001" y="344161"/>
                </a:lnTo>
                <a:lnTo>
                  <a:pt x="809152" y="340851"/>
                </a:lnTo>
                <a:lnTo>
                  <a:pt x="860526" y="337143"/>
                </a:lnTo>
                <a:lnTo>
                  <a:pt x="916652" y="331852"/>
                </a:lnTo>
                <a:lnTo>
                  <a:pt x="975703" y="324817"/>
                </a:lnTo>
                <a:lnTo>
                  <a:pt x="1035853" y="315876"/>
                </a:lnTo>
                <a:lnTo>
                  <a:pt x="1095275" y="304867"/>
                </a:lnTo>
                <a:lnTo>
                  <a:pt x="1152144" y="291629"/>
                </a:lnTo>
                <a:lnTo>
                  <a:pt x="1204633" y="276001"/>
                </a:lnTo>
                <a:lnTo>
                  <a:pt x="1250915" y="257821"/>
                </a:lnTo>
                <a:lnTo>
                  <a:pt x="1289165" y="236927"/>
                </a:lnTo>
                <a:lnTo>
                  <a:pt x="1317556" y="213159"/>
                </a:lnTo>
                <a:lnTo>
                  <a:pt x="1331213" y="191245"/>
                </a:lnTo>
                <a:close/>
              </a:path>
              <a:path w="1336675" h="1786889">
                <a:moveTo>
                  <a:pt x="1336547" y="1614343"/>
                </a:moveTo>
                <a:lnTo>
                  <a:pt x="1336547" y="172639"/>
                </a:lnTo>
                <a:lnTo>
                  <a:pt x="1335785" y="177211"/>
                </a:lnTo>
                <a:lnTo>
                  <a:pt x="1335785" y="181783"/>
                </a:lnTo>
                <a:lnTo>
                  <a:pt x="1334261" y="186355"/>
                </a:lnTo>
                <a:lnTo>
                  <a:pt x="1326641" y="198581"/>
                </a:lnTo>
                <a:lnTo>
                  <a:pt x="1326641" y="1618915"/>
                </a:lnTo>
                <a:lnTo>
                  <a:pt x="1313499" y="1645517"/>
                </a:lnTo>
                <a:lnTo>
                  <a:pt x="1250430" y="1690076"/>
                </a:lnTo>
                <a:lnTo>
                  <a:pt x="1204549" y="1708317"/>
                </a:lnTo>
                <a:lnTo>
                  <a:pt x="1151802" y="1724055"/>
                </a:lnTo>
                <a:lnTo>
                  <a:pt x="1094209" y="1737435"/>
                </a:lnTo>
                <a:lnTo>
                  <a:pt x="1033795" y="1748598"/>
                </a:lnTo>
                <a:lnTo>
                  <a:pt x="972583" y="1757686"/>
                </a:lnTo>
                <a:lnTo>
                  <a:pt x="912308" y="1764871"/>
                </a:lnTo>
                <a:lnTo>
                  <a:pt x="855851" y="1770212"/>
                </a:lnTo>
                <a:lnTo>
                  <a:pt x="804378" y="1773934"/>
                </a:lnTo>
                <a:lnTo>
                  <a:pt x="760197" y="1776152"/>
                </a:lnTo>
                <a:lnTo>
                  <a:pt x="723938" y="1776988"/>
                </a:lnTo>
                <a:lnTo>
                  <a:pt x="701801" y="1776649"/>
                </a:lnTo>
                <a:lnTo>
                  <a:pt x="633983" y="1776649"/>
                </a:lnTo>
                <a:lnTo>
                  <a:pt x="611577" y="1776934"/>
                </a:lnTo>
                <a:lnTo>
                  <a:pt x="609263" y="1776925"/>
                </a:lnTo>
                <a:lnTo>
                  <a:pt x="577554" y="1776123"/>
                </a:lnTo>
                <a:lnTo>
                  <a:pt x="531052" y="1773846"/>
                </a:lnTo>
                <a:lnTo>
                  <a:pt x="479041" y="1770090"/>
                </a:lnTo>
                <a:lnTo>
                  <a:pt x="422844" y="1764796"/>
                </a:lnTo>
                <a:lnTo>
                  <a:pt x="362905" y="1757664"/>
                </a:lnTo>
                <a:lnTo>
                  <a:pt x="301761" y="1748593"/>
                </a:lnTo>
                <a:lnTo>
                  <a:pt x="241425" y="1737433"/>
                </a:lnTo>
                <a:lnTo>
                  <a:pt x="183911" y="1724032"/>
                </a:lnTo>
                <a:lnTo>
                  <a:pt x="131232" y="1708241"/>
                </a:lnTo>
                <a:lnTo>
                  <a:pt x="85403" y="1689908"/>
                </a:lnTo>
                <a:lnTo>
                  <a:pt x="48436" y="1668883"/>
                </a:lnTo>
                <a:lnTo>
                  <a:pt x="9143" y="1618153"/>
                </a:lnTo>
                <a:lnTo>
                  <a:pt x="9143" y="198179"/>
                </a:lnTo>
                <a:lnTo>
                  <a:pt x="761" y="181783"/>
                </a:lnTo>
                <a:lnTo>
                  <a:pt x="0" y="177211"/>
                </a:lnTo>
                <a:lnTo>
                  <a:pt x="0" y="1619677"/>
                </a:lnTo>
                <a:lnTo>
                  <a:pt x="34556" y="1670374"/>
                </a:lnTo>
                <a:lnTo>
                  <a:pt x="67622" y="1691566"/>
                </a:lnTo>
                <a:lnTo>
                  <a:pt x="108987" y="1710181"/>
                </a:lnTo>
                <a:lnTo>
                  <a:pt x="156980" y="1726365"/>
                </a:lnTo>
                <a:lnTo>
                  <a:pt x="209930" y="1740264"/>
                </a:lnTo>
                <a:lnTo>
                  <a:pt x="266168" y="1752024"/>
                </a:lnTo>
                <a:lnTo>
                  <a:pt x="324024" y="1761789"/>
                </a:lnTo>
                <a:lnTo>
                  <a:pt x="381826" y="1769706"/>
                </a:lnTo>
                <a:lnTo>
                  <a:pt x="438319" y="1775957"/>
                </a:lnTo>
                <a:lnTo>
                  <a:pt x="490589" y="1780578"/>
                </a:lnTo>
                <a:lnTo>
                  <a:pt x="538209" y="1783825"/>
                </a:lnTo>
                <a:lnTo>
                  <a:pt x="579095" y="1785806"/>
                </a:lnTo>
                <a:lnTo>
                  <a:pt x="609263" y="1786606"/>
                </a:lnTo>
                <a:lnTo>
                  <a:pt x="728001" y="1786553"/>
                </a:lnTo>
                <a:lnTo>
                  <a:pt x="797236" y="1783803"/>
                </a:lnTo>
                <a:lnTo>
                  <a:pt x="844997" y="1780543"/>
                </a:lnTo>
                <a:lnTo>
                  <a:pt x="897901" y="1775867"/>
                </a:lnTo>
                <a:lnTo>
                  <a:pt x="954247" y="1769628"/>
                </a:lnTo>
                <a:lnTo>
                  <a:pt x="1012335" y="1761679"/>
                </a:lnTo>
                <a:lnTo>
                  <a:pt x="1070466" y="1751874"/>
                </a:lnTo>
                <a:lnTo>
                  <a:pt x="1126939" y="1740065"/>
                </a:lnTo>
                <a:lnTo>
                  <a:pt x="1180055" y="1726106"/>
                </a:lnTo>
                <a:lnTo>
                  <a:pt x="1228115" y="1709849"/>
                </a:lnTo>
                <a:lnTo>
                  <a:pt x="1269417" y="1691149"/>
                </a:lnTo>
                <a:lnTo>
                  <a:pt x="1302263" y="1669857"/>
                </a:lnTo>
                <a:lnTo>
                  <a:pt x="1335785" y="1618915"/>
                </a:lnTo>
                <a:lnTo>
                  <a:pt x="1336547" y="1614343"/>
                </a:lnTo>
                <a:close/>
              </a:path>
              <a:path w="1336675" h="1786889">
                <a:moveTo>
                  <a:pt x="1327295" y="172639"/>
                </a:moveTo>
                <a:lnTo>
                  <a:pt x="1326641" y="171877"/>
                </a:lnTo>
                <a:lnTo>
                  <a:pt x="1326641" y="172639"/>
                </a:lnTo>
                <a:lnTo>
                  <a:pt x="1327295" y="172639"/>
                </a:lnTo>
                <a:close/>
              </a:path>
              <a:path w="1336675" h="1786889">
                <a:moveTo>
                  <a:pt x="1331213" y="177211"/>
                </a:moveTo>
                <a:lnTo>
                  <a:pt x="1327295" y="172639"/>
                </a:lnTo>
                <a:lnTo>
                  <a:pt x="1326641" y="172639"/>
                </a:lnTo>
                <a:lnTo>
                  <a:pt x="1326641" y="174925"/>
                </a:lnTo>
                <a:lnTo>
                  <a:pt x="1328927" y="177211"/>
                </a:lnTo>
                <a:lnTo>
                  <a:pt x="1331213" y="177211"/>
                </a:lnTo>
                <a:close/>
              </a:path>
              <a:path w="1336675" h="1786889">
                <a:moveTo>
                  <a:pt x="1336547" y="172639"/>
                </a:moveTo>
                <a:lnTo>
                  <a:pt x="1327295" y="172639"/>
                </a:lnTo>
                <a:lnTo>
                  <a:pt x="1331213" y="177211"/>
                </a:lnTo>
                <a:lnTo>
                  <a:pt x="1331213" y="191245"/>
                </a:lnTo>
                <a:lnTo>
                  <a:pt x="1334261" y="186355"/>
                </a:lnTo>
                <a:lnTo>
                  <a:pt x="1335785" y="181783"/>
                </a:lnTo>
                <a:lnTo>
                  <a:pt x="1335785" y="177211"/>
                </a:lnTo>
                <a:lnTo>
                  <a:pt x="1336547" y="172639"/>
                </a:lnTo>
                <a:close/>
              </a:path>
              <a:path w="1336675" h="1786889">
                <a:moveTo>
                  <a:pt x="1336547" y="171877"/>
                </a:moveTo>
                <a:lnTo>
                  <a:pt x="1336395" y="170962"/>
                </a:lnTo>
                <a:lnTo>
                  <a:pt x="1335785" y="170353"/>
                </a:lnTo>
                <a:lnTo>
                  <a:pt x="1335023" y="168829"/>
                </a:lnTo>
                <a:lnTo>
                  <a:pt x="1334261" y="168067"/>
                </a:lnTo>
                <a:lnTo>
                  <a:pt x="1332737" y="167305"/>
                </a:lnTo>
                <a:lnTo>
                  <a:pt x="1331213" y="167305"/>
                </a:lnTo>
                <a:lnTo>
                  <a:pt x="1336547" y="171877"/>
                </a:lnTo>
                <a:close/>
              </a:path>
              <a:path w="1336675" h="1786889">
                <a:moveTo>
                  <a:pt x="1336547" y="172639"/>
                </a:moveTo>
                <a:lnTo>
                  <a:pt x="1336547" y="171877"/>
                </a:lnTo>
                <a:lnTo>
                  <a:pt x="1331213" y="167305"/>
                </a:lnTo>
                <a:lnTo>
                  <a:pt x="1331213" y="172639"/>
                </a:lnTo>
                <a:lnTo>
                  <a:pt x="1336547" y="172639"/>
                </a:lnTo>
                <a:close/>
              </a:path>
              <a:path w="1336675" h="1786889">
                <a:moveTo>
                  <a:pt x="1336547" y="171877"/>
                </a:moveTo>
                <a:lnTo>
                  <a:pt x="1336547" y="171115"/>
                </a:lnTo>
                <a:lnTo>
                  <a:pt x="1336395" y="170962"/>
                </a:lnTo>
                <a:lnTo>
                  <a:pt x="1336547" y="17187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38643" y="4228083"/>
            <a:ext cx="782320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SCT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030"/>
              </a:spcBef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 Course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468360" cy="320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向表中追加元组的值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25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在表中追加元组的值要使用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DML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"/>
              <a:tabLst>
                <a:tab pos="356870" algn="l"/>
                <a:tab pos="1130300" algn="l"/>
                <a:tab pos="182118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DML:	Data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Manipulation Language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向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中追加新的元组：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Insert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修改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中某些元组中的某些属性的值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Update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838835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删除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中的某些元组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Delete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382634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向表中追加元组的值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161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追加元组，需使用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</a:t>
            </a:r>
            <a:r>
              <a:rPr sz="20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into</a:t>
            </a:r>
            <a:r>
              <a:rPr sz="2000" b="1" spc="-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简单语法形式为：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1505">
              <a:lnSpc>
                <a:spcPct val="100000"/>
              </a:lnSpc>
              <a:spcBef>
                <a:spcPts val="930"/>
              </a:spcBef>
              <a:tabLst>
                <a:tab pos="1510665" algn="l"/>
                <a:tab pos="2185670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insert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into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]…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487805">
              <a:lnSpc>
                <a:spcPct val="100000"/>
              </a:lnSpc>
              <a:spcBef>
                <a:spcPts val="840"/>
              </a:spcBef>
              <a:tabLst>
                <a:tab pos="2418080" algn="l"/>
                <a:tab pos="2966720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values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值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值</a:t>
            </a:r>
            <a:r>
              <a:rPr sz="2000" b="1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…)</a:t>
            </a:r>
            <a:r>
              <a:rPr sz="20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语法中的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values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后值的排列，须与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into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子句后面的列名排列一致。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若表名后的所有列名省略，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则</a:t>
            </a:r>
            <a:r>
              <a:rPr sz="2000" b="1" dirty="0">
                <a:latin typeface="Arial" panose="020B0604020202020204"/>
                <a:cs typeface="Arial" panose="020B0604020202020204"/>
              </a:rPr>
              <a:t>values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后的值的排列，须与该表存储中的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列名排列一致。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75300" y="2306955"/>
            <a:ext cx="38804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/*</a:t>
            </a:r>
            <a:r>
              <a:rPr sz="1400" spc="-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所有列名省略，须与定义或存储的列名顺序一致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297" y="877315"/>
            <a:ext cx="6932295" cy="3901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向表中追加元组的值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例如：追加学生表中的元组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Into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</a:pP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‘98030101’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男’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03’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 ‘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980301’);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45"/>
              </a:spcBef>
            </a:pPr>
            <a:endParaRPr lang="en-US" altLang="zh-CN" b="1" spc="-5" dirty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45"/>
              </a:spcBef>
            </a:pPr>
            <a:endParaRPr lang="en-US" altLang="zh-CN" b="1" spc="-5" dirty="0">
              <a:solidFill>
                <a:srgbClr val="3333CC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45"/>
              </a:spcBef>
            </a:pPr>
            <a:r>
              <a:rPr lang="en-US" altLang="zh-CN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        /*</a:t>
            </a:r>
            <a:r>
              <a:rPr lang="zh-CN" altLang="en-US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如列名未省略，须与语句中列名的顺序一致</a:t>
            </a:r>
          </a:p>
          <a:p>
            <a:pPr marL="541020" marR="5080">
              <a:lnSpc>
                <a:spcPct val="13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 Into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Sname, Ssex, Sage, D#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Sclass)  </a:t>
            </a: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‘98030102’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张四’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女’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03’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 ‘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980301’);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410200" cy="562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5"/>
              </a:spcBef>
              <a:tabLst>
                <a:tab pos="664845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400" b="1" u="heavy" spc="-5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u="heavy" spc="-5" dirty="0">
                <a:latin typeface="Arial" panose="020B0604020202020204"/>
                <a:cs typeface="Arial" panose="020B0604020202020204"/>
              </a:rPr>
              <a:t>Select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空值处理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的完整语法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提供了结构形式一致但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功能多样化的检索语句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的简单语法形式为：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1505">
              <a:lnSpc>
                <a:spcPct val="100000"/>
              </a:lnSpc>
              <a:spcBef>
                <a:spcPts val="930"/>
              </a:spcBef>
              <a:tabLst>
                <a:tab pos="1568450" algn="l"/>
                <a:tab pos="228917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[[,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50570">
              <a:lnSpc>
                <a:spcPct val="100000"/>
              </a:lnSpc>
              <a:spcBef>
                <a:spcPts val="840"/>
              </a:spcBef>
              <a:tabLst>
                <a:tab pos="159639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4982845" algn="ctr">
              <a:lnSpc>
                <a:spcPct val="100000"/>
              </a:lnSpc>
              <a:spcBef>
                <a:spcPts val="840"/>
              </a:spcBef>
              <a:tabLst>
                <a:tab pos="114046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语义：查询出满足检索条件的元组，并按给定的列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名及顺序进行投影显示</a:t>
            </a:r>
            <a:endParaRPr lang="en-US" altLang="zh-CN" sz="2000" b="1" spc="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63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相当于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2000" spc="-9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4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950" b="1" spc="30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2800" spc="-1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52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检索条</a:t>
            </a:r>
            <a:r>
              <a:rPr sz="1950" b="1" spc="44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件</a:t>
            </a:r>
            <a:r>
              <a:rPr sz="1950" b="1" spc="-112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0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44645" y="2098802"/>
            <a:ext cx="318071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3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600" b="1" dirty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rPr>
              <a:t>章</a:t>
            </a:r>
            <a:r>
              <a:rPr sz="3600" b="1" spc="25" dirty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3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3600" b="1" dirty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449580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例如：检索学生表中所有学生的信息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2607564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485" y="2607564"/>
            <a:ext cx="3784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Sname, Ssex, Sage, Sclass,</a:t>
            </a:r>
            <a:r>
              <a:rPr sz="18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44" y="2964179"/>
            <a:ext cx="298450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  <a:tabLst>
                <a:tab pos="9017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939800" algn="l"/>
                <a:tab pos="12827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1465" y="3614673"/>
            <a:ext cx="26866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如投影所有列，则可以用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*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来简写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926" y="3934714"/>
            <a:ext cx="51504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再如：检索学生表中所有学生的姓名及年龄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131" y="4326635"/>
            <a:ext cx="2375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98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3365" y="4377435"/>
            <a:ext cx="11938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投影出某些列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926" y="4683252"/>
            <a:ext cx="6965950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9765">
              <a:lnSpc>
                <a:spcPct val="100000"/>
              </a:lnSpc>
              <a:tabLst>
                <a:tab pos="13589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再如：检索学生表中所有年龄小于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19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岁的学生的年龄及姓名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5265" y="5486907"/>
            <a:ext cx="22599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投影的列可以重新排定顺序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0131" y="5353811"/>
            <a:ext cx="2312670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 marR="5080" indent="-190500">
              <a:lnSpc>
                <a:spcPct val="130000"/>
              </a:lnSpc>
              <a:tabLst>
                <a:tab pos="875665" algn="l"/>
                <a:tab pos="9017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Sage,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9017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 &lt;=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19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4875" cy="325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algn="just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3.3</a:t>
            </a:r>
            <a:r>
              <a:rPr sz="2800" b="1" spc="7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marR="5080" algn="just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检索条件的书写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，与选择运算</a:t>
            </a:r>
            <a:r>
              <a:rPr sz="18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800" b="1" spc="7" baseline="-16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1800" b="1" spc="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的条件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con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书写是一样的，只是其逻  辑运算符用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 , </a:t>
            </a:r>
            <a:r>
              <a:rPr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or,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来表示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同时也要注意运算符的优先次序及括弧的  使用。更要注意对汉语检索条件的正确理解。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541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例如：检索教师表中所有工资少于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1500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元或者工资大于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2000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元并且是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03 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系的教师姓名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？</a:t>
            </a:r>
            <a:endParaRPr lang="en-US" altLang="zh-CN" sz="20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5410">
              <a:lnSpc>
                <a:spcPct val="130000"/>
              </a:lnSpc>
            </a:pPr>
            <a:r>
              <a:rPr lang="en-US" altLang="zh-CN"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(T#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lang="en-US" altLang="zh-CN" sz="20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4875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algn="just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3.3</a:t>
            </a:r>
            <a:r>
              <a:rPr sz="2800" b="1" spc="7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83820" marR="5080" algn="just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检索条件的书写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，与选择运算</a:t>
            </a:r>
            <a:r>
              <a:rPr sz="18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800" b="1" spc="7" baseline="-16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1800" b="1" spc="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的条件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con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书写是一样的，只是其逻  辑运算符用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 , </a:t>
            </a:r>
            <a:r>
              <a:rPr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or,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来表示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同时也要注意运算符的优先次序及括弧的  使用。更要注意对汉语检索条件的正确理解。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541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例如：检索教师表中所有工资少于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1500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元或者工资大于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2000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元并且是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03 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系的教师姓名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？</a:t>
            </a:r>
            <a:endParaRPr lang="en-US" altLang="zh-CN" sz="20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5410">
              <a:lnSpc>
                <a:spcPct val="130000"/>
              </a:lnSpc>
            </a:pPr>
            <a:r>
              <a:rPr lang="en-US" altLang="zh-CN"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(T#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0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lang="en-US" altLang="zh-CN" sz="20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731520" marR="6226810" indent="-191135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1500  or  Salary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2000  and  D#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’03’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731520" marR="6225540" indent="-191135">
              <a:lnSpc>
                <a:spcPct val="130000"/>
              </a:lnSpc>
              <a:spcBef>
                <a:spcPts val="1050"/>
              </a:spcBef>
              <a:tabLst>
                <a:tab pos="1430655" algn="l"/>
                <a:tab pos="14687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eacher</a:t>
            </a: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69" y="6371831"/>
            <a:ext cx="724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423" y="6371831"/>
            <a:ext cx="52387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1500  or  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2000)  and  D#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’03’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745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6" y="877315"/>
            <a:ext cx="9139803" cy="395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结果唯一性问题。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尽管关系模型要求无重复元组出现在数据库中，但现实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spc="5" dirty="0" err="1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操作中，是允许检索结果出现重复元组的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在关系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存储的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Table)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中要求无重复元组是通过定义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主键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来保证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的，在检索结果中要求无重复元组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是通过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DISTINCT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保留字的使用来实现的。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例如：在选课表中，检索成绩大于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80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分的所有学号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31520" marR="7063105" indent="-191135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44" y="4905755"/>
            <a:ext cx="22034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&gt;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80</a:t>
            </a:r>
            <a:r>
              <a:rPr sz="1800" b="1" spc="-11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169" y="4956555"/>
            <a:ext cx="4234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有重复元组出现，比如一个同学两门以上课程大于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80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5658611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7058" y="5658611"/>
            <a:ext cx="1486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38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DISTINC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619" y="6015228"/>
            <a:ext cx="1042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2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131" y="6371844"/>
            <a:ext cx="724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385" y="6371844"/>
            <a:ext cx="12515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80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8169" y="6422644"/>
            <a:ext cx="34353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重复元组被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DISTINCT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过滤掉，只保留一份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6145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结果排序问题。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可以对检索结果进行排序</a:t>
            </a:r>
            <a:r>
              <a:rPr lang="en-US" altLang="zh-CN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: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升序</a:t>
            </a:r>
            <a:r>
              <a:rPr lang="en-US" altLang="zh-CN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降序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语句中结果排序</a:t>
            </a:r>
            <a:r>
              <a:rPr lang="en-US" altLang="zh-CN" sz="2000" b="1" dirty="0">
                <a:latin typeface="Microsoft JhengHei" panose="020B0604030504040204" charset="-120"/>
                <a:cs typeface="Microsoft JhengHei" panose="020B0604030504040204" charset="-120"/>
              </a:rPr>
              <a:t>:  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order</a:t>
            </a:r>
            <a:r>
              <a:rPr sz="2000" b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by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子句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840"/>
              </a:spcBef>
              <a:tabLst>
                <a:tab pos="2225040" algn="l"/>
                <a:tab pos="294132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列名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asc </a:t>
            </a:r>
            <a:r>
              <a:rPr sz="2000" dirty="0">
                <a:latin typeface="Arial" panose="020B0604020202020204"/>
                <a:cs typeface="Arial" panose="020B0604020202020204"/>
              </a:rPr>
              <a:t>|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意义为结果按指定列名进行排序，若后跟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asc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或省略，则为升序；若后跟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desc,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则为降序。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例如：按学号由小到大的顺序显示出所有学生的学号及姓名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154805">
              <a:lnSpc>
                <a:spcPct val="130000"/>
              </a:lnSpc>
              <a:spcBef>
                <a:spcPts val="35"/>
              </a:spcBef>
              <a:tabLst>
                <a:tab pos="1468755" algn="l"/>
                <a:tab pos="1773555" algn="l"/>
                <a:tab pos="2814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ASC</a:t>
            </a:r>
            <a:r>
              <a:rPr sz="1800" b="1" spc="-1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再如：检索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号课大于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80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分的所有同学学号并按成绩由高到低顺序显示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626870">
              <a:lnSpc>
                <a:spcPct val="130000"/>
              </a:lnSpc>
              <a:spcBef>
                <a:spcPts val="35"/>
              </a:spcBef>
              <a:tabLst>
                <a:tab pos="1468755" algn="l"/>
                <a:tab pos="1773555" algn="l"/>
                <a:tab pos="1938020" algn="l"/>
                <a:tab pos="3145155" algn="l"/>
                <a:tab pos="40335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 and  Score</a:t>
            </a:r>
            <a:r>
              <a:rPr sz="1800" b="1" spc="-1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80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1800" b="1" spc="-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12505" cy="377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模糊查询问题。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比如检索姓张的学生，检索张某某；这类查询</a:t>
            </a:r>
            <a:r>
              <a:rPr lang="en-US" altLang="zh-CN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: 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like</a:t>
            </a:r>
            <a:endParaRPr lang="en-US" altLang="zh-CN" sz="2000" b="1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含有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like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运算符的表达式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0"/>
              </a:spcBef>
              <a:tabLst>
                <a:tab pos="171958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2000" b="1" i="1" spc="-7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210" dirty="0">
                <a:latin typeface="Malgun Gothic" panose="020B0503020000020004" charset="-127"/>
                <a:cs typeface="Malgun Gothic" panose="020B0503020000020004" charset="-127"/>
              </a:rPr>
              <a:t>字符串”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endParaRPr lang="en-US" altLang="zh-CN" sz="2000" spc="-5" dirty="0">
              <a:latin typeface="Wingdings" panose="05000000000000000000"/>
              <a:cs typeface="Wingdings" panose="0500000000000000000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匹配规则：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319" y="4588764"/>
            <a:ext cx="842644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“</a:t>
            </a:r>
            <a:r>
              <a:rPr sz="18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%</a:t>
            </a:r>
            <a:r>
              <a:rPr sz="1800" b="1" dirty="0">
                <a:latin typeface="Arial" panose="020B0604020202020204"/>
                <a:cs typeface="Arial" panose="020B0604020202020204"/>
              </a:rPr>
              <a:t>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“</a:t>
            </a:r>
            <a:r>
              <a:rPr sz="18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1800" b="1" dirty="0">
                <a:latin typeface="Arial" panose="020B0604020202020204"/>
                <a:cs typeface="Arial" panose="020B0604020202020204"/>
              </a:rPr>
              <a:t>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“ </a:t>
            </a:r>
            <a:r>
              <a:rPr sz="18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\</a:t>
            </a:r>
            <a:r>
              <a:rPr sz="1800" b="1" spc="13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4463" y="4506467"/>
            <a:ext cx="6261735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59885" indent="12065">
              <a:lnSpc>
                <a:spcPct val="130000"/>
              </a:lnSpc>
            </a:pPr>
            <a:r>
              <a:rPr sz="1800" b="1" spc="10" dirty="0">
                <a:latin typeface="Microsoft JhengHei" panose="020B0604030504040204" charset="-120"/>
                <a:cs typeface="Microsoft JhengHei" panose="020B0604030504040204" charset="-120"/>
              </a:rPr>
              <a:t>匹配零个或多个字符  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匹配任意单个字符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4290">
              <a:lnSpc>
                <a:spcPts val="2155"/>
              </a:lnSpc>
              <a:spcBef>
                <a:spcPts val="645"/>
              </a:spcBef>
            </a:pPr>
            <a:r>
              <a:rPr sz="1800" b="1" spc="10" dirty="0">
                <a:latin typeface="Microsoft JhengHei" panose="020B0604030504040204" charset="-120"/>
                <a:cs typeface="Microsoft JhengHei" panose="020B0604030504040204" charset="-120"/>
              </a:rPr>
              <a:t>转义字符，用于去掉一些特殊字符的特定含义，使其被作为普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344" y="5658611"/>
            <a:ext cx="57816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通字符看待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如用 “</a:t>
            </a:r>
            <a:r>
              <a:rPr sz="1800" b="1" dirty="0">
                <a:latin typeface="Arial" panose="020B0604020202020204"/>
                <a:cs typeface="Arial" panose="020B0604020202020204"/>
              </a:rPr>
              <a:t>\%”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去匹配字符</a:t>
            </a:r>
            <a:r>
              <a:rPr sz="1800" b="1" dirty="0">
                <a:latin typeface="Arial" panose="020B0604020202020204"/>
                <a:cs typeface="Arial" panose="020B0604020202020204"/>
              </a:rPr>
              <a:t>%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，用</a:t>
            </a:r>
            <a:r>
              <a:rPr sz="1800" b="1" dirty="0">
                <a:latin typeface="Arial" panose="020B0604020202020204"/>
                <a:cs typeface="Arial" panose="020B0604020202020204"/>
              </a:rPr>
              <a:t>\_</a:t>
            </a:r>
            <a:r>
              <a:rPr sz="1800" b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去匹配字符</a:t>
            </a:r>
            <a:r>
              <a:rPr sz="1800" b="1" dirty="0">
                <a:latin typeface="Arial" panose="020B0604020202020204"/>
                <a:cs typeface="Arial" panose="020B0604020202020204"/>
              </a:rPr>
              <a:t>_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4965700" cy="459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基本的检索操作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59715" indent="-457200">
              <a:lnSpc>
                <a:spcPct val="129000"/>
              </a:lnSpc>
              <a:spcBef>
                <a:spcPts val="905"/>
              </a:spcBef>
              <a:tabLst>
                <a:tab pos="1430655" algn="l"/>
                <a:tab pos="1468755" algn="l"/>
                <a:tab pos="2814320" algn="l"/>
                <a:tab pos="295465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例如：检索所有姓张的学生学号及姓名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4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Like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%’</a:t>
            </a:r>
            <a:r>
              <a:rPr sz="1800" b="1" spc="-1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再如：检索名字为张某某的所有同学姓名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999490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  <a:tab pos="2407920" algn="l"/>
                <a:tab pos="3107055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_’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再如：检索名字不姓张的所有同学姓名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999490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  <a:tab pos="2407920" algn="l"/>
                <a:tab pos="2750820" algn="l"/>
                <a:tab pos="3107055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	Like</a:t>
            </a:r>
            <a:r>
              <a:rPr sz="1800" b="1" spc="-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%’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502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多表联合检索可以通过连接运算来完成，而连接运算又可以通过广义笛卡  尔积后再进行选择运算来实现。因此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的多表联合检索语句如下：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81990" marR="4794885" indent="-71120">
              <a:lnSpc>
                <a:spcPct val="135000"/>
              </a:lnSpc>
              <a:spcBef>
                <a:spcPts val="90"/>
              </a:spcBef>
              <a:tabLst>
                <a:tab pos="1527810" algn="l"/>
                <a:tab pos="1568450" algn="l"/>
                <a:tab pos="1666875" algn="l"/>
                <a:tab pos="2289175" algn="l"/>
                <a:tab pos="325056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[,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2,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2000" b="1" spc="-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相当于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2000" spc="-114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4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2800" spc="-1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52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检索条</a:t>
            </a:r>
            <a:r>
              <a:rPr sz="1950" b="1" spc="44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件</a:t>
            </a:r>
            <a:r>
              <a:rPr sz="1950" b="1" spc="-112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…))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15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检索条件中要包含连接条件，通过不同的连接条件可以实现等值连接、不  等值连接及各种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754110" cy="573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连接之等值连接示例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例如：按“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号课成绩由高到低的顺序显示出所有学生的姓名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二表连接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  <a:tab pos="2407920" algn="l"/>
                <a:tab pos="3107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 marR="3098165">
              <a:lnSpc>
                <a:spcPct val="130000"/>
              </a:lnSpc>
              <a:tabLst>
                <a:tab pos="1430655" algn="l"/>
                <a:tab pos="420560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u="sng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 </a:t>
            </a:r>
            <a:r>
              <a:rPr sz="1800" b="1" u="sng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SC.C#</a:t>
            </a:r>
            <a:r>
              <a:rPr sz="18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4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 marR="329565" indent="-635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当多表连接时，如果两个表的属性名相同，则需采用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属性名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方式来  限定该属性是属于哪一个表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再如：按‘数据库’课程成绩由高到低顺序显示所有同学姓名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三表连接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 SC,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366520" marR="2463165" indent="-825500">
              <a:lnSpc>
                <a:spcPct val="130000"/>
              </a:lnSpc>
              <a:tabLst>
                <a:tab pos="1430655" algn="l"/>
                <a:tab pos="420560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</a:t>
            </a:r>
            <a:r>
              <a:rPr sz="1800" b="1" u="sng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 </a:t>
            </a:r>
            <a:r>
              <a:rPr sz="1800" b="1" u="sng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</a:t>
            </a:r>
            <a:r>
              <a:rPr sz="1800" b="1" u="sng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u="sng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Course.C#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and  Cname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数据库’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4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447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连接运算涉及到重名的问题，如两个表中的属性重名，连接的两个表重名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同一表的连接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等，因此需要使用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别名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以便区分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中采用别名的方式：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81990" marR="2023110" indent="-71120">
              <a:lnSpc>
                <a:spcPct val="135000"/>
              </a:lnSpc>
              <a:spcBef>
                <a:spcPts val="90"/>
              </a:spcBef>
              <a:tabLst>
                <a:tab pos="1527810" algn="l"/>
                <a:tab pos="1568450" algn="l"/>
                <a:tab pos="1666875" algn="l"/>
                <a:tab pos="2219960" algn="l"/>
                <a:tab pos="2319655" algn="l"/>
                <a:tab pos="2642870" algn="l"/>
                <a:tab pos="2741930" algn="l"/>
                <a:tab pos="3549015" algn="l"/>
                <a:tab pos="4577715" algn="l"/>
                <a:tab pos="4999355" algn="l"/>
                <a:tab pos="619061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as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列别名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as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列别名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	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	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表别名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as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表别名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2,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2000" b="1" spc="-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上述定义中的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as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可以省略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当定义了别名后，在检索条件中可以使用别名来限定属性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929630" cy="411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 indent="-60325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u="heavy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u="heavy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语言提出和发展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语言概揽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本章的目标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85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 lvl="1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Select</a:t>
            </a:r>
            <a:endParaRPr lang="en-US" altLang="zh-CN" sz="2400" b="1" spc="-5" dirty="0">
              <a:latin typeface="Arial" panose="020B0604020202020204"/>
              <a:cs typeface="Arial" panose="020B0604020202020204"/>
            </a:endParaRPr>
          </a:p>
          <a:p>
            <a:pPr marL="72390" lvl="1">
              <a:lnSpc>
                <a:spcPct val="100000"/>
              </a:lnSpc>
              <a:spcBef>
                <a:spcPts val="865"/>
              </a:spcBef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3.4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Insert/Update/Delete  3.5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400" b="1" dirty="0" err="1">
                <a:latin typeface="Arial" panose="020B0604020202020204"/>
                <a:cs typeface="Arial" panose="020B0604020202020204"/>
              </a:rPr>
              <a:t>DDL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4495800" cy="204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连接之不等值连接示例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例如：求有薪水差额的任意两位教师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2708" y="3003803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485" y="3003803"/>
            <a:ext cx="51473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T1.Tname as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Teacher1,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T2.Tname  as</a:t>
            </a:r>
            <a:r>
              <a:rPr sz="18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Teacher2,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26" y="3278123"/>
            <a:ext cx="431609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42595" algn="ctr">
              <a:lnSpc>
                <a:spcPct val="130000"/>
              </a:lnSpc>
              <a:tabLst>
                <a:tab pos="1168400" algn="l"/>
                <a:tab pos="1358900" algn="l"/>
                <a:tab pos="2611755" algn="l"/>
                <a:tab pos="359854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T2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T1.Salary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T2.Salary</a:t>
            </a:r>
            <a:r>
              <a:rPr sz="1800" b="1" u="sng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求年龄有差异的任意两位同学的姓名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131" y="4469892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7485" y="4469892"/>
            <a:ext cx="44932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S1.Sname as Stud1, S2.Sname  as</a:t>
            </a:r>
            <a:r>
              <a:rPr sz="18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Stud2,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2926" y="4744211"/>
            <a:ext cx="7637145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755390">
              <a:lnSpc>
                <a:spcPct val="130000"/>
              </a:lnSpc>
              <a:tabLst>
                <a:tab pos="1168400" algn="l"/>
                <a:tab pos="1358900" algn="l"/>
                <a:tab pos="26162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S1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Student</a:t>
            </a:r>
            <a:r>
              <a:rPr sz="1800" b="1" spc="409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S2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Where	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S1.Sage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S2.Sage</a:t>
            </a:r>
            <a:r>
              <a:rPr sz="1800" b="1" u="sng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请同学书写一下：求‘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001’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号课程有成绩差的任意两位同学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有时表名很长时，为书写条件简便，也定义表别名，以简化书写。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451850" cy="498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再如：求既学过“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001”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号课又学过 “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002”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号课的所有学生的学号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二表连  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3571240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  <a:tab pos="2345055" algn="l"/>
                <a:tab pos="3550920" algn="l"/>
                <a:tab pos="4465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 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S1, SC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S1.S#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S2.S#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4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S1.C#=‘001’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30655">
              <a:lnSpc>
                <a:spcPct val="100000"/>
              </a:lnSpc>
              <a:spcBef>
                <a:spcPts val="645"/>
              </a:spcBef>
              <a:tabLst>
                <a:tab pos="196405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S2.C#=‘002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再如：求“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号课成绩比“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号课成绩高的所有学生的学号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二表连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3571240">
              <a:lnSpc>
                <a:spcPts val="2810"/>
              </a:lnSpc>
              <a:spcBef>
                <a:spcPts val="10"/>
              </a:spcBef>
              <a:tabLst>
                <a:tab pos="1430655" algn="l"/>
                <a:tab pos="1468755" algn="l"/>
                <a:tab pos="2345055" algn="l"/>
                <a:tab pos="3550920" algn="l"/>
                <a:tab pos="4465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 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S1, SC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S1.S#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S2.S#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4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S1.C#=‘001’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430655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 S2.C#=‘002  and  S1.Score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S2.Score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4875" cy="3433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多表联合检索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注意正确理解用汉语表达的查询的语义，并正确表达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例如：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列出没学过李明老师讲授课程的所有同学的姓名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? 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312545">
              <a:lnSpc>
                <a:spcPct val="130000"/>
              </a:lnSpc>
              <a:spcBef>
                <a:spcPts val="35"/>
              </a:spcBef>
              <a:tabLst>
                <a:tab pos="1430655" algn="l"/>
                <a:tab pos="1468755" algn="l"/>
                <a:tab pos="2471420" algn="l"/>
                <a:tab pos="36830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S, SC, Course  C,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T.Tname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&lt;&gt;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‘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李明’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 C.C#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442720">
              <a:lnSpc>
                <a:spcPct val="100000"/>
              </a:lnSpc>
              <a:spcBef>
                <a:spcPts val="645"/>
              </a:spcBef>
              <a:tabLst>
                <a:tab pos="1976120" algn="l"/>
                <a:tab pos="3519170" algn="l"/>
                <a:tab pos="405257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SC.S#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S.S#	and	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C.T#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91262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正确的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SQL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语句在讲义后面的示例中讲解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233409" cy="401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元组新增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：新增一个或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一些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元组到数据库的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元组更新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Update:</a:t>
            </a:r>
            <a:r>
              <a:rPr sz="2000" b="1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对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某些元组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中的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某些属性值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进行重新设定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元组删除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：删除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某些元组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既能单一记录操作，也能对记录集合进行批更新操作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之更新操作需要利用前面介绍的子查询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(Subquery)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的概念，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以便处理“一些”、“某些”等。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964170" cy="456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之元组新增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元组新增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命令有两种形式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单一元组新增命令形式：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插入一条指定元组值的元组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2764155">
              <a:lnSpc>
                <a:spcPct val="110000"/>
              </a:lnSpc>
              <a:spcBef>
                <a:spcPts val="345"/>
              </a:spcBef>
              <a:tabLst>
                <a:tab pos="1830070" algn="l"/>
                <a:tab pos="2068195" algn="l"/>
                <a:tab pos="2503170" algn="l"/>
                <a:tab pos="315404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insert	into	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名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[(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，列名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]…)]  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values	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值</a:t>
            </a:r>
            <a:r>
              <a:rPr sz="2000" b="1" spc="-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，值</a:t>
            </a:r>
            <a:r>
              <a:rPr sz="2000" b="1" dirty="0">
                <a:latin typeface="Arial" panose="020B0604020202020204"/>
                <a:cs typeface="Arial" panose="020B0604020202020204"/>
              </a:rPr>
              <a:t>]…)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3820" marR="5080">
              <a:lnSpc>
                <a:spcPct val="130000"/>
              </a:lnSpc>
              <a:spcBef>
                <a:spcPts val="5"/>
              </a:spcBef>
            </a:pPr>
            <a:r>
              <a:rPr sz="2000" spc="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批数据新增命令形式：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插入子查询结果中的若干条元组。待插入的元  组由子查询给出。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585"/>
              </a:spcBef>
              <a:tabLst>
                <a:tab pos="1830070" algn="l"/>
                <a:tab pos="2503170" algn="l"/>
                <a:tab pos="315404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insert	into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[(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，列名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]…)]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68705">
              <a:lnSpc>
                <a:spcPct val="100000"/>
              </a:lnSpc>
              <a:spcBef>
                <a:spcPts val="24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89750" cy="344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之元组新增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单一元组新增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92455" marR="1556385" indent="-64135">
              <a:lnSpc>
                <a:spcPct val="130000"/>
              </a:lnSpc>
              <a:spcBef>
                <a:spcPts val="35"/>
              </a:spcBef>
              <a:tabLst>
                <a:tab pos="12782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	Into 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(T#, Tname,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D#,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Salary)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(“005”,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阮小七”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“03”,</a:t>
            </a:r>
            <a:r>
              <a:rPr sz="18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“1250”);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8320">
              <a:lnSpc>
                <a:spcPct val="100000"/>
              </a:lnSpc>
              <a:spcBef>
                <a:spcPts val="1270"/>
              </a:spcBef>
              <a:tabLst>
                <a:tab pos="12782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	Into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92455">
              <a:lnSpc>
                <a:spcPct val="100000"/>
              </a:lnSpc>
              <a:spcBef>
                <a:spcPts val="645"/>
              </a:spcBef>
            </a:pP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Values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(“006”,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李小虎”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“03”,</a:t>
            </a:r>
            <a:r>
              <a:rPr sz="18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“950”);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273415" cy="465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之元组新增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批元组新增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62890">
              <a:lnSpc>
                <a:spcPct val="130000"/>
              </a:lnSpc>
              <a:buFont typeface="Wingdings" panose="05000000000000000000"/>
              <a:buChar char=""/>
              <a:tabLst>
                <a:tab pos="356870" algn="l"/>
                <a:tab pos="3851275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如果我们新建立了一个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Table: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St(S#, Sname,</a:t>
            </a:r>
            <a:r>
              <a:rPr sz="20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avgScore)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然后将检 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索到的同学的平均成绩新增到该表中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278255" algn="l"/>
                <a:tab pos="21793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Insert	Into</a:t>
            </a:r>
            <a:r>
              <a:rPr sz="1800" b="1" spc="4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	(S#, Sname,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avgScore)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36320" marR="1822450">
              <a:lnSpc>
                <a:spcPct val="13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Sname,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645"/>
              </a:spcBef>
              <a:tabLst>
                <a:tab pos="22047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当有元组新增操作时，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会检查用户定义的完整性约束条件等，  如不符合完整性约束条件，则将不会执行新增动作。我们将在后面介绍。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89750" cy="238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之元组删除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Delete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  <a:tabLst>
                <a:tab pos="287528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元组删除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命令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删除满足指定条件的元组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585"/>
              </a:spcBef>
              <a:tabLst>
                <a:tab pos="1970405" algn="l"/>
                <a:tab pos="2814320" algn="l"/>
                <a:tab pos="3465195" algn="l"/>
                <a:tab pos="4606290" algn="l"/>
              </a:tabLst>
            </a:pP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Delete	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条件表达式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条件省略，则删除所有的元组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89750" cy="463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之元组删除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Delete(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161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元组删除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删除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表中所有元组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402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删除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号同学所选的所有课程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40255" algn="l"/>
                <a:tab pos="2547620" algn="l"/>
                <a:tab pos="33731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‘98030101’</a:t>
            </a:r>
            <a:r>
              <a:rPr sz="1800" b="1" spc="-1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删除自动控制系的所有同学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40255" algn="l"/>
                <a:tab pos="3081020" algn="l"/>
                <a:tab pos="39065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sz="1800" b="1" spc="4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293" y="5579364"/>
            <a:ext cx="838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847" y="5579364"/>
            <a:ext cx="50526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753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Dname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自动控制’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89750" cy="201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之元组删除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Delete(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删除有四门不及格课程的所有同学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2040255" algn="l"/>
                <a:tab pos="3081020" algn="l"/>
                <a:tab pos="39065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Delete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319" y="2881883"/>
            <a:ext cx="25914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30000"/>
              </a:lnSpc>
              <a:tabLst>
                <a:tab pos="1016000" algn="l"/>
                <a:tab pos="1345565" algn="l"/>
                <a:tab pos="1816100" algn="l"/>
                <a:tab pos="212090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277" y="2881883"/>
            <a:ext cx="200152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30000"/>
              </a:lnSpc>
              <a:tabLst>
                <a:tab pos="8382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01" y="3590289"/>
            <a:ext cx="794321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当有删除时，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会检查用户定义的完整性约束条件等，如不符合  完整性约束条件，则将不会执行删除动作。我们将在后面介绍。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56625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3.1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语言简述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语言提出和发展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4130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en-US" altLang="zh-CN" sz="2000" b="1" dirty="0">
                <a:latin typeface="Microsoft JhengHei" panose="020B0604030504040204" charset="-120"/>
                <a:cs typeface="Microsoft JhengHei" panose="020B0604030504040204" charset="-120"/>
              </a:rPr>
              <a:t> Sequel, SQL</a:t>
            </a:r>
            <a:endParaRPr lang="en-US" sz="2000" dirty="0">
              <a:latin typeface="Wingdings" panose="05000000000000000000"/>
              <a:cs typeface="Wingdings" panose="05000000000000000000"/>
            </a:endParaRPr>
          </a:p>
          <a:p>
            <a:pPr marL="24130">
              <a:spcBef>
                <a:spcPts val="1310"/>
              </a:spcBef>
            </a:pPr>
            <a:r>
              <a:rPr lang="zh-CN" altLang="en-US"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1974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年，由</a:t>
            </a:r>
            <a:r>
              <a:rPr sz="2000" b="1" dirty="0">
                <a:latin typeface="Arial" panose="020B0604020202020204"/>
                <a:cs typeface="Arial" panose="020B0604020202020204"/>
              </a:rPr>
              <a:t>Boyce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Chamber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提出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3495" marR="2921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1975-1979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年</a:t>
            </a:r>
            <a:r>
              <a:rPr lang="en-US"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, 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在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上首次实现，由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IBM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San Jose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研究室研制，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称为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Sequel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(Structured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English QUEry</a:t>
            </a:r>
            <a:r>
              <a:rPr sz="2000" b="1" spc="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Language)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3495" marR="5080">
              <a:lnSpc>
                <a:spcPct val="13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1986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年推出了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SQL-86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，“数据库语言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SQL: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Structured Query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Language”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349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1989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年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ANSI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ISO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推出了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SQL-89,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数据库语言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的标准集合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413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1992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年进一步推出了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SQL-92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，也称为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SQL2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8069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SQL-89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的超集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80695" marR="1066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增加了许多新特性，如新数据类型，更丰富数据操作，更强完整性支  持等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78510" indent="-2978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778510" algn="l"/>
              </a:tabLst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SQL-89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被称为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entry-SQL,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扩展的被称为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Intermediate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级和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Full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840980" cy="378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之元组更新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  <a:tabLst>
                <a:tab pos="297497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元组更新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Update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命令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用指定要求的值更新指定表中满足指定条件  的元组的指定的列的值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585"/>
              </a:spcBef>
              <a:tabLst>
                <a:tab pos="2071370" algn="l"/>
              </a:tabLst>
            </a:pP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240"/>
              </a:spcBef>
              <a:tabLst>
                <a:tab pos="1603375" algn="l"/>
                <a:tab pos="3307715" algn="l"/>
                <a:tab pos="351853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6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98220" marR="2273935" indent="559435">
              <a:lnSpc>
                <a:spcPct val="110000"/>
              </a:lnSpc>
              <a:tabLst>
                <a:tab pos="2075180" algn="l"/>
                <a:tab pos="2139315" algn="l"/>
                <a:tab pos="3779520" algn="l"/>
                <a:tab pos="399161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,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6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[ 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条件表达式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条件省略，则更新所有的元组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89750" cy="423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之元组更新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161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元组更新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Update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将所有教师工资上调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5%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45"/>
              </a:spcBef>
              <a:tabLst>
                <a:tab pos="10744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* 1.05</a:t>
            </a:r>
            <a:r>
              <a:rPr sz="1800" b="1" spc="4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将所有计算机系的教师工资上调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10%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45"/>
              </a:spcBef>
              <a:tabLst>
                <a:tab pos="10744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*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1.1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77" y="5183123"/>
            <a:ext cx="168910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2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sz="1800" b="1" spc="4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6360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872" y="5539740"/>
            <a:ext cx="1651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7706" y="5539740"/>
            <a:ext cx="30067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Dname =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计算机’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7315"/>
            <a:ext cx="685355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45158"/>
            <a:ext cx="7945755" cy="307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之元组更新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当某同学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号课的成绩低于该课程平均成绩时，将该同学该门课成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绩提高</a:t>
            </a:r>
            <a:r>
              <a:rPr sz="2000" b="1" dirty="0">
                <a:latin typeface="Arial" panose="020B0604020202020204"/>
                <a:cs typeface="Arial" panose="020B0604020202020204"/>
              </a:rPr>
              <a:t>5%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45"/>
              </a:spcBef>
              <a:tabLst>
                <a:tab pos="10744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*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1.05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45"/>
              </a:spcBef>
              <a:tabLst>
                <a:tab pos="1417320" algn="l"/>
                <a:tab pos="318897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</a:t>
            </a:r>
            <a:r>
              <a:rPr sz="1800" b="1" spc="3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204720" marR="2480945" indent="-88900">
              <a:lnSpc>
                <a:spcPct val="130000"/>
              </a:lnSpc>
              <a:tabLst>
                <a:tab pos="3030855" algn="l"/>
                <a:tab pos="311086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</a:t>
            </a:r>
            <a:r>
              <a:rPr sz="1800" b="1" spc="4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20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7315"/>
            <a:ext cx="685355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3.4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Insert/Update/Delete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45158"/>
            <a:ext cx="7795895" cy="374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SQL-DML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之元组更新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Update(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将张三同学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号课的成绩置为其班级该门课的平均成绩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28320">
              <a:lnSpc>
                <a:spcPct val="100000"/>
              </a:lnSpc>
              <a:spcBef>
                <a:spcPts val="645"/>
              </a:spcBef>
              <a:tabLst>
                <a:tab pos="1074420" algn="l"/>
                <a:tab pos="302831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(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AVG(SC2.Score)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204720" marR="33655" indent="25400">
              <a:lnSpc>
                <a:spcPct val="130000"/>
              </a:lnSpc>
              <a:tabLst>
                <a:tab pos="3030855" algn="l"/>
                <a:tab pos="3373120" algn="l"/>
                <a:tab pos="71958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SC1, Student S1, SC</a:t>
            </a:r>
            <a:r>
              <a:rPr sz="1800" b="1" spc="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SC2,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S1.Sclass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S2.Sclass  and  SC1.S#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S1.S#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004820" marR="5080">
              <a:lnSpc>
                <a:spcPct val="13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SC2.S#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S2.S# and S1.Sname=‘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张三’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SC1.C#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 and  SC1.C#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SC2.C#</a:t>
            </a:r>
            <a:r>
              <a:rPr sz="1800" b="1" spc="3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204720" marR="966470" indent="-1677035">
              <a:lnSpc>
                <a:spcPct val="130000"/>
              </a:lnSpc>
              <a:tabLst>
                <a:tab pos="1417320" algn="l"/>
                <a:tab pos="3030855" algn="l"/>
                <a:tab pos="3188970" algn="l"/>
                <a:tab pos="486537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</a:t>
            </a:r>
            <a:r>
              <a:rPr sz="1800" b="1" spc="3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	S#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4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= 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张三’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929630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 lvl="1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4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Select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2390" marR="5080" lvl="1">
              <a:lnSpc>
                <a:spcPct val="130000"/>
              </a:lnSpc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3.4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4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Insert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/Update/Delete  </a:t>
            </a:r>
            <a:r>
              <a:rPr sz="2400" b="1" u="heavy" spc="-5" dirty="0">
                <a:latin typeface="Arial" panose="020B0604020202020204"/>
                <a:cs typeface="Arial" panose="020B0604020202020204"/>
              </a:rPr>
              <a:t>3.5	</a:t>
            </a:r>
            <a:r>
              <a:rPr sz="2400" b="1" u="heavy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u="heavy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400" b="1" u="heavy" dirty="0">
                <a:latin typeface="Arial" panose="020B0604020202020204"/>
                <a:cs typeface="Arial" panose="020B0604020202020204"/>
              </a:rPr>
              <a:t>DDL</a:t>
            </a:r>
            <a:r>
              <a:rPr sz="2400" b="1" u="heavy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视图的概念与结构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视图的定义与使用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视图更新问题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撤消语句的使用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85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3.6	SQL</a:t>
            </a:r>
            <a:r>
              <a:rPr sz="24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Server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及其交互式环境简介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988685" cy="452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的撤消与修改语句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不仅视图可以撤消，基本表、数据库等都可以撤消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撤消基本表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240"/>
              </a:spcBef>
              <a:tabLst>
                <a:tab pos="1773555" algn="l"/>
                <a:tab pos="257492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drop	table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例如，撤消学生表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Student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2502535" algn="ctr">
              <a:lnSpc>
                <a:spcPct val="100000"/>
              </a:lnSpc>
              <a:spcBef>
                <a:spcPts val="685"/>
              </a:spcBef>
              <a:tabLst>
                <a:tab pos="723265" algn="l"/>
                <a:tab pos="1494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再例如，撤消教师表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Teacher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2492375" algn="ctr">
              <a:lnSpc>
                <a:spcPct val="100000"/>
              </a:lnSpc>
              <a:spcBef>
                <a:spcPts val="685"/>
              </a:spcBef>
              <a:tabLst>
                <a:tab pos="723265" algn="l"/>
                <a:tab pos="1494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17306" y="4788179"/>
            <a:ext cx="390207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4960">
              <a:lnSpc>
                <a:spcPct val="121000"/>
              </a:lnSpc>
              <a:tabLst>
                <a:tab pos="688975" algn="l"/>
                <a:tab pos="195770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add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{colname	datatype,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…}]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drop</a:t>
            </a:r>
            <a:r>
              <a:rPr sz="2000" b="1" spc="-9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完整性约束名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}]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2663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modify</a:t>
            </a:r>
            <a:r>
              <a:rPr sz="20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{colname	datatype,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…}]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5093" y="4773853"/>
            <a:ext cx="181228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">
              <a:lnSpc>
                <a:spcPct val="125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增加新列  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删除完整性约束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修改列定义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97" y="877315"/>
            <a:ext cx="8528685" cy="395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的撤消与修改语句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注意，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SQL-delete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语句只是删除表中的元组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而撤消基本表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drop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的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操作是撤消包含表格式、表中所有元组、由该表导出的视图、等相关的所有  内容，所以使用要特别注意。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4447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当表定义完成后，通常不是撤消表，而可能要修正表的定义，此时可使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Alter</a:t>
            </a:r>
            <a:r>
              <a:rPr sz="20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修正基本表的定义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3723005" algn="ctr">
              <a:lnSpc>
                <a:spcPct val="100000"/>
              </a:lnSpc>
              <a:spcBef>
                <a:spcPts val="215"/>
              </a:spcBef>
              <a:tabLst>
                <a:tab pos="744220" algn="l"/>
                <a:tab pos="1545590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alter	table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tablename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372475" cy="570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的撤消与修改语句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例如，在学生表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Student(S#,Sname,Ssex,Sage,D#,Sclass)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基础上增加  </a:t>
            </a:r>
            <a:r>
              <a:rPr sz="2000" b="1" spc="-15" dirty="0">
                <a:latin typeface="Microsoft JhengHei" panose="020B0604030504040204" charset="-120"/>
                <a:cs typeface="Microsoft JhengHei" panose="020B0604030504040204" charset="-120"/>
              </a:rPr>
              <a:t>二列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Saddr,</a:t>
            </a:r>
            <a:r>
              <a:rPr sz="20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PID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0065">
              <a:lnSpc>
                <a:spcPct val="100000"/>
              </a:lnSpc>
              <a:spcBef>
                <a:spcPts val="685"/>
              </a:spcBef>
              <a:tabLst>
                <a:tab pos="1231265" algn="l"/>
                <a:tab pos="2002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20065">
              <a:lnSpc>
                <a:spcPct val="100000"/>
              </a:lnSpc>
              <a:spcBef>
                <a:spcPts val="645"/>
              </a:spcBef>
              <a:tabLst>
                <a:tab pos="12185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Add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Saddr  char[40],  PID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char[18]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再上例将表中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Sname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列的数据类型增加两个字符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 marR="5130800" indent="-8890">
              <a:lnSpc>
                <a:spcPct val="130000"/>
              </a:lnSpc>
              <a:spcBef>
                <a:spcPts val="35"/>
              </a:spcBef>
              <a:tabLst>
                <a:tab pos="1231265" algn="l"/>
                <a:tab pos="1392555" algn="l"/>
                <a:tab pos="2002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Modify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char(10)</a:t>
            </a:r>
            <a:r>
              <a:rPr sz="18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删除学生姓名必须取唯一值的约束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 marR="5295265" indent="-8890">
              <a:lnSpc>
                <a:spcPct val="130000"/>
              </a:lnSpc>
              <a:spcBef>
                <a:spcPts val="35"/>
              </a:spcBef>
              <a:tabLst>
                <a:tab pos="1188720" algn="l"/>
                <a:tab pos="1231265" algn="l"/>
                <a:tab pos="2002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Alter		</a:t>
            </a:r>
            <a:r>
              <a:rPr sz="18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Table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Unique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Sname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551805" cy="314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的撤消与修改语句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撤消数据库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2505">
              <a:lnSpc>
                <a:spcPct val="100000"/>
              </a:lnSpc>
              <a:spcBef>
                <a:spcPts val="585"/>
              </a:spcBef>
              <a:tabLst>
                <a:tab pos="1768475" algn="l"/>
                <a:tab pos="307911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drop	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database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例如撤消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251585" algn="l"/>
                <a:tab pos="2433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Drop	database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SCT;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6145" cy="355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的数据库指定与关闭命令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有些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提供了操作多个数据库的能力，此时在进行数据库操作时需要  指定待操作数据库与关闭数据库的功能。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指定当前数据库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31570">
              <a:lnSpc>
                <a:spcPct val="100000"/>
              </a:lnSpc>
              <a:spcBef>
                <a:spcPts val="585"/>
              </a:spcBef>
              <a:tabLst>
                <a:tab pos="177990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use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关闭当前数据库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31570">
              <a:lnSpc>
                <a:spcPct val="100000"/>
              </a:lnSpc>
              <a:spcBef>
                <a:spcPts val="585"/>
              </a:spcBef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2000" b="1" spc="-9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30920" cy="5627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3.1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语言简述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语言概览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4130">
              <a:lnSpc>
                <a:spcPct val="100000"/>
              </a:lnSpc>
              <a:spcBef>
                <a:spcPts val="95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：包括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DDL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DCL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4130" marR="69215" indent="-635">
              <a:lnSpc>
                <a:spcPct val="110000"/>
              </a:lnSpc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语言主要由以下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9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个单词引导的操作语句来构成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8133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DDL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语句引导词：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Create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建立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Alter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修改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Drop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撤消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38530" marR="88900">
              <a:lnSpc>
                <a:spcPct val="110000"/>
              </a:lnSpc>
              <a:buClr>
                <a:srgbClr val="000000"/>
              </a:buClr>
              <a:buFont typeface="Wingdings" panose="05000000000000000000"/>
              <a:buChar char=""/>
              <a:tabLst>
                <a:tab pos="1209675" algn="l"/>
              </a:tabLst>
            </a:pPr>
            <a:r>
              <a:rPr sz="2000" b="1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模式的定义和删除，包括定义</a:t>
            </a:r>
            <a:r>
              <a:rPr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Database, </a:t>
            </a:r>
            <a:r>
              <a:rPr sz="2000" b="1" spc="-3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Table, </a:t>
            </a:r>
            <a:r>
              <a:rPr sz="2000" b="1" spc="-2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View, </a:t>
            </a:r>
            <a:r>
              <a:rPr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Index,</a:t>
            </a:r>
            <a:r>
              <a:rPr lang="en-US"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 err="1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完整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000" b="1" spc="-5" dirty="0" err="1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性约束条件等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778510" indent="-2971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"/>
              <a:tabLst>
                <a:tab pos="779145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DML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语句引导词：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Insert,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Update, Delete,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38530" marR="299720" indent="-635">
              <a:lnSpc>
                <a:spcPct val="11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各种方式的更新与检索操作，如直接输入记录，从其他</a:t>
            </a:r>
            <a:r>
              <a:rPr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Table(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由  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SubQuery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建立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输入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38530" marR="5080">
              <a:lnSpc>
                <a:spcPct val="11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各种复杂条件的检索，如连接查找，模糊查找，分组查找，嵌套查  找等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3853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各种聚集操作，求平均、求和、</a:t>
            </a:r>
            <a:r>
              <a:rPr sz="2000" b="1" spc="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等，分组聚集，分组过滤等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78510" indent="-297180">
              <a:lnSpc>
                <a:spcPct val="100000"/>
              </a:lnSpc>
              <a:spcBef>
                <a:spcPts val="240"/>
              </a:spcBef>
              <a:buFont typeface="Wingdings" panose="05000000000000000000"/>
              <a:buChar char=""/>
              <a:tabLst>
                <a:tab pos="7791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DCL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语句引导词：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Grant,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Revoke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3853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安全性控制：授权和撤消授权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5886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3.5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SQL-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DDL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其他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25425">
              <a:lnSpc>
                <a:spcPct val="130000"/>
              </a:lnSpc>
              <a:spcBef>
                <a:spcPts val="890"/>
              </a:spcBef>
              <a:tabLst>
                <a:tab pos="548259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SQL-DDL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还有许多其他的功能，例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Creat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6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abl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等还有许多其他的子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句，这些内容待我们学习完数据库设计内容后，再进行讲解。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下面将要简单学习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Server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，以便于进行交互式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语言的上机练习。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929630" cy="474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 lvl="1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4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Select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2390" marR="5080" lvl="1">
              <a:lnSpc>
                <a:spcPct val="130000"/>
              </a:lnSpc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3.4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4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Insert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/Update/Delete  3.5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400" b="1" dirty="0">
                <a:latin typeface="Arial" panose="020B0604020202020204"/>
                <a:cs typeface="Arial" panose="020B0604020202020204"/>
              </a:rPr>
              <a:t>DDL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5"/>
              </a:spcBef>
              <a:tabLst>
                <a:tab pos="664845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3.6	SQL</a:t>
            </a:r>
            <a:r>
              <a:rPr sz="2400" b="1" u="heavy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dirty="0">
                <a:latin typeface="Arial" panose="020B0604020202020204"/>
                <a:cs typeface="Arial" panose="020B0604020202020204"/>
              </a:rPr>
              <a:t>Server</a:t>
            </a:r>
            <a:r>
              <a:rPr sz="2400" b="1" u="heavy" dirty="0">
                <a:latin typeface="Microsoft JhengHei" panose="020B0604030504040204" charset="-120"/>
                <a:cs typeface="Microsoft JhengHei" panose="020B0604030504040204" charset="-120"/>
              </a:rPr>
              <a:t>及其交互式环境简介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SQL</a:t>
            </a:r>
            <a:r>
              <a:rPr sz="2000" b="1" spc="-1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简介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  <a:tabLst>
                <a:tab pos="54927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SQL</a:t>
            </a:r>
            <a:r>
              <a:rPr sz="2000" b="1" spc="-1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数据库基本知识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8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交互式环境简介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3573" y="899414"/>
            <a:ext cx="4580255" cy="438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3.7</a:t>
            </a:r>
            <a:r>
              <a:rPr sz="28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小结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6740" algn="l"/>
              </a:tabLst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本章我们学习了以下一些概念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91770">
              <a:lnSpc>
                <a:spcPct val="100000"/>
              </a:lnSpc>
              <a:spcBef>
                <a:spcPts val="12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语言基本知识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97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数据定义语言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(DDL)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4897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数据操纵语言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(DML)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4897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数据控制语言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(DCL)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3550" indent="-2717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46355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SQL-DDL/DML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4615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946785" algn="l"/>
              </a:tabLst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创建数据库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(Create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Database)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4615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946785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创建表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(Create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Table)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46150" lvl="1" indent="-2971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946785" algn="l"/>
              </a:tabLst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向表中加入元组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(Insert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Into)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3573" y="899414"/>
            <a:ext cx="4580255" cy="5670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3.7</a:t>
            </a:r>
            <a:r>
              <a:rPr sz="28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小结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6740" algn="l"/>
              </a:tabLst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本章我们学习了以下一些概念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3550" indent="-271780">
              <a:lnSpc>
                <a:spcPct val="100000"/>
              </a:lnSpc>
              <a:spcBef>
                <a:spcPts val="124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4635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</a:t>
            </a:r>
            <a:r>
              <a:rPr sz="20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DML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中的查询语句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基本的查询操作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多表联合查询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的完整语法</a:t>
            </a:r>
            <a:endParaRPr lang="en-US" altLang="zh-CN" sz="20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970" indent="-45720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Ø"/>
            </a:pPr>
            <a:r>
              <a:rPr lang="en-US" altLang="zh-CN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</a:t>
            </a:r>
            <a:r>
              <a:rPr lang="en-US" altLang="zh-CN"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DML</a:t>
            </a:r>
            <a:r>
              <a:rPr lang="zh-CN" altLang="en-US"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中的操作语句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lang="zh-CN" alt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dirty="0">
                <a:latin typeface="Microsoft JhengHei" panose="020B0604030504040204" charset="-120"/>
                <a:cs typeface="Microsoft JhengHei" panose="020B0604030504040204" charset="-120"/>
              </a:rPr>
              <a:t>元组新增操作：</a:t>
            </a:r>
            <a:r>
              <a:rPr lang="en-US" altLang="zh-CN" sz="2000" b="1" dirty="0">
                <a:latin typeface="Arial" panose="020B0604020202020204"/>
                <a:cs typeface="Arial" panose="020B0604020202020204"/>
              </a:rPr>
              <a:t>Insert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lang="en-US" altLang="zh-CN"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lang="en-US" altLang="zh-CN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dirty="0">
                <a:latin typeface="Microsoft JhengHei" panose="020B0604030504040204" charset="-120"/>
                <a:cs typeface="Microsoft JhengHei" panose="020B0604030504040204" charset="-120"/>
              </a:rPr>
              <a:t>元组更新操作：</a:t>
            </a:r>
            <a:r>
              <a:rPr lang="en-US" altLang="zh-CN" sz="2000" b="1" dirty="0">
                <a:latin typeface="Arial" panose="020B0604020202020204"/>
                <a:cs typeface="Arial" panose="020B0604020202020204"/>
              </a:rPr>
              <a:t>Update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lang="en-US" altLang="zh-CN"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lang="en-US" altLang="zh-CN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b="1" dirty="0">
                <a:latin typeface="Microsoft JhengHei" panose="020B0604030504040204" charset="-120"/>
                <a:cs typeface="Microsoft JhengHei" panose="020B0604030504040204" charset="-120"/>
              </a:rPr>
              <a:t>元组删除操作：</a:t>
            </a:r>
            <a:r>
              <a:rPr lang="en-US" altLang="zh-CN" sz="2000" b="1" dirty="0">
                <a:latin typeface="Arial" panose="020B0604020202020204"/>
                <a:cs typeface="Arial" panose="020B0604020202020204"/>
              </a:rPr>
              <a:t>Delete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6145" cy="538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  <a:tabLst>
                <a:tab pos="42672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在现实中，很多情况需要进行下述条件的判断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8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集合成员资格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是否是某一个集合的成员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集合之间的比较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某一个集合是否包含另一个集合等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集合基数的测试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测试集合是否为空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测试集合是否存在重复元组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这时，有可能需要子查询来解决问题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出现在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Where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子句中的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语句被称为子查询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(subquery)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子查询返回  了一个集合，可以通过与这个集合的比较来确定另一个查询集合。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5434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2635885" indent="-915035">
              <a:lnSpc>
                <a:spcPct val="130000"/>
              </a:lnSpc>
              <a:spcBef>
                <a:spcPts val="890"/>
              </a:spcBef>
              <a:tabLst>
                <a:tab pos="426720" algn="l"/>
                <a:tab pos="1905000" algn="l"/>
                <a:tab pos="2679065" algn="l"/>
                <a:tab pos="311277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种类型的子查询：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子查询。其基本语法为：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语义：判断某一表达式的值是否在子查询的结果中。语法中，表达式的最  简单形式就是列名或常数。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例如：列出张三、王三同学的所有信息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  <a:tab pos="17475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u="sng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(“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张三”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u="sng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王三”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此处直接使用了某一子查询的结果集合。如果该集合是已知的固定的，可以如上直接书写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82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上述示例相当于</a:t>
            </a:r>
            <a:endParaRPr lang="en-US" sz="20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605"/>
              </a:spcBef>
            </a:pP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     </a:t>
            </a:r>
            <a:r>
              <a:rPr lang="en-US" altLang="zh-CN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* 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S</a:t>
            </a:r>
            <a:r>
              <a:rPr lang="en-US" altLang="zh-CN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tu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dent</a:t>
            </a:r>
          </a:p>
          <a:p>
            <a:pPr marL="83820">
              <a:lnSpc>
                <a:spcPct val="100000"/>
              </a:lnSpc>
              <a:spcBef>
                <a:spcPts val="605"/>
              </a:spcBef>
            </a:pP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     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lang="en-US"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Sname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=“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张三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”</a:t>
            </a:r>
            <a:r>
              <a:rPr lang="en-US" sz="20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" panose="020B0604030504040204" charset="-120"/>
                <a:cs typeface="Microsoft JhengHei" panose="020B0604030504040204" charset="-120"/>
              </a:rPr>
              <a:t>or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lang="en-US"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Sname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=“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王三</a:t>
            </a:r>
            <a:r>
              <a:rPr 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”;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08711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再例如：列出选修了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号课程的学生的学号和姓名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2525268"/>
            <a:ext cx="384746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901700" algn="l"/>
                <a:tab pos="939800" algn="l"/>
                <a:tab pos="22853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790" y="2964179"/>
            <a:ext cx="52514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900" algn="l"/>
                <a:tab pos="1409700" algn="l"/>
                <a:tab pos="1878330" algn="l"/>
                <a:tab pos="39116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u="heavy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elect	</a:t>
            </a:r>
            <a:r>
              <a:rPr sz="1800" b="1" u="heavy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u="heavy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u="heavy" spc="4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u="heavy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heavy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heavy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u="heavy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u="heavy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</a:t>
            </a:r>
            <a:r>
              <a:rPr sz="1800" b="1" u="heavy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u="heavy" spc="-20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26" y="3681729"/>
            <a:ext cx="70891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再例如：求既学过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号课程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又学过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号课程的学生的学号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131" y="3991355"/>
            <a:ext cx="2558415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901700" algn="l"/>
                <a:tab pos="939800" algn="l"/>
                <a:tab pos="1409065" algn="l"/>
                <a:tab pos="213931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‘001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01700">
              <a:lnSpc>
                <a:spcPct val="100000"/>
              </a:lnSpc>
              <a:spcBef>
                <a:spcPts val="645"/>
              </a:spcBef>
              <a:tabLst>
                <a:tab pos="1370965" algn="l"/>
                <a:tab pos="17018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285" y="4786883"/>
            <a:ext cx="2336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196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1800" b="1" spc="3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7931" y="4786883"/>
            <a:ext cx="13525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20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8969" y="3268598"/>
            <a:ext cx="4586605" cy="0"/>
          </a:xfrm>
          <a:custGeom>
            <a:avLst/>
            <a:gdLst/>
            <a:ahLst/>
            <a:cxnLst/>
            <a:rect l="l" t="t" r="r" b="b"/>
            <a:pathLst>
              <a:path w="4586605">
                <a:moveTo>
                  <a:pt x="0" y="0"/>
                </a:moveTo>
                <a:lnTo>
                  <a:pt x="4586477" y="0"/>
                </a:lnTo>
              </a:path>
            </a:pathLst>
          </a:custGeom>
          <a:ln w="1295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736840" cy="4510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再例如：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列出没学过李明老师讲授课程的所有同学的姓名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?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  <a:tab pos="24714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  <a:tab pos="1899920" algn="l"/>
                <a:tab pos="2383155" algn="l"/>
                <a:tab pos="3716020" algn="l"/>
                <a:tab pos="42500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	in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SC, Course  C,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4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T.Tname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李明’	</a:t>
            </a:r>
            <a:endParaRPr lang="en-US" altLang="zh-CN" sz="1800" b="1" dirty="0">
              <a:solidFill>
                <a:srgbClr val="FF0065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r>
              <a:rPr lang="en-US" altLang="zh-CN" b="1" dirty="0">
                <a:solidFill>
                  <a:srgbClr val="FF0065"/>
                </a:solidFill>
                <a:latin typeface="Microsoft JhengHei" panose="020B0604030504040204" charset="-120"/>
                <a:cs typeface="Arial" panose="020B0604020202020204"/>
              </a:rPr>
              <a:t>    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4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C.C#</a:t>
            </a:r>
            <a:r>
              <a:rPr sz="18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altLang="zh-CN" sz="1800" b="1" spc="20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r>
              <a:rPr lang="en-US" altLang="zh-CN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 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T.T#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C.T#</a:t>
            </a:r>
            <a:r>
              <a:rPr lang="en-US" altLang="zh-CN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lang="en-US" altLang="zh-CN" b="1" spc="-5" dirty="0">
              <a:latin typeface="Arial" panose="020B0604020202020204"/>
              <a:cs typeface="Arial" panose="020B0604020202020204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endParaRPr lang="en-US" altLang="zh-CN" b="1" spc="-5" dirty="0">
              <a:latin typeface="Arial" panose="020B0604020202020204"/>
              <a:cs typeface="Arial" panose="020B0604020202020204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endParaRPr lang="en-US" altLang="zh-CN" b="1" spc="-5" dirty="0">
              <a:latin typeface="Arial" panose="020B0604020202020204"/>
              <a:cs typeface="Arial" panose="020B0604020202020204"/>
            </a:endParaRPr>
          </a:p>
          <a:p>
            <a:pPr marL="3589020" marR="57785" indent="-851535">
              <a:lnSpc>
                <a:spcPct val="130000"/>
              </a:lnSpc>
              <a:tabLst>
                <a:tab pos="3627120" algn="l"/>
                <a:tab pos="4122420" algn="l"/>
                <a:tab pos="5450840" algn="l"/>
                <a:tab pos="5683250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9500" y="507682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ORACLE</a:t>
            </a:r>
            <a:r>
              <a:rPr lang="zh-CN" altLang="en-US" sz="1600" dirty="0"/>
              <a:t>采用自下而上</a:t>
            </a:r>
            <a:r>
              <a:rPr lang="en-US" altLang="zh-CN" sz="1600" dirty="0"/>
              <a:t>(</a:t>
            </a:r>
            <a:r>
              <a:rPr lang="zh-CN" altLang="en-US" sz="1600" dirty="0"/>
              <a:t>从右到左</a:t>
            </a:r>
            <a:r>
              <a:rPr lang="en-US" altLang="zh-CN" sz="1600" dirty="0"/>
              <a:t>)</a:t>
            </a:r>
            <a:r>
              <a:rPr lang="zh-CN" altLang="en-US" sz="1600" dirty="0"/>
              <a:t>的顺序解析</a:t>
            </a:r>
            <a:r>
              <a:rPr lang="en-US" altLang="zh-CN" sz="1600" dirty="0"/>
              <a:t>WHERE</a:t>
            </a:r>
            <a:r>
              <a:rPr lang="zh-CN" altLang="en-US" sz="1600" dirty="0"/>
              <a:t>子句</a:t>
            </a:r>
            <a:r>
              <a:rPr lang="en-US" altLang="zh-CN" sz="1600" dirty="0"/>
              <a:t>,</a:t>
            </a:r>
            <a:r>
              <a:rPr lang="zh-CN" altLang="en-US" sz="1600" dirty="0"/>
              <a:t>根据这个原理</a:t>
            </a:r>
            <a:r>
              <a:rPr lang="en-US" altLang="zh-CN" sz="1600" dirty="0"/>
              <a:t>,</a:t>
            </a:r>
            <a:r>
              <a:rPr lang="zh-CN" altLang="en-US" sz="1600" dirty="0"/>
              <a:t>表之间的连接必须写在其他</a:t>
            </a:r>
            <a:r>
              <a:rPr lang="en-US" altLang="zh-CN" sz="1600" dirty="0"/>
              <a:t>WHERE</a:t>
            </a:r>
            <a:r>
              <a:rPr lang="zh-CN" altLang="en-US" sz="1600" dirty="0"/>
              <a:t>条件之前</a:t>
            </a:r>
            <a:r>
              <a:rPr lang="en-US" altLang="zh-CN" sz="1600" dirty="0"/>
              <a:t>, </a:t>
            </a:r>
            <a:r>
              <a:rPr lang="zh-CN" altLang="en-US" sz="1600" dirty="0"/>
              <a:t>那些可以过滤掉最大数量记录的条件必须写在</a:t>
            </a:r>
            <a:r>
              <a:rPr lang="en-US" altLang="zh-CN" sz="1600" dirty="0"/>
              <a:t>WHERE</a:t>
            </a:r>
            <a:r>
              <a:rPr lang="zh-CN" altLang="en-US" sz="1600" dirty="0"/>
              <a:t>子句的末尾</a:t>
            </a:r>
            <a:r>
              <a:rPr lang="en-US" altLang="zh-CN" sz="1600" dirty="0"/>
              <a:t>.</a:t>
            </a:r>
            <a:r>
              <a:rPr lang="zh-CN" altLang="en-US" sz="16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0131" y="2921507"/>
            <a:ext cx="170307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711200" algn="l"/>
                <a:tab pos="93980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3717035"/>
            <a:ext cx="1194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764" y="3717035"/>
            <a:ext cx="2121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5300" algn="l"/>
                <a:tab pos="18288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26" y="4073652"/>
            <a:ext cx="8472805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5900">
              <a:lnSpc>
                <a:spcPct val="100000"/>
              </a:lnSpc>
              <a:tabLst>
                <a:tab pos="34544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SC, Course  C,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4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670300" marR="775335" indent="-914400">
              <a:lnSpc>
                <a:spcPct val="130000"/>
              </a:lnSpc>
              <a:tabLst>
                <a:tab pos="3644900" algn="l"/>
                <a:tab pos="4203700" algn="l"/>
                <a:tab pos="5700395" algn="l"/>
                <a:tab pos="623443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T.Tname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= 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李明’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内层查询独立进行，没有涉及任何外层查询相关信息的子查询被称为非相  关子查询。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前面的子查询示例都是非相关子查询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3299" y="3739896"/>
            <a:ext cx="4881880" cy="1408430"/>
          </a:xfrm>
          <a:custGeom>
            <a:avLst/>
            <a:gdLst/>
            <a:ahLst/>
            <a:cxnLst/>
            <a:rect l="l" t="t" r="r" b="b"/>
            <a:pathLst>
              <a:path w="4881880" h="1408429">
                <a:moveTo>
                  <a:pt x="4881372" y="1408176"/>
                </a:moveTo>
                <a:lnTo>
                  <a:pt x="4881372" y="0"/>
                </a:lnTo>
                <a:lnTo>
                  <a:pt x="0" y="0"/>
                </a:lnTo>
                <a:lnTo>
                  <a:pt x="0" y="1408176"/>
                </a:lnTo>
                <a:lnTo>
                  <a:pt x="4572" y="1408176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4871466" y="9905"/>
                </a:lnTo>
                <a:lnTo>
                  <a:pt x="4871466" y="5333"/>
                </a:lnTo>
                <a:lnTo>
                  <a:pt x="4876787" y="9905"/>
                </a:lnTo>
                <a:lnTo>
                  <a:pt x="4876787" y="1408176"/>
                </a:lnTo>
                <a:lnTo>
                  <a:pt x="4881372" y="1408176"/>
                </a:lnTo>
                <a:close/>
              </a:path>
              <a:path w="4881880" h="1408429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4881880" h="1408429">
                <a:moveTo>
                  <a:pt x="9144" y="139903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399032"/>
                </a:lnTo>
                <a:lnTo>
                  <a:pt x="9144" y="1399032"/>
                </a:lnTo>
                <a:close/>
              </a:path>
              <a:path w="4881880" h="1408429">
                <a:moveTo>
                  <a:pt x="4876787" y="1399031"/>
                </a:moveTo>
                <a:lnTo>
                  <a:pt x="4572" y="1399032"/>
                </a:lnTo>
                <a:lnTo>
                  <a:pt x="9144" y="1403604"/>
                </a:lnTo>
                <a:lnTo>
                  <a:pt x="9143" y="1408176"/>
                </a:lnTo>
                <a:lnTo>
                  <a:pt x="4871466" y="1408176"/>
                </a:lnTo>
                <a:lnTo>
                  <a:pt x="4871466" y="1403603"/>
                </a:lnTo>
                <a:lnTo>
                  <a:pt x="4876787" y="1399031"/>
                </a:lnTo>
                <a:close/>
              </a:path>
              <a:path w="4881880" h="1408429">
                <a:moveTo>
                  <a:pt x="9143" y="1408176"/>
                </a:moveTo>
                <a:lnTo>
                  <a:pt x="9144" y="1403604"/>
                </a:lnTo>
                <a:lnTo>
                  <a:pt x="4572" y="1399032"/>
                </a:lnTo>
                <a:lnTo>
                  <a:pt x="4572" y="1408176"/>
                </a:lnTo>
                <a:lnTo>
                  <a:pt x="9143" y="1408176"/>
                </a:lnTo>
                <a:close/>
              </a:path>
              <a:path w="4881880" h="1408429">
                <a:moveTo>
                  <a:pt x="4876787" y="9905"/>
                </a:moveTo>
                <a:lnTo>
                  <a:pt x="4871466" y="5333"/>
                </a:lnTo>
                <a:lnTo>
                  <a:pt x="4871466" y="9905"/>
                </a:lnTo>
                <a:lnTo>
                  <a:pt x="4876787" y="9905"/>
                </a:lnTo>
                <a:close/>
              </a:path>
              <a:path w="4881880" h="1408429">
                <a:moveTo>
                  <a:pt x="4876787" y="1399031"/>
                </a:moveTo>
                <a:lnTo>
                  <a:pt x="4876787" y="9905"/>
                </a:lnTo>
                <a:lnTo>
                  <a:pt x="4871466" y="9905"/>
                </a:lnTo>
                <a:lnTo>
                  <a:pt x="4871466" y="1399031"/>
                </a:lnTo>
                <a:lnTo>
                  <a:pt x="4876787" y="1399031"/>
                </a:lnTo>
                <a:close/>
              </a:path>
              <a:path w="4881880" h="1408429">
                <a:moveTo>
                  <a:pt x="4876787" y="1408176"/>
                </a:moveTo>
                <a:lnTo>
                  <a:pt x="4876787" y="1399031"/>
                </a:lnTo>
                <a:lnTo>
                  <a:pt x="4871466" y="1403603"/>
                </a:lnTo>
                <a:lnTo>
                  <a:pt x="4871466" y="1408176"/>
                </a:lnTo>
                <a:lnTo>
                  <a:pt x="4876787" y="1408176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6672" y="3389884"/>
            <a:ext cx="10477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内层查询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0441" y="2992373"/>
            <a:ext cx="7371080" cy="2262505"/>
          </a:xfrm>
          <a:custGeom>
            <a:avLst/>
            <a:gdLst/>
            <a:ahLst/>
            <a:cxnLst/>
            <a:rect l="l" t="t" r="r" b="b"/>
            <a:pathLst>
              <a:path w="7371080" h="2262504">
                <a:moveTo>
                  <a:pt x="7370825" y="2262377"/>
                </a:moveTo>
                <a:lnTo>
                  <a:pt x="7370825" y="0"/>
                </a:lnTo>
                <a:lnTo>
                  <a:pt x="0" y="0"/>
                </a:lnTo>
                <a:lnTo>
                  <a:pt x="0" y="2262378"/>
                </a:lnTo>
                <a:lnTo>
                  <a:pt x="5334" y="2262378"/>
                </a:lnTo>
                <a:lnTo>
                  <a:pt x="5334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7361681" y="9905"/>
                </a:lnTo>
                <a:lnTo>
                  <a:pt x="7361682" y="4571"/>
                </a:lnTo>
                <a:lnTo>
                  <a:pt x="7366254" y="9905"/>
                </a:lnTo>
                <a:lnTo>
                  <a:pt x="7366254" y="2262377"/>
                </a:lnTo>
                <a:lnTo>
                  <a:pt x="7370825" y="2262377"/>
                </a:lnTo>
                <a:close/>
              </a:path>
              <a:path w="7371080" h="2262504">
                <a:moveTo>
                  <a:pt x="9906" y="9906"/>
                </a:moveTo>
                <a:lnTo>
                  <a:pt x="9906" y="4571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7371080" h="2262504">
                <a:moveTo>
                  <a:pt x="9906" y="2252472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2252472"/>
                </a:lnTo>
                <a:lnTo>
                  <a:pt x="9906" y="2252472"/>
                </a:lnTo>
                <a:close/>
              </a:path>
              <a:path w="7371080" h="2262504">
                <a:moveTo>
                  <a:pt x="7366254" y="2252471"/>
                </a:moveTo>
                <a:lnTo>
                  <a:pt x="5334" y="2252472"/>
                </a:lnTo>
                <a:lnTo>
                  <a:pt x="9906" y="2257805"/>
                </a:lnTo>
                <a:lnTo>
                  <a:pt x="9906" y="2262378"/>
                </a:lnTo>
                <a:lnTo>
                  <a:pt x="7361681" y="2262377"/>
                </a:lnTo>
                <a:lnTo>
                  <a:pt x="7361682" y="2257805"/>
                </a:lnTo>
                <a:lnTo>
                  <a:pt x="7366254" y="2252471"/>
                </a:lnTo>
                <a:close/>
              </a:path>
              <a:path w="7371080" h="2262504">
                <a:moveTo>
                  <a:pt x="9906" y="2262378"/>
                </a:moveTo>
                <a:lnTo>
                  <a:pt x="9906" y="2257805"/>
                </a:lnTo>
                <a:lnTo>
                  <a:pt x="5334" y="2252472"/>
                </a:lnTo>
                <a:lnTo>
                  <a:pt x="5334" y="2262378"/>
                </a:lnTo>
                <a:lnTo>
                  <a:pt x="9906" y="2262378"/>
                </a:lnTo>
                <a:close/>
              </a:path>
              <a:path w="7371080" h="2262504">
                <a:moveTo>
                  <a:pt x="7366254" y="9905"/>
                </a:moveTo>
                <a:lnTo>
                  <a:pt x="7361682" y="4571"/>
                </a:lnTo>
                <a:lnTo>
                  <a:pt x="7361681" y="9905"/>
                </a:lnTo>
                <a:lnTo>
                  <a:pt x="7366254" y="9905"/>
                </a:lnTo>
                <a:close/>
              </a:path>
              <a:path w="7371080" h="2262504">
                <a:moveTo>
                  <a:pt x="7366254" y="2252471"/>
                </a:moveTo>
                <a:lnTo>
                  <a:pt x="7366254" y="9905"/>
                </a:lnTo>
                <a:lnTo>
                  <a:pt x="7361681" y="9905"/>
                </a:lnTo>
                <a:lnTo>
                  <a:pt x="7361681" y="2252471"/>
                </a:lnTo>
                <a:lnTo>
                  <a:pt x="7366254" y="2252471"/>
                </a:lnTo>
                <a:close/>
              </a:path>
              <a:path w="7371080" h="2262504">
                <a:moveTo>
                  <a:pt x="7366254" y="2262377"/>
                </a:moveTo>
                <a:lnTo>
                  <a:pt x="7366254" y="2252471"/>
                </a:lnTo>
                <a:lnTo>
                  <a:pt x="7361682" y="2257805"/>
                </a:lnTo>
                <a:lnTo>
                  <a:pt x="7361681" y="2262377"/>
                </a:lnTo>
                <a:lnTo>
                  <a:pt x="7366254" y="226237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1297" y="877315"/>
            <a:ext cx="7534909" cy="208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86740" algn="l"/>
              </a:tabLst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非相关子查询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如下所示，将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语句区分为内层和外层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5080" algn="r">
              <a:lnSpc>
                <a:spcPts val="2380"/>
              </a:lnSpc>
              <a:spcBef>
                <a:spcPts val="1105"/>
              </a:spcBef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外层查询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540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86740" algn="l"/>
              </a:tabLst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	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相关子查询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spcBef>
                <a:spcPts val="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有时，内层查询需要依靠外层查询的某些参量作为限定条件才能进行，这  样的子查询称为相关子查询。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外层向内层传递的参量需要使用外层的表名或表别名来限定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例如：求学过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号课程的同学的姓名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5810250" indent="-13335">
              <a:lnSpc>
                <a:spcPct val="130000"/>
              </a:lnSpc>
              <a:spcBef>
                <a:spcPts val="35"/>
              </a:spcBef>
              <a:tabLst>
                <a:tab pos="1240155" algn="l"/>
                <a:tab pos="1455420" algn="l"/>
                <a:tab pos="221805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  <a:tab pos="1899920" algn="l"/>
                <a:tab pos="32334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35712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357120">
              <a:lnSpc>
                <a:spcPct val="100000"/>
              </a:lnSpc>
              <a:spcBef>
                <a:spcPts val="645"/>
              </a:spcBef>
              <a:tabLst>
                <a:tab pos="3246120" algn="l"/>
                <a:tab pos="482854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Stud.S#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and  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注意：相关子查询只能由外层向内层传递参数，而不能反之；这也称为变  量的作用域原则。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627370" cy="205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3.1	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语言简述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本章目标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7465">
              <a:lnSpc>
                <a:spcPct val="100000"/>
              </a:lnSpc>
              <a:spcBef>
                <a:spcPts val="165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全面地完整地掌握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语言的各种语法和能力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7465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复杂查询请求能够熟练地准确地用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语言表达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33130" cy="482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 marR="1290320" indent="-914400">
              <a:lnSpc>
                <a:spcPct val="126000"/>
              </a:lnSpc>
              <a:spcBef>
                <a:spcPts val="1040"/>
              </a:spcBef>
              <a:tabLst>
                <a:tab pos="1905000" algn="l"/>
                <a:tab pos="290957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种类型的子查询：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/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子查询。其基本语法为：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100" b="1" i="1" spc="-55" dirty="0">
                <a:solidFill>
                  <a:srgbClr val="FF3300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2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some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ct val="100000"/>
              </a:lnSpc>
              <a:spcBef>
                <a:spcPts val="600"/>
              </a:spcBef>
              <a:tabLst>
                <a:tab pos="1905000" algn="l"/>
                <a:tab pos="259715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100" b="1" i="1" spc="-55" dirty="0">
                <a:solidFill>
                  <a:srgbClr val="FF3300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1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all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语法中， </a:t>
            </a:r>
            <a:r>
              <a:rPr sz="2100" b="1" i="1" spc="-55" dirty="0">
                <a:solidFill>
                  <a:srgbClr val="FF3300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-5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是比较运算符：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 , &gt; , &gt;= , &lt;= , = ,</a:t>
            </a:r>
            <a:r>
              <a:rPr sz="2000" b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&lt;&gt;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语义：将表达式的值与子查询的结果进行比较：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74295" indent="-635">
              <a:lnSpc>
                <a:spcPct val="124000"/>
              </a:lnSpc>
              <a:spcBef>
                <a:spcPts val="20"/>
              </a:spcBef>
              <a:tabLst>
                <a:tab pos="1703070" algn="l"/>
                <a:tab pos="2708275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如果表达式的值至少与子查询结果的某一个值相比较满足</a:t>
            </a:r>
            <a:r>
              <a:rPr sz="2100" b="1" i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关系，则  “表达式	</a:t>
            </a:r>
            <a:r>
              <a:rPr sz="2100" b="1" i="1" spc="-5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	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i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的结果便为真；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5080" indent="-635">
              <a:lnSpc>
                <a:spcPct val="124000"/>
              </a:lnSpc>
              <a:tabLst>
                <a:tab pos="908685" algn="l"/>
                <a:tab pos="1191895" algn="l"/>
                <a:tab pos="1464945" algn="l"/>
                <a:tab pos="1884680" algn="l"/>
              </a:tabLst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如果表达式的值与子查询结果的所有值相比较都满足</a:t>
            </a:r>
            <a:r>
              <a:rPr sz="2100" b="1" i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b="1" i="1" spc="-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关系，则“表 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达式	</a:t>
            </a:r>
            <a:r>
              <a:rPr sz="2100" b="1" i="1" spc="-5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100" spc="-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	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i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的结果便为真；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620509" cy="276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例如：找出工资最低的教师姓名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  <a:tab pos="23952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  <a:tab pos="3016885" algn="l"/>
                <a:tab pos="40208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</a:t>
            </a:r>
            <a:r>
              <a:rPr sz="1800" b="1" u="sng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&lt;= </a:t>
            </a:r>
            <a:r>
              <a:rPr sz="1800" b="1" u="sng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再例如：找出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号课成绩不是最高的所有学生的学号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0" y="3634739"/>
            <a:ext cx="8153769" cy="107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3585">
              <a:lnSpc>
                <a:spcPct val="130000"/>
              </a:lnSpc>
              <a:tabLst>
                <a:tab pos="901700" algn="l"/>
                <a:tab pos="939800" algn="l"/>
                <a:tab pos="14090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sz="18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2700" marR="743585">
              <a:lnSpc>
                <a:spcPct val="130000"/>
              </a:lnSpc>
              <a:tabLst>
                <a:tab pos="901700" algn="l"/>
                <a:tab pos="939800" algn="l"/>
                <a:tab pos="14090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“001”</a:t>
            </a:r>
            <a:r>
              <a:rPr sz="1800" b="1" spc="3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01700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lang="en-US"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lang="en-US" altLang="zh-CN"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From </a:t>
            </a:r>
            <a:r>
              <a:rPr lang="en-US" altLang="zh-CN"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lang="en-US" altLang="zh-CN"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Where </a:t>
            </a:r>
            <a:r>
              <a:rPr lang="en-US" altLang="zh-CN"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C#=“001”);</a:t>
            </a:r>
            <a:endParaRPr sz="18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668134" cy="470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 panose="02020603050405020304"/>
              <a:cs typeface="Times New Roman" panose="02020603050405020304"/>
            </a:endParaRPr>
          </a:p>
          <a:p>
            <a:pPr marR="836295" algn="ctr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再例如：找出所有课程都不及格的学生姓名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相关子查询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68755" algn="l"/>
                <a:tab pos="2407920" algn="l"/>
                <a:tab pos="3107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30655" algn="l"/>
                <a:tab pos="332867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484120">
              <a:lnSpc>
                <a:spcPct val="100000"/>
              </a:lnSpc>
              <a:spcBef>
                <a:spcPts val="645"/>
              </a:spcBef>
              <a:tabLst>
                <a:tab pos="33731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</a:t>
            </a:r>
            <a:r>
              <a:rPr sz="1800" b="1" u="sng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imes New Roman" panose="02020603050405020304"/>
              <a:cs typeface="Times New Roman" panose="02020603050405020304"/>
            </a:endParaRPr>
          </a:p>
          <a:p>
            <a:pPr marL="838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请同学们书写满足下述条件的查询语句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找出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号课成绩最高的所有学生的学号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找出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号同学成绩最低的课程号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找出张三同学成绩最低的课程号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05520" cy="284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被</a:t>
            </a:r>
            <a:r>
              <a:rPr sz="20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替换的原由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标准中，也有</a:t>
            </a:r>
            <a:r>
              <a:rPr sz="20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谓词，但由于其语义的模糊性：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any,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任一”是  指所有呢？还是指某一个？不清楚，所以被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替代以求更明晰。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例如：求工资小于任一教师的教师姓名？</a:t>
            </a:r>
            <a:r>
              <a:rPr sz="2000" b="1" spc="1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下面哪一种写法正确呢？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3713988"/>
            <a:ext cx="346075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901700" algn="l"/>
                <a:tab pos="939800" algn="l"/>
                <a:tab pos="186563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 &lt;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5727" y="4152900"/>
            <a:ext cx="26758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40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7485" y="4866132"/>
            <a:ext cx="762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4077" y="4866132"/>
            <a:ext cx="15849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131" y="4783835"/>
            <a:ext cx="7245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  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385" y="5222747"/>
            <a:ext cx="22288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2080" algn="l"/>
              </a:tabLst>
            </a:pP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1800" b="1" u="sng" spc="48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2827" y="5222747"/>
            <a:ext cx="26758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40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spc="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824220" cy="284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0570" marR="1884680" indent="-667385">
              <a:lnSpc>
                <a:spcPct val="130000"/>
              </a:lnSpc>
              <a:spcBef>
                <a:spcPts val="940"/>
              </a:spcBef>
              <a:tabLst>
                <a:tab pos="1657350" algn="l"/>
                <a:tab pos="2023110" algn="l"/>
                <a:tab pos="267779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如下两种表达方式含义是相同的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some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77" y="3713988"/>
            <a:ext cx="414147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30000"/>
              </a:lnSpc>
              <a:tabLst>
                <a:tab pos="914400" algn="l"/>
                <a:tab pos="939800" algn="l"/>
                <a:tab pos="1943100" algn="l"/>
                <a:tab pos="362013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Stud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777" y="4070603"/>
            <a:ext cx="28454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30000"/>
              </a:lnSpc>
              <a:tabLst>
                <a:tab pos="1345565" algn="l"/>
                <a:tab pos="1816100" algn="l"/>
                <a:tab pos="25146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5231" y="4509516"/>
            <a:ext cx="14166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Stud.S#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7326" y="4509516"/>
            <a:ext cx="194881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 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531" y="5222747"/>
            <a:ext cx="775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8085" y="5222747"/>
            <a:ext cx="22110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73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Stud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177" y="5140452"/>
            <a:ext cx="7372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3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9385" y="5579364"/>
            <a:ext cx="21018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some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9594" y="5579364"/>
            <a:ext cx="1511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5990" y="5935979"/>
            <a:ext cx="724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5244" y="5935979"/>
            <a:ext cx="14166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Stud.S#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7339" y="5935979"/>
            <a:ext cx="194881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 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824220" cy="323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1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0570" marR="96520" indent="-667385">
              <a:lnSpc>
                <a:spcPct val="130000"/>
              </a:lnSpc>
              <a:spcBef>
                <a:spcPts val="940"/>
              </a:spcBef>
              <a:tabLst>
                <a:tab pos="1657350" algn="l"/>
                <a:tab pos="2192655" algn="l"/>
                <a:tab pos="25584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然而下面两种表达方式含义却是不同的，请注意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	in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0570">
              <a:lnSpc>
                <a:spcPct val="100000"/>
              </a:lnSpc>
              <a:spcBef>
                <a:spcPts val="720"/>
              </a:spcBef>
              <a:tabLst>
                <a:tab pos="1657350" algn="l"/>
                <a:tab pos="282575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&lt;&gt;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some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i="1" spc="-7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等价的是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50570">
              <a:lnSpc>
                <a:spcPct val="100000"/>
              </a:lnSpc>
              <a:spcBef>
                <a:spcPts val="720"/>
              </a:spcBef>
              <a:tabLst>
                <a:tab pos="1657350" algn="l"/>
                <a:tab pos="2444115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表达式	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&lt;&gt;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all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6" y="877315"/>
            <a:ext cx="9597003" cy="577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种类型的子查询：</a:t>
            </a:r>
            <a:r>
              <a:rPr sz="2000" b="1" spc="1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子查询。其基本语法为：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3691890" algn="ctr">
              <a:lnSpc>
                <a:spcPct val="100000"/>
              </a:lnSpc>
              <a:spcBef>
                <a:spcPts val="720"/>
              </a:spcBef>
              <a:tabLst>
                <a:tab pos="152146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[not]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Exists	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语义：子查询结果中有无元组存在。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例如：检索选修了赵三老师主讲课程的所有同学的姓名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391920" algn="l"/>
                <a:tab pos="2573655" algn="l"/>
                <a:tab pos="35763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DISTINCT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3145155" algn="l"/>
                <a:tab pos="342392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exists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SC, Course,</a:t>
            </a:r>
            <a:r>
              <a:rPr sz="1800" b="1" spc="-11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017520" marR="112395" indent="-787400">
              <a:lnSpc>
                <a:spcPct val="130000"/>
              </a:lnSpc>
              <a:tabLst>
                <a:tab pos="3119120" algn="l"/>
                <a:tab pos="3550920" algn="l"/>
                <a:tab pos="5385435" algn="l"/>
                <a:tab pos="623316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Course.C#	and SC.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Student.S# and	Course.T#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Tname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赵</a:t>
            </a:r>
            <a:r>
              <a:rPr sz="18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’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不加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not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形式的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Exists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谓词可以不用，比如上面例子就可以直接写成：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66167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430655" algn="l"/>
                <a:tab pos="3589020" algn="l"/>
                <a:tab pos="3696970" algn="l"/>
                <a:tab pos="42881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DISTINCT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 SC,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Course,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Teacher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Course.C#		and	SC.S#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430655">
              <a:lnSpc>
                <a:spcPct val="100000"/>
              </a:lnSpc>
              <a:spcBef>
                <a:spcPts val="645"/>
              </a:spcBef>
              <a:tabLst>
                <a:tab pos="699325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 Course.T#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Teacher.T#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Tname</a:t>
            </a:r>
            <a:r>
              <a:rPr sz="1800" b="1" spc="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赵三’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178675" cy="241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然而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却可以实现很多新功能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例如：检索学过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号教师主讲的</a:t>
            </a:r>
            <a:r>
              <a:rPr sz="2000" b="1" u="sng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所有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课程的所有同学的姓名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28320">
              <a:lnSpc>
                <a:spcPct val="100000"/>
              </a:lnSpc>
              <a:spcBef>
                <a:spcPts val="685"/>
              </a:spcBef>
              <a:tabLst>
                <a:tab pos="13925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06" y="3360420"/>
            <a:ext cx="522732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200" algn="l"/>
                <a:tab pos="13208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not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exists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>
              <a:lnSpc>
                <a:spcPct val="100000"/>
              </a:lnSpc>
              <a:spcBef>
                <a:spcPts val="645"/>
              </a:spcBef>
              <a:tabLst>
                <a:tab pos="1713230" algn="l"/>
                <a:tab pos="1992630" algn="l"/>
                <a:tab pos="275526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50900">
              <a:lnSpc>
                <a:spcPct val="100000"/>
              </a:lnSpc>
              <a:spcBef>
                <a:spcPts val="645"/>
              </a:spcBef>
              <a:tabLst>
                <a:tab pos="4566285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Course.T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‘001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 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 not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exists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3731" y="3411220"/>
            <a:ext cx="2021205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//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不存在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有一门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001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教师主讲课程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该同学没学过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26" y="4430267"/>
            <a:ext cx="8059420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865">
              <a:lnSpc>
                <a:spcPct val="100000"/>
              </a:lnSpc>
              <a:tabLst>
                <a:tab pos="3098165" algn="l"/>
                <a:tab pos="337820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221865">
              <a:lnSpc>
                <a:spcPct val="100000"/>
              </a:lnSpc>
              <a:spcBef>
                <a:spcPts val="645"/>
              </a:spcBef>
              <a:tabLst>
                <a:tab pos="31115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 and 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上述语句的意思是：不存在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有一门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号教师主讲的课程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该同学没学过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778115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再例如：列出没学过李明老师讲授任何一门课程的所有同学的姓名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825" y="3409950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933" y="3409950"/>
            <a:ext cx="24504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54" y="3766565"/>
            <a:ext cx="498729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200" algn="l"/>
                <a:tab pos="13208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not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exists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11200">
              <a:lnSpc>
                <a:spcPct val="100000"/>
              </a:lnSpc>
              <a:spcBef>
                <a:spcPts val="645"/>
              </a:spcBef>
              <a:tabLst>
                <a:tab pos="1713230" algn="l"/>
                <a:tab pos="1992630" algn="l"/>
                <a:tab pos="275526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Course, SC,</a:t>
            </a:r>
            <a:r>
              <a:rPr sz="18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4367" y="3817365"/>
            <a:ext cx="119380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//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不存在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学过一门课程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8967" y="4397502"/>
            <a:ext cx="580326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65" marR="5080" indent="-685800">
              <a:lnSpc>
                <a:spcPct val="13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Tname=‘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李明’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Course.T# 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=Teacher.T#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Course.C#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  and 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Student.S#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7884795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再例如：列出至少学过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号同学学过所有课程的同学的学号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8300" y="3115492"/>
          <a:ext cx="7111798" cy="1782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8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885825" algn="l"/>
                          <a:tab pos="2333625" algn="l"/>
                          <a:tab pos="3476625" algn="l"/>
                        </a:tabLst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Select	DISTINC</a:t>
                      </a:r>
                      <a:r>
                        <a:rPr sz="1800" b="1" spc="49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S#	</a:t>
                      </a:r>
                      <a:r>
                        <a:rPr sz="18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From </a:t>
                      </a:r>
                      <a:r>
                        <a:rPr sz="1800" b="1" spc="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SC	SC1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60425" algn="l"/>
                          <a:tab pos="1343025" algn="l"/>
                        </a:tabLst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Where	not	</a:t>
                      </a:r>
                      <a:r>
                        <a:rPr sz="18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exists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//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不存在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735455" algn="l"/>
                          <a:tab pos="2016125" algn="l"/>
                          <a:tab pos="2778125" algn="l"/>
                        </a:tabLst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Select	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*	</a:t>
                      </a:r>
                      <a:r>
                        <a:rPr sz="18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From	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SC</a:t>
                      </a:r>
                      <a:r>
                        <a:rPr sz="1800" b="1" spc="409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SC2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//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有一门课程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8731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Where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SC2.S# 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‘98030101’</a:t>
                      </a:r>
                      <a:r>
                        <a:rPr sz="1800" b="1" spc="-2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r>
                        <a:rPr sz="1800" b="1" spc="43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exists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Arial" panose="020B0604020202020204"/>
                          <a:cs typeface="Arial" panose="020B0604020202020204"/>
                        </a:rPr>
                        <a:t>//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该同学没学过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pPr marL="159702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2600325" algn="l"/>
                          <a:tab pos="2879090" algn="l"/>
                          <a:tab pos="3641090" algn="l"/>
                        </a:tabLst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Select	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*	</a:t>
                      </a:r>
                      <a:r>
                        <a:rPr sz="1800" b="1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From	</a:t>
                      </a:r>
                      <a:r>
                        <a:rPr sz="1800" b="1" spc="-10" dirty="0">
                          <a:solidFill>
                            <a:srgbClr val="FF0065"/>
                          </a:solidFill>
                          <a:latin typeface="Arial" panose="020B0604020202020204"/>
                          <a:cs typeface="Arial" panose="020B0604020202020204"/>
                        </a:rPr>
                        <a:t>SC</a:t>
                      </a:r>
                      <a:endParaRPr sz="1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00108" y="4918709"/>
            <a:ext cx="724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8613" y="4918709"/>
            <a:ext cx="19113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SC2.C#</a:t>
            </a:r>
            <a:r>
              <a:rPr sz="1800" b="1" spc="3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4278" y="4918709"/>
            <a:ext cx="17081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SC1.S#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773" y="958850"/>
            <a:ext cx="5929630" cy="416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语言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3.1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语言概述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0"/>
              </a:spcBef>
              <a:tabLst>
                <a:tab pos="664845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3.2	</a:t>
            </a:r>
            <a:r>
              <a:rPr sz="2400" b="1" u="heavy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400" b="1" u="heavy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400" b="1" u="heavy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u="heavy" spc="5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课堂讲义中的示例数据库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创建数据库之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20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Table: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创建数据库之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Insert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：追加表中的元组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 lvl="1">
              <a:lnSpc>
                <a:spcPct val="100000"/>
              </a:lnSpc>
              <a:spcBef>
                <a:spcPts val="785"/>
              </a:spcBef>
              <a:buAutoNum type="arabicPeriod" startAt="3"/>
              <a:tabLst>
                <a:tab pos="664845" algn="l"/>
                <a:tab pos="66548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SQL-DML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Select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2390" marR="5080" lvl="1">
              <a:lnSpc>
                <a:spcPct val="130000"/>
              </a:lnSpc>
              <a:tabLst>
                <a:tab pos="664845" algn="l"/>
                <a:tab pos="665480" algn="l"/>
              </a:tabLst>
            </a:pPr>
            <a:r>
              <a:rPr lang="en-US" altLang="zh-CN" sz="2400" b="1" spc="-5" dirty="0">
                <a:latin typeface="Arial" panose="020B0604020202020204"/>
                <a:cs typeface="Arial" panose="020B0604020202020204"/>
              </a:rPr>
              <a:t>3.4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DML</a:t>
            </a:r>
            <a:r>
              <a:rPr sz="24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之更新</a:t>
            </a:r>
            <a:r>
              <a:rPr sz="2400" b="1" spc="-5" dirty="0" err="1">
                <a:latin typeface="Arial" panose="020B0604020202020204"/>
                <a:cs typeface="Arial" panose="020B0604020202020204"/>
              </a:rPr>
              <a:t>Insert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/Update/Delete  3.5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SQL-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视图及</a:t>
            </a:r>
            <a:r>
              <a:rPr sz="2400" b="1" dirty="0" err="1">
                <a:latin typeface="Arial" panose="020B0604020202020204"/>
                <a:cs typeface="Arial" panose="020B0604020202020204"/>
              </a:rPr>
              <a:t>DDL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的进一步介绍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8647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子查询之类型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谓词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已知：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SPJ(Sno,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Pno, Jno, Qty),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其中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Sno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供应商号，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Pno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零件号，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Jno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工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程号，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Qty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数量，列出至少用了供应商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供应的全部零件的工程号。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770" y="4090923"/>
            <a:ext cx="141097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//</a:t>
            </a: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不存在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有一种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S1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的零件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//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该工程没用过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229" y="3601211"/>
            <a:ext cx="5138420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659130" indent="-13335">
              <a:lnSpc>
                <a:spcPct val="130000"/>
              </a:lnSpc>
              <a:tabLst>
                <a:tab pos="850900" algn="l"/>
                <a:tab pos="876300" algn="l"/>
                <a:tab pos="1333500" algn="l"/>
                <a:tab pos="2057400" algn="l"/>
                <a:tab pos="2590800" algn="l"/>
                <a:tab pos="391160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DISTINC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Jn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SPJ1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exists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23900">
              <a:lnSpc>
                <a:spcPct val="100000"/>
              </a:lnSpc>
              <a:spcBef>
                <a:spcPts val="645"/>
              </a:spcBef>
              <a:tabLst>
                <a:tab pos="1727200" algn="l"/>
                <a:tab pos="2705100" algn="l"/>
                <a:tab pos="3326765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*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587500" marR="5080" indent="-723900">
              <a:lnSpc>
                <a:spcPct val="130000"/>
              </a:lnSpc>
              <a:tabLst>
                <a:tab pos="2475865" algn="l"/>
                <a:tab pos="2590800" algn="l"/>
                <a:tab pos="2869565" algn="l"/>
                <a:tab pos="3631565" algn="l"/>
                <a:tab pos="3994150" algn="l"/>
                <a:tab pos="4191000" algn="l"/>
                <a:tab pos="447675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SPJ2.Sn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 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‘S1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exists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SPJ3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SPJ3.Pno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SPJ2.Pno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4904" y="5823203"/>
            <a:ext cx="32962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	SPJ3.Jno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SPJ1.Jno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90610" cy="445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9055">
              <a:lnSpc>
                <a:spcPct val="130000"/>
              </a:lnSpc>
              <a:spcBef>
                <a:spcPts val="10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前面介绍的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select-from-where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语句中，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子句后面不仅可以是列名，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而且可以是一些计算表达式或聚集函数，表明在选择和投影的同时直接进行  一些运算，如下所示：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1505">
              <a:lnSpc>
                <a:spcPct val="100000"/>
              </a:lnSpc>
              <a:spcBef>
                <a:spcPts val="930"/>
              </a:spcBef>
              <a:tabLst>
                <a:tab pos="1568450" algn="l"/>
                <a:tab pos="469074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</a:t>
            </a:r>
            <a:r>
              <a:rPr sz="2000" b="1" spc="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…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5009515" indent="209550">
              <a:lnSpc>
                <a:spcPct val="135000"/>
              </a:lnSpc>
              <a:tabLst>
                <a:tab pos="1596390" algn="l"/>
                <a:tab pos="168148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15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0" dirty="0">
                <a:latin typeface="Microsoft JhengHei" panose="020B0604030504040204" charset="-120"/>
                <a:cs typeface="Microsoft JhengHei" panose="020B0604030504040204" charset="-120"/>
              </a:rPr>
              <a:t>计算表达式可以是常量、列名或由常量、列名、特殊函数及算术运算符构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成的算术运算式。特殊函数的使用需结合各自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的说明书。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422900" cy="204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例如，有计算表达式投影列的示例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求有差额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差额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&gt;0)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的任意两位教师的薪水差额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3003803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485" y="3003803"/>
            <a:ext cx="63887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T1.Tname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TR1, T2.Tname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TR2, 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T1.Salary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800" b="1" u="sng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T2.Salary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3278123"/>
            <a:ext cx="342074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  <a:tabLst>
                <a:tab pos="711200" algn="l"/>
                <a:tab pos="901700" algn="l"/>
                <a:tab pos="2154555" algn="l"/>
                <a:tab pos="314134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T2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T1.Salary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T2.Salary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8078"/>
            <a:ext cx="850836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提供了五个作用在简单列值集合上的内置聚集函数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agfunc,</a:t>
            </a:r>
            <a:r>
              <a:rPr sz="2000" b="1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分别是：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COUNT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SUM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AVG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MAX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MIN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聚集函数的参数类型、结果类型与作用如下：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7467" y="3511296"/>
            <a:ext cx="8267700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4495800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求教师的工资总额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2607564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142" y="2607564"/>
            <a:ext cx="31216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233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eacher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926" y="3325114"/>
            <a:ext cx="6216650" cy="253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求计算机系教师的工资总额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1332865" algn="l"/>
                <a:tab pos="28575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Sum(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  </a:t>
            </a:r>
            <a:r>
              <a:rPr sz="18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z="18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1358900" algn="l"/>
                <a:tab pos="406400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Dept.Dname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计算机’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Dept.D# =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T.D#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求数据库课程的平均成绩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 marR="487045">
              <a:lnSpc>
                <a:spcPct val="130000"/>
              </a:lnSpc>
              <a:spcBef>
                <a:spcPts val="35"/>
              </a:spcBef>
              <a:tabLst>
                <a:tab pos="1323975" algn="l"/>
                <a:tab pos="1358900" algn="l"/>
                <a:tab pos="2781300" algn="l"/>
                <a:tab pos="37211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AVG(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1800" b="1" spc="4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C,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C.Cname</a:t>
            </a:r>
            <a:r>
              <a:rPr sz="18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数据库’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C.C#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4495800" cy="284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结果计算与聚集函数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下面的查询请求该如何表达呢？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求每一门课程的平均成绩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求每一个学生的平均成绩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以上问题，将在分组查询中解决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27110" cy="532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algn="just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3.3</a:t>
            </a:r>
            <a:r>
              <a:rPr sz="2800" b="1" spc="7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78105" indent="-635" algn="just">
              <a:lnSpc>
                <a:spcPct val="130000"/>
              </a:lnSpc>
              <a:spcBef>
                <a:spcPts val="10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为解决同时求解若干个集合的聚集运算问题，引出了分组的概念。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可  以将检索到的元组按照某一条件进行分类，具有相同条件值的元组划到一个  组或一个集合中，这一过程就是分组过程。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algn="just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分组可以在基本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语句基础上引入分组子句来完成：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1505">
              <a:lnSpc>
                <a:spcPct val="100000"/>
              </a:lnSpc>
              <a:spcBef>
                <a:spcPts val="930"/>
              </a:spcBef>
              <a:tabLst>
                <a:tab pos="1568450" algn="l"/>
                <a:tab pos="469074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</a:t>
            </a:r>
            <a:r>
              <a:rPr sz="2000" b="1" spc="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…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4946650" indent="209550">
              <a:lnSpc>
                <a:spcPct val="135000"/>
              </a:lnSpc>
              <a:tabLst>
                <a:tab pos="1596390" algn="l"/>
                <a:tab pos="168148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2000" b="1" spc="-3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840"/>
              </a:spcBef>
              <a:tabLst>
                <a:tab pos="1596390" algn="l"/>
                <a:tab pos="210375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Group	by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分组条件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11505" marR="6169025" indent="-527685">
              <a:lnSpc>
                <a:spcPct val="135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分组条件可以是 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1,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2,</a:t>
            </a:r>
            <a:r>
              <a:rPr sz="20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801735" cy="387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例如前面例子：</a:t>
            </a:r>
            <a:r>
              <a:rPr sz="2000" b="1" spc="8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求每一个学生的平均成绩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582160">
              <a:lnSpc>
                <a:spcPct val="130000"/>
              </a:lnSpc>
              <a:spcBef>
                <a:spcPts val="35"/>
              </a:spcBef>
              <a:tabLst>
                <a:tab pos="1354455" algn="l"/>
                <a:tab pos="1404620" algn="l"/>
                <a:tab pos="389382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	by</a:t>
            </a:r>
            <a:r>
              <a:rPr sz="1800" b="1" spc="40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上述例子是按学号进行分组，即学号相同的元组划到一个组中并求平均值。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改变分组条件便形成了另外的结果：求每一门课程的平均成绩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568825" indent="-635">
              <a:lnSpc>
                <a:spcPct val="130000"/>
              </a:lnSpc>
              <a:spcBef>
                <a:spcPts val="35"/>
              </a:spcBef>
              <a:tabLst>
                <a:tab pos="1354455" algn="l"/>
                <a:tab pos="1404620" algn="l"/>
                <a:tab pos="390652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	by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17093" y="340690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6986" y="3673602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44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0621" y="399745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129" y="3153917"/>
            <a:ext cx="3230117" cy="34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2653" y="3175253"/>
            <a:ext cx="3230117" cy="3416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0723" y="3595878"/>
            <a:ext cx="201930" cy="722630"/>
          </a:xfrm>
          <a:custGeom>
            <a:avLst/>
            <a:gdLst/>
            <a:ahLst/>
            <a:cxnLst/>
            <a:rect l="l" t="t" r="r" b="b"/>
            <a:pathLst>
              <a:path w="201930" h="722629">
                <a:moveTo>
                  <a:pt x="78208" y="361095"/>
                </a:moveTo>
                <a:lnTo>
                  <a:pt x="73971" y="358597"/>
                </a:lnTo>
                <a:lnTo>
                  <a:pt x="49789" y="350730"/>
                </a:lnTo>
                <a:lnTo>
                  <a:pt x="25146" y="347471"/>
                </a:lnTo>
                <a:lnTo>
                  <a:pt x="14478" y="346709"/>
                </a:lnTo>
                <a:lnTo>
                  <a:pt x="6096" y="346709"/>
                </a:lnTo>
                <a:lnTo>
                  <a:pt x="0" y="353567"/>
                </a:lnTo>
                <a:lnTo>
                  <a:pt x="0" y="368807"/>
                </a:lnTo>
                <a:lnTo>
                  <a:pt x="6096" y="374903"/>
                </a:lnTo>
                <a:lnTo>
                  <a:pt x="13716" y="375665"/>
                </a:lnTo>
                <a:lnTo>
                  <a:pt x="14478" y="375665"/>
                </a:lnTo>
                <a:lnTo>
                  <a:pt x="24384" y="374903"/>
                </a:lnTo>
                <a:lnTo>
                  <a:pt x="48998" y="371554"/>
                </a:lnTo>
                <a:lnTo>
                  <a:pt x="72809" y="364140"/>
                </a:lnTo>
                <a:lnTo>
                  <a:pt x="78208" y="361095"/>
                </a:lnTo>
                <a:close/>
              </a:path>
              <a:path w="201930" h="722629">
                <a:moveTo>
                  <a:pt x="91059" y="313816"/>
                </a:moveTo>
                <a:lnTo>
                  <a:pt x="59436" y="338813"/>
                </a:lnTo>
                <a:lnTo>
                  <a:pt x="22860" y="346709"/>
                </a:lnTo>
                <a:lnTo>
                  <a:pt x="14478" y="346709"/>
                </a:lnTo>
                <a:lnTo>
                  <a:pt x="25146" y="347471"/>
                </a:lnTo>
                <a:lnTo>
                  <a:pt x="49789" y="350730"/>
                </a:lnTo>
                <a:lnTo>
                  <a:pt x="73971" y="358597"/>
                </a:lnTo>
                <a:lnTo>
                  <a:pt x="78208" y="361095"/>
                </a:lnTo>
                <a:lnTo>
                  <a:pt x="90678" y="354062"/>
                </a:lnTo>
                <a:lnTo>
                  <a:pt x="90678" y="314705"/>
                </a:lnTo>
                <a:lnTo>
                  <a:pt x="91059" y="313816"/>
                </a:lnTo>
                <a:close/>
              </a:path>
              <a:path w="201930" h="722629">
                <a:moveTo>
                  <a:pt x="123253" y="657605"/>
                </a:moveTo>
                <a:lnTo>
                  <a:pt x="121920" y="652272"/>
                </a:lnTo>
                <a:lnTo>
                  <a:pt x="121920" y="419100"/>
                </a:lnTo>
                <a:lnTo>
                  <a:pt x="121158" y="411479"/>
                </a:lnTo>
                <a:lnTo>
                  <a:pt x="121158" y="409194"/>
                </a:lnTo>
                <a:lnTo>
                  <a:pt x="119634" y="403859"/>
                </a:lnTo>
                <a:lnTo>
                  <a:pt x="119634" y="402335"/>
                </a:lnTo>
                <a:lnTo>
                  <a:pt x="118872" y="401573"/>
                </a:lnTo>
                <a:lnTo>
                  <a:pt x="116586" y="396239"/>
                </a:lnTo>
                <a:lnTo>
                  <a:pt x="116586" y="395477"/>
                </a:lnTo>
                <a:lnTo>
                  <a:pt x="115824" y="394715"/>
                </a:lnTo>
                <a:lnTo>
                  <a:pt x="112776" y="389381"/>
                </a:lnTo>
                <a:lnTo>
                  <a:pt x="95647" y="371378"/>
                </a:lnTo>
                <a:lnTo>
                  <a:pt x="78208" y="361095"/>
                </a:lnTo>
                <a:lnTo>
                  <a:pt x="72809" y="364140"/>
                </a:lnTo>
                <a:lnTo>
                  <a:pt x="48998" y="371554"/>
                </a:lnTo>
                <a:lnTo>
                  <a:pt x="24384" y="374903"/>
                </a:lnTo>
                <a:lnTo>
                  <a:pt x="14478" y="375665"/>
                </a:lnTo>
                <a:lnTo>
                  <a:pt x="22860" y="375769"/>
                </a:lnTo>
                <a:lnTo>
                  <a:pt x="75034" y="391594"/>
                </a:lnTo>
                <a:lnTo>
                  <a:pt x="90678" y="407860"/>
                </a:lnTo>
                <a:lnTo>
                  <a:pt x="90678" y="406907"/>
                </a:lnTo>
                <a:lnTo>
                  <a:pt x="92202" y="410972"/>
                </a:lnTo>
                <a:lnTo>
                  <a:pt x="92202" y="410717"/>
                </a:lnTo>
                <a:lnTo>
                  <a:pt x="92964" y="413003"/>
                </a:lnTo>
                <a:lnTo>
                  <a:pt x="92964" y="413384"/>
                </a:lnTo>
                <a:lnTo>
                  <a:pt x="93726" y="416051"/>
                </a:lnTo>
                <a:lnTo>
                  <a:pt x="93726" y="657605"/>
                </a:lnTo>
                <a:lnTo>
                  <a:pt x="94488" y="658368"/>
                </a:lnTo>
                <a:lnTo>
                  <a:pt x="94488" y="659130"/>
                </a:lnTo>
                <a:lnTo>
                  <a:pt x="96012" y="665226"/>
                </a:lnTo>
                <a:lnTo>
                  <a:pt x="96012" y="666750"/>
                </a:lnTo>
                <a:lnTo>
                  <a:pt x="96774" y="667511"/>
                </a:lnTo>
                <a:lnTo>
                  <a:pt x="99060" y="672846"/>
                </a:lnTo>
                <a:lnTo>
                  <a:pt x="99060" y="674369"/>
                </a:lnTo>
                <a:lnTo>
                  <a:pt x="99822" y="674369"/>
                </a:lnTo>
                <a:lnTo>
                  <a:pt x="103632" y="681227"/>
                </a:lnTo>
                <a:lnTo>
                  <a:pt x="121387" y="698980"/>
                </a:lnTo>
                <a:lnTo>
                  <a:pt x="122682" y="699715"/>
                </a:lnTo>
                <a:lnTo>
                  <a:pt x="122682" y="656082"/>
                </a:lnTo>
                <a:lnTo>
                  <a:pt x="123253" y="657605"/>
                </a:lnTo>
                <a:close/>
              </a:path>
              <a:path w="201930" h="722629">
                <a:moveTo>
                  <a:pt x="91440" y="313181"/>
                </a:moveTo>
                <a:lnTo>
                  <a:pt x="91059" y="313816"/>
                </a:lnTo>
                <a:lnTo>
                  <a:pt x="90678" y="314705"/>
                </a:lnTo>
                <a:lnTo>
                  <a:pt x="91440" y="313181"/>
                </a:lnTo>
                <a:close/>
              </a:path>
              <a:path w="201930" h="722629">
                <a:moveTo>
                  <a:pt x="91440" y="353632"/>
                </a:moveTo>
                <a:lnTo>
                  <a:pt x="91440" y="313181"/>
                </a:lnTo>
                <a:lnTo>
                  <a:pt x="90678" y="314705"/>
                </a:lnTo>
                <a:lnTo>
                  <a:pt x="90678" y="354062"/>
                </a:lnTo>
                <a:lnTo>
                  <a:pt x="91440" y="353632"/>
                </a:lnTo>
                <a:close/>
              </a:path>
              <a:path w="201930" h="722629">
                <a:moveTo>
                  <a:pt x="91440" y="409194"/>
                </a:moveTo>
                <a:lnTo>
                  <a:pt x="90678" y="406907"/>
                </a:lnTo>
                <a:lnTo>
                  <a:pt x="90678" y="407860"/>
                </a:lnTo>
                <a:lnTo>
                  <a:pt x="91440" y="409194"/>
                </a:lnTo>
                <a:close/>
              </a:path>
              <a:path w="201930" h="722629">
                <a:moveTo>
                  <a:pt x="92506" y="310438"/>
                </a:moveTo>
                <a:lnTo>
                  <a:pt x="91059" y="313816"/>
                </a:lnTo>
                <a:lnTo>
                  <a:pt x="91440" y="313181"/>
                </a:lnTo>
                <a:lnTo>
                  <a:pt x="91440" y="353632"/>
                </a:lnTo>
                <a:lnTo>
                  <a:pt x="92202" y="353203"/>
                </a:lnTo>
                <a:lnTo>
                  <a:pt x="92202" y="311657"/>
                </a:lnTo>
                <a:lnTo>
                  <a:pt x="92506" y="310438"/>
                </a:lnTo>
                <a:close/>
              </a:path>
              <a:path w="201930" h="722629">
                <a:moveTo>
                  <a:pt x="92964" y="309371"/>
                </a:moveTo>
                <a:lnTo>
                  <a:pt x="92506" y="310438"/>
                </a:lnTo>
                <a:lnTo>
                  <a:pt x="92202" y="311657"/>
                </a:lnTo>
                <a:lnTo>
                  <a:pt x="92964" y="309371"/>
                </a:lnTo>
                <a:close/>
              </a:path>
              <a:path w="201930" h="722629">
                <a:moveTo>
                  <a:pt x="92964" y="352773"/>
                </a:moveTo>
                <a:lnTo>
                  <a:pt x="92964" y="309371"/>
                </a:lnTo>
                <a:lnTo>
                  <a:pt x="92202" y="311657"/>
                </a:lnTo>
                <a:lnTo>
                  <a:pt x="92202" y="353203"/>
                </a:lnTo>
                <a:lnTo>
                  <a:pt x="92964" y="352773"/>
                </a:lnTo>
                <a:close/>
              </a:path>
              <a:path w="201930" h="722629">
                <a:moveTo>
                  <a:pt x="92964" y="413003"/>
                </a:moveTo>
                <a:lnTo>
                  <a:pt x="92202" y="410717"/>
                </a:lnTo>
                <a:lnTo>
                  <a:pt x="92506" y="411784"/>
                </a:lnTo>
                <a:lnTo>
                  <a:pt x="92964" y="413003"/>
                </a:lnTo>
                <a:close/>
              </a:path>
              <a:path w="201930" h="722629">
                <a:moveTo>
                  <a:pt x="92506" y="411784"/>
                </a:moveTo>
                <a:lnTo>
                  <a:pt x="92202" y="410717"/>
                </a:lnTo>
                <a:lnTo>
                  <a:pt x="92202" y="410972"/>
                </a:lnTo>
                <a:lnTo>
                  <a:pt x="92506" y="411784"/>
                </a:lnTo>
                <a:close/>
              </a:path>
              <a:path w="201930" h="722629">
                <a:moveTo>
                  <a:pt x="201930" y="28193"/>
                </a:moveTo>
                <a:lnTo>
                  <a:pt x="201168" y="0"/>
                </a:lnTo>
                <a:lnTo>
                  <a:pt x="190500" y="0"/>
                </a:lnTo>
                <a:lnTo>
                  <a:pt x="141917" y="11768"/>
                </a:lnTo>
                <a:lnTo>
                  <a:pt x="102870" y="41909"/>
                </a:lnTo>
                <a:lnTo>
                  <a:pt x="99822" y="47243"/>
                </a:lnTo>
                <a:lnTo>
                  <a:pt x="99060" y="48005"/>
                </a:lnTo>
                <a:lnTo>
                  <a:pt x="99060" y="49529"/>
                </a:lnTo>
                <a:lnTo>
                  <a:pt x="96773" y="54863"/>
                </a:lnTo>
                <a:lnTo>
                  <a:pt x="96012" y="55625"/>
                </a:lnTo>
                <a:lnTo>
                  <a:pt x="96012" y="57149"/>
                </a:lnTo>
                <a:lnTo>
                  <a:pt x="94488" y="62483"/>
                </a:lnTo>
                <a:lnTo>
                  <a:pt x="94488" y="63245"/>
                </a:lnTo>
                <a:lnTo>
                  <a:pt x="93725" y="64007"/>
                </a:lnTo>
                <a:lnTo>
                  <a:pt x="93726" y="305561"/>
                </a:lnTo>
                <a:lnTo>
                  <a:pt x="92506" y="310438"/>
                </a:lnTo>
                <a:lnTo>
                  <a:pt x="92964" y="309371"/>
                </a:lnTo>
                <a:lnTo>
                  <a:pt x="92964" y="352773"/>
                </a:lnTo>
                <a:lnTo>
                  <a:pt x="94314" y="352011"/>
                </a:lnTo>
                <a:lnTo>
                  <a:pt x="112014" y="334517"/>
                </a:lnTo>
                <a:lnTo>
                  <a:pt x="115824" y="327659"/>
                </a:lnTo>
                <a:lnTo>
                  <a:pt x="115824" y="326897"/>
                </a:lnTo>
                <a:lnTo>
                  <a:pt x="116586" y="326897"/>
                </a:lnTo>
                <a:lnTo>
                  <a:pt x="116586" y="326135"/>
                </a:lnTo>
                <a:lnTo>
                  <a:pt x="118872" y="320039"/>
                </a:lnTo>
                <a:lnTo>
                  <a:pt x="119634" y="320039"/>
                </a:lnTo>
                <a:lnTo>
                  <a:pt x="119634" y="318515"/>
                </a:lnTo>
                <a:lnTo>
                  <a:pt x="121158" y="312419"/>
                </a:lnTo>
                <a:lnTo>
                  <a:pt x="121158" y="310133"/>
                </a:lnTo>
                <a:lnTo>
                  <a:pt x="121920" y="304799"/>
                </a:lnTo>
                <a:lnTo>
                  <a:pt x="121920" y="69341"/>
                </a:lnTo>
                <a:lnTo>
                  <a:pt x="122682" y="66674"/>
                </a:lnTo>
                <a:lnTo>
                  <a:pt x="122682" y="65531"/>
                </a:lnTo>
                <a:lnTo>
                  <a:pt x="124968" y="60197"/>
                </a:lnTo>
                <a:lnTo>
                  <a:pt x="124968" y="61150"/>
                </a:lnTo>
                <a:lnTo>
                  <a:pt x="127254" y="57149"/>
                </a:lnTo>
                <a:lnTo>
                  <a:pt x="140693" y="44416"/>
                </a:lnTo>
                <a:lnTo>
                  <a:pt x="157129" y="36018"/>
                </a:lnTo>
                <a:lnTo>
                  <a:pt x="175201" y="31137"/>
                </a:lnTo>
                <a:lnTo>
                  <a:pt x="193548" y="28955"/>
                </a:lnTo>
                <a:lnTo>
                  <a:pt x="201930" y="28193"/>
                </a:lnTo>
                <a:close/>
              </a:path>
              <a:path w="201930" h="722629">
                <a:moveTo>
                  <a:pt x="92964" y="413384"/>
                </a:moveTo>
                <a:lnTo>
                  <a:pt x="92964" y="413003"/>
                </a:lnTo>
                <a:lnTo>
                  <a:pt x="92506" y="411784"/>
                </a:lnTo>
                <a:lnTo>
                  <a:pt x="92964" y="413384"/>
                </a:lnTo>
                <a:close/>
              </a:path>
              <a:path w="201930" h="722629">
                <a:moveTo>
                  <a:pt x="93726" y="305561"/>
                </a:moveTo>
                <a:lnTo>
                  <a:pt x="93726" y="302513"/>
                </a:lnTo>
                <a:lnTo>
                  <a:pt x="92964" y="307847"/>
                </a:lnTo>
                <a:lnTo>
                  <a:pt x="93726" y="305561"/>
                </a:lnTo>
                <a:close/>
              </a:path>
              <a:path w="201930" h="722629">
                <a:moveTo>
                  <a:pt x="93726" y="419100"/>
                </a:moveTo>
                <a:lnTo>
                  <a:pt x="93726" y="416051"/>
                </a:lnTo>
                <a:lnTo>
                  <a:pt x="92964" y="413766"/>
                </a:lnTo>
                <a:lnTo>
                  <a:pt x="93726" y="419100"/>
                </a:lnTo>
                <a:close/>
              </a:path>
              <a:path w="201930" h="722629">
                <a:moveTo>
                  <a:pt x="122682" y="67055"/>
                </a:moveTo>
                <a:lnTo>
                  <a:pt x="121920" y="69341"/>
                </a:lnTo>
                <a:lnTo>
                  <a:pt x="121920" y="72389"/>
                </a:lnTo>
                <a:lnTo>
                  <a:pt x="122682" y="67055"/>
                </a:lnTo>
                <a:close/>
              </a:path>
              <a:path w="201930" h="722629">
                <a:moveTo>
                  <a:pt x="122682" y="654557"/>
                </a:moveTo>
                <a:lnTo>
                  <a:pt x="121920" y="649224"/>
                </a:lnTo>
                <a:lnTo>
                  <a:pt x="121920" y="652272"/>
                </a:lnTo>
                <a:lnTo>
                  <a:pt x="122682" y="654557"/>
                </a:lnTo>
                <a:close/>
              </a:path>
              <a:path w="201930" h="722629">
                <a:moveTo>
                  <a:pt x="123443" y="64007"/>
                </a:moveTo>
                <a:lnTo>
                  <a:pt x="122682" y="65531"/>
                </a:lnTo>
                <a:lnTo>
                  <a:pt x="122682" y="66674"/>
                </a:lnTo>
                <a:lnTo>
                  <a:pt x="123443" y="64007"/>
                </a:lnTo>
                <a:close/>
              </a:path>
              <a:path w="201930" h="722629">
                <a:moveTo>
                  <a:pt x="123444" y="658368"/>
                </a:moveTo>
                <a:lnTo>
                  <a:pt x="123253" y="657605"/>
                </a:lnTo>
                <a:lnTo>
                  <a:pt x="122682" y="656082"/>
                </a:lnTo>
                <a:lnTo>
                  <a:pt x="123444" y="658368"/>
                </a:lnTo>
                <a:close/>
              </a:path>
              <a:path w="201930" h="722629">
                <a:moveTo>
                  <a:pt x="123444" y="700148"/>
                </a:moveTo>
                <a:lnTo>
                  <a:pt x="123444" y="658368"/>
                </a:lnTo>
                <a:lnTo>
                  <a:pt x="122682" y="656082"/>
                </a:lnTo>
                <a:lnTo>
                  <a:pt x="122682" y="699715"/>
                </a:lnTo>
                <a:lnTo>
                  <a:pt x="123444" y="700148"/>
                </a:lnTo>
                <a:close/>
              </a:path>
              <a:path w="201930" h="722629">
                <a:moveTo>
                  <a:pt x="124968" y="701013"/>
                </a:moveTo>
                <a:lnTo>
                  <a:pt x="124968" y="662177"/>
                </a:lnTo>
                <a:lnTo>
                  <a:pt x="123253" y="657605"/>
                </a:lnTo>
                <a:lnTo>
                  <a:pt x="123444" y="658368"/>
                </a:lnTo>
                <a:lnTo>
                  <a:pt x="123444" y="700148"/>
                </a:lnTo>
                <a:lnTo>
                  <a:pt x="124968" y="701013"/>
                </a:lnTo>
                <a:close/>
              </a:path>
              <a:path w="201930" h="722629">
                <a:moveTo>
                  <a:pt x="124968" y="61150"/>
                </a:moveTo>
                <a:lnTo>
                  <a:pt x="124968" y="60197"/>
                </a:lnTo>
                <a:lnTo>
                  <a:pt x="124206" y="62483"/>
                </a:lnTo>
                <a:lnTo>
                  <a:pt x="124968" y="61150"/>
                </a:lnTo>
                <a:close/>
              </a:path>
              <a:path w="201930" h="722629">
                <a:moveTo>
                  <a:pt x="201930" y="693419"/>
                </a:moveTo>
                <a:lnTo>
                  <a:pt x="155700" y="685590"/>
                </a:lnTo>
                <a:lnTo>
                  <a:pt x="124206" y="659891"/>
                </a:lnTo>
                <a:lnTo>
                  <a:pt x="124968" y="662177"/>
                </a:lnTo>
                <a:lnTo>
                  <a:pt x="124968" y="701013"/>
                </a:lnTo>
                <a:lnTo>
                  <a:pt x="142708" y="711084"/>
                </a:lnTo>
                <a:lnTo>
                  <a:pt x="166398" y="718355"/>
                </a:lnTo>
                <a:lnTo>
                  <a:pt x="191262" y="721613"/>
                </a:lnTo>
                <a:lnTo>
                  <a:pt x="201168" y="722376"/>
                </a:lnTo>
                <a:lnTo>
                  <a:pt x="201930" y="693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389" y="4462271"/>
            <a:ext cx="203200" cy="859155"/>
          </a:xfrm>
          <a:custGeom>
            <a:avLst/>
            <a:gdLst/>
            <a:ahLst/>
            <a:cxnLst/>
            <a:rect l="l" t="t" r="r" b="b"/>
            <a:pathLst>
              <a:path w="203200" h="859154">
                <a:moveTo>
                  <a:pt x="73563" y="429808"/>
                </a:moveTo>
                <a:lnTo>
                  <a:pt x="65504" y="425121"/>
                </a:lnTo>
                <a:lnTo>
                  <a:pt x="36576" y="416814"/>
                </a:lnTo>
                <a:lnTo>
                  <a:pt x="15240" y="415290"/>
                </a:lnTo>
                <a:lnTo>
                  <a:pt x="13716" y="415290"/>
                </a:lnTo>
                <a:lnTo>
                  <a:pt x="6096" y="416052"/>
                </a:lnTo>
                <a:lnTo>
                  <a:pt x="0" y="422148"/>
                </a:lnTo>
                <a:lnTo>
                  <a:pt x="0" y="437388"/>
                </a:lnTo>
                <a:lnTo>
                  <a:pt x="6096" y="443484"/>
                </a:lnTo>
                <a:lnTo>
                  <a:pt x="13716" y="444176"/>
                </a:lnTo>
                <a:lnTo>
                  <a:pt x="15240" y="444246"/>
                </a:lnTo>
                <a:lnTo>
                  <a:pt x="35052" y="442722"/>
                </a:lnTo>
                <a:lnTo>
                  <a:pt x="66780" y="433945"/>
                </a:lnTo>
                <a:lnTo>
                  <a:pt x="73563" y="429808"/>
                </a:lnTo>
                <a:close/>
              </a:path>
              <a:path w="203200" h="859154">
                <a:moveTo>
                  <a:pt x="202692" y="28956"/>
                </a:moveTo>
                <a:lnTo>
                  <a:pt x="201168" y="0"/>
                </a:lnTo>
                <a:lnTo>
                  <a:pt x="190500" y="762"/>
                </a:lnTo>
                <a:lnTo>
                  <a:pt x="180594" y="2286"/>
                </a:lnTo>
                <a:lnTo>
                  <a:pt x="149120" y="10796"/>
                </a:lnTo>
                <a:lnTo>
                  <a:pt x="121639" y="27708"/>
                </a:lnTo>
                <a:lnTo>
                  <a:pt x="101918" y="52292"/>
                </a:lnTo>
                <a:lnTo>
                  <a:pt x="93725" y="83820"/>
                </a:lnTo>
                <a:lnTo>
                  <a:pt x="93726" y="364998"/>
                </a:lnTo>
                <a:lnTo>
                  <a:pt x="86375" y="383999"/>
                </a:lnTo>
                <a:lnTo>
                  <a:pt x="71208" y="398778"/>
                </a:lnTo>
                <a:lnTo>
                  <a:pt x="51870" y="408858"/>
                </a:lnTo>
                <a:lnTo>
                  <a:pt x="32004" y="413766"/>
                </a:lnTo>
                <a:lnTo>
                  <a:pt x="23622" y="415290"/>
                </a:lnTo>
                <a:lnTo>
                  <a:pt x="15240" y="415290"/>
                </a:lnTo>
                <a:lnTo>
                  <a:pt x="36576" y="416814"/>
                </a:lnTo>
                <a:lnTo>
                  <a:pt x="65504" y="425121"/>
                </a:lnTo>
                <a:lnTo>
                  <a:pt x="73563" y="429808"/>
                </a:lnTo>
                <a:lnTo>
                  <a:pt x="94283" y="417171"/>
                </a:lnTo>
                <a:lnTo>
                  <a:pt x="114077" y="392788"/>
                </a:lnTo>
                <a:lnTo>
                  <a:pt x="122682" y="361188"/>
                </a:lnTo>
                <a:lnTo>
                  <a:pt x="122682" y="77724"/>
                </a:lnTo>
                <a:lnTo>
                  <a:pt x="131605" y="58721"/>
                </a:lnTo>
                <a:lnTo>
                  <a:pt x="146689" y="44491"/>
                </a:lnTo>
                <a:lnTo>
                  <a:pt x="165582" y="34875"/>
                </a:lnTo>
                <a:lnTo>
                  <a:pt x="185927" y="29718"/>
                </a:lnTo>
                <a:lnTo>
                  <a:pt x="194310" y="28956"/>
                </a:lnTo>
                <a:lnTo>
                  <a:pt x="202692" y="28956"/>
                </a:lnTo>
                <a:close/>
              </a:path>
              <a:path w="203200" h="859154">
                <a:moveTo>
                  <a:pt x="202692" y="830580"/>
                </a:moveTo>
                <a:lnTo>
                  <a:pt x="192786" y="830580"/>
                </a:lnTo>
                <a:lnTo>
                  <a:pt x="184404" y="829056"/>
                </a:lnTo>
                <a:lnTo>
                  <a:pt x="143094" y="812311"/>
                </a:lnTo>
                <a:lnTo>
                  <a:pt x="122682" y="774954"/>
                </a:lnTo>
                <a:lnTo>
                  <a:pt x="122682" y="499110"/>
                </a:lnTo>
                <a:lnTo>
                  <a:pt x="121920" y="490728"/>
                </a:lnTo>
                <a:lnTo>
                  <a:pt x="111744" y="462339"/>
                </a:lnTo>
                <a:lnTo>
                  <a:pt x="91749" y="440383"/>
                </a:lnTo>
                <a:lnTo>
                  <a:pt x="73563" y="429808"/>
                </a:lnTo>
                <a:lnTo>
                  <a:pt x="66780" y="433945"/>
                </a:lnTo>
                <a:lnTo>
                  <a:pt x="35052" y="442722"/>
                </a:lnTo>
                <a:lnTo>
                  <a:pt x="15240" y="444246"/>
                </a:lnTo>
                <a:lnTo>
                  <a:pt x="23622" y="444315"/>
                </a:lnTo>
                <a:lnTo>
                  <a:pt x="31242" y="445008"/>
                </a:lnTo>
                <a:lnTo>
                  <a:pt x="72904" y="461772"/>
                </a:lnTo>
                <a:lnTo>
                  <a:pt x="93726" y="499110"/>
                </a:lnTo>
                <a:lnTo>
                  <a:pt x="93726" y="776478"/>
                </a:lnTo>
                <a:lnTo>
                  <a:pt x="94488" y="785622"/>
                </a:lnTo>
                <a:lnTo>
                  <a:pt x="126196" y="835004"/>
                </a:lnTo>
                <a:lnTo>
                  <a:pt x="181356" y="858012"/>
                </a:lnTo>
                <a:lnTo>
                  <a:pt x="201168" y="858774"/>
                </a:lnTo>
                <a:lnTo>
                  <a:pt x="202692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0817" y="5340096"/>
            <a:ext cx="201930" cy="323850"/>
          </a:xfrm>
          <a:custGeom>
            <a:avLst/>
            <a:gdLst/>
            <a:ahLst/>
            <a:cxnLst/>
            <a:rect l="l" t="t" r="r" b="b"/>
            <a:pathLst>
              <a:path w="201930" h="323850">
                <a:moveTo>
                  <a:pt x="101837" y="162317"/>
                </a:moveTo>
                <a:lnTo>
                  <a:pt x="88979" y="156839"/>
                </a:lnTo>
                <a:lnTo>
                  <a:pt x="67775" y="152028"/>
                </a:lnTo>
                <a:lnTo>
                  <a:pt x="46020" y="149498"/>
                </a:lnTo>
                <a:lnTo>
                  <a:pt x="24384" y="147828"/>
                </a:lnTo>
                <a:lnTo>
                  <a:pt x="6096" y="147828"/>
                </a:lnTo>
                <a:lnTo>
                  <a:pt x="0" y="154686"/>
                </a:lnTo>
                <a:lnTo>
                  <a:pt x="0" y="169926"/>
                </a:lnTo>
                <a:lnTo>
                  <a:pt x="6096" y="176784"/>
                </a:lnTo>
                <a:lnTo>
                  <a:pt x="24384" y="176784"/>
                </a:lnTo>
                <a:lnTo>
                  <a:pt x="45378" y="175168"/>
                </a:lnTo>
                <a:lnTo>
                  <a:pt x="66917" y="172650"/>
                </a:lnTo>
                <a:lnTo>
                  <a:pt x="87954" y="168007"/>
                </a:lnTo>
                <a:lnTo>
                  <a:pt x="101837" y="162317"/>
                </a:lnTo>
                <a:close/>
              </a:path>
              <a:path w="201930" h="323850">
                <a:moveTo>
                  <a:pt x="95250" y="133350"/>
                </a:moveTo>
                <a:lnTo>
                  <a:pt x="39647" y="147188"/>
                </a:lnTo>
                <a:lnTo>
                  <a:pt x="23622" y="147828"/>
                </a:lnTo>
                <a:lnTo>
                  <a:pt x="24384" y="147828"/>
                </a:lnTo>
                <a:lnTo>
                  <a:pt x="46020" y="149498"/>
                </a:lnTo>
                <a:lnTo>
                  <a:pt x="67775" y="152028"/>
                </a:lnTo>
                <a:lnTo>
                  <a:pt x="88979" y="156839"/>
                </a:lnTo>
                <a:lnTo>
                  <a:pt x="93726" y="158861"/>
                </a:lnTo>
                <a:lnTo>
                  <a:pt x="93726" y="135636"/>
                </a:lnTo>
                <a:lnTo>
                  <a:pt x="95250" y="133350"/>
                </a:lnTo>
                <a:close/>
              </a:path>
              <a:path w="201930" h="323850">
                <a:moveTo>
                  <a:pt x="121539" y="281559"/>
                </a:moveTo>
                <a:lnTo>
                  <a:pt x="121158" y="280416"/>
                </a:lnTo>
                <a:lnTo>
                  <a:pt x="121158" y="178308"/>
                </a:lnTo>
                <a:lnTo>
                  <a:pt x="119634" y="176784"/>
                </a:lnTo>
                <a:lnTo>
                  <a:pt x="118872" y="174498"/>
                </a:lnTo>
                <a:lnTo>
                  <a:pt x="112014" y="167640"/>
                </a:lnTo>
                <a:lnTo>
                  <a:pt x="108966" y="165354"/>
                </a:lnTo>
                <a:lnTo>
                  <a:pt x="101837" y="162317"/>
                </a:lnTo>
                <a:lnTo>
                  <a:pt x="87954" y="168007"/>
                </a:lnTo>
                <a:lnTo>
                  <a:pt x="66917" y="172650"/>
                </a:lnTo>
                <a:lnTo>
                  <a:pt x="45378" y="175168"/>
                </a:lnTo>
                <a:lnTo>
                  <a:pt x="24384" y="176784"/>
                </a:lnTo>
                <a:lnTo>
                  <a:pt x="23622" y="176784"/>
                </a:lnTo>
                <a:lnTo>
                  <a:pt x="39029" y="177306"/>
                </a:lnTo>
                <a:lnTo>
                  <a:pt x="58697" y="179603"/>
                </a:lnTo>
                <a:lnTo>
                  <a:pt x="77973" y="183538"/>
                </a:lnTo>
                <a:lnTo>
                  <a:pt x="92202" y="188976"/>
                </a:lnTo>
                <a:lnTo>
                  <a:pt x="93726" y="189890"/>
                </a:lnTo>
                <a:lnTo>
                  <a:pt x="93726" y="186690"/>
                </a:lnTo>
                <a:lnTo>
                  <a:pt x="95032" y="190608"/>
                </a:lnTo>
                <a:lnTo>
                  <a:pt x="96012" y="191262"/>
                </a:lnTo>
                <a:lnTo>
                  <a:pt x="96012" y="294894"/>
                </a:lnTo>
                <a:lnTo>
                  <a:pt x="97536" y="297180"/>
                </a:lnTo>
                <a:lnTo>
                  <a:pt x="98298" y="298704"/>
                </a:lnTo>
                <a:lnTo>
                  <a:pt x="103632" y="304038"/>
                </a:lnTo>
                <a:lnTo>
                  <a:pt x="108966" y="307086"/>
                </a:lnTo>
                <a:lnTo>
                  <a:pt x="120396" y="312249"/>
                </a:lnTo>
                <a:lnTo>
                  <a:pt x="120396" y="280416"/>
                </a:lnTo>
                <a:lnTo>
                  <a:pt x="121539" y="281559"/>
                </a:lnTo>
                <a:close/>
              </a:path>
              <a:path w="201930" h="323850">
                <a:moveTo>
                  <a:pt x="201930" y="28956"/>
                </a:moveTo>
                <a:lnTo>
                  <a:pt x="201930" y="0"/>
                </a:lnTo>
                <a:lnTo>
                  <a:pt x="192024" y="761"/>
                </a:lnTo>
                <a:lnTo>
                  <a:pt x="171826" y="1576"/>
                </a:lnTo>
                <a:lnTo>
                  <a:pt x="148318" y="4424"/>
                </a:lnTo>
                <a:lnTo>
                  <a:pt x="125517" y="9822"/>
                </a:lnTo>
                <a:lnTo>
                  <a:pt x="107442" y="18288"/>
                </a:lnTo>
                <a:lnTo>
                  <a:pt x="104394" y="20574"/>
                </a:lnTo>
                <a:lnTo>
                  <a:pt x="103632" y="20574"/>
                </a:lnTo>
                <a:lnTo>
                  <a:pt x="98298" y="25907"/>
                </a:lnTo>
                <a:lnTo>
                  <a:pt x="97536" y="27432"/>
                </a:lnTo>
                <a:lnTo>
                  <a:pt x="96012" y="29718"/>
                </a:lnTo>
                <a:lnTo>
                  <a:pt x="95250" y="31242"/>
                </a:lnTo>
                <a:lnTo>
                  <a:pt x="95250" y="32765"/>
                </a:lnTo>
                <a:lnTo>
                  <a:pt x="94488" y="34289"/>
                </a:lnTo>
                <a:lnTo>
                  <a:pt x="93726" y="36575"/>
                </a:lnTo>
                <a:lnTo>
                  <a:pt x="93726" y="134874"/>
                </a:lnTo>
                <a:lnTo>
                  <a:pt x="96012" y="132588"/>
                </a:lnTo>
                <a:lnTo>
                  <a:pt x="96012" y="159835"/>
                </a:lnTo>
                <a:lnTo>
                  <a:pt x="101837" y="162317"/>
                </a:lnTo>
                <a:lnTo>
                  <a:pt x="107442" y="160020"/>
                </a:lnTo>
                <a:lnTo>
                  <a:pt x="112014" y="156210"/>
                </a:lnTo>
                <a:lnTo>
                  <a:pt x="112776" y="156210"/>
                </a:lnTo>
                <a:lnTo>
                  <a:pt x="118872" y="150114"/>
                </a:lnTo>
                <a:lnTo>
                  <a:pt x="119634" y="147828"/>
                </a:lnTo>
                <a:lnTo>
                  <a:pt x="120396" y="147066"/>
                </a:lnTo>
                <a:lnTo>
                  <a:pt x="120396" y="43434"/>
                </a:lnTo>
                <a:lnTo>
                  <a:pt x="121750" y="42418"/>
                </a:lnTo>
                <a:lnTo>
                  <a:pt x="122682" y="39624"/>
                </a:lnTo>
                <a:lnTo>
                  <a:pt x="122682" y="41719"/>
                </a:lnTo>
                <a:lnTo>
                  <a:pt x="123444" y="41147"/>
                </a:lnTo>
                <a:lnTo>
                  <a:pt x="140679" y="35506"/>
                </a:lnTo>
                <a:lnTo>
                  <a:pt x="157514" y="31965"/>
                </a:lnTo>
                <a:lnTo>
                  <a:pt x="174650" y="29968"/>
                </a:lnTo>
                <a:lnTo>
                  <a:pt x="192024" y="28998"/>
                </a:lnTo>
                <a:lnTo>
                  <a:pt x="201930" y="28956"/>
                </a:lnTo>
                <a:close/>
              </a:path>
              <a:path w="201930" h="323850">
                <a:moveTo>
                  <a:pt x="95250" y="133350"/>
                </a:moveTo>
                <a:lnTo>
                  <a:pt x="93726" y="135636"/>
                </a:lnTo>
                <a:lnTo>
                  <a:pt x="95097" y="133807"/>
                </a:lnTo>
                <a:lnTo>
                  <a:pt x="95250" y="133350"/>
                </a:lnTo>
                <a:close/>
              </a:path>
              <a:path w="201930" h="323850">
                <a:moveTo>
                  <a:pt x="95097" y="133807"/>
                </a:moveTo>
                <a:lnTo>
                  <a:pt x="93726" y="135636"/>
                </a:lnTo>
                <a:lnTo>
                  <a:pt x="93726" y="137922"/>
                </a:lnTo>
                <a:lnTo>
                  <a:pt x="95097" y="133807"/>
                </a:lnTo>
                <a:close/>
              </a:path>
              <a:path w="201930" h="323850">
                <a:moveTo>
                  <a:pt x="96012" y="159835"/>
                </a:moveTo>
                <a:lnTo>
                  <a:pt x="96012" y="132588"/>
                </a:lnTo>
                <a:lnTo>
                  <a:pt x="95097" y="133807"/>
                </a:lnTo>
                <a:lnTo>
                  <a:pt x="93726" y="137922"/>
                </a:lnTo>
                <a:lnTo>
                  <a:pt x="93726" y="158861"/>
                </a:lnTo>
                <a:lnTo>
                  <a:pt x="96012" y="159835"/>
                </a:lnTo>
                <a:close/>
              </a:path>
              <a:path w="201930" h="323850">
                <a:moveTo>
                  <a:pt x="95032" y="190608"/>
                </a:moveTo>
                <a:lnTo>
                  <a:pt x="93726" y="186690"/>
                </a:lnTo>
                <a:lnTo>
                  <a:pt x="93726" y="188976"/>
                </a:lnTo>
                <a:lnTo>
                  <a:pt x="94869" y="190500"/>
                </a:lnTo>
                <a:lnTo>
                  <a:pt x="95032" y="190608"/>
                </a:lnTo>
                <a:close/>
              </a:path>
              <a:path w="201930" h="323850">
                <a:moveTo>
                  <a:pt x="94869" y="190500"/>
                </a:moveTo>
                <a:lnTo>
                  <a:pt x="93726" y="188976"/>
                </a:lnTo>
                <a:lnTo>
                  <a:pt x="94640" y="190347"/>
                </a:lnTo>
                <a:lnTo>
                  <a:pt x="94869" y="190500"/>
                </a:lnTo>
                <a:close/>
              </a:path>
              <a:path w="201930" h="323850">
                <a:moveTo>
                  <a:pt x="94640" y="190347"/>
                </a:moveTo>
                <a:lnTo>
                  <a:pt x="93726" y="188976"/>
                </a:lnTo>
                <a:lnTo>
                  <a:pt x="93726" y="189738"/>
                </a:lnTo>
                <a:lnTo>
                  <a:pt x="94640" y="190347"/>
                </a:lnTo>
                <a:close/>
              </a:path>
              <a:path w="201930" h="323850">
                <a:moveTo>
                  <a:pt x="94742" y="190500"/>
                </a:moveTo>
                <a:lnTo>
                  <a:pt x="94640" y="190347"/>
                </a:lnTo>
                <a:lnTo>
                  <a:pt x="93726" y="189738"/>
                </a:lnTo>
                <a:lnTo>
                  <a:pt x="94107" y="190119"/>
                </a:lnTo>
                <a:lnTo>
                  <a:pt x="94742" y="190500"/>
                </a:lnTo>
                <a:close/>
              </a:path>
              <a:path w="201930" h="323850">
                <a:moveTo>
                  <a:pt x="94107" y="190119"/>
                </a:moveTo>
                <a:lnTo>
                  <a:pt x="93726" y="189738"/>
                </a:lnTo>
                <a:lnTo>
                  <a:pt x="93726" y="189890"/>
                </a:lnTo>
                <a:lnTo>
                  <a:pt x="94107" y="190119"/>
                </a:lnTo>
                <a:close/>
              </a:path>
              <a:path w="201930" h="323850">
                <a:moveTo>
                  <a:pt x="96012" y="294894"/>
                </a:moveTo>
                <a:lnTo>
                  <a:pt x="96012" y="192024"/>
                </a:lnTo>
                <a:lnTo>
                  <a:pt x="94107" y="190119"/>
                </a:lnTo>
                <a:lnTo>
                  <a:pt x="93726" y="189890"/>
                </a:lnTo>
                <a:lnTo>
                  <a:pt x="93726" y="288036"/>
                </a:lnTo>
                <a:lnTo>
                  <a:pt x="94488" y="290322"/>
                </a:lnTo>
                <a:lnTo>
                  <a:pt x="95250" y="291846"/>
                </a:lnTo>
                <a:lnTo>
                  <a:pt x="95250" y="293370"/>
                </a:lnTo>
                <a:lnTo>
                  <a:pt x="96012" y="294894"/>
                </a:lnTo>
                <a:close/>
              </a:path>
              <a:path w="201930" h="323850">
                <a:moveTo>
                  <a:pt x="95250" y="191261"/>
                </a:moveTo>
                <a:lnTo>
                  <a:pt x="94742" y="190500"/>
                </a:lnTo>
                <a:lnTo>
                  <a:pt x="94107" y="190119"/>
                </a:lnTo>
                <a:lnTo>
                  <a:pt x="95250" y="191261"/>
                </a:lnTo>
                <a:close/>
              </a:path>
              <a:path w="201930" h="323850">
                <a:moveTo>
                  <a:pt x="94972" y="190638"/>
                </a:moveTo>
                <a:lnTo>
                  <a:pt x="94869" y="190500"/>
                </a:lnTo>
                <a:lnTo>
                  <a:pt x="94640" y="190347"/>
                </a:lnTo>
                <a:lnTo>
                  <a:pt x="94742" y="190500"/>
                </a:lnTo>
                <a:lnTo>
                  <a:pt x="94972" y="190638"/>
                </a:lnTo>
                <a:close/>
              </a:path>
              <a:path w="201930" h="323850">
                <a:moveTo>
                  <a:pt x="95250" y="191262"/>
                </a:moveTo>
                <a:lnTo>
                  <a:pt x="95097" y="190804"/>
                </a:lnTo>
                <a:lnTo>
                  <a:pt x="94972" y="190638"/>
                </a:lnTo>
                <a:lnTo>
                  <a:pt x="94742" y="190500"/>
                </a:lnTo>
                <a:lnTo>
                  <a:pt x="95250" y="191262"/>
                </a:lnTo>
                <a:close/>
              </a:path>
              <a:path w="201930" h="323850">
                <a:moveTo>
                  <a:pt x="95059" y="190690"/>
                </a:moveTo>
                <a:lnTo>
                  <a:pt x="94869" y="190500"/>
                </a:lnTo>
                <a:lnTo>
                  <a:pt x="94972" y="190638"/>
                </a:lnTo>
                <a:close/>
              </a:path>
              <a:path w="201930" h="323850">
                <a:moveTo>
                  <a:pt x="95097" y="190804"/>
                </a:moveTo>
                <a:lnTo>
                  <a:pt x="94972" y="190638"/>
                </a:lnTo>
                <a:lnTo>
                  <a:pt x="95097" y="190804"/>
                </a:lnTo>
                <a:close/>
              </a:path>
              <a:path w="201930" h="323850">
                <a:moveTo>
                  <a:pt x="96012" y="191262"/>
                </a:moveTo>
                <a:lnTo>
                  <a:pt x="95032" y="190608"/>
                </a:lnTo>
                <a:lnTo>
                  <a:pt x="96012" y="191262"/>
                </a:lnTo>
                <a:close/>
              </a:path>
              <a:path w="201930" h="323850">
                <a:moveTo>
                  <a:pt x="96012" y="192024"/>
                </a:moveTo>
                <a:lnTo>
                  <a:pt x="96012" y="191262"/>
                </a:lnTo>
                <a:lnTo>
                  <a:pt x="95059" y="190690"/>
                </a:lnTo>
                <a:lnTo>
                  <a:pt x="96012" y="192024"/>
                </a:lnTo>
                <a:close/>
              </a:path>
              <a:path w="201930" h="323850">
                <a:moveTo>
                  <a:pt x="96012" y="132588"/>
                </a:moveTo>
                <a:lnTo>
                  <a:pt x="95250" y="133350"/>
                </a:lnTo>
                <a:lnTo>
                  <a:pt x="95097" y="133807"/>
                </a:lnTo>
                <a:lnTo>
                  <a:pt x="96012" y="132588"/>
                </a:lnTo>
                <a:close/>
              </a:path>
              <a:path w="201930" h="323850">
                <a:moveTo>
                  <a:pt x="96012" y="192024"/>
                </a:moveTo>
                <a:lnTo>
                  <a:pt x="95097" y="190804"/>
                </a:lnTo>
                <a:lnTo>
                  <a:pt x="95250" y="191262"/>
                </a:lnTo>
                <a:lnTo>
                  <a:pt x="96012" y="192024"/>
                </a:lnTo>
                <a:close/>
              </a:path>
              <a:path w="201930" h="323850">
                <a:moveTo>
                  <a:pt x="121702" y="42563"/>
                </a:moveTo>
                <a:lnTo>
                  <a:pt x="120396" y="43434"/>
                </a:lnTo>
                <a:lnTo>
                  <a:pt x="120396" y="44196"/>
                </a:lnTo>
                <a:lnTo>
                  <a:pt x="121539" y="43053"/>
                </a:lnTo>
                <a:lnTo>
                  <a:pt x="121702" y="42563"/>
                </a:lnTo>
                <a:close/>
              </a:path>
              <a:path w="201930" h="323850">
                <a:moveTo>
                  <a:pt x="121539" y="43053"/>
                </a:moveTo>
                <a:lnTo>
                  <a:pt x="120396" y="44196"/>
                </a:lnTo>
                <a:lnTo>
                  <a:pt x="120396" y="147066"/>
                </a:lnTo>
                <a:lnTo>
                  <a:pt x="121158" y="146304"/>
                </a:lnTo>
                <a:lnTo>
                  <a:pt x="121158" y="44196"/>
                </a:lnTo>
                <a:lnTo>
                  <a:pt x="121539" y="43053"/>
                </a:lnTo>
                <a:close/>
              </a:path>
              <a:path w="201930" h="323850">
                <a:moveTo>
                  <a:pt x="121702" y="282048"/>
                </a:moveTo>
                <a:lnTo>
                  <a:pt x="121539" y="281559"/>
                </a:lnTo>
                <a:lnTo>
                  <a:pt x="120396" y="280416"/>
                </a:lnTo>
                <a:lnTo>
                  <a:pt x="120396" y="281178"/>
                </a:lnTo>
                <a:lnTo>
                  <a:pt x="121702" y="282048"/>
                </a:lnTo>
                <a:close/>
              </a:path>
              <a:path w="201930" h="323850">
                <a:moveTo>
                  <a:pt x="122682" y="313282"/>
                </a:moveTo>
                <a:lnTo>
                  <a:pt x="122682" y="284988"/>
                </a:lnTo>
                <a:lnTo>
                  <a:pt x="121702" y="282048"/>
                </a:lnTo>
                <a:lnTo>
                  <a:pt x="120396" y="281178"/>
                </a:lnTo>
                <a:lnTo>
                  <a:pt x="120396" y="312249"/>
                </a:lnTo>
                <a:lnTo>
                  <a:pt x="122682" y="313282"/>
                </a:lnTo>
                <a:close/>
              </a:path>
              <a:path w="201930" h="323850">
                <a:moveTo>
                  <a:pt x="122682" y="41910"/>
                </a:moveTo>
                <a:lnTo>
                  <a:pt x="121539" y="43053"/>
                </a:lnTo>
                <a:lnTo>
                  <a:pt x="121158" y="44196"/>
                </a:lnTo>
                <a:lnTo>
                  <a:pt x="122682" y="41910"/>
                </a:lnTo>
                <a:close/>
              </a:path>
              <a:path w="201930" h="323850">
                <a:moveTo>
                  <a:pt x="122682" y="139446"/>
                </a:moveTo>
                <a:lnTo>
                  <a:pt x="122682" y="41910"/>
                </a:lnTo>
                <a:lnTo>
                  <a:pt x="121158" y="44196"/>
                </a:lnTo>
                <a:lnTo>
                  <a:pt x="121158" y="144780"/>
                </a:lnTo>
                <a:lnTo>
                  <a:pt x="121920" y="143256"/>
                </a:lnTo>
                <a:lnTo>
                  <a:pt x="121920" y="140208"/>
                </a:lnTo>
                <a:lnTo>
                  <a:pt x="122682" y="139446"/>
                </a:lnTo>
                <a:close/>
              </a:path>
              <a:path w="201930" h="323850">
                <a:moveTo>
                  <a:pt x="122682" y="282702"/>
                </a:moveTo>
                <a:lnTo>
                  <a:pt x="122682" y="185166"/>
                </a:lnTo>
                <a:lnTo>
                  <a:pt x="121920" y="184404"/>
                </a:lnTo>
                <a:lnTo>
                  <a:pt x="121920" y="181356"/>
                </a:lnTo>
                <a:lnTo>
                  <a:pt x="121158" y="179832"/>
                </a:lnTo>
                <a:lnTo>
                  <a:pt x="121158" y="280416"/>
                </a:lnTo>
                <a:lnTo>
                  <a:pt x="122682" y="282702"/>
                </a:lnTo>
                <a:close/>
              </a:path>
              <a:path w="201930" h="323850">
                <a:moveTo>
                  <a:pt x="122682" y="282702"/>
                </a:moveTo>
                <a:lnTo>
                  <a:pt x="121158" y="280416"/>
                </a:lnTo>
                <a:lnTo>
                  <a:pt x="121539" y="281559"/>
                </a:lnTo>
                <a:lnTo>
                  <a:pt x="122682" y="282702"/>
                </a:lnTo>
                <a:close/>
              </a:path>
              <a:path w="201930" h="323850">
                <a:moveTo>
                  <a:pt x="122682" y="41910"/>
                </a:moveTo>
                <a:lnTo>
                  <a:pt x="121702" y="42563"/>
                </a:lnTo>
                <a:lnTo>
                  <a:pt x="121539" y="43053"/>
                </a:lnTo>
                <a:lnTo>
                  <a:pt x="122682" y="41910"/>
                </a:lnTo>
                <a:close/>
              </a:path>
              <a:path w="201930" h="323850">
                <a:moveTo>
                  <a:pt x="122682" y="282702"/>
                </a:moveTo>
                <a:lnTo>
                  <a:pt x="121539" y="281559"/>
                </a:lnTo>
                <a:lnTo>
                  <a:pt x="121702" y="282048"/>
                </a:lnTo>
                <a:lnTo>
                  <a:pt x="122682" y="282702"/>
                </a:lnTo>
                <a:close/>
              </a:path>
              <a:path w="201930" h="323850">
                <a:moveTo>
                  <a:pt x="122682" y="41910"/>
                </a:moveTo>
                <a:lnTo>
                  <a:pt x="122682" y="41719"/>
                </a:lnTo>
                <a:lnTo>
                  <a:pt x="121750" y="42418"/>
                </a:lnTo>
                <a:lnTo>
                  <a:pt x="121702" y="42563"/>
                </a:lnTo>
                <a:lnTo>
                  <a:pt x="122682" y="41910"/>
                </a:lnTo>
                <a:close/>
              </a:path>
              <a:path w="201930" h="323850">
                <a:moveTo>
                  <a:pt x="201930" y="323850"/>
                </a:moveTo>
                <a:lnTo>
                  <a:pt x="201930" y="295656"/>
                </a:lnTo>
                <a:lnTo>
                  <a:pt x="192024" y="295599"/>
                </a:lnTo>
                <a:lnTo>
                  <a:pt x="174650" y="294306"/>
                </a:lnTo>
                <a:lnTo>
                  <a:pt x="156976" y="292546"/>
                </a:lnTo>
                <a:lnTo>
                  <a:pt x="139373" y="289071"/>
                </a:lnTo>
                <a:lnTo>
                  <a:pt x="122682" y="282702"/>
                </a:lnTo>
                <a:lnTo>
                  <a:pt x="121702" y="282048"/>
                </a:lnTo>
                <a:lnTo>
                  <a:pt x="122682" y="284988"/>
                </a:lnTo>
                <a:lnTo>
                  <a:pt x="122682" y="313282"/>
                </a:lnTo>
                <a:lnTo>
                  <a:pt x="126844" y="315163"/>
                </a:lnTo>
                <a:lnTo>
                  <a:pt x="149180" y="320297"/>
                </a:lnTo>
                <a:lnTo>
                  <a:pt x="172173" y="323016"/>
                </a:lnTo>
                <a:lnTo>
                  <a:pt x="192024" y="323850"/>
                </a:lnTo>
                <a:lnTo>
                  <a:pt x="201930" y="323850"/>
                </a:lnTo>
                <a:close/>
              </a:path>
              <a:path w="201930" h="323850">
                <a:moveTo>
                  <a:pt x="122682" y="41719"/>
                </a:moveTo>
                <a:lnTo>
                  <a:pt x="122682" y="39624"/>
                </a:lnTo>
                <a:lnTo>
                  <a:pt x="121750" y="42418"/>
                </a:lnTo>
                <a:lnTo>
                  <a:pt x="122682" y="41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6245" y="5724905"/>
            <a:ext cx="201930" cy="727075"/>
          </a:xfrm>
          <a:custGeom>
            <a:avLst/>
            <a:gdLst/>
            <a:ahLst/>
            <a:cxnLst/>
            <a:rect l="l" t="t" r="r" b="b"/>
            <a:pathLst>
              <a:path w="201930" h="727075">
                <a:moveTo>
                  <a:pt x="78350" y="363381"/>
                </a:moveTo>
                <a:lnTo>
                  <a:pt x="74047" y="360902"/>
                </a:lnTo>
                <a:lnTo>
                  <a:pt x="49846" y="353138"/>
                </a:lnTo>
                <a:lnTo>
                  <a:pt x="25146" y="348996"/>
                </a:lnTo>
                <a:lnTo>
                  <a:pt x="6096" y="348996"/>
                </a:lnTo>
                <a:lnTo>
                  <a:pt x="0" y="355854"/>
                </a:lnTo>
                <a:lnTo>
                  <a:pt x="0" y="371094"/>
                </a:lnTo>
                <a:lnTo>
                  <a:pt x="6096" y="377190"/>
                </a:lnTo>
                <a:lnTo>
                  <a:pt x="14478" y="377190"/>
                </a:lnTo>
                <a:lnTo>
                  <a:pt x="25146" y="377087"/>
                </a:lnTo>
                <a:lnTo>
                  <a:pt x="50046" y="373741"/>
                </a:lnTo>
                <a:lnTo>
                  <a:pt x="76738" y="364412"/>
                </a:lnTo>
                <a:lnTo>
                  <a:pt x="78350" y="363381"/>
                </a:lnTo>
                <a:close/>
              </a:path>
              <a:path w="201930" h="727075">
                <a:moveTo>
                  <a:pt x="125730" y="665988"/>
                </a:moveTo>
                <a:lnTo>
                  <a:pt x="123444" y="660654"/>
                </a:lnTo>
                <a:lnTo>
                  <a:pt x="123444" y="662940"/>
                </a:lnTo>
                <a:lnTo>
                  <a:pt x="121920" y="656844"/>
                </a:lnTo>
                <a:lnTo>
                  <a:pt x="121920" y="413766"/>
                </a:lnTo>
                <a:lnTo>
                  <a:pt x="121158" y="413004"/>
                </a:lnTo>
                <a:lnTo>
                  <a:pt x="121158" y="412242"/>
                </a:lnTo>
                <a:lnTo>
                  <a:pt x="119634" y="406146"/>
                </a:lnTo>
                <a:lnTo>
                  <a:pt x="119634" y="404622"/>
                </a:lnTo>
                <a:lnTo>
                  <a:pt x="117348" y="398526"/>
                </a:lnTo>
                <a:lnTo>
                  <a:pt x="115824" y="397002"/>
                </a:lnTo>
                <a:lnTo>
                  <a:pt x="112776" y="391668"/>
                </a:lnTo>
                <a:lnTo>
                  <a:pt x="95704" y="373381"/>
                </a:lnTo>
                <a:lnTo>
                  <a:pt x="78350" y="363381"/>
                </a:lnTo>
                <a:lnTo>
                  <a:pt x="76738" y="364412"/>
                </a:lnTo>
                <a:lnTo>
                  <a:pt x="50046" y="373741"/>
                </a:lnTo>
                <a:lnTo>
                  <a:pt x="25146" y="377087"/>
                </a:lnTo>
                <a:lnTo>
                  <a:pt x="14478" y="377190"/>
                </a:lnTo>
                <a:lnTo>
                  <a:pt x="58412" y="385238"/>
                </a:lnTo>
                <a:lnTo>
                  <a:pt x="90678" y="410146"/>
                </a:lnTo>
                <a:lnTo>
                  <a:pt x="90678" y="409194"/>
                </a:lnTo>
                <a:lnTo>
                  <a:pt x="92202" y="413258"/>
                </a:lnTo>
                <a:lnTo>
                  <a:pt x="92202" y="413004"/>
                </a:lnTo>
                <a:lnTo>
                  <a:pt x="92964" y="415290"/>
                </a:lnTo>
                <a:lnTo>
                  <a:pt x="92964" y="416052"/>
                </a:lnTo>
                <a:lnTo>
                  <a:pt x="93726" y="419100"/>
                </a:lnTo>
                <a:lnTo>
                  <a:pt x="93726" y="655320"/>
                </a:lnTo>
                <a:lnTo>
                  <a:pt x="94488" y="661416"/>
                </a:lnTo>
                <a:lnTo>
                  <a:pt x="94488" y="663702"/>
                </a:lnTo>
                <a:lnTo>
                  <a:pt x="96012" y="669798"/>
                </a:lnTo>
                <a:lnTo>
                  <a:pt x="96012" y="670560"/>
                </a:lnTo>
                <a:lnTo>
                  <a:pt x="96774" y="671322"/>
                </a:lnTo>
                <a:lnTo>
                  <a:pt x="99060" y="677418"/>
                </a:lnTo>
                <a:lnTo>
                  <a:pt x="99822" y="678180"/>
                </a:lnTo>
                <a:lnTo>
                  <a:pt x="99822" y="678942"/>
                </a:lnTo>
                <a:lnTo>
                  <a:pt x="103632" y="685800"/>
                </a:lnTo>
                <a:lnTo>
                  <a:pt x="121715" y="703556"/>
                </a:lnTo>
                <a:lnTo>
                  <a:pt x="124206" y="704973"/>
                </a:lnTo>
                <a:lnTo>
                  <a:pt x="124206" y="664464"/>
                </a:lnTo>
                <a:lnTo>
                  <a:pt x="125730" y="665988"/>
                </a:lnTo>
                <a:close/>
              </a:path>
              <a:path w="201930" h="727075">
                <a:moveTo>
                  <a:pt x="92964" y="354040"/>
                </a:moveTo>
                <a:lnTo>
                  <a:pt x="92964" y="311658"/>
                </a:lnTo>
                <a:lnTo>
                  <a:pt x="91440" y="315468"/>
                </a:lnTo>
                <a:lnTo>
                  <a:pt x="79034" y="329977"/>
                </a:lnTo>
                <a:lnTo>
                  <a:pt x="61850" y="339780"/>
                </a:lnTo>
                <a:lnTo>
                  <a:pt x="42507" y="345809"/>
                </a:lnTo>
                <a:lnTo>
                  <a:pt x="23622" y="348996"/>
                </a:lnTo>
                <a:lnTo>
                  <a:pt x="25146" y="348996"/>
                </a:lnTo>
                <a:lnTo>
                  <a:pt x="49846" y="353138"/>
                </a:lnTo>
                <a:lnTo>
                  <a:pt x="74047" y="360902"/>
                </a:lnTo>
                <a:lnTo>
                  <a:pt x="78350" y="363381"/>
                </a:lnTo>
                <a:lnTo>
                  <a:pt x="92964" y="354040"/>
                </a:lnTo>
                <a:close/>
              </a:path>
              <a:path w="201930" h="727075">
                <a:moveTo>
                  <a:pt x="91440" y="411480"/>
                </a:moveTo>
                <a:lnTo>
                  <a:pt x="90678" y="409194"/>
                </a:lnTo>
                <a:lnTo>
                  <a:pt x="90678" y="410146"/>
                </a:lnTo>
                <a:lnTo>
                  <a:pt x="91440" y="411480"/>
                </a:lnTo>
                <a:close/>
              </a:path>
              <a:path w="201930" h="727075">
                <a:moveTo>
                  <a:pt x="201930" y="28194"/>
                </a:moveTo>
                <a:lnTo>
                  <a:pt x="201168" y="0"/>
                </a:lnTo>
                <a:lnTo>
                  <a:pt x="190500" y="0"/>
                </a:lnTo>
                <a:lnTo>
                  <a:pt x="141908" y="11415"/>
                </a:lnTo>
                <a:lnTo>
                  <a:pt x="102870" y="41910"/>
                </a:lnTo>
                <a:lnTo>
                  <a:pt x="99822" y="48006"/>
                </a:lnTo>
                <a:lnTo>
                  <a:pt x="99060" y="48768"/>
                </a:lnTo>
                <a:lnTo>
                  <a:pt x="99060" y="49530"/>
                </a:lnTo>
                <a:lnTo>
                  <a:pt x="96773" y="54864"/>
                </a:lnTo>
                <a:lnTo>
                  <a:pt x="96012" y="55626"/>
                </a:lnTo>
                <a:lnTo>
                  <a:pt x="96012" y="57150"/>
                </a:lnTo>
                <a:lnTo>
                  <a:pt x="94488" y="62484"/>
                </a:lnTo>
                <a:lnTo>
                  <a:pt x="94488" y="64770"/>
                </a:lnTo>
                <a:lnTo>
                  <a:pt x="93725" y="72390"/>
                </a:lnTo>
                <a:lnTo>
                  <a:pt x="93726" y="307848"/>
                </a:lnTo>
                <a:lnTo>
                  <a:pt x="92202" y="313182"/>
                </a:lnTo>
                <a:lnTo>
                  <a:pt x="92964" y="311658"/>
                </a:lnTo>
                <a:lnTo>
                  <a:pt x="92964" y="354040"/>
                </a:lnTo>
                <a:lnTo>
                  <a:pt x="100113" y="349470"/>
                </a:lnTo>
                <a:lnTo>
                  <a:pt x="115824" y="329184"/>
                </a:lnTo>
                <a:lnTo>
                  <a:pt x="119634" y="322326"/>
                </a:lnTo>
                <a:lnTo>
                  <a:pt x="119634" y="320040"/>
                </a:lnTo>
                <a:lnTo>
                  <a:pt x="121158" y="314706"/>
                </a:lnTo>
                <a:lnTo>
                  <a:pt x="121158" y="313944"/>
                </a:lnTo>
                <a:lnTo>
                  <a:pt x="121920" y="313182"/>
                </a:lnTo>
                <a:lnTo>
                  <a:pt x="121920" y="69342"/>
                </a:lnTo>
                <a:lnTo>
                  <a:pt x="123443" y="64008"/>
                </a:lnTo>
                <a:lnTo>
                  <a:pt x="123443" y="66294"/>
                </a:lnTo>
                <a:lnTo>
                  <a:pt x="124206" y="64262"/>
                </a:lnTo>
                <a:lnTo>
                  <a:pt x="124206" y="62484"/>
                </a:lnTo>
                <a:lnTo>
                  <a:pt x="127254" y="57150"/>
                </a:lnTo>
                <a:lnTo>
                  <a:pt x="140796" y="44546"/>
                </a:lnTo>
                <a:lnTo>
                  <a:pt x="157186" y="35966"/>
                </a:lnTo>
                <a:lnTo>
                  <a:pt x="175183" y="30739"/>
                </a:lnTo>
                <a:lnTo>
                  <a:pt x="192786" y="28299"/>
                </a:lnTo>
                <a:lnTo>
                  <a:pt x="201930" y="28194"/>
                </a:lnTo>
                <a:close/>
              </a:path>
              <a:path w="201930" h="727075">
                <a:moveTo>
                  <a:pt x="92964" y="415290"/>
                </a:moveTo>
                <a:lnTo>
                  <a:pt x="92202" y="413004"/>
                </a:lnTo>
                <a:lnTo>
                  <a:pt x="92392" y="413766"/>
                </a:lnTo>
                <a:lnTo>
                  <a:pt x="92964" y="415290"/>
                </a:lnTo>
                <a:close/>
              </a:path>
              <a:path w="201930" h="727075">
                <a:moveTo>
                  <a:pt x="92392" y="413766"/>
                </a:moveTo>
                <a:lnTo>
                  <a:pt x="92202" y="413004"/>
                </a:lnTo>
                <a:lnTo>
                  <a:pt x="92202" y="413258"/>
                </a:lnTo>
                <a:lnTo>
                  <a:pt x="92392" y="413766"/>
                </a:lnTo>
                <a:close/>
              </a:path>
              <a:path w="201930" h="727075">
                <a:moveTo>
                  <a:pt x="92964" y="416052"/>
                </a:moveTo>
                <a:lnTo>
                  <a:pt x="92964" y="415290"/>
                </a:lnTo>
                <a:lnTo>
                  <a:pt x="92392" y="413766"/>
                </a:lnTo>
                <a:lnTo>
                  <a:pt x="92964" y="416052"/>
                </a:lnTo>
                <a:close/>
              </a:path>
              <a:path w="201930" h="727075">
                <a:moveTo>
                  <a:pt x="93726" y="307848"/>
                </a:moveTo>
                <a:lnTo>
                  <a:pt x="93726" y="304038"/>
                </a:lnTo>
                <a:lnTo>
                  <a:pt x="92964" y="310134"/>
                </a:lnTo>
                <a:lnTo>
                  <a:pt x="93726" y="307848"/>
                </a:lnTo>
                <a:close/>
              </a:path>
              <a:path w="201930" h="727075">
                <a:moveTo>
                  <a:pt x="93726" y="421386"/>
                </a:moveTo>
                <a:lnTo>
                  <a:pt x="93726" y="419100"/>
                </a:lnTo>
                <a:lnTo>
                  <a:pt x="92964" y="416814"/>
                </a:lnTo>
                <a:lnTo>
                  <a:pt x="93726" y="421386"/>
                </a:lnTo>
                <a:close/>
              </a:path>
              <a:path w="201930" h="727075">
                <a:moveTo>
                  <a:pt x="122682" y="67056"/>
                </a:moveTo>
                <a:lnTo>
                  <a:pt x="121920" y="69342"/>
                </a:lnTo>
                <a:lnTo>
                  <a:pt x="121920" y="72390"/>
                </a:lnTo>
                <a:lnTo>
                  <a:pt x="122682" y="67056"/>
                </a:lnTo>
                <a:close/>
              </a:path>
              <a:path w="201930" h="727075">
                <a:moveTo>
                  <a:pt x="122682" y="659130"/>
                </a:moveTo>
                <a:lnTo>
                  <a:pt x="121920" y="653034"/>
                </a:lnTo>
                <a:lnTo>
                  <a:pt x="121920" y="656844"/>
                </a:lnTo>
                <a:lnTo>
                  <a:pt x="122682" y="659130"/>
                </a:lnTo>
                <a:close/>
              </a:path>
              <a:path w="201930" h="727075">
                <a:moveTo>
                  <a:pt x="125730" y="60198"/>
                </a:moveTo>
                <a:lnTo>
                  <a:pt x="124206" y="62484"/>
                </a:lnTo>
                <a:lnTo>
                  <a:pt x="124206" y="64262"/>
                </a:lnTo>
                <a:lnTo>
                  <a:pt x="125730" y="60198"/>
                </a:lnTo>
                <a:close/>
              </a:path>
              <a:path w="201930" h="727075">
                <a:moveTo>
                  <a:pt x="201930" y="697992"/>
                </a:moveTo>
                <a:lnTo>
                  <a:pt x="192786" y="697992"/>
                </a:lnTo>
                <a:lnTo>
                  <a:pt x="174253" y="695484"/>
                </a:lnTo>
                <a:lnTo>
                  <a:pt x="156167" y="690191"/>
                </a:lnTo>
                <a:lnTo>
                  <a:pt x="139816" y="681368"/>
                </a:lnTo>
                <a:lnTo>
                  <a:pt x="126492" y="668274"/>
                </a:lnTo>
                <a:lnTo>
                  <a:pt x="124206" y="664464"/>
                </a:lnTo>
                <a:lnTo>
                  <a:pt x="124206" y="704973"/>
                </a:lnTo>
                <a:lnTo>
                  <a:pt x="142803" y="715560"/>
                </a:lnTo>
                <a:lnTo>
                  <a:pt x="166213" y="722781"/>
                </a:lnTo>
                <a:lnTo>
                  <a:pt x="191262" y="726186"/>
                </a:lnTo>
                <a:lnTo>
                  <a:pt x="201168" y="726948"/>
                </a:lnTo>
                <a:lnTo>
                  <a:pt x="201930" y="697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1539" y="3957828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967" y="4881753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6873" y="55054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1539" y="60864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2289" y="3537203"/>
            <a:ext cx="203200" cy="722630"/>
          </a:xfrm>
          <a:custGeom>
            <a:avLst/>
            <a:gdLst/>
            <a:ahLst/>
            <a:cxnLst/>
            <a:rect l="l" t="t" r="r" b="b"/>
            <a:pathLst>
              <a:path w="203200" h="722629">
                <a:moveTo>
                  <a:pt x="78834" y="361105"/>
                </a:moveTo>
                <a:lnTo>
                  <a:pt x="74690" y="358701"/>
                </a:lnTo>
                <a:lnTo>
                  <a:pt x="50553" y="350816"/>
                </a:lnTo>
                <a:lnTo>
                  <a:pt x="25907" y="346709"/>
                </a:lnTo>
                <a:lnTo>
                  <a:pt x="6857" y="346709"/>
                </a:lnTo>
                <a:lnTo>
                  <a:pt x="0" y="353567"/>
                </a:lnTo>
                <a:lnTo>
                  <a:pt x="0" y="368807"/>
                </a:lnTo>
                <a:lnTo>
                  <a:pt x="6857" y="374903"/>
                </a:lnTo>
                <a:lnTo>
                  <a:pt x="14477" y="375665"/>
                </a:lnTo>
                <a:lnTo>
                  <a:pt x="15239" y="375665"/>
                </a:lnTo>
                <a:lnTo>
                  <a:pt x="24383" y="374903"/>
                </a:lnTo>
                <a:lnTo>
                  <a:pt x="50417" y="371383"/>
                </a:lnTo>
                <a:lnTo>
                  <a:pt x="76695" y="362445"/>
                </a:lnTo>
                <a:lnTo>
                  <a:pt x="78834" y="361105"/>
                </a:lnTo>
                <a:close/>
              </a:path>
              <a:path w="203200" h="722629">
                <a:moveTo>
                  <a:pt x="124015" y="657605"/>
                </a:moveTo>
                <a:lnTo>
                  <a:pt x="122681" y="652272"/>
                </a:lnTo>
                <a:lnTo>
                  <a:pt x="122681" y="419100"/>
                </a:lnTo>
                <a:lnTo>
                  <a:pt x="121919" y="411479"/>
                </a:lnTo>
                <a:lnTo>
                  <a:pt x="121919" y="409194"/>
                </a:lnTo>
                <a:lnTo>
                  <a:pt x="120395" y="403859"/>
                </a:lnTo>
                <a:lnTo>
                  <a:pt x="120395" y="403097"/>
                </a:lnTo>
                <a:lnTo>
                  <a:pt x="119633" y="402335"/>
                </a:lnTo>
                <a:lnTo>
                  <a:pt x="119633" y="401573"/>
                </a:lnTo>
                <a:lnTo>
                  <a:pt x="117347" y="396239"/>
                </a:lnTo>
                <a:lnTo>
                  <a:pt x="117347" y="395477"/>
                </a:lnTo>
                <a:lnTo>
                  <a:pt x="116585" y="394715"/>
                </a:lnTo>
                <a:lnTo>
                  <a:pt x="113537" y="389381"/>
                </a:lnTo>
                <a:lnTo>
                  <a:pt x="96343" y="371259"/>
                </a:lnTo>
                <a:lnTo>
                  <a:pt x="78834" y="361105"/>
                </a:lnTo>
                <a:lnTo>
                  <a:pt x="76695" y="362445"/>
                </a:lnTo>
                <a:lnTo>
                  <a:pt x="50417" y="371383"/>
                </a:lnTo>
                <a:lnTo>
                  <a:pt x="24383" y="374903"/>
                </a:lnTo>
                <a:lnTo>
                  <a:pt x="15239" y="375665"/>
                </a:lnTo>
                <a:lnTo>
                  <a:pt x="23621" y="375766"/>
                </a:lnTo>
                <a:lnTo>
                  <a:pt x="76425" y="391921"/>
                </a:lnTo>
                <a:lnTo>
                  <a:pt x="90677" y="407060"/>
                </a:lnTo>
                <a:lnTo>
                  <a:pt x="90677" y="406907"/>
                </a:lnTo>
                <a:lnTo>
                  <a:pt x="92201" y="409194"/>
                </a:lnTo>
                <a:lnTo>
                  <a:pt x="92201" y="410717"/>
                </a:lnTo>
                <a:lnTo>
                  <a:pt x="92963" y="413003"/>
                </a:lnTo>
                <a:lnTo>
                  <a:pt x="92963" y="413384"/>
                </a:lnTo>
                <a:lnTo>
                  <a:pt x="93725" y="416051"/>
                </a:lnTo>
                <a:lnTo>
                  <a:pt x="93725" y="651510"/>
                </a:lnTo>
                <a:lnTo>
                  <a:pt x="94487" y="656844"/>
                </a:lnTo>
                <a:lnTo>
                  <a:pt x="94487" y="658368"/>
                </a:lnTo>
                <a:lnTo>
                  <a:pt x="95249" y="659130"/>
                </a:lnTo>
                <a:lnTo>
                  <a:pt x="96011" y="665226"/>
                </a:lnTo>
                <a:lnTo>
                  <a:pt x="96773" y="665988"/>
                </a:lnTo>
                <a:lnTo>
                  <a:pt x="96773" y="667511"/>
                </a:lnTo>
                <a:lnTo>
                  <a:pt x="99059" y="672846"/>
                </a:lnTo>
                <a:lnTo>
                  <a:pt x="99821" y="673608"/>
                </a:lnTo>
                <a:lnTo>
                  <a:pt x="99821" y="674369"/>
                </a:lnTo>
                <a:lnTo>
                  <a:pt x="100583" y="674369"/>
                </a:lnTo>
                <a:lnTo>
                  <a:pt x="104393" y="681227"/>
                </a:lnTo>
                <a:lnTo>
                  <a:pt x="122149" y="698980"/>
                </a:lnTo>
                <a:lnTo>
                  <a:pt x="123443" y="699715"/>
                </a:lnTo>
                <a:lnTo>
                  <a:pt x="123443" y="656082"/>
                </a:lnTo>
                <a:lnTo>
                  <a:pt x="124015" y="657605"/>
                </a:lnTo>
                <a:close/>
              </a:path>
              <a:path w="203200" h="722629">
                <a:moveTo>
                  <a:pt x="92455" y="310642"/>
                </a:moveTo>
                <a:lnTo>
                  <a:pt x="62055" y="337694"/>
                </a:lnTo>
                <a:lnTo>
                  <a:pt x="23621" y="346709"/>
                </a:lnTo>
                <a:lnTo>
                  <a:pt x="25907" y="346709"/>
                </a:lnTo>
                <a:lnTo>
                  <a:pt x="50553" y="350816"/>
                </a:lnTo>
                <a:lnTo>
                  <a:pt x="74690" y="358701"/>
                </a:lnTo>
                <a:lnTo>
                  <a:pt x="78834" y="361105"/>
                </a:lnTo>
                <a:lnTo>
                  <a:pt x="92201" y="352729"/>
                </a:lnTo>
                <a:lnTo>
                  <a:pt x="92201" y="311657"/>
                </a:lnTo>
                <a:lnTo>
                  <a:pt x="92455" y="310642"/>
                </a:lnTo>
                <a:close/>
              </a:path>
              <a:path w="203200" h="722629">
                <a:moveTo>
                  <a:pt x="92201" y="409194"/>
                </a:moveTo>
                <a:lnTo>
                  <a:pt x="90677" y="406907"/>
                </a:lnTo>
                <a:lnTo>
                  <a:pt x="90798" y="407228"/>
                </a:lnTo>
                <a:lnTo>
                  <a:pt x="92201" y="409194"/>
                </a:lnTo>
                <a:close/>
              </a:path>
              <a:path w="203200" h="722629">
                <a:moveTo>
                  <a:pt x="90798" y="407228"/>
                </a:moveTo>
                <a:lnTo>
                  <a:pt x="90677" y="406907"/>
                </a:lnTo>
                <a:lnTo>
                  <a:pt x="90677" y="407060"/>
                </a:lnTo>
                <a:lnTo>
                  <a:pt x="90798" y="407228"/>
                </a:lnTo>
                <a:close/>
              </a:path>
              <a:path w="203200" h="722629">
                <a:moveTo>
                  <a:pt x="92506" y="411784"/>
                </a:moveTo>
                <a:lnTo>
                  <a:pt x="92201" y="410717"/>
                </a:lnTo>
                <a:lnTo>
                  <a:pt x="92201" y="409194"/>
                </a:lnTo>
                <a:lnTo>
                  <a:pt x="90798" y="407228"/>
                </a:lnTo>
                <a:lnTo>
                  <a:pt x="92506" y="411784"/>
                </a:lnTo>
                <a:close/>
              </a:path>
              <a:path w="203200" h="722629">
                <a:moveTo>
                  <a:pt x="92963" y="309371"/>
                </a:moveTo>
                <a:lnTo>
                  <a:pt x="92455" y="310642"/>
                </a:lnTo>
                <a:lnTo>
                  <a:pt x="92201" y="311657"/>
                </a:lnTo>
                <a:lnTo>
                  <a:pt x="92963" y="309371"/>
                </a:lnTo>
                <a:close/>
              </a:path>
              <a:path w="203200" h="722629">
                <a:moveTo>
                  <a:pt x="92963" y="352251"/>
                </a:moveTo>
                <a:lnTo>
                  <a:pt x="92963" y="309371"/>
                </a:lnTo>
                <a:lnTo>
                  <a:pt x="92201" y="311657"/>
                </a:lnTo>
                <a:lnTo>
                  <a:pt x="92201" y="352729"/>
                </a:lnTo>
                <a:lnTo>
                  <a:pt x="92963" y="352251"/>
                </a:lnTo>
                <a:close/>
              </a:path>
              <a:path w="203200" h="722629">
                <a:moveTo>
                  <a:pt x="92963" y="413003"/>
                </a:moveTo>
                <a:lnTo>
                  <a:pt x="92201" y="410717"/>
                </a:lnTo>
                <a:lnTo>
                  <a:pt x="92506" y="411784"/>
                </a:lnTo>
                <a:lnTo>
                  <a:pt x="92963" y="413003"/>
                </a:lnTo>
                <a:close/>
              </a:path>
              <a:path w="203200" h="722629">
                <a:moveTo>
                  <a:pt x="202691" y="28193"/>
                </a:moveTo>
                <a:lnTo>
                  <a:pt x="201929" y="0"/>
                </a:lnTo>
                <a:lnTo>
                  <a:pt x="191261" y="0"/>
                </a:lnTo>
                <a:lnTo>
                  <a:pt x="142613" y="11653"/>
                </a:lnTo>
                <a:lnTo>
                  <a:pt x="103631" y="41909"/>
                </a:lnTo>
                <a:lnTo>
                  <a:pt x="100583" y="47243"/>
                </a:lnTo>
                <a:lnTo>
                  <a:pt x="99821" y="48005"/>
                </a:lnTo>
                <a:lnTo>
                  <a:pt x="99821" y="48767"/>
                </a:lnTo>
                <a:lnTo>
                  <a:pt x="99059" y="49529"/>
                </a:lnTo>
                <a:lnTo>
                  <a:pt x="96773" y="54863"/>
                </a:lnTo>
                <a:lnTo>
                  <a:pt x="96773" y="56387"/>
                </a:lnTo>
                <a:lnTo>
                  <a:pt x="96011" y="57149"/>
                </a:lnTo>
                <a:lnTo>
                  <a:pt x="95249" y="62483"/>
                </a:lnTo>
                <a:lnTo>
                  <a:pt x="94487" y="63245"/>
                </a:lnTo>
                <a:lnTo>
                  <a:pt x="94487" y="64769"/>
                </a:lnTo>
                <a:lnTo>
                  <a:pt x="93725" y="71627"/>
                </a:lnTo>
                <a:lnTo>
                  <a:pt x="93725" y="305561"/>
                </a:lnTo>
                <a:lnTo>
                  <a:pt x="92455" y="310642"/>
                </a:lnTo>
                <a:lnTo>
                  <a:pt x="92963" y="309371"/>
                </a:lnTo>
                <a:lnTo>
                  <a:pt x="92963" y="352251"/>
                </a:lnTo>
                <a:lnTo>
                  <a:pt x="99868" y="347925"/>
                </a:lnTo>
                <a:lnTo>
                  <a:pt x="116585" y="327659"/>
                </a:lnTo>
                <a:lnTo>
                  <a:pt x="119633" y="320039"/>
                </a:lnTo>
                <a:lnTo>
                  <a:pt x="120395" y="319277"/>
                </a:lnTo>
                <a:lnTo>
                  <a:pt x="120395" y="318515"/>
                </a:lnTo>
                <a:lnTo>
                  <a:pt x="121919" y="312419"/>
                </a:lnTo>
                <a:lnTo>
                  <a:pt x="121919" y="310133"/>
                </a:lnTo>
                <a:lnTo>
                  <a:pt x="122681" y="304038"/>
                </a:lnTo>
                <a:lnTo>
                  <a:pt x="122681" y="69341"/>
                </a:lnTo>
                <a:lnTo>
                  <a:pt x="123443" y="66674"/>
                </a:lnTo>
                <a:lnTo>
                  <a:pt x="123443" y="65531"/>
                </a:lnTo>
                <a:lnTo>
                  <a:pt x="125729" y="60197"/>
                </a:lnTo>
                <a:lnTo>
                  <a:pt x="125729" y="61150"/>
                </a:lnTo>
                <a:lnTo>
                  <a:pt x="128015" y="57149"/>
                </a:lnTo>
                <a:lnTo>
                  <a:pt x="140489" y="44911"/>
                </a:lnTo>
                <a:lnTo>
                  <a:pt x="157481" y="36280"/>
                </a:lnTo>
                <a:lnTo>
                  <a:pt x="176123" y="31036"/>
                </a:lnTo>
                <a:lnTo>
                  <a:pt x="193547" y="28955"/>
                </a:lnTo>
                <a:lnTo>
                  <a:pt x="202691" y="28193"/>
                </a:lnTo>
                <a:close/>
              </a:path>
              <a:path w="203200" h="722629">
                <a:moveTo>
                  <a:pt x="92963" y="413384"/>
                </a:moveTo>
                <a:lnTo>
                  <a:pt x="92963" y="413003"/>
                </a:lnTo>
                <a:lnTo>
                  <a:pt x="92506" y="411784"/>
                </a:lnTo>
                <a:lnTo>
                  <a:pt x="92963" y="413384"/>
                </a:lnTo>
                <a:close/>
              </a:path>
              <a:path w="203200" h="722629">
                <a:moveTo>
                  <a:pt x="124205" y="64007"/>
                </a:moveTo>
                <a:lnTo>
                  <a:pt x="123443" y="65531"/>
                </a:lnTo>
                <a:lnTo>
                  <a:pt x="123443" y="66674"/>
                </a:lnTo>
                <a:lnTo>
                  <a:pt x="124205" y="64007"/>
                </a:lnTo>
                <a:close/>
              </a:path>
              <a:path w="203200" h="722629">
                <a:moveTo>
                  <a:pt x="124205" y="658368"/>
                </a:moveTo>
                <a:lnTo>
                  <a:pt x="124015" y="657605"/>
                </a:lnTo>
                <a:lnTo>
                  <a:pt x="123443" y="656082"/>
                </a:lnTo>
                <a:lnTo>
                  <a:pt x="124205" y="658368"/>
                </a:lnTo>
                <a:close/>
              </a:path>
              <a:path w="203200" h="722629">
                <a:moveTo>
                  <a:pt x="124205" y="700148"/>
                </a:moveTo>
                <a:lnTo>
                  <a:pt x="124205" y="658368"/>
                </a:lnTo>
                <a:lnTo>
                  <a:pt x="123443" y="656082"/>
                </a:lnTo>
                <a:lnTo>
                  <a:pt x="123443" y="699715"/>
                </a:lnTo>
                <a:lnTo>
                  <a:pt x="124205" y="700148"/>
                </a:lnTo>
                <a:close/>
              </a:path>
              <a:path w="203200" h="722629">
                <a:moveTo>
                  <a:pt x="125729" y="701013"/>
                </a:moveTo>
                <a:lnTo>
                  <a:pt x="125729" y="662177"/>
                </a:lnTo>
                <a:lnTo>
                  <a:pt x="124015" y="657605"/>
                </a:lnTo>
                <a:lnTo>
                  <a:pt x="124205" y="658368"/>
                </a:lnTo>
                <a:lnTo>
                  <a:pt x="124205" y="700148"/>
                </a:lnTo>
                <a:lnTo>
                  <a:pt x="125729" y="701013"/>
                </a:lnTo>
                <a:close/>
              </a:path>
              <a:path w="203200" h="722629">
                <a:moveTo>
                  <a:pt x="125729" y="61150"/>
                </a:moveTo>
                <a:lnTo>
                  <a:pt x="125729" y="60197"/>
                </a:lnTo>
                <a:lnTo>
                  <a:pt x="124967" y="62483"/>
                </a:lnTo>
                <a:lnTo>
                  <a:pt x="125729" y="61150"/>
                </a:lnTo>
                <a:close/>
              </a:path>
              <a:path w="203200" h="722629">
                <a:moveTo>
                  <a:pt x="202691" y="693419"/>
                </a:moveTo>
                <a:lnTo>
                  <a:pt x="156452" y="685299"/>
                </a:lnTo>
                <a:lnTo>
                  <a:pt x="124967" y="659891"/>
                </a:lnTo>
                <a:lnTo>
                  <a:pt x="125729" y="662177"/>
                </a:lnTo>
                <a:lnTo>
                  <a:pt x="125729" y="701013"/>
                </a:lnTo>
                <a:lnTo>
                  <a:pt x="143470" y="711084"/>
                </a:lnTo>
                <a:lnTo>
                  <a:pt x="167160" y="718355"/>
                </a:lnTo>
                <a:lnTo>
                  <a:pt x="192023" y="721613"/>
                </a:lnTo>
                <a:lnTo>
                  <a:pt x="201929" y="722376"/>
                </a:lnTo>
                <a:lnTo>
                  <a:pt x="202691" y="69341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7705" y="4403597"/>
            <a:ext cx="201930" cy="859155"/>
          </a:xfrm>
          <a:custGeom>
            <a:avLst/>
            <a:gdLst/>
            <a:ahLst/>
            <a:cxnLst/>
            <a:rect l="l" t="t" r="r" b="b"/>
            <a:pathLst>
              <a:path w="201929" h="859154">
                <a:moveTo>
                  <a:pt x="72998" y="429605"/>
                </a:moveTo>
                <a:lnTo>
                  <a:pt x="65148" y="425096"/>
                </a:lnTo>
                <a:lnTo>
                  <a:pt x="35814" y="416814"/>
                </a:lnTo>
                <a:lnTo>
                  <a:pt x="22098" y="415779"/>
                </a:lnTo>
                <a:lnTo>
                  <a:pt x="15240" y="415290"/>
                </a:lnTo>
                <a:lnTo>
                  <a:pt x="6096" y="415290"/>
                </a:lnTo>
                <a:lnTo>
                  <a:pt x="0" y="422148"/>
                </a:lnTo>
                <a:lnTo>
                  <a:pt x="0" y="437388"/>
                </a:lnTo>
                <a:lnTo>
                  <a:pt x="6096" y="443484"/>
                </a:lnTo>
                <a:lnTo>
                  <a:pt x="13716" y="444246"/>
                </a:lnTo>
                <a:lnTo>
                  <a:pt x="15240" y="444246"/>
                </a:lnTo>
                <a:lnTo>
                  <a:pt x="24384" y="443484"/>
                </a:lnTo>
                <a:lnTo>
                  <a:pt x="35052" y="442722"/>
                </a:lnTo>
                <a:lnTo>
                  <a:pt x="66053" y="433823"/>
                </a:lnTo>
                <a:lnTo>
                  <a:pt x="72998" y="429605"/>
                </a:lnTo>
                <a:close/>
              </a:path>
              <a:path w="201929" h="859154">
                <a:moveTo>
                  <a:pt x="201930" y="28956"/>
                </a:moveTo>
                <a:lnTo>
                  <a:pt x="201168" y="0"/>
                </a:lnTo>
                <a:lnTo>
                  <a:pt x="190500" y="762"/>
                </a:lnTo>
                <a:lnTo>
                  <a:pt x="180594" y="1524"/>
                </a:lnTo>
                <a:lnTo>
                  <a:pt x="148968" y="10934"/>
                </a:lnTo>
                <a:lnTo>
                  <a:pt x="121605" y="27532"/>
                </a:lnTo>
                <a:lnTo>
                  <a:pt x="102019" y="51699"/>
                </a:lnTo>
                <a:lnTo>
                  <a:pt x="93726" y="83820"/>
                </a:lnTo>
                <a:lnTo>
                  <a:pt x="93726" y="364998"/>
                </a:lnTo>
                <a:lnTo>
                  <a:pt x="86339" y="384064"/>
                </a:lnTo>
                <a:lnTo>
                  <a:pt x="71189" y="398759"/>
                </a:lnTo>
                <a:lnTo>
                  <a:pt x="51877" y="408765"/>
                </a:lnTo>
                <a:lnTo>
                  <a:pt x="32004" y="413766"/>
                </a:lnTo>
                <a:lnTo>
                  <a:pt x="23622" y="415290"/>
                </a:lnTo>
                <a:lnTo>
                  <a:pt x="15240" y="415290"/>
                </a:lnTo>
                <a:lnTo>
                  <a:pt x="25908" y="416052"/>
                </a:lnTo>
                <a:lnTo>
                  <a:pt x="35814" y="416814"/>
                </a:lnTo>
                <a:lnTo>
                  <a:pt x="65148" y="425096"/>
                </a:lnTo>
                <a:lnTo>
                  <a:pt x="72998" y="429605"/>
                </a:lnTo>
                <a:lnTo>
                  <a:pt x="93973" y="416866"/>
                </a:lnTo>
                <a:lnTo>
                  <a:pt x="114340" y="392453"/>
                </a:lnTo>
                <a:lnTo>
                  <a:pt x="122682" y="361188"/>
                </a:lnTo>
                <a:lnTo>
                  <a:pt x="122682" y="77724"/>
                </a:lnTo>
                <a:lnTo>
                  <a:pt x="131253" y="58596"/>
                </a:lnTo>
                <a:lnTo>
                  <a:pt x="146494" y="44415"/>
                </a:lnTo>
                <a:lnTo>
                  <a:pt x="165640" y="34886"/>
                </a:lnTo>
                <a:lnTo>
                  <a:pt x="185928" y="29718"/>
                </a:lnTo>
                <a:lnTo>
                  <a:pt x="192786" y="29032"/>
                </a:lnTo>
                <a:lnTo>
                  <a:pt x="201930" y="28956"/>
                </a:lnTo>
                <a:close/>
              </a:path>
              <a:path w="201929" h="859154">
                <a:moveTo>
                  <a:pt x="201930" y="830580"/>
                </a:moveTo>
                <a:lnTo>
                  <a:pt x="163183" y="823251"/>
                </a:lnTo>
                <a:lnTo>
                  <a:pt x="128229" y="796239"/>
                </a:lnTo>
                <a:lnTo>
                  <a:pt x="122682" y="499110"/>
                </a:lnTo>
                <a:lnTo>
                  <a:pt x="121920" y="490728"/>
                </a:lnTo>
                <a:lnTo>
                  <a:pt x="111459" y="462092"/>
                </a:lnTo>
                <a:lnTo>
                  <a:pt x="91449" y="440202"/>
                </a:lnTo>
                <a:lnTo>
                  <a:pt x="72998" y="429605"/>
                </a:lnTo>
                <a:lnTo>
                  <a:pt x="66053" y="433823"/>
                </a:lnTo>
                <a:lnTo>
                  <a:pt x="35052" y="442722"/>
                </a:lnTo>
                <a:lnTo>
                  <a:pt x="23622" y="443547"/>
                </a:lnTo>
                <a:lnTo>
                  <a:pt x="15240" y="444246"/>
                </a:lnTo>
                <a:lnTo>
                  <a:pt x="22098" y="444246"/>
                </a:lnTo>
                <a:lnTo>
                  <a:pt x="30480" y="445008"/>
                </a:lnTo>
                <a:lnTo>
                  <a:pt x="72513" y="461738"/>
                </a:lnTo>
                <a:lnTo>
                  <a:pt x="93726" y="499110"/>
                </a:lnTo>
                <a:lnTo>
                  <a:pt x="93726" y="776478"/>
                </a:lnTo>
                <a:lnTo>
                  <a:pt x="94488" y="785622"/>
                </a:lnTo>
                <a:lnTo>
                  <a:pt x="126049" y="835094"/>
                </a:lnTo>
                <a:lnTo>
                  <a:pt x="181356" y="857250"/>
                </a:lnTo>
                <a:lnTo>
                  <a:pt x="192024" y="858774"/>
                </a:lnTo>
                <a:lnTo>
                  <a:pt x="201168" y="858774"/>
                </a:lnTo>
                <a:lnTo>
                  <a:pt x="201930" y="83058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1141" y="5369052"/>
            <a:ext cx="229870" cy="1024255"/>
          </a:xfrm>
          <a:custGeom>
            <a:avLst/>
            <a:gdLst/>
            <a:ahLst/>
            <a:cxnLst/>
            <a:rect l="l" t="t" r="r" b="b"/>
            <a:pathLst>
              <a:path w="229870" h="1024254">
                <a:moveTo>
                  <a:pt x="76721" y="511905"/>
                </a:moveTo>
                <a:lnTo>
                  <a:pt x="72613" y="509474"/>
                </a:lnTo>
                <a:lnTo>
                  <a:pt x="38861" y="499871"/>
                </a:lnTo>
                <a:lnTo>
                  <a:pt x="27431" y="498347"/>
                </a:lnTo>
                <a:lnTo>
                  <a:pt x="15239" y="497585"/>
                </a:lnTo>
                <a:lnTo>
                  <a:pt x="6095" y="497585"/>
                </a:lnTo>
                <a:lnTo>
                  <a:pt x="0" y="504443"/>
                </a:lnTo>
                <a:lnTo>
                  <a:pt x="0" y="519683"/>
                </a:lnTo>
                <a:lnTo>
                  <a:pt x="6095" y="525779"/>
                </a:lnTo>
                <a:lnTo>
                  <a:pt x="13715" y="526541"/>
                </a:lnTo>
                <a:lnTo>
                  <a:pt x="15239" y="526541"/>
                </a:lnTo>
                <a:lnTo>
                  <a:pt x="25907" y="525779"/>
                </a:lnTo>
                <a:lnTo>
                  <a:pt x="38099" y="524255"/>
                </a:lnTo>
                <a:lnTo>
                  <a:pt x="73649" y="513846"/>
                </a:lnTo>
                <a:lnTo>
                  <a:pt x="76721" y="511905"/>
                </a:lnTo>
                <a:close/>
              </a:path>
              <a:path w="229870" h="1024254">
                <a:moveTo>
                  <a:pt x="229361" y="28193"/>
                </a:moveTo>
                <a:lnTo>
                  <a:pt x="228599" y="0"/>
                </a:lnTo>
                <a:lnTo>
                  <a:pt x="216407" y="761"/>
                </a:lnTo>
                <a:lnTo>
                  <a:pt x="204215" y="2285"/>
                </a:lnTo>
                <a:lnTo>
                  <a:pt x="168808" y="12527"/>
                </a:lnTo>
                <a:lnTo>
                  <a:pt x="137736" y="32751"/>
                </a:lnTo>
                <a:lnTo>
                  <a:pt x="115710" y="61555"/>
                </a:lnTo>
                <a:lnTo>
                  <a:pt x="107441" y="97535"/>
                </a:lnTo>
                <a:lnTo>
                  <a:pt x="107441" y="435101"/>
                </a:lnTo>
                <a:lnTo>
                  <a:pt x="97878" y="458914"/>
                </a:lnTo>
                <a:lnTo>
                  <a:pt x="58948" y="489294"/>
                </a:lnTo>
                <a:lnTo>
                  <a:pt x="15239" y="497585"/>
                </a:lnTo>
                <a:lnTo>
                  <a:pt x="27431" y="498347"/>
                </a:lnTo>
                <a:lnTo>
                  <a:pt x="38861" y="499871"/>
                </a:lnTo>
                <a:lnTo>
                  <a:pt x="72613" y="509474"/>
                </a:lnTo>
                <a:lnTo>
                  <a:pt x="76721" y="511905"/>
                </a:lnTo>
                <a:lnTo>
                  <a:pt x="104879" y="494118"/>
                </a:lnTo>
                <a:lnTo>
                  <a:pt x="127103" y="465837"/>
                </a:lnTo>
                <a:lnTo>
                  <a:pt x="135635" y="429767"/>
                </a:lnTo>
                <a:lnTo>
                  <a:pt x="135635" y="97535"/>
                </a:lnTo>
                <a:lnTo>
                  <a:pt x="136397" y="89915"/>
                </a:lnTo>
                <a:lnTo>
                  <a:pt x="163425" y="48696"/>
                </a:lnTo>
                <a:lnTo>
                  <a:pt x="210311" y="29717"/>
                </a:lnTo>
                <a:lnTo>
                  <a:pt x="219455" y="28955"/>
                </a:lnTo>
                <a:lnTo>
                  <a:pt x="229361" y="28193"/>
                </a:lnTo>
                <a:close/>
              </a:path>
              <a:path w="229870" h="1024254">
                <a:moveTo>
                  <a:pt x="229361" y="995171"/>
                </a:moveTo>
                <a:lnTo>
                  <a:pt x="218694" y="995171"/>
                </a:lnTo>
                <a:lnTo>
                  <a:pt x="208788" y="993647"/>
                </a:lnTo>
                <a:lnTo>
                  <a:pt x="159562" y="972154"/>
                </a:lnTo>
                <a:lnTo>
                  <a:pt x="135636" y="925829"/>
                </a:lnTo>
                <a:lnTo>
                  <a:pt x="135635" y="585215"/>
                </a:lnTo>
                <a:lnTo>
                  <a:pt x="123858" y="552010"/>
                </a:lnTo>
                <a:lnTo>
                  <a:pt x="101898" y="526808"/>
                </a:lnTo>
                <a:lnTo>
                  <a:pt x="76721" y="511905"/>
                </a:lnTo>
                <a:lnTo>
                  <a:pt x="73649" y="513846"/>
                </a:lnTo>
                <a:lnTo>
                  <a:pt x="38099" y="524255"/>
                </a:lnTo>
                <a:lnTo>
                  <a:pt x="25907" y="525779"/>
                </a:lnTo>
                <a:lnTo>
                  <a:pt x="15239" y="526541"/>
                </a:lnTo>
                <a:lnTo>
                  <a:pt x="25145" y="526659"/>
                </a:lnTo>
                <a:lnTo>
                  <a:pt x="83186" y="548897"/>
                </a:lnTo>
                <a:lnTo>
                  <a:pt x="107441" y="595121"/>
                </a:lnTo>
                <a:lnTo>
                  <a:pt x="107442" y="927353"/>
                </a:lnTo>
                <a:lnTo>
                  <a:pt x="108204" y="938021"/>
                </a:lnTo>
                <a:lnTo>
                  <a:pt x="142908" y="995248"/>
                </a:lnTo>
                <a:lnTo>
                  <a:pt x="205740" y="1021841"/>
                </a:lnTo>
                <a:lnTo>
                  <a:pt x="228600" y="1024127"/>
                </a:lnTo>
                <a:lnTo>
                  <a:pt x="229361" y="99517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44959" y="3899153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157" y="0"/>
                </a:lnTo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8195" y="4851653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19" y="0"/>
                </a:lnTo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4959" y="5884926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157" y="0"/>
                </a:lnTo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1297" y="878078"/>
            <a:ext cx="4495800" cy="161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45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不同分组条件分组示例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8081" y="2867405"/>
            <a:ext cx="1511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55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	by</a:t>
            </a:r>
            <a:r>
              <a:rPr sz="1800" b="1" spc="40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139" y="2868942"/>
            <a:ext cx="15246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55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	by</a:t>
            </a:r>
            <a:r>
              <a:rPr sz="1800" b="1" spc="40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824980" cy="272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  <a:tabLst>
                <a:tab pos="42672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求不及格课程超过两门的同学的学号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04620" algn="l"/>
                <a:tab pos="1811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 marR="2478405">
              <a:lnSpc>
                <a:spcPct val="130000"/>
              </a:lnSpc>
              <a:tabLst>
                <a:tab pos="317627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60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800" b="1" u="sng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Count(*)&gt;2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 by</a:t>
            </a:r>
            <a:r>
              <a:rPr sz="1800" b="1" spc="4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8078"/>
            <a:ext cx="62452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45920"/>
            <a:ext cx="5254625" cy="326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学生选课数据库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131570" marR="504190" indent="-104775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：学号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S#,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姓名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性别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Ssex,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年龄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Sage,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所属系别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D#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52220" marR="5080" indent="-850900">
              <a:lnSpc>
                <a:spcPct val="130000"/>
              </a:lnSpc>
              <a:spcBef>
                <a:spcPts val="35"/>
              </a:spcBef>
              <a:tabLst>
                <a:tab pos="2878455" algn="l"/>
                <a:tab pos="362712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Student( S# 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char(8)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409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Ssex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	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integer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</a:t>
            </a:r>
            <a:r>
              <a:rPr sz="1800" b="1" spc="4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char(6)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院系：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系别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D#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，系名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Dname,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系主任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Dean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188720" marR="170815" indent="-723900">
              <a:lnSpc>
                <a:spcPct val="130000"/>
              </a:lnSpc>
              <a:spcBef>
                <a:spcPts val="35"/>
              </a:spcBef>
              <a:tabLst>
                <a:tab pos="1595120" algn="l"/>
                <a:tab pos="343662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Dept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D#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Dname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409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Dean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spc="4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7355" y="3823715"/>
            <a:ext cx="3470909" cy="1447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3345" y="5651753"/>
            <a:ext cx="1942338" cy="1202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0241" y="2010155"/>
            <a:ext cx="1327785" cy="1609725"/>
          </a:xfrm>
          <a:custGeom>
            <a:avLst/>
            <a:gdLst/>
            <a:ahLst/>
            <a:cxnLst/>
            <a:rect l="l" t="t" r="r" b="b"/>
            <a:pathLst>
              <a:path w="1327784" h="1609725">
                <a:moveTo>
                  <a:pt x="1327404" y="1442466"/>
                </a:moveTo>
                <a:lnTo>
                  <a:pt x="1327404" y="0"/>
                </a:lnTo>
                <a:lnTo>
                  <a:pt x="1323509" y="18189"/>
                </a:lnTo>
                <a:lnTo>
                  <a:pt x="1312094" y="35810"/>
                </a:lnTo>
                <a:lnTo>
                  <a:pt x="1268326" y="68938"/>
                </a:lnTo>
                <a:lnTo>
                  <a:pt x="1199339" y="98572"/>
                </a:lnTo>
                <a:lnTo>
                  <a:pt x="1156401" y="111824"/>
                </a:lnTo>
                <a:lnTo>
                  <a:pt x="1108374" y="123897"/>
                </a:lnTo>
                <a:lnTo>
                  <a:pt x="1055662" y="134691"/>
                </a:lnTo>
                <a:lnTo>
                  <a:pt x="998671" y="144102"/>
                </a:lnTo>
                <a:lnTo>
                  <a:pt x="937806" y="152030"/>
                </a:lnTo>
                <a:lnTo>
                  <a:pt x="873471" y="158374"/>
                </a:lnTo>
                <a:lnTo>
                  <a:pt x="806072" y="163030"/>
                </a:lnTo>
                <a:lnTo>
                  <a:pt x="736014" y="165899"/>
                </a:lnTo>
                <a:lnTo>
                  <a:pt x="663702" y="166877"/>
                </a:lnTo>
                <a:lnTo>
                  <a:pt x="591389" y="165899"/>
                </a:lnTo>
                <a:lnTo>
                  <a:pt x="521331" y="163030"/>
                </a:lnTo>
                <a:lnTo>
                  <a:pt x="453932" y="158374"/>
                </a:lnTo>
                <a:lnTo>
                  <a:pt x="389597" y="152030"/>
                </a:lnTo>
                <a:lnTo>
                  <a:pt x="328732" y="144102"/>
                </a:lnTo>
                <a:lnTo>
                  <a:pt x="271741" y="134691"/>
                </a:lnTo>
                <a:lnTo>
                  <a:pt x="219029" y="123897"/>
                </a:lnTo>
                <a:lnTo>
                  <a:pt x="171002" y="111824"/>
                </a:lnTo>
                <a:lnTo>
                  <a:pt x="128064" y="98572"/>
                </a:lnTo>
                <a:lnTo>
                  <a:pt x="90621" y="84243"/>
                </a:lnTo>
                <a:lnTo>
                  <a:pt x="33838" y="52760"/>
                </a:lnTo>
                <a:lnTo>
                  <a:pt x="3894" y="18189"/>
                </a:lnTo>
                <a:lnTo>
                  <a:pt x="0" y="0"/>
                </a:lnTo>
                <a:lnTo>
                  <a:pt x="0" y="1442466"/>
                </a:lnTo>
                <a:lnTo>
                  <a:pt x="15309" y="1478276"/>
                </a:lnTo>
                <a:lnTo>
                  <a:pt x="59077" y="1511404"/>
                </a:lnTo>
                <a:lnTo>
                  <a:pt x="128064" y="1541038"/>
                </a:lnTo>
                <a:lnTo>
                  <a:pt x="171002" y="1554290"/>
                </a:lnTo>
                <a:lnTo>
                  <a:pt x="219029" y="1566363"/>
                </a:lnTo>
                <a:lnTo>
                  <a:pt x="271741" y="1577157"/>
                </a:lnTo>
                <a:lnTo>
                  <a:pt x="328732" y="1586568"/>
                </a:lnTo>
                <a:lnTo>
                  <a:pt x="389597" y="1594496"/>
                </a:lnTo>
                <a:lnTo>
                  <a:pt x="453932" y="1600840"/>
                </a:lnTo>
                <a:lnTo>
                  <a:pt x="521331" y="1605496"/>
                </a:lnTo>
                <a:lnTo>
                  <a:pt x="591389" y="1608365"/>
                </a:lnTo>
                <a:lnTo>
                  <a:pt x="663702" y="1609344"/>
                </a:lnTo>
                <a:lnTo>
                  <a:pt x="736014" y="1608365"/>
                </a:lnTo>
                <a:lnTo>
                  <a:pt x="806072" y="1605496"/>
                </a:lnTo>
                <a:lnTo>
                  <a:pt x="873471" y="1600840"/>
                </a:lnTo>
                <a:lnTo>
                  <a:pt x="937806" y="1594496"/>
                </a:lnTo>
                <a:lnTo>
                  <a:pt x="998671" y="1586568"/>
                </a:lnTo>
                <a:lnTo>
                  <a:pt x="1055662" y="1577157"/>
                </a:lnTo>
                <a:lnTo>
                  <a:pt x="1108374" y="1566363"/>
                </a:lnTo>
                <a:lnTo>
                  <a:pt x="1156401" y="1554290"/>
                </a:lnTo>
                <a:lnTo>
                  <a:pt x="1199339" y="1541038"/>
                </a:lnTo>
                <a:lnTo>
                  <a:pt x="1236782" y="1526709"/>
                </a:lnTo>
                <a:lnTo>
                  <a:pt x="1293565" y="1495226"/>
                </a:lnTo>
                <a:lnTo>
                  <a:pt x="1323509" y="1460655"/>
                </a:lnTo>
                <a:lnTo>
                  <a:pt x="1327404" y="144246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0241" y="1843277"/>
            <a:ext cx="1327785" cy="334010"/>
          </a:xfrm>
          <a:custGeom>
            <a:avLst/>
            <a:gdLst/>
            <a:ahLst/>
            <a:cxnLst/>
            <a:rect l="l" t="t" r="r" b="b"/>
            <a:pathLst>
              <a:path w="1327784" h="334010">
                <a:moveTo>
                  <a:pt x="1327404" y="166877"/>
                </a:move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7"/>
                </a:lnTo>
                <a:lnTo>
                  <a:pt x="3894" y="185067"/>
                </a:lnTo>
                <a:lnTo>
                  <a:pt x="33838" y="219638"/>
                </a:lnTo>
                <a:lnTo>
                  <a:pt x="90621" y="251121"/>
                </a:lnTo>
                <a:lnTo>
                  <a:pt x="128064" y="265450"/>
                </a:lnTo>
                <a:lnTo>
                  <a:pt x="171002" y="278702"/>
                </a:lnTo>
                <a:lnTo>
                  <a:pt x="219029" y="290775"/>
                </a:lnTo>
                <a:lnTo>
                  <a:pt x="271741" y="301569"/>
                </a:lnTo>
                <a:lnTo>
                  <a:pt x="328732" y="310980"/>
                </a:lnTo>
                <a:lnTo>
                  <a:pt x="389597" y="318908"/>
                </a:lnTo>
                <a:lnTo>
                  <a:pt x="453932" y="325252"/>
                </a:lnTo>
                <a:lnTo>
                  <a:pt x="521331" y="329908"/>
                </a:lnTo>
                <a:lnTo>
                  <a:pt x="591389" y="332777"/>
                </a:lnTo>
                <a:lnTo>
                  <a:pt x="663702" y="333755"/>
                </a:lnTo>
                <a:lnTo>
                  <a:pt x="736014" y="332777"/>
                </a:lnTo>
                <a:lnTo>
                  <a:pt x="806072" y="329908"/>
                </a:lnTo>
                <a:lnTo>
                  <a:pt x="873471" y="325252"/>
                </a:lnTo>
                <a:lnTo>
                  <a:pt x="937806" y="318908"/>
                </a:lnTo>
                <a:lnTo>
                  <a:pt x="998671" y="310980"/>
                </a:lnTo>
                <a:lnTo>
                  <a:pt x="1055662" y="301569"/>
                </a:lnTo>
                <a:lnTo>
                  <a:pt x="1108374" y="290775"/>
                </a:lnTo>
                <a:lnTo>
                  <a:pt x="1156401" y="278702"/>
                </a:lnTo>
                <a:lnTo>
                  <a:pt x="1199339" y="265450"/>
                </a:lnTo>
                <a:lnTo>
                  <a:pt x="1236782" y="251121"/>
                </a:lnTo>
                <a:lnTo>
                  <a:pt x="1293565" y="219638"/>
                </a:lnTo>
                <a:lnTo>
                  <a:pt x="1323509" y="185067"/>
                </a:lnTo>
                <a:lnTo>
                  <a:pt x="1327404" y="166877"/>
                </a:lnTo>
                <a:close/>
              </a:path>
            </a:pathLst>
          </a:custGeom>
          <a:solidFill>
            <a:srgbClr val="FFF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5669" y="1837744"/>
            <a:ext cx="1336675" cy="1786889"/>
          </a:xfrm>
          <a:custGeom>
            <a:avLst/>
            <a:gdLst/>
            <a:ahLst/>
            <a:cxnLst/>
            <a:rect l="l" t="t" r="r" b="b"/>
            <a:pathLst>
              <a:path w="1336675" h="1786889">
                <a:moveTo>
                  <a:pt x="1336548" y="170125"/>
                </a:moveTo>
                <a:lnTo>
                  <a:pt x="1336548" y="167839"/>
                </a:lnTo>
                <a:lnTo>
                  <a:pt x="1335786" y="162505"/>
                </a:lnTo>
                <a:lnTo>
                  <a:pt x="1290352" y="108768"/>
                </a:lnTo>
                <a:lnTo>
                  <a:pt x="1254052" y="88381"/>
                </a:lnTo>
                <a:lnTo>
                  <a:pt x="1210225" y="70581"/>
                </a:lnTo>
                <a:lnTo>
                  <a:pt x="1160398" y="55210"/>
                </a:lnTo>
                <a:lnTo>
                  <a:pt x="1106101" y="42108"/>
                </a:lnTo>
                <a:lnTo>
                  <a:pt x="1048860" y="31117"/>
                </a:lnTo>
                <a:lnTo>
                  <a:pt x="990202" y="22080"/>
                </a:lnTo>
                <a:lnTo>
                  <a:pt x="931657" y="14837"/>
                </a:lnTo>
                <a:lnTo>
                  <a:pt x="874750" y="9230"/>
                </a:lnTo>
                <a:lnTo>
                  <a:pt x="821010" y="5101"/>
                </a:lnTo>
                <a:lnTo>
                  <a:pt x="771965" y="2292"/>
                </a:lnTo>
                <a:lnTo>
                  <a:pt x="729142" y="645"/>
                </a:lnTo>
                <a:lnTo>
                  <a:pt x="694069" y="0"/>
                </a:lnTo>
                <a:lnTo>
                  <a:pt x="668274" y="199"/>
                </a:lnTo>
                <a:lnTo>
                  <a:pt x="600455" y="1723"/>
                </a:lnTo>
                <a:lnTo>
                  <a:pt x="574519" y="1811"/>
                </a:lnTo>
                <a:lnTo>
                  <a:pt x="499567" y="5545"/>
                </a:lnTo>
                <a:lnTo>
                  <a:pt x="450363" y="9612"/>
                </a:lnTo>
                <a:lnTo>
                  <a:pt x="396427" y="15310"/>
                </a:lnTo>
                <a:lnTo>
                  <a:pt x="339596" y="22781"/>
                </a:lnTo>
                <a:lnTo>
                  <a:pt x="281701" y="32165"/>
                </a:lnTo>
                <a:lnTo>
                  <a:pt x="224579" y="43603"/>
                </a:lnTo>
                <a:lnTo>
                  <a:pt x="170062" y="57237"/>
                </a:lnTo>
                <a:lnTo>
                  <a:pt x="119986" y="73207"/>
                </a:lnTo>
                <a:lnTo>
                  <a:pt x="76183" y="91654"/>
                </a:lnTo>
                <a:lnTo>
                  <a:pt x="40489" y="112719"/>
                </a:lnTo>
                <a:lnTo>
                  <a:pt x="762" y="163267"/>
                </a:lnTo>
                <a:lnTo>
                  <a:pt x="0" y="167839"/>
                </a:lnTo>
                <a:lnTo>
                  <a:pt x="0" y="172411"/>
                </a:lnTo>
                <a:lnTo>
                  <a:pt x="9906" y="172411"/>
                </a:lnTo>
                <a:lnTo>
                  <a:pt x="9906" y="168601"/>
                </a:lnTo>
                <a:lnTo>
                  <a:pt x="10667" y="164791"/>
                </a:lnTo>
                <a:lnTo>
                  <a:pt x="52609" y="115779"/>
                </a:lnTo>
                <a:lnTo>
                  <a:pt x="90012" y="95391"/>
                </a:lnTo>
                <a:lnTo>
                  <a:pt x="135813" y="77565"/>
                </a:lnTo>
                <a:lnTo>
                  <a:pt x="188096" y="62165"/>
                </a:lnTo>
                <a:lnTo>
                  <a:pt x="244943" y="49054"/>
                </a:lnTo>
                <a:lnTo>
                  <a:pt x="304438" y="38094"/>
                </a:lnTo>
                <a:lnTo>
                  <a:pt x="364662" y="29149"/>
                </a:lnTo>
                <a:lnTo>
                  <a:pt x="423700" y="22081"/>
                </a:lnTo>
                <a:lnTo>
                  <a:pt x="479633" y="16753"/>
                </a:lnTo>
                <a:lnTo>
                  <a:pt x="530852" y="13013"/>
                </a:lnTo>
                <a:lnTo>
                  <a:pt x="574519" y="10771"/>
                </a:lnTo>
                <a:lnTo>
                  <a:pt x="609638" y="9842"/>
                </a:lnTo>
                <a:lnTo>
                  <a:pt x="633983" y="10105"/>
                </a:lnTo>
                <a:lnTo>
                  <a:pt x="729142" y="10103"/>
                </a:lnTo>
                <a:lnTo>
                  <a:pt x="807375" y="13436"/>
                </a:lnTo>
                <a:lnTo>
                  <a:pt x="857793" y="17124"/>
                </a:lnTo>
                <a:lnTo>
                  <a:pt x="912947" y="22335"/>
                </a:lnTo>
                <a:lnTo>
                  <a:pt x="971036" y="29210"/>
                </a:lnTo>
                <a:lnTo>
                  <a:pt x="1030257" y="37889"/>
                </a:lnTo>
                <a:lnTo>
                  <a:pt x="1088808" y="48514"/>
                </a:lnTo>
                <a:lnTo>
                  <a:pt x="1144886" y="61224"/>
                </a:lnTo>
                <a:lnTo>
                  <a:pt x="1196691" y="76160"/>
                </a:lnTo>
                <a:lnTo>
                  <a:pt x="1242418" y="93463"/>
                </a:lnTo>
                <a:lnTo>
                  <a:pt x="1280266" y="113274"/>
                </a:lnTo>
                <a:lnTo>
                  <a:pt x="1325117" y="160981"/>
                </a:lnTo>
                <a:lnTo>
                  <a:pt x="1326642" y="164791"/>
                </a:lnTo>
                <a:lnTo>
                  <a:pt x="1326642" y="168601"/>
                </a:lnTo>
                <a:lnTo>
                  <a:pt x="1327404" y="172411"/>
                </a:lnTo>
                <a:lnTo>
                  <a:pt x="1331976" y="172411"/>
                </a:lnTo>
                <a:lnTo>
                  <a:pt x="1331976" y="167839"/>
                </a:lnTo>
                <a:lnTo>
                  <a:pt x="1333500" y="167839"/>
                </a:lnTo>
                <a:lnTo>
                  <a:pt x="1334262" y="168601"/>
                </a:lnTo>
                <a:lnTo>
                  <a:pt x="1335786" y="169363"/>
                </a:lnTo>
                <a:lnTo>
                  <a:pt x="1336548" y="170125"/>
                </a:lnTo>
                <a:close/>
              </a:path>
              <a:path w="1336675" h="1786889">
                <a:moveTo>
                  <a:pt x="1331976" y="176983"/>
                </a:moveTo>
                <a:lnTo>
                  <a:pt x="1327404" y="172411"/>
                </a:lnTo>
                <a:lnTo>
                  <a:pt x="1326642" y="176221"/>
                </a:lnTo>
                <a:lnTo>
                  <a:pt x="1326642" y="180793"/>
                </a:lnTo>
                <a:lnTo>
                  <a:pt x="1325117" y="183841"/>
                </a:lnTo>
                <a:lnTo>
                  <a:pt x="1277373" y="233676"/>
                </a:lnTo>
                <a:lnTo>
                  <a:pt x="1216914" y="261565"/>
                </a:lnTo>
                <a:lnTo>
                  <a:pt x="1151908" y="281747"/>
                </a:lnTo>
                <a:lnTo>
                  <a:pt x="1103696" y="293732"/>
                </a:lnTo>
                <a:lnTo>
                  <a:pt x="1054020" y="303837"/>
                </a:lnTo>
                <a:lnTo>
                  <a:pt x="1004070" y="312091"/>
                </a:lnTo>
                <a:lnTo>
                  <a:pt x="953295" y="318810"/>
                </a:lnTo>
                <a:lnTo>
                  <a:pt x="902303" y="324120"/>
                </a:lnTo>
                <a:lnTo>
                  <a:pt x="851415" y="328192"/>
                </a:lnTo>
                <a:lnTo>
                  <a:pt x="800949" y="331201"/>
                </a:lnTo>
                <a:lnTo>
                  <a:pt x="751226" y="333318"/>
                </a:lnTo>
                <a:lnTo>
                  <a:pt x="702563" y="334717"/>
                </a:lnTo>
                <a:lnTo>
                  <a:pt x="633983" y="334717"/>
                </a:lnTo>
                <a:lnTo>
                  <a:pt x="600455" y="333955"/>
                </a:lnTo>
                <a:lnTo>
                  <a:pt x="578664" y="333838"/>
                </a:lnTo>
                <a:lnTo>
                  <a:pt x="538025" y="332307"/>
                </a:lnTo>
                <a:lnTo>
                  <a:pt x="491642" y="329264"/>
                </a:lnTo>
                <a:lnTo>
                  <a:pt x="437721" y="324483"/>
                </a:lnTo>
                <a:lnTo>
                  <a:pt x="379849" y="317955"/>
                </a:lnTo>
                <a:lnTo>
                  <a:pt x="318961" y="309375"/>
                </a:lnTo>
                <a:lnTo>
                  <a:pt x="257762" y="298635"/>
                </a:lnTo>
                <a:lnTo>
                  <a:pt x="198513" y="285577"/>
                </a:lnTo>
                <a:lnTo>
                  <a:pt x="143475" y="270045"/>
                </a:lnTo>
                <a:lnTo>
                  <a:pt x="94910" y="251881"/>
                </a:lnTo>
                <a:lnTo>
                  <a:pt x="55079" y="230929"/>
                </a:lnTo>
                <a:lnTo>
                  <a:pt x="10667" y="180031"/>
                </a:lnTo>
                <a:lnTo>
                  <a:pt x="9906" y="176221"/>
                </a:lnTo>
                <a:lnTo>
                  <a:pt x="9906" y="172411"/>
                </a:lnTo>
                <a:lnTo>
                  <a:pt x="0" y="172411"/>
                </a:lnTo>
                <a:lnTo>
                  <a:pt x="0" y="177745"/>
                </a:lnTo>
                <a:lnTo>
                  <a:pt x="762" y="182317"/>
                </a:lnTo>
                <a:lnTo>
                  <a:pt x="38637" y="231259"/>
                </a:lnTo>
                <a:lnTo>
                  <a:pt x="72396" y="251776"/>
                </a:lnTo>
                <a:lnTo>
                  <a:pt x="113934" y="269833"/>
                </a:lnTo>
                <a:lnTo>
                  <a:pt x="161679" y="285562"/>
                </a:lnTo>
                <a:lnTo>
                  <a:pt x="214054" y="299096"/>
                </a:lnTo>
                <a:lnTo>
                  <a:pt x="269486" y="310565"/>
                </a:lnTo>
                <a:lnTo>
                  <a:pt x="326399" y="320102"/>
                </a:lnTo>
                <a:lnTo>
                  <a:pt x="383218" y="327840"/>
                </a:lnTo>
                <a:lnTo>
                  <a:pt x="438370" y="333910"/>
                </a:lnTo>
                <a:lnTo>
                  <a:pt x="490237" y="338440"/>
                </a:lnTo>
                <a:lnTo>
                  <a:pt x="537368" y="341574"/>
                </a:lnTo>
                <a:lnTo>
                  <a:pt x="576448" y="343358"/>
                </a:lnTo>
                <a:lnTo>
                  <a:pt x="611284" y="344144"/>
                </a:lnTo>
                <a:lnTo>
                  <a:pt x="633983" y="343861"/>
                </a:lnTo>
                <a:lnTo>
                  <a:pt x="702563" y="343861"/>
                </a:lnTo>
                <a:lnTo>
                  <a:pt x="724842" y="344025"/>
                </a:lnTo>
                <a:lnTo>
                  <a:pt x="729142" y="344035"/>
                </a:lnTo>
                <a:lnTo>
                  <a:pt x="764758" y="343110"/>
                </a:lnTo>
                <a:lnTo>
                  <a:pt x="809465" y="340881"/>
                </a:lnTo>
                <a:lnTo>
                  <a:pt x="860795" y="337208"/>
                </a:lnTo>
                <a:lnTo>
                  <a:pt x="916912" y="331937"/>
                </a:lnTo>
                <a:lnTo>
                  <a:pt x="975978" y="324912"/>
                </a:lnTo>
                <a:lnTo>
                  <a:pt x="1036158" y="315977"/>
                </a:lnTo>
                <a:lnTo>
                  <a:pt x="1095612" y="304976"/>
                </a:lnTo>
                <a:lnTo>
                  <a:pt x="1152506" y="291754"/>
                </a:lnTo>
                <a:lnTo>
                  <a:pt x="1205001" y="276156"/>
                </a:lnTo>
                <a:lnTo>
                  <a:pt x="1251262" y="258026"/>
                </a:lnTo>
                <a:lnTo>
                  <a:pt x="1289450" y="237209"/>
                </a:lnTo>
                <a:lnTo>
                  <a:pt x="1327404" y="197947"/>
                </a:lnTo>
                <a:lnTo>
                  <a:pt x="1327404" y="175459"/>
                </a:lnTo>
                <a:lnTo>
                  <a:pt x="1329689" y="176983"/>
                </a:lnTo>
                <a:lnTo>
                  <a:pt x="1331976" y="176983"/>
                </a:lnTo>
                <a:close/>
              </a:path>
              <a:path w="1336675" h="1786889">
                <a:moveTo>
                  <a:pt x="1336548" y="1619449"/>
                </a:moveTo>
                <a:lnTo>
                  <a:pt x="1336548" y="176983"/>
                </a:lnTo>
                <a:lnTo>
                  <a:pt x="1335786" y="181555"/>
                </a:lnTo>
                <a:lnTo>
                  <a:pt x="1334262" y="186889"/>
                </a:lnTo>
                <a:lnTo>
                  <a:pt x="1327404" y="197947"/>
                </a:lnTo>
                <a:lnTo>
                  <a:pt x="1327404" y="1614877"/>
                </a:lnTo>
                <a:lnTo>
                  <a:pt x="1326642" y="1618687"/>
                </a:lnTo>
                <a:lnTo>
                  <a:pt x="1326642" y="1622497"/>
                </a:lnTo>
                <a:lnTo>
                  <a:pt x="1311271" y="1649152"/>
                </a:lnTo>
                <a:lnTo>
                  <a:pt x="1284798" y="1671079"/>
                </a:lnTo>
                <a:lnTo>
                  <a:pt x="1253911" y="1688146"/>
                </a:lnTo>
                <a:lnTo>
                  <a:pt x="1225296" y="1700221"/>
                </a:lnTo>
                <a:lnTo>
                  <a:pt x="1216914" y="1704031"/>
                </a:lnTo>
                <a:lnTo>
                  <a:pt x="1157567" y="1722400"/>
                </a:lnTo>
                <a:lnTo>
                  <a:pt x="1106101" y="1735312"/>
                </a:lnTo>
                <a:lnTo>
                  <a:pt x="1054020" y="1745961"/>
                </a:lnTo>
                <a:lnTo>
                  <a:pt x="1001172" y="1754656"/>
                </a:lnTo>
                <a:lnTo>
                  <a:pt x="947938" y="1761600"/>
                </a:lnTo>
                <a:lnTo>
                  <a:pt x="894565" y="1767020"/>
                </a:lnTo>
                <a:lnTo>
                  <a:pt x="841301" y="1771145"/>
                </a:lnTo>
                <a:lnTo>
                  <a:pt x="788394" y="1774202"/>
                </a:lnTo>
                <a:lnTo>
                  <a:pt x="736092" y="1776421"/>
                </a:lnTo>
                <a:lnTo>
                  <a:pt x="702564" y="1776421"/>
                </a:lnTo>
                <a:lnTo>
                  <a:pt x="668274" y="1777183"/>
                </a:lnTo>
                <a:lnTo>
                  <a:pt x="609638" y="1777296"/>
                </a:lnTo>
                <a:lnTo>
                  <a:pt x="530545" y="1773990"/>
                </a:lnTo>
                <a:lnTo>
                  <a:pt x="479467" y="1770273"/>
                </a:lnTo>
                <a:lnTo>
                  <a:pt x="422904" y="1764930"/>
                </a:lnTo>
                <a:lnTo>
                  <a:pt x="363156" y="1757826"/>
                </a:lnTo>
                <a:lnTo>
                  <a:pt x="302218" y="1748803"/>
                </a:lnTo>
                <a:lnTo>
                  <a:pt x="242086" y="1737704"/>
                </a:lnTo>
                <a:lnTo>
                  <a:pt x="184753" y="1724372"/>
                </a:lnTo>
                <a:lnTo>
                  <a:pt x="132215" y="1708647"/>
                </a:lnTo>
                <a:lnTo>
                  <a:pt x="86467" y="1690374"/>
                </a:lnTo>
                <a:lnTo>
                  <a:pt x="49503" y="1669395"/>
                </a:lnTo>
                <a:lnTo>
                  <a:pt x="9906" y="1618687"/>
                </a:lnTo>
                <a:lnTo>
                  <a:pt x="9906" y="199850"/>
                </a:lnTo>
                <a:lnTo>
                  <a:pt x="762" y="182317"/>
                </a:lnTo>
                <a:lnTo>
                  <a:pt x="0" y="177745"/>
                </a:lnTo>
                <a:lnTo>
                  <a:pt x="0" y="1620211"/>
                </a:lnTo>
                <a:lnTo>
                  <a:pt x="35358" y="1670816"/>
                </a:lnTo>
                <a:lnTo>
                  <a:pt x="68577" y="1691980"/>
                </a:lnTo>
                <a:lnTo>
                  <a:pt x="109964" y="1710576"/>
                </a:lnTo>
                <a:lnTo>
                  <a:pt x="157875" y="1726744"/>
                </a:lnTo>
                <a:lnTo>
                  <a:pt x="210664" y="1740629"/>
                </a:lnTo>
                <a:lnTo>
                  <a:pt x="266687" y="1752372"/>
                </a:lnTo>
                <a:lnTo>
                  <a:pt x="324301" y="1762116"/>
                </a:lnTo>
                <a:lnTo>
                  <a:pt x="381860" y="1770004"/>
                </a:lnTo>
                <a:lnTo>
                  <a:pt x="437721" y="1776178"/>
                </a:lnTo>
                <a:lnTo>
                  <a:pt x="490237" y="1780781"/>
                </a:lnTo>
                <a:lnTo>
                  <a:pt x="538025" y="1783966"/>
                </a:lnTo>
                <a:lnTo>
                  <a:pt x="578664" y="1785842"/>
                </a:lnTo>
                <a:lnTo>
                  <a:pt x="611284" y="1786585"/>
                </a:lnTo>
                <a:lnTo>
                  <a:pt x="633984" y="1786327"/>
                </a:lnTo>
                <a:lnTo>
                  <a:pt x="702564" y="1786327"/>
                </a:lnTo>
                <a:lnTo>
                  <a:pt x="757254" y="1785848"/>
                </a:lnTo>
                <a:lnTo>
                  <a:pt x="798120" y="1783943"/>
                </a:lnTo>
                <a:lnTo>
                  <a:pt x="845759" y="1780741"/>
                </a:lnTo>
                <a:lnTo>
                  <a:pt x="898493" y="1776099"/>
                </a:lnTo>
                <a:lnTo>
                  <a:pt x="954643" y="1769877"/>
                </a:lnTo>
                <a:lnTo>
                  <a:pt x="1012528" y="1761933"/>
                </a:lnTo>
                <a:lnTo>
                  <a:pt x="1070469" y="1752126"/>
                </a:lnTo>
                <a:lnTo>
                  <a:pt x="1126787" y="1740314"/>
                </a:lnTo>
                <a:lnTo>
                  <a:pt x="1179801" y="1726358"/>
                </a:lnTo>
                <a:lnTo>
                  <a:pt x="1227834" y="1710114"/>
                </a:lnTo>
                <a:lnTo>
                  <a:pt x="1269204" y="1691443"/>
                </a:lnTo>
                <a:lnTo>
                  <a:pt x="1302233" y="1670202"/>
                </a:lnTo>
                <a:lnTo>
                  <a:pt x="1325240" y="1646251"/>
                </a:lnTo>
                <a:lnTo>
                  <a:pt x="1336548" y="1619449"/>
                </a:lnTo>
                <a:close/>
              </a:path>
              <a:path w="1336675" h="1786889">
                <a:moveTo>
                  <a:pt x="1336548" y="176983"/>
                </a:moveTo>
                <a:lnTo>
                  <a:pt x="1336548" y="172411"/>
                </a:lnTo>
                <a:lnTo>
                  <a:pt x="1327404" y="172411"/>
                </a:lnTo>
                <a:lnTo>
                  <a:pt x="1331976" y="176983"/>
                </a:lnTo>
                <a:lnTo>
                  <a:pt x="1331976" y="190575"/>
                </a:lnTo>
                <a:lnTo>
                  <a:pt x="1334262" y="186889"/>
                </a:lnTo>
                <a:lnTo>
                  <a:pt x="1335786" y="181555"/>
                </a:lnTo>
                <a:lnTo>
                  <a:pt x="1336548" y="176983"/>
                </a:lnTo>
                <a:close/>
              </a:path>
              <a:path w="1336675" h="1786889">
                <a:moveTo>
                  <a:pt x="1331976" y="190575"/>
                </a:moveTo>
                <a:lnTo>
                  <a:pt x="1331976" y="176983"/>
                </a:lnTo>
                <a:lnTo>
                  <a:pt x="1329689" y="176983"/>
                </a:lnTo>
                <a:lnTo>
                  <a:pt x="1327404" y="175459"/>
                </a:lnTo>
                <a:lnTo>
                  <a:pt x="1327404" y="197947"/>
                </a:lnTo>
                <a:lnTo>
                  <a:pt x="1331976" y="190575"/>
                </a:lnTo>
                <a:close/>
              </a:path>
              <a:path w="1336675" h="1786889">
                <a:moveTo>
                  <a:pt x="1336548" y="172411"/>
                </a:moveTo>
                <a:lnTo>
                  <a:pt x="1336548" y="170125"/>
                </a:lnTo>
                <a:lnTo>
                  <a:pt x="1335786" y="169363"/>
                </a:lnTo>
                <a:lnTo>
                  <a:pt x="1334262" y="168601"/>
                </a:lnTo>
                <a:lnTo>
                  <a:pt x="1333500" y="167839"/>
                </a:lnTo>
                <a:lnTo>
                  <a:pt x="1331976" y="167839"/>
                </a:lnTo>
                <a:lnTo>
                  <a:pt x="1336548" y="172411"/>
                </a:lnTo>
                <a:close/>
              </a:path>
              <a:path w="1336675" h="1786889">
                <a:moveTo>
                  <a:pt x="1336548" y="172411"/>
                </a:moveTo>
                <a:lnTo>
                  <a:pt x="1331976" y="167839"/>
                </a:lnTo>
                <a:lnTo>
                  <a:pt x="1331976" y="172411"/>
                </a:lnTo>
                <a:lnTo>
                  <a:pt x="1336548" y="17241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1086" y="1858264"/>
            <a:ext cx="788670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SCT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 Dept  Course  </a:t>
            </a:r>
            <a:r>
              <a:rPr sz="1600" b="1" spc="-1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eacher  SC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31555" cy="48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 marR="5080" indent="-635">
              <a:lnSpc>
                <a:spcPct val="130000"/>
              </a:lnSpc>
              <a:spcBef>
                <a:spcPts val="1005"/>
              </a:spcBef>
              <a:tabLst>
                <a:tab pos="42672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聚集函数是不允许用于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Wher</a:t>
            </a:r>
            <a:r>
              <a:rPr sz="2000" b="1" spc="-10" dirty="0" err="1">
                <a:latin typeface="Arial" panose="020B0604020202020204"/>
                <a:cs typeface="Arial" panose="020B0604020202020204"/>
              </a:rPr>
              <a:t>e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子句中的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Wher</a:t>
            </a:r>
            <a:r>
              <a:rPr sz="2000" b="1" spc="-10" dirty="0" err="1">
                <a:latin typeface="Arial" panose="020B0604020202020204"/>
                <a:cs typeface="Arial" panose="020B0604020202020204"/>
              </a:rPr>
              <a:t>e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子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句是对每一元组进行条件过滤，而不是对集合进行条件过滤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若要对集合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即分组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进行条件过滤，可使用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Having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子句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6002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Having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子句，又称为分组过滤子句。需要有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Group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by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子句支持，换句话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说，没有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Group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by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子句，便不能有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Having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子句。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1505">
              <a:lnSpc>
                <a:spcPct val="100000"/>
              </a:lnSpc>
              <a:spcBef>
                <a:spcPts val="930"/>
              </a:spcBef>
              <a:tabLst>
                <a:tab pos="1568450" algn="l"/>
                <a:tab pos="469074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</a:t>
            </a:r>
            <a:r>
              <a:rPr sz="2000" b="1" spc="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expr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agfunc(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…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 marR="4951095" indent="209550">
              <a:lnSpc>
                <a:spcPct val="135000"/>
              </a:lnSpc>
              <a:tabLst>
                <a:tab pos="1596390" algn="l"/>
                <a:tab pos="168148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2000" b="1" spc="-3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840"/>
              </a:spcBef>
              <a:tabLst>
                <a:tab pos="1596390" algn="l"/>
                <a:tab pos="2103755" algn="l"/>
                <a:tab pos="43364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Group	by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分组条件</a:t>
            </a:r>
            <a:r>
              <a:rPr sz="2000" b="1" spc="6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Having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分组过滤条件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873" y="877315"/>
            <a:ext cx="44596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485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97" y="1630679"/>
            <a:ext cx="5036185" cy="344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  <a:tabLst>
                <a:tab pos="42672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例如求不及格课程超过两门的同学的学号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201545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811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747520" algn="l"/>
                <a:tab pos="2217420" algn="l"/>
                <a:tab pos="3107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Count(*)&gt;2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再如求有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人以上不及格的课程号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187575">
              <a:lnSpc>
                <a:spcPct val="130000"/>
              </a:lnSpc>
              <a:spcBef>
                <a:spcPts val="35"/>
              </a:spcBef>
              <a:tabLst>
                <a:tab pos="14046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4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747520" algn="l"/>
                <a:tab pos="22307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</a:t>
            </a:r>
            <a:r>
              <a:rPr sz="1800" b="1" spc="4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Count(*)&gt;10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16915" y="340690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5809" y="3224529"/>
            <a:ext cx="232473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每一行都要检查满足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与否的条件要用  </a:t>
            </a:r>
            <a:r>
              <a:rPr sz="2000" b="1" spc="-24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WHERE子句表达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466" y="3267214"/>
            <a:ext cx="196723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674495" algn="l"/>
              </a:tabLst>
            </a:pPr>
            <a:r>
              <a:rPr sz="2000" b="1" spc="15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每一分组检查满  足与否的条件要 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3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Having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</a:t>
            </a:r>
            <a:r>
              <a:rPr sz="2000" b="1" spc="-26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句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达。  </a:t>
            </a:r>
            <a:r>
              <a:rPr sz="2000" b="1" spc="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注意:不是每一行  </a:t>
            </a:r>
            <a:r>
              <a:rPr sz="2000" b="1" spc="15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都检查，所以使 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3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Having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</a:t>
            </a:r>
            <a:r>
              <a:rPr sz="2000" b="1" spc="-26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句</a:t>
            </a:r>
            <a:r>
              <a:rPr sz="2000" b="1" spc="-2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  </a:t>
            </a:r>
            <a:r>
              <a:rPr sz="2000" b="1" spc="16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定要有</a:t>
            </a:r>
            <a:r>
              <a:rPr sz="2000" b="1" spc="-24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2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Group	</a:t>
            </a:r>
            <a:r>
              <a:rPr sz="2000" b="1" spc="-19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by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685" y="2925318"/>
            <a:ext cx="3226307" cy="3421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9469" y="3348228"/>
            <a:ext cx="201930" cy="722630"/>
          </a:xfrm>
          <a:custGeom>
            <a:avLst/>
            <a:gdLst/>
            <a:ahLst/>
            <a:cxnLst/>
            <a:rect l="l" t="t" r="r" b="b"/>
            <a:pathLst>
              <a:path w="201929" h="722629">
                <a:moveTo>
                  <a:pt x="78359" y="361103"/>
                </a:moveTo>
                <a:lnTo>
                  <a:pt x="74085" y="358611"/>
                </a:lnTo>
                <a:lnTo>
                  <a:pt x="49525" y="350696"/>
                </a:lnTo>
                <a:lnTo>
                  <a:pt x="25145" y="347471"/>
                </a:lnTo>
                <a:lnTo>
                  <a:pt x="14477" y="346709"/>
                </a:lnTo>
                <a:lnTo>
                  <a:pt x="6095" y="346709"/>
                </a:lnTo>
                <a:lnTo>
                  <a:pt x="0" y="353567"/>
                </a:lnTo>
                <a:lnTo>
                  <a:pt x="0" y="368807"/>
                </a:lnTo>
                <a:lnTo>
                  <a:pt x="6095" y="374903"/>
                </a:lnTo>
                <a:lnTo>
                  <a:pt x="13715" y="375665"/>
                </a:lnTo>
                <a:lnTo>
                  <a:pt x="14477" y="375665"/>
                </a:lnTo>
                <a:lnTo>
                  <a:pt x="24383" y="374903"/>
                </a:lnTo>
                <a:lnTo>
                  <a:pt x="48804" y="371683"/>
                </a:lnTo>
                <a:lnTo>
                  <a:pt x="72861" y="364197"/>
                </a:lnTo>
                <a:lnTo>
                  <a:pt x="78359" y="361103"/>
                </a:lnTo>
                <a:close/>
              </a:path>
              <a:path w="201929" h="722629">
                <a:moveTo>
                  <a:pt x="91058" y="313816"/>
                </a:moveTo>
                <a:lnTo>
                  <a:pt x="59869" y="338480"/>
                </a:lnTo>
                <a:lnTo>
                  <a:pt x="14477" y="346709"/>
                </a:lnTo>
                <a:lnTo>
                  <a:pt x="25145" y="347471"/>
                </a:lnTo>
                <a:lnTo>
                  <a:pt x="49525" y="350696"/>
                </a:lnTo>
                <a:lnTo>
                  <a:pt x="74085" y="358611"/>
                </a:lnTo>
                <a:lnTo>
                  <a:pt x="78359" y="361103"/>
                </a:lnTo>
                <a:lnTo>
                  <a:pt x="90677" y="354169"/>
                </a:lnTo>
                <a:lnTo>
                  <a:pt x="90677" y="314705"/>
                </a:lnTo>
                <a:lnTo>
                  <a:pt x="91058" y="313816"/>
                </a:lnTo>
                <a:close/>
              </a:path>
              <a:path w="201929" h="722629">
                <a:moveTo>
                  <a:pt x="125729" y="662177"/>
                </a:moveTo>
                <a:lnTo>
                  <a:pt x="123443" y="656082"/>
                </a:lnTo>
                <a:lnTo>
                  <a:pt x="123443" y="658368"/>
                </a:lnTo>
                <a:lnTo>
                  <a:pt x="122681" y="652272"/>
                </a:lnTo>
                <a:lnTo>
                  <a:pt x="122681" y="654557"/>
                </a:lnTo>
                <a:lnTo>
                  <a:pt x="121919" y="649224"/>
                </a:lnTo>
                <a:lnTo>
                  <a:pt x="121919" y="409955"/>
                </a:lnTo>
                <a:lnTo>
                  <a:pt x="121157" y="409194"/>
                </a:lnTo>
                <a:lnTo>
                  <a:pt x="119633" y="403859"/>
                </a:lnTo>
                <a:lnTo>
                  <a:pt x="119633" y="401573"/>
                </a:lnTo>
                <a:lnTo>
                  <a:pt x="117347" y="396239"/>
                </a:lnTo>
                <a:lnTo>
                  <a:pt x="116585" y="395477"/>
                </a:lnTo>
                <a:lnTo>
                  <a:pt x="116585" y="394715"/>
                </a:lnTo>
                <a:lnTo>
                  <a:pt x="115823" y="394715"/>
                </a:lnTo>
                <a:lnTo>
                  <a:pt x="112775" y="389381"/>
                </a:lnTo>
                <a:lnTo>
                  <a:pt x="96083" y="371433"/>
                </a:lnTo>
                <a:lnTo>
                  <a:pt x="78359" y="361103"/>
                </a:lnTo>
                <a:lnTo>
                  <a:pt x="72861" y="364197"/>
                </a:lnTo>
                <a:lnTo>
                  <a:pt x="48804" y="371683"/>
                </a:lnTo>
                <a:lnTo>
                  <a:pt x="24383" y="374903"/>
                </a:lnTo>
                <a:lnTo>
                  <a:pt x="14477" y="375665"/>
                </a:lnTo>
                <a:lnTo>
                  <a:pt x="23621" y="375776"/>
                </a:lnTo>
                <a:lnTo>
                  <a:pt x="75064" y="391376"/>
                </a:lnTo>
                <a:lnTo>
                  <a:pt x="90677" y="407860"/>
                </a:lnTo>
                <a:lnTo>
                  <a:pt x="90677" y="406907"/>
                </a:lnTo>
                <a:lnTo>
                  <a:pt x="92201" y="410972"/>
                </a:lnTo>
                <a:lnTo>
                  <a:pt x="92201" y="410717"/>
                </a:lnTo>
                <a:lnTo>
                  <a:pt x="92963" y="413003"/>
                </a:lnTo>
                <a:lnTo>
                  <a:pt x="92963" y="413384"/>
                </a:lnTo>
                <a:lnTo>
                  <a:pt x="93725" y="416051"/>
                </a:lnTo>
                <a:lnTo>
                  <a:pt x="93725" y="651510"/>
                </a:lnTo>
                <a:lnTo>
                  <a:pt x="94487" y="656844"/>
                </a:lnTo>
                <a:lnTo>
                  <a:pt x="94487" y="659130"/>
                </a:lnTo>
                <a:lnTo>
                  <a:pt x="96011" y="665226"/>
                </a:lnTo>
                <a:lnTo>
                  <a:pt x="96011" y="665988"/>
                </a:lnTo>
                <a:lnTo>
                  <a:pt x="96773" y="666750"/>
                </a:lnTo>
                <a:lnTo>
                  <a:pt x="96773" y="667511"/>
                </a:lnTo>
                <a:lnTo>
                  <a:pt x="99059" y="672846"/>
                </a:lnTo>
                <a:lnTo>
                  <a:pt x="99059" y="673608"/>
                </a:lnTo>
                <a:lnTo>
                  <a:pt x="99821" y="674369"/>
                </a:lnTo>
                <a:lnTo>
                  <a:pt x="104393" y="681227"/>
                </a:lnTo>
                <a:lnTo>
                  <a:pt x="121779" y="698989"/>
                </a:lnTo>
                <a:lnTo>
                  <a:pt x="124205" y="700357"/>
                </a:lnTo>
                <a:lnTo>
                  <a:pt x="124205" y="659891"/>
                </a:lnTo>
                <a:lnTo>
                  <a:pt x="125729" y="662177"/>
                </a:lnTo>
                <a:close/>
              </a:path>
              <a:path w="201929" h="722629">
                <a:moveTo>
                  <a:pt x="91439" y="313181"/>
                </a:moveTo>
                <a:lnTo>
                  <a:pt x="91058" y="313816"/>
                </a:lnTo>
                <a:lnTo>
                  <a:pt x="90677" y="314705"/>
                </a:lnTo>
                <a:lnTo>
                  <a:pt x="91439" y="313181"/>
                </a:lnTo>
                <a:close/>
              </a:path>
              <a:path w="201929" h="722629">
                <a:moveTo>
                  <a:pt x="91439" y="353740"/>
                </a:moveTo>
                <a:lnTo>
                  <a:pt x="91439" y="313181"/>
                </a:lnTo>
                <a:lnTo>
                  <a:pt x="90677" y="314705"/>
                </a:lnTo>
                <a:lnTo>
                  <a:pt x="90677" y="354169"/>
                </a:lnTo>
                <a:lnTo>
                  <a:pt x="91439" y="353740"/>
                </a:lnTo>
                <a:close/>
              </a:path>
              <a:path w="201929" h="722629">
                <a:moveTo>
                  <a:pt x="91439" y="409194"/>
                </a:moveTo>
                <a:lnTo>
                  <a:pt x="90677" y="406907"/>
                </a:lnTo>
                <a:lnTo>
                  <a:pt x="90677" y="407860"/>
                </a:lnTo>
                <a:lnTo>
                  <a:pt x="91439" y="409194"/>
                </a:lnTo>
                <a:close/>
              </a:path>
              <a:path w="201929" h="722629">
                <a:moveTo>
                  <a:pt x="92506" y="310438"/>
                </a:moveTo>
                <a:lnTo>
                  <a:pt x="91058" y="313816"/>
                </a:lnTo>
                <a:lnTo>
                  <a:pt x="91439" y="313181"/>
                </a:lnTo>
                <a:lnTo>
                  <a:pt x="91439" y="353740"/>
                </a:lnTo>
                <a:lnTo>
                  <a:pt x="92201" y="353311"/>
                </a:lnTo>
                <a:lnTo>
                  <a:pt x="92201" y="311657"/>
                </a:lnTo>
                <a:lnTo>
                  <a:pt x="92506" y="310438"/>
                </a:lnTo>
                <a:close/>
              </a:path>
              <a:path w="201929" h="722629">
                <a:moveTo>
                  <a:pt x="92963" y="309371"/>
                </a:moveTo>
                <a:lnTo>
                  <a:pt x="92506" y="310438"/>
                </a:lnTo>
                <a:lnTo>
                  <a:pt x="92201" y="311657"/>
                </a:lnTo>
                <a:lnTo>
                  <a:pt x="92963" y="309371"/>
                </a:lnTo>
                <a:close/>
              </a:path>
              <a:path w="201929" h="722629">
                <a:moveTo>
                  <a:pt x="92963" y="352882"/>
                </a:moveTo>
                <a:lnTo>
                  <a:pt x="92963" y="309371"/>
                </a:lnTo>
                <a:lnTo>
                  <a:pt x="92201" y="311657"/>
                </a:lnTo>
                <a:lnTo>
                  <a:pt x="92201" y="353311"/>
                </a:lnTo>
                <a:lnTo>
                  <a:pt x="92963" y="352882"/>
                </a:lnTo>
                <a:close/>
              </a:path>
              <a:path w="201929" h="722629">
                <a:moveTo>
                  <a:pt x="92963" y="413003"/>
                </a:moveTo>
                <a:lnTo>
                  <a:pt x="92201" y="410717"/>
                </a:lnTo>
                <a:lnTo>
                  <a:pt x="92506" y="411784"/>
                </a:lnTo>
                <a:lnTo>
                  <a:pt x="92963" y="413003"/>
                </a:lnTo>
                <a:close/>
              </a:path>
              <a:path w="201929" h="722629">
                <a:moveTo>
                  <a:pt x="92506" y="411784"/>
                </a:moveTo>
                <a:lnTo>
                  <a:pt x="92201" y="410717"/>
                </a:lnTo>
                <a:lnTo>
                  <a:pt x="92201" y="410972"/>
                </a:lnTo>
                <a:lnTo>
                  <a:pt x="92506" y="411784"/>
                </a:lnTo>
                <a:close/>
              </a:path>
              <a:path w="201929" h="722629">
                <a:moveTo>
                  <a:pt x="201929" y="28193"/>
                </a:moveTo>
                <a:lnTo>
                  <a:pt x="201167" y="0"/>
                </a:lnTo>
                <a:lnTo>
                  <a:pt x="190499" y="0"/>
                </a:lnTo>
                <a:lnTo>
                  <a:pt x="141965" y="11720"/>
                </a:lnTo>
                <a:lnTo>
                  <a:pt x="102869" y="41909"/>
                </a:lnTo>
                <a:lnTo>
                  <a:pt x="99821" y="47243"/>
                </a:lnTo>
                <a:lnTo>
                  <a:pt x="99821" y="48005"/>
                </a:lnTo>
                <a:lnTo>
                  <a:pt x="99059" y="48767"/>
                </a:lnTo>
                <a:lnTo>
                  <a:pt x="99059" y="49529"/>
                </a:lnTo>
                <a:lnTo>
                  <a:pt x="96773" y="54863"/>
                </a:lnTo>
                <a:lnTo>
                  <a:pt x="96773" y="55625"/>
                </a:lnTo>
                <a:lnTo>
                  <a:pt x="96011" y="56387"/>
                </a:lnTo>
                <a:lnTo>
                  <a:pt x="96011" y="57149"/>
                </a:lnTo>
                <a:lnTo>
                  <a:pt x="94487" y="62483"/>
                </a:lnTo>
                <a:lnTo>
                  <a:pt x="94487" y="64769"/>
                </a:lnTo>
                <a:lnTo>
                  <a:pt x="93725" y="72389"/>
                </a:lnTo>
                <a:lnTo>
                  <a:pt x="93725" y="305561"/>
                </a:lnTo>
                <a:lnTo>
                  <a:pt x="92506" y="310438"/>
                </a:lnTo>
                <a:lnTo>
                  <a:pt x="92963" y="309371"/>
                </a:lnTo>
                <a:lnTo>
                  <a:pt x="92963" y="352882"/>
                </a:lnTo>
                <a:lnTo>
                  <a:pt x="94587" y="351968"/>
                </a:lnTo>
                <a:lnTo>
                  <a:pt x="112013" y="334517"/>
                </a:lnTo>
                <a:lnTo>
                  <a:pt x="115823" y="327659"/>
                </a:lnTo>
                <a:lnTo>
                  <a:pt x="117347" y="326135"/>
                </a:lnTo>
                <a:lnTo>
                  <a:pt x="119633" y="320039"/>
                </a:lnTo>
                <a:lnTo>
                  <a:pt x="119633" y="318515"/>
                </a:lnTo>
                <a:lnTo>
                  <a:pt x="121157" y="312419"/>
                </a:lnTo>
                <a:lnTo>
                  <a:pt x="121919" y="311657"/>
                </a:lnTo>
                <a:lnTo>
                  <a:pt x="121919" y="72389"/>
                </a:lnTo>
                <a:lnTo>
                  <a:pt x="122681" y="67055"/>
                </a:lnTo>
                <a:lnTo>
                  <a:pt x="122681" y="69341"/>
                </a:lnTo>
                <a:lnTo>
                  <a:pt x="123443" y="64007"/>
                </a:lnTo>
                <a:lnTo>
                  <a:pt x="123443" y="65531"/>
                </a:lnTo>
                <a:lnTo>
                  <a:pt x="124205" y="63753"/>
                </a:lnTo>
                <a:lnTo>
                  <a:pt x="124205" y="62483"/>
                </a:lnTo>
                <a:lnTo>
                  <a:pt x="127253" y="57149"/>
                </a:lnTo>
                <a:lnTo>
                  <a:pt x="140319" y="44916"/>
                </a:lnTo>
                <a:lnTo>
                  <a:pt x="157238" y="36275"/>
                </a:lnTo>
                <a:lnTo>
                  <a:pt x="175738" y="31023"/>
                </a:lnTo>
                <a:lnTo>
                  <a:pt x="193547" y="28955"/>
                </a:lnTo>
                <a:lnTo>
                  <a:pt x="201929" y="28193"/>
                </a:lnTo>
                <a:close/>
              </a:path>
              <a:path w="201929" h="722629">
                <a:moveTo>
                  <a:pt x="92963" y="413384"/>
                </a:moveTo>
                <a:lnTo>
                  <a:pt x="92963" y="413003"/>
                </a:lnTo>
                <a:lnTo>
                  <a:pt x="92506" y="411784"/>
                </a:lnTo>
                <a:lnTo>
                  <a:pt x="92963" y="413384"/>
                </a:lnTo>
                <a:close/>
              </a:path>
              <a:path w="201929" h="722629">
                <a:moveTo>
                  <a:pt x="93725" y="305561"/>
                </a:moveTo>
                <a:lnTo>
                  <a:pt x="93725" y="302513"/>
                </a:lnTo>
                <a:lnTo>
                  <a:pt x="92963" y="307847"/>
                </a:lnTo>
                <a:lnTo>
                  <a:pt x="93725" y="305561"/>
                </a:lnTo>
                <a:close/>
              </a:path>
              <a:path w="201929" h="722629">
                <a:moveTo>
                  <a:pt x="93725" y="419100"/>
                </a:moveTo>
                <a:lnTo>
                  <a:pt x="93725" y="416051"/>
                </a:lnTo>
                <a:lnTo>
                  <a:pt x="92963" y="413766"/>
                </a:lnTo>
                <a:lnTo>
                  <a:pt x="93725" y="419100"/>
                </a:lnTo>
                <a:close/>
              </a:path>
              <a:path w="201929" h="722629">
                <a:moveTo>
                  <a:pt x="125729" y="60197"/>
                </a:moveTo>
                <a:lnTo>
                  <a:pt x="124205" y="62483"/>
                </a:lnTo>
                <a:lnTo>
                  <a:pt x="124205" y="63753"/>
                </a:lnTo>
                <a:lnTo>
                  <a:pt x="125729" y="60197"/>
                </a:lnTo>
                <a:close/>
              </a:path>
              <a:path w="201929" h="722629">
                <a:moveTo>
                  <a:pt x="201929" y="693419"/>
                </a:moveTo>
                <a:lnTo>
                  <a:pt x="156105" y="685699"/>
                </a:lnTo>
                <a:lnTo>
                  <a:pt x="124205" y="659891"/>
                </a:lnTo>
                <a:lnTo>
                  <a:pt x="124205" y="700357"/>
                </a:lnTo>
                <a:lnTo>
                  <a:pt x="143370" y="711155"/>
                </a:lnTo>
                <a:lnTo>
                  <a:pt x="167380" y="718454"/>
                </a:lnTo>
                <a:lnTo>
                  <a:pt x="192023" y="721613"/>
                </a:lnTo>
                <a:lnTo>
                  <a:pt x="201167" y="722376"/>
                </a:lnTo>
                <a:lnTo>
                  <a:pt x="201929" y="693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4897" y="4214621"/>
            <a:ext cx="201930" cy="859790"/>
          </a:xfrm>
          <a:custGeom>
            <a:avLst/>
            <a:gdLst/>
            <a:ahLst/>
            <a:cxnLst/>
            <a:rect l="l" t="t" r="r" b="b"/>
            <a:pathLst>
              <a:path w="201929" h="859789">
                <a:moveTo>
                  <a:pt x="72845" y="429725"/>
                </a:moveTo>
                <a:lnTo>
                  <a:pt x="65059" y="425234"/>
                </a:lnTo>
                <a:lnTo>
                  <a:pt x="35813" y="416814"/>
                </a:lnTo>
                <a:lnTo>
                  <a:pt x="14477" y="415290"/>
                </a:lnTo>
                <a:lnTo>
                  <a:pt x="13715" y="415290"/>
                </a:lnTo>
                <a:lnTo>
                  <a:pt x="6095" y="416052"/>
                </a:lnTo>
                <a:lnTo>
                  <a:pt x="0" y="422148"/>
                </a:lnTo>
                <a:lnTo>
                  <a:pt x="0" y="437388"/>
                </a:lnTo>
                <a:lnTo>
                  <a:pt x="6095" y="443484"/>
                </a:lnTo>
                <a:lnTo>
                  <a:pt x="13715" y="444246"/>
                </a:lnTo>
                <a:lnTo>
                  <a:pt x="14477" y="444246"/>
                </a:lnTo>
                <a:lnTo>
                  <a:pt x="34289" y="442722"/>
                </a:lnTo>
                <a:lnTo>
                  <a:pt x="65482" y="434164"/>
                </a:lnTo>
                <a:lnTo>
                  <a:pt x="72845" y="429725"/>
                </a:lnTo>
                <a:close/>
              </a:path>
              <a:path w="201929" h="859789">
                <a:moveTo>
                  <a:pt x="201929" y="28956"/>
                </a:moveTo>
                <a:lnTo>
                  <a:pt x="201167" y="0"/>
                </a:lnTo>
                <a:lnTo>
                  <a:pt x="190499" y="762"/>
                </a:lnTo>
                <a:lnTo>
                  <a:pt x="179831" y="2286"/>
                </a:lnTo>
                <a:lnTo>
                  <a:pt x="148882" y="10746"/>
                </a:lnTo>
                <a:lnTo>
                  <a:pt x="121100" y="27908"/>
                </a:lnTo>
                <a:lnTo>
                  <a:pt x="101157" y="52642"/>
                </a:lnTo>
                <a:lnTo>
                  <a:pt x="93725" y="83820"/>
                </a:lnTo>
                <a:lnTo>
                  <a:pt x="93725" y="359664"/>
                </a:lnTo>
                <a:lnTo>
                  <a:pt x="92963" y="364998"/>
                </a:lnTo>
                <a:lnTo>
                  <a:pt x="70556" y="399054"/>
                </a:lnTo>
                <a:lnTo>
                  <a:pt x="31241" y="413766"/>
                </a:lnTo>
                <a:lnTo>
                  <a:pt x="22859" y="415290"/>
                </a:lnTo>
                <a:lnTo>
                  <a:pt x="14477" y="415290"/>
                </a:lnTo>
                <a:lnTo>
                  <a:pt x="35813" y="416814"/>
                </a:lnTo>
                <a:lnTo>
                  <a:pt x="65059" y="425234"/>
                </a:lnTo>
                <a:lnTo>
                  <a:pt x="72845" y="429725"/>
                </a:lnTo>
                <a:lnTo>
                  <a:pt x="93654" y="417175"/>
                </a:lnTo>
                <a:lnTo>
                  <a:pt x="114051" y="392576"/>
                </a:lnTo>
                <a:lnTo>
                  <a:pt x="121919" y="361188"/>
                </a:lnTo>
                <a:lnTo>
                  <a:pt x="121919" y="83820"/>
                </a:lnTo>
                <a:lnTo>
                  <a:pt x="122681" y="77724"/>
                </a:lnTo>
                <a:lnTo>
                  <a:pt x="146032" y="44724"/>
                </a:lnTo>
                <a:lnTo>
                  <a:pt x="185165" y="29718"/>
                </a:lnTo>
                <a:lnTo>
                  <a:pt x="192785" y="29025"/>
                </a:lnTo>
                <a:lnTo>
                  <a:pt x="201929" y="28956"/>
                </a:lnTo>
                <a:close/>
              </a:path>
              <a:path w="201929" h="859789">
                <a:moveTo>
                  <a:pt x="201929" y="830580"/>
                </a:moveTo>
                <a:lnTo>
                  <a:pt x="192785" y="830580"/>
                </a:lnTo>
                <a:lnTo>
                  <a:pt x="184403" y="829056"/>
                </a:lnTo>
                <a:lnTo>
                  <a:pt x="142860" y="812534"/>
                </a:lnTo>
                <a:lnTo>
                  <a:pt x="121919" y="774954"/>
                </a:lnTo>
                <a:lnTo>
                  <a:pt x="121919" y="490728"/>
                </a:lnTo>
                <a:lnTo>
                  <a:pt x="111148" y="462105"/>
                </a:lnTo>
                <a:lnTo>
                  <a:pt x="91182" y="440302"/>
                </a:lnTo>
                <a:lnTo>
                  <a:pt x="72845" y="429725"/>
                </a:lnTo>
                <a:lnTo>
                  <a:pt x="65482" y="434164"/>
                </a:lnTo>
                <a:lnTo>
                  <a:pt x="34289" y="442722"/>
                </a:lnTo>
                <a:lnTo>
                  <a:pt x="14477" y="444246"/>
                </a:lnTo>
                <a:lnTo>
                  <a:pt x="22859" y="444315"/>
                </a:lnTo>
                <a:lnTo>
                  <a:pt x="30479" y="445008"/>
                </a:lnTo>
                <a:lnTo>
                  <a:pt x="72175" y="461695"/>
                </a:lnTo>
                <a:lnTo>
                  <a:pt x="93725" y="499110"/>
                </a:lnTo>
                <a:lnTo>
                  <a:pt x="93725" y="776478"/>
                </a:lnTo>
                <a:lnTo>
                  <a:pt x="94487" y="785622"/>
                </a:lnTo>
                <a:lnTo>
                  <a:pt x="125753" y="835247"/>
                </a:lnTo>
                <a:lnTo>
                  <a:pt x="181355" y="858012"/>
                </a:lnTo>
                <a:lnTo>
                  <a:pt x="201167" y="859536"/>
                </a:lnTo>
                <a:lnTo>
                  <a:pt x="201929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0325" y="5092446"/>
            <a:ext cx="201295" cy="323850"/>
          </a:xfrm>
          <a:custGeom>
            <a:avLst/>
            <a:gdLst/>
            <a:ahLst/>
            <a:cxnLst/>
            <a:rect l="l" t="t" r="r" b="b"/>
            <a:pathLst>
              <a:path w="201295" h="323850">
                <a:moveTo>
                  <a:pt x="101391" y="162416"/>
                </a:moveTo>
                <a:lnTo>
                  <a:pt x="88413" y="156821"/>
                </a:lnTo>
                <a:lnTo>
                  <a:pt x="67427" y="152019"/>
                </a:lnTo>
                <a:lnTo>
                  <a:pt x="45874" y="149502"/>
                </a:lnTo>
                <a:lnTo>
                  <a:pt x="24383" y="147828"/>
                </a:lnTo>
                <a:lnTo>
                  <a:pt x="6095" y="147828"/>
                </a:lnTo>
                <a:lnTo>
                  <a:pt x="0" y="154686"/>
                </a:lnTo>
                <a:lnTo>
                  <a:pt x="0" y="169926"/>
                </a:lnTo>
                <a:lnTo>
                  <a:pt x="6095" y="176784"/>
                </a:lnTo>
                <a:lnTo>
                  <a:pt x="24383" y="176726"/>
                </a:lnTo>
                <a:lnTo>
                  <a:pt x="45085" y="175154"/>
                </a:lnTo>
                <a:lnTo>
                  <a:pt x="66517" y="172593"/>
                </a:lnTo>
                <a:lnTo>
                  <a:pt x="87456" y="167936"/>
                </a:lnTo>
                <a:lnTo>
                  <a:pt x="101391" y="162416"/>
                </a:lnTo>
                <a:close/>
              </a:path>
              <a:path w="201295" h="323850">
                <a:moveTo>
                  <a:pt x="121919" y="282702"/>
                </a:moveTo>
                <a:lnTo>
                  <a:pt x="121919" y="184404"/>
                </a:lnTo>
                <a:lnTo>
                  <a:pt x="121157" y="181356"/>
                </a:lnTo>
                <a:lnTo>
                  <a:pt x="121157" y="179832"/>
                </a:lnTo>
                <a:lnTo>
                  <a:pt x="119633" y="176784"/>
                </a:lnTo>
                <a:lnTo>
                  <a:pt x="118109" y="174498"/>
                </a:lnTo>
                <a:lnTo>
                  <a:pt x="112775" y="169164"/>
                </a:lnTo>
                <a:lnTo>
                  <a:pt x="112775" y="168402"/>
                </a:lnTo>
                <a:lnTo>
                  <a:pt x="112013" y="167640"/>
                </a:lnTo>
                <a:lnTo>
                  <a:pt x="108203" y="165354"/>
                </a:lnTo>
                <a:lnTo>
                  <a:pt x="101391" y="162416"/>
                </a:lnTo>
                <a:lnTo>
                  <a:pt x="87456" y="167936"/>
                </a:lnTo>
                <a:lnTo>
                  <a:pt x="66517" y="172593"/>
                </a:lnTo>
                <a:lnTo>
                  <a:pt x="45085" y="175154"/>
                </a:lnTo>
                <a:lnTo>
                  <a:pt x="24383" y="176726"/>
                </a:lnTo>
                <a:lnTo>
                  <a:pt x="22859" y="176784"/>
                </a:lnTo>
                <a:lnTo>
                  <a:pt x="38856" y="177337"/>
                </a:lnTo>
                <a:lnTo>
                  <a:pt x="58197" y="179617"/>
                </a:lnTo>
                <a:lnTo>
                  <a:pt x="77206" y="183529"/>
                </a:lnTo>
                <a:lnTo>
                  <a:pt x="92201" y="188976"/>
                </a:lnTo>
                <a:lnTo>
                  <a:pt x="92963" y="189547"/>
                </a:lnTo>
                <a:lnTo>
                  <a:pt x="92963" y="186690"/>
                </a:lnTo>
                <a:lnTo>
                  <a:pt x="93725" y="188976"/>
                </a:lnTo>
                <a:lnTo>
                  <a:pt x="94640" y="190804"/>
                </a:lnTo>
                <a:lnTo>
                  <a:pt x="95249" y="191262"/>
                </a:lnTo>
                <a:lnTo>
                  <a:pt x="95249" y="293370"/>
                </a:lnTo>
                <a:lnTo>
                  <a:pt x="96011" y="294894"/>
                </a:lnTo>
                <a:lnTo>
                  <a:pt x="97535" y="297180"/>
                </a:lnTo>
                <a:lnTo>
                  <a:pt x="97535" y="298704"/>
                </a:lnTo>
                <a:lnTo>
                  <a:pt x="102869" y="304038"/>
                </a:lnTo>
                <a:lnTo>
                  <a:pt x="103631" y="304038"/>
                </a:lnTo>
                <a:lnTo>
                  <a:pt x="108203" y="307086"/>
                </a:lnTo>
                <a:lnTo>
                  <a:pt x="119633" y="312170"/>
                </a:lnTo>
                <a:lnTo>
                  <a:pt x="119633" y="280416"/>
                </a:lnTo>
                <a:lnTo>
                  <a:pt x="120395" y="281178"/>
                </a:lnTo>
                <a:lnTo>
                  <a:pt x="120395" y="280416"/>
                </a:lnTo>
                <a:lnTo>
                  <a:pt x="121919" y="282702"/>
                </a:lnTo>
                <a:close/>
              </a:path>
              <a:path w="201295" h="323850">
                <a:moveTo>
                  <a:pt x="93725" y="134874"/>
                </a:moveTo>
                <a:lnTo>
                  <a:pt x="78084" y="140671"/>
                </a:lnTo>
                <a:lnTo>
                  <a:pt x="59316" y="144746"/>
                </a:lnTo>
                <a:lnTo>
                  <a:pt x="40228" y="147123"/>
                </a:lnTo>
                <a:lnTo>
                  <a:pt x="23621" y="147828"/>
                </a:lnTo>
                <a:lnTo>
                  <a:pt x="24383" y="147828"/>
                </a:lnTo>
                <a:lnTo>
                  <a:pt x="45874" y="149502"/>
                </a:lnTo>
                <a:lnTo>
                  <a:pt x="67427" y="152019"/>
                </a:lnTo>
                <a:lnTo>
                  <a:pt x="88413" y="156821"/>
                </a:lnTo>
                <a:lnTo>
                  <a:pt x="92963" y="158783"/>
                </a:lnTo>
                <a:lnTo>
                  <a:pt x="92963" y="137922"/>
                </a:lnTo>
                <a:lnTo>
                  <a:pt x="93725" y="134874"/>
                </a:lnTo>
                <a:close/>
              </a:path>
              <a:path w="201295" h="323850">
                <a:moveTo>
                  <a:pt x="201167" y="28956"/>
                </a:moveTo>
                <a:lnTo>
                  <a:pt x="201167" y="0"/>
                </a:lnTo>
                <a:lnTo>
                  <a:pt x="191261" y="761"/>
                </a:lnTo>
                <a:lnTo>
                  <a:pt x="170966" y="1626"/>
                </a:lnTo>
                <a:lnTo>
                  <a:pt x="147608" y="4500"/>
                </a:lnTo>
                <a:lnTo>
                  <a:pt x="124932" y="9886"/>
                </a:lnTo>
                <a:lnTo>
                  <a:pt x="106679" y="18288"/>
                </a:lnTo>
                <a:lnTo>
                  <a:pt x="103631" y="20574"/>
                </a:lnTo>
                <a:lnTo>
                  <a:pt x="102869" y="20574"/>
                </a:lnTo>
                <a:lnTo>
                  <a:pt x="97535" y="25907"/>
                </a:lnTo>
                <a:lnTo>
                  <a:pt x="97535" y="27432"/>
                </a:lnTo>
                <a:lnTo>
                  <a:pt x="96011" y="29718"/>
                </a:lnTo>
                <a:lnTo>
                  <a:pt x="93725" y="34289"/>
                </a:lnTo>
                <a:lnTo>
                  <a:pt x="93725" y="37338"/>
                </a:lnTo>
                <a:lnTo>
                  <a:pt x="92963" y="38100"/>
                </a:lnTo>
                <a:lnTo>
                  <a:pt x="92963" y="134874"/>
                </a:lnTo>
                <a:lnTo>
                  <a:pt x="95249" y="132588"/>
                </a:lnTo>
                <a:lnTo>
                  <a:pt x="95249" y="159769"/>
                </a:lnTo>
                <a:lnTo>
                  <a:pt x="101391" y="162416"/>
                </a:lnTo>
                <a:lnTo>
                  <a:pt x="107441" y="160020"/>
                </a:lnTo>
                <a:lnTo>
                  <a:pt x="112013" y="156210"/>
                </a:lnTo>
                <a:lnTo>
                  <a:pt x="112775" y="156210"/>
                </a:lnTo>
                <a:lnTo>
                  <a:pt x="112775" y="155448"/>
                </a:lnTo>
                <a:lnTo>
                  <a:pt x="118109" y="150114"/>
                </a:lnTo>
                <a:lnTo>
                  <a:pt x="119633" y="147828"/>
                </a:lnTo>
                <a:lnTo>
                  <a:pt x="119633" y="43434"/>
                </a:lnTo>
                <a:lnTo>
                  <a:pt x="120940" y="42563"/>
                </a:lnTo>
                <a:lnTo>
                  <a:pt x="121919" y="39624"/>
                </a:lnTo>
                <a:lnTo>
                  <a:pt x="121919" y="42062"/>
                </a:lnTo>
                <a:lnTo>
                  <a:pt x="123443" y="41147"/>
                </a:lnTo>
                <a:lnTo>
                  <a:pt x="140455" y="35410"/>
                </a:lnTo>
                <a:lnTo>
                  <a:pt x="157148" y="31908"/>
                </a:lnTo>
                <a:lnTo>
                  <a:pt x="174181" y="29976"/>
                </a:lnTo>
                <a:lnTo>
                  <a:pt x="191261" y="28999"/>
                </a:lnTo>
                <a:lnTo>
                  <a:pt x="201167" y="28956"/>
                </a:lnTo>
                <a:close/>
              </a:path>
              <a:path w="201295" h="323850">
                <a:moveTo>
                  <a:pt x="94487" y="133350"/>
                </a:moveTo>
                <a:lnTo>
                  <a:pt x="92963" y="134874"/>
                </a:lnTo>
                <a:lnTo>
                  <a:pt x="94270" y="134003"/>
                </a:lnTo>
                <a:lnTo>
                  <a:pt x="94487" y="133350"/>
                </a:lnTo>
                <a:close/>
              </a:path>
              <a:path w="201295" h="323850">
                <a:moveTo>
                  <a:pt x="94270" y="134003"/>
                </a:moveTo>
                <a:lnTo>
                  <a:pt x="92963" y="134874"/>
                </a:lnTo>
                <a:lnTo>
                  <a:pt x="92963" y="135156"/>
                </a:lnTo>
                <a:lnTo>
                  <a:pt x="93725" y="134874"/>
                </a:lnTo>
                <a:lnTo>
                  <a:pt x="94106" y="134492"/>
                </a:lnTo>
                <a:lnTo>
                  <a:pt x="94270" y="134003"/>
                </a:lnTo>
                <a:close/>
              </a:path>
              <a:path w="201295" h="323850">
                <a:moveTo>
                  <a:pt x="94106" y="134493"/>
                </a:moveTo>
                <a:lnTo>
                  <a:pt x="93725" y="134874"/>
                </a:lnTo>
                <a:lnTo>
                  <a:pt x="92963" y="137922"/>
                </a:lnTo>
                <a:lnTo>
                  <a:pt x="94106" y="134493"/>
                </a:lnTo>
                <a:close/>
              </a:path>
              <a:path w="201295" h="323850">
                <a:moveTo>
                  <a:pt x="95249" y="159769"/>
                </a:moveTo>
                <a:lnTo>
                  <a:pt x="95249" y="133350"/>
                </a:lnTo>
                <a:lnTo>
                  <a:pt x="94487" y="134112"/>
                </a:lnTo>
                <a:lnTo>
                  <a:pt x="93725" y="135636"/>
                </a:lnTo>
                <a:lnTo>
                  <a:pt x="92963" y="137922"/>
                </a:lnTo>
                <a:lnTo>
                  <a:pt x="92963" y="158783"/>
                </a:lnTo>
                <a:lnTo>
                  <a:pt x="95249" y="159769"/>
                </a:lnTo>
                <a:close/>
              </a:path>
              <a:path w="201295" h="323850">
                <a:moveTo>
                  <a:pt x="94233" y="190500"/>
                </a:moveTo>
                <a:lnTo>
                  <a:pt x="92963" y="186690"/>
                </a:lnTo>
                <a:lnTo>
                  <a:pt x="93725" y="189738"/>
                </a:lnTo>
                <a:lnTo>
                  <a:pt x="93725" y="190119"/>
                </a:lnTo>
                <a:lnTo>
                  <a:pt x="94233" y="190500"/>
                </a:lnTo>
                <a:close/>
              </a:path>
              <a:path w="201295" h="323850">
                <a:moveTo>
                  <a:pt x="93725" y="190119"/>
                </a:moveTo>
                <a:lnTo>
                  <a:pt x="93725" y="189738"/>
                </a:lnTo>
                <a:lnTo>
                  <a:pt x="92963" y="186690"/>
                </a:lnTo>
                <a:lnTo>
                  <a:pt x="92963" y="189547"/>
                </a:lnTo>
                <a:lnTo>
                  <a:pt x="93725" y="190119"/>
                </a:lnTo>
                <a:close/>
              </a:path>
              <a:path w="201295" h="323850">
                <a:moveTo>
                  <a:pt x="94270" y="190608"/>
                </a:moveTo>
                <a:lnTo>
                  <a:pt x="92963" y="189547"/>
                </a:lnTo>
                <a:lnTo>
                  <a:pt x="92963" y="189738"/>
                </a:lnTo>
                <a:lnTo>
                  <a:pt x="94270" y="190608"/>
                </a:lnTo>
                <a:close/>
              </a:path>
              <a:path w="201295" h="323850">
                <a:moveTo>
                  <a:pt x="94487" y="191261"/>
                </a:moveTo>
                <a:lnTo>
                  <a:pt x="94270" y="190608"/>
                </a:lnTo>
                <a:lnTo>
                  <a:pt x="92963" y="189738"/>
                </a:lnTo>
                <a:lnTo>
                  <a:pt x="94487" y="191261"/>
                </a:lnTo>
                <a:close/>
              </a:path>
              <a:path w="201295" h="323850">
                <a:moveTo>
                  <a:pt x="95249" y="293370"/>
                </a:moveTo>
                <a:lnTo>
                  <a:pt x="95249" y="192024"/>
                </a:lnTo>
                <a:lnTo>
                  <a:pt x="92963" y="189738"/>
                </a:lnTo>
                <a:lnTo>
                  <a:pt x="92963" y="286512"/>
                </a:lnTo>
                <a:lnTo>
                  <a:pt x="93725" y="287274"/>
                </a:lnTo>
                <a:lnTo>
                  <a:pt x="93725" y="290322"/>
                </a:lnTo>
                <a:lnTo>
                  <a:pt x="95249" y="293370"/>
                </a:lnTo>
                <a:close/>
              </a:path>
              <a:path w="201295" h="323850">
                <a:moveTo>
                  <a:pt x="94487" y="134112"/>
                </a:moveTo>
                <a:lnTo>
                  <a:pt x="94106" y="134492"/>
                </a:lnTo>
                <a:lnTo>
                  <a:pt x="93725" y="135636"/>
                </a:lnTo>
                <a:lnTo>
                  <a:pt x="94487" y="134112"/>
                </a:lnTo>
                <a:close/>
              </a:path>
              <a:path w="201295" h="323850">
                <a:moveTo>
                  <a:pt x="94640" y="190804"/>
                </a:moveTo>
                <a:lnTo>
                  <a:pt x="93725" y="188976"/>
                </a:lnTo>
                <a:lnTo>
                  <a:pt x="94233" y="190500"/>
                </a:lnTo>
                <a:lnTo>
                  <a:pt x="94640" y="190804"/>
                </a:lnTo>
                <a:close/>
              </a:path>
              <a:path w="201295" h="323850">
                <a:moveTo>
                  <a:pt x="94678" y="133731"/>
                </a:moveTo>
                <a:lnTo>
                  <a:pt x="94270" y="134003"/>
                </a:lnTo>
                <a:lnTo>
                  <a:pt x="94106" y="134493"/>
                </a:lnTo>
                <a:lnTo>
                  <a:pt x="94487" y="134111"/>
                </a:lnTo>
                <a:lnTo>
                  <a:pt x="94678" y="133731"/>
                </a:lnTo>
                <a:close/>
              </a:path>
              <a:path w="201295" h="323850">
                <a:moveTo>
                  <a:pt x="94678" y="190881"/>
                </a:moveTo>
                <a:lnTo>
                  <a:pt x="94233" y="190500"/>
                </a:lnTo>
                <a:lnTo>
                  <a:pt x="94678" y="190881"/>
                </a:lnTo>
                <a:close/>
              </a:path>
              <a:path w="201295" h="323850">
                <a:moveTo>
                  <a:pt x="95249" y="132588"/>
                </a:moveTo>
                <a:lnTo>
                  <a:pt x="94487" y="133350"/>
                </a:lnTo>
                <a:lnTo>
                  <a:pt x="94270" y="134003"/>
                </a:lnTo>
                <a:lnTo>
                  <a:pt x="94678" y="133731"/>
                </a:lnTo>
                <a:lnTo>
                  <a:pt x="95249" y="132588"/>
                </a:lnTo>
                <a:close/>
              </a:path>
              <a:path w="201295" h="323850">
                <a:moveTo>
                  <a:pt x="95249" y="192024"/>
                </a:moveTo>
                <a:lnTo>
                  <a:pt x="94678" y="190881"/>
                </a:lnTo>
                <a:lnTo>
                  <a:pt x="94270" y="190608"/>
                </a:lnTo>
                <a:lnTo>
                  <a:pt x="94487" y="191262"/>
                </a:lnTo>
                <a:lnTo>
                  <a:pt x="95249" y="192024"/>
                </a:lnTo>
                <a:close/>
              </a:path>
              <a:path w="201295" h="323850">
                <a:moveTo>
                  <a:pt x="95249" y="133350"/>
                </a:moveTo>
                <a:lnTo>
                  <a:pt x="95249" y="132588"/>
                </a:lnTo>
                <a:lnTo>
                  <a:pt x="94678" y="133731"/>
                </a:lnTo>
                <a:lnTo>
                  <a:pt x="95249" y="133350"/>
                </a:lnTo>
                <a:close/>
              </a:path>
              <a:path w="201295" h="323850">
                <a:moveTo>
                  <a:pt x="95249" y="192024"/>
                </a:moveTo>
                <a:lnTo>
                  <a:pt x="95249" y="191262"/>
                </a:lnTo>
                <a:lnTo>
                  <a:pt x="94678" y="190881"/>
                </a:lnTo>
                <a:lnTo>
                  <a:pt x="95249" y="192024"/>
                </a:lnTo>
                <a:close/>
              </a:path>
              <a:path w="201295" h="323850">
                <a:moveTo>
                  <a:pt x="120940" y="42563"/>
                </a:moveTo>
                <a:lnTo>
                  <a:pt x="119633" y="43434"/>
                </a:lnTo>
                <a:lnTo>
                  <a:pt x="120903" y="42671"/>
                </a:lnTo>
                <a:close/>
              </a:path>
              <a:path w="201295" h="323850">
                <a:moveTo>
                  <a:pt x="120903" y="42671"/>
                </a:moveTo>
                <a:lnTo>
                  <a:pt x="119633" y="43434"/>
                </a:lnTo>
                <a:lnTo>
                  <a:pt x="119633" y="44196"/>
                </a:lnTo>
                <a:lnTo>
                  <a:pt x="120776" y="43053"/>
                </a:lnTo>
                <a:lnTo>
                  <a:pt x="120903" y="42671"/>
                </a:lnTo>
                <a:close/>
              </a:path>
              <a:path w="201295" h="323850">
                <a:moveTo>
                  <a:pt x="120776" y="43053"/>
                </a:moveTo>
                <a:lnTo>
                  <a:pt x="119633" y="44196"/>
                </a:lnTo>
                <a:lnTo>
                  <a:pt x="119633" y="147828"/>
                </a:lnTo>
                <a:lnTo>
                  <a:pt x="120395" y="146304"/>
                </a:lnTo>
                <a:lnTo>
                  <a:pt x="120395" y="44196"/>
                </a:lnTo>
                <a:lnTo>
                  <a:pt x="120776" y="43053"/>
                </a:lnTo>
                <a:close/>
              </a:path>
              <a:path w="201295" h="323850">
                <a:moveTo>
                  <a:pt x="121919" y="313187"/>
                </a:moveTo>
                <a:lnTo>
                  <a:pt x="121919" y="284988"/>
                </a:lnTo>
                <a:lnTo>
                  <a:pt x="120776" y="281559"/>
                </a:lnTo>
                <a:lnTo>
                  <a:pt x="119633" y="280416"/>
                </a:lnTo>
                <a:lnTo>
                  <a:pt x="119633" y="312170"/>
                </a:lnTo>
                <a:lnTo>
                  <a:pt x="121919" y="313187"/>
                </a:lnTo>
                <a:close/>
              </a:path>
              <a:path w="201295" h="323850">
                <a:moveTo>
                  <a:pt x="121750" y="42164"/>
                </a:moveTo>
                <a:lnTo>
                  <a:pt x="121538" y="42290"/>
                </a:lnTo>
                <a:lnTo>
                  <a:pt x="120776" y="43053"/>
                </a:lnTo>
                <a:lnTo>
                  <a:pt x="120395" y="44196"/>
                </a:lnTo>
                <a:lnTo>
                  <a:pt x="121750" y="42164"/>
                </a:lnTo>
                <a:close/>
              </a:path>
              <a:path w="201295" h="323850">
                <a:moveTo>
                  <a:pt x="121919" y="140208"/>
                </a:moveTo>
                <a:lnTo>
                  <a:pt x="121919" y="42062"/>
                </a:lnTo>
                <a:lnTo>
                  <a:pt x="121750" y="42164"/>
                </a:lnTo>
                <a:lnTo>
                  <a:pt x="120395" y="44196"/>
                </a:lnTo>
                <a:lnTo>
                  <a:pt x="120395" y="146304"/>
                </a:lnTo>
                <a:lnTo>
                  <a:pt x="121157" y="144780"/>
                </a:lnTo>
                <a:lnTo>
                  <a:pt x="121157" y="143256"/>
                </a:lnTo>
                <a:lnTo>
                  <a:pt x="121919" y="140208"/>
                </a:lnTo>
                <a:close/>
              </a:path>
              <a:path w="201295" h="323850">
                <a:moveTo>
                  <a:pt x="121919" y="282702"/>
                </a:moveTo>
                <a:lnTo>
                  <a:pt x="120395" y="280416"/>
                </a:lnTo>
                <a:lnTo>
                  <a:pt x="120776" y="281559"/>
                </a:lnTo>
                <a:lnTo>
                  <a:pt x="121919" y="282702"/>
                </a:lnTo>
                <a:close/>
              </a:path>
              <a:path w="201295" h="323850">
                <a:moveTo>
                  <a:pt x="120776" y="281559"/>
                </a:moveTo>
                <a:lnTo>
                  <a:pt x="120395" y="280416"/>
                </a:lnTo>
                <a:lnTo>
                  <a:pt x="120395" y="281178"/>
                </a:lnTo>
                <a:lnTo>
                  <a:pt x="120776" y="281559"/>
                </a:lnTo>
                <a:close/>
              </a:path>
              <a:path w="201295" h="323850">
                <a:moveTo>
                  <a:pt x="121538" y="42290"/>
                </a:moveTo>
                <a:lnTo>
                  <a:pt x="120903" y="42671"/>
                </a:lnTo>
                <a:lnTo>
                  <a:pt x="120776" y="43053"/>
                </a:lnTo>
                <a:lnTo>
                  <a:pt x="121538" y="42290"/>
                </a:lnTo>
                <a:close/>
              </a:path>
              <a:path w="201295" h="323850">
                <a:moveTo>
                  <a:pt x="201167" y="323850"/>
                </a:moveTo>
                <a:lnTo>
                  <a:pt x="201167" y="295656"/>
                </a:lnTo>
                <a:lnTo>
                  <a:pt x="191261" y="295601"/>
                </a:lnTo>
                <a:lnTo>
                  <a:pt x="174134" y="294368"/>
                </a:lnTo>
                <a:lnTo>
                  <a:pt x="156233" y="292479"/>
                </a:lnTo>
                <a:lnTo>
                  <a:pt x="138654" y="288935"/>
                </a:lnTo>
                <a:lnTo>
                  <a:pt x="121919" y="282702"/>
                </a:lnTo>
                <a:lnTo>
                  <a:pt x="120776" y="281559"/>
                </a:lnTo>
                <a:lnTo>
                  <a:pt x="121919" y="284988"/>
                </a:lnTo>
                <a:lnTo>
                  <a:pt x="121919" y="313187"/>
                </a:lnTo>
                <a:lnTo>
                  <a:pt x="126611" y="315273"/>
                </a:lnTo>
                <a:lnTo>
                  <a:pt x="148494" y="320335"/>
                </a:lnTo>
                <a:lnTo>
                  <a:pt x="170997" y="322962"/>
                </a:lnTo>
                <a:lnTo>
                  <a:pt x="191261" y="323850"/>
                </a:lnTo>
                <a:lnTo>
                  <a:pt x="201167" y="323850"/>
                </a:lnTo>
                <a:close/>
              </a:path>
              <a:path w="201295" h="323850">
                <a:moveTo>
                  <a:pt x="121919" y="41910"/>
                </a:moveTo>
                <a:lnTo>
                  <a:pt x="120940" y="42563"/>
                </a:lnTo>
                <a:lnTo>
                  <a:pt x="121538" y="42290"/>
                </a:lnTo>
                <a:lnTo>
                  <a:pt x="121919" y="41910"/>
                </a:lnTo>
                <a:close/>
              </a:path>
              <a:path w="201295" h="323850">
                <a:moveTo>
                  <a:pt x="121919" y="41910"/>
                </a:moveTo>
                <a:lnTo>
                  <a:pt x="121919" y="39624"/>
                </a:lnTo>
                <a:lnTo>
                  <a:pt x="120940" y="42563"/>
                </a:lnTo>
                <a:lnTo>
                  <a:pt x="121919" y="41910"/>
                </a:lnTo>
                <a:close/>
              </a:path>
              <a:path w="201295" h="323850">
                <a:moveTo>
                  <a:pt x="121919" y="41910"/>
                </a:moveTo>
                <a:lnTo>
                  <a:pt x="121538" y="42290"/>
                </a:lnTo>
                <a:lnTo>
                  <a:pt x="121750" y="42164"/>
                </a:lnTo>
                <a:lnTo>
                  <a:pt x="121919" y="41910"/>
                </a:lnTo>
                <a:close/>
              </a:path>
              <a:path w="201295" h="323850">
                <a:moveTo>
                  <a:pt x="121919" y="42062"/>
                </a:moveTo>
                <a:lnTo>
                  <a:pt x="121919" y="41910"/>
                </a:lnTo>
                <a:lnTo>
                  <a:pt x="121750" y="42164"/>
                </a:lnTo>
                <a:lnTo>
                  <a:pt x="121919" y="42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4991" y="5477255"/>
            <a:ext cx="201930" cy="727075"/>
          </a:xfrm>
          <a:custGeom>
            <a:avLst/>
            <a:gdLst/>
            <a:ahLst/>
            <a:cxnLst/>
            <a:rect l="l" t="t" r="r" b="b"/>
            <a:pathLst>
              <a:path w="201929" h="727075">
                <a:moveTo>
                  <a:pt x="78654" y="363358"/>
                </a:moveTo>
                <a:lnTo>
                  <a:pt x="74133" y="360749"/>
                </a:lnTo>
                <a:lnTo>
                  <a:pt x="49782" y="352984"/>
                </a:lnTo>
                <a:lnTo>
                  <a:pt x="25145" y="348996"/>
                </a:lnTo>
                <a:lnTo>
                  <a:pt x="6095" y="348996"/>
                </a:lnTo>
                <a:lnTo>
                  <a:pt x="0" y="355854"/>
                </a:lnTo>
                <a:lnTo>
                  <a:pt x="0" y="371094"/>
                </a:lnTo>
                <a:lnTo>
                  <a:pt x="6095" y="377190"/>
                </a:lnTo>
                <a:lnTo>
                  <a:pt x="15239" y="377190"/>
                </a:lnTo>
                <a:lnTo>
                  <a:pt x="25145" y="377085"/>
                </a:lnTo>
                <a:lnTo>
                  <a:pt x="50781" y="373577"/>
                </a:lnTo>
                <a:lnTo>
                  <a:pt x="76838" y="364526"/>
                </a:lnTo>
                <a:lnTo>
                  <a:pt x="78654" y="363358"/>
                </a:lnTo>
                <a:close/>
              </a:path>
              <a:path w="201929" h="727075">
                <a:moveTo>
                  <a:pt x="123901" y="661720"/>
                </a:moveTo>
                <a:lnTo>
                  <a:pt x="122681" y="656844"/>
                </a:lnTo>
                <a:lnTo>
                  <a:pt x="122681" y="421386"/>
                </a:lnTo>
                <a:lnTo>
                  <a:pt x="121919" y="414528"/>
                </a:lnTo>
                <a:lnTo>
                  <a:pt x="121919" y="412242"/>
                </a:lnTo>
                <a:lnTo>
                  <a:pt x="120395" y="406146"/>
                </a:lnTo>
                <a:lnTo>
                  <a:pt x="119633" y="405384"/>
                </a:lnTo>
                <a:lnTo>
                  <a:pt x="119633" y="404622"/>
                </a:lnTo>
                <a:lnTo>
                  <a:pt x="117347" y="398526"/>
                </a:lnTo>
                <a:lnTo>
                  <a:pt x="116585" y="397764"/>
                </a:lnTo>
                <a:lnTo>
                  <a:pt x="116585" y="397002"/>
                </a:lnTo>
                <a:lnTo>
                  <a:pt x="112775" y="391668"/>
                </a:lnTo>
                <a:lnTo>
                  <a:pt x="95897" y="373306"/>
                </a:lnTo>
                <a:lnTo>
                  <a:pt x="78654" y="363358"/>
                </a:lnTo>
                <a:lnTo>
                  <a:pt x="76838" y="364526"/>
                </a:lnTo>
                <a:lnTo>
                  <a:pt x="50781" y="373577"/>
                </a:lnTo>
                <a:lnTo>
                  <a:pt x="25145" y="377085"/>
                </a:lnTo>
                <a:lnTo>
                  <a:pt x="15239" y="377190"/>
                </a:lnTo>
                <a:lnTo>
                  <a:pt x="58769" y="385419"/>
                </a:lnTo>
                <a:lnTo>
                  <a:pt x="90677" y="410146"/>
                </a:lnTo>
                <a:lnTo>
                  <a:pt x="90677" y="409194"/>
                </a:lnTo>
                <a:lnTo>
                  <a:pt x="92201" y="413258"/>
                </a:lnTo>
                <a:lnTo>
                  <a:pt x="92201" y="413004"/>
                </a:lnTo>
                <a:lnTo>
                  <a:pt x="92963" y="415290"/>
                </a:lnTo>
                <a:lnTo>
                  <a:pt x="92963" y="416052"/>
                </a:lnTo>
                <a:lnTo>
                  <a:pt x="93725" y="419100"/>
                </a:lnTo>
                <a:lnTo>
                  <a:pt x="93725" y="655320"/>
                </a:lnTo>
                <a:lnTo>
                  <a:pt x="94487" y="661416"/>
                </a:lnTo>
                <a:lnTo>
                  <a:pt x="94487" y="663702"/>
                </a:lnTo>
                <a:lnTo>
                  <a:pt x="96011" y="669798"/>
                </a:lnTo>
                <a:lnTo>
                  <a:pt x="96773" y="670560"/>
                </a:lnTo>
                <a:lnTo>
                  <a:pt x="96773" y="671322"/>
                </a:lnTo>
                <a:lnTo>
                  <a:pt x="99059" y="677418"/>
                </a:lnTo>
                <a:lnTo>
                  <a:pt x="99821" y="678180"/>
                </a:lnTo>
                <a:lnTo>
                  <a:pt x="99821" y="678942"/>
                </a:lnTo>
                <a:lnTo>
                  <a:pt x="104393" y="685800"/>
                </a:lnTo>
                <a:lnTo>
                  <a:pt x="121779" y="703561"/>
                </a:lnTo>
                <a:lnTo>
                  <a:pt x="123443" y="704499"/>
                </a:lnTo>
                <a:lnTo>
                  <a:pt x="123443" y="660654"/>
                </a:lnTo>
                <a:lnTo>
                  <a:pt x="123901" y="661720"/>
                </a:lnTo>
                <a:close/>
              </a:path>
              <a:path w="201929" h="727075">
                <a:moveTo>
                  <a:pt x="92963" y="354151"/>
                </a:moveTo>
                <a:lnTo>
                  <a:pt x="92963" y="311658"/>
                </a:lnTo>
                <a:lnTo>
                  <a:pt x="91439" y="315468"/>
                </a:lnTo>
                <a:lnTo>
                  <a:pt x="79582" y="329736"/>
                </a:lnTo>
                <a:lnTo>
                  <a:pt x="61969" y="339766"/>
                </a:lnTo>
                <a:lnTo>
                  <a:pt x="42137" y="346028"/>
                </a:lnTo>
                <a:lnTo>
                  <a:pt x="23621" y="348996"/>
                </a:lnTo>
                <a:lnTo>
                  <a:pt x="25145" y="348996"/>
                </a:lnTo>
                <a:lnTo>
                  <a:pt x="49782" y="352984"/>
                </a:lnTo>
                <a:lnTo>
                  <a:pt x="74133" y="360749"/>
                </a:lnTo>
                <a:lnTo>
                  <a:pt x="78654" y="363358"/>
                </a:lnTo>
                <a:lnTo>
                  <a:pt x="92963" y="354151"/>
                </a:lnTo>
                <a:close/>
              </a:path>
              <a:path w="201929" h="727075">
                <a:moveTo>
                  <a:pt x="91439" y="411480"/>
                </a:moveTo>
                <a:lnTo>
                  <a:pt x="90677" y="409194"/>
                </a:lnTo>
                <a:lnTo>
                  <a:pt x="90677" y="410146"/>
                </a:lnTo>
                <a:lnTo>
                  <a:pt x="91439" y="411480"/>
                </a:lnTo>
                <a:close/>
              </a:path>
              <a:path w="201929" h="727075">
                <a:moveTo>
                  <a:pt x="201929" y="28194"/>
                </a:moveTo>
                <a:lnTo>
                  <a:pt x="201167" y="0"/>
                </a:lnTo>
                <a:lnTo>
                  <a:pt x="191261" y="0"/>
                </a:lnTo>
                <a:lnTo>
                  <a:pt x="142527" y="11315"/>
                </a:lnTo>
                <a:lnTo>
                  <a:pt x="103631" y="41910"/>
                </a:lnTo>
                <a:lnTo>
                  <a:pt x="99821" y="48006"/>
                </a:lnTo>
                <a:lnTo>
                  <a:pt x="99059" y="48768"/>
                </a:lnTo>
                <a:lnTo>
                  <a:pt x="99059" y="49530"/>
                </a:lnTo>
                <a:lnTo>
                  <a:pt x="96773" y="54864"/>
                </a:lnTo>
                <a:lnTo>
                  <a:pt x="96773" y="55626"/>
                </a:lnTo>
                <a:lnTo>
                  <a:pt x="96011" y="56388"/>
                </a:lnTo>
                <a:lnTo>
                  <a:pt x="96011" y="57150"/>
                </a:lnTo>
                <a:lnTo>
                  <a:pt x="94487" y="62484"/>
                </a:lnTo>
                <a:lnTo>
                  <a:pt x="94487" y="64770"/>
                </a:lnTo>
                <a:lnTo>
                  <a:pt x="93725" y="72390"/>
                </a:lnTo>
                <a:lnTo>
                  <a:pt x="93725" y="307848"/>
                </a:lnTo>
                <a:lnTo>
                  <a:pt x="92201" y="313182"/>
                </a:lnTo>
                <a:lnTo>
                  <a:pt x="92963" y="311658"/>
                </a:lnTo>
                <a:lnTo>
                  <a:pt x="92963" y="354151"/>
                </a:lnTo>
                <a:lnTo>
                  <a:pt x="99718" y="349806"/>
                </a:lnTo>
                <a:lnTo>
                  <a:pt x="116585" y="329184"/>
                </a:lnTo>
                <a:lnTo>
                  <a:pt x="119633" y="322326"/>
                </a:lnTo>
                <a:lnTo>
                  <a:pt x="119633" y="320802"/>
                </a:lnTo>
                <a:lnTo>
                  <a:pt x="120395" y="320040"/>
                </a:lnTo>
                <a:lnTo>
                  <a:pt x="121919" y="314706"/>
                </a:lnTo>
                <a:lnTo>
                  <a:pt x="121919" y="312420"/>
                </a:lnTo>
                <a:lnTo>
                  <a:pt x="122681" y="306324"/>
                </a:lnTo>
                <a:lnTo>
                  <a:pt x="122681" y="69342"/>
                </a:lnTo>
                <a:lnTo>
                  <a:pt x="123443" y="66675"/>
                </a:lnTo>
                <a:lnTo>
                  <a:pt x="123443" y="66294"/>
                </a:lnTo>
                <a:lnTo>
                  <a:pt x="124205" y="64008"/>
                </a:lnTo>
                <a:lnTo>
                  <a:pt x="124205" y="64262"/>
                </a:lnTo>
                <a:lnTo>
                  <a:pt x="125729" y="60198"/>
                </a:lnTo>
                <a:lnTo>
                  <a:pt x="125729" y="61150"/>
                </a:lnTo>
                <a:lnTo>
                  <a:pt x="128015" y="57150"/>
                </a:lnTo>
                <a:lnTo>
                  <a:pt x="140712" y="44699"/>
                </a:lnTo>
                <a:lnTo>
                  <a:pt x="157448" y="35975"/>
                </a:lnTo>
                <a:lnTo>
                  <a:pt x="175850" y="30600"/>
                </a:lnTo>
                <a:lnTo>
                  <a:pt x="192785" y="28297"/>
                </a:lnTo>
                <a:lnTo>
                  <a:pt x="201929" y="28194"/>
                </a:lnTo>
                <a:close/>
              </a:path>
              <a:path w="201929" h="727075">
                <a:moveTo>
                  <a:pt x="92963" y="415290"/>
                </a:moveTo>
                <a:lnTo>
                  <a:pt x="92201" y="413004"/>
                </a:lnTo>
                <a:lnTo>
                  <a:pt x="92392" y="413766"/>
                </a:lnTo>
                <a:lnTo>
                  <a:pt x="92963" y="415290"/>
                </a:lnTo>
                <a:close/>
              </a:path>
              <a:path w="201929" h="727075">
                <a:moveTo>
                  <a:pt x="92392" y="413766"/>
                </a:moveTo>
                <a:lnTo>
                  <a:pt x="92201" y="413004"/>
                </a:lnTo>
                <a:lnTo>
                  <a:pt x="92201" y="413258"/>
                </a:lnTo>
                <a:lnTo>
                  <a:pt x="92392" y="413766"/>
                </a:lnTo>
                <a:close/>
              </a:path>
              <a:path w="201929" h="727075">
                <a:moveTo>
                  <a:pt x="92963" y="416052"/>
                </a:moveTo>
                <a:lnTo>
                  <a:pt x="92963" y="415290"/>
                </a:lnTo>
                <a:lnTo>
                  <a:pt x="92392" y="413766"/>
                </a:lnTo>
                <a:lnTo>
                  <a:pt x="92963" y="416052"/>
                </a:lnTo>
                <a:close/>
              </a:path>
              <a:path w="201929" h="727075">
                <a:moveTo>
                  <a:pt x="124205" y="64008"/>
                </a:moveTo>
                <a:lnTo>
                  <a:pt x="123443" y="66294"/>
                </a:lnTo>
                <a:lnTo>
                  <a:pt x="123901" y="65074"/>
                </a:lnTo>
                <a:lnTo>
                  <a:pt x="124205" y="64008"/>
                </a:lnTo>
                <a:close/>
              </a:path>
              <a:path w="201929" h="727075">
                <a:moveTo>
                  <a:pt x="123901" y="65074"/>
                </a:moveTo>
                <a:lnTo>
                  <a:pt x="123443" y="66294"/>
                </a:lnTo>
                <a:lnTo>
                  <a:pt x="123443" y="66675"/>
                </a:lnTo>
                <a:lnTo>
                  <a:pt x="123901" y="65074"/>
                </a:lnTo>
                <a:close/>
              </a:path>
              <a:path w="201929" h="727075">
                <a:moveTo>
                  <a:pt x="124205" y="662940"/>
                </a:moveTo>
                <a:lnTo>
                  <a:pt x="123901" y="661720"/>
                </a:lnTo>
                <a:lnTo>
                  <a:pt x="123443" y="660654"/>
                </a:lnTo>
                <a:lnTo>
                  <a:pt x="124205" y="662940"/>
                </a:lnTo>
                <a:close/>
              </a:path>
              <a:path w="201929" h="727075">
                <a:moveTo>
                  <a:pt x="124205" y="704929"/>
                </a:moveTo>
                <a:lnTo>
                  <a:pt x="124205" y="662940"/>
                </a:lnTo>
                <a:lnTo>
                  <a:pt x="123443" y="660654"/>
                </a:lnTo>
                <a:lnTo>
                  <a:pt x="123443" y="704499"/>
                </a:lnTo>
                <a:lnTo>
                  <a:pt x="124205" y="704929"/>
                </a:lnTo>
                <a:close/>
              </a:path>
              <a:path w="201929" h="727075">
                <a:moveTo>
                  <a:pt x="124205" y="64262"/>
                </a:moveTo>
                <a:lnTo>
                  <a:pt x="124205" y="64008"/>
                </a:lnTo>
                <a:lnTo>
                  <a:pt x="123901" y="65074"/>
                </a:lnTo>
                <a:lnTo>
                  <a:pt x="124205" y="64262"/>
                </a:lnTo>
                <a:close/>
              </a:path>
              <a:path w="201929" h="727075">
                <a:moveTo>
                  <a:pt x="125348" y="665099"/>
                </a:moveTo>
                <a:lnTo>
                  <a:pt x="123901" y="661720"/>
                </a:lnTo>
                <a:lnTo>
                  <a:pt x="124205" y="662940"/>
                </a:lnTo>
                <a:lnTo>
                  <a:pt x="124205" y="704929"/>
                </a:lnTo>
                <a:lnTo>
                  <a:pt x="124967" y="705358"/>
                </a:lnTo>
                <a:lnTo>
                  <a:pt x="124967" y="664464"/>
                </a:lnTo>
                <a:lnTo>
                  <a:pt x="125348" y="665099"/>
                </a:lnTo>
                <a:close/>
              </a:path>
              <a:path w="201929" h="727075">
                <a:moveTo>
                  <a:pt x="125729" y="61150"/>
                </a:moveTo>
                <a:lnTo>
                  <a:pt x="125729" y="60198"/>
                </a:lnTo>
                <a:lnTo>
                  <a:pt x="124967" y="62484"/>
                </a:lnTo>
                <a:lnTo>
                  <a:pt x="125729" y="61150"/>
                </a:lnTo>
                <a:close/>
              </a:path>
              <a:path w="201929" h="727075">
                <a:moveTo>
                  <a:pt x="125729" y="665988"/>
                </a:moveTo>
                <a:lnTo>
                  <a:pt x="125348" y="665099"/>
                </a:lnTo>
                <a:lnTo>
                  <a:pt x="124967" y="664464"/>
                </a:lnTo>
                <a:lnTo>
                  <a:pt x="125729" y="665988"/>
                </a:lnTo>
                <a:close/>
              </a:path>
              <a:path w="201929" h="727075">
                <a:moveTo>
                  <a:pt x="125729" y="705787"/>
                </a:moveTo>
                <a:lnTo>
                  <a:pt x="125729" y="665988"/>
                </a:lnTo>
                <a:lnTo>
                  <a:pt x="124967" y="664464"/>
                </a:lnTo>
                <a:lnTo>
                  <a:pt x="124967" y="705358"/>
                </a:lnTo>
                <a:lnTo>
                  <a:pt x="125729" y="705787"/>
                </a:lnTo>
                <a:close/>
              </a:path>
              <a:path w="201929" h="727075">
                <a:moveTo>
                  <a:pt x="201929" y="697992"/>
                </a:moveTo>
                <a:lnTo>
                  <a:pt x="156405" y="690067"/>
                </a:lnTo>
                <a:lnTo>
                  <a:pt x="125348" y="665099"/>
                </a:lnTo>
                <a:lnTo>
                  <a:pt x="125729" y="665988"/>
                </a:lnTo>
                <a:lnTo>
                  <a:pt x="125729" y="705787"/>
                </a:lnTo>
                <a:lnTo>
                  <a:pt x="143370" y="715727"/>
                </a:lnTo>
                <a:lnTo>
                  <a:pt x="167380" y="723026"/>
                </a:lnTo>
                <a:lnTo>
                  <a:pt x="192023" y="726186"/>
                </a:lnTo>
                <a:lnTo>
                  <a:pt x="201167" y="726948"/>
                </a:lnTo>
                <a:lnTo>
                  <a:pt x="201929" y="697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1047" y="3710178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6475" y="4634103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5619" y="525780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1047" y="583882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6915" y="367360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6915" y="399745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1297" y="878078"/>
            <a:ext cx="6124575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0" dirty="0">
                <a:latin typeface="Microsoft JhengHei" panose="020B0604030504040204" charset="-120"/>
                <a:cs typeface="Microsoft JhengHei" panose="020B0604030504040204" charset="-120"/>
              </a:rPr>
              <a:t>HAVING子句与WHERE子句表达条件的区别如下图示例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6755130" cy="351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分组查询仍需要注意语义问题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例如求有两门以上不及格课程的同学的学号及其平均成绩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258953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383921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vg(Score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&lt;</a:t>
            </a:r>
            <a:r>
              <a:rPr sz="18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747520" algn="l"/>
                <a:tab pos="2217420" algn="l"/>
                <a:tab pos="3107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Count(*)&gt;2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上述写法正确吗？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4560" cy="348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分组查询与分组过滤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ct val="130000"/>
              </a:lnSpc>
              <a:spcBef>
                <a:spcPts val="10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前述写法是不正确的，它求出的是那两门不及格课程的平均成绩，而不是  该同学所有课程的平均成绩，后者是题目要求的。因此正确写法为：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32435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7729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S#, 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</a:t>
            </a:r>
            <a:r>
              <a:rPr sz="1800" b="1" spc="3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7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in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69720" marR="4667250" indent="-191135">
              <a:lnSpc>
                <a:spcPct val="130000"/>
              </a:lnSpc>
              <a:tabLst>
                <a:tab pos="1583055" algn="l"/>
                <a:tab pos="2446020" algn="l"/>
              </a:tabLst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	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#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&lt;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60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5269" y="4430267"/>
            <a:ext cx="22167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Having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Count(*)&gt;2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169" y="4347971"/>
            <a:ext cx="25406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8065">
              <a:lnSpc>
                <a:spcPct val="130000"/>
              </a:lnSpc>
              <a:tabLst>
                <a:tab pos="22472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Group by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752840" cy="564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关系代数中有并运算、交运算和差运算，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语言也能实现其运算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语言中为并运算提供了运算符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UNION,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为交运算提供了运算符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330835" indent="-457200">
              <a:lnSpc>
                <a:spcPts val="3330"/>
              </a:lnSpc>
              <a:spcBef>
                <a:spcPts val="55"/>
              </a:spcBef>
              <a:tabLst>
                <a:tab pos="1518920" algn="l"/>
                <a:tab pos="3279775" algn="l"/>
                <a:tab pos="3491865" algn="l"/>
                <a:tab pos="4688205" algn="l"/>
                <a:tab pos="5490845" algn="l"/>
                <a:tab pos="5702935" algn="l"/>
                <a:tab pos="6675120" algn="l"/>
                <a:tab pos="7478395" algn="l"/>
              </a:tabLst>
            </a:pPr>
            <a:r>
              <a:rPr sz="2000" b="1" spc="-25" dirty="0">
                <a:latin typeface="Arial" panose="020B0604020202020204"/>
                <a:cs typeface="Arial" panose="020B0604020202020204"/>
              </a:rPr>
              <a:t>INTERSECT,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为差运算提供了运算符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，其基本语法形式为： 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	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2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Union</a:t>
            </a:r>
            <a:r>
              <a:rPr sz="2000" b="1" spc="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[ALL]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Intersect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[ALL]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	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Except	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[ALL]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6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上述操作，在通常情况下是自动删除重复元组。但有时为了保留重复的元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组，则需使用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ALL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保留字，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ALL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保留字是允许重复元组出现，具体使用如下：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345440" indent="-635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假设子查询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的一个元组出现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次，子查询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的一个元组出现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次，则  该元组在：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840"/>
              </a:spcBef>
              <a:tabLst>
                <a:tab pos="2246630" algn="l"/>
                <a:tab pos="3097530" algn="l"/>
                <a:tab pos="3728085" algn="l"/>
                <a:tab pos="4775835" algn="l"/>
                <a:tab pos="5908040" algn="l"/>
              </a:tabLst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Union	ALL	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，出现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840"/>
              </a:spcBef>
              <a:tabLst>
                <a:tab pos="2247265" algn="l"/>
                <a:tab pos="3434715" algn="l"/>
                <a:tab pos="4064635" algn="l"/>
                <a:tab pos="5112385" algn="l"/>
              </a:tabLst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Intersect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ALL	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，出现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min(m,n)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840"/>
              </a:spcBef>
              <a:tabLst>
                <a:tab pos="2247265" algn="l"/>
                <a:tab pos="3209925" algn="l"/>
                <a:tab pos="3839845" algn="l"/>
                <a:tab pos="5307330" algn="l"/>
              </a:tabLst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Except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ALL	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子查询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，出现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max(0, m –</a:t>
            </a:r>
            <a:r>
              <a:rPr sz="20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n)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次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5814060" cy="351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并运算示例：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求学过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号课的同学或学过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号课的同学学号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96520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811655" algn="l"/>
                <a:tab pos="2954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04620" algn="l"/>
                <a:tab pos="1811655" algn="l"/>
                <a:tab pos="2954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‘003’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上述语句也可采用如下不用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UNION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的方式来进行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31" y="4469892"/>
            <a:ext cx="698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477" y="4469892"/>
            <a:ext cx="5182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  <a:tab pos="156210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‘003’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48370" cy="3533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有时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只能用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UNION</a:t>
            </a:r>
            <a:r>
              <a:rPr lang="zh-CN" altLang="en-US" sz="2000" b="1" spc="5" dirty="0">
                <a:latin typeface="Arial" panose="020B0604020202020204"/>
                <a:cs typeface="Arial" panose="020B0604020202020204"/>
              </a:rPr>
              <a:t>的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方式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buFont typeface="Wingdings" panose="05000000000000000000"/>
              <a:buChar char=""/>
              <a:tabLst>
                <a:tab pos="356870" algn="l"/>
                <a:tab pos="1214120" algn="l"/>
              </a:tabLst>
            </a:pP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例如：两个表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Customers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(CID,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Cname, 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City,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Discnt),	Agents(AID, Aname, 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City,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Percent),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求：客户所在的或者代理商所在的城市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68376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964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City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Customers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UNION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04620" algn="l"/>
                <a:tab pos="19640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City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Agents</a:t>
            </a:r>
            <a:r>
              <a:rPr sz="1800" b="1" spc="-1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64245" cy="541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交运算示例：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3010535" indent="-457200">
              <a:lnSpc>
                <a:spcPct val="129000"/>
              </a:lnSpc>
              <a:spcBef>
                <a:spcPts val="15"/>
              </a:spcBef>
              <a:tabLst>
                <a:tab pos="1404620" algn="l"/>
                <a:tab pos="1811655" algn="l"/>
                <a:tab pos="295465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求既学过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号课，又学过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003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号课的同学学号 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 INTERSECT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04620" algn="l"/>
                <a:tab pos="1811655" algn="l"/>
                <a:tab pos="2954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‘003’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上述语句也可采用如下不用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INTERSECT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的方式来进行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912620" marR="2178050" indent="-137160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1811655" algn="l"/>
                <a:tab pos="2852420" algn="l"/>
                <a:tab pos="2954655" algn="l"/>
                <a:tab pos="3258820" algn="l"/>
                <a:tab pos="4402455" algn="l"/>
                <a:tab pos="501777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‘002’	and</a:t>
            </a:r>
            <a:r>
              <a:rPr sz="1800" b="1" spc="4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</a:t>
            </a:r>
            <a:r>
              <a:rPr sz="1800" b="1" spc="4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  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‘003’)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 marR="5080">
              <a:lnSpc>
                <a:spcPts val="3120"/>
              </a:lnSpc>
              <a:spcBef>
                <a:spcPts val="185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交运算符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Intersect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并没有增强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的表达能力，没有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Intersect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也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可以用其他方式表达同样的查询需求，如上例所述。只是有了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Intersect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更容  易表达一些，但增加了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语言的不唯一性。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793480" cy="387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差运算示例：</a:t>
            </a:r>
            <a:r>
              <a:rPr sz="2000" b="1" spc="10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假定所有学生都有选课，求没学过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号课程的学生学号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上例不能写成如下形式：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404620" algn="l"/>
                <a:tab pos="1811655" algn="l"/>
                <a:tab pos="29546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&lt;&gt;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上例可写成如下形式：所有学生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1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学过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号课的学生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776470">
              <a:lnSpc>
                <a:spcPct val="130000"/>
              </a:lnSpc>
              <a:spcBef>
                <a:spcPts val="35"/>
              </a:spcBef>
              <a:tabLst>
                <a:tab pos="1404620" algn="l"/>
                <a:tab pos="299275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DISTINCT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09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EXCEPT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45"/>
              </a:spcBef>
              <a:tabLst>
                <a:tab pos="1404620" algn="l"/>
                <a:tab pos="1811655" algn="l"/>
                <a:tab pos="37160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580517" y="4650485"/>
            <a:ext cx="1971294" cy="2215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943" y="1911095"/>
            <a:ext cx="3130295" cy="129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6707" y="3336797"/>
            <a:ext cx="2394966" cy="1185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1297" y="878078"/>
            <a:ext cx="6282055" cy="472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6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3.2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简单的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SQL-DDL/DML: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创建数据库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课堂讲义中使用的数据库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8890" marR="859790" indent="-1195070">
              <a:lnSpc>
                <a:spcPct val="130000"/>
              </a:lnSpc>
              <a:spcBef>
                <a:spcPts val="890"/>
              </a:spcBef>
              <a:tabLst>
                <a:tab pos="204025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课程：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课程号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C#,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课程名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CName,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任课教师编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T#,	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学时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Hours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52220" marR="740410" indent="-787400">
              <a:lnSpc>
                <a:spcPct val="100000"/>
              </a:lnSpc>
              <a:spcBef>
                <a:spcPts val="330"/>
              </a:spcBef>
              <a:tabLst>
                <a:tab pos="2916555" algn="l"/>
                <a:tab pos="3716020" algn="l"/>
                <a:tab pos="386842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Chours 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integer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Credit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T#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教师：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教师编号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T#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，教师名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TName,</a:t>
            </a:r>
            <a:r>
              <a:rPr sz="20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所属院系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1863090" algn="ctr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D#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，工资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Salary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52220" marR="1354455" indent="-787400">
              <a:lnSpc>
                <a:spcPct val="100000"/>
              </a:lnSpc>
              <a:spcBef>
                <a:spcPts val="330"/>
              </a:spcBef>
              <a:tabLst>
                <a:tab pos="1858010" algn="l"/>
                <a:tab pos="2954655" algn="l"/>
                <a:tab pos="3610610" algn="l"/>
              </a:tabLst>
            </a:pP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(T#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char(10)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D#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char(2)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Salary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float(2)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选课：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学生号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S#,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课程号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C#,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成绩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Score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33070">
              <a:lnSpc>
                <a:spcPct val="100000"/>
              </a:lnSpc>
              <a:spcBef>
                <a:spcPts val="920"/>
              </a:spcBef>
              <a:tabLst>
                <a:tab pos="129730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SC(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char(8)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char(3)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 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float(1)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94725" cy="391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前述语句也可采用如下不用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的方式来进行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3916680">
              <a:lnSpc>
                <a:spcPct val="130000"/>
              </a:lnSpc>
              <a:spcBef>
                <a:spcPts val="35"/>
              </a:spcBef>
              <a:tabLst>
                <a:tab pos="1367155" algn="l"/>
                <a:tab pos="1404620" algn="l"/>
                <a:tab pos="2992755" algn="l"/>
                <a:tab pos="4135120" algn="l"/>
                <a:tab pos="43510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	DISTINCT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S#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SC1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not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exists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303020">
              <a:lnSpc>
                <a:spcPct val="100000"/>
              </a:lnSpc>
              <a:spcBef>
                <a:spcPts val="645"/>
              </a:spcBef>
              <a:tabLst>
                <a:tab pos="3366770" algn="l"/>
                <a:tab pos="3900170" algn="l"/>
              </a:tabLst>
            </a:pP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	and	S#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SC1.S#)</a:t>
            </a:r>
            <a:r>
              <a:rPr sz="18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3820" marR="5080" indent="-635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差运算符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也没有增强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的表达能力，没有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，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也可以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用其他方式表达同样的查询需求，如上例所述。只是有了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更容易表达  一些，但增加了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语言的不唯一性。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462010" cy="282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并、交、差的处理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6235" indent="-272415">
              <a:lnSpc>
                <a:spcPct val="100000"/>
              </a:lnSpc>
              <a:spcBef>
                <a:spcPts val="1725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UNION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运算符是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Entry-SQL92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的一部分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6235" indent="-2724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INTERSECT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EXCEPT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运算符是</a:t>
            </a:r>
            <a:r>
              <a:rPr sz="2000" b="1" dirty="0">
                <a:latin typeface="Arial" panose="020B0604020202020204"/>
                <a:cs typeface="Arial" panose="020B0604020202020204"/>
              </a:rPr>
              <a:t>Full-SQL92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的一部分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它们都是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Core-SQL99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的一部分，但有些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并不支持这些运算，使用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时要注意。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8078"/>
            <a:ext cx="8544560" cy="403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空值处理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空值是其值不知道、不确定、不存在的值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数据库中有了空值，会影响许多方面，如影响聚集函数运算的正确性，不  能参与算术、比较或逻辑运算等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108585" indent="-635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例如：右下图所示表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如果有某一记录为空值，则求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号课程的平均  成绩？会是多少呢？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2286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以前，很多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将空值按默认值处理，如字符串类型则以空格来表示，  而如数值类型则以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来表示，这也将会引起统计、计算上的不正确性。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8577" y="5103114"/>
            <a:ext cx="3246882" cy="1485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05825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空值处理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 indent="-635">
              <a:lnSpc>
                <a:spcPct val="130000"/>
              </a:lnSpc>
              <a:spcBef>
                <a:spcPts val="100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在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标准中和许多现流行的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中，空值被用一种特殊的符号</a:t>
            </a:r>
            <a:r>
              <a:rPr sz="2000" b="1" dirty="0">
                <a:latin typeface="Arial" panose="020B0604020202020204"/>
                <a:cs typeface="Arial" panose="020B0604020202020204"/>
              </a:rPr>
              <a:t>Null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来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标记，使用特殊的空值检测函数来获得某列的值是否为空值。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空值检测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98220">
              <a:lnSpc>
                <a:spcPct val="100000"/>
              </a:lnSpc>
              <a:spcBef>
                <a:spcPts val="720"/>
              </a:spcBef>
              <a:tabLst>
                <a:tab pos="1419225" algn="l"/>
                <a:tab pos="2261870" algn="l"/>
              </a:tabLst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is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i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	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4349115" algn="ctr">
              <a:lnSpc>
                <a:spcPct val="100000"/>
              </a:lnSpc>
              <a:spcBef>
                <a:spcPts val="72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测试指定列的值是否为空值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例如：找出年龄值为空的学生姓名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926" y="4506467"/>
            <a:ext cx="388112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14300">
              <a:lnSpc>
                <a:spcPct val="130000"/>
              </a:lnSpc>
              <a:tabLst>
                <a:tab pos="1332865" algn="l"/>
                <a:tab pos="1358900" algn="l"/>
                <a:tab pos="2094230" algn="l"/>
                <a:tab pos="241300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1800" b="1" spc="4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4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	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	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is	null</a:t>
            </a:r>
            <a:r>
              <a:rPr sz="1800" b="1" spc="-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注意：上例条件不能写为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Where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014" y="5306314"/>
            <a:ext cx="42170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0095" algn="l"/>
                <a:tab pos="104902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Sage	=	null;</a:t>
            </a:r>
            <a:r>
              <a:rPr sz="20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空值是不能进行运算的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333105" cy="3770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空值处理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现行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的空值处理小结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[not]</a:t>
            </a:r>
            <a:r>
              <a:rPr sz="20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之外，空值不满足任何查找条件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154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参与算术运算，则该算术表达式的值为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ts val="2390"/>
              </a:lnSpc>
              <a:spcBef>
                <a:spcPts val="120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7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参与比较运算，则结果可视为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。在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SQL-92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中可看成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ts val="2390"/>
              </a:lnSpc>
            </a:pP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unknown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12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1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参与聚集运算，则除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之外其它聚集函数都忽略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8078"/>
            <a:ext cx="5290185" cy="240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空值处理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685"/>
              </a:spcBef>
              <a:tabLst>
                <a:tab pos="1396365" algn="l"/>
                <a:tab pos="348742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AVG(Score) </a:t>
            </a:r>
            <a:r>
              <a:rPr sz="18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68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上例的值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参考右图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73.5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(92 +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55)/2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75" y="3761740"/>
            <a:ext cx="1318895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再例如：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477" y="4153661"/>
            <a:ext cx="2299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COUNT(*) 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b="1" spc="3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131" y="4514595"/>
            <a:ext cx="169672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上例的值为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3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1801" y="3611117"/>
            <a:ext cx="3246882" cy="1488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742045" cy="385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关系代数运算中，有连接运算，又分为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连接和外连接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标准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语言中连接运算通常是采用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81990" marR="4993005" indent="-71120">
              <a:lnSpc>
                <a:spcPct val="135000"/>
              </a:lnSpc>
              <a:spcBef>
                <a:spcPts val="90"/>
              </a:spcBef>
              <a:tabLst>
                <a:tab pos="1527810" algn="l"/>
                <a:tab pos="1568450" algn="l"/>
                <a:tab pos="1666875" algn="l"/>
                <a:tab pos="2289175" algn="l"/>
                <a:tab pos="325056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[,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 </a:t>
            </a: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2,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	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2000" b="1" spc="-2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即相当于采用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2000" spc="-1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4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950" b="1" spc="2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950" b="1" spc="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60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</a:t>
            </a:r>
            <a:r>
              <a:rPr sz="1950" b="1" spc="52" baseline="-2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名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2800" spc="-1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44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检索条件</a:t>
            </a:r>
            <a:r>
              <a:rPr sz="1950" b="1" spc="-112" baseline="-26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…)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见前面的介绍。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681085" cy="4107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的高级语法中引入了内连接与外连接运算，具体形式如下：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4390390" algn="ctr">
              <a:lnSpc>
                <a:spcPct val="100000"/>
              </a:lnSpc>
              <a:spcBef>
                <a:spcPts val="930"/>
              </a:spcBef>
              <a:tabLst>
                <a:tab pos="888365" algn="l"/>
                <a:tab pos="1607185" algn="l"/>
              </a:tabLst>
            </a:pP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列名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[,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列名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]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4366260" algn="ctr">
              <a:lnSpc>
                <a:spcPct val="100000"/>
              </a:lnSpc>
              <a:spcBef>
                <a:spcPts val="840"/>
              </a:spcBef>
            </a:pPr>
            <a:r>
              <a:rPr sz="2000" b="1" i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[NATURAL]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47570">
              <a:lnSpc>
                <a:spcPct val="100000"/>
              </a:lnSpc>
              <a:spcBef>
                <a:spcPts val="840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[ INNER | { LEFT |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FULL} [OUTER]]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2000" b="1" spc="1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表名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11505" marR="1171575" indent="838200">
              <a:lnSpc>
                <a:spcPct val="135000"/>
              </a:lnSpc>
              <a:tabLst>
                <a:tab pos="1751330" algn="l"/>
                <a:tab pos="2139315" algn="l"/>
                <a:tab pos="3441065" algn="l"/>
                <a:tab pos="42881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连接条件</a:t>
            </a:r>
            <a:r>
              <a:rPr sz="2000" b="1" spc="6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	Using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(Colname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Colname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…})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 </a:t>
            </a:r>
            <a:r>
              <a:rPr sz="2000" b="1" i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检索条件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 …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上例的连接运算由两部分构成：连接类型和连接条件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6493" y="5244846"/>
            <a:ext cx="2173605" cy="394335"/>
          </a:xfrm>
          <a:custGeom>
            <a:avLst/>
            <a:gdLst/>
            <a:ahLst/>
            <a:cxnLst/>
            <a:rect l="l" t="t" r="r" b="b"/>
            <a:pathLst>
              <a:path w="2173604" h="394335">
                <a:moveTo>
                  <a:pt x="2173223" y="393953"/>
                </a:moveTo>
                <a:lnTo>
                  <a:pt x="2173223" y="0"/>
                </a:lnTo>
                <a:lnTo>
                  <a:pt x="0" y="0"/>
                </a:lnTo>
                <a:lnTo>
                  <a:pt x="0" y="393953"/>
                </a:lnTo>
                <a:lnTo>
                  <a:pt x="6096" y="393953"/>
                </a:lnTo>
                <a:lnTo>
                  <a:pt x="6095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2161031" y="12953"/>
                </a:lnTo>
                <a:lnTo>
                  <a:pt x="2161031" y="6857"/>
                </a:lnTo>
                <a:lnTo>
                  <a:pt x="2167127" y="12953"/>
                </a:lnTo>
                <a:lnTo>
                  <a:pt x="2167127" y="393953"/>
                </a:lnTo>
                <a:lnTo>
                  <a:pt x="2173223" y="393953"/>
                </a:lnTo>
                <a:close/>
              </a:path>
              <a:path w="2173604" h="394335">
                <a:moveTo>
                  <a:pt x="12953" y="12953"/>
                </a:moveTo>
                <a:lnTo>
                  <a:pt x="12953" y="6857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2173604" h="394335">
                <a:moveTo>
                  <a:pt x="12953" y="381000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381000"/>
                </a:lnTo>
                <a:lnTo>
                  <a:pt x="12953" y="381000"/>
                </a:lnTo>
                <a:close/>
              </a:path>
              <a:path w="2173604" h="394335">
                <a:moveTo>
                  <a:pt x="2167127" y="381000"/>
                </a:moveTo>
                <a:lnTo>
                  <a:pt x="6095" y="381000"/>
                </a:lnTo>
                <a:lnTo>
                  <a:pt x="12953" y="387857"/>
                </a:lnTo>
                <a:lnTo>
                  <a:pt x="12953" y="393953"/>
                </a:lnTo>
                <a:lnTo>
                  <a:pt x="2161031" y="393953"/>
                </a:lnTo>
                <a:lnTo>
                  <a:pt x="2161031" y="387857"/>
                </a:lnTo>
                <a:lnTo>
                  <a:pt x="2167127" y="381000"/>
                </a:lnTo>
                <a:close/>
              </a:path>
              <a:path w="2173604" h="394335">
                <a:moveTo>
                  <a:pt x="12953" y="393953"/>
                </a:moveTo>
                <a:lnTo>
                  <a:pt x="12953" y="387857"/>
                </a:lnTo>
                <a:lnTo>
                  <a:pt x="6095" y="381000"/>
                </a:lnTo>
                <a:lnTo>
                  <a:pt x="6096" y="393953"/>
                </a:lnTo>
                <a:lnTo>
                  <a:pt x="12953" y="393953"/>
                </a:lnTo>
                <a:close/>
              </a:path>
              <a:path w="2173604" h="394335">
                <a:moveTo>
                  <a:pt x="2167127" y="12953"/>
                </a:moveTo>
                <a:lnTo>
                  <a:pt x="2161031" y="6857"/>
                </a:lnTo>
                <a:lnTo>
                  <a:pt x="2161031" y="12953"/>
                </a:lnTo>
                <a:lnTo>
                  <a:pt x="2167127" y="12953"/>
                </a:lnTo>
                <a:close/>
              </a:path>
              <a:path w="2173604" h="394335">
                <a:moveTo>
                  <a:pt x="2167127" y="381000"/>
                </a:moveTo>
                <a:lnTo>
                  <a:pt x="2167127" y="12953"/>
                </a:lnTo>
                <a:lnTo>
                  <a:pt x="2161031" y="12953"/>
                </a:lnTo>
                <a:lnTo>
                  <a:pt x="2161031" y="381000"/>
                </a:lnTo>
                <a:lnTo>
                  <a:pt x="2167127" y="381000"/>
                </a:lnTo>
                <a:close/>
              </a:path>
              <a:path w="2173604" h="394335">
                <a:moveTo>
                  <a:pt x="2167127" y="393953"/>
                </a:moveTo>
                <a:lnTo>
                  <a:pt x="2167127" y="381000"/>
                </a:lnTo>
                <a:lnTo>
                  <a:pt x="2161031" y="387857"/>
                </a:lnTo>
                <a:lnTo>
                  <a:pt x="2161031" y="393953"/>
                </a:lnTo>
                <a:lnTo>
                  <a:pt x="2167127" y="393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6493" y="5625846"/>
            <a:ext cx="2173605" cy="1156335"/>
          </a:xfrm>
          <a:custGeom>
            <a:avLst/>
            <a:gdLst/>
            <a:ahLst/>
            <a:cxnLst/>
            <a:rect l="l" t="t" r="r" b="b"/>
            <a:pathLst>
              <a:path w="2173604" h="1156334">
                <a:moveTo>
                  <a:pt x="2173224" y="1155953"/>
                </a:moveTo>
                <a:lnTo>
                  <a:pt x="2173223" y="0"/>
                </a:lnTo>
                <a:lnTo>
                  <a:pt x="0" y="0"/>
                </a:lnTo>
                <a:lnTo>
                  <a:pt x="0" y="1155953"/>
                </a:lnTo>
                <a:lnTo>
                  <a:pt x="6096" y="1155953"/>
                </a:lnTo>
                <a:lnTo>
                  <a:pt x="6095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2161031" y="12953"/>
                </a:lnTo>
                <a:lnTo>
                  <a:pt x="2161031" y="6857"/>
                </a:lnTo>
                <a:lnTo>
                  <a:pt x="2167127" y="12953"/>
                </a:lnTo>
                <a:lnTo>
                  <a:pt x="2167128" y="1155953"/>
                </a:lnTo>
                <a:lnTo>
                  <a:pt x="2173224" y="1155953"/>
                </a:lnTo>
                <a:close/>
              </a:path>
              <a:path w="2173604" h="1156334">
                <a:moveTo>
                  <a:pt x="12953" y="12953"/>
                </a:moveTo>
                <a:lnTo>
                  <a:pt x="12953" y="6857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2173604" h="1156334">
                <a:moveTo>
                  <a:pt x="12953" y="1143000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1143000"/>
                </a:lnTo>
                <a:lnTo>
                  <a:pt x="12953" y="1143000"/>
                </a:lnTo>
                <a:close/>
              </a:path>
              <a:path w="2173604" h="1156334">
                <a:moveTo>
                  <a:pt x="2167128" y="1143000"/>
                </a:moveTo>
                <a:lnTo>
                  <a:pt x="6095" y="1143000"/>
                </a:lnTo>
                <a:lnTo>
                  <a:pt x="12953" y="1149857"/>
                </a:lnTo>
                <a:lnTo>
                  <a:pt x="12953" y="1155953"/>
                </a:lnTo>
                <a:lnTo>
                  <a:pt x="2161032" y="1155953"/>
                </a:lnTo>
                <a:lnTo>
                  <a:pt x="2161032" y="1149857"/>
                </a:lnTo>
                <a:lnTo>
                  <a:pt x="2167128" y="1143000"/>
                </a:lnTo>
                <a:close/>
              </a:path>
              <a:path w="2173604" h="1156334">
                <a:moveTo>
                  <a:pt x="12953" y="1155953"/>
                </a:moveTo>
                <a:lnTo>
                  <a:pt x="12953" y="1149857"/>
                </a:lnTo>
                <a:lnTo>
                  <a:pt x="6095" y="1143000"/>
                </a:lnTo>
                <a:lnTo>
                  <a:pt x="6096" y="1155953"/>
                </a:lnTo>
                <a:lnTo>
                  <a:pt x="12953" y="1155953"/>
                </a:lnTo>
                <a:close/>
              </a:path>
              <a:path w="2173604" h="1156334">
                <a:moveTo>
                  <a:pt x="2167127" y="12953"/>
                </a:moveTo>
                <a:lnTo>
                  <a:pt x="2161031" y="6857"/>
                </a:lnTo>
                <a:lnTo>
                  <a:pt x="2161031" y="12953"/>
                </a:lnTo>
                <a:lnTo>
                  <a:pt x="2167127" y="12953"/>
                </a:lnTo>
                <a:close/>
              </a:path>
              <a:path w="2173604" h="1156334">
                <a:moveTo>
                  <a:pt x="2167128" y="1143000"/>
                </a:moveTo>
                <a:lnTo>
                  <a:pt x="2167127" y="12953"/>
                </a:lnTo>
                <a:lnTo>
                  <a:pt x="2161031" y="12953"/>
                </a:lnTo>
                <a:lnTo>
                  <a:pt x="2161032" y="1143000"/>
                </a:lnTo>
                <a:lnTo>
                  <a:pt x="2167128" y="1143000"/>
                </a:lnTo>
                <a:close/>
              </a:path>
              <a:path w="2173604" h="1156334">
                <a:moveTo>
                  <a:pt x="2167128" y="1155953"/>
                </a:moveTo>
                <a:lnTo>
                  <a:pt x="2167128" y="1143000"/>
                </a:lnTo>
                <a:lnTo>
                  <a:pt x="2161032" y="1149857"/>
                </a:lnTo>
                <a:lnTo>
                  <a:pt x="2161032" y="1155953"/>
                </a:lnTo>
                <a:lnTo>
                  <a:pt x="2167128" y="1155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1317" y="5226679"/>
            <a:ext cx="2016125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连接类型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</a:t>
            </a:r>
            <a:r>
              <a:rPr sz="1800" b="1" spc="10" dirty="0">
                <a:latin typeface="Microsoft JhengHei" panose="020B0604030504040204" charset="-120"/>
                <a:cs typeface="Microsoft JhengHei" panose="020B0604030504040204" charset="-120"/>
              </a:rPr>
              <a:t>四者选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一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inner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join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382905">
              <a:lnSpc>
                <a:spcPct val="10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left outer join  right outer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join  full outer</a:t>
            </a:r>
            <a:r>
              <a:rPr sz="18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join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6245" y="5244846"/>
            <a:ext cx="3005455" cy="394335"/>
          </a:xfrm>
          <a:custGeom>
            <a:avLst/>
            <a:gdLst/>
            <a:ahLst/>
            <a:cxnLst/>
            <a:rect l="l" t="t" r="r" b="b"/>
            <a:pathLst>
              <a:path w="3005454" h="394335">
                <a:moveTo>
                  <a:pt x="3005328" y="393953"/>
                </a:moveTo>
                <a:lnTo>
                  <a:pt x="3005328" y="0"/>
                </a:lnTo>
                <a:lnTo>
                  <a:pt x="0" y="0"/>
                </a:lnTo>
                <a:lnTo>
                  <a:pt x="0" y="393954"/>
                </a:lnTo>
                <a:lnTo>
                  <a:pt x="6096" y="393954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2992373" y="12953"/>
                </a:lnTo>
                <a:lnTo>
                  <a:pt x="2992373" y="6857"/>
                </a:lnTo>
                <a:lnTo>
                  <a:pt x="2998469" y="12953"/>
                </a:lnTo>
                <a:lnTo>
                  <a:pt x="2998469" y="393953"/>
                </a:lnTo>
                <a:lnTo>
                  <a:pt x="3005328" y="393953"/>
                </a:lnTo>
                <a:close/>
              </a:path>
              <a:path w="3005454" h="394335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3005454" h="394335">
                <a:moveTo>
                  <a:pt x="12953" y="38100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381000"/>
                </a:lnTo>
                <a:lnTo>
                  <a:pt x="12953" y="381000"/>
                </a:lnTo>
                <a:close/>
              </a:path>
              <a:path w="3005454" h="394335">
                <a:moveTo>
                  <a:pt x="2998469" y="381000"/>
                </a:moveTo>
                <a:lnTo>
                  <a:pt x="6096" y="381000"/>
                </a:lnTo>
                <a:lnTo>
                  <a:pt x="12953" y="387858"/>
                </a:lnTo>
                <a:lnTo>
                  <a:pt x="12953" y="393954"/>
                </a:lnTo>
                <a:lnTo>
                  <a:pt x="2992373" y="393953"/>
                </a:lnTo>
                <a:lnTo>
                  <a:pt x="2992373" y="387857"/>
                </a:lnTo>
                <a:lnTo>
                  <a:pt x="2998469" y="381000"/>
                </a:lnTo>
                <a:close/>
              </a:path>
              <a:path w="3005454" h="394335">
                <a:moveTo>
                  <a:pt x="12953" y="393954"/>
                </a:moveTo>
                <a:lnTo>
                  <a:pt x="12953" y="387858"/>
                </a:lnTo>
                <a:lnTo>
                  <a:pt x="6096" y="381000"/>
                </a:lnTo>
                <a:lnTo>
                  <a:pt x="6096" y="393954"/>
                </a:lnTo>
                <a:lnTo>
                  <a:pt x="12953" y="393954"/>
                </a:lnTo>
                <a:close/>
              </a:path>
              <a:path w="3005454" h="394335">
                <a:moveTo>
                  <a:pt x="2998469" y="12953"/>
                </a:moveTo>
                <a:lnTo>
                  <a:pt x="2992373" y="6857"/>
                </a:lnTo>
                <a:lnTo>
                  <a:pt x="2992373" y="12953"/>
                </a:lnTo>
                <a:lnTo>
                  <a:pt x="2998469" y="12953"/>
                </a:lnTo>
                <a:close/>
              </a:path>
              <a:path w="3005454" h="394335">
                <a:moveTo>
                  <a:pt x="2998469" y="381000"/>
                </a:moveTo>
                <a:lnTo>
                  <a:pt x="2998469" y="12953"/>
                </a:lnTo>
                <a:lnTo>
                  <a:pt x="2992373" y="12953"/>
                </a:lnTo>
                <a:lnTo>
                  <a:pt x="2992373" y="381000"/>
                </a:lnTo>
                <a:lnTo>
                  <a:pt x="2998469" y="381000"/>
                </a:lnTo>
                <a:close/>
              </a:path>
              <a:path w="3005454" h="394335">
                <a:moveTo>
                  <a:pt x="2998469" y="393953"/>
                </a:moveTo>
                <a:lnTo>
                  <a:pt x="2998469" y="381000"/>
                </a:lnTo>
                <a:lnTo>
                  <a:pt x="2992373" y="387857"/>
                </a:lnTo>
                <a:lnTo>
                  <a:pt x="2992373" y="393953"/>
                </a:lnTo>
                <a:lnTo>
                  <a:pt x="2998469" y="393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1069" y="5300471"/>
            <a:ext cx="20161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连接条件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</a:t>
            </a:r>
            <a:r>
              <a:rPr sz="1800" b="1" spc="10" dirty="0">
                <a:latin typeface="Microsoft JhengHei" panose="020B0604030504040204" charset="-120"/>
                <a:cs typeface="Microsoft JhengHei" panose="020B0604030504040204" charset="-120"/>
              </a:rPr>
              <a:t>三者选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一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6245" y="5625846"/>
            <a:ext cx="3007360" cy="1156335"/>
          </a:xfrm>
          <a:custGeom>
            <a:avLst/>
            <a:gdLst/>
            <a:ahLst/>
            <a:cxnLst/>
            <a:rect l="l" t="t" r="r" b="b"/>
            <a:pathLst>
              <a:path w="3007359" h="1156334">
                <a:moveTo>
                  <a:pt x="3006851" y="1155954"/>
                </a:moveTo>
                <a:lnTo>
                  <a:pt x="3006851" y="0"/>
                </a:lnTo>
                <a:lnTo>
                  <a:pt x="0" y="0"/>
                </a:lnTo>
                <a:lnTo>
                  <a:pt x="0" y="1155954"/>
                </a:lnTo>
                <a:lnTo>
                  <a:pt x="6096" y="1155954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2993897" y="12953"/>
                </a:lnTo>
                <a:lnTo>
                  <a:pt x="2993897" y="6857"/>
                </a:lnTo>
                <a:lnTo>
                  <a:pt x="2999981" y="12953"/>
                </a:lnTo>
                <a:lnTo>
                  <a:pt x="2999981" y="1155954"/>
                </a:lnTo>
                <a:lnTo>
                  <a:pt x="3006851" y="1155954"/>
                </a:lnTo>
                <a:close/>
              </a:path>
              <a:path w="3007359" h="1156334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3007359" h="1156334">
                <a:moveTo>
                  <a:pt x="12954" y="114300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143000"/>
                </a:lnTo>
                <a:lnTo>
                  <a:pt x="12954" y="1143000"/>
                </a:lnTo>
                <a:close/>
              </a:path>
              <a:path w="3007359" h="1156334">
                <a:moveTo>
                  <a:pt x="2999981" y="1143000"/>
                </a:moveTo>
                <a:lnTo>
                  <a:pt x="6096" y="1143000"/>
                </a:lnTo>
                <a:lnTo>
                  <a:pt x="12954" y="1149858"/>
                </a:lnTo>
                <a:lnTo>
                  <a:pt x="12953" y="1155954"/>
                </a:lnTo>
                <a:lnTo>
                  <a:pt x="2993897" y="1155954"/>
                </a:lnTo>
                <a:lnTo>
                  <a:pt x="2993897" y="1149858"/>
                </a:lnTo>
                <a:lnTo>
                  <a:pt x="2999981" y="1143000"/>
                </a:lnTo>
                <a:close/>
              </a:path>
              <a:path w="3007359" h="1156334">
                <a:moveTo>
                  <a:pt x="12953" y="1155954"/>
                </a:moveTo>
                <a:lnTo>
                  <a:pt x="12954" y="1149858"/>
                </a:lnTo>
                <a:lnTo>
                  <a:pt x="6096" y="1143000"/>
                </a:lnTo>
                <a:lnTo>
                  <a:pt x="6096" y="1155954"/>
                </a:lnTo>
                <a:lnTo>
                  <a:pt x="12953" y="1155954"/>
                </a:lnTo>
                <a:close/>
              </a:path>
              <a:path w="3007359" h="1156334">
                <a:moveTo>
                  <a:pt x="2999981" y="12953"/>
                </a:moveTo>
                <a:lnTo>
                  <a:pt x="2993897" y="6857"/>
                </a:lnTo>
                <a:lnTo>
                  <a:pt x="2993897" y="12953"/>
                </a:lnTo>
                <a:lnTo>
                  <a:pt x="2999981" y="12953"/>
                </a:lnTo>
                <a:close/>
              </a:path>
              <a:path w="3007359" h="1156334">
                <a:moveTo>
                  <a:pt x="2999981" y="1143000"/>
                </a:moveTo>
                <a:lnTo>
                  <a:pt x="2999981" y="12953"/>
                </a:lnTo>
                <a:lnTo>
                  <a:pt x="2993897" y="12953"/>
                </a:lnTo>
                <a:lnTo>
                  <a:pt x="2993897" y="1143000"/>
                </a:lnTo>
                <a:lnTo>
                  <a:pt x="2999981" y="1143000"/>
                </a:lnTo>
                <a:close/>
              </a:path>
              <a:path w="3007359" h="1156334">
                <a:moveTo>
                  <a:pt x="2999981" y="1155954"/>
                </a:moveTo>
                <a:lnTo>
                  <a:pt x="2999981" y="1143000"/>
                </a:lnTo>
                <a:lnTo>
                  <a:pt x="2993897" y="1149858"/>
                </a:lnTo>
                <a:lnTo>
                  <a:pt x="2993897" y="1155954"/>
                </a:lnTo>
                <a:lnTo>
                  <a:pt x="2999981" y="1155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51056" y="5785866"/>
            <a:ext cx="2788920" cy="8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 panose="020B0604020202020204"/>
                <a:cs typeface="Arial" panose="020B0604020202020204"/>
              </a:rPr>
              <a:t>natural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50"/>
              </a:lnSpc>
              <a:spcBef>
                <a:spcPts val="1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on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&lt;</a:t>
            </a: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连接条件</a:t>
            </a:r>
            <a:r>
              <a:rPr sz="1800" b="1" dirty="0">
                <a:latin typeface="Arial" panose="020B0604020202020204"/>
                <a:cs typeface="Arial" panose="020B0604020202020204"/>
              </a:rPr>
              <a:t>&gt;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using (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...,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889365" cy="521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725"/>
              </a:spcBef>
              <a:tabLst>
                <a:tab pos="179260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Inner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Join: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即关系代数中的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连接运算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 marR="5080">
              <a:lnSpc>
                <a:spcPct val="130000"/>
              </a:lnSpc>
              <a:buFont typeface="Wingdings" panose="05000000000000000000"/>
              <a:buChar char=""/>
              <a:tabLst>
                <a:tab pos="356870" algn="l"/>
                <a:tab pos="3088640" algn="l"/>
                <a:tab pos="5086985" algn="l"/>
                <a:tab pos="590486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Left Outer Join, Right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Outer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Join,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Full	Outer	Join:</a:t>
            </a:r>
            <a:r>
              <a:rPr sz="20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即关系代数中的外连 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接运算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10033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如“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Left Outer Join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，则连接后，表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的任何元组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都会出现在  结果表中，如表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中有满足连接条件的元组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则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连接；否则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与空值元  组连接；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 marR="44450">
              <a:lnSpc>
                <a:spcPct val="130000"/>
              </a:lnSpc>
              <a:tabLst>
                <a:tab pos="90868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如“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Right Outer</a:t>
            </a:r>
            <a:r>
              <a:rPr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，则连接后，表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的任何元组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都会出现  在结果表中，如表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中有满足连接条件的元组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t,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则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连接；否则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与空值  元组连接；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41020">
              <a:lnSpc>
                <a:spcPct val="100000"/>
              </a:lnSpc>
              <a:spcBef>
                <a:spcPts val="720"/>
              </a:spcBef>
              <a:tabLst>
                <a:tab pos="90868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如“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Full Outer Join</a:t>
            </a:r>
            <a:r>
              <a:rPr sz="20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，是前两者的并。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1297" y="877315"/>
            <a:ext cx="8529320" cy="449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  <a:tabLst>
                <a:tab pos="741045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3.3	SQL-DML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之查询</a:t>
            </a:r>
            <a:r>
              <a:rPr sz="2800" b="1" dirty="0">
                <a:latin typeface="Arial" panose="020B0604020202020204"/>
                <a:cs typeface="Arial" panose="020B0604020202020204"/>
              </a:rPr>
              <a:t>Select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内连接、外连接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27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连接中使用</a:t>
            </a:r>
            <a:r>
              <a:rPr sz="2000" b="1" spc="3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natural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5080">
              <a:lnSpc>
                <a:spcPct val="105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出现在结果关系中的两个连接关系的元组在公共属性上取值相等，且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公共属性只出现一次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连接中使用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连接条件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5080">
              <a:lnSpc>
                <a:spcPct val="105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出现在结果关系中的两个连接关系的元组取值满足连接条件，且公共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属性出现两次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38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连接中使用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using (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...,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1020" marR="5715">
              <a:lnSpc>
                <a:spcPct val="105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..., </a:t>
            </a:r>
            <a:r>
              <a:rPr sz="18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是两个连接关系的公共属性的子集，元组在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18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..., </a:t>
            </a:r>
            <a:r>
              <a:rPr sz="18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上取值相等，且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...,</a:t>
            </a:r>
            <a:r>
              <a:rPr sz="1800" b="1" spc="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z="180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只出现一次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8516</Words>
  <Application>Microsoft Office PowerPoint</Application>
  <PresentationFormat>自定义</PresentationFormat>
  <Paragraphs>1098</Paragraphs>
  <Slides>114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26" baseType="lpstr">
      <vt:lpstr>Malgun Gothic</vt:lpstr>
      <vt:lpstr>Microsoft JhengHei</vt:lpstr>
      <vt:lpstr>等线</vt:lpstr>
      <vt:lpstr>宋体</vt:lpstr>
      <vt:lpstr>Arial</vt:lpstr>
      <vt:lpstr>Calibri</vt:lpstr>
      <vt:lpstr>Franklin Gothic Book</vt:lpstr>
      <vt:lpstr>Symbol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Zhang</cp:lastModifiedBy>
  <cp:revision>92</cp:revision>
  <dcterms:created xsi:type="dcterms:W3CDTF">2017-09-26T13:29:00Z</dcterms:created>
  <dcterms:modified xsi:type="dcterms:W3CDTF">2020-03-10T17:31:26Z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2017-09-26T00:00:00Z</vt:filetime>
  </property>
  <property fmtid="{D5CDD505-2E9C-101B-9397-08002B2CF9AE}" pid="5" name="KSOProductBuildVer">
    <vt:lpwstr>2052-11.1.0.9339</vt:lpwstr>
  </property>
</Properties>
</file>