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60" r:id="rId5"/>
    <p:sldId id="310" r:id="rId6"/>
    <p:sldId id="262" r:id="rId7"/>
    <p:sldId id="311" r:id="rId8"/>
    <p:sldId id="263" r:id="rId9"/>
    <p:sldId id="264" r:id="rId10"/>
    <p:sldId id="265" r:id="rId11"/>
    <p:sldId id="266" r:id="rId12"/>
    <p:sldId id="312" r:id="rId13"/>
    <p:sldId id="267" r:id="rId14"/>
    <p:sldId id="268" r:id="rId15"/>
    <p:sldId id="313" r:id="rId16"/>
    <p:sldId id="269" r:id="rId17"/>
    <p:sldId id="270" r:id="rId18"/>
    <p:sldId id="271" r:id="rId19"/>
    <p:sldId id="314" r:id="rId20"/>
    <p:sldId id="272" r:id="rId21"/>
    <p:sldId id="273" r:id="rId22"/>
    <p:sldId id="317" r:id="rId23"/>
    <p:sldId id="315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316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5">
          <p15:clr>
            <a:srgbClr val="A4A3A4"/>
          </p15:clr>
        </p15:guide>
        <p15:guide id="2" pos="21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30" autoAdjust="0"/>
  </p:normalViewPr>
  <p:slideViewPr>
    <p:cSldViewPr>
      <p:cViewPr varScale="1">
        <p:scale>
          <a:sx n="81" d="100"/>
          <a:sy n="81" d="100"/>
        </p:scale>
        <p:origin x="2094" y="96"/>
      </p:cViewPr>
      <p:guideLst>
        <p:guide orient="horz" pos="2915"/>
        <p:guide pos="21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57CDA-CDA7-40B1-A114-22C41E62E7B0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841B7-9041-445A-85E0-6551E0306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6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除了操作方面的完整性要求。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语法，取值等等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无论人们讨论的还是已实现的分布式数据库系统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其数据模型往往是关系型的。属性定义只是基本数据类型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整数、实数、字符串等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语义上非法的值就可能被系统接收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破坏分布式数据库的语义完整性。本文提出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结合分布式数据库的片段技术保证分布式数据库的语义完整性。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25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这个子查询相当于外键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665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07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不建议使用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41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不会导致数据更新，不需要出发，来校验约束</a:t>
            </a:r>
            <a:endParaRPr lang="en-US" altLang="zh-CN" dirty="0" smtClean="0"/>
          </a:p>
          <a:p>
            <a:r>
              <a:rPr lang="en-US" altLang="zh-CN" dirty="0" smtClean="0"/>
              <a:t>For each row</a:t>
            </a:r>
            <a:r>
              <a:rPr lang="zh-CN" altLang="en-US" dirty="0" smtClean="0"/>
              <a:t>，对每一行操作；</a:t>
            </a:r>
            <a:endParaRPr lang="en-US" altLang="zh-CN" dirty="0" smtClean="0"/>
          </a:p>
          <a:p>
            <a:r>
              <a:rPr lang="en-US" altLang="zh-CN" dirty="0" smtClean="0"/>
              <a:t>For each statement</a:t>
            </a:r>
            <a:r>
              <a:rPr lang="zh-CN" altLang="en-US" dirty="0" smtClean="0"/>
              <a:t>：对一条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Begin end</a:t>
            </a:r>
            <a:r>
              <a:rPr lang="zh-CN" altLang="en-US" dirty="0" smtClean="0"/>
              <a:t>，事务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70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更新之前检查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虽然为新值，但可计算</a:t>
            </a:r>
            <a:endParaRPr lang="en-US" altLang="zh-CN" dirty="0" smtClean="0"/>
          </a:p>
          <a:p>
            <a:r>
              <a:rPr lang="en-US" altLang="zh-CN" dirty="0" smtClean="0"/>
              <a:t>Update</a:t>
            </a:r>
            <a:r>
              <a:rPr lang="zh-CN" altLang="en-US" dirty="0" smtClean="0"/>
              <a:t>语句逻辑是对全体元组做的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3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选课发生变化</a:t>
            </a:r>
            <a:r>
              <a:rPr lang="en-US" altLang="zh-CN" dirty="0" err="1" smtClean="0"/>
              <a:t>sc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56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S#</a:t>
            </a:r>
            <a:r>
              <a:rPr lang="zh-CN" altLang="en-US" dirty="0" smtClean="0"/>
              <a:t>改变，包含外键的表也应该相应改变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52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修改？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556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Pname</a:t>
            </a:r>
            <a:r>
              <a:rPr lang="en-US" altLang="zh-CN" dirty="0" smtClean="0"/>
              <a:t>, D#,</a:t>
            </a:r>
            <a:r>
              <a:rPr lang="zh-CN" altLang="en-US" dirty="0" smtClean="0"/>
              <a:t>才能访问</a:t>
            </a:r>
            <a:endParaRPr lang="en-US" altLang="zh-CN" dirty="0" smtClean="0"/>
          </a:p>
          <a:p>
            <a:r>
              <a:rPr lang="en-US" altLang="zh-CN" dirty="0" smtClean="0"/>
              <a:t>P</a:t>
            </a:r>
            <a:r>
              <a:rPr lang="zh-CN" altLang="en-US" dirty="0" smtClean="0"/>
              <a:t>：条件，只能用</a:t>
            </a:r>
            <a:r>
              <a:rPr lang="en-US" altLang="zh-CN" dirty="0" smtClean="0"/>
              <a:t>id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按内容讲：</a:t>
            </a:r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7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把每一条，对应实现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88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zh-CN" altLang="en-US" dirty="0"/>
              <a:t>：列：</a:t>
            </a:r>
            <a:r>
              <a:rPr lang="en-US" altLang="zh-CN" dirty="0"/>
              <a:t>primary key</a:t>
            </a:r>
            <a:r>
              <a:rPr lang="zh-CN" altLang="en-US" dirty="0"/>
              <a:t>，</a:t>
            </a:r>
            <a:r>
              <a:rPr lang="en-US" altLang="zh-CN" dirty="0"/>
              <a:t>not null</a:t>
            </a:r>
            <a:r>
              <a:rPr lang="zh-CN" altLang="en-US" dirty="0"/>
              <a:t>，元组集合：总</a:t>
            </a:r>
            <a:r>
              <a:rPr lang="zh-CN" altLang="en-US" dirty="0" smtClean="0"/>
              <a:t>学分</a:t>
            </a:r>
            <a:endParaRPr lang="en-US" altLang="zh-CN" dirty="0" smtClean="0"/>
          </a:p>
          <a:p>
            <a:r>
              <a:rPr lang="en-US" altLang="zh-CN" dirty="0" err="1" smtClean="0"/>
              <a:t>Salaray</a:t>
            </a:r>
            <a:r>
              <a:rPr lang="en-US" altLang="zh-CN" dirty="0" smtClean="0"/>
              <a:t>&gt;0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580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视图定义后，也成为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中一员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121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-5" dirty="0" smtClean="0">
                <a:latin typeface="Arial" panose="020B0604020202020204"/>
                <a:cs typeface="Arial" panose="020B0604020202020204"/>
              </a:rPr>
              <a:t>WITH GRANT</a:t>
            </a:r>
            <a:r>
              <a:rPr lang="en-US" altLang="zh-CN" sz="1200" b="1" dirty="0" smtClean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200" b="1" spc="-5" dirty="0" smtClean="0">
                <a:latin typeface="Arial" panose="020B0604020202020204"/>
                <a:cs typeface="Arial" panose="020B0604020202020204"/>
              </a:rPr>
              <a:t>OPTION</a:t>
            </a:r>
            <a:r>
              <a:rPr lang="zh-CN" altLang="en-US" sz="12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选项是允许被授权者传播这些权利</a:t>
            </a:r>
            <a:endParaRPr lang="zh-CN" altLang="en-US" sz="1200" dirty="0" smtClean="0">
              <a:latin typeface="Microsoft JhengHei" panose="020B0604030504040204" charset="-120"/>
              <a:cs typeface="Microsoft JhengHei" panose="020B0604030504040204" charset="-12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69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高级别用户写了低级别数据，数据的级别改变，变高，这个时候低级用户无法写数据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8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A,</a:t>
            </a:r>
            <a:r>
              <a:rPr lang="en-US" altLang="zh-CN" baseline="0" dirty="0" smtClean="0"/>
              <a:t> R</a:t>
            </a:r>
            <a:r>
              <a:rPr lang="zh-CN" altLang="en-US" baseline="0" dirty="0" smtClean="0"/>
              <a:t>可以不用理，都是默认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109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Default</a:t>
            </a:r>
            <a:r>
              <a:rPr lang="zh-CN" altLang="en-US" dirty="0" smtClean="0"/>
              <a:t>可以是个默认值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列约束：使用空格区分的；</a:t>
            </a:r>
            <a:endParaRPr lang="en-US" altLang="zh-CN" dirty="0" smtClean="0"/>
          </a:p>
          <a:p>
            <a:r>
              <a:rPr lang="zh-CN" altLang="en-US" dirty="0" smtClean="0"/>
              <a:t>表约束：用，分割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26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定义约束名字，以后可删除，或修改该约束</a:t>
            </a:r>
            <a:endParaRPr lang="en-US" altLang="zh-CN" dirty="0" smtClean="0"/>
          </a:p>
          <a:p>
            <a:r>
              <a:rPr lang="en-US" altLang="zh-CN" dirty="0" err="1" smtClean="0"/>
              <a:t>Search_cond</a:t>
            </a:r>
            <a:r>
              <a:rPr lang="zh-CN" altLang="en-US" dirty="0" smtClean="0"/>
              <a:t>， 条件，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子句一样的写法</a:t>
            </a:r>
            <a:endParaRPr lang="en-US" altLang="zh-CN" dirty="0" smtClean="0"/>
          </a:p>
          <a:p>
            <a:r>
              <a:rPr lang="en-US" altLang="zh-CN" dirty="0" smtClean="0"/>
              <a:t>On delete cascade</a:t>
            </a:r>
            <a:r>
              <a:rPr lang="zh-CN" altLang="en-US" dirty="0" smtClean="0"/>
              <a:t>，删除参照表值，需要同时更新本表，不然引起不一致</a:t>
            </a:r>
            <a:endParaRPr lang="en-US" altLang="zh-CN" dirty="0" smtClean="0"/>
          </a:p>
          <a:p>
            <a:r>
              <a:rPr lang="en-US" altLang="zh-CN" dirty="0" err="1" smtClean="0"/>
              <a:t>Col_constr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设置该列上的约束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52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ctssex</a:t>
            </a:r>
            <a:r>
              <a:rPr lang="zh-CN" altLang="en-US" dirty="0" smtClean="0"/>
              <a:t>约束名字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910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Check</a:t>
            </a:r>
            <a:r>
              <a:rPr lang="zh-CN" altLang="en-US" dirty="0" smtClean="0"/>
              <a:t>后面是子句写法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6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区别：多个列</a:t>
            </a:r>
            <a:r>
              <a:rPr lang="en-US" altLang="zh-CN" sz="1200" b="1" spc="-10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UNIQUE	</a:t>
            </a:r>
            <a:r>
              <a:rPr lang="en-US" altLang="zh-CN" sz="1200" b="1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lang="en-US" altLang="zh-CN" sz="1200" b="1" spc="-5" dirty="0" err="1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colname</a:t>
            </a:r>
            <a:r>
              <a:rPr lang="en-US" altLang="zh-CN" sz="1200" b="1" spc="-5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{, </a:t>
            </a:r>
            <a:r>
              <a:rPr lang="en-US" altLang="zh-CN" sz="1200" b="1" spc="-10" dirty="0" err="1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colname</a:t>
            </a:r>
            <a:r>
              <a:rPr lang="en-US" altLang="zh-CN" sz="1200" b="1" spc="-10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. </a:t>
            </a:r>
            <a:r>
              <a:rPr lang="en-US" altLang="zh-CN" sz="1200" b="1" spc="-5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altLang="zh-CN" sz="1200" b="1" spc="-60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200" b="1" spc="-5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.}</a:t>
            </a:r>
            <a:r>
              <a:rPr lang="en-US" altLang="zh-CN" sz="1200" b="1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altLang="zh-CN" sz="12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altLang="zh-CN" dirty="0" smtClean="0"/>
              <a:t>Check</a:t>
            </a:r>
            <a:r>
              <a:rPr lang="zh-CN" altLang="en-US" dirty="0" smtClean="0"/>
              <a:t>也是多列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列约束是其特例</a:t>
            </a:r>
            <a:endParaRPr lang="zh-CN" altLang="en-US" sz="1200" dirty="0" smtClean="0">
              <a:latin typeface="Microsoft JhengHei" panose="020B0604030504040204" charset="-120"/>
              <a:cs typeface="Microsoft JhengHei" panose="020B0604030504040204" charset="-12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262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下面约束：两个列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841B7-9041-445A-85E0-6551E030664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2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3160" y="385318"/>
            <a:ext cx="8687079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375780" y="6959742"/>
            <a:ext cx="3463925" cy="266700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pPr marL="12700">
              <a:lnSpc>
                <a:spcPts val="2005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7080" y="6959742"/>
            <a:ext cx="711200" cy="254000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pPr marL="12700">
              <a:lnSpc>
                <a:spcPts val="200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bg>
      <p:bgPr>
        <a:blipFill rotWithShape="1">
          <a:blip r:embed="rId2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0650" y="1595120"/>
            <a:ext cx="10452735" cy="1527175"/>
          </a:xfrm>
          <a:prstGeom prst="rect">
            <a:avLst/>
          </a:prstGeom>
          <a:solidFill>
            <a:srgbClr val="D348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>
              <a:buClrTx/>
              <a:buSzTx/>
              <a:buFontTx/>
              <a:defRPr/>
            </a:pPr>
            <a:endParaRPr lang="en-US" altLang="zh-CN" sz="16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27000" y="1531620"/>
            <a:ext cx="10452735" cy="120650"/>
          </a:xfrm>
          <a:prstGeom prst="rect">
            <a:avLst/>
          </a:prstGeom>
          <a:solidFill>
            <a:srgbClr val="E6B1AB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20650" y="3122295"/>
            <a:ext cx="10452735" cy="111125"/>
          </a:xfrm>
          <a:prstGeom prst="rect">
            <a:avLst/>
          </a:prstGeom>
          <a:solidFill>
            <a:srgbClr val="91848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375780" y="6959742"/>
            <a:ext cx="3463925" cy="266700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pPr marL="12700">
              <a:lnSpc>
                <a:spcPts val="2005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7080" y="6959742"/>
            <a:ext cx="711200" cy="254000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pPr marL="12700">
              <a:lnSpc>
                <a:spcPts val="200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375780" y="6959742"/>
            <a:ext cx="3463925" cy="266700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pPr marL="12700">
              <a:lnSpc>
                <a:spcPts val="2005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5347080" y="6959742"/>
            <a:ext cx="711200" cy="254000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pPr marL="12700">
              <a:lnSpc>
                <a:spcPts val="2000"/>
              </a:lnSpc>
            </a:pP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375780" y="6959742"/>
            <a:ext cx="3463925" cy="266700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pPr marL="12700">
              <a:lnSpc>
                <a:spcPts val="2005"/>
              </a:lnSpc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347080" y="6959742"/>
            <a:ext cx="711200" cy="254000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pPr marL="12700">
              <a:lnSpc>
                <a:spcPts val="200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23" name="灯片编号占位符 22"/>
          <p:cNvSpPr>
            <a:spLocks noGrp="1"/>
          </p:cNvSpPr>
          <p:nvPr userDrawn="1"/>
        </p:nvSpPr>
        <p:spPr>
          <a:xfrm>
            <a:off x="355600" y="6838950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163320" y="6927850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8420" y="17907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375780" y="6959742"/>
            <a:ext cx="3463925" cy="266700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pPr marL="12700">
              <a:lnSpc>
                <a:spcPts val="2005"/>
              </a:lnSpc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347080" y="6959742"/>
            <a:ext cx="711200" cy="254000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pPr marL="12700">
              <a:lnSpc>
                <a:spcPts val="200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08375" y="2100326"/>
            <a:ext cx="3935729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120"/>
              </a:lnSpc>
            </a:pPr>
            <a:r>
              <a:rPr sz="4400" spc="-5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数据库系统基础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41775" y="4979416"/>
            <a:ext cx="286893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5">
                <a:latin typeface="宋体" panose="02010600030101010101" pitchFamily="2" charset="-122"/>
                <a:cs typeface="宋体" panose="02010600030101010101" pitchFamily="2" charset="-122"/>
              </a:rPr>
              <a:t>哈尔滨工业大学</a:t>
            </a:r>
            <a:endParaRPr sz="32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607425" cy="432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按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约束</a:t>
            </a:r>
            <a:r>
              <a:rPr lang="zh-CN" altLang="en-US"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状态</a:t>
            </a:r>
            <a:r>
              <a:rPr lang="zh-CN" altLang="en-US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分类</a:t>
            </a:r>
            <a:endParaRPr lang="en-US" altLang="zh-CN" sz="2000" b="1" spc="-5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26720" indent="-342900">
              <a:lnSpc>
                <a:spcPct val="100000"/>
              </a:lnSpc>
              <a:spcBef>
                <a:spcPts val="1600"/>
              </a:spcBef>
              <a:buFont typeface="Wingdings" panose="05000000000000000000" pitchFamily="2" charset="2"/>
              <a:buChar char="p"/>
            </a:pPr>
            <a:r>
              <a:rPr sz="2000" b="1" spc="-5" dirty="0" err="1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静态约束</a:t>
            </a:r>
            <a:r>
              <a:rPr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endParaRPr lang="en-US" sz="2000" b="1" spc="-5" dirty="0" smtClean="0">
              <a:solidFill>
                <a:srgbClr val="3333CC"/>
              </a:solidFill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lvl="1">
              <a:spcBef>
                <a:spcPts val="1600"/>
              </a:spcBef>
            </a:pPr>
            <a:r>
              <a:rPr sz="2000" b="1" spc="-5" dirty="0" err="1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要求</a:t>
            </a:r>
            <a:r>
              <a:rPr sz="2000" b="1" spc="-5" dirty="0" err="1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DB</a:t>
            </a:r>
            <a:r>
              <a:rPr sz="2000" b="1" spc="-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在任一时候均应满足的约束；例如</a:t>
            </a:r>
            <a:r>
              <a:rPr sz="2000" b="1" spc="-5" dirty="0" err="1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Sage</a:t>
            </a:r>
            <a:r>
              <a:rPr sz="2000" b="1" spc="-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在任何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  时候都应满足大于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而小于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150</a:t>
            </a: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假定人活最大年龄是</a:t>
            </a: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150</a:t>
            </a:r>
            <a:r>
              <a:rPr sz="1600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lang="en-US"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sz="2000" b="1" spc="-5" dirty="0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 </a:t>
            </a:r>
            <a:r>
              <a:rPr sz="2000" b="1" spc="-5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动态约束</a:t>
            </a:r>
            <a:r>
              <a:rPr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endParaRPr lang="en-US" sz="2000" b="1" spc="-5" dirty="0" smtClean="0">
              <a:solidFill>
                <a:srgbClr val="3333CC"/>
              </a:solidFill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lang="en-US"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       </a:t>
            </a:r>
            <a:r>
              <a:rPr sz="2000" b="1" spc="-5" dirty="0" err="1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要求</a:t>
            </a:r>
            <a:r>
              <a:rPr sz="2000" b="1" spc="-5" dirty="0" err="1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DB</a:t>
            </a:r>
            <a:r>
              <a:rPr sz="2000" b="1" spc="-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从一状态变为另一状态时应满足的约束</a:t>
            </a:r>
            <a:r>
              <a:rPr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；</a:t>
            </a:r>
            <a:endParaRPr lang="en-US" sz="2000" b="1" spc="-5" dirty="0" smtClean="0">
              <a:solidFill>
                <a:srgbClr val="3333CC"/>
              </a:solidFill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lang="en-US"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       </a:t>
            </a:r>
            <a:r>
              <a:rPr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例如工资只能升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，不能降：工资可以是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800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元，也可以是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1000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元</a:t>
            </a:r>
            <a:r>
              <a:rPr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；</a:t>
            </a:r>
            <a:endParaRPr lang="en-US" sz="2000" b="1" spc="-5" dirty="0" smtClean="0">
              <a:solidFill>
                <a:srgbClr val="3333CC"/>
              </a:solidFill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lang="en-US"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       </a:t>
            </a:r>
            <a:r>
              <a:rPr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可以从</a:t>
            </a:r>
            <a:r>
              <a:rPr sz="2000" b="1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800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元更改为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1000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元，但不能从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1000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元更改为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800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元。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5246751"/>
            <a:ext cx="5791200" cy="2067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103870" cy="371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lang="zh-CN" altLang="en-US"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语言支持如下几种约束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26720" marR="5080" indent="-342900">
              <a:lnSpc>
                <a:spcPct val="130000"/>
              </a:lnSpc>
              <a:spcBef>
                <a:spcPts val="880"/>
              </a:spcBef>
              <a:buFont typeface="Wingdings" panose="05000000000000000000" pitchFamily="2" charset="2"/>
              <a:buChar char="p"/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000" b="1" spc="-5" dirty="0">
                <a:latin typeface="+mn-ea"/>
                <a:cs typeface="Times New Roman" panose="02020603050405020304"/>
              </a:rPr>
              <a:t>静态约束</a:t>
            </a:r>
            <a:endParaRPr lang="en-US" altLang="zh-CN" sz="2000" b="1" spc="-5" dirty="0">
              <a:latin typeface="+mn-ea"/>
              <a:cs typeface="Times New Roman" panose="02020603050405020304"/>
            </a:endParaRPr>
          </a:p>
          <a:p>
            <a:pPr marL="883920" marR="5080" lvl="1" indent="-342900">
              <a:lnSpc>
                <a:spcPct val="130000"/>
              </a:lnSpc>
              <a:spcBef>
                <a:spcPts val="880"/>
              </a:spcBef>
              <a:buFont typeface="Wingdings" panose="05000000000000000000" pitchFamily="2" charset="2"/>
              <a:buChar char="Ø"/>
            </a:pPr>
            <a:r>
              <a:rPr lang="zh-CN" altLang="en-US" sz="2000" b="1" spc="-5" dirty="0">
                <a:latin typeface="+mn-ea"/>
                <a:cs typeface="Times New Roman" panose="02020603050405020304"/>
              </a:rPr>
              <a:t>列完整性</a:t>
            </a:r>
            <a:r>
              <a:rPr lang="en-US" altLang="zh-CN" sz="2000" b="1" spc="-5" dirty="0">
                <a:latin typeface="+mn-ea"/>
                <a:cs typeface="Times New Roman" panose="02020603050405020304"/>
              </a:rPr>
              <a:t>---</a:t>
            </a:r>
            <a:r>
              <a:rPr lang="zh-CN" altLang="en-US" sz="2000" b="1" spc="-5" dirty="0">
                <a:latin typeface="+mn-ea"/>
                <a:cs typeface="Times New Roman" panose="02020603050405020304"/>
              </a:rPr>
              <a:t>域完整性约束</a:t>
            </a:r>
            <a:endParaRPr lang="en-US" altLang="zh-CN" sz="2000" b="1" spc="-5" dirty="0">
              <a:latin typeface="+mn-ea"/>
              <a:cs typeface="Times New Roman" panose="02020603050405020304"/>
            </a:endParaRPr>
          </a:p>
          <a:p>
            <a:pPr marL="883920" marR="5080" lvl="1" indent="-342900">
              <a:lnSpc>
                <a:spcPct val="130000"/>
              </a:lnSpc>
              <a:spcBef>
                <a:spcPts val="880"/>
              </a:spcBef>
              <a:buFont typeface="Wingdings" panose="05000000000000000000" pitchFamily="2" charset="2"/>
              <a:buChar char="Ø"/>
            </a:pPr>
            <a:r>
              <a:rPr lang="en-US" altLang="zh-CN" sz="2000" b="1" spc="-5" dirty="0">
                <a:latin typeface="+mn-ea"/>
                <a:cs typeface="Times New Roman" panose="02020603050405020304"/>
              </a:rPr>
              <a:t> </a:t>
            </a:r>
            <a:r>
              <a:rPr lang="zh-CN" altLang="en-US" sz="2000" b="1" spc="-5" dirty="0">
                <a:latin typeface="+mn-ea"/>
                <a:cs typeface="Times New Roman" panose="02020603050405020304"/>
              </a:rPr>
              <a:t>表完整性</a:t>
            </a:r>
            <a:r>
              <a:rPr lang="en-US" altLang="zh-CN" sz="2000" b="1" spc="-5" dirty="0" smtClean="0">
                <a:latin typeface="+mn-ea"/>
                <a:cs typeface="Times New Roman" panose="02020603050405020304"/>
              </a:rPr>
              <a:t>---</a:t>
            </a:r>
            <a:r>
              <a:rPr lang="zh-CN" altLang="en-US" sz="2000" b="1" spc="-5" dirty="0" smtClean="0">
                <a:latin typeface="+mn-ea"/>
                <a:cs typeface="Times New Roman" panose="02020603050405020304"/>
              </a:rPr>
              <a:t>关系完整性约束</a:t>
            </a:r>
            <a:endParaRPr lang="en-US" altLang="zh-CN" sz="2000" b="1" spc="-5" dirty="0">
              <a:latin typeface="+mn-ea"/>
              <a:cs typeface="Arial" panose="020B0604020202020204"/>
            </a:endParaRPr>
          </a:p>
          <a:p>
            <a:pPr marL="426720" marR="5080" indent="-342900">
              <a:lnSpc>
                <a:spcPct val="130000"/>
              </a:lnSpc>
              <a:spcBef>
                <a:spcPts val="880"/>
              </a:spcBef>
              <a:buFont typeface="Wingdings" panose="05000000000000000000" pitchFamily="2" charset="2"/>
              <a:buChar char="p"/>
            </a:pPr>
            <a:r>
              <a:rPr lang="zh-CN" altLang="en-US" sz="2000" b="1" spc="-5" dirty="0">
                <a:latin typeface="+mn-ea"/>
                <a:cs typeface="Times New Roman" panose="02020603050405020304"/>
              </a:rPr>
              <a:t>动态约束</a:t>
            </a:r>
            <a:endParaRPr lang="en-US" altLang="zh-CN" sz="2000" b="1" spc="-5" dirty="0">
              <a:latin typeface="+mn-ea"/>
              <a:cs typeface="Times New Roman" panose="02020603050405020304"/>
            </a:endParaRPr>
          </a:p>
          <a:p>
            <a:pPr marL="883920" marR="5080" lvl="1" indent="-342900">
              <a:lnSpc>
                <a:spcPct val="130000"/>
              </a:lnSpc>
              <a:spcBef>
                <a:spcPts val="880"/>
              </a:spcBef>
              <a:buFont typeface="Wingdings" panose="05000000000000000000" pitchFamily="2" charset="2"/>
              <a:buChar char="Ø"/>
            </a:pPr>
            <a:r>
              <a:rPr lang="zh-CN" altLang="en-US" sz="2000" b="1" spc="-5" dirty="0">
                <a:latin typeface="+mn-ea"/>
                <a:cs typeface="Times New Roman" panose="02020603050405020304"/>
              </a:rPr>
              <a:t>触发器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4772025"/>
            <a:ext cx="7042029" cy="2002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8" y="830407"/>
            <a:ext cx="9443841" cy="218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60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lang="en-US" sz="2400" b="1" spc="-6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ct val="130000"/>
              </a:lnSpc>
              <a:spcBef>
                <a:spcPts val="8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spc="-5" dirty="0">
                <a:latin typeface="Times New Roman" panose="02020603050405020304"/>
                <a:cs typeface="Times New Roman" panose="02020603050405020304"/>
              </a:rPr>
              <a:t>Create Table</a:t>
            </a:r>
            <a:r>
              <a:rPr lang="zh-CN" altLang="en-US" sz="2000" b="1" spc="-5" dirty="0">
                <a:latin typeface="Times New Roman" panose="02020603050405020304"/>
                <a:cs typeface="Times New Roman" panose="02020603050405020304"/>
              </a:rPr>
              <a:t>有三种功能：</a:t>
            </a:r>
            <a:r>
              <a:rPr lang="zh-CN" altLang="en-US" sz="2000" b="1" spc="-5" dirty="0" smtClean="0">
                <a:latin typeface="Times New Roman" panose="02020603050405020304"/>
                <a:cs typeface="Times New Roman" panose="02020603050405020304"/>
              </a:rPr>
              <a:t>定义关系模式</a:t>
            </a:r>
            <a:r>
              <a:rPr lang="zh-CN" altLang="en-US" sz="2000" b="1" spc="-5" dirty="0">
                <a:latin typeface="Times New Roman" panose="02020603050405020304"/>
                <a:cs typeface="Times New Roman" panose="02020603050405020304"/>
              </a:rPr>
              <a:t>、定义完整性约束、定义物理存储特性</a:t>
            </a:r>
            <a:endParaRPr lang="en-US" altLang="zh-CN" sz="2000" b="1" spc="-5" dirty="0">
              <a:latin typeface="Times New Roman" panose="02020603050405020304"/>
              <a:cs typeface="Times New Roman" panose="02020603050405020304"/>
            </a:endParaRPr>
          </a:p>
          <a:p>
            <a:pPr marL="83820" marR="5080">
              <a:lnSpc>
                <a:spcPct val="130000"/>
              </a:lnSpc>
              <a:spcBef>
                <a:spcPts val="880"/>
              </a:spcBef>
            </a:pPr>
            <a:r>
              <a:rPr lang="zh-CN" altLang="en-US" sz="2000" b="1" spc="-5" dirty="0">
                <a:latin typeface="Wingdings" panose="05000000000000000000"/>
                <a:cs typeface="Wingdings" panose="05000000000000000000"/>
              </a:rPr>
              <a:t> 定义完整性约束条件：列完整性、表完整性</a:t>
            </a:r>
            <a:endParaRPr sz="2000" b="1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1759" y="2943225"/>
            <a:ext cx="3456304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8780" marR="5080" indent="-386715">
              <a:lnSpc>
                <a:spcPct val="130000"/>
              </a:lnSpc>
              <a:tabLst>
                <a:tab pos="2018030" algn="l"/>
                <a:tab pos="218884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TABLE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tablename 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colname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datatype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9296" y="3431819"/>
            <a:ext cx="478218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[ DEFAULT {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default_constant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 NULL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2000" b="1" spc="5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]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2455" y="3828834"/>
            <a:ext cx="4286885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0">
              <a:lnSpc>
                <a:spcPct val="100000"/>
              </a:lnSpc>
              <a:tabLst>
                <a:tab pos="228790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[</a:t>
            </a:r>
            <a:r>
              <a:rPr sz="2000" b="1" spc="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col_constr	{col_constr.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. .}</a:t>
            </a:r>
            <a:r>
              <a:rPr sz="2000" b="1" spc="-3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]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| ,</a:t>
            </a:r>
            <a:r>
              <a:rPr sz="2400" b="1" spc="-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table_constr</a:t>
            </a:r>
            <a:endParaRPr sz="24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3486" y="4622850"/>
            <a:ext cx="281432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0200" algn="l"/>
                <a:tab pos="175704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{,	{</a:t>
            </a:r>
            <a:r>
              <a:rPr sz="2000" b="1" spc="3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colname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datatype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6421" y="4622850"/>
            <a:ext cx="473837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[DEFAULT {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default_constant | NULL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2000" b="1" spc="24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]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8055" y="5019103"/>
            <a:ext cx="5201920" cy="1108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5600">
              <a:lnSpc>
                <a:spcPct val="100000"/>
              </a:lnSpc>
              <a:tabLst>
                <a:tab pos="3202940" algn="l"/>
              </a:tabLst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[col_constr	{col_constr.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. .}</a:t>
            </a:r>
            <a:r>
              <a:rPr sz="2000" b="1" spc="-5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]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| , table_constr</a:t>
            </a:r>
            <a:r>
              <a:rPr sz="2000" b="1" spc="-9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. . . }</a:t>
            </a:r>
            <a:r>
              <a:rPr sz="2000" b="1" spc="-1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9143998" cy="1518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7785">
              <a:lnSpc>
                <a:spcPct val="100000"/>
              </a:lnSpc>
              <a:spcBef>
                <a:spcPts val="1600"/>
              </a:spcBef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6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 err="1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Col_constr</a:t>
            </a:r>
            <a:r>
              <a:rPr sz="2400" b="1" spc="-5" dirty="0" err="1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列约束</a:t>
            </a:r>
            <a:r>
              <a:rPr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endParaRPr lang="en-US" sz="2000" b="1" spc="-5" dirty="0" smtClean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7785">
              <a:lnSpc>
                <a:spcPct val="100000"/>
              </a:lnSpc>
              <a:spcBef>
                <a:spcPts val="1600"/>
              </a:spcBef>
            </a:pPr>
            <a:r>
              <a:rPr lang="en-US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一种域约束类型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，对单一列的值进行约束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4972" y="2637802"/>
            <a:ext cx="4420870" cy="191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 NOT NULL</a:t>
            </a:r>
            <a:r>
              <a:rPr sz="2000" b="1" spc="-7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|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[ CONSTRAINT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constraintname</a:t>
            </a:r>
            <a:r>
              <a:rPr sz="2000" b="1" spc="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]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1684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000" b="1" spc="2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UNIQUE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3843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| PRIMARY</a:t>
            </a:r>
            <a:r>
              <a:rPr sz="2000" b="1" spc="-4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KEY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384300">
              <a:lnSpc>
                <a:spcPct val="100000"/>
              </a:lnSpc>
              <a:spcBef>
                <a:spcPts val="725"/>
              </a:spcBef>
              <a:tabLst>
                <a:tab pos="2571750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sz="2000" b="1" spc="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CHECK	(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search_cond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753" y="2688590"/>
            <a:ext cx="3446779" cy="184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120">
              <a:lnSpc>
                <a:spcPct val="100000"/>
              </a:lnSpc>
            </a:pPr>
            <a:r>
              <a:rPr sz="16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sz="1600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列值非空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25120">
              <a:lnSpc>
                <a:spcPct val="100000"/>
              </a:lnSpc>
              <a:spcBef>
                <a:spcPts val="1205"/>
              </a:spcBef>
            </a:pP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为约束命名，便于以后撤消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25120">
              <a:lnSpc>
                <a:spcPct val="100000"/>
              </a:lnSpc>
              <a:spcBef>
                <a:spcPts val="1205"/>
              </a:spcBef>
            </a:pPr>
            <a:r>
              <a:rPr sz="16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sz="1600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列值是唯一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25120">
              <a:lnSpc>
                <a:spcPct val="100000"/>
              </a:lnSpc>
              <a:spcBef>
                <a:spcPts val="1205"/>
              </a:spcBef>
            </a:pPr>
            <a:r>
              <a:rPr sz="16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sz="1600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列为主键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列值满足条件</a:t>
            </a: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条件只能使用列当前值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779" y="4531359"/>
            <a:ext cx="8837295" cy="244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55900" marR="1922780" indent="-915035">
              <a:lnSpc>
                <a:spcPct val="130000"/>
              </a:lnSpc>
              <a:tabLst>
                <a:tab pos="4003675" algn="l"/>
                <a:tab pos="5469890" algn="l"/>
                <a:tab pos="585025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sz="2000" b="1" spc="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REFERENCES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tablename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[(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colname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6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]  [ON</a:t>
            </a:r>
            <a:r>
              <a:rPr sz="2000" b="1" spc="3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DELETE</a:t>
            </a:r>
            <a:r>
              <a:rPr sz="2000" b="1" spc="3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CASCADE]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20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69265" marR="5080">
              <a:lnSpc>
                <a:spcPct val="130000"/>
              </a:lnSpc>
              <a:spcBef>
                <a:spcPts val="45"/>
              </a:spcBef>
            </a:pPr>
            <a:r>
              <a:rPr sz="16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sz="16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引用另一表</a:t>
            </a:r>
            <a:r>
              <a:rPr sz="16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tablename</a:t>
            </a:r>
            <a:r>
              <a:rPr sz="16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的列</a:t>
            </a:r>
            <a:r>
              <a:rPr sz="16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colname</a:t>
            </a:r>
            <a:r>
              <a:rPr sz="16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的值，如有</a:t>
            </a:r>
            <a:r>
              <a:rPr sz="16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ON DELETE CASCADE</a:t>
            </a:r>
            <a:r>
              <a:rPr lang="en-US" altLang="zh-CN" sz="16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16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或 </a:t>
            </a:r>
            <a:r>
              <a:rPr lang="en-US" altLang="zh-CN" sz="16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ON DELETE SET </a:t>
            </a:r>
            <a:r>
              <a:rPr lang="en-US" altLang="zh-CN" sz="1600" spc="-5" dirty="0" err="1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NULL</a:t>
            </a:r>
            <a:r>
              <a:rPr sz="1600" spc="-5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spc="-5" dirty="0" err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则删除被引用表的某列值</a:t>
            </a:r>
            <a:r>
              <a:rPr sz="1600" spc="-5" dirty="0" err="1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16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时，要将本表的该列值为</a:t>
            </a:r>
            <a:r>
              <a:rPr sz="16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v </a:t>
            </a:r>
            <a:r>
              <a:rPr sz="16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的列值更新为</a:t>
            </a:r>
            <a:r>
              <a:rPr sz="16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null; </a:t>
            </a:r>
            <a:r>
              <a:rPr sz="16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缺省为无操作</a:t>
            </a:r>
            <a:r>
              <a:rPr sz="1600" spc="-36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232410">
              <a:lnSpc>
                <a:spcPct val="110000"/>
              </a:lnSpc>
              <a:spcBef>
                <a:spcPts val="5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Col_constr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列约束：只能应用在单一列上，其后面的约束如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UNIQUE,  PRIMARY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及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search_cond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只能是单一列唯一、单一列为主键、和单一列相关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201025" cy="3743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356870" indent="-273050">
              <a:lnSpc>
                <a:spcPct val="100000"/>
              </a:lnSpc>
              <a:spcBef>
                <a:spcPts val="1600"/>
              </a:spcBef>
              <a:buFont typeface="Wingdings" panose="05000000000000000000"/>
              <a:buChar char=""/>
              <a:tabLst>
                <a:tab pos="357505" algn="l"/>
              </a:tabLst>
            </a:pPr>
            <a:r>
              <a:rPr sz="2000" b="1" spc="-5" dirty="0" err="1" smtClean="0">
                <a:latin typeface="Arial" panose="020B0604020202020204"/>
                <a:cs typeface="Arial" panose="020B0604020202020204"/>
              </a:rPr>
              <a:t>Col_constr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列约束示例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746885" marR="5080" indent="-1205865">
              <a:lnSpc>
                <a:spcPct val="130000"/>
              </a:lnSpc>
              <a:tabLst>
                <a:tab pos="2103120" algn="l"/>
                <a:tab pos="3099435" algn="l"/>
                <a:tab pos="3563620" algn="l"/>
                <a:tab pos="5405120" algn="l"/>
              </a:tabLst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Create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Table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char(8)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u="sng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not null	unique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3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</a:t>
            </a:r>
            <a:r>
              <a:rPr sz="1800" b="1" spc="434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char(10)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Ssex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char(2) </a:t>
            </a:r>
            <a:r>
              <a:rPr sz="1800" b="1" u="sng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constraint </a:t>
            </a:r>
            <a:r>
              <a:rPr sz="18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ctssex check </a:t>
            </a:r>
            <a:r>
              <a:rPr sz="1800" b="1" u="sng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(Ssex=‘</a:t>
            </a:r>
            <a:r>
              <a:rPr sz="1800" b="1" u="sng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男</a:t>
            </a:r>
            <a:r>
              <a:rPr sz="1800" b="1" u="sng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’ </a:t>
            </a:r>
            <a:r>
              <a:rPr sz="18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or  Ssex=‘</a:t>
            </a:r>
            <a:r>
              <a:rPr sz="1800" b="1" u="sng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女</a:t>
            </a:r>
            <a:r>
              <a:rPr sz="18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’)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lang="en-US" altLang="zh-CN"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Sage 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integer  </a:t>
            </a:r>
            <a:r>
              <a:rPr sz="18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check (Sage&gt;=1  and</a:t>
            </a:r>
            <a:r>
              <a:rPr sz="1800" b="1" u="sng" spc="-9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Sage&lt;150</a:t>
            </a:r>
            <a:r>
              <a:rPr sz="1800" b="1" u="sng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endParaRPr lang="en-US" sz="1800" b="1" spc="-5" dirty="0" smtClean="0">
              <a:solidFill>
                <a:srgbClr val="3333CC"/>
              </a:solidFill>
              <a:latin typeface="Arial" panose="020B0604020202020204"/>
              <a:cs typeface="Arial" panose="020B0604020202020204"/>
            </a:endParaRPr>
          </a:p>
          <a:p>
            <a:pPr marL="1167765" marR="5080">
              <a:lnSpc>
                <a:spcPct val="130000"/>
              </a:lnSpc>
              <a:tabLst>
                <a:tab pos="1587500" algn="l"/>
              </a:tabLst>
            </a:pPr>
            <a:r>
              <a:rPr lang="en-US" altLang="zh-CN" b="1" spc="-5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        D# </a:t>
            </a:r>
            <a:r>
              <a:rPr lang="en-US" altLang="zh-CN" b="1" spc="-5" dirty="0" smtClean="0">
                <a:latin typeface="Arial" panose="020B0604020202020204"/>
                <a:cs typeface="Arial" panose="020B0604020202020204"/>
              </a:rPr>
              <a:t>char(2</a:t>
            </a:r>
            <a:r>
              <a:rPr lang="en-US" altLang="zh-CN" b="1" spc="-5" dirty="0">
                <a:latin typeface="Arial" panose="020B0604020202020204"/>
                <a:cs typeface="Arial" panose="020B0604020202020204"/>
              </a:rPr>
              <a:t>)  </a:t>
            </a:r>
            <a:r>
              <a:rPr lang="en-US" altLang="zh-CN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references  </a:t>
            </a:r>
            <a:r>
              <a:rPr lang="en-US" altLang="zh-CN" b="1" u="sng" spc="-5" dirty="0" err="1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Dept</a:t>
            </a:r>
            <a:r>
              <a:rPr lang="en-US" altLang="zh-CN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(D#) on</a:t>
            </a:r>
            <a:r>
              <a:rPr lang="en-US" altLang="zh-CN" b="1" u="sng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delete</a:t>
            </a:r>
            <a:r>
              <a:rPr lang="en-US" altLang="zh-CN" b="1" u="sng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cascade</a:t>
            </a:r>
            <a:r>
              <a:rPr lang="en-US" altLang="zh-CN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lang="en-US" altLang="zh-CN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endParaRPr lang="en-US" altLang="zh-CN" b="1" dirty="0" smtClean="0">
              <a:solidFill>
                <a:srgbClr val="3333CC"/>
              </a:solidFill>
              <a:latin typeface="Arial" panose="020B0604020202020204"/>
              <a:cs typeface="Arial" panose="020B0604020202020204"/>
            </a:endParaRPr>
          </a:p>
          <a:p>
            <a:pPr marL="1167765" marR="5080">
              <a:lnSpc>
                <a:spcPct val="130000"/>
              </a:lnSpc>
              <a:tabLst>
                <a:tab pos="1587500" algn="l"/>
              </a:tabLst>
            </a:pPr>
            <a:r>
              <a:rPr lang="en-US" altLang="zh-CN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b="1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      </a:t>
            </a:r>
            <a:r>
              <a:rPr lang="en-US" altLang="zh-CN" b="1" spc="-5" dirty="0" err="1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Sclass</a:t>
            </a:r>
            <a:r>
              <a:rPr lang="en-US" altLang="zh-CN" b="1" spc="-5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b="1" spc="-5" dirty="0">
                <a:latin typeface="Arial" panose="020B0604020202020204"/>
                <a:cs typeface="Arial" panose="020B0604020202020204"/>
              </a:rPr>
              <a:t>char(6)</a:t>
            </a:r>
            <a:r>
              <a:rPr lang="en-US" altLang="zh-CN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);</a:t>
            </a:r>
            <a:endParaRPr lang="en-US" altLang="zh-CN" dirty="0">
              <a:latin typeface="Arial" panose="020B0604020202020204"/>
              <a:cs typeface="Arial" panose="020B0604020202020204"/>
            </a:endParaRPr>
          </a:p>
          <a:p>
            <a:pPr marL="13335">
              <a:lnSpc>
                <a:spcPct val="100000"/>
              </a:lnSpc>
              <a:spcBef>
                <a:spcPts val="330"/>
              </a:spcBef>
            </a:pPr>
            <a:r>
              <a:rPr lang="en-US" altLang="zh-CN" sz="16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lang="zh-CN" altLang="en-US" sz="1600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假定</a:t>
            </a:r>
            <a:r>
              <a:rPr lang="en-US" altLang="zh-CN" sz="1600" dirty="0" err="1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Ssex</a:t>
            </a:r>
            <a:r>
              <a:rPr lang="zh-CN" altLang="en-US" sz="1600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只能取</a:t>
            </a:r>
            <a:r>
              <a:rPr lang="en-US" altLang="zh-CN" sz="16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lang="zh-CN" altLang="en-US" sz="1600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男，女</a:t>
            </a:r>
            <a:r>
              <a:rPr lang="en-US" altLang="zh-CN" sz="16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},</a:t>
            </a:r>
            <a:r>
              <a:rPr lang="zh-CN" altLang="en-US" sz="1600" spc="-9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1=&lt;Sage&lt;=150, D# </a:t>
            </a:r>
            <a:r>
              <a:rPr lang="zh-CN" altLang="en-US"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是外键</a:t>
            </a:r>
            <a:endParaRPr lang="zh-CN" altLang="en-US" sz="1600" dirty="0">
              <a:latin typeface="Arial" panose="020B0604020202020204"/>
              <a:cs typeface="Arial" panose="020B0604020202020204"/>
            </a:endParaRPr>
          </a:p>
          <a:p>
            <a:pPr marL="1746885" marR="5080" indent="-1205865">
              <a:lnSpc>
                <a:spcPct val="130000"/>
              </a:lnSpc>
              <a:tabLst>
                <a:tab pos="2103120" algn="l"/>
                <a:tab pos="3099435" algn="l"/>
                <a:tab pos="3563620" algn="l"/>
                <a:tab pos="5405120" algn="l"/>
              </a:tabLst>
            </a:pP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1185" y="3619487"/>
            <a:ext cx="6821805" cy="28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7765" marR="5080">
              <a:lnSpc>
                <a:spcPct val="130000"/>
              </a:lnSpc>
              <a:tabLst>
                <a:tab pos="1587500" algn="l"/>
              </a:tabLst>
            </a:pPr>
            <a:endParaRPr sz="16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4391025"/>
            <a:ext cx="3572638" cy="2780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201025" cy="165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356870" indent="-273050">
              <a:lnSpc>
                <a:spcPct val="100000"/>
              </a:lnSpc>
              <a:spcBef>
                <a:spcPts val="1600"/>
              </a:spcBef>
              <a:buFont typeface="Wingdings" panose="05000000000000000000"/>
              <a:buChar char=""/>
              <a:tabLst>
                <a:tab pos="357505" algn="l"/>
              </a:tabLst>
            </a:pPr>
            <a:r>
              <a:rPr sz="2000" b="1" spc="-5" dirty="0" err="1" smtClean="0">
                <a:latin typeface="Arial" panose="020B0604020202020204"/>
                <a:cs typeface="Arial" panose="020B0604020202020204"/>
              </a:rPr>
              <a:t>Col_constr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列约束示例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746885" marR="5080" indent="-1205865">
              <a:lnSpc>
                <a:spcPct val="130000"/>
              </a:lnSpc>
              <a:tabLst>
                <a:tab pos="2103120" algn="l"/>
                <a:tab pos="3099435" algn="l"/>
                <a:tab pos="3563620" algn="l"/>
                <a:tab pos="5405120" algn="l"/>
              </a:tabLst>
            </a:pP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1185" y="2409825"/>
            <a:ext cx="6821805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7765" marR="5080">
              <a:lnSpc>
                <a:spcPct val="130000"/>
              </a:lnSpc>
              <a:tabLst>
                <a:tab pos="1587500" algn="l"/>
              </a:tabLst>
            </a:pPr>
            <a:endParaRPr sz="16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Create 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Table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 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char(3)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Cname 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char(12)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Chours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8500" y="2790825"/>
            <a:ext cx="852169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 panose="020B0604020202020204"/>
                <a:cs typeface="Arial" panose="020B0604020202020204"/>
              </a:rPr>
              <a:t>integer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0068" y="3095625"/>
            <a:ext cx="6514465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Credit 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float(1) </a:t>
            </a:r>
            <a:r>
              <a:rPr sz="18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constraint  ctcredit  check  (Credit &gt;=0.0</a:t>
            </a:r>
            <a:r>
              <a:rPr sz="1800" b="1" u="sng" spc="434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and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8622" y="3436251"/>
            <a:ext cx="36703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references  Teacher(T#) on</a:t>
            </a:r>
            <a:r>
              <a:rPr sz="1800" b="1" u="sng" spc="-9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delete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0893" y="3353133"/>
            <a:ext cx="3963670" cy="104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7930" marR="5080">
              <a:lnSpc>
                <a:spcPct val="130000"/>
              </a:lnSpc>
            </a:pPr>
            <a:r>
              <a:rPr sz="18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Credit&lt;=5.0 </a:t>
            </a:r>
            <a:r>
              <a:rPr sz="1800" b="1" u="sng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T#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char(3)  </a:t>
            </a:r>
            <a:r>
              <a:rPr sz="18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cascade</a:t>
            </a:r>
            <a:r>
              <a:rPr sz="1800" b="1" u="sng" spc="42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假定每门课学分最多</a:t>
            </a: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分，最少</a:t>
            </a: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203565" cy="1456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7785">
              <a:lnSpc>
                <a:spcPct val="100000"/>
              </a:lnSpc>
              <a:spcBef>
                <a:spcPts val="1600"/>
              </a:spcBef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7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 err="1">
                <a:latin typeface="Arial" panose="020B0604020202020204"/>
                <a:cs typeface="Arial" panose="020B0604020202020204"/>
              </a:rPr>
              <a:t>table_constr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表约束</a:t>
            </a:r>
            <a:r>
              <a:rPr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endParaRPr lang="en-US" sz="2000" b="1" spc="-5" dirty="0" smtClean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7785">
              <a:lnSpc>
                <a:spcPct val="100000"/>
              </a:lnSpc>
              <a:spcBef>
                <a:spcPts val="1600"/>
              </a:spcBef>
            </a:pPr>
            <a:r>
              <a:rPr lang="en-US"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一种</a:t>
            </a:r>
            <a:r>
              <a:rPr lang="zh-CN" altLang="en-US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约束类型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，对多列或元组的值进行约束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4998" y="2637802"/>
            <a:ext cx="4835525" cy="70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[ CONSTRAINT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constraintname</a:t>
            </a:r>
            <a:r>
              <a:rPr sz="2000" b="1" spc="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]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  <a:tabLst>
                <a:tab pos="183578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UNIQUE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colname {,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colname.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b="1" spc="-6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.}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4172" y="2688590"/>
            <a:ext cx="2579370" cy="64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为约束命名，便于以后撤消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几列值组合在一起是唯一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2185" y="3431794"/>
            <a:ext cx="512953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3042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sz="2000" b="1" spc="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PRIMARY</a:t>
            </a:r>
            <a:r>
              <a:rPr sz="2000" b="1" spc="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KEY	(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colname {,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colname.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b="1" spc="-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.}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75703" y="3482594"/>
            <a:ext cx="156210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几列联合为主键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2185" y="3828796"/>
            <a:ext cx="3415029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| CHECK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search_condition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2685" y="3879596"/>
            <a:ext cx="3798570" cy="58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3565">
              <a:lnSpc>
                <a:spcPct val="100000"/>
              </a:lnSpc>
            </a:pP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元组多列值共同满足条件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条件中只能使用同一元组的不同列当前值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7779" y="4542790"/>
            <a:ext cx="8665210" cy="215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| FOREIGN KEY (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colname {,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colname.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.}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841500" marR="385445">
              <a:lnSpc>
                <a:spcPct val="130000"/>
              </a:lnSpc>
              <a:tabLst>
                <a:tab pos="3792220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REFERENCES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tablename [(colname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{,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colname.</a:t>
            </a:r>
            <a:r>
              <a:rPr sz="2000" b="1" spc="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.})] 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[ON DELETE CASCADE]</a:t>
            </a:r>
            <a:r>
              <a:rPr sz="2000" b="1" spc="-2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126865">
              <a:lnSpc>
                <a:spcPct val="100000"/>
              </a:lnSpc>
              <a:spcBef>
                <a:spcPts val="625"/>
              </a:spcBef>
            </a:pP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引用另一表</a:t>
            </a: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tablename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的若干列的值作为外键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indent="-635">
              <a:lnSpc>
                <a:spcPts val="2770"/>
              </a:lnSpc>
              <a:spcBef>
                <a:spcPts val="7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 err="1">
                <a:latin typeface="Arial" panose="020B0604020202020204"/>
                <a:cs typeface="Arial" panose="020B0604020202020204"/>
              </a:rPr>
              <a:t>table_constr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表约束：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是应用在</a:t>
            </a:r>
            <a:r>
              <a:rPr lang="zh-CN" altLang="en-US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上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即对</a:t>
            </a:r>
            <a:r>
              <a:rPr lang="zh-CN" altLang="en-US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的多列或元组进行约束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，  列约束是其特例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68635" y="909320"/>
            <a:ext cx="518033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059" y="1672590"/>
            <a:ext cx="8313420" cy="2408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235" indent="-272415">
              <a:lnSpc>
                <a:spcPct val="100000"/>
              </a:lnSpc>
              <a:spcBef>
                <a:spcPts val="1600"/>
              </a:spcBef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spc="-5" dirty="0" err="1" smtClean="0">
                <a:latin typeface="Arial" panose="020B0604020202020204"/>
                <a:cs typeface="Arial" panose="020B0604020202020204"/>
              </a:rPr>
              <a:t>table_constr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表约束示例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746885" marR="193675" indent="-1205865">
              <a:lnSpc>
                <a:spcPct val="130000"/>
              </a:lnSpc>
              <a:tabLst>
                <a:tab pos="2103120" algn="l"/>
                <a:tab pos="2166620" algn="l"/>
                <a:tab pos="3099435" algn="l"/>
                <a:tab pos="3563620" algn="l"/>
                <a:tab pos="5405120" algn="l"/>
              </a:tabLst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Create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Table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char(8) 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not</a:t>
            </a:r>
            <a:r>
              <a:rPr sz="1800" b="1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null	unique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3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</a:t>
            </a:r>
            <a:r>
              <a:rPr sz="1800" b="1" spc="4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char(10)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Ssex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char(2) constraint ctssex check (Ssex=‘</a:t>
            </a:r>
            <a:r>
              <a:rPr sz="1800" b="1" spc="-5" dirty="0">
                <a:latin typeface="Microsoft JhengHei" panose="020B0604030504040204" charset="-120"/>
                <a:cs typeface="Microsoft JhengHei" panose="020B0604030504040204" charset="-120"/>
              </a:rPr>
              <a:t>男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’ or  Ssex=‘</a:t>
            </a:r>
            <a:r>
              <a:rPr sz="1800" b="1" spc="-5" dirty="0">
                <a:latin typeface="Microsoft JhengHei" panose="020B0604030504040204" charset="-120"/>
                <a:cs typeface="Microsoft JhengHei" panose="020B0604030504040204" charset="-120"/>
              </a:rPr>
              <a:t>女</a:t>
            </a:r>
            <a:r>
              <a:rPr sz="1800" b="1" spc="-5" dirty="0" smtClean="0">
                <a:latin typeface="Arial" panose="020B0604020202020204"/>
                <a:cs typeface="Arial" panose="020B0604020202020204"/>
              </a:rPr>
              <a:t>’)</a:t>
            </a:r>
            <a:r>
              <a:rPr sz="1800" b="1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lang="en-US" sz="1800" b="1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Sage 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integer 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check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(Sage&gt;1</a:t>
            </a:r>
            <a:r>
              <a:rPr sz="1800" b="1" spc="409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and</a:t>
            </a:r>
            <a:r>
              <a:rPr sz="18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Sage&lt;150)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 </a:t>
            </a:r>
            <a:endParaRPr lang="en-US" sz="1800" b="1" dirty="0" smtClean="0">
              <a:solidFill>
                <a:srgbClr val="3333CC"/>
              </a:solidFill>
              <a:latin typeface="Arial" panose="020B0604020202020204"/>
              <a:cs typeface="Arial" panose="020B0604020202020204"/>
            </a:endParaRPr>
          </a:p>
          <a:p>
            <a:pPr marL="1746885" marR="193675" indent="-1205865">
              <a:lnSpc>
                <a:spcPct val="130000"/>
              </a:lnSpc>
              <a:tabLst>
                <a:tab pos="2103120" algn="l"/>
                <a:tab pos="2166620" algn="l"/>
                <a:tab pos="3099435" algn="l"/>
                <a:tab pos="3563620" algn="l"/>
                <a:tab pos="5405120" algn="l"/>
              </a:tabLst>
            </a:pPr>
            <a:r>
              <a:rPr lang="en-US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800" b="1" spc="-5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#		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char(2)  references  Dept(D#) on</a:t>
            </a:r>
            <a:r>
              <a:rPr sz="18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delete</a:t>
            </a:r>
            <a:r>
              <a:rPr sz="18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cascade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Sclass</a:t>
            </a:r>
            <a:r>
              <a:rPr sz="1800" b="1" spc="4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char(6),</a:t>
            </a:r>
            <a:r>
              <a:rPr lang="en-US" sz="18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primary  key(S#)</a:t>
            </a:r>
            <a:r>
              <a:rPr lang="en-US" sz="1800" b="1" u="sng" spc="-3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);</a:t>
            </a:r>
            <a:endParaRPr lang="en-US" sz="1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4300" y="4314825"/>
            <a:ext cx="8305800" cy="2221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335" algn="just">
              <a:lnSpc>
                <a:spcPct val="127000"/>
              </a:lnSpc>
            </a:pPr>
            <a:r>
              <a:rPr lang="en-US" altLang="zh-CN" b="1" spc="-5" dirty="0">
                <a:latin typeface="Arial" panose="020B0604020202020204"/>
                <a:cs typeface="Arial" panose="020B0604020202020204"/>
              </a:rPr>
              <a:t>Create  </a:t>
            </a:r>
            <a:r>
              <a:rPr lang="en-US" altLang="zh-CN" b="1" dirty="0">
                <a:latin typeface="Arial" panose="020B0604020202020204"/>
                <a:cs typeface="Arial" panose="020B0604020202020204"/>
              </a:rPr>
              <a:t>Table </a:t>
            </a:r>
            <a:r>
              <a:rPr lang="en-US" altLang="zh-CN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</a:t>
            </a:r>
            <a:r>
              <a:rPr lang="en-US" altLang="zh-CN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lang="en-US" altLang="zh-CN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</a:t>
            </a:r>
            <a:r>
              <a:rPr lang="en-US" altLang="zh-CN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b="1" spc="-5" dirty="0">
                <a:latin typeface="Arial" panose="020B0604020202020204"/>
                <a:cs typeface="Arial" panose="020B0604020202020204"/>
              </a:rPr>
              <a:t>char(3) </a:t>
            </a:r>
            <a:r>
              <a:rPr lang="en-US" altLang="zh-CN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lang="en-US" altLang="zh-CN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b="1" spc="-10" dirty="0" err="1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Cnam</a:t>
            </a:r>
            <a:r>
              <a:rPr lang="en-US" altLang="zh-CN" b="1" spc="-5" dirty="0" err="1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US" altLang="zh-CN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b="1" spc="-5" dirty="0">
                <a:latin typeface="Arial" panose="020B0604020202020204"/>
                <a:cs typeface="Arial" panose="020B0604020202020204"/>
              </a:rPr>
              <a:t>char(12)</a:t>
            </a:r>
            <a:r>
              <a:rPr lang="en-US" altLang="zh-CN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lang="en-US" altLang="zh-CN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b="1" spc="-5" dirty="0" err="1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Chour</a:t>
            </a:r>
            <a:r>
              <a:rPr lang="en-US" altLang="zh-CN" b="1" dirty="0" err="1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lang="en-US" altLang="zh-CN" b="1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b="1" dirty="0" smtClean="0">
                <a:latin typeface="Arial" panose="020B0604020202020204"/>
                <a:cs typeface="Arial" panose="020B0604020202020204"/>
              </a:rPr>
              <a:t>integer</a:t>
            </a:r>
            <a:r>
              <a:rPr lang="en-US" altLang="zh-CN" b="1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</a:p>
          <a:p>
            <a:pPr marL="12700" marR="5080" indent="13335" algn="just">
              <a:lnSpc>
                <a:spcPct val="127000"/>
              </a:lnSpc>
            </a:pPr>
            <a:r>
              <a:rPr lang="en-US"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800" b="1" spc="-5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Credit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float(1) constraint ctcredit check (Credit &gt;=0.0 and  </a:t>
            </a:r>
            <a:r>
              <a:rPr lang="en-US" sz="1800" b="1" spc="-5" dirty="0" smtClean="0">
                <a:latin typeface="Arial" panose="020B0604020202020204"/>
                <a:cs typeface="Arial" panose="020B0604020202020204"/>
              </a:rPr>
              <a:t>	</a:t>
            </a:r>
            <a:r>
              <a:rPr sz="1800" b="1" spc="-5" dirty="0" smtClean="0">
                <a:latin typeface="Arial" panose="020B0604020202020204"/>
                <a:cs typeface="Arial" panose="020B0604020202020204"/>
              </a:rPr>
              <a:t>Credit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&lt;=5.0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)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T#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char(3) references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Teacher(T#) on delete 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cascade,</a:t>
            </a:r>
            <a:r>
              <a:rPr sz="18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spc="-65" dirty="0" smtClean="0">
                <a:latin typeface="Arial" panose="020B0604020202020204"/>
                <a:cs typeface="Arial" panose="020B0604020202020204"/>
              </a:rPr>
              <a:t>	</a:t>
            </a:r>
            <a:r>
              <a:rPr sz="2000" b="1" u="sng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primary(C#),</a:t>
            </a:r>
            <a:r>
              <a:rPr lang="en-US" sz="2000" b="1" u="sng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b="1" u="sng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constraint  </a:t>
            </a:r>
            <a:r>
              <a:rPr lang="en-US" altLang="zh-CN" sz="2000" b="1" u="sng" spc="-5" dirty="0" err="1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ctcc</a:t>
            </a:r>
            <a:r>
              <a:rPr lang="en-US" altLang="zh-CN" sz="20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000" b="1" u="sng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check(</a:t>
            </a:r>
            <a:r>
              <a:rPr lang="en-US" altLang="zh-CN" sz="2000" b="1" u="sng" dirty="0" err="1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Chours</a:t>
            </a:r>
            <a:r>
              <a:rPr lang="en-US" altLang="zh-CN" sz="2000" b="1" u="sng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/Credit = </a:t>
            </a:r>
            <a:r>
              <a:rPr lang="en-US" altLang="zh-CN" sz="20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20)</a:t>
            </a:r>
            <a:r>
              <a:rPr lang="en-US" altLang="zh-CN" sz="2000" b="1" u="sng" spc="-8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b="1" dirty="0">
                <a:latin typeface="Arial" panose="020B0604020202020204"/>
                <a:cs typeface="Arial" panose="020B0604020202020204"/>
              </a:rPr>
              <a:t>)</a:t>
            </a:r>
            <a:r>
              <a:rPr lang="en-US" altLang="zh-CN"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lang="en-US" altLang="zh-CN" sz="2000" dirty="0">
              <a:latin typeface="Arial" panose="020B0604020202020204"/>
              <a:cs typeface="Arial" panose="020B0604020202020204"/>
            </a:endParaRPr>
          </a:p>
          <a:p>
            <a:pPr marL="69215" algn="ctr">
              <a:lnSpc>
                <a:spcPct val="100000"/>
              </a:lnSpc>
              <a:spcBef>
                <a:spcPts val="610"/>
              </a:spcBef>
            </a:pPr>
            <a:r>
              <a:rPr lang="en-US" altLang="zh-CN" sz="20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lang="zh-CN" altLang="en-US" sz="20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假定严格约束</a:t>
            </a:r>
            <a:r>
              <a:rPr lang="en-US" altLang="zh-CN" sz="20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20</a:t>
            </a:r>
            <a:r>
              <a:rPr lang="zh-CN" altLang="en-US" sz="20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学时一个学分</a:t>
            </a:r>
            <a:endParaRPr lang="zh-CN" altLang="en-US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indent="13335" algn="just">
              <a:lnSpc>
                <a:spcPct val="127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68635" y="909320"/>
            <a:ext cx="518033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059" y="1672590"/>
            <a:ext cx="8555355" cy="2538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600"/>
              </a:spcBef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示例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655"/>
              </a:spcBef>
              <a:tabLst>
                <a:tab pos="2103120" algn="l"/>
              </a:tabLst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Create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Table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 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char(8)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</a:t>
            </a:r>
            <a:r>
              <a:rPr sz="1800" b="1" spc="409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char(3)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746885" marR="424180" indent="13335">
              <a:lnSpc>
                <a:spcPct val="130000"/>
              </a:lnSpc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float(1) constraint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ctscore check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(Score&gt;=0.0 and  Score&lt;=100.0)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746885" marR="5080" indent="-635">
              <a:lnSpc>
                <a:spcPct val="130000"/>
              </a:lnSpc>
              <a:spcBef>
                <a:spcPts val="5"/>
              </a:spcBef>
              <a:tabLst>
                <a:tab pos="2736850" algn="l"/>
              </a:tabLst>
            </a:pPr>
            <a:r>
              <a:rPr sz="18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forergn	key (S#)  references  student(S#) on</a:t>
            </a:r>
            <a:r>
              <a:rPr sz="1800" b="1" u="sng" spc="-3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delete</a:t>
            </a:r>
            <a:r>
              <a:rPr sz="1800" b="1" u="sng" spc="48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cascade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u="sng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forergn	</a:t>
            </a:r>
            <a:r>
              <a:rPr sz="18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key (C#)  references  course(C#) </a:t>
            </a:r>
            <a:r>
              <a:rPr sz="1800" b="1" u="sng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on delete  </a:t>
            </a:r>
            <a:r>
              <a:rPr sz="18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cascade</a:t>
            </a:r>
            <a:r>
              <a:rPr sz="1800" b="1" u="sng" spc="7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3820" marR="48260">
              <a:lnSpc>
                <a:spcPts val="3130"/>
              </a:lnSpc>
              <a:spcBef>
                <a:spcPts val="210"/>
              </a:spcBef>
              <a:buFont typeface="Wingdings" panose="05000000000000000000"/>
              <a:buChar char=""/>
              <a:tabLst>
                <a:tab pos="357505" algn="l"/>
              </a:tabLst>
            </a:pPr>
            <a:endParaRPr sz="1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68635" y="909320"/>
            <a:ext cx="518033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059" y="1672590"/>
            <a:ext cx="8555355" cy="2657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 marR="48260">
              <a:lnSpc>
                <a:spcPts val="3130"/>
              </a:lnSpc>
              <a:spcBef>
                <a:spcPts val="210"/>
              </a:spcBef>
              <a:buFont typeface="Wingdings" panose="05000000000000000000"/>
              <a:buChar char=""/>
              <a:tabLst>
                <a:tab pos="357505" algn="l"/>
              </a:tabLst>
            </a:pPr>
            <a:r>
              <a:rPr sz="2000" b="1" spc="-5" dirty="0" err="1" smtClean="0">
                <a:latin typeface="Arial" panose="020B0604020202020204"/>
                <a:cs typeface="Arial" panose="020B0604020202020204"/>
              </a:rPr>
              <a:t>check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中的条件可以是</a:t>
            </a:r>
            <a:r>
              <a:rPr sz="2000" b="1" spc="-5" dirty="0" err="1">
                <a:latin typeface="Arial" panose="020B0604020202020204"/>
                <a:cs typeface="Arial" panose="020B0604020202020204"/>
              </a:rPr>
              <a:t>Select-From-Where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内任何</a:t>
            </a:r>
            <a:r>
              <a:rPr sz="2000" b="1" spc="-5" dirty="0" err="1">
                <a:latin typeface="Arial" panose="020B0604020202020204"/>
                <a:cs typeface="Arial" panose="020B0604020202020204"/>
              </a:rPr>
              <a:t>Where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后的语句，包含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  </a:t>
            </a:r>
            <a:r>
              <a:rPr sz="2000" b="1" spc="-5" dirty="0" err="1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lang="en-US" sz="2000" b="1" spc="-5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48260">
              <a:lnSpc>
                <a:spcPts val="3130"/>
              </a:lnSpc>
              <a:spcBef>
                <a:spcPts val="210"/>
              </a:spcBef>
              <a:buFont typeface="Wingdings" panose="05000000000000000000"/>
              <a:buChar char=""/>
              <a:tabLst>
                <a:tab pos="357505" algn="l"/>
              </a:tabLst>
            </a:pPr>
            <a:r>
              <a:rPr lang="zh-CN" altLang="en-US" sz="2000" b="1" spc="-5" dirty="0" smtClean="0">
                <a:latin typeface="Microsoft JhengHei" panose="020B0604030504040204" charset="-120"/>
                <a:cs typeface="Arial" panose="020B0604020202020204"/>
              </a:rPr>
              <a:t>示例</a:t>
            </a:r>
            <a:endParaRPr lang="en-US" sz="2000" b="1" spc="-5" dirty="0">
              <a:latin typeface="Microsoft JhengHei" panose="020B0604030504040204" charset="-120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435"/>
              </a:spcBef>
              <a:tabLst>
                <a:tab pos="2103120" algn="l"/>
              </a:tabLst>
            </a:pPr>
            <a:r>
              <a:rPr sz="1800" b="1" spc="-5" dirty="0" smtClean="0">
                <a:latin typeface="Arial" panose="020B0604020202020204"/>
                <a:cs typeface="Arial" panose="020B0604020202020204"/>
              </a:rPr>
              <a:t>Create </a:t>
            </a:r>
            <a:r>
              <a:rPr sz="1800" b="1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Table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 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char(8)  </a:t>
            </a:r>
            <a:r>
              <a:rPr sz="18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check( S#  in  (select  S#  from student))</a:t>
            </a:r>
            <a:r>
              <a:rPr sz="1800" b="1" u="sng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746885">
              <a:lnSpc>
                <a:spcPct val="100000"/>
              </a:lnSpc>
              <a:spcBef>
                <a:spcPts val="650"/>
              </a:spcBef>
              <a:tabLst>
                <a:tab pos="2166620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	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char(3)  </a:t>
            </a:r>
            <a:r>
              <a:rPr sz="18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check( C#  in (select  C#  from course))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746885" marR="424180" indent="13335">
              <a:lnSpc>
                <a:spcPts val="2810"/>
              </a:lnSpc>
              <a:spcBef>
                <a:spcPts val="200"/>
              </a:spcBef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float(1) constraint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ctscore check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(Score&gt;=0.0 and  Score&lt;=100.0)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08707" y="2036952"/>
            <a:ext cx="53086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637030" algn="l"/>
              </a:tabLst>
            </a:pPr>
            <a:r>
              <a:rPr sz="3600" dirty="0" err="1" smtClean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数据库管理与维护</a:t>
            </a:r>
            <a:endParaRPr sz="3600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68635" y="909320"/>
            <a:ext cx="518033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059" y="1672590"/>
            <a:ext cx="8497570" cy="368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 marR="5080">
              <a:lnSpc>
                <a:spcPct val="130000"/>
              </a:lnSpc>
              <a:spcBef>
                <a:spcPts val="880"/>
              </a:spcBef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中定义的表约束或列约束可以在以后根据需要进行撤消或追  加。撤消或追加约束的语句是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Alter</a:t>
            </a:r>
            <a:r>
              <a:rPr sz="2000" b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Table(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不同系统可能有差异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60"/>
              </a:spcBef>
              <a:tabLst>
                <a:tab pos="1557655" algn="l"/>
                <a:tab pos="2572385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ALTER	TABLE	</a:t>
            </a:r>
            <a:r>
              <a:rPr sz="1800" b="1" dirty="0">
                <a:latin typeface="Arial" panose="020B0604020202020204"/>
                <a:cs typeface="Arial" panose="020B0604020202020204"/>
              </a:rPr>
              <a:t>tblname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912620" marR="633095" indent="-914400">
              <a:lnSpc>
                <a:spcPct val="130000"/>
              </a:lnSpc>
              <a:tabLst>
                <a:tab pos="1759585" algn="l"/>
                <a:tab pos="417258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[ADD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colname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datatype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[DEFAULT</a:t>
            </a:r>
            <a:r>
              <a:rPr sz="1800" b="1" spc="-5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{default_const|</a:t>
            </a:r>
            <a:r>
              <a:rPr sz="18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NULL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1800" b="1" spc="-5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]  [col_constr {col_constr...} ]  | , table_constr</a:t>
            </a:r>
            <a:r>
              <a:rPr sz="1800" b="1" spc="-12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976120">
              <a:lnSpc>
                <a:spcPct val="100000"/>
              </a:lnSpc>
              <a:spcBef>
                <a:spcPts val="645"/>
              </a:spcBef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{,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colname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...})</a:t>
            </a:r>
            <a:r>
              <a:rPr sz="1800" b="1" spc="-1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]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998220" marR="22860" indent="-13970">
              <a:lnSpc>
                <a:spcPct val="130000"/>
              </a:lnSpc>
              <a:tabLst>
                <a:tab pos="313182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[DROP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COLUMN	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columnname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|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(columnname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{,</a:t>
            </a:r>
            <a:r>
              <a:rPr sz="18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columnname…})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}]  [MODIFY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columnname</a:t>
            </a:r>
            <a:r>
              <a:rPr sz="1800" b="1" spc="39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data-type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912620">
              <a:lnSpc>
                <a:spcPct val="100000"/>
              </a:lnSpc>
              <a:spcBef>
                <a:spcPts val="655"/>
              </a:spcBef>
              <a:tabLst>
                <a:tab pos="6116955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[DEFAULT  {default_const | </a:t>
            </a:r>
            <a:r>
              <a:rPr sz="1800" b="1" u="sng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NULL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] [	[ NOT ] NULL</a:t>
            </a:r>
            <a:r>
              <a:rPr sz="1800" b="1" spc="-1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]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912620">
              <a:lnSpc>
                <a:spcPct val="100000"/>
              </a:lnSpc>
              <a:spcBef>
                <a:spcPts val="645"/>
              </a:spcBef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{,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columnname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. .</a:t>
            </a:r>
            <a:r>
              <a:rPr sz="1800" b="1" spc="-1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.})]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8093" y="5534025"/>
            <a:ext cx="762635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[ADD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[DROP  [DROP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9377" y="5534025"/>
            <a:ext cx="3317240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165" marR="5080" indent="-165100">
              <a:lnSpc>
                <a:spcPct val="130000"/>
              </a:lnSpc>
              <a:tabLst>
                <a:tab pos="1638300" algn="l"/>
                <a:tab pos="180340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CONSTRAINT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constr_name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]  CONSTRAINT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constr_name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]  PRIMARY KEY ]</a:t>
            </a:r>
            <a:r>
              <a:rPr sz="1800" b="1" spc="-1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68635" y="909320"/>
            <a:ext cx="518033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059" y="1672590"/>
            <a:ext cx="8515985" cy="4101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1020" marR="1026160" indent="-457200">
              <a:lnSpc>
                <a:spcPct val="127000"/>
              </a:lnSpc>
              <a:spcBef>
                <a:spcPts val="945"/>
              </a:spcBef>
              <a:tabLst>
                <a:tab pos="1315720" algn="l"/>
                <a:tab pos="2166620" algn="l"/>
              </a:tabLst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例如，撤消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</a:t>
            </a:r>
            <a:r>
              <a:rPr sz="1800" b="1" spc="-5" dirty="0">
                <a:latin typeface="Microsoft JhengHei" panose="020B0604030504040204" charset="-120"/>
                <a:cs typeface="Microsoft JhengHei" panose="020B0604030504040204" charset="-120"/>
              </a:rPr>
              <a:t>表的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ctscore</a:t>
            </a:r>
            <a:r>
              <a:rPr sz="1800" b="1" spc="-5" dirty="0">
                <a:latin typeface="Microsoft JhengHei" panose="020B0604030504040204" charset="-120"/>
                <a:cs typeface="Microsoft JhengHei" panose="020B0604030504040204" charset="-120"/>
              </a:rPr>
              <a:t>约束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latin typeface="Microsoft JhengHei" panose="020B0604030504040204" charset="-120"/>
                <a:cs typeface="Microsoft JhengHei" panose="020B0604030504040204" charset="-120"/>
              </a:rPr>
              <a:t>由此可见，未命名的约束是不能撤消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)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Alter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Table	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SC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998220">
              <a:lnSpc>
                <a:spcPct val="100000"/>
              </a:lnSpc>
              <a:spcBef>
                <a:spcPts val="650"/>
              </a:spcBef>
              <a:tabLst>
                <a:tab pos="1848485" algn="l"/>
                <a:tab pos="347408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DROP	CONSTRAINT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ctscore;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3820" marR="5080">
              <a:lnSpc>
                <a:spcPct val="128000"/>
              </a:lnSpc>
              <a:spcBef>
                <a:spcPts val="5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例如，若要再对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</a:t>
            </a:r>
            <a:r>
              <a:rPr sz="1800" b="1" spc="-5" dirty="0">
                <a:latin typeface="Microsoft JhengHei" panose="020B0604030504040204" charset="-120"/>
                <a:cs typeface="Microsoft JhengHei" panose="020B0604030504040204" charset="-120"/>
              </a:rPr>
              <a:t>表的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score</a:t>
            </a:r>
            <a:r>
              <a:rPr sz="1800" b="1" spc="-5" dirty="0">
                <a:latin typeface="Microsoft JhengHei" panose="020B0604030504040204" charset="-120"/>
                <a:cs typeface="Microsoft JhengHei" panose="020B0604030504040204" charset="-120"/>
              </a:rPr>
              <a:t>进行约束，比如分数在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0~150</a:t>
            </a:r>
            <a:r>
              <a:rPr sz="1800" b="1" spc="-5" dirty="0">
                <a:latin typeface="Microsoft JhengHei" panose="020B0604030504040204" charset="-120"/>
                <a:cs typeface="Microsoft JhengHei" panose="020B0604030504040204" charset="-120"/>
              </a:rPr>
              <a:t>之间，则可新增加一  个约束。在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Oracle</a:t>
            </a:r>
            <a:r>
              <a:rPr sz="1800" b="1" spc="-5" dirty="0">
                <a:latin typeface="Microsoft JhengHei" panose="020B0604030504040204" charset="-120"/>
                <a:cs typeface="Microsoft JhengHei" panose="020B0604030504040204" charset="-120"/>
              </a:rPr>
              <a:t>中增加新约束，需要通过修改列的定义来完成</a:t>
            </a: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645"/>
              </a:spcBef>
              <a:tabLst>
                <a:tab pos="1316355" algn="l"/>
                <a:tab pos="21666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Alter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Table	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SC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746885" marR="67945" indent="-748665">
              <a:lnSpc>
                <a:spcPct val="130000"/>
              </a:lnSpc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Modify (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float(1) constraint nctscore check (Score&gt;=0.0 and  Score&lt;=150.0)</a:t>
            </a:r>
            <a:r>
              <a:rPr sz="18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);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71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有些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支持独立的追加约束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注意书写格式可能有些差异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04190">
              <a:lnSpc>
                <a:spcPct val="100000"/>
              </a:lnSpc>
              <a:spcBef>
                <a:spcPts val="925"/>
              </a:spcBef>
              <a:tabLst>
                <a:tab pos="1278255" algn="l"/>
                <a:tab pos="21285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Alter	Table	</a:t>
            </a:r>
            <a:r>
              <a:rPr sz="1800" b="1" dirty="0">
                <a:latin typeface="Arial" panose="020B0604020202020204"/>
                <a:cs typeface="Arial" panose="020B0604020202020204"/>
              </a:rPr>
              <a:t>SC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998220">
              <a:lnSpc>
                <a:spcPct val="100000"/>
              </a:lnSpc>
              <a:spcBef>
                <a:spcPts val="695"/>
              </a:spcBef>
              <a:tabLst>
                <a:tab pos="1633220" algn="l"/>
                <a:tab pos="398208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Add	Constraint </a:t>
            </a:r>
            <a:r>
              <a:rPr sz="18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nctscore	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check  (Score&gt;=0.0 and Score&lt;=150.0)</a:t>
            </a:r>
            <a:r>
              <a:rPr sz="18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);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203565" cy="453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7785">
              <a:lnSpc>
                <a:spcPct val="100000"/>
              </a:lnSpc>
              <a:spcBef>
                <a:spcPts val="1600"/>
              </a:spcBef>
            </a:pPr>
            <a:r>
              <a:rPr lang="zh-CN" altLang="en-US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断言</a:t>
            </a:r>
            <a:r>
              <a:rPr lang="en-US" altLang="zh-CN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ASSERTION</a:t>
            </a:r>
            <a:endParaRPr lang="en-US" sz="2000" spc="-5" dirty="0" smtClean="0">
              <a:latin typeface="Wingdings" panose="05000000000000000000"/>
              <a:cs typeface="Wingdings" panose="05000000000000000000"/>
            </a:endParaRPr>
          </a:p>
          <a:p>
            <a:pPr marL="57785">
              <a:lnSpc>
                <a:spcPct val="100000"/>
              </a:lnSpc>
              <a:spcBef>
                <a:spcPts val="1600"/>
              </a:spcBef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lang="zh-CN" altLang="en-US" sz="2000" spc="70" dirty="0" smtClean="0">
                <a:latin typeface="Times New Roman" panose="02020603050405020304"/>
                <a:cs typeface="Times New Roman" panose="02020603050405020304"/>
              </a:rPr>
              <a:t> 语法：</a:t>
            </a:r>
            <a:r>
              <a:rPr lang="en-US" altLang="zh-CN" sz="2000" spc="70" dirty="0" smtClean="0">
                <a:latin typeface="Times New Roman" panose="02020603050405020304"/>
                <a:cs typeface="Times New Roman" panose="02020603050405020304"/>
              </a:rPr>
              <a:t>CREATE ASSERTION &lt;NAME&gt; CHECK &lt;predicate&gt;</a:t>
            </a:r>
          </a:p>
          <a:p>
            <a:pPr marL="400685" indent="-342900">
              <a:lnSpc>
                <a:spcPct val="100000"/>
              </a:lnSpc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zh-CN" altLang="en-US" sz="2000" spc="70" dirty="0" smtClean="0">
                <a:latin typeface="Times New Roman" panose="02020603050405020304"/>
                <a:cs typeface="Times New Roman" panose="02020603050405020304"/>
              </a:rPr>
              <a:t>表约束，列约束是特殊的断言</a:t>
            </a:r>
            <a:endParaRPr lang="en-US" altLang="zh-CN" sz="2000" spc="70" dirty="0" smtClean="0">
              <a:latin typeface="Times New Roman" panose="02020603050405020304"/>
              <a:cs typeface="Times New Roman" panose="02020603050405020304"/>
            </a:endParaRPr>
          </a:p>
          <a:p>
            <a:pPr marL="400685" indent="-342900">
              <a:lnSpc>
                <a:spcPct val="100000"/>
              </a:lnSpc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altLang="zh-CN" sz="2000" spc="70" dirty="0" smtClean="0">
                <a:latin typeface="Times New Roman" panose="02020603050405020304"/>
                <a:cs typeface="Times New Roman" panose="02020603050405020304"/>
              </a:rPr>
              <a:t>Predicate</a:t>
            </a:r>
            <a:r>
              <a:rPr lang="zh-CN" altLang="en-US" sz="2000" spc="70" dirty="0" smtClean="0">
                <a:latin typeface="Times New Roman" panose="02020603050405020304"/>
                <a:cs typeface="Times New Roman" panose="02020603050405020304"/>
              </a:rPr>
              <a:t>写法如</a:t>
            </a:r>
            <a:r>
              <a:rPr lang="en-US" altLang="zh-CN" sz="2000" spc="70" dirty="0" smtClean="0">
                <a:latin typeface="Times New Roman" panose="02020603050405020304"/>
                <a:cs typeface="Times New Roman" panose="02020603050405020304"/>
              </a:rPr>
              <a:t>where</a:t>
            </a:r>
            <a:r>
              <a:rPr lang="zh-CN" altLang="en-US" sz="2000" spc="70" dirty="0" smtClean="0">
                <a:latin typeface="Times New Roman" panose="02020603050405020304"/>
                <a:cs typeface="Times New Roman" panose="02020603050405020304"/>
              </a:rPr>
              <a:t>子句</a:t>
            </a:r>
            <a:endParaRPr lang="en-US" altLang="zh-CN" sz="2000" spc="70" dirty="0" smtClean="0">
              <a:latin typeface="Times New Roman" panose="02020603050405020304"/>
              <a:cs typeface="Times New Roman" panose="02020603050405020304"/>
            </a:endParaRPr>
          </a:p>
          <a:p>
            <a:pPr marL="57785">
              <a:spcBef>
                <a:spcPts val="1600"/>
              </a:spcBef>
            </a:pPr>
            <a:r>
              <a:rPr lang="zh-CN" altLang="en-US"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lang="zh-CN" altLang="en-US" sz="2000" spc="7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70" dirty="0" smtClean="0">
                <a:latin typeface="Times New Roman" panose="02020603050405020304"/>
                <a:cs typeface="Times New Roman" panose="02020603050405020304"/>
              </a:rPr>
              <a:t>DB</a:t>
            </a:r>
            <a:r>
              <a:rPr lang="zh-CN" altLang="en-US" sz="2000" spc="70" dirty="0" smtClean="0">
                <a:latin typeface="Times New Roman" panose="02020603050405020304"/>
                <a:cs typeface="Times New Roman" panose="02020603050405020304"/>
              </a:rPr>
              <a:t>每次更新都要检查断言，增加负担</a:t>
            </a:r>
            <a:endParaRPr lang="en-US" altLang="zh-CN" sz="2000" spc="70" dirty="0" smtClean="0">
              <a:latin typeface="Times New Roman" panose="02020603050405020304"/>
              <a:cs typeface="Times New Roman" panose="02020603050405020304"/>
            </a:endParaRPr>
          </a:p>
          <a:p>
            <a:pPr marL="57785">
              <a:lnSpc>
                <a:spcPct val="100000"/>
              </a:lnSpc>
              <a:spcBef>
                <a:spcPts val="1600"/>
              </a:spcBef>
            </a:pPr>
            <a:endParaRPr lang="en-US" sz="2000" b="1" spc="-5" dirty="0" smtClean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7785">
              <a:lnSpc>
                <a:spcPct val="100000"/>
              </a:lnSpc>
              <a:spcBef>
                <a:spcPts val="1600"/>
              </a:spcBef>
            </a:pPr>
            <a:endParaRPr lang="en-US" sz="2000" b="1" spc="-5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7785">
              <a:lnSpc>
                <a:spcPct val="100000"/>
              </a:lnSpc>
              <a:spcBef>
                <a:spcPts val="1600"/>
              </a:spcBef>
            </a:pPr>
            <a:r>
              <a:rPr lang="en-US"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5321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103870" cy="371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60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lang="zh-CN" altLang="en-US"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语言支持如下几种约束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26720" marR="5080" indent="-342900">
              <a:lnSpc>
                <a:spcPct val="130000"/>
              </a:lnSpc>
              <a:spcBef>
                <a:spcPts val="880"/>
              </a:spcBef>
              <a:buFont typeface="Wingdings" panose="05000000000000000000" pitchFamily="2" charset="2"/>
              <a:buChar char="p"/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000" b="1" spc="-5" dirty="0">
                <a:latin typeface="+mn-ea"/>
                <a:cs typeface="Times New Roman" panose="02020603050405020304"/>
              </a:rPr>
              <a:t>静态约束</a:t>
            </a:r>
            <a:endParaRPr lang="en-US" altLang="zh-CN" sz="2000" b="1" spc="-5" dirty="0">
              <a:latin typeface="+mn-ea"/>
              <a:cs typeface="Times New Roman" panose="02020603050405020304"/>
            </a:endParaRPr>
          </a:p>
          <a:p>
            <a:pPr marL="883920" marR="5080" lvl="1" indent="-342900">
              <a:lnSpc>
                <a:spcPct val="130000"/>
              </a:lnSpc>
              <a:spcBef>
                <a:spcPts val="880"/>
              </a:spcBef>
              <a:buFont typeface="Wingdings" panose="05000000000000000000" pitchFamily="2" charset="2"/>
              <a:buChar char="Ø"/>
            </a:pPr>
            <a:r>
              <a:rPr lang="zh-CN" altLang="en-US" sz="2000" b="1" spc="-5" dirty="0">
                <a:latin typeface="+mn-ea"/>
                <a:cs typeface="Times New Roman" panose="02020603050405020304"/>
              </a:rPr>
              <a:t>列完整性</a:t>
            </a:r>
            <a:r>
              <a:rPr lang="en-US" altLang="zh-CN" sz="2000" b="1" spc="-5" dirty="0">
                <a:latin typeface="+mn-ea"/>
                <a:cs typeface="Times New Roman" panose="02020603050405020304"/>
              </a:rPr>
              <a:t>---</a:t>
            </a:r>
            <a:r>
              <a:rPr lang="zh-CN" altLang="en-US" sz="2000" b="1" spc="-5" dirty="0">
                <a:latin typeface="+mn-ea"/>
                <a:cs typeface="Times New Roman" panose="02020603050405020304"/>
              </a:rPr>
              <a:t>域完整性约束</a:t>
            </a:r>
            <a:endParaRPr lang="en-US" altLang="zh-CN" sz="2000" b="1" spc="-5" dirty="0">
              <a:latin typeface="+mn-ea"/>
              <a:cs typeface="Times New Roman" panose="02020603050405020304"/>
            </a:endParaRPr>
          </a:p>
          <a:p>
            <a:pPr marL="883920" marR="5080" lvl="1" indent="-342900">
              <a:lnSpc>
                <a:spcPct val="130000"/>
              </a:lnSpc>
              <a:spcBef>
                <a:spcPts val="880"/>
              </a:spcBef>
              <a:buFont typeface="Wingdings" panose="05000000000000000000" pitchFamily="2" charset="2"/>
              <a:buChar char="Ø"/>
            </a:pPr>
            <a:r>
              <a:rPr lang="en-US" altLang="zh-CN" sz="2000" b="1" spc="-5" dirty="0">
                <a:latin typeface="+mn-ea"/>
                <a:cs typeface="Times New Roman" panose="02020603050405020304"/>
              </a:rPr>
              <a:t> </a:t>
            </a:r>
            <a:r>
              <a:rPr lang="zh-CN" altLang="en-US" sz="2000" b="1" spc="-5" dirty="0">
                <a:latin typeface="+mn-ea"/>
                <a:cs typeface="Times New Roman" panose="02020603050405020304"/>
              </a:rPr>
              <a:t>表完整性</a:t>
            </a:r>
            <a:r>
              <a:rPr lang="en-US" altLang="zh-CN" sz="2000" b="1" spc="-5" dirty="0" smtClean="0">
                <a:latin typeface="+mn-ea"/>
                <a:cs typeface="Times New Roman" panose="02020603050405020304"/>
              </a:rPr>
              <a:t>---</a:t>
            </a:r>
            <a:r>
              <a:rPr lang="zh-CN" altLang="en-US" sz="2000" b="1" spc="-5" dirty="0" smtClean="0">
                <a:latin typeface="+mn-ea"/>
                <a:cs typeface="Times New Roman" panose="02020603050405020304"/>
              </a:rPr>
              <a:t>关系完整性约束</a:t>
            </a:r>
            <a:endParaRPr lang="en-US" altLang="zh-CN" sz="2000" b="1" spc="-5" dirty="0">
              <a:latin typeface="+mn-ea"/>
              <a:cs typeface="Arial" panose="020B0604020202020204"/>
            </a:endParaRPr>
          </a:p>
          <a:p>
            <a:pPr marL="426720" marR="5080" indent="-342900">
              <a:lnSpc>
                <a:spcPct val="130000"/>
              </a:lnSpc>
              <a:spcBef>
                <a:spcPts val="880"/>
              </a:spcBef>
              <a:buFont typeface="Wingdings" panose="05000000000000000000" pitchFamily="2" charset="2"/>
              <a:buChar char="p"/>
            </a:pPr>
            <a:r>
              <a:rPr lang="zh-CN" altLang="en-US" sz="2000" b="1" spc="-5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动态约束</a:t>
            </a:r>
            <a:endParaRPr lang="en-US" altLang="zh-CN" sz="2000" b="1" spc="-5" dirty="0">
              <a:solidFill>
                <a:srgbClr val="FF0000"/>
              </a:solidFill>
              <a:latin typeface="+mn-ea"/>
              <a:cs typeface="Times New Roman" panose="02020603050405020304"/>
            </a:endParaRPr>
          </a:p>
          <a:p>
            <a:pPr marL="883920" marR="5080" lvl="1" indent="-342900">
              <a:lnSpc>
                <a:spcPct val="130000"/>
              </a:lnSpc>
              <a:spcBef>
                <a:spcPts val="880"/>
              </a:spcBef>
              <a:buFont typeface="Wingdings" panose="05000000000000000000" pitchFamily="2" charset="2"/>
              <a:buChar char="Ø"/>
            </a:pPr>
            <a:r>
              <a:rPr lang="zh-CN" altLang="en-US" sz="2000" b="1" spc="-5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触发器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5000625"/>
            <a:ext cx="6477000" cy="167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9062841" cy="4231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spc="-5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触发器</a:t>
            </a:r>
            <a:r>
              <a:rPr lang="en-US" altLang="zh-CN"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Trigger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>
              <a:spcBef>
                <a:spcPts val="1600"/>
              </a:spcBef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lang="zh-CN" altLang="en-US"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为实现动态约束以及多个</a:t>
            </a:r>
            <a:r>
              <a:rPr lang="zh-CN" altLang="en-US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元组</a:t>
            </a:r>
            <a:r>
              <a:rPr lang="zh-CN" altLang="en-US"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之间的完整性约束，就需要触发器</a:t>
            </a:r>
            <a:r>
              <a:rPr lang="zh-CN" altLang="en-US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技术</a:t>
            </a:r>
            <a:r>
              <a:rPr lang="en-US" altLang="zh-CN"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Trigger</a:t>
            </a:r>
            <a:endParaRPr lang="en-US" altLang="zh-CN" sz="20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lang="zh-CN" altLang="en-US" sz="2000" spc="-5" dirty="0" smtClean="0">
                <a:latin typeface="Wingdings" panose="05000000000000000000"/>
                <a:cs typeface="Wingdings" panose="05000000000000000000"/>
              </a:rPr>
              <a:t>而</a:t>
            </a:r>
            <a:r>
              <a:rPr sz="2000" b="1" spc="-10" dirty="0" smtClean="0">
                <a:latin typeface="Arial" panose="020B0604020202020204"/>
                <a:cs typeface="Arial" panose="020B0604020202020204"/>
              </a:rPr>
              <a:t>Create </a:t>
            </a:r>
            <a:r>
              <a:rPr sz="2000" b="1" spc="-5" dirty="0" err="1"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中的表约束和列约束基本上都是静态的约束，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也基本上都是对单一列或单一元组的约束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尽管有参照完整性</a:t>
            </a:r>
            <a:r>
              <a:rPr sz="2000" b="1" spc="-5" dirty="0" smtClean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endParaRPr lang="en-US" sz="2000" b="1" spc="-5" dirty="0" smtClean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endParaRPr lang="en-US" sz="2000" b="1" spc="-5" dirty="0" smtClean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500"/>
              </a:spcBef>
            </a:pPr>
            <a:r>
              <a:rPr sz="2000" spc="-5" dirty="0" smtClean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 smtClean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Trigger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是一种过程性完整性约束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相比之下，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Create</a:t>
            </a:r>
            <a:r>
              <a:rPr sz="2000" b="1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中定义的都是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204470">
              <a:lnSpc>
                <a:spcPts val="3280"/>
              </a:lnSpc>
              <a:spcBef>
                <a:spcPts val="100"/>
              </a:spcBef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非过程性约束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), 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是一段程序，该程序可以在特定的时刻被自动触发执行，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比如在一次更新操作之前执行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，或在更新操作之后执行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68635" y="909320"/>
            <a:ext cx="518033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059" y="2187352"/>
            <a:ext cx="5121275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530" indent="-271780">
              <a:lnSpc>
                <a:spcPct val="100000"/>
              </a:lnSpc>
              <a:spcBef>
                <a:spcPts val="1395"/>
              </a:spcBef>
              <a:buFont typeface="Wingdings" panose="05000000000000000000"/>
              <a:buChar char=""/>
              <a:tabLst>
                <a:tab pos="431165" algn="l"/>
              </a:tabLst>
            </a:pPr>
            <a:r>
              <a:rPr sz="2000" b="1" spc="-5" dirty="0" err="1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触发器</a:t>
            </a:r>
            <a:r>
              <a:rPr sz="2000" b="1" spc="-5" dirty="0" err="1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Trigger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79120">
              <a:lnSpc>
                <a:spcPct val="100000"/>
              </a:lnSpc>
              <a:spcBef>
                <a:spcPts val="470"/>
              </a:spcBef>
              <a:tabLst>
                <a:tab pos="1833880" algn="l"/>
                <a:tab pos="3271520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CREATE	TRIGGER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trigger_name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0886" y="2580627"/>
            <a:ext cx="214439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BEFORE |</a:t>
            </a:r>
            <a:r>
              <a:rPr sz="20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AFTER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2757" y="2971038"/>
            <a:ext cx="7531100" cy="128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{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INSERT | DELETE | UPDATE 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[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colname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{,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colname...}]</a:t>
            </a:r>
            <a:r>
              <a:rPr sz="1800" b="1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}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ON 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tablename  [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REFERENCING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corr_name_def {, corr_name_def...}</a:t>
            </a:r>
            <a:r>
              <a:rPr sz="18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]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[FOR EACH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ROW | </a:t>
            </a:r>
            <a:r>
              <a:rPr sz="20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2000" b="1" u="sng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2000" b="1" u="sng" spc="-4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u="sng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STATEMENT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]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12850">
              <a:lnSpc>
                <a:spcPct val="100000"/>
              </a:lnSpc>
              <a:spcBef>
                <a:spcPts val="41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//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对更新操作的每一条结果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前者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)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，或整个更新操作完成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后者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2757" y="4299711"/>
            <a:ext cx="88773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7157" y="4299711"/>
            <a:ext cx="2534920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ct val="100000"/>
              </a:lnSpc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(search_condition)]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2194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{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statement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4053" y="4350511"/>
            <a:ext cx="400113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9135">
              <a:lnSpc>
                <a:spcPct val="100000"/>
              </a:lnSpc>
            </a:pP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检查条件，如满足执行下述程序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//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单行程序直接书写，多行程序要用下行方式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8332" y="5030470"/>
            <a:ext cx="8466455" cy="174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0">
              <a:lnSpc>
                <a:spcPct val="100000"/>
              </a:lnSpc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|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BEGIN ATOMIC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statement;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{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statement;...}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END</a:t>
            </a:r>
            <a:r>
              <a:rPr sz="2000" b="1" spc="8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触发器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Trigger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意义：当某一事件发生时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(Before|After),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对该事件产生的结  果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或是每一元组，或是整个操作的所有元组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),</a:t>
            </a:r>
            <a:r>
              <a:rPr sz="20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检查条件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search_condition,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如果满足条件，则执行后面的程序段。条件或程序段中引用的变量可用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corr_name_def</a:t>
            </a:r>
            <a:r>
              <a:rPr sz="1800" b="1" spc="-5" dirty="0">
                <a:latin typeface="Microsoft JhengHei" panose="020B0604030504040204" charset="-120"/>
                <a:cs typeface="Microsoft JhengHei" panose="020B0604030504040204" charset="-120"/>
              </a:rPr>
              <a:t>来限定。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228330" cy="2798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356235" indent="-272415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"/>
              <a:tabLst>
                <a:tab pos="356870" algn="l"/>
                <a:tab pos="7025005" algn="l"/>
              </a:tabLst>
            </a:pP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事件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000" b="1" spc="-5" dirty="0" err="1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| AFTER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{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INSERT | DELETE</a:t>
            </a:r>
            <a:r>
              <a:rPr sz="2000" b="1" spc="14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sz="2000" b="1" spc="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UPDATE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…}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838200" lvl="1" indent="-297180">
              <a:lnSpc>
                <a:spcPct val="100000"/>
              </a:lnSpc>
              <a:spcBef>
                <a:spcPts val="725"/>
              </a:spcBef>
              <a:buFont typeface="Wingdings" panose="05000000000000000000"/>
              <a:buChar char=""/>
              <a:tabLst>
                <a:tab pos="838835" algn="l"/>
              </a:tabLst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当一个事件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(Insert,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Delete,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Update)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发生之前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Before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或发生之后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After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触发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16510">
              <a:lnSpc>
                <a:spcPts val="3130"/>
              </a:lnSpc>
              <a:spcBef>
                <a:spcPts val="2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操作发生，执行触发器操作需处理两组值：更新前的值和更新后的  值，这两个值由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corr_name_def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的使用来区分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68635" y="909320"/>
            <a:ext cx="518033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059" y="1672590"/>
            <a:ext cx="5929630" cy="70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273050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"/>
              <a:tabLst>
                <a:tab pos="357505" algn="l"/>
              </a:tabLst>
            </a:pPr>
            <a:r>
              <a:rPr sz="2000" b="1" spc="-5" dirty="0" err="1" smtClean="0">
                <a:latin typeface="Arial" panose="020B0604020202020204"/>
                <a:cs typeface="Arial" panose="020B0604020202020204"/>
              </a:rPr>
              <a:t>corr_name_def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的定义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725"/>
              </a:spcBef>
              <a:tabLst>
                <a:tab pos="1236980" algn="l"/>
                <a:tab pos="35052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{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OLD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[ROW]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[AS]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old_row_corr_name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2813" y="2150224"/>
            <a:ext cx="2475230" cy="1047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ct val="100000"/>
              </a:lnSpc>
            </a:pP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更新前的旧元组命别名为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0800">
              <a:lnSpc>
                <a:spcPct val="100000"/>
              </a:lnSpc>
              <a:spcBef>
                <a:spcPts val="1205"/>
              </a:spcBef>
            </a:pP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更新后的新元组命别名为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更新前的旧</a:t>
            </a: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Table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命别名为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0020" y="3290430"/>
            <a:ext cx="7385684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NEW TABLE [AS]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new_table_corr_name</a:t>
            </a:r>
            <a:r>
              <a:rPr sz="2000" b="1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更新后的新</a:t>
            </a: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Table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命别名为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1997" y="2496427"/>
            <a:ext cx="4984750" cy="1510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  <a:tabLst>
                <a:tab pos="30035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|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NEW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[ROW]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[AS]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new_row_corr_name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8415">
              <a:lnSpc>
                <a:spcPct val="100000"/>
              </a:lnSpc>
              <a:spcBef>
                <a:spcPts val="725"/>
              </a:spcBef>
              <a:tabLst>
                <a:tab pos="29972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|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OLD TABLE [AS]</a:t>
            </a:r>
            <a:r>
              <a:rPr sz="2000" b="1" spc="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old_table_corr_name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8415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|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3688" y="4083685"/>
            <a:ext cx="745299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corr_name_def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将在检测条件或后面的动作程序段中被引用处理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087359" cy="487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356235" indent="-272415">
              <a:lnSpc>
                <a:spcPct val="100000"/>
              </a:lnSpc>
              <a:spcBef>
                <a:spcPts val="1600"/>
              </a:spcBef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spc="-5" dirty="0" err="1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触发器</a:t>
            </a:r>
            <a:r>
              <a:rPr sz="2000" b="1" spc="-5" dirty="0" err="1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Trigger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示例一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设计一个触发器当进行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Teacher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表更新元组时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6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使其工资只能升不能降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62025" marR="716280" indent="-421005">
              <a:lnSpc>
                <a:spcPts val="3130"/>
              </a:lnSpc>
              <a:spcBef>
                <a:spcPts val="220"/>
              </a:spcBef>
              <a:tabLst>
                <a:tab pos="1481455" algn="l"/>
                <a:tab pos="2372360" algn="l"/>
                <a:tab pos="4432935" algn="l"/>
                <a:tab pos="5347970" algn="l"/>
                <a:tab pos="6629400" algn="l"/>
              </a:tabLst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trigge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cher_chgsal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befor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updat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salary 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998220">
              <a:lnSpc>
                <a:spcPct val="100000"/>
              </a:lnSpc>
              <a:spcBef>
                <a:spcPts val="500"/>
              </a:spcBef>
              <a:tabLst>
                <a:tab pos="2591435" algn="l"/>
                <a:tab pos="3223895" algn="l"/>
                <a:tab pos="402653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referencing	new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x,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old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y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912620" marR="1948815" indent="-914400">
              <a:lnSpc>
                <a:spcPct val="130000"/>
              </a:lnSpc>
              <a:tabLst>
                <a:tab pos="1616710" algn="l"/>
                <a:tab pos="2405380" algn="l"/>
                <a:tab pos="306641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for	each	row	when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(x.salary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&lt;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y.salary) 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begin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99822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raise_application_error(-20003, 'invalid salary on</a:t>
            </a:r>
            <a:r>
              <a:rPr sz="2000" b="1" spc="1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update');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2288540">
              <a:lnSpc>
                <a:spcPct val="100000"/>
              </a:lnSpc>
              <a:spcBef>
                <a:spcPts val="1125"/>
              </a:spcBef>
            </a:pP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此条语句为</a:t>
            </a:r>
            <a:r>
              <a:rPr sz="16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Oracle</a:t>
            </a:r>
            <a:r>
              <a:rPr sz="16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的错误处理函数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912620">
              <a:lnSpc>
                <a:spcPct val="100000"/>
              </a:lnSpc>
              <a:spcBef>
                <a:spcPts val="805"/>
              </a:spcBef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end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853170" cy="2900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356235" indent="-272415">
              <a:lnSpc>
                <a:spcPct val="100000"/>
              </a:lnSpc>
              <a:spcBef>
                <a:spcPts val="1600"/>
              </a:spcBef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spc="-5" dirty="0" err="1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触发器</a:t>
            </a:r>
            <a:r>
              <a:rPr sz="2000" b="1" spc="-5" dirty="0" err="1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Trigger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示例二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ts val="3130"/>
              </a:lnSpc>
              <a:spcBef>
                <a:spcPts val="21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假设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student(S#, Sname, SumCourse), SumCourse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为该同学已学习课程的  门数，初始值为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，以后每选修一门都要对其增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。设计一个触发器完成上述功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650"/>
              </a:spcBef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能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575"/>
              </a:spcBef>
              <a:tabLst>
                <a:tab pos="1498600" algn="l"/>
                <a:tab pos="2512695" algn="l"/>
                <a:tab pos="3385820" algn="l"/>
                <a:tab pos="4074795" algn="l"/>
                <a:tab pos="4904740" algn="l"/>
                <a:tab pos="5426075" algn="l"/>
              </a:tabLst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create	trigger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sumc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after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insert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4468" y="4133774"/>
            <a:ext cx="19983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5420">
              <a:lnSpc>
                <a:spcPct val="130000"/>
              </a:lnSpc>
              <a:tabLst>
                <a:tab pos="831215" algn="l"/>
                <a:tab pos="1423035" algn="l"/>
              </a:tabLst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ne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newi 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row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8055" y="4133774"/>
            <a:ext cx="1406525" cy="1200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  <a:tabLst>
                <a:tab pos="630555" algn="l"/>
              </a:tabLst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referencing 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for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each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33070">
              <a:lnSpc>
                <a:spcPct val="100000"/>
              </a:lnSpc>
              <a:spcBef>
                <a:spcPts val="720"/>
              </a:spcBef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begin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8562" y="5324043"/>
            <a:ext cx="6699250" cy="120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6580" marR="5080">
              <a:lnSpc>
                <a:spcPct val="130000"/>
              </a:lnSpc>
              <a:tabLst>
                <a:tab pos="1450975" algn="l"/>
                <a:tab pos="1550035" algn="l"/>
                <a:tab pos="2606675" algn="l"/>
                <a:tab pos="311467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update	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set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SumCourse = SumCourse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 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 =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:newi.S#</a:t>
            </a:r>
            <a:r>
              <a:rPr sz="2000" b="1" spc="-6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end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54335" y="403097"/>
            <a:ext cx="4328160" cy="4874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32865" algn="l"/>
              </a:tabLst>
            </a:pPr>
            <a:r>
              <a:rPr sz="28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数据库管理与维护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Times New Roman" panose="02020603050405020304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</a:pPr>
            <a:r>
              <a:rPr lang="en-US" sz="2400" b="1" spc="-5" dirty="0" smtClean="0">
                <a:latin typeface="Arial" panose="020B0604020202020204"/>
                <a:cs typeface="Arial" panose="020B0604020202020204"/>
              </a:rPr>
              <a:t>4</a:t>
            </a:r>
            <a:r>
              <a:rPr sz="2400" b="1" spc="-5" dirty="0" smtClean="0">
                <a:latin typeface="Arial" panose="020B0604020202020204"/>
                <a:cs typeface="Arial" panose="020B0604020202020204"/>
              </a:rPr>
              <a:t>.1</a:t>
            </a:r>
            <a:r>
              <a:rPr sz="2400" b="1" spc="-1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数据库管理员的基本职责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48590">
              <a:lnSpc>
                <a:spcPct val="100000"/>
              </a:lnSpc>
              <a:spcBef>
                <a:spcPts val="855"/>
              </a:spcBef>
            </a:pPr>
            <a:r>
              <a:rPr lang="en-US" sz="2400" b="1" spc="-5" dirty="0" smtClean="0">
                <a:latin typeface="Arial" panose="020B0604020202020204"/>
                <a:cs typeface="Arial" panose="020B0604020202020204"/>
              </a:rPr>
              <a:t>4</a:t>
            </a:r>
            <a:r>
              <a:rPr sz="2400" b="1" spc="-5" dirty="0" smtClean="0">
                <a:latin typeface="Arial" panose="020B0604020202020204"/>
                <a:cs typeface="Arial" panose="020B0604020202020204"/>
              </a:rPr>
              <a:t>.2</a:t>
            </a:r>
            <a:r>
              <a:rPr sz="2400" b="1" spc="-1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数据库存储与性能管理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48590">
              <a:lnSpc>
                <a:spcPct val="100000"/>
              </a:lnSpc>
              <a:spcBef>
                <a:spcPts val="855"/>
              </a:spcBef>
            </a:pPr>
            <a:r>
              <a:rPr lang="en-US" sz="2400" b="1" u="heavy" spc="-5" dirty="0" smtClean="0">
                <a:latin typeface="Arial" panose="020B0604020202020204"/>
                <a:cs typeface="Arial" panose="020B0604020202020204"/>
              </a:rPr>
              <a:t>4</a:t>
            </a:r>
            <a:r>
              <a:rPr sz="2400" b="1" u="heavy" spc="-5" dirty="0" smtClean="0">
                <a:latin typeface="Arial" panose="020B0604020202020204"/>
                <a:cs typeface="Arial" panose="020B0604020202020204"/>
              </a:rPr>
              <a:t>.3</a:t>
            </a:r>
            <a:r>
              <a:rPr sz="2400" b="1" u="heavy" spc="-1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400" b="1" u="heavy" dirty="0">
                <a:latin typeface="Microsoft JhengHei" panose="020B0604030504040204" charset="-120"/>
                <a:cs typeface="Microsoft JhengHei" panose="020B0604030504040204" charset="-120"/>
              </a:rPr>
              <a:t>数据库完整性与安全性控制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48590">
              <a:lnSpc>
                <a:spcPct val="100000"/>
              </a:lnSpc>
              <a:spcBef>
                <a:spcPts val="77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数据库完整性的概念</a:t>
            </a:r>
            <a:r>
              <a:rPr lang="zh-CN" altLang="en-US"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及分类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4859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SQL-DDL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中关于完整性的命令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4859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数据库安全性的概念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4859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SQL-DCL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中关于安全性的命令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4859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7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数据字典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系统目录和模式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48590">
              <a:lnSpc>
                <a:spcPct val="100000"/>
              </a:lnSpc>
              <a:spcBef>
                <a:spcPts val="810"/>
              </a:spcBef>
            </a:pPr>
            <a:r>
              <a:rPr lang="en-US" sz="2400" b="1" spc="-5" dirty="0" smtClean="0">
                <a:latin typeface="Arial" panose="020B0604020202020204"/>
                <a:cs typeface="Arial" panose="020B0604020202020204"/>
              </a:rPr>
              <a:t>4</a:t>
            </a:r>
            <a:r>
              <a:rPr sz="2400" b="1" spc="-5" dirty="0" smtClean="0">
                <a:latin typeface="Arial" panose="020B0604020202020204"/>
                <a:cs typeface="Arial" panose="020B0604020202020204"/>
              </a:rPr>
              <a:t>.4</a:t>
            </a:r>
            <a:r>
              <a:rPr sz="2400" b="1" spc="-1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数据库故障恢复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876030" cy="288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356235" indent="-272415">
              <a:lnSpc>
                <a:spcPct val="100000"/>
              </a:lnSpc>
              <a:spcBef>
                <a:spcPts val="1600"/>
              </a:spcBef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spc="-5" dirty="0" err="1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触发器</a:t>
            </a:r>
            <a:r>
              <a:rPr sz="2000" b="1" spc="-5" dirty="0" err="1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Trigger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示例三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ts val="3130"/>
              </a:lnSpc>
              <a:spcBef>
                <a:spcPts val="21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假设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student(S#, Sname, Sage, Ssex, Sclass)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中某一学生要变更其主码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S# 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的值，如使其原来的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98030101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变更为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99030131,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此时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sc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表中该同学已选课记录  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S#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也需自动随其改变。设计一个触发器完成上述功能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500"/>
              </a:spcBef>
              <a:tabLst>
                <a:tab pos="1498600" algn="l"/>
                <a:tab pos="2512695" algn="l"/>
                <a:tab pos="3499485" algn="l"/>
                <a:tab pos="4189095" algn="l"/>
                <a:tab pos="5160010" algn="l"/>
                <a:tab pos="5610225" algn="l"/>
                <a:tab pos="6202045" algn="l"/>
                <a:tab pos="6722745" algn="l"/>
              </a:tabLst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create	trigger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updS#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after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update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of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4645" y="4133799"/>
            <a:ext cx="251968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6055">
              <a:lnSpc>
                <a:spcPct val="130000"/>
              </a:lnSpc>
              <a:tabLst>
                <a:tab pos="718820" algn="l"/>
                <a:tab pos="1943100" algn="l"/>
              </a:tabLst>
            </a:pP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ld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oldi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ne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newi 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row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8055" y="4133799"/>
            <a:ext cx="1407795" cy="1200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  <a:tabLst>
                <a:tab pos="63055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referencing  for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each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33070">
              <a:lnSpc>
                <a:spcPct val="100000"/>
              </a:lnSpc>
              <a:spcBef>
                <a:spcPts val="720"/>
              </a:spcBef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begin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2455" y="5416118"/>
            <a:ext cx="1786889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86155" algn="l"/>
                <a:tab pos="140779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update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5286" y="5416118"/>
            <a:ext cx="438975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3550" algn="l"/>
                <a:tab pos="1763395" algn="l"/>
                <a:tab pos="3018155" algn="l"/>
                <a:tab pos="4291965" algn="l"/>
              </a:tabLst>
            </a:pP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#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ewi.S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#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#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:oldi.S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#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8588" y="5813120"/>
            <a:ext cx="56070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end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753475" cy="2503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356235" indent="-272415">
              <a:lnSpc>
                <a:spcPct val="100000"/>
              </a:lnSpc>
              <a:spcBef>
                <a:spcPts val="1600"/>
              </a:spcBef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spc="-5" dirty="0" err="1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触发器</a:t>
            </a:r>
            <a:r>
              <a:rPr sz="2000" b="1" spc="-5" dirty="0" err="1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Trigger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示例四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ts val="3280"/>
              </a:lnSpc>
              <a:spcBef>
                <a:spcPts val="9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假设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student(S#, Sname, SumCourse),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当删除某一同学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S#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时，该同学的所  有选课也都要删除。设计一个触发器完成上述功能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320"/>
              </a:spcBef>
              <a:tabLst>
                <a:tab pos="1498600" algn="l"/>
                <a:tab pos="2512695" algn="l"/>
                <a:tab pos="3398520" algn="l"/>
                <a:tab pos="4088765" algn="l"/>
                <a:tab pos="4961255" algn="l"/>
                <a:tab pos="5482590" algn="l"/>
              </a:tabLst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create	trigger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delS#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after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delete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4671" y="3736454"/>
            <a:ext cx="118300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6055">
              <a:lnSpc>
                <a:spcPct val="130000"/>
              </a:lnSpc>
              <a:tabLst>
                <a:tab pos="718820" algn="l"/>
              </a:tabLst>
            </a:pP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ld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oldi 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row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8080" y="3736454"/>
            <a:ext cx="1407795" cy="120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  <a:tabLst>
                <a:tab pos="63055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referencing  for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each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33070">
              <a:lnSpc>
                <a:spcPct val="100000"/>
              </a:lnSpc>
              <a:spcBef>
                <a:spcPts val="725"/>
              </a:spcBef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begin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8613" y="5019078"/>
            <a:ext cx="4497705" cy="70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5945">
              <a:lnSpc>
                <a:spcPct val="100000"/>
              </a:lnSpc>
              <a:tabLst>
                <a:tab pos="1450975" algn="l"/>
                <a:tab pos="1871980" algn="l"/>
                <a:tab pos="3126740" algn="l"/>
                <a:tab pos="439991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delete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#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:oldi.S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#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end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753475" cy="2490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356235" indent="-272415">
              <a:lnSpc>
                <a:spcPct val="100000"/>
              </a:lnSpc>
              <a:spcBef>
                <a:spcPts val="1600"/>
              </a:spcBef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spc="-5" dirty="0" err="1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触发器</a:t>
            </a:r>
            <a:r>
              <a:rPr sz="2000" b="1" spc="-5" dirty="0" err="1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Trigger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示例五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ts val="3130"/>
              </a:lnSpc>
              <a:spcBef>
                <a:spcPts val="21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假设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student(S#, Sname, SumCourse),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当删除某一同学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S#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时，该同学的所  有选课中的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S#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都要置为空值。设计一个触发器完成上述功能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500"/>
              </a:spcBef>
              <a:tabLst>
                <a:tab pos="1498600" algn="l"/>
                <a:tab pos="2512695" algn="l"/>
                <a:tab pos="3398520" algn="l"/>
                <a:tab pos="4088765" algn="l"/>
                <a:tab pos="4961255" algn="l"/>
                <a:tab pos="5482590" algn="l"/>
              </a:tabLst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create	trigger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delS#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after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delete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4671" y="3736479"/>
            <a:ext cx="118300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6055">
              <a:lnSpc>
                <a:spcPct val="130000"/>
              </a:lnSpc>
              <a:tabLst>
                <a:tab pos="718820" algn="l"/>
              </a:tabLst>
            </a:pP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ld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oldi 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row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8080" y="3736479"/>
            <a:ext cx="1407795" cy="120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  <a:tabLst>
                <a:tab pos="63055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referencing  for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each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33070">
              <a:lnSpc>
                <a:spcPct val="100000"/>
              </a:lnSpc>
              <a:spcBef>
                <a:spcPts val="725"/>
              </a:spcBef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begin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2480" y="5019103"/>
            <a:ext cx="1786889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86155" algn="l"/>
                <a:tab pos="140779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update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5311" y="5019103"/>
            <a:ext cx="392430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3550" algn="l"/>
                <a:tab pos="1299210" algn="l"/>
                <a:tab pos="2553335" algn="l"/>
                <a:tab pos="3825875" algn="l"/>
              </a:tabLst>
            </a:pP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#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Nul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er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#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:oldi.S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#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8639" y="5416118"/>
            <a:ext cx="56070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end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794115" cy="2118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356235" indent="-272415">
              <a:lnSpc>
                <a:spcPct val="100000"/>
              </a:lnSpc>
              <a:spcBef>
                <a:spcPts val="1600"/>
              </a:spcBef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spc="-5" dirty="0" err="1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触发器</a:t>
            </a:r>
            <a:r>
              <a:rPr sz="2000" b="1" spc="-5" dirty="0" err="1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Trigger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示例六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ts val="3130"/>
              </a:lnSpc>
              <a:spcBef>
                <a:spcPts val="21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假设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Dept(D#,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Dname, Dean),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而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Dean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一定是该系教师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Teacher(T#,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Tname, 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D#,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Salary)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中工资最高的教师。设计一个触发器完成上述功能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854" y="3339464"/>
            <a:ext cx="7695846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5" marR="5080" indent="-420370">
              <a:lnSpc>
                <a:spcPct val="130000"/>
              </a:lnSpc>
              <a:tabLst>
                <a:tab pos="969010" algn="l"/>
                <a:tab pos="1050925" algn="l"/>
                <a:tab pos="1586865" algn="l"/>
                <a:tab pos="1838960" algn="l"/>
                <a:tab pos="1983105" algn="l"/>
                <a:tab pos="2430145" algn="l"/>
                <a:tab pos="3178810" algn="l"/>
                <a:tab pos="3252470" algn="l"/>
                <a:tab pos="3839845" algn="l"/>
                <a:tab pos="3941445" algn="l"/>
                <a:tab pos="4036695" algn="l"/>
                <a:tab pos="4641215" algn="l"/>
                <a:tab pos="4772025" algn="l"/>
              </a:tabLst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trigge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upddean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	</a:t>
            </a:r>
            <a:r>
              <a:rPr lang="en-US" sz="2000" b="1" spc="-10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before update of </a:t>
            </a:r>
            <a:r>
              <a:rPr lang="en-US" altLang="zh-CN"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Dean </a:t>
            </a:r>
            <a:r>
              <a:rPr sz="2000" b="1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b="1" spc="10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 err="1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Dept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referencing	</a:t>
            </a:r>
            <a:r>
              <a:rPr sz="2000" b="1" spc="-10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old</a:t>
            </a:r>
            <a:r>
              <a:rPr lang="en-US" sz="2000" b="1" spc="-10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 err="1" smtClean="0">
                <a:latin typeface="Arial" panose="020B0604020202020204"/>
                <a:cs typeface="Arial" panose="020B0604020202020204"/>
              </a:rPr>
              <a:t>oldi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new  </a:t>
            </a:r>
            <a:r>
              <a:rPr lang="en-US" sz="2000" b="1" spc="-5" dirty="0" err="1" smtClean="0">
                <a:latin typeface="Arial" panose="020B0604020202020204"/>
                <a:cs typeface="Arial" panose="020B0604020202020204"/>
              </a:rPr>
              <a:t>newi</a:t>
            </a:r>
            <a:endParaRPr lang="en-US" sz="2000" b="1" spc="-5" dirty="0" smtClean="0">
              <a:latin typeface="Arial" panose="020B0604020202020204"/>
              <a:cs typeface="Arial" panose="020B0604020202020204"/>
            </a:endParaRPr>
          </a:p>
          <a:p>
            <a:pPr marL="432435" marR="5080" indent="-420370">
              <a:lnSpc>
                <a:spcPct val="130000"/>
              </a:lnSpc>
              <a:tabLst>
                <a:tab pos="969010" algn="l"/>
                <a:tab pos="1050925" algn="l"/>
                <a:tab pos="1586865" algn="l"/>
                <a:tab pos="1838960" algn="l"/>
                <a:tab pos="1983105" algn="l"/>
                <a:tab pos="2430145" algn="l"/>
                <a:tab pos="3178810" algn="l"/>
                <a:tab pos="3252470" algn="l"/>
                <a:tab pos="3839845" algn="l"/>
                <a:tab pos="3941445" algn="l"/>
                <a:tab pos="4036695" algn="l"/>
                <a:tab pos="4641215" algn="l"/>
                <a:tab pos="4772025" algn="l"/>
              </a:tabLst>
            </a:pPr>
            <a:r>
              <a:rPr lang="en-US"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row</a:t>
            </a:r>
            <a:r>
              <a:rPr lang="en-US" sz="2000" b="1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2000" b="1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dean</a:t>
            </a:r>
            <a:r>
              <a:rPr lang="en-US" sz="2000" b="1" spc="-5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lang="en-US" sz="2000" b="1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1388" y="4622850"/>
            <a:ext cx="8041005" cy="2346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8180">
              <a:lnSpc>
                <a:spcPct val="100000"/>
              </a:lnSpc>
              <a:tabLst>
                <a:tab pos="1622425" algn="l"/>
                <a:tab pos="2580005" algn="l"/>
                <a:tab pos="3283585" algn="l"/>
                <a:tab pos="4398645" algn="l"/>
                <a:tab pos="5271770" algn="l"/>
              </a:tabLst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(select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Tname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D# =</a:t>
            </a:r>
            <a:r>
              <a:rPr sz="2000" b="1" spc="-7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:newi.D#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39750" marR="5080" indent="-527685">
              <a:lnSpc>
                <a:spcPts val="3130"/>
              </a:lnSpc>
              <a:spcBef>
                <a:spcPts val="215"/>
              </a:spcBef>
              <a:tabLst>
                <a:tab pos="604520" algn="l"/>
                <a:tab pos="2780030" algn="l"/>
                <a:tab pos="3652520" algn="l"/>
                <a:tab pos="539940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and	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salary</a:t>
            </a:r>
            <a:r>
              <a:rPr sz="2000" b="1" spc="6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&gt;</a:t>
            </a:r>
            <a:r>
              <a:rPr lang="en-US" altLang="zh-CN" sz="2000" b="1" spc="-10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</a:t>
            </a:r>
          </a:p>
          <a:p>
            <a:pPr marL="539750" marR="5080" indent="-527685">
              <a:lnSpc>
                <a:spcPts val="3130"/>
              </a:lnSpc>
              <a:spcBef>
                <a:spcPts val="215"/>
              </a:spcBef>
              <a:tabLst>
                <a:tab pos="604520" algn="l"/>
                <a:tab pos="2780030" algn="l"/>
                <a:tab pos="3652520" algn="l"/>
                <a:tab pos="5399405" algn="l"/>
              </a:tabLst>
            </a:pPr>
            <a:r>
              <a:rPr lang="en-US"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lang="en-US" sz="2000" b="1" spc="-10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          </a:t>
            </a:r>
            <a:r>
              <a:rPr sz="2000" b="1" spc="-10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all(select</a:t>
            </a:r>
            <a:r>
              <a:rPr lang="en-US" sz="2000" b="1" spc="-10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salary</a:t>
            </a:r>
            <a:r>
              <a:rPr lang="en-US" sz="2000" b="1" spc="-10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000" b="1" spc="-5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 </a:t>
            </a:r>
            <a:r>
              <a:rPr sz="2000" b="1" spc="-10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D# = :newi.D#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))</a:t>
            </a:r>
            <a:r>
              <a:rPr sz="2000" b="1" spc="-4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endParaRPr lang="en-US" sz="2000" b="1" spc="-40" dirty="0" smtClean="0">
              <a:solidFill>
                <a:srgbClr val="3333CC"/>
              </a:solidFill>
              <a:latin typeface="Arial" panose="020B0604020202020204"/>
              <a:cs typeface="Arial" panose="020B0604020202020204"/>
            </a:endParaRPr>
          </a:p>
          <a:p>
            <a:pPr marL="539750" marR="5080" indent="-527685">
              <a:lnSpc>
                <a:spcPts val="3130"/>
              </a:lnSpc>
              <a:spcBef>
                <a:spcPts val="215"/>
              </a:spcBef>
              <a:tabLst>
                <a:tab pos="604520" algn="l"/>
                <a:tab pos="2780030" algn="l"/>
                <a:tab pos="3652520" algn="l"/>
                <a:tab pos="5399405" algn="l"/>
              </a:tabLst>
            </a:pPr>
            <a:r>
              <a:rPr lang="en-US" sz="2000" b="1" spc="-4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begin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18745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raise_application_error(-20003, 'invalid Dean on</a:t>
            </a:r>
            <a:r>
              <a:rPr sz="2000" b="1" spc="1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update');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end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597265" cy="5332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 marR="5080">
              <a:lnSpc>
                <a:spcPct val="125000"/>
              </a:lnSpc>
              <a:spcBef>
                <a:spcPts val="780"/>
              </a:spcBef>
            </a:pPr>
            <a:r>
              <a:rPr sz="2000" spc="-5" dirty="0" smtClean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 smtClean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数据库安全性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是指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能够保证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使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DB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免受非法、非授权用户的使用、泄  漏、更改或破坏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的机制和手段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数据库安全性管理涉及许多方面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131445">
              <a:lnSpc>
                <a:spcPts val="3020"/>
              </a:lnSpc>
              <a:spcBef>
                <a:spcPts val="5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社会法律及伦理方面：私人信息受到保护，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未授权人员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访问私人信息  会违法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13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公共政策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/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制度方面：例如，政府或组织的信息公开或非公开制度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131445">
              <a:lnSpc>
                <a:spcPts val="2870"/>
              </a:lnSpc>
              <a:spcBef>
                <a:spcPts val="17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安全策略：政府、企业或组织所实施的安全性策略，如集中管理和分  散管理，需者方知策略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也称最少特权策略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数据库系统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DBS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的安全级别：物理控制、网络控制、操作系统控制、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470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控制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24130">
              <a:lnSpc>
                <a:spcPct val="120000"/>
              </a:lnSpc>
              <a:spcBef>
                <a:spcPts val="5"/>
              </a:spcBef>
              <a:buFont typeface="Wingdings" panose="05000000000000000000"/>
              <a:buChar char=""/>
              <a:tabLst>
                <a:tab pos="838835" algn="l"/>
              </a:tabLst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数据的安全级别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: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绝密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op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ecret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),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机密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ecret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),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可信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onfidential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 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和无分类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nclassified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621395" cy="5345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395"/>
              </a:spcBef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的安全机制：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自主安全性机制：存取控制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(Access</a:t>
            </a:r>
            <a:r>
              <a:rPr sz="2000" b="1" spc="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Control)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99822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通过权限在用户之间的传递，使用户自主管理数据库安全性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2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强制安全性机制：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 marR="5080">
              <a:lnSpc>
                <a:spcPts val="3010"/>
              </a:lnSpc>
              <a:spcBef>
                <a:spcPts val="7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5" dirty="0">
                <a:latin typeface="Microsoft JhengHei" panose="020B0604030504040204" charset="-120"/>
                <a:cs typeface="Microsoft JhengHei" panose="020B0604030504040204" charset="-120"/>
              </a:rPr>
              <a:t>通过对数据和用户强制分类，使得不同类别用户能够访问不同类 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别的数据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13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推断控制机制：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可参阅相关文献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99822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防止通过历史信息，推断出不该被其知道的信息；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 marR="6350" indent="-635">
              <a:lnSpc>
                <a:spcPct val="12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5" dirty="0">
                <a:latin typeface="Microsoft JhengHei" panose="020B0604030504040204" charset="-120"/>
                <a:cs typeface="Microsoft JhengHei" panose="020B0604030504040204" charset="-120"/>
              </a:rPr>
              <a:t>防止通过公开信息</a:t>
            </a:r>
            <a:r>
              <a:rPr sz="2000" b="1" spc="5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55" dirty="0">
                <a:latin typeface="Microsoft JhengHei" panose="020B0604030504040204" charset="-120"/>
                <a:cs typeface="Microsoft JhengHei" panose="020B0604030504040204" charset="-120"/>
              </a:rPr>
              <a:t>通常是一些聚集信息</a:t>
            </a:r>
            <a:r>
              <a:rPr sz="2000" b="1" spc="5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55" dirty="0">
                <a:latin typeface="Microsoft JhengHei" panose="020B0604030504040204" charset="-120"/>
                <a:cs typeface="Microsoft JhengHei" panose="020B0604030504040204" charset="-120"/>
              </a:rPr>
              <a:t>推断出私密信息</a:t>
            </a:r>
            <a:r>
              <a:rPr sz="2000" b="1" spc="5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55" dirty="0">
                <a:latin typeface="Microsoft JhengHei" panose="020B0604030504040204" charset="-120"/>
                <a:cs typeface="Microsoft JhengHei" panose="020B0604030504040204" charset="-120"/>
              </a:rPr>
              <a:t>个体信 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息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，通常在一些由个体数据构成的公共数据库中此问题尤为重要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480"/>
              </a:spcBef>
              <a:tabLst>
                <a:tab pos="908685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数据加密存储机制：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可参阅相关文献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99822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通过加密、解密保护数据，密钥、加密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/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解密方法与传输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618220" cy="4124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DBA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在安全性方面的责任和义务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熟悉相关的法规、政策，协助组织的决策者制定好相关的安全策略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9525">
              <a:lnSpc>
                <a:spcPts val="3280"/>
              </a:lnSpc>
              <a:spcBef>
                <a:spcPts val="1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35" dirty="0">
                <a:latin typeface="Microsoft JhengHei" panose="020B0604030504040204" charset="-120"/>
                <a:cs typeface="Microsoft JhengHei" panose="020B0604030504040204" charset="-120"/>
              </a:rPr>
              <a:t>规划好安全控制保障措施，例如，系统安全级别、不同级别上的安全 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控制措施，对安全遭破坏的响应，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划分好数据的安全级别以及用户的安全级别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5080" indent="-635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5" dirty="0">
                <a:latin typeface="Microsoft JhengHei" panose="020B0604030504040204" charset="-120"/>
                <a:cs typeface="Microsoft JhengHei" panose="020B0604030504040204" charset="-120"/>
              </a:rPr>
              <a:t>实施安全性控制：</a:t>
            </a:r>
            <a:r>
              <a:rPr sz="2000" b="1" spc="25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25" dirty="0">
                <a:latin typeface="Microsoft JhengHei" panose="020B0604030504040204" charset="-120"/>
                <a:cs typeface="Microsoft JhengHei" panose="020B0604030504040204" charset="-120"/>
              </a:rPr>
              <a:t>专门提供一个</a:t>
            </a:r>
            <a:r>
              <a:rPr sz="2000" b="1" spc="25" dirty="0">
                <a:latin typeface="Arial" panose="020B0604020202020204"/>
                <a:cs typeface="Arial" panose="020B0604020202020204"/>
              </a:rPr>
              <a:t>DBA</a:t>
            </a:r>
            <a:r>
              <a:rPr sz="2000" b="1" spc="25" dirty="0">
                <a:latin typeface="Microsoft JhengHei" panose="020B0604030504040204" charset="-120"/>
                <a:cs typeface="Microsoft JhengHei" panose="020B0604030504040204" charset="-120"/>
              </a:rPr>
              <a:t>帐户，该帐户是一个超级  </a:t>
            </a:r>
            <a:r>
              <a:rPr sz="2000" b="1" spc="30" dirty="0">
                <a:latin typeface="Microsoft JhengHei" panose="020B0604030504040204" charset="-120"/>
                <a:cs typeface="Microsoft JhengHei" panose="020B0604030504040204" charset="-120"/>
              </a:rPr>
              <a:t>用户或称系统用户。</a:t>
            </a:r>
            <a:r>
              <a:rPr sz="2000" b="1" spc="30" dirty="0">
                <a:latin typeface="Arial" panose="020B0604020202020204"/>
                <a:cs typeface="Arial" panose="020B0604020202020204"/>
              </a:rPr>
              <a:t>DBA</a:t>
            </a:r>
            <a:r>
              <a:rPr sz="2000" b="1" spc="30" dirty="0">
                <a:latin typeface="Microsoft JhengHei" panose="020B0604030504040204" charset="-120"/>
                <a:cs typeface="Microsoft JhengHei" panose="020B0604030504040204" charset="-120"/>
              </a:rPr>
              <a:t>利用该帐户的特权可以进行用户帐户的创建以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ts val="2380"/>
              </a:lnSpc>
              <a:spcBef>
                <a:spcPts val="870"/>
              </a:spcBef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及权限授予和撤消、安全级别控制调整等。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633460" cy="368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algn="just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 algn="just">
              <a:lnSpc>
                <a:spcPct val="100000"/>
              </a:lnSpc>
              <a:spcBef>
                <a:spcPts val="1600"/>
              </a:spcBef>
            </a:pPr>
            <a:r>
              <a:rPr sz="2000" spc="-5" dirty="0" smtClean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5" dirty="0" smtClean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自主安全性机制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 algn="just">
              <a:lnSpc>
                <a:spcPts val="3130"/>
              </a:lnSpc>
              <a:spcBef>
                <a:spcPts val="21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通常情况下，自主安全性是通过授权机制来实现的。用户在使用数据库前  必须由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DBA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处获得一个帐户，并由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DBA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授予该帐户一定的权限，该帐户的用  户依据其所拥有的权限对数据库进行操作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同时，该帐户用户也可将其所拥有  的权利转授给其他的用户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帐户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，由此实现权限在用户之间的传播和控制。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授权者：决定用户权利的人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授权：授予用户访问的权利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633460" cy="2498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algn="just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45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DBMS</a:t>
            </a:r>
            <a:r>
              <a:rPr lang="zh-CN" altLang="en-US" sz="2400" b="1" spc="-4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如何实现自主安全性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 algn="just">
              <a:lnSpc>
                <a:spcPct val="100000"/>
              </a:lnSpc>
              <a:spcBef>
                <a:spcPts val="1600"/>
              </a:spcBef>
            </a:pPr>
            <a:r>
              <a:rPr sz="2000" b="1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2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-2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DBMS</a:t>
            </a:r>
            <a:r>
              <a:rPr lang="zh-CN" altLang="en-US" sz="2000" b="1" spc="-2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允许用户定义安全规则（</a:t>
            </a:r>
            <a:r>
              <a:rPr lang="en-US" altLang="zh-CN" sz="2000" b="1" spc="-2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DCL</a:t>
            </a:r>
            <a:r>
              <a:rPr lang="zh-CN" altLang="en-US" sz="2000" b="1" spc="-2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）</a:t>
            </a:r>
            <a:endParaRPr lang="en-US" altLang="zh-CN" sz="2000" b="1" spc="-25" dirty="0">
              <a:solidFill>
                <a:srgbClr val="FF0065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83820" marR="5080" algn="just">
              <a:lnSpc>
                <a:spcPts val="3130"/>
              </a:lnSpc>
              <a:spcBef>
                <a:spcPts val="21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lang="zh-CN" altLang="en-US"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发生</a:t>
            </a:r>
            <a:r>
              <a:rPr lang="en-US" altLang="zh-CN"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DB</a:t>
            </a:r>
            <a:r>
              <a:rPr lang="zh-CN" altLang="en-US"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访问操作时，</a:t>
            </a:r>
            <a:r>
              <a:rPr lang="en-US" altLang="zh-CN"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DBMS</a:t>
            </a:r>
            <a:r>
              <a:rPr lang="zh-CN" altLang="en-US"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自动按照安全性控制规则进行检查，通过则可访问，否则拒绝访问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3781425"/>
            <a:ext cx="6123819" cy="2588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702675" cy="6576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 marR="53975">
              <a:lnSpc>
                <a:spcPct val="125000"/>
              </a:lnSpc>
              <a:spcBef>
                <a:spcPts val="780"/>
              </a:spcBef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将权利和用户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帐户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结合在一起，形成一个访问规则表，依据该规则  表可以实现对数据库的安全性控制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335"/>
              </a:spcBef>
              <a:tabLst>
                <a:tab pos="2507615" algn="l"/>
                <a:tab pos="3378835" algn="l"/>
                <a:tab pos="3673475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ccess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ule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::=	(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S,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O,	t,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P)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998220">
              <a:lnSpc>
                <a:spcPct val="100000"/>
              </a:lnSpc>
              <a:spcBef>
                <a:spcPts val="470"/>
              </a:spcBef>
              <a:tabLst>
                <a:tab pos="1912620" algn="l"/>
              </a:tabLst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2000" spc="6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S:	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请求主体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用户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998220">
              <a:lnSpc>
                <a:spcPct val="100000"/>
              </a:lnSpc>
              <a:spcBef>
                <a:spcPts val="480"/>
              </a:spcBef>
              <a:tabLst>
                <a:tab pos="1912620" algn="l"/>
              </a:tabLst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2000" spc="5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O:	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访问对象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470"/>
              </a:spcBef>
              <a:tabLst>
                <a:tab pos="1339215" algn="l"/>
                <a:tab pos="1912620" algn="l"/>
              </a:tabLst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2000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t:	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访问权利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470"/>
              </a:spcBef>
              <a:tabLst>
                <a:tab pos="1912620" algn="l"/>
              </a:tabLst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2000" spc="6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P: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谓词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5080">
              <a:lnSpc>
                <a:spcPct val="120000"/>
              </a:lnSpc>
              <a:tabLst>
                <a:tab pos="1069340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{	</a:t>
            </a:r>
            <a:r>
              <a:rPr sz="2000" b="1" spc="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AccessRule</a:t>
            </a:r>
            <a:r>
              <a:rPr sz="2000" b="1" spc="1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｝通常存放在数据字典或称系统目录中，构成了所有用 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户对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DB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的访问权利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用户多时，可以按用户组建立访问规则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6350" indent="-635">
              <a:lnSpc>
                <a:spcPts val="3010"/>
              </a:lnSpc>
              <a:spcBef>
                <a:spcPts val="70"/>
              </a:spcBef>
              <a:tabLst>
                <a:tab pos="4975225" algn="l"/>
              </a:tabLst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5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4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访问对象可大可小</a:t>
            </a:r>
            <a:r>
              <a:rPr sz="2000" b="1" spc="3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4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目标粒度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Objec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granularity)</a:t>
            </a:r>
            <a:r>
              <a:rPr sz="2000" b="1" spc="3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000" b="1" spc="4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属性</a:t>
            </a:r>
            <a:r>
              <a:rPr sz="2000" b="1" spc="2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000" b="1" spc="4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字段、记录</a:t>
            </a:r>
            <a:r>
              <a:rPr sz="2000" b="1" spc="2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元  组</a:t>
            </a:r>
            <a:r>
              <a:rPr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、</a:t>
            </a:r>
            <a:r>
              <a:rPr lang="zh-CN" altLang="en-US"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r>
              <a:rPr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、</a:t>
            </a:r>
            <a:r>
              <a:rPr sz="2000" b="1" spc="-5" dirty="0" err="1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数据库</a:t>
            </a:r>
            <a:endParaRPr lang="en-US" sz="2000" b="1" spc="-5" dirty="0" smtClean="0">
              <a:solidFill>
                <a:srgbClr val="3333CC"/>
              </a:solidFill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83285" marR="6350" indent="-342900">
              <a:lnSpc>
                <a:spcPts val="3010"/>
              </a:lnSpc>
              <a:spcBef>
                <a:spcPts val="70"/>
              </a:spcBef>
              <a:buFont typeface="Wingdings" panose="05000000000000000000" pitchFamily="2" charset="2"/>
              <a:buChar char="q"/>
              <a:tabLst>
                <a:tab pos="4975225" algn="l"/>
              </a:tabLst>
            </a:pPr>
            <a:r>
              <a:rPr lang="zh-CN" altLang="en-US" sz="2000" spc="5" dirty="0" smtClean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权利：</a:t>
            </a:r>
            <a:r>
              <a:rPr lang="en-US" altLang="zh-CN" sz="2000" spc="5" dirty="0" smtClean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lang="zh-CN" altLang="en-US" sz="2000" spc="5" dirty="0" smtClean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，增删改查</a:t>
            </a:r>
            <a:r>
              <a:rPr lang="zh-CN" altLang="en-US"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等</a:t>
            </a:r>
            <a:endParaRPr lang="en-US" altLang="zh-CN" sz="2000" b="1" spc="-5" dirty="0" smtClean="0">
              <a:solidFill>
                <a:srgbClr val="3333CC"/>
              </a:solidFill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83285" marR="6350" indent="-342900">
              <a:lnSpc>
                <a:spcPts val="3010"/>
              </a:lnSpc>
              <a:spcBef>
                <a:spcPts val="70"/>
              </a:spcBef>
              <a:buFont typeface="Wingdings" panose="05000000000000000000" pitchFamily="2" charset="2"/>
              <a:buChar char="q"/>
              <a:tabLst>
                <a:tab pos="4975225" algn="l"/>
              </a:tabLst>
            </a:pPr>
            <a:r>
              <a:rPr lang="en-US" altLang="zh-CN" sz="2000" spc="5" dirty="0" smtClean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lang="zh-CN" altLang="en-US" sz="2000" spc="5" dirty="0" smtClean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：拥有权利需满足条件</a:t>
            </a:r>
            <a:endParaRPr lang="zh-CN" altLang="en-US"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6350" indent="-635">
              <a:lnSpc>
                <a:spcPts val="3010"/>
              </a:lnSpc>
              <a:spcBef>
                <a:spcPts val="70"/>
              </a:spcBef>
              <a:tabLst>
                <a:tab pos="4975225" algn="l"/>
              </a:tabLst>
            </a:pP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565515" cy="6181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4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数据库完整性的概念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sz="2000" spc="-5" dirty="0" smtClean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lang="zh-CN" altLang="en-US"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数据库</a:t>
            </a:r>
            <a:r>
              <a:rPr lang="zh-CN" altLang="en-US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完整性</a:t>
            </a:r>
            <a:r>
              <a:rPr lang="en-US" altLang="zh-CN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(</a:t>
            </a:r>
            <a:r>
              <a:rPr sz="2000" b="1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DB Integrity</a:t>
            </a:r>
            <a:r>
              <a:rPr lang="en-US" sz="2000" b="1" spc="-5" dirty="0" smtClean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 err="1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是指</a:t>
            </a:r>
            <a:r>
              <a:rPr sz="2000" b="1" spc="-5" dirty="0" err="1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DBMS</a:t>
            </a:r>
            <a:r>
              <a:rPr sz="2000" b="1" spc="-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应保证</a:t>
            </a:r>
            <a:r>
              <a:rPr sz="2000" b="1" spc="-5" dirty="0" err="1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DB</a:t>
            </a:r>
            <a:r>
              <a:rPr sz="2000" b="1" spc="-5" dirty="0" err="1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在任何情况下</a:t>
            </a:r>
            <a:r>
              <a:rPr lang="zh-CN" altLang="en-US"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endParaRPr lang="en-US" sz="2000" b="1" spc="-5" dirty="0" smtClean="0">
              <a:solidFill>
                <a:srgbClr val="3333CC"/>
              </a:solidFill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lang="en-US"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r>
              <a:rPr sz="2000" b="1" spc="-5" dirty="0" err="1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正确性</a:t>
            </a:r>
            <a:r>
              <a:rPr sz="2000" b="1" spc="-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、</a:t>
            </a:r>
            <a:r>
              <a:rPr sz="2000" b="1" spc="-5" dirty="0" err="1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有效性和一致性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广义完整性：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语义完整性、并发控制、安全控制、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故障恢复等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 marR="5080">
              <a:lnSpc>
                <a:spcPts val="3130"/>
              </a:lnSpc>
              <a:spcBef>
                <a:spcPts val="220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狭义完整性：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专指语义完整性，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通常有专门的完整性管理机  制与程序来处理语义完整性问题。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本讲义指语义完整性</a:t>
            </a:r>
            <a:r>
              <a:rPr sz="2000" b="1" spc="-5" dirty="0" smtClean="0">
                <a:latin typeface="Arial" panose="020B0604020202020204"/>
                <a:cs typeface="Arial" panose="020B0604020202020204"/>
              </a:rPr>
              <a:t>)</a:t>
            </a:r>
            <a:endParaRPr lang="en-US" sz="2000" b="1" spc="-5" dirty="0" smtClean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lang="zh-CN" altLang="en-US"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lang="zh-CN" altLang="en-US" sz="2000" b="1" spc="-5" dirty="0" smtClean="0">
                <a:latin typeface="Microsoft JhengHei" panose="020B0604030504040204" charset="-120"/>
              </a:rPr>
              <a:t>关系模型</a:t>
            </a:r>
            <a:r>
              <a:rPr lang="zh-CN" altLang="en-US" sz="2000" b="1" spc="-5" dirty="0">
                <a:latin typeface="Microsoft JhengHei" panose="020B0604030504040204" charset="-120"/>
              </a:rPr>
              <a:t>中有完整性要求</a:t>
            </a:r>
          </a:p>
          <a:p>
            <a:pPr marL="541020">
              <a:lnSpc>
                <a:spcPct val="100000"/>
              </a:lnSpc>
              <a:spcBef>
                <a:spcPts val="720"/>
              </a:spcBef>
            </a:pPr>
            <a:r>
              <a:rPr lang="zh-CN" altLang="en-US"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lang="zh-CN" altLang="en-US" sz="2000" spc="-3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实体完整性</a:t>
            </a:r>
            <a:endParaRPr lang="zh-CN" altLang="en-US"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25"/>
              </a:spcBef>
            </a:pPr>
            <a:r>
              <a:rPr lang="zh-CN" altLang="en-US"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lang="zh-CN" altLang="en-US" sz="2000" spc="-3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参照完整性</a:t>
            </a:r>
            <a:endParaRPr lang="zh-CN" altLang="en-US"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25"/>
              </a:spcBef>
            </a:pPr>
            <a:r>
              <a:rPr lang="zh-CN" altLang="en-US"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lang="zh-CN" altLang="en-US" sz="2000" spc="-2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用户自定义完整性</a:t>
            </a:r>
            <a:endParaRPr lang="zh-CN" altLang="en-US"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5"/>
              </a:spcBef>
            </a:pPr>
            <a:r>
              <a:rPr lang="zh-CN" altLang="en-US"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lang="zh-CN" altLang="en-US" sz="2000" b="1" spc="-5" dirty="0">
                <a:latin typeface="Microsoft JhengHei" panose="020B0604030504040204" charset="-120"/>
              </a:rPr>
              <a:t>数据库设计中，在</a:t>
            </a:r>
            <a:r>
              <a:rPr lang="en-US" altLang="zh-CN" sz="2000" b="1" spc="-5" dirty="0">
                <a:latin typeface="Microsoft JhengHei" panose="020B0604030504040204" charset="-120"/>
              </a:rPr>
              <a:t>E-R</a:t>
            </a:r>
            <a:r>
              <a:rPr lang="zh-CN" altLang="en-US" sz="2000" b="1" spc="-5" dirty="0">
                <a:latin typeface="Microsoft JhengHei" panose="020B0604030504040204" charset="-120"/>
              </a:rPr>
              <a:t>图中有很多的完整性约束条件，如何施加到数据库的定义中，如何起作用呢？</a:t>
            </a:r>
          </a:p>
          <a:p>
            <a:pPr marL="998220" marR="5080">
              <a:lnSpc>
                <a:spcPts val="3130"/>
              </a:lnSpc>
              <a:spcBef>
                <a:spcPts val="220"/>
              </a:spcBef>
            </a:pP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5216525" cy="124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210"/>
              </a:spcBef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访问权利被分成以下几种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0804" y="2527300"/>
            <a:ext cx="1957070" cy="301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buFont typeface="Wingdings" panose="05000000000000000000"/>
              <a:buChar char=""/>
              <a:tabLst>
                <a:tab pos="31051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级别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1)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Select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09880" indent="-297180">
              <a:lnSpc>
                <a:spcPct val="100000"/>
              </a:lnSpc>
              <a:spcBef>
                <a:spcPts val="240"/>
              </a:spcBef>
              <a:buFont typeface="Wingdings" panose="05000000000000000000"/>
              <a:buChar char=""/>
              <a:tabLst>
                <a:tab pos="310515" algn="l"/>
              </a:tabLst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级别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2)Modify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40410" lvl="1" indent="-270510">
              <a:lnSpc>
                <a:spcPct val="100000"/>
              </a:lnSpc>
              <a:spcBef>
                <a:spcPts val="235"/>
              </a:spcBef>
              <a:buFont typeface="Wingdings" panose="05000000000000000000"/>
              <a:buChar char=""/>
              <a:tabLst>
                <a:tab pos="741045" algn="l"/>
              </a:tabLst>
            </a:pP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Insert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41045" lvl="1" indent="-271145">
              <a:lnSpc>
                <a:spcPct val="100000"/>
              </a:lnSpc>
              <a:spcBef>
                <a:spcPts val="240"/>
              </a:spcBef>
              <a:buFont typeface="Wingdings" panose="05000000000000000000"/>
              <a:buChar char=""/>
              <a:tabLst>
                <a:tab pos="741680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Update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41045" lvl="1" indent="-271145">
              <a:lnSpc>
                <a:spcPct val="100000"/>
              </a:lnSpc>
              <a:spcBef>
                <a:spcPts val="230"/>
              </a:spcBef>
              <a:buFont typeface="Wingdings" panose="05000000000000000000"/>
              <a:buChar char=""/>
              <a:tabLst>
                <a:tab pos="741680" algn="l"/>
              </a:tabLst>
            </a:pP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Delete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09880" indent="-297180">
              <a:lnSpc>
                <a:spcPct val="100000"/>
              </a:lnSpc>
              <a:spcBef>
                <a:spcPts val="240"/>
              </a:spcBef>
              <a:buFont typeface="Wingdings" panose="05000000000000000000"/>
              <a:buChar char=""/>
              <a:tabLst>
                <a:tab pos="31051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级别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3)Create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41045" lvl="1" indent="-271780">
              <a:lnSpc>
                <a:spcPct val="100000"/>
              </a:lnSpc>
              <a:spcBef>
                <a:spcPts val="230"/>
              </a:spcBef>
              <a:buFont typeface="Wingdings" panose="05000000000000000000"/>
              <a:buChar char=""/>
              <a:tabLst>
                <a:tab pos="741680" algn="l"/>
              </a:tabLst>
            </a:pP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Create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41045" lvl="1" indent="-271780">
              <a:lnSpc>
                <a:spcPct val="100000"/>
              </a:lnSpc>
              <a:spcBef>
                <a:spcPts val="240"/>
              </a:spcBef>
              <a:buFont typeface="Wingdings" panose="05000000000000000000"/>
              <a:buChar char=""/>
              <a:tabLst>
                <a:tab pos="741680" algn="l"/>
              </a:tabLst>
            </a:pP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Alter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41045" lvl="1" indent="-271780">
              <a:lnSpc>
                <a:spcPct val="100000"/>
              </a:lnSpc>
              <a:spcBef>
                <a:spcPts val="240"/>
              </a:spcBef>
              <a:buFont typeface="Wingdings" panose="05000000000000000000"/>
              <a:buChar char=""/>
              <a:tabLst>
                <a:tab pos="741680" algn="l"/>
              </a:tabLst>
            </a:pP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Drop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5519" y="2527300"/>
            <a:ext cx="5176520" cy="301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读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读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DB, Table,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Record, Attribute,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更新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插入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插入新元组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…</a:t>
            </a:r>
            <a:r>
              <a:rPr sz="20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更新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更新元组中的某些值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…)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删除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删除元组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…)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97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000" b="1" spc="-4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创建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创建表空间、模式、表、索引、视图等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0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创建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3335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0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更新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0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删除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3585" y="5511546"/>
            <a:ext cx="8536940" cy="135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级别高的权利自动包含级别低的权利。如某人拥有更新的权利，它也自动  拥有读的权利。在有些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中，将级别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3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的权利称为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帐户级别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的权利，而将  级别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和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2</a:t>
            </a:r>
            <a:r>
              <a:rPr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称为</a:t>
            </a:r>
            <a:r>
              <a:rPr lang="zh-CN" altLang="en-US" sz="2000" b="1" spc="-5" dirty="0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r>
              <a:rPr sz="2000" b="1" spc="-5" dirty="0" err="1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级别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的权利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160270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超级用户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(DBA)	</a:t>
            </a: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2000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帐户级别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程序员用户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2000" spc="6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000" b="1" spc="-5" dirty="0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r>
              <a:rPr sz="2000" b="1" spc="-5" dirty="0" err="1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级别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普通用户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8" y="909320"/>
            <a:ext cx="8758041" cy="5298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数据库安全性访问规则示例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一个员工管理数据库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74675">
              <a:lnSpc>
                <a:spcPct val="100000"/>
              </a:lnSpc>
              <a:spcBef>
                <a:spcPts val="725"/>
              </a:spcBef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Employee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P#, Pname,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Page,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Psex, Psalary,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D#,</a:t>
            </a:r>
            <a:r>
              <a:rPr sz="2000" b="1" spc="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HEAD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R="4686300" algn="ctr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有如下的安全性访问要求：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员工管理人员能访问该数据库的所有内容，具有所有权利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258445">
              <a:lnSpc>
                <a:spcPts val="3280"/>
              </a:lnSpc>
              <a:spcBef>
                <a:spcPts val="1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收发</a:t>
            </a:r>
            <a:r>
              <a:rPr lang="zh-CN" altLang="en-US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（前台）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人员也需访问该数据库以确认某员工是哪一个部门的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便于工作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，只能访问基本信息，其他信息不允许其访问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3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每个员工允许其访问自己的记录，以便查询自己的工资情况，但不能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875"/>
              </a:spcBef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修改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部门领导，能够查询其所领导部门人员的所有情况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高层领导能访问该数据库的所有内容，但只能读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5216525" cy="209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安全性访问规则示例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按名控制安全性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按内容控制安全性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0995" y="3571494"/>
            <a:ext cx="8172450" cy="1885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5216525" cy="1182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第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种：存储矩阵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8245" y="2371725"/>
            <a:ext cx="6467855" cy="148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672195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240"/>
              </a:spcBef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第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种：视图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视图是安全性控制的重要手段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通过视图可以限制用户对</a:t>
            </a:r>
            <a:r>
              <a:rPr lang="zh-CN" altLang="en-US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中某些数据项的存取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例如：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855" indent="-635">
              <a:lnSpc>
                <a:spcPct val="100000"/>
              </a:lnSpc>
              <a:spcBef>
                <a:spcPts val="240"/>
              </a:spcBef>
              <a:buFont typeface="Wingdings" panose="05000000000000000000"/>
              <a:buChar char=""/>
              <a:tabLst>
                <a:tab pos="1269365" algn="l"/>
                <a:tab pos="3104515" algn="l"/>
                <a:tab pos="4105910" algn="l"/>
                <a:tab pos="4528185" algn="l"/>
                <a:tab pos="5456555" algn="l"/>
                <a:tab pos="5695315" algn="l"/>
                <a:tab pos="6398895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视图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Create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EmpV1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as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*	from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Employee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68730" indent="-270510">
              <a:lnSpc>
                <a:spcPct val="100000"/>
              </a:lnSpc>
              <a:spcBef>
                <a:spcPts val="230"/>
              </a:spcBef>
              <a:buFont typeface="Wingdings" panose="05000000000000000000"/>
              <a:buChar char=""/>
              <a:tabLst>
                <a:tab pos="1269365" algn="l"/>
                <a:tab pos="3104515" algn="l"/>
                <a:tab pos="4105910" algn="l"/>
                <a:tab pos="4528185" algn="l"/>
                <a:tab pos="5387975" algn="l"/>
                <a:tab pos="6826250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视图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Create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EmpV2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as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select	Pname,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D#	from</a:t>
            </a:r>
            <a:r>
              <a:rPr sz="2000" b="1" spc="-7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Employee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41020" marR="205740">
              <a:lnSpc>
                <a:spcPts val="2760"/>
              </a:lnSpc>
              <a:spcBef>
                <a:spcPts val="3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通过视图可将数据访问对象与谓词结合起来，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限制用户对</a:t>
            </a:r>
            <a:r>
              <a:rPr lang="zh-CN" altLang="en-US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中某些</a:t>
            </a:r>
            <a:r>
              <a:rPr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 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元组的存取，例如：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68730" indent="-270510">
              <a:lnSpc>
                <a:spcPts val="2360"/>
              </a:lnSpc>
              <a:buFont typeface="Wingdings" panose="05000000000000000000"/>
              <a:buChar char=""/>
              <a:tabLst>
                <a:tab pos="1269365" algn="l"/>
                <a:tab pos="3173730" algn="l"/>
                <a:tab pos="4174490" algn="l"/>
                <a:tab pos="4597400" algn="l"/>
                <a:tab pos="5455920" algn="l"/>
                <a:tab pos="5694680" algn="l"/>
                <a:tab pos="6398260" algn="l"/>
                <a:tab pos="7736205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视图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000" b="1" spc="9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Create	EmpV3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as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*	from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Employee	where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99822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P# =</a:t>
            </a:r>
            <a:r>
              <a:rPr sz="2000" b="1" spc="-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:UserId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998855" marR="194945" indent="-635">
              <a:lnSpc>
                <a:spcPts val="2640"/>
              </a:lnSpc>
              <a:spcBef>
                <a:spcPts val="120"/>
              </a:spcBef>
              <a:buFont typeface="Wingdings" panose="05000000000000000000"/>
              <a:buChar char=""/>
              <a:tabLst>
                <a:tab pos="1269365" algn="l"/>
                <a:tab pos="3173730" algn="l"/>
                <a:tab pos="4174490" algn="l"/>
                <a:tab pos="4597400" algn="l"/>
                <a:tab pos="5455920" algn="l"/>
                <a:tab pos="5694680" algn="l"/>
                <a:tab pos="6398260" algn="l"/>
                <a:tab pos="7736205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视</a:t>
            </a:r>
            <a:r>
              <a:rPr sz="2000" b="1" spc="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图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000" b="1" spc="6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EmpV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4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selec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*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fro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Employe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Head =</a:t>
            </a:r>
            <a:r>
              <a:rPr sz="2000" b="1" spc="-6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:UserId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用户定义视图后，视图便成为一新的数据对象，参与到存储矩阵与能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ts val="2380"/>
              </a:lnSpc>
              <a:spcBef>
                <a:spcPts val="365"/>
              </a:spcBef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力表中进行描述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392795" cy="5368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</a:t>
            </a:r>
            <a:r>
              <a:rPr sz="2400" b="1" spc="-5" dirty="0" err="1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DCL</a:t>
            </a:r>
            <a:r>
              <a:rPr sz="2400" b="1" spc="-5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中关于安全性的命令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39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授权命令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2505" marR="1945005" indent="-488950">
              <a:lnSpc>
                <a:spcPct val="135000"/>
              </a:lnSpc>
              <a:spcBef>
                <a:spcPts val="95"/>
              </a:spcBef>
              <a:tabLst>
                <a:tab pos="151320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GRANT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{all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PRIVILEGES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|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privilege {,privilege…}} 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ON	[TABLE]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tablename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viewname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068705" marR="3390900" indent="-5715">
              <a:lnSpc>
                <a:spcPct val="135000"/>
              </a:lnSpc>
              <a:spcBef>
                <a:spcPts val="5"/>
              </a:spcBef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{public |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user-id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{,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user-id…}} 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[WITH GRANT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OPTION];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84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user-id</a:t>
            </a:r>
            <a:r>
              <a:rPr sz="2000" b="1" spc="7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某一个用户帐户，由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DBA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创建的合法帐户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830"/>
              </a:spcBef>
              <a:tabLst>
                <a:tab pos="1795780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	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允许所有有效用户使用授予的权利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9470" indent="-298450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84010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privilege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是下面的权利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00" lvl="1" indent="-271780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Font typeface="Wingdings" panose="05000000000000000000"/>
              <a:buChar char=""/>
              <a:tabLst>
                <a:tab pos="127063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 | INSERT | UPDATE | DELETE | ALL</a:t>
            </a:r>
            <a:r>
              <a:rPr sz="2000" b="1" spc="1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PRIVILEDGES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839470" indent="-298450">
              <a:lnSpc>
                <a:spcPct val="100000"/>
              </a:lnSpc>
              <a:spcBef>
                <a:spcPts val="830"/>
              </a:spcBef>
              <a:buFont typeface="Wingdings" panose="05000000000000000000"/>
              <a:buChar char=""/>
              <a:tabLst>
                <a:tab pos="84010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WITH GRANT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OPTION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选项是允许被授权者传播这些权利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539480" cy="2192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spc="-5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示例</a:t>
            </a:r>
            <a:endParaRPr lang="en-US" altLang="zh-CN" sz="2400" b="1" spc="-5" dirty="0" smtClean="0">
              <a:solidFill>
                <a:srgbClr val="FF006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假定高级领导为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Emp0001,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部门领导为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Emp0021,</a:t>
            </a:r>
            <a:r>
              <a:rPr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员工管理员为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Emp2001,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收发员为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Emp5001(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均为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UserId,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也即员工的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P#)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03555">
              <a:lnSpc>
                <a:spcPct val="100000"/>
              </a:lnSpc>
              <a:spcBef>
                <a:spcPts val="930"/>
              </a:spcBef>
              <a:tabLst>
                <a:tab pos="1320800" algn="l"/>
                <a:tab pos="3728720" algn="l"/>
                <a:tab pos="5138420" algn="l"/>
                <a:tab pos="577024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Grant	</a:t>
            </a:r>
            <a:r>
              <a:rPr sz="20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2000" b="1" u="sng" spc="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u="sng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Priviledges</a:t>
            </a:r>
            <a:r>
              <a:rPr sz="2000" b="1" u="sng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Employee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TO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Emp2001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3542" y="3307892"/>
            <a:ext cx="2366645" cy="1246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5000"/>
              </a:lnSpc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Grant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SELECT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ON 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Grant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SELECT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ON 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Grant 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2000" b="1" spc="4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5468" y="3307892"/>
            <a:ext cx="885190" cy="1246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5000"/>
              </a:lnSpc>
            </a:pP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EmpV2  EmpV3  EmpV4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6840" y="3414267"/>
            <a:ext cx="1927860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452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TO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Emp5001</a:t>
            </a:r>
            <a:r>
              <a:rPr sz="2000" b="1" spc="-7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146050">
              <a:lnSpc>
                <a:spcPct val="135000"/>
              </a:lnSpc>
              <a:spcBef>
                <a:spcPts val="5"/>
              </a:spcBef>
              <a:tabLst>
                <a:tab pos="574675" algn="l"/>
                <a:tab pos="64452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TO		</a:t>
            </a:r>
            <a:r>
              <a:rPr sz="20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 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p002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3673" y="4647933"/>
            <a:ext cx="8509000" cy="1030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授予视图访问的权利，并</a:t>
            </a:r>
            <a:r>
              <a:rPr sz="2000" b="1" spc="-5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不意味着授予基本表访问的权利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两个级别：基本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  </a:t>
            </a:r>
            <a:r>
              <a:rPr lang="zh-CN" altLang="en-US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级别和视图级别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授权者授予的权利</a:t>
            </a:r>
            <a:r>
              <a:rPr sz="2000" b="1" spc="-5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必须是授权者已经拥有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的权利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5216525" cy="1272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395"/>
              </a:spcBef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授权过程示例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14005" y="2623450"/>
          <a:ext cx="8160437" cy="791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5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6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58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98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6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80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94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19448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9572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Grant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-10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Select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-10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ON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-5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Employee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-10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TO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UserB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WITH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5" algn="r">
                        <a:lnSpc>
                          <a:spcPct val="100000"/>
                        </a:lnSpc>
                        <a:spcBef>
                          <a:spcPts val="120"/>
                        </a:spcBef>
                        <a:tabLst>
                          <a:tab pos="1043940" algn="l"/>
                        </a:tabLst>
                      </a:pPr>
                      <a:r>
                        <a:rPr sz="2000" b="1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GRANT	OPTIO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000" b="1" dirty="0">
                          <a:latin typeface="Arial" panose="020B0604020202020204"/>
                          <a:cs typeface="Arial" panose="020B0604020202020204"/>
                        </a:rPr>
                        <a:t>;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72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Grant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Select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ON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Employee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TO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UserC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WITH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5" algn="r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1043940" algn="l"/>
                        </a:tabLst>
                      </a:pPr>
                      <a:r>
                        <a:rPr sz="2000" b="1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GRANT	OPTIO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000" b="1" dirty="0">
                          <a:latin typeface="Arial" panose="020B0604020202020204"/>
                          <a:cs typeface="Arial" panose="020B0604020202020204"/>
                        </a:rPr>
                        <a:t>;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90519" y="4503928"/>
            <a:ext cx="8186420" cy="2656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注意授权的传播范围问题：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传播范围包括两个方面：水平传播数量和垂直传播数量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水平传播数量是授权者的再授权用户数目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树的广度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marR="45720">
              <a:lnSpc>
                <a:spcPts val="2640"/>
              </a:lnSpc>
              <a:spcBef>
                <a:spcPts val="1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垂直传播数量是授权者传播给被授权者，再被传播给另一个被授权 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者</a:t>
            </a:r>
            <a:r>
              <a:rPr sz="2000" b="1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传播的深度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树的深度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有些系统提供了传播范围控制，有些系统并没有提供，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标准中也并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ts val="2380"/>
              </a:lnSpc>
              <a:spcBef>
                <a:spcPts val="360"/>
              </a:spcBef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没有限制。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62441" y="3728465"/>
            <a:ext cx="1217930" cy="76200"/>
          </a:xfrm>
          <a:custGeom>
            <a:avLst/>
            <a:gdLst/>
            <a:ahLst/>
            <a:cxnLst/>
            <a:rect l="l" t="t" r="r" b="b"/>
            <a:pathLst>
              <a:path w="1217929" h="76200">
                <a:moveTo>
                  <a:pt x="1153667" y="48006"/>
                </a:moveTo>
                <a:lnTo>
                  <a:pt x="1153667" y="28956"/>
                </a:lnTo>
                <a:lnTo>
                  <a:pt x="0" y="28956"/>
                </a:lnTo>
                <a:lnTo>
                  <a:pt x="0" y="48006"/>
                </a:lnTo>
                <a:lnTo>
                  <a:pt x="1153667" y="48006"/>
                </a:lnTo>
                <a:close/>
              </a:path>
              <a:path w="1217929" h="76200">
                <a:moveTo>
                  <a:pt x="1217676" y="38100"/>
                </a:moveTo>
                <a:lnTo>
                  <a:pt x="1141476" y="0"/>
                </a:lnTo>
                <a:lnTo>
                  <a:pt x="1141476" y="28956"/>
                </a:lnTo>
                <a:lnTo>
                  <a:pt x="1153667" y="28956"/>
                </a:lnTo>
                <a:lnTo>
                  <a:pt x="1153667" y="70104"/>
                </a:lnTo>
                <a:lnTo>
                  <a:pt x="1217676" y="38100"/>
                </a:lnTo>
                <a:close/>
              </a:path>
              <a:path w="1217929" h="76200">
                <a:moveTo>
                  <a:pt x="1153667" y="70104"/>
                </a:moveTo>
                <a:lnTo>
                  <a:pt x="1153667" y="48006"/>
                </a:lnTo>
                <a:lnTo>
                  <a:pt x="1141476" y="48006"/>
                </a:lnTo>
                <a:lnTo>
                  <a:pt x="1141476" y="76200"/>
                </a:lnTo>
                <a:lnTo>
                  <a:pt x="1153667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51083" y="3728465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155953" y="48006"/>
                </a:moveTo>
                <a:lnTo>
                  <a:pt x="1155953" y="28956"/>
                </a:lnTo>
                <a:lnTo>
                  <a:pt x="0" y="28956"/>
                </a:lnTo>
                <a:lnTo>
                  <a:pt x="0" y="48006"/>
                </a:lnTo>
                <a:lnTo>
                  <a:pt x="1155953" y="48006"/>
                </a:lnTo>
                <a:close/>
              </a:path>
              <a:path w="1219200" h="76200">
                <a:moveTo>
                  <a:pt x="1219200" y="38100"/>
                </a:moveTo>
                <a:lnTo>
                  <a:pt x="1143000" y="0"/>
                </a:lnTo>
                <a:lnTo>
                  <a:pt x="1143000" y="28956"/>
                </a:lnTo>
                <a:lnTo>
                  <a:pt x="1155953" y="28956"/>
                </a:lnTo>
                <a:lnTo>
                  <a:pt x="1155953" y="69723"/>
                </a:lnTo>
                <a:lnTo>
                  <a:pt x="1219200" y="38100"/>
                </a:lnTo>
                <a:close/>
              </a:path>
              <a:path w="1219200" h="76200">
                <a:moveTo>
                  <a:pt x="1155953" y="69723"/>
                </a:moveTo>
                <a:lnTo>
                  <a:pt x="1155953" y="48006"/>
                </a:lnTo>
                <a:lnTo>
                  <a:pt x="1143000" y="48006"/>
                </a:lnTo>
                <a:lnTo>
                  <a:pt x="1143000" y="76200"/>
                </a:lnTo>
                <a:lnTo>
                  <a:pt x="11559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33698" y="3607815"/>
            <a:ext cx="7740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-5" dirty="0">
                <a:latin typeface="Arial" panose="020B0604020202020204"/>
                <a:cs typeface="Arial" panose="020B0604020202020204"/>
              </a:rPr>
              <a:t>UserA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9062" y="3607815"/>
            <a:ext cx="5778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dirty="0">
                <a:latin typeface="Arial" panose="020B0604020202020204"/>
                <a:cs typeface="Arial" panose="020B0604020202020204"/>
              </a:rPr>
              <a:t>DBA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44107" y="3728465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155191" y="48006"/>
                </a:moveTo>
                <a:lnTo>
                  <a:pt x="1155191" y="28956"/>
                </a:lnTo>
                <a:lnTo>
                  <a:pt x="0" y="28956"/>
                </a:lnTo>
                <a:lnTo>
                  <a:pt x="0" y="48006"/>
                </a:lnTo>
                <a:lnTo>
                  <a:pt x="1155191" y="48006"/>
                </a:lnTo>
                <a:close/>
              </a:path>
              <a:path w="1219200" h="76200">
                <a:moveTo>
                  <a:pt x="1219212" y="38100"/>
                </a:moveTo>
                <a:lnTo>
                  <a:pt x="1143012" y="0"/>
                </a:lnTo>
                <a:lnTo>
                  <a:pt x="1143012" y="28956"/>
                </a:lnTo>
                <a:lnTo>
                  <a:pt x="1155191" y="28956"/>
                </a:lnTo>
                <a:lnTo>
                  <a:pt x="1155191" y="70110"/>
                </a:lnTo>
                <a:lnTo>
                  <a:pt x="1219212" y="38100"/>
                </a:lnTo>
                <a:close/>
              </a:path>
              <a:path w="1219200" h="76200">
                <a:moveTo>
                  <a:pt x="1155191" y="70110"/>
                </a:moveTo>
                <a:lnTo>
                  <a:pt x="1155191" y="48006"/>
                </a:lnTo>
                <a:lnTo>
                  <a:pt x="1143012" y="48006"/>
                </a:lnTo>
                <a:lnTo>
                  <a:pt x="1143012" y="76200"/>
                </a:lnTo>
                <a:lnTo>
                  <a:pt x="1155191" y="70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04531" y="3607815"/>
            <a:ext cx="77470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-5" dirty="0">
                <a:latin typeface="Arial" panose="020B0604020202020204"/>
                <a:cs typeface="Arial" panose="020B0604020202020204"/>
              </a:rPr>
              <a:t>UserC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12007" y="3399637"/>
            <a:ext cx="774700" cy="1033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68000"/>
              </a:lnSpc>
            </a:pPr>
            <a:r>
              <a:rPr sz="2000" b="1" i="1" spc="-5" dirty="0">
                <a:latin typeface="Arial" panose="020B0604020202020204"/>
                <a:cs typeface="Arial" panose="020B0604020202020204"/>
              </a:rPr>
              <a:t>UserB  UserE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49559" y="3832097"/>
            <a:ext cx="1217930" cy="440055"/>
          </a:xfrm>
          <a:custGeom>
            <a:avLst/>
            <a:gdLst/>
            <a:ahLst/>
            <a:cxnLst/>
            <a:rect l="l" t="t" r="r" b="b"/>
            <a:pathLst>
              <a:path w="1217929" h="440054">
                <a:moveTo>
                  <a:pt x="1148875" y="394241"/>
                </a:moveTo>
                <a:lnTo>
                  <a:pt x="6858" y="0"/>
                </a:lnTo>
                <a:lnTo>
                  <a:pt x="0" y="18288"/>
                </a:lnTo>
                <a:lnTo>
                  <a:pt x="1142469" y="412684"/>
                </a:lnTo>
                <a:lnTo>
                  <a:pt x="1148875" y="394241"/>
                </a:lnTo>
                <a:close/>
              </a:path>
              <a:path w="1217929" h="440054">
                <a:moveTo>
                  <a:pt x="1161288" y="435863"/>
                </a:moveTo>
                <a:lnTo>
                  <a:pt x="1161288" y="398525"/>
                </a:lnTo>
                <a:lnTo>
                  <a:pt x="1154430" y="416813"/>
                </a:lnTo>
                <a:lnTo>
                  <a:pt x="1142469" y="412684"/>
                </a:lnTo>
                <a:lnTo>
                  <a:pt x="1133094" y="439673"/>
                </a:lnTo>
                <a:lnTo>
                  <a:pt x="1161288" y="435863"/>
                </a:lnTo>
                <a:close/>
              </a:path>
              <a:path w="1217929" h="440054">
                <a:moveTo>
                  <a:pt x="1161288" y="398525"/>
                </a:moveTo>
                <a:lnTo>
                  <a:pt x="1148875" y="394241"/>
                </a:lnTo>
                <a:lnTo>
                  <a:pt x="1142469" y="412684"/>
                </a:lnTo>
                <a:lnTo>
                  <a:pt x="1154430" y="416813"/>
                </a:lnTo>
                <a:lnTo>
                  <a:pt x="1161288" y="398525"/>
                </a:lnTo>
                <a:close/>
              </a:path>
              <a:path w="1217929" h="440054">
                <a:moveTo>
                  <a:pt x="1217676" y="428243"/>
                </a:moveTo>
                <a:lnTo>
                  <a:pt x="1158240" y="367283"/>
                </a:lnTo>
                <a:lnTo>
                  <a:pt x="1148875" y="394241"/>
                </a:lnTo>
                <a:lnTo>
                  <a:pt x="1161288" y="398525"/>
                </a:lnTo>
                <a:lnTo>
                  <a:pt x="1161288" y="435863"/>
                </a:lnTo>
                <a:lnTo>
                  <a:pt x="1217676" y="428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634095" cy="2115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395"/>
              </a:spcBef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收回授权命令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52170" marR="5080" indent="-347980">
              <a:lnSpc>
                <a:spcPct val="135000"/>
              </a:lnSpc>
              <a:spcBef>
                <a:spcPts val="95"/>
              </a:spcBef>
              <a:tabLst>
                <a:tab pos="5420995" algn="l"/>
                <a:tab pos="594169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REVOKE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{all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privilEges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| priv {,</a:t>
            </a:r>
            <a:r>
              <a:rPr sz="2000" b="1" spc="7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priv…}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tablename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viewname 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{public | user {,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user…}</a:t>
            </a:r>
            <a:r>
              <a:rPr sz="20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687" y="3486150"/>
            <a:ext cx="20701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Wingdings" panose="05000000000000000000"/>
                <a:cs typeface="Wingdings" panose="05000000000000000000"/>
              </a:rPr>
              <a:t>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3687" y="4297426"/>
            <a:ext cx="7162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例如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05519" y="3728465"/>
            <a:ext cx="1217295" cy="76200"/>
          </a:xfrm>
          <a:custGeom>
            <a:avLst/>
            <a:gdLst/>
            <a:ahLst/>
            <a:cxnLst/>
            <a:rect l="l" t="t" r="r" b="b"/>
            <a:pathLst>
              <a:path w="1217295" h="76200">
                <a:moveTo>
                  <a:pt x="1153667" y="48006"/>
                </a:moveTo>
                <a:lnTo>
                  <a:pt x="1153667" y="28956"/>
                </a:lnTo>
                <a:lnTo>
                  <a:pt x="0" y="28956"/>
                </a:lnTo>
                <a:lnTo>
                  <a:pt x="0" y="48006"/>
                </a:lnTo>
                <a:lnTo>
                  <a:pt x="1153667" y="48006"/>
                </a:lnTo>
                <a:close/>
              </a:path>
              <a:path w="1217295" h="76200">
                <a:moveTo>
                  <a:pt x="1216913" y="38100"/>
                </a:moveTo>
                <a:lnTo>
                  <a:pt x="1140713" y="0"/>
                </a:lnTo>
                <a:lnTo>
                  <a:pt x="1140713" y="28956"/>
                </a:lnTo>
                <a:lnTo>
                  <a:pt x="1153667" y="28956"/>
                </a:lnTo>
                <a:lnTo>
                  <a:pt x="1153667" y="69723"/>
                </a:lnTo>
                <a:lnTo>
                  <a:pt x="1216913" y="38100"/>
                </a:lnTo>
                <a:close/>
              </a:path>
              <a:path w="1217295" h="76200">
                <a:moveTo>
                  <a:pt x="1153667" y="69723"/>
                </a:moveTo>
                <a:lnTo>
                  <a:pt x="1153667" y="48006"/>
                </a:lnTo>
                <a:lnTo>
                  <a:pt x="1140713" y="48006"/>
                </a:lnTo>
                <a:lnTo>
                  <a:pt x="1140713" y="76200"/>
                </a:lnTo>
                <a:lnTo>
                  <a:pt x="1153667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4161" y="3728465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155953" y="48006"/>
                </a:moveTo>
                <a:lnTo>
                  <a:pt x="1155953" y="28956"/>
                </a:lnTo>
                <a:lnTo>
                  <a:pt x="0" y="28956"/>
                </a:lnTo>
                <a:lnTo>
                  <a:pt x="0" y="48006"/>
                </a:lnTo>
                <a:lnTo>
                  <a:pt x="1155953" y="48006"/>
                </a:lnTo>
                <a:close/>
              </a:path>
              <a:path w="1219200" h="76200">
                <a:moveTo>
                  <a:pt x="1219200" y="38100"/>
                </a:moveTo>
                <a:lnTo>
                  <a:pt x="1143000" y="0"/>
                </a:lnTo>
                <a:lnTo>
                  <a:pt x="1143000" y="28956"/>
                </a:lnTo>
                <a:lnTo>
                  <a:pt x="1155953" y="28956"/>
                </a:lnTo>
                <a:lnTo>
                  <a:pt x="1155953" y="69723"/>
                </a:lnTo>
                <a:lnTo>
                  <a:pt x="1219200" y="38100"/>
                </a:lnTo>
                <a:close/>
              </a:path>
              <a:path w="1219200" h="76200">
                <a:moveTo>
                  <a:pt x="1155953" y="69723"/>
                </a:moveTo>
                <a:lnTo>
                  <a:pt x="1155953" y="48006"/>
                </a:lnTo>
                <a:lnTo>
                  <a:pt x="1143000" y="48006"/>
                </a:lnTo>
                <a:lnTo>
                  <a:pt x="1143000" y="76200"/>
                </a:lnTo>
                <a:lnTo>
                  <a:pt x="11559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32140" y="3607815"/>
            <a:ext cx="271907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57070" algn="l"/>
              </a:tabLst>
            </a:pPr>
            <a:r>
              <a:rPr sz="2000" b="1" i="1" dirty="0">
                <a:latin typeface="Arial" panose="020B0604020202020204"/>
                <a:cs typeface="Arial" panose="020B0604020202020204"/>
              </a:rPr>
              <a:t>DB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i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UserA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86422" y="3728465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155953" y="48006"/>
                </a:moveTo>
                <a:lnTo>
                  <a:pt x="1155953" y="28956"/>
                </a:lnTo>
                <a:lnTo>
                  <a:pt x="0" y="28956"/>
                </a:lnTo>
                <a:lnTo>
                  <a:pt x="0" y="48006"/>
                </a:lnTo>
                <a:lnTo>
                  <a:pt x="1155953" y="48006"/>
                </a:lnTo>
                <a:close/>
              </a:path>
              <a:path w="1219200" h="76200">
                <a:moveTo>
                  <a:pt x="1219200" y="38100"/>
                </a:moveTo>
                <a:lnTo>
                  <a:pt x="1143000" y="0"/>
                </a:lnTo>
                <a:lnTo>
                  <a:pt x="1143000" y="28956"/>
                </a:lnTo>
                <a:lnTo>
                  <a:pt x="1155953" y="28956"/>
                </a:lnTo>
                <a:lnTo>
                  <a:pt x="1155953" y="69723"/>
                </a:lnTo>
                <a:lnTo>
                  <a:pt x="1219200" y="38100"/>
                </a:lnTo>
                <a:close/>
              </a:path>
              <a:path w="1219200" h="76200">
                <a:moveTo>
                  <a:pt x="1155953" y="69723"/>
                </a:moveTo>
                <a:lnTo>
                  <a:pt x="1155953" y="48006"/>
                </a:lnTo>
                <a:lnTo>
                  <a:pt x="1143000" y="48006"/>
                </a:lnTo>
                <a:lnTo>
                  <a:pt x="1143000" y="76200"/>
                </a:lnTo>
                <a:lnTo>
                  <a:pt x="11559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54323" y="3399637"/>
            <a:ext cx="2966720" cy="1033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marR="5080" indent="-7620">
              <a:lnSpc>
                <a:spcPct val="168000"/>
              </a:lnSpc>
              <a:tabLst>
                <a:tab pos="2204720" algn="l"/>
              </a:tabLst>
            </a:pPr>
            <a:r>
              <a:rPr sz="2000" b="1" i="1" spc="-5" dirty="0">
                <a:latin typeface="Arial" panose="020B0604020202020204"/>
                <a:cs typeface="Arial" panose="020B0604020202020204"/>
              </a:rPr>
              <a:t>UserB	UserC  UserE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92637" y="3832097"/>
            <a:ext cx="1217930" cy="440055"/>
          </a:xfrm>
          <a:custGeom>
            <a:avLst/>
            <a:gdLst/>
            <a:ahLst/>
            <a:cxnLst/>
            <a:rect l="l" t="t" r="r" b="b"/>
            <a:pathLst>
              <a:path w="1217929" h="440054">
                <a:moveTo>
                  <a:pt x="1148794" y="394476"/>
                </a:moveTo>
                <a:lnTo>
                  <a:pt x="6096" y="0"/>
                </a:lnTo>
                <a:lnTo>
                  <a:pt x="0" y="18288"/>
                </a:lnTo>
                <a:lnTo>
                  <a:pt x="1142469" y="412684"/>
                </a:lnTo>
                <a:lnTo>
                  <a:pt x="1148794" y="394476"/>
                </a:lnTo>
                <a:close/>
              </a:path>
              <a:path w="1217929" h="440054">
                <a:moveTo>
                  <a:pt x="1160526" y="435966"/>
                </a:moveTo>
                <a:lnTo>
                  <a:pt x="1160526" y="398525"/>
                </a:lnTo>
                <a:lnTo>
                  <a:pt x="1154430" y="416813"/>
                </a:lnTo>
                <a:lnTo>
                  <a:pt x="1142469" y="412684"/>
                </a:lnTo>
                <a:lnTo>
                  <a:pt x="1133094" y="439673"/>
                </a:lnTo>
                <a:lnTo>
                  <a:pt x="1160526" y="435966"/>
                </a:lnTo>
                <a:close/>
              </a:path>
              <a:path w="1217929" h="440054">
                <a:moveTo>
                  <a:pt x="1160526" y="398525"/>
                </a:moveTo>
                <a:lnTo>
                  <a:pt x="1148794" y="394476"/>
                </a:lnTo>
                <a:lnTo>
                  <a:pt x="1142469" y="412684"/>
                </a:lnTo>
                <a:lnTo>
                  <a:pt x="1154430" y="416813"/>
                </a:lnTo>
                <a:lnTo>
                  <a:pt x="1160526" y="398525"/>
                </a:lnTo>
                <a:close/>
              </a:path>
              <a:path w="1217929" h="440054">
                <a:moveTo>
                  <a:pt x="1217676" y="428243"/>
                </a:moveTo>
                <a:lnTo>
                  <a:pt x="1158240" y="367283"/>
                </a:lnTo>
                <a:lnTo>
                  <a:pt x="1148794" y="394476"/>
                </a:lnTo>
                <a:lnTo>
                  <a:pt x="1160526" y="398525"/>
                </a:lnTo>
                <a:lnTo>
                  <a:pt x="1160526" y="435966"/>
                </a:lnTo>
                <a:lnTo>
                  <a:pt x="1217676" y="428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4055" y="3928109"/>
            <a:ext cx="1282065" cy="357505"/>
          </a:xfrm>
          <a:custGeom>
            <a:avLst/>
            <a:gdLst/>
            <a:ahLst/>
            <a:cxnLst/>
            <a:rect l="l" t="t" r="r" b="b"/>
            <a:pathLst>
              <a:path w="1282065" h="357504">
                <a:moveTo>
                  <a:pt x="1210594" y="46438"/>
                </a:moveTo>
                <a:lnTo>
                  <a:pt x="1205890" y="28184"/>
                </a:lnTo>
                <a:lnTo>
                  <a:pt x="0" y="339089"/>
                </a:lnTo>
                <a:lnTo>
                  <a:pt x="4572" y="357377"/>
                </a:lnTo>
                <a:lnTo>
                  <a:pt x="1210594" y="46438"/>
                </a:lnTo>
                <a:close/>
              </a:path>
              <a:path w="1282065" h="357504">
                <a:moveTo>
                  <a:pt x="1281684" y="18287"/>
                </a:moveTo>
                <a:lnTo>
                  <a:pt x="1198626" y="0"/>
                </a:lnTo>
                <a:lnTo>
                  <a:pt x="1205890" y="28184"/>
                </a:lnTo>
                <a:lnTo>
                  <a:pt x="1217676" y="25145"/>
                </a:lnTo>
                <a:lnTo>
                  <a:pt x="1222248" y="43433"/>
                </a:lnTo>
                <a:lnTo>
                  <a:pt x="1222248" y="69940"/>
                </a:lnTo>
                <a:lnTo>
                  <a:pt x="1281684" y="18287"/>
                </a:lnTo>
                <a:close/>
              </a:path>
              <a:path w="1282065" h="357504">
                <a:moveTo>
                  <a:pt x="1222248" y="43433"/>
                </a:moveTo>
                <a:lnTo>
                  <a:pt x="1217676" y="25145"/>
                </a:lnTo>
                <a:lnTo>
                  <a:pt x="1205890" y="28184"/>
                </a:lnTo>
                <a:lnTo>
                  <a:pt x="1210594" y="46438"/>
                </a:lnTo>
                <a:lnTo>
                  <a:pt x="1222248" y="43433"/>
                </a:lnTo>
                <a:close/>
              </a:path>
              <a:path w="1282065" h="357504">
                <a:moveTo>
                  <a:pt x="1222248" y="69940"/>
                </a:moveTo>
                <a:lnTo>
                  <a:pt x="1222248" y="43433"/>
                </a:lnTo>
                <a:lnTo>
                  <a:pt x="1210594" y="46438"/>
                </a:lnTo>
                <a:lnTo>
                  <a:pt x="1217676" y="73913"/>
                </a:lnTo>
                <a:lnTo>
                  <a:pt x="1222248" y="69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9183" y="4693678"/>
            <a:ext cx="8425180" cy="213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3870">
              <a:lnSpc>
                <a:spcPct val="100000"/>
              </a:lnSpc>
              <a:tabLst>
                <a:tab pos="385508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revoke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2000" b="1" spc="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b="1" spc="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employee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000" b="1" spc="-9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UserB</a:t>
            </a:r>
            <a:r>
              <a:rPr sz="2000" b="1" i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当一个用户的权利被收回时，通过其传播给其他用户的权利也将被收回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如果一个用户从多个用户处获得了授权，则当其中某一个用户收回授权时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，该用户可能仍保有权利。例如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UserC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从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UserB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和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UserE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处获得了授权，当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UserB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收回时，其还将保持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UserE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赋予其的权利。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496935" cy="4019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sz="2000" spc="-5" dirty="0" smtClean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5" dirty="0" smtClean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强制安全性机制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强制安全性通过对数据对象进行安全性分级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latin typeface="Microsoft JhengHei" panose="020B0604030504040204" charset="-120"/>
                <a:cs typeface="Microsoft JhengHei" panose="020B0604030504040204" charset="-120"/>
              </a:rPr>
              <a:t>绝密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16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op </a:t>
            </a:r>
            <a:r>
              <a:rPr sz="16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ecret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),</a:t>
            </a:r>
            <a:r>
              <a:rPr sz="1600" b="1" spc="7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Microsoft JhengHei" panose="020B0604030504040204" charset="-120"/>
                <a:cs typeface="Microsoft JhengHei" panose="020B0604030504040204" charset="-120"/>
              </a:rPr>
              <a:t>机密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16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ecret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),</a:t>
            </a:r>
            <a:r>
              <a:rPr sz="1600" b="1" spc="-5" dirty="0">
                <a:latin typeface="Microsoft JhengHei" panose="020B0604030504040204" charset="-120"/>
                <a:cs typeface="Microsoft JhengHei" panose="020B0604030504040204" charset="-120"/>
              </a:rPr>
              <a:t>可信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16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onfidential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)</a:t>
            </a:r>
            <a:r>
              <a:rPr sz="1600" b="1" spc="-5" dirty="0">
                <a:latin typeface="Microsoft JhengHei" panose="020B0604030504040204" charset="-120"/>
                <a:cs typeface="Microsoft JhengHei" panose="020B0604030504040204" charset="-120"/>
              </a:rPr>
              <a:t>和无分类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16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nclassified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)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83820" marR="5080">
              <a:lnSpc>
                <a:spcPts val="3280"/>
              </a:lnSpc>
              <a:spcBef>
                <a:spcPts val="5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以及对用户也进行上述的安全性分级，从而强制实现不同级别用户访问不  同级别数据的一种机制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访问规则如下：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用户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S,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不能读取数据对象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O,</a:t>
            </a:r>
            <a:r>
              <a:rPr sz="2000" b="1" spc="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除非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Level(S)&gt;=Level(O)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用户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S,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不能写数据对象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除非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Level(S)&lt;=Level(O)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457565" cy="485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4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 err="1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数据库完整性的概念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为什么会引发数据库完整性的问题呢？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algn="just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4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不正当的数据库操作，如输入错误、操作失误、程序处理失误等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数据库完整性管理的作用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algn="just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 err="1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防止和避免数据库中不合理数据的出现</a:t>
            </a:r>
            <a:r>
              <a:rPr lang="zh-CN" altLang="en-US" sz="2000" b="1" spc="-5" dirty="0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（</a:t>
            </a:r>
            <a:r>
              <a:rPr lang="en-US" altLang="zh-CN" sz="2000" b="1" spc="-5" dirty="0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salary&lt;0</a:t>
            </a:r>
            <a:r>
              <a:rPr lang="zh-CN" altLang="en-US" sz="2000" b="1" spc="-5" dirty="0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）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algn="just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4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DBMS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应尽可能地自动防止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DB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中语义不合理现象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5080" algn="just">
              <a:lnSpc>
                <a:spcPct val="130000"/>
              </a:lnSpc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如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DBMS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不能自动防止，则需要应用程序员和用户在进行数据库操作  时处处加以小心，每写一条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语句都要考虑是否符合语义完整性，这  </a:t>
            </a:r>
            <a:r>
              <a:rPr sz="2000" b="1" spc="-5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种工作负担是非常沉重的，因此应尽可能多地让</a:t>
            </a:r>
            <a:r>
              <a:rPr sz="2000" b="1" spc="-5" dirty="0" err="1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DBMS</a:t>
            </a:r>
            <a:r>
              <a:rPr sz="2000" b="1" spc="-5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来承担</a:t>
            </a:r>
            <a:r>
              <a:rPr sz="2000" b="1" spc="-5" dirty="0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lang="en-US" sz="2000" b="1" spc="-5" dirty="0" smtClean="0">
              <a:solidFill>
                <a:srgbClr val="FF0065"/>
              </a:solidFill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83920" marR="508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spc="-5" dirty="0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DB</a:t>
            </a:r>
            <a:r>
              <a:rPr lang="zh-CN" altLang="en-US" sz="2000" b="1" spc="-5" dirty="0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校验逻辑太复杂，推到前端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548370" cy="374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强制安全性机制的实现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引入强制安全性机制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可以通过扩展</a:t>
            </a:r>
            <a:r>
              <a:rPr lang="zh-CN" altLang="en-US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模式来实现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25"/>
              </a:spcBef>
              <a:tabLst>
                <a:tab pos="2219325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模式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:	R(A1: D1, A2: D2, …,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An:Dn)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对属性和元组引入安全性分级特性或称分类特性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R(A1: D1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C1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A2: D2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C2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…, An:Dn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Cn,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TC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998220" marR="5080">
              <a:lnSpc>
                <a:spcPts val="3280"/>
              </a:lnSpc>
              <a:spcBef>
                <a:spcPts val="100"/>
              </a:spcBef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其中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C1,C2,…,Cn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分别为属性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D1,D2,…,Dn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的安全分类特性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 </a:t>
            </a:r>
            <a:r>
              <a:rPr sz="20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TC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为元  组的分类特性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7183120" cy="1297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这样</a:t>
            </a:r>
            <a:r>
              <a:rPr lang="zh-CN" altLang="en-US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中的每个元组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都将扩展为带有安全分级的元组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例如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712" y="4920576"/>
            <a:ext cx="8509000" cy="16243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4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强制安全性机制使得</a:t>
            </a:r>
            <a:r>
              <a:rPr lang="zh-CN" altLang="en-US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形成为多级</a:t>
            </a:r>
            <a:r>
              <a:rPr lang="zh-CN" altLang="en-US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r>
              <a:rPr sz="2000" b="1" spc="-5" dirty="0" smtClean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不同级别用户所能看到的</a:t>
            </a:r>
            <a:r>
              <a:rPr lang="zh-CN" altLang="en-US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r>
              <a:rPr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的 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子集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也出现多重实例、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多级</a:t>
            </a:r>
            <a:r>
              <a:rPr lang="zh-CN" altLang="en-US" sz="2000" b="1" spc="-5" dirty="0" smtClean="0"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完整性等许多新的问题或新的处理技巧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 marR="106045">
              <a:lnSpc>
                <a:spcPct val="130000"/>
              </a:lnSpc>
              <a:spcBef>
                <a:spcPts val="145"/>
              </a:spcBef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在使用中需注意仔细研究。关于强制安全性机制的内容，可参看其他有关的  文献。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4737" y="2894076"/>
            <a:ext cx="6119621" cy="1773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923020" cy="450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 err="1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关于数据字典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系统目录和模式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系统目录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236855">
              <a:lnSpc>
                <a:spcPts val="3130"/>
              </a:lnSpc>
              <a:spcBef>
                <a:spcPts val="21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系统目录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(System Catalogs)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是系统维护的，包含数据库中定义的各类对象  信息的表或视图，这些对象包括用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Create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语句定义的表、列、索引、视图、  权限、约束等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这些信息又称数据库的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元数据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关于数据的数据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。在不同 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中，又称数据字典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(Data Dictionary(Oracle))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、目录表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(DB2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UDB)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、系 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统目录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(INFORMIX)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、系统视图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(X/Open)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83820" marR="5080">
              <a:lnSpc>
                <a:spcPts val="312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不同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中系统目录存储方式可能是不同的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但会有一些信息对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DBA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公开。  这些公开的信息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DBA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可以使用一些特殊的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命令来检索。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612505" cy="332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 err="1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关于数据字典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系统目录和模式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356870" indent="-273050">
              <a:lnSpc>
                <a:spcPct val="100000"/>
              </a:lnSpc>
              <a:spcBef>
                <a:spcPts val="1600"/>
              </a:spcBef>
              <a:buFont typeface="Wingdings" panose="05000000000000000000"/>
              <a:buChar char=""/>
              <a:tabLst>
                <a:tab pos="357505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DBA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DBA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需要清楚地知道系统目录的内容构成，并知道这些信息的含义和作用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以便能更有效地维护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以及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DBS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系统的效率。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88265">
              <a:lnSpc>
                <a:spcPts val="3280"/>
              </a:lnSpc>
              <a:spcBef>
                <a:spcPts val="1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DBA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需要熟悉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提供的各种检索系统目录的命令，以便能更好地操作  系统目录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538845" cy="2157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sz="2000" spc="-5" dirty="0" smtClean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5" dirty="0" smtClean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典型的系统目录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ts val="3280"/>
              </a:lnSpc>
              <a:spcBef>
                <a:spcPts val="9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X/Open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标准中有一个目录表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Info_Schem.Tables,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该表中的一行是一个已  经定义的表的有关信息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687" y="4907775"/>
            <a:ext cx="8439150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37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可以使用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语句来访问这个表中的信息，比如了解已经定义了哪些表，  可如下进行：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1428115" algn="l"/>
                <a:tab pos="3063875" algn="l"/>
                <a:tab pos="3908425" algn="l"/>
              </a:tabLst>
            </a:pP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Table_Name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Tables;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5489" y="3324225"/>
            <a:ext cx="5972555" cy="127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648700" cy="3715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sz="2000" spc="-5" dirty="0" smtClean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40" dirty="0" smtClean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模式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系统目录的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Tables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中有一列是模式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Schema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，模式的含义是指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某一用户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所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173990">
              <a:lnSpc>
                <a:spcPct val="124000"/>
              </a:lnSpc>
              <a:spcBef>
                <a:spcPts val="300"/>
              </a:spcBef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设计和使用的表、索引及其他与数据库有关的对象的集合，因此表的完整名  应是：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模式名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。这样做可允许不同用户使用相同的表名，而不混淆。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ts val="3130"/>
              </a:lnSpc>
              <a:spcBef>
                <a:spcPts val="2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一般而言，一个用户有一个模式。可以使用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Create Schema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语句来创建模  式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用法略，参见相关文献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，在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Create</a:t>
            </a:r>
            <a:r>
              <a:rPr sz="20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等语句可以使用所定义的模式名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ts val="2380"/>
              </a:lnSpc>
              <a:spcBef>
                <a:spcPts val="650"/>
              </a:spcBef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称。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016240" cy="209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356235" indent="-272415">
              <a:lnSpc>
                <a:spcPct val="100000"/>
              </a:lnSpc>
              <a:spcBef>
                <a:spcPts val="1600"/>
              </a:spcBef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spc="-5" dirty="0" err="1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Oracle</a:t>
            </a:r>
            <a:r>
              <a:rPr sz="2000" b="1" spc="-5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的数据字典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Oracle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数据字典由视图组成，分为三种不同形式，由不同的前缀标识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25"/>
              </a:spcBef>
              <a:tabLst>
                <a:tab pos="1911985" algn="l"/>
              </a:tabLst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7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USER_	: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用户视图，用户所拥有的对象，在用户模式中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0906" y="3431819"/>
            <a:ext cx="1016000" cy="70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297815">
              <a:lnSpc>
                <a:spcPct val="100000"/>
              </a:lnSpc>
              <a:buFont typeface="Wingdings" panose="05000000000000000000"/>
              <a:buChar char=""/>
              <a:tabLst>
                <a:tab pos="311150" algn="l"/>
              </a:tabLst>
            </a:pP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ALL_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10515" indent="-297815">
              <a:lnSpc>
                <a:spcPct val="100000"/>
              </a:lnSpc>
              <a:spcBef>
                <a:spcPts val="725"/>
              </a:spcBef>
              <a:buFont typeface="Wingdings" panose="05000000000000000000"/>
              <a:buChar char=""/>
              <a:tabLst>
                <a:tab pos="311150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DBA_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2156" y="3431819"/>
            <a:ext cx="5448300" cy="70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扩展的用户视图，用户可访问的对象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:DBA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视图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所有用户都可访问的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DBA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对象的子集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3738" y="4225849"/>
            <a:ext cx="7763509" cy="70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80" indent="-271780">
              <a:lnSpc>
                <a:spcPct val="100000"/>
              </a:lnSpc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Oracle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数据字典中定义了三个视图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USER_Tables, ALL_Tables,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和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DBA_Tables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供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DBA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和用户使用数据字典中关于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表的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信息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55633" y="5098541"/>
            <a:ext cx="4891278" cy="1746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305800" cy="210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 marR="5080">
              <a:lnSpc>
                <a:spcPct val="130000"/>
              </a:lnSpc>
              <a:spcBef>
                <a:spcPts val="875"/>
              </a:spcBef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dirty="0" err="1" smtClean="0">
                <a:latin typeface="Microsoft JhengHei" panose="020B0604030504040204" charset="-120"/>
                <a:cs typeface="Microsoft JhengHei" panose="020B0604030504040204" charset="-120"/>
              </a:rPr>
              <a:t>同样</a:t>
            </a:r>
            <a:r>
              <a:rPr sz="2000" b="1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Oracle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数据字典中也定义了三个视图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USER_TAB_Columns,  ALL_TAB_Columns(Accessible_Columns),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和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DBA_TAB_Columns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供 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DBA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和用户使用数据字典中关于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表的列的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信息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687" y="5813044"/>
            <a:ext cx="6593205" cy="1138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可以使用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语句来访问这些表中的信息：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69900" marR="5080">
              <a:lnSpc>
                <a:spcPts val="3130"/>
              </a:lnSpc>
              <a:spcBef>
                <a:spcPts val="220"/>
              </a:spcBef>
              <a:tabLst>
                <a:tab pos="1386840" algn="l"/>
                <a:tab pos="1428115" algn="l"/>
                <a:tab pos="3021965" algn="l"/>
                <a:tab pos="3345815" algn="l"/>
                <a:tab pos="4191635" algn="l"/>
              </a:tabLst>
            </a:pP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Selec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Column_</a:t>
            </a:r>
            <a:r>
              <a:rPr sz="2000" b="1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ame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ALL_TAB_Columns 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Table_Name	=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‘STUDENT’</a:t>
            </a:r>
            <a:r>
              <a:rPr sz="20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7721" y="3508247"/>
            <a:ext cx="4274820" cy="2148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359140" cy="5304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Oracle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数据字典中还定义了其他视图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9470" indent="-298450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"/>
              <a:tabLst>
                <a:tab pos="83883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TABLE_PRIVILEDGE(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ALL_TAB_GRANTS)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839470" indent="-298450">
              <a:lnSpc>
                <a:spcPct val="100000"/>
              </a:lnSpc>
              <a:spcBef>
                <a:spcPts val="725"/>
              </a:spcBef>
              <a:buFont typeface="Wingdings" panose="05000000000000000000"/>
              <a:buChar char=""/>
              <a:tabLst>
                <a:tab pos="83883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COLUMN_PRIVILEDGE(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ALL_COL_GRANTS)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998220">
              <a:lnSpc>
                <a:spcPct val="100000"/>
              </a:lnSpc>
              <a:spcBef>
                <a:spcPts val="875"/>
              </a:spcBef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可访问表的权限，列的权限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CONSTRAINT_DEFS(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ALL_CONSTRAINTS)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998220">
              <a:lnSpc>
                <a:spcPct val="100000"/>
              </a:lnSpc>
              <a:spcBef>
                <a:spcPts val="875"/>
              </a:spcBef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可访问表的各种约束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还有其他视图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可以使用下述命令获取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Oracle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定义的所有视图信息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 marR="5080">
              <a:lnSpc>
                <a:spcPct val="130000"/>
              </a:lnSpc>
              <a:tabLst>
                <a:tab pos="1886585" algn="l"/>
                <a:tab pos="2492375" algn="l"/>
                <a:tab pos="3055620" algn="l"/>
                <a:tab pos="3379470" algn="l"/>
                <a:tab pos="4266565" algn="l"/>
                <a:tab pos="4660900" algn="l"/>
                <a:tab pos="5266055" algn="l"/>
                <a:tab pos="6140450" algn="l"/>
                <a:tab pos="6647180" algn="l"/>
              </a:tabLst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view_name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000" b="1" spc="5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all_views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owner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‘SYS’</a:t>
            </a:r>
            <a:r>
              <a:rPr sz="2000" b="1" spc="-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view_name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like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‘ALL_%’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or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view_name</a:t>
            </a:r>
            <a:r>
              <a:rPr sz="2000" b="1" spc="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like	‘USER_%’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如果用户使用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Oracle,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可使用其提供的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SQL*PLUS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进行交互式访问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68635" y="909320"/>
            <a:ext cx="8912225" cy="5669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Times New Roman" panose="02020603050405020304"/>
              <a:cs typeface="Times New Roman" panose="02020603050405020304"/>
            </a:endParaRPr>
          </a:p>
          <a:p>
            <a:pPr marL="12827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7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本章小结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……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47625" marR="340995" indent="-635">
              <a:lnSpc>
                <a:spcPct val="125000"/>
              </a:lnSpc>
              <a:spcBef>
                <a:spcPts val="3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充分了解了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完整性的有关概念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充分了解了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SQL-DDL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关于完整性约束的  定义方法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04825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包括列约束和表约束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结构约束和内容约束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静态约束和动态约束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r>
              <a:rPr sz="2000" b="1" spc="4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触发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04825">
              <a:lnSpc>
                <a:spcPct val="100000"/>
              </a:lnSpc>
              <a:spcBef>
                <a:spcPts val="610"/>
              </a:spcBef>
            </a:pP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器等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04825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要进一步理解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SQL-DDL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的使用方法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6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以便能更有效地维护数据库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04825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进一步理解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Triggers,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有优点，也有不足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7625" marR="340995" indent="-635">
              <a:lnSpc>
                <a:spcPct val="120000"/>
              </a:lnSpc>
              <a:spcBef>
                <a:spcPts val="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充分了解了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安全性的有关概念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充分了解了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SQL-DCL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中关于授权与收回  授权的使用方法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进一步理解了视图作为安全性控制的重要意义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04825" marR="5080">
              <a:lnSpc>
                <a:spcPct val="120000"/>
              </a:lnSpc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包括安全性管理的责任素质要求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自主安全性机制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访问权利、存取矩阵、  授权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),</a:t>
            </a:r>
            <a:r>
              <a:rPr sz="2000" b="1" spc="-8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强制安全性机制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04825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5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进一步理解安全性，掌握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DBA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应掌握的安全性常识与能力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7625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基本了解了数据字典，初步了解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DBA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通过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命令访问数据字典的方法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573135" cy="2900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sz="2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怎样自动保证完整性呢？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7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DBMS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允许用户定义一些完整性约束规则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用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SQL-DDL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来定义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41020" marR="5080">
              <a:lnSpc>
                <a:spcPts val="3280"/>
              </a:lnSpc>
              <a:spcBef>
                <a:spcPts val="100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当有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DB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更新操作时，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DBMS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自动按照完整性约束条件进行检查，以确  保更新操作符合语义完整性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320"/>
              </a:spcBef>
            </a:pP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3441000"/>
            <a:ext cx="6934200" cy="3511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573135" cy="3516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 sz="2300" dirty="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320"/>
              </a:spcBef>
            </a:pPr>
            <a:r>
              <a:rPr sz="2000" spc="-5" dirty="0" smtClean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完整性约束条件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或称完整性约束规则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的一般形式</a:t>
            </a:r>
            <a:r>
              <a:rPr lang="en-US" altLang="zh-CN"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lang="zh-CN" altLang="en-US"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（</a:t>
            </a:r>
            <a:r>
              <a:rPr lang="en-US" altLang="zh-CN"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Quad</a:t>
            </a:r>
            <a:r>
              <a:rPr lang="zh-CN" altLang="en-US"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四元组）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78535" indent="-437515">
              <a:lnSpc>
                <a:spcPct val="100000"/>
              </a:lnSpc>
              <a:spcBef>
                <a:spcPts val="725"/>
              </a:spcBef>
              <a:buFont typeface="Wingdings" panose="05000000000000000000"/>
              <a:buChar char=""/>
              <a:tabLst>
                <a:tab pos="978535" algn="l"/>
                <a:tab pos="978535" algn="l"/>
                <a:tab pos="3525520" algn="l"/>
              </a:tabLst>
            </a:pP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Integrity</a:t>
            </a:r>
            <a:r>
              <a:rPr sz="2000" b="1" spc="7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Constraint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::= (</a:t>
            </a:r>
            <a:r>
              <a:rPr sz="2000" b="1" spc="-7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99822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2000" spc="-2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―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数据集合：约束的对象？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4554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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列、多列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元组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、元组集合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2000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―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谓词条件：什么样的约束？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2000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―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触发条件：什么时候检查？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2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 smtClean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―</a:t>
            </a:r>
            <a:r>
              <a:rPr sz="2000" b="1" spc="-5" dirty="0" err="1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响应</a:t>
            </a:r>
            <a:r>
              <a:rPr lang="zh-CN" altLang="en-US"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动作</a:t>
            </a:r>
            <a:r>
              <a:rPr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不满足时怎么办？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4408967"/>
            <a:ext cx="5609965" cy="2558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09320"/>
            <a:ext cx="8647430" cy="44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spc="-5" dirty="0" smtClean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按约束对象分类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完整性约束条件的类别</a:t>
            </a:r>
            <a:endParaRPr sz="2000" dirty="0" smtClean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20"/>
              </a:spcBef>
              <a:tabLst>
                <a:tab pos="908685" algn="l"/>
              </a:tabLst>
            </a:pPr>
            <a:r>
              <a:rPr sz="2000" spc="-5" dirty="0" smtClean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 smtClean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 err="1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域完整性约束条件</a:t>
            </a:r>
            <a:endParaRPr sz="2000" dirty="0" smtClean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 marR="5080">
              <a:lnSpc>
                <a:spcPts val="3280"/>
              </a:lnSpc>
              <a:spcBef>
                <a:spcPts val="100"/>
              </a:spcBef>
            </a:pPr>
            <a:r>
              <a:rPr sz="2000" spc="-5" dirty="0" smtClean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2000" spc="-5" dirty="0" smtClean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施加于</a:t>
            </a:r>
            <a:r>
              <a:rPr sz="2000" b="1" spc="-5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某一列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上，对给定列上所要更新的某一候选值是否可以接受  </a:t>
            </a:r>
            <a:r>
              <a:rPr sz="2000" b="1" spc="-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进行约束条件判断，</a:t>
            </a:r>
            <a:r>
              <a:rPr sz="2000" b="1" spc="-5" dirty="0" err="1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这是孤立进行的</a:t>
            </a:r>
            <a:r>
              <a:rPr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000" dirty="0" smtClean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320"/>
              </a:spcBef>
              <a:tabLst>
                <a:tab pos="908685" algn="l"/>
              </a:tabLst>
            </a:pPr>
            <a:r>
              <a:rPr sz="2000" spc="-5" dirty="0" smtClean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 smtClean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zh-CN" altLang="en-US" sz="2000" b="1" spc="-5" dirty="0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r>
              <a:rPr sz="2000" b="1" spc="-5" dirty="0" err="1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完整性约束条件</a:t>
            </a:r>
            <a:endParaRPr sz="2000" dirty="0" smtClean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725"/>
              </a:spcBef>
            </a:pPr>
            <a:r>
              <a:rPr sz="2000" spc="-5" dirty="0" smtClean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2000" spc="25" dirty="0" smtClean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 err="1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施加于</a:t>
            </a:r>
            <a:r>
              <a:rPr lang="zh-CN" altLang="en-US" sz="2000" b="1" spc="-5" dirty="0" smtClean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r>
              <a:rPr sz="2000" b="1" spc="-5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0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上，对给定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上所要更新的某一候选元组是否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 marR="19685">
              <a:lnSpc>
                <a:spcPct val="130000"/>
              </a:lnSpc>
              <a:spcBef>
                <a:spcPts val="155"/>
              </a:spcBef>
            </a:pPr>
            <a:r>
              <a:rPr sz="2000" b="1" spc="-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可以接受进行约束条件判断，</a:t>
            </a:r>
            <a:r>
              <a:rPr sz="2000" b="1" spc="-5" dirty="0" err="1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或是对一个</a:t>
            </a:r>
            <a:r>
              <a:rPr lang="zh-CN" altLang="en-US"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r>
              <a:rPr sz="2000" b="1" spc="-5" dirty="0" err="1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中的</a:t>
            </a:r>
            <a:r>
              <a:rPr lang="zh-CN" altLang="en-US"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若干</a:t>
            </a:r>
            <a:r>
              <a:rPr sz="2000" b="1" spc="-5" dirty="0" err="1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元组和另一个</a:t>
            </a:r>
            <a:r>
              <a:rPr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  </a:t>
            </a:r>
            <a:r>
              <a:rPr lang="zh-CN" altLang="en-US"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r>
              <a:rPr sz="2000" b="1" spc="-5" dirty="0" err="1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中的</a:t>
            </a:r>
            <a:r>
              <a:rPr lang="zh-CN" altLang="en-US"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若干</a:t>
            </a:r>
            <a:r>
              <a:rPr sz="2000" b="1" spc="-5" dirty="0" err="1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元组间的联系是否可以接受进行约束条件判断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0" y="5325395"/>
            <a:ext cx="3733800" cy="2037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059" y="949960"/>
            <a:ext cx="9139041" cy="2939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8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数据库的完整性与安全性控制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6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000" spc="-5" dirty="0">
                <a:latin typeface="Times New Roman" panose="02020603050405020304"/>
                <a:cs typeface="Times New Roman" panose="02020603050405020304"/>
              </a:rPr>
              <a:t>按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约束</a:t>
            </a:r>
            <a:r>
              <a:rPr lang="zh-CN" altLang="en-US"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来源</a:t>
            </a:r>
            <a:r>
              <a:rPr sz="2000" b="1" spc="-5" dirty="0" err="1" smtClean="0">
                <a:latin typeface="Microsoft JhengHei" panose="020B0604030504040204" charset="-120"/>
                <a:cs typeface="Microsoft JhengHei" panose="020B0604030504040204" charset="-120"/>
              </a:rPr>
              <a:t>分类</a:t>
            </a:r>
            <a:endParaRPr lang="en-US" sz="2000" b="1" spc="-5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26720" indent="-342900">
              <a:lnSpc>
                <a:spcPct val="100000"/>
              </a:lnSpc>
              <a:spcBef>
                <a:spcPts val="1600"/>
              </a:spcBef>
              <a:buFont typeface="Wingdings" panose="05000000000000000000" pitchFamily="2" charset="2"/>
              <a:buChar char="q"/>
            </a:pPr>
            <a:r>
              <a:rPr lang="zh-CN" altLang="en-US" sz="2000" b="1" spc="-5" dirty="0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结构</a:t>
            </a:r>
            <a:r>
              <a:rPr lang="zh-CN" altLang="en-US"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约束</a:t>
            </a:r>
            <a:r>
              <a:rPr lang="zh-CN" altLang="en-US"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：来自于模型的约束，例如函数依赖约束、主键约束</a:t>
            </a:r>
            <a:r>
              <a:rPr lang="en-US" altLang="zh-CN"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lang="zh-CN" altLang="en-US"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实  体完整性</a:t>
            </a:r>
            <a:r>
              <a:rPr lang="en-US" altLang="zh-CN"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lang="zh-CN" altLang="en-US"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、外键约束</a:t>
            </a:r>
            <a:r>
              <a:rPr lang="en-US" altLang="zh-CN"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lang="zh-CN" altLang="en-US"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参照完整性</a:t>
            </a:r>
            <a:r>
              <a:rPr lang="en-US" altLang="zh-CN"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lang="zh-CN" altLang="en-US"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，只关心数值相等与否、是否</a:t>
            </a:r>
            <a:r>
              <a:rPr lang="zh-CN" altLang="en-US"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允许空值</a:t>
            </a:r>
            <a:r>
              <a:rPr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等；</a:t>
            </a:r>
            <a:r>
              <a:rPr lang="zh-CN" altLang="en-US"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 </a:t>
            </a:r>
            <a:endParaRPr lang="en-US" altLang="zh-CN" sz="2000" spc="-5" dirty="0" smtClean="0">
              <a:solidFill>
                <a:srgbClr val="FF0065"/>
              </a:solidFill>
              <a:latin typeface="Wingdings" panose="05000000000000000000"/>
              <a:cs typeface="Wingdings" panose="05000000000000000000"/>
            </a:endParaRPr>
          </a:p>
          <a:p>
            <a:pPr marL="426720" indent="-342900">
              <a:lnSpc>
                <a:spcPct val="100000"/>
              </a:lnSpc>
              <a:spcBef>
                <a:spcPts val="1600"/>
              </a:spcBef>
              <a:buFont typeface="Wingdings" panose="05000000000000000000" pitchFamily="2" charset="2"/>
              <a:buChar char="q"/>
            </a:pPr>
            <a:r>
              <a:rPr sz="2000" b="1" spc="-5" dirty="0" err="1" smtClean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内容约束</a:t>
            </a:r>
            <a:r>
              <a:rPr sz="2000" b="1" spc="-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：来自于用户的约束，如用户自定义完整性</a:t>
            </a:r>
            <a:r>
              <a:rPr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lang="zh-CN" altLang="en-US"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关心</a:t>
            </a:r>
            <a:r>
              <a:rPr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元组或属性的取值范围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。例如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表的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Sage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属性值在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15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岁至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40</a:t>
            </a:r>
            <a:r>
              <a:rPr sz="2000" b="1" spc="-5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岁之间</a:t>
            </a:r>
            <a:r>
              <a:rPr sz="2000" b="1" dirty="0" smtClean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等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91" y="4314825"/>
            <a:ext cx="6477000" cy="2413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2372</Words>
  <Application>Microsoft Office PowerPoint</Application>
  <PresentationFormat>自定义</PresentationFormat>
  <Paragraphs>630</Paragraphs>
  <Slides>59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8" baseType="lpstr">
      <vt:lpstr>Franklin Gothic Book</vt:lpstr>
      <vt:lpstr>Microsoft JhengHei</vt:lpstr>
      <vt:lpstr>宋体</vt:lpstr>
      <vt:lpstr>幼圆</vt:lpstr>
      <vt:lpstr>Arial</vt:lpstr>
      <vt:lpstr>Calibri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227</cp:revision>
  <dcterms:created xsi:type="dcterms:W3CDTF">2017-09-26T12:51:00Z</dcterms:created>
  <dcterms:modified xsi:type="dcterms:W3CDTF">2020-03-18T10:44:28Z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2012-06-13T00:00:00Z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2017-09-26T00:00:00Z</vt:filetime>
  </property>
  <property fmtid="{D5CDD505-2E9C-101B-9397-08002B2CF9AE}" pid="5" name="KSOProductBuildVer">
    <vt:lpwstr>2052-11.1.0.9339</vt:lpwstr>
  </property>
</Properties>
</file>