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339" r:id="rId2"/>
    <p:sldId id="340" r:id="rId3"/>
    <p:sldId id="258" r:id="rId4"/>
    <p:sldId id="261" r:id="rId5"/>
    <p:sldId id="264" r:id="rId6"/>
    <p:sldId id="341" r:id="rId7"/>
    <p:sldId id="290" r:id="rId8"/>
    <p:sldId id="292" r:id="rId9"/>
    <p:sldId id="293" r:id="rId10"/>
    <p:sldId id="294" r:id="rId11"/>
    <p:sldId id="310" r:id="rId12"/>
    <p:sldId id="311" r:id="rId13"/>
    <p:sldId id="312" r:id="rId14"/>
    <p:sldId id="313" r:id="rId15"/>
    <p:sldId id="314" r:id="rId16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2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2D8E6-D19F-4F06-8F80-B6F1A07181DB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CF6F6-40AF-467F-BE51-9AF62319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0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6CB3F-0304-42BC-A9CC-EB4E674BBA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36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9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10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56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1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latin typeface="宋体" panose="02010600030101010101" pitchFamily="2" charset="-122"/>
                <a:ea typeface="宋体" panose="02010600030101010101" pitchFamily="2" charset="-122"/>
              </a:rPr>
              <a:t>数据库系统基础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xmlns="" id="{07A1D30D-2EA1-4B00-AC5C-9ED41645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4" y="257175"/>
            <a:ext cx="7951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04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2250" y="19558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4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37635" y="2043938"/>
            <a:ext cx="281813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5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数据库系统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1013" y="4958079"/>
            <a:ext cx="28689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哈尔滨工业大学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（深圳）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8635" y="1427700"/>
            <a:ext cx="8444865" cy="107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-5" dirty="0">
                <a:latin typeface="微软雅黑"/>
                <a:cs typeface="微软雅黑"/>
              </a:rPr>
              <a:t>具体化和泛化在E-R图中</a:t>
            </a:r>
            <a:r>
              <a:rPr sz="2000" dirty="0">
                <a:latin typeface="微软雅黑"/>
                <a:cs typeface="微软雅黑"/>
              </a:rPr>
              <a:t>用</a:t>
            </a:r>
            <a:r>
              <a:rPr sz="2000" spc="-5" dirty="0">
                <a:solidFill>
                  <a:srgbClr val="FF3300"/>
                </a:solidFill>
                <a:latin typeface="微软雅黑"/>
                <a:cs typeface="微软雅黑"/>
              </a:rPr>
              <a:t>标记</a:t>
            </a:r>
            <a:r>
              <a:rPr sz="2000" dirty="0">
                <a:solidFill>
                  <a:srgbClr val="FF3300"/>
                </a:solidFill>
                <a:latin typeface="微软雅黑"/>
                <a:cs typeface="微软雅黑"/>
              </a:rPr>
              <a:t>为</a:t>
            </a:r>
            <a:r>
              <a:rPr sz="2000" spc="-10" dirty="0">
                <a:solidFill>
                  <a:srgbClr val="FF3300"/>
                </a:solidFill>
                <a:latin typeface="微软雅黑"/>
                <a:cs typeface="微软雅黑"/>
              </a:rPr>
              <a:t>ISA</a:t>
            </a:r>
            <a:r>
              <a:rPr sz="2000" spc="-5" dirty="0">
                <a:solidFill>
                  <a:srgbClr val="FF3300"/>
                </a:solidFill>
                <a:latin typeface="微软雅黑"/>
                <a:cs typeface="微软雅黑"/>
              </a:rPr>
              <a:t>的三角</a:t>
            </a:r>
            <a:r>
              <a:rPr sz="2000" dirty="0">
                <a:solidFill>
                  <a:srgbClr val="FF3300"/>
                </a:solidFill>
                <a:latin typeface="微软雅黑"/>
                <a:cs typeface="微软雅黑"/>
              </a:rPr>
              <a:t>形</a:t>
            </a:r>
            <a:r>
              <a:rPr sz="2000" spc="-5" dirty="0">
                <a:latin typeface="微软雅黑"/>
                <a:cs typeface="微软雅黑"/>
              </a:rPr>
              <a:t>来表示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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ISA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“is-a”,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表示高层实体和低层实体之间的“父类－子类”联系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-5" dirty="0">
                <a:latin typeface="微软雅黑"/>
                <a:cs typeface="微软雅黑"/>
              </a:rPr>
              <a:t>在IDEF1X中具体化和泛化表征的就是一种分类联系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6305" y="3294126"/>
            <a:ext cx="6486144" cy="255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2965" y="3830573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>
                <a:moveTo>
                  <a:pt x="0" y="0"/>
                </a:moveTo>
                <a:lnTo>
                  <a:pt x="50596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6605" y="6249659"/>
            <a:ext cx="32893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E-R图中的分类联系示例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IDEF1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的分类联系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泛化与具体化</a:t>
            </a:r>
            <a:endParaRPr sz="20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3199" y="1836133"/>
            <a:ext cx="8364220" cy="16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 algn="just">
              <a:lnSpc>
                <a:spcPct val="100000"/>
              </a:lnSpc>
            </a:pPr>
            <a:r>
              <a:rPr sz="2000" b="1" spc="50" dirty="0" err="1">
                <a:latin typeface="微软雅黑"/>
                <a:cs typeface="微软雅黑"/>
              </a:rPr>
              <a:t>某企业要研</a:t>
            </a:r>
            <a:r>
              <a:rPr sz="2000" b="1" spc="45" dirty="0" err="1">
                <a:latin typeface="微软雅黑"/>
                <a:cs typeface="微软雅黑"/>
              </a:rPr>
              <a:t>发</a:t>
            </a:r>
            <a:r>
              <a:rPr sz="2000" b="1" spc="35" dirty="0" err="1">
                <a:latin typeface="微软雅黑"/>
                <a:cs typeface="微软雅黑"/>
              </a:rPr>
              <a:t>一</a:t>
            </a:r>
            <a:r>
              <a:rPr sz="2000" b="1" spc="45" dirty="0" err="1">
                <a:latin typeface="微软雅黑"/>
                <a:cs typeface="微软雅黑"/>
              </a:rPr>
              <a:t>仓</a:t>
            </a:r>
            <a:r>
              <a:rPr sz="2000" b="1" spc="35" dirty="0" err="1">
                <a:latin typeface="微软雅黑"/>
                <a:cs typeface="微软雅黑"/>
              </a:rPr>
              <a:t>储</a:t>
            </a:r>
            <a:r>
              <a:rPr sz="2000" b="1" spc="45" dirty="0" err="1">
                <a:latin typeface="微软雅黑"/>
                <a:cs typeface="微软雅黑"/>
              </a:rPr>
              <a:t>管</a:t>
            </a:r>
            <a:r>
              <a:rPr sz="2000" b="1" spc="35" dirty="0" err="1">
                <a:latin typeface="微软雅黑"/>
                <a:cs typeface="微软雅黑"/>
              </a:rPr>
              <a:t>理</a:t>
            </a:r>
            <a:r>
              <a:rPr sz="2000" b="1" spc="45" dirty="0" err="1">
                <a:latin typeface="微软雅黑"/>
                <a:cs typeface="微软雅黑"/>
              </a:rPr>
              <a:t>系</a:t>
            </a:r>
            <a:r>
              <a:rPr sz="2000" b="1" spc="35" dirty="0" err="1">
                <a:latin typeface="微软雅黑"/>
                <a:cs typeface="微软雅黑"/>
              </a:rPr>
              <a:t>统</a:t>
            </a:r>
            <a:r>
              <a:rPr sz="2000" b="1" spc="45" dirty="0" err="1">
                <a:latin typeface="微软雅黑"/>
                <a:cs typeface="微软雅黑"/>
              </a:rPr>
              <a:t>，</a:t>
            </a:r>
            <a:r>
              <a:rPr sz="2000" b="1" spc="35" dirty="0" err="1">
                <a:latin typeface="微软雅黑"/>
                <a:cs typeface="微软雅黑"/>
              </a:rPr>
              <a:t>要</a:t>
            </a:r>
            <a:r>
              <a:rPr sz="2000" b="1" spc="45" dirty="0" err="1">
                <a:latin typeface="微软雅黑"/>
                <a:cs typeface="微软雅黑"/>
              </a:rPr>
              <a:t>求</a:t>
            </a:r>
            <a:r>
              <a:rPr sz="2000" b="1" spc="35" dirty="0" err="1">
                <a:latin typeface="微软雅黑"/>
                <a:cs typeface="微软雅黑"/>
              </a:rPr>
              <a:t>：</a:t>
            </a:r>
            <a:r>
              <a:rPr sz="2000" b="1" spc="45" dirty="0" err="1">
                <a:latin typeface="微软雅黑"/>
                <a:cs typeface="微软雅黑"/>
              </a:rPr>
              <a:t>管</a:t>
            </a:r>
            <a:r>
              <a:rPr sz="2000" b="1" spc="35" dirty="0" err="1">
                <a:latin typeface="微软雅黑"/>
                <a:cs typeface="微软雅黑"/>
              </a:rPr>
              <a:t>理</a:t>
            </a:r>
            <a:r>
              <a:rPr sz="2000" b="1" spc="45" dirty="0" err="1">
                <a:latin typeface="微软雅黑"/>
                <a:cs typeface="微软雅黑"/>
              </a:rPr>
              <a:t>若</a:t>
            </a:r>
            <a:r>
              <a:rPr sz="2000" b="1" spc="35" dirty="0" err="1">
                <a:latin typeface="微软雅黑"/>
                <a:cs typeface="微软雅黑"/>
              </a:rPr>
              <a:t>干</a:t>
            </a:r>
            <a:r>
              <a:rPr sz="2000" b="1" spc="45" dirty="0" err="1">
                <a:latin typeface="微软雅黑"/>
                <a:cs typeface="微软雅黑"/>
              </a:rPr>
              <a:t>仓</a:t>
            </a:r>
            <a:r>
              <a:rPr sz="2000" b="1" spc="35" dirty="0" err="1">
                <a:latin typeface="微软雅黑"/>
                <a:cs typeface="微软雅黑"/>
              </a:rPr>
              <a:t>库</a:t>
            </a:r>
            <a:r>
              <a:rPr sz="2000" b="1" spc="45" dirty="0" err="1">
                <a:latin typeface="微软雅黑"/>
                <a:cs typeface="微软雅黑"/>
              </a:rPr>
              <a:t>及</a:t>
            </a:r>
            <a:r>
              <a:rPr sz="2000" b="1" spc="35" dirty="0" err="1">
                <a:latin typeface="微软雅黑"/>
                <a:cs typeface="微软雅黑"/>
              </a:rPr>
              <a:t>其</a:t>
            </a:r>
            <a:r>
              <a:rPr sz="2000" b="1" spc="45" dirty="0" err="1">
                <a:latin typeface="微软雅黑"/>
                <a:cs typeface="微软雅黑"/>
              </a:rPr>
              <a:t>物</a:t>
            </a:r>
            <a:r>
              <a:rPr sz="2000" b="1" spc="35" dirty="0" err="1">
                <a:latin typeface="微软雅黑"/>
                <a:cs typeface="微软雅黑"/>
              </a:rPr>
              <a:t>资</a:t>
            </a:r>
            <a:r>
              <a:rPr sz="2000" b="1" spc="45" dirty="0" err="1">
                <a:latin typeface="微软雅黑"/>
                <a:cs typeface="微软雅黑"/>
              </a:rPr>
              <a:t>的</a:t>
            </a:r>
            <a:r>
              <a:rPr sz="2000" b="1" spc="35" dirty="0" err="1">
                <a:latin typeface="微软雅黑"/>
                <a:cs typeface="微软雅黑"/>
              </a:rPr>
              <a:t>出</a:t>
            </a:r>
            <a:r>
              <a:rPr sz="2000" b="1" spc="50" dirty="0" err="1">
                <a:latin typeface="微软雅黑"/>
                <a:cs typeface="微软雅黑"/>
              </a:rPr>
              <a:t>库</a:t>
            </a:r>
            <a:r>
              <a:rPr sz="2000" b="1" spc="45" dirty="0" err="1">
                <a:latin typeface="微软雅黑"/>
                <a:cs typeface="微软雅黑"/>
              </a:rPr>
              <a:t>和</a:t>
            </a:r>
            <a:r>
              <a:rPr sz="2000" b="1" spc="-5" dirty="0" err="1">
                <a:latin typeface="微软雅黑"/>
                <a:cs typeface="微软雅黑"/>
              </a:rPr>
              <a:t>入</a:t>
            </a:r>
            <a:r>
              <a:rPr sz="2000" b="1" spc="-5" dirty="0">
                <a:latin typeface="微软雅黑"/>
                <a:cs typeface="微软雅黑"/>
              </a:rPr>
              <a:t> </a:t>
            </a:r>
            <a:r>
              <a:rPr sz="2000" b="1" spc="50" dirty="0">
                <a:latin typeface="微软雅黑"/>
                <a:cs typeface="微软雅黑"/>
              </a:rPr>
              <a:t>库，并填写</a:t>
            </a:r>
            <a:r>
              <a:rPr sz="2000" b="1" spc="45" dirty="0">
                <a:latin typeface="微软雅黑"/>
                <a:cs typeface="微软雅黑"/>
              </a:rPr>
              <a:t>入</a:t>
            </a:r>
            <a:r>
              <a:rPr sz="2000" b="1" spc="35" dirty="0">
                <a:latin typeface="微软雅黑"/>
                <a:cs typeface="微软雅黑"/>
              </a:rPr>
              <a:t>库</a:t>
            </a:r>
            <a:r>
              <a:rPr sz="2000" b="1" spc="45" dirty="0">
                <a:latin typeface="微软雅黑"/>
                <a:cs typeface="微软雅黑"/>
              </a:rPr>
              <a:t>单</a:t>
            </a:r>
            <a:r>
              <a:rPr sz="2000" b="1" spc="35" dirty="0">
                <a:latin typeface="微软雅黑"/>
                <a:cs typeface="微软雅黑"/>
              </a:rPr>
              <a:t>和</a:t>
            </a:r>
            <a:r>
              <a:rPr sz="2000" b="1" spc="45" dirty="0">
                <a:latin typeface="微软雅黑"/>
                <a:cs typeface="微软雅黑"/>
              </a:rPr>
              <a:t>出</a:t>
            </a:r>
            <a:r>
              <a:rPr sz="2000" b="1" spc="35" dirty="0">
                <a:latin typeface="微软雅黑"/>
                <a:cs typeface="微软雅黑"/>
              </a:rPr>
              <a:t>库</a:t>
            </a:r>
            <a:r>
              <a:rPr sz="2000" b="1" spc="45" dirty="0">
                <a:latin typeface="微软雅黑"/>
                <a:cs typeface="微软雅黑"/>
              </a:rPr>
              <a:t>单</a:t>
            </a:r>
            <a:r>
              <a:rPr sz="2000" b="1" spc="35" dirty="0">
                <a:latin typeface="微软雅黑"/>
                <a:cs typeface="微软雅黑"/>
              </a:rPr>
              <a:t>以</a:t>
            </a:r>
            <a:r>
              <a:rPr sz="2000" b="1" spc="45" dirty="0">
                <a:latin typeface="微软雅黑"/>
                <a:cs typeface="微软雅黑"/>
              </a:rPr>
              <a:t>及</a:t>
            </a:r>
            <a:r>
              <a:rPr sz="2000" b="1" spc="35" dirty="0">
                <a:latin typeface="微软雅黑"/>
                <a:cs typeface="微软雅黑"/>
              </a:rPr>
              <a:t>记</a:t>
            </a:r>
            <a:r>
              <a:rPr sz="2000" b="1" spc="45" dirty="0">
                <a:latin typeface="微软雅黑"/>
                <a:cs typeface="微软雅黑"/>
              </a:rPr>
              <a:t>录</a:t>
            </a:r>
            <a:r>
              <a:rPr sz="2000" b="1" spc="35" dirty="0">
                <a:latin typeface="微软雅黑"/>
                <a:cs typeface="微软雅黑"/>
              </a:rPr>
              <a:t>库</a:t>
            </a:r>
            <a:r>
              <a:rPr sz="2000" b="1" spc="45" dirty="0">
                <a:latin typeface="微软雅黑"/>
                <a:cs typeface="微软雅黑"/>
              </a:rPr>
              <a:t>存</a:t>
            </a:r>
            <a:r>
              <a:rPr sz="2000" b="1" spc="35" dirty="0">
                <a:latin typeface="微软雅黑"/>
                <a:cs typeface="微软雅黑"/>
              </a:rPr>
              <a:t>物</a:t>
            </a:r>
            <a:r>
              <a:rPr sz="2000" b="1" spc="45" dirty="0">
                <a:latin typeface="微软雅黑"/>
                <a:cs typeface="微软雅黑"/>
              </a:rPr>
              <a:t>资</a:t>
            </a:r>
            <a:r>
              <a:rPr sz="2000" b="1" spc="35" dirty="0">
                <a:latin typeface="微软雅黑"/>
                <a:cs typeface="微软雅黑"/>
              </a:rPr>
              <a:t>账</a:t>
            </a:r>
            <a:r>
              <a:rPr sz="2000" b="1" spc="45" dirty="0">
                <a:latin typeface="微软雅黑"/>
                <a:cs typeface="微软雅黑"/>
              </a:rPr>
              <a:t>，</a:t>
            </a:r>
            <a:r>
              <a:rPr sz="2000" b="1" spc="35" dirty="0">
                <a:latin typeface="微软雅黑"/>
                <a:cs typeface="微软雅黑"/>
              </a:rPr>
              <a:t>请</a:t>
            </a:r>
            <a:r>
              <a:rPr sz="2000" b="1" spc="45" dirty="0">
                <a:latin typeface="微软雅黑"/>
                <a:cs typeface="微软雅黑"/>
              </a:rPr>
              <a:t>针</a:t>
            </a:r>
            <a:r>
              <a:rPr sz="2000" b="1" spc="35" dirty="0">
                <a:latin typeface="微软雅黑"/>
                <a:cs typeface="微软雅黑"/>
              </a:rPr>
              <a:t>对</a:t>
            </a:r>
            <a:r>
              <a:rPr sz="2000" b="1" spc="45" dirty="0">
                <a:latin typeface="微软雅黑"/>
                <a:cs typeface="微软雅黑"/>
              </a:rPr>
              <a:t>此</a:t>
            </a:r>
            <a:r>
              <a:rPr sz="2000" b="1" spc="35" dirty="0">
                <a:latin typeface="微软雅黑"/>
                <a:cs typeface="微软雅黑"/>
              </a:rPr>
              <a:t>一</a:t>
            </a:r>
            <a:r>
              <a:rPr sz="2000" b="1" spc="45" dirty="0">
                <a:latin typeface="微软雅黑"/>
                <a:cs typeface="微软雅黑"/>
              </a:rPr>
              <a:t>需</a:t>
            </a:r>
            <a:r>
              <a:rPr sz="2000" b="1" spc="35" dirty="0">
                <a:latin typeface="微软雅黑"/>
                <a:cs typeface="微软雅黑"/>
              </a:rPr>
              <a:t>求</a:t>
            </a:r>
            <a:r>
              <a:rPr sz="2000" b="1" spc="50" dirty="0">
                <a:latin typeface="微软雅黑"/>
                <a:cs typeface="微软雅黑"/>
              </a:rPr>
              <a:t>，</a:t>
            </a:r>
            <a:r>
              <a:rPr sz="2000" b="1" spc="45" dirty="0">
                <a:latin typeface="微软雅黑"/>
                <a:cs typeface="微软雅黑"/>
              </a:rPr>
              <a:t>绘</a:t>
            </a:r>
            <a:r>
              <a:rPr sz="2000" b="1" spc="-5" dirty="0">
                <a:latin typeface="微软雅黑"/>
                <a:cs typeface="微软雅黑"/>
              </a:rPr>
              <a:t>制 IDEF1X图。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需求理解：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7409" y="4362185"/>
            <a:ext cx="703580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sz="2400" b="1" dirty="0">
                <a:latin typeface="微软雅黑"/>
                <a:cs typeface="微软雅黑"/>
              </a:rPr>
              <a:t>仓储管理系统，要求：管理若干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仓库</a:t>
            </a:r>
            <a:r>
              <a:rPr sz="2400" b="1" dirty="0">
                <a:latin typeface="微软雅黑"/>
                <a:cs typeface="微软雅黑"/>
              </a:rPr>
              <a:t>及其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物资</a:t>
            </a:r>
            <a:r>
              <a:rPr sz="2400" b="1" dirty="0">
                <a:latin typeface="微软雅黑"/>
                <a:cs typeface="微软雅黑"/>
              </a:rPr>
              <a:t>的出库 和入库，并填写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入库单</a:t>
            </a:r>
            <a:r>
              <a:rPr sz="2400" b="1" dirty="0">
                <a:latin typeface="微软雅黑"/>
                <a:cs typeface="微软雅黑"/>
              </a:rPr>
              <a:t>和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出库单</a:t>
            </a:r>
            <a:r>
              <a:rPr sz="2400" b="1" dirty="0">
                <a:latin typeface="微软雅黑"/>
                <a:cs typeface="微软雅黑"/>
              </a:rPr>
              <a:t>以及记录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库存物资账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2885" y="3587993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一个个仓库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03683" y="3863340"/>
            <a:ext cx="338455" cy="486409"/>
          </a:xfrm>
          <a:custGeom>
            <a:avLst/>
            <a:gdLst/>
            <a:ahLst/>
            <a:cxnLst/>
            <a:rect l="l" t="t" r="r" b="b"/>
            <a:pathLst>
              <a:path w="338454" h="486410">
                <a:moveTo>
                  <a:pt x="337565" y="436626"/>
                </a:moveTo>
                <a:lnTo>
                  <a:pt x="337565" y="435864"/>
                </a:lnTo>
                <a:lnTo>
                  <a:pt x="325373" y="435102"/>
                </a:lnTo>
                <a:lnTo>
                  <a:pt x="325373" y="435864"/>
                </a:lnTo>
                <a:lnTo>
                  <a:pt x="324611" y="452628"/>
                </a:lnTo>
                <a:lnTo>
                  <a:pt x="322325" y="486156"/>
                </a:lnTo>
                <a:lnTo>
                  <a:pt x="335279" y="486156"/>
                </a:lnTo>
                <a:lnTo>
                  <a:pt x="337565" y="436626"/>
                </a:lnTo>
                <a:close/>
              </a:path>
              <a:path w="338454" h="486410">
                <a:moveTo>
                  <a:pt x="338327" y="397002"/>
                </a:moveTo>
                <a:lnTo>
                  <a:pt x="338327" y="387096"/>
                </a:lnTo>
                <a:lnTo>
                  <a:pt x="337565" y="370332"/>
                </a:lnTo>
                <a:lnTo>
                  <a:pt x="336041" y="354330"/>
                </a:lnTo>
                <a:lnTo>
                  <a:pt x="334517" y="345948"/>
                </a:lnTo>
                <a:lnTo>
                  <a:pt x="322325" y="347472"/>
                </a:lnTo>
                <a:lnTo>
                  <a:pt x="324611" y="371094"/>
                </a:lnTo>
                <a:lnTo>
                  <a:pt x="325373" y="387096"/>
                </a:lnTo>
                <a:lnTo>
                  <a:pt x="325373" y="397764"/>
                </a:lnTo>
                <a:lnTo>
                  <a:pt x="338327" y="397002"/>
                </a:lnTo>
                <a:close/>
              </a:path>
              <a:path w="338454" h="486410">
                <a:moveTo>
                  <a:pt x="327659" y="307848"/>
                </a:moveTo>
                <a:lnTo>
                  <a:pt x="313181" y="265176"/>
                </a:lnTo>
                <a:lnTo>
                  <a:pt x="310133" y="259080"/>
                </a:lnTo>
                <a:lnTo>
                  <a:pt x="298703" y="264414"/>
                </a:lnTo>
                <a:lnTo>
                  <a:pt x="301751" y="269748"/>
                </a:lnTo>
                <a:lnTo>
                  <a:pt x="304799" y="277368"/>
                </a:lnTo>
                <a:lnTo>
                  <a:pt x="310133" y="292608"/>
                </a:lnTo>
                <a:lnTo>
                  <a:pt x="314705" y="307848"/>
                </a:lnTo>
                <a:lnTo>
                  <a:pt x="315467" y="310896"/>
                </a:lnTo>
                <a:lnTo>
                  <a:pt x="327659" y="307848"/>
                </a:lnTo>
                <a:close/>
              </a:path>
              <a:path w="338454" h="486410">
                <a:moveTo>
                  <a:pt x="291083" y="224790"/>
                </a:moveTo>
                <a:lnTo>
                  <a:pt x="285749" y="217932"/>
                </a:lnTo>
                <a:lnTo>
                  <a:pt x="280415" y="210312"/>
                </a:lnTo>
                <a:lnTo>
                  <a:pt x="268223" y="195072"/>
                </a:lnTo>
                <a:lnTo>
                  <a:pt x="261365" y="187452"/>
                </a:lnTo>
                <a:lnTo>
                  <a:pt x="258317" y="184404"/>
                </a:lnTo>
                <a:lnTo>
                  <a:pt x="249173" y="192786"/>
                </a:lnTo>
                <a:lnTo>
                  <a:pt x="251459" y="195834"/>
                </a:lnTo>
                <a:lnTo>
                  <a:pt x="258317" y="202692"/>
                </a:lnTo>
                <a:lnTo>
                  <a:pt x="270509" y="217932"/>
                </a:lnTo>
                <a:lnTo>
                  <a:pt x="275843" y="224790"/>
                </a:lnTo>
                <a:lnTo>
                  <a:pt x="280415" y="231648"/>
                </a:lnTo>
                <a:lnTo>
                  <a:pt x="291083" y="224790"/>
                </a:lnTo>
                <a:close/>
              </a:path>
              <a:path w="338454" h="486410">
                <a:moveTo>
                  <a:pt x="231647" y="156972"/>
                </a:moveTo>
                <a:lnTo>
                  <a:pt x="223265" y="150114"/>
                </a:lnTo>
                <a:lnTo>
                  <a:pt x="206501" y="135636"/>
                </a:lnTo>
                <a:lnTo>
                  <a:pt x="192785" y="124206"/>
                </a:lnTo>
                <a:lnTo>
                  <a:pt x="184403" y="134112"/>
                </a:lnTo>
                <a:lnTo>
                  <a:pt x="198119" y="144780"/>
                </a:lnTo>
                <a:lnTo>
                  <a:pt x="214883" y="159258"/>
                </a:lnTo>
                <a:lnTo>
                  <a:pt x="222503" y="166878"/>
                </a:lnTo>
                <a:lnTo>
                  <a:pt x="231647" y="156972"/>
                </a:lnTo>
                <a:close/>
              </a:path>
              <a:path w="338454" h="486410">
                <a:moveTo>
                  <a:pt x="162305" y="100584"/>
                </a:moveTo>
                <a:lnTo>
                  <a:pt x="150875" y="92202"/>
                </a:lnTo>
                <a:lnTo>
                  <a:pt x="131063" y="78486"/>
                </a:lnTo>
                <a:lnTo>
                  <a:pt x="120395" y="70866"/>
                </a:lnTo>
                <a:lnTo>
                  <a:pt x="113537" y="81534"/>
                </a:lnTo>
                <a:lnTo>
                  <a:pt x="123443" y="88392"/>
                </a:lnTo>
                <a:lnTo>
                  <a:pt x="143255" y="102870"/>
                </a:lnTo>
                <a:lnTo>
                  <a:pt x="154685" y="110490"/>
                </a:lnTo>
                <a:lnTo>
                  <a:pt x="162305" y="100584"/>
                </a:lnTo>
                <a:close/>
              </a:path>
              <a:path w="338454" h="486410">
                <a:moveTo>
                  <a:pt x="85343" y="9144"/>
                </a:moveTo>
                <a:lnTo>
                  <a:pt x="0" y="0"/>
                </a:lnTo>
                <a:lnTo>
                  <a:pt x="44195" y="73152"/>
                </a:lnTo>
                <a:lnTo>
                  <a:pt x="50291" y="63669"/>
                </a:lnTo>
                <a:lnTo>
                  <a:pt x="50291" y="39624"/>
                </a:lnTo>
                <a:lnTo>
                  <a:pt x="57149" y="28956"/>
                </a:lnTo>
                <a:lnTo>
                  <a:pt x="67970" y="36169"/>
                </a:lnTo>
                <a:lnTo>
                  <a:pt x="85343" y="9144"/>
                </a:lnTo>
                <a:close/>
              </a:path>
              <a:path w="338454" h="486410">
                <a:moveTo>
                  <a:pt x="67970" y="36169"/>
                </a:moveTo>
                <a:lnTo>
                  <a:pt x="57149" y="28956"/>
                </a:lnTo>
                <a:lnTo>
                  <a:pt x="50291" y="39624"/>
                </a:lnTo>
                <a:lnTo>
                  <a:pt x="61112" y="46837"/>
                </a:lnTo>
                <a:lnTo>
                  <a:pt x="67970" y="36169"/>
                </a:lnTo>
                <a:close/>
              </a:path>
              <a:path w="338454" h="486410">
                <a:moveTo>
                  <a:pt x="61112" y="46837"/>
                </a:moveTo>
                <a:lnTo>
                  <a:pt x="50291" y="39624"/>
                </a:lnTo>
                <a:lnTo>
                  <a:pt x="50291" y="63669"/>
                </a:lnTo>
                <a:lnTo>
                  <a:pt x="61112" y="46837"/>
                </a:lnTo>
                <a:close/>
              </a:path>
              <a:path w="338454" h="486410">
                <a:moveTo>
                  <a:pt x="88391" y="49530"/>
                </a:moveTo>
                <a:lnTo>
                  <a:pt x="67970" y="36169"/>
                </a:lnTo>
                <a:lnTo>
                  <a:pt x="61112" y="46837"/>
                </a:lnTo>
                <a:lnTo>
                  <a:pt x="81533" y="60198"/>
                </a:lnTo>
                <a:lnTo>
                  <a:pt x="88391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7935" y="3603233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一件件物资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82369" y="3934967"/>
            <a:ext cx="165100" cy="402590"/>
          </a:xfrm>
          <a:custGeom>
            <a:avLst/>
            <a:gdLst/>
            <a:ahLst/>
            <a:cxnLst/>
            <a:rect l="l" t="t" r="r" b="b"/>
            <a:pathLst>
              <a:path w="165100" h="402589">
                <a:moveTo>
                  <a:pt x="15532" y="390090"/>
                </a:moveTo>
                <a:lnTo>
                  <a:pt x="14999" y="364722"/>
                </a:lnTo>
                <a:lnTo>
                  <a:pt x="14478" y="352044"/>
                </a:lnTo>
                <a:lnTo>
                  <a:pt x="14478" y="350520"/>
                </a:lnTo>
                <a:lnTo>
                  <a:pt x="1524" y="351282"/>
                </a:lnTo>
                <a:lnTo>
                  <a:pt x="2644" y="372291"/>
                </a:lnTo>
                <a:lnTo>
                  <a:pt x="3002" y="385197"/>
                </a:lnTo>
                <a:lnTo>
                  <a:pt x="3048" y="401574"/>
                </a:lnTo>
                <a:lnTo>
                  <a:pt x="15240" y="402336"/>
                </a:lnTo>
                <a:lnTo>
                  <a:pt x="15532" y="390090"/>
                </a:lnTo>
                <a:close/>
              </a:path>
              <a:path w="165100" h="402589">
                <a:moveTo>
                  <a:pt x="13716" y="263652"/>
                </a:moveTo>
                <a:lnTo>
                  <a:pt x="13716" y="262890"/>
                </a:lnTo>
                <a:lnTo>
                  <a:pt x="762" y="262128"/>
                </a:lnTo>
                <a:lnTo>
                  <a:pt x="762" y="263652"/>
                </a:lnTo>
                <a:lnTo>
                  <a:pt x="0" y="280416"/>
                </a:lnTo>
                <a:lnTo>
                  <a:pt x="0" y="297180"/>
                </a:lnTo>
                <a:lnTo>
                  <a:pt x="762" y="313182"/>
                </a:lnTo>
                <a:lnTo>
                  <a:pt x="12954" y="313182"/>
                </a:lnTo>
                <a:lnTo>
                  <a:pt x="12954" y="280416"/>
                </a:lnTo>
                <a:lnTo>
                  <a:pt x="13716" y="263652"/>
                </a:lnTo>
                <a:close/>
              </a:path>
              <a:path w="165100" h="402589">
                <a:moveTo>
                  <a:pt x="26670" y="176784"/>
                </a:moveTo>
                <a:lnTo>
                  <a:pt x="14478" y="172212"/>
                </a:lnTo>
                <a:lnTo>
                  <a:pt x="13716" y="176022"/>
                </a:lnTo>
                <a:lnTo>
                  <a:pt x="11430" y="182880"/>
                </a:lnTo>
                <a:lnTo>
                  <a:pt x="9906" y="190500"/>
                </a:lnTo>
                <a:lnTo>
                  <a:pt x="7620" y="198120"/>
                </a:lnTo>
                <a:lnTo>
                  <a:pt x="3810" y="223266"/>
                </a:lnTo>
                <a:lnTo>
                  <a:pt x="16764" y="224790"/>
                </a:lnTo>
                <a:lnTo>
                  <a:pt x="17526" y="214884"/>
                </a:lnTo>
                <a:lnTo>
                  <a:pt x="20574" y="200406"/>
                </a:lnTo>
                <a:lnTo>
                  <a:pt x="23622" y="186690"/>
                </a:lnTo>
                <a:lnTo>
                  <a:pt x="25908" y="179832"/>
                </a:lnTo>
                <a:lnTo>
                  <a:pt x="26670" y="176784"/>
                </a:lnTo>
                <a:close/>
              </a:path>
              <a:path w="165100" h="402589">
                <a:moveTo>
                  <a:pt x="73152" y="104394"/>
                </a:moveTo>
                <a:lnTo>
                  <a:pt x="36576" y="131064"/>
                </a:lnTo>
                <a:lnTo>
                  <a:pt x="32766" y="137160"/>
                </a:lnTo>
                <a:lnTo>
                  <a:pt x="43434" y="144018"/>
                </a:lnTo>
                <a:lnTo>
                  <a:pt x="47244" y="137922"/>
                </a:lnTo>
                <a:lnTo>
                  <a:pt x="55626" y="125730"/>
                </a:lnTo>
                <a:lnTo>
                  <a:pt x="65532" y="113538"/>
                </a:lnTo>
                <a:lnTo>
                  <a:pt x="73152" y="104394"/>
                </a:lnTo>
                <a:close/>
              </a:path>
              <a:path w="165100" h="402589">
                <a:moveTo>
                  <a:pt x="164592" y="0"/>
                </a:moveTo>
                <a:lnTo>
                  <a:pt x="83820" y="28194"/>
                </a:lnTo>
                <a:lnTo>
                  <a:pt x="106615" y="50356"/>
                </a:lnTo>
                <a:lnTo>
                  <a:pt x="115824" y="41148"/>
                </a:lnTo>
                <a:lnTo>
                  <a:pt x="124968" y="50292"/>
                </a:lnTo>
                <a:lnTo>
                  <a:pt x="124968" y="68199"/>
                </a:lnTo>
                <a:lnTo>
                  <a:pt x="138684" y="81534"/>
                </a:lnTo>
                <a:lnTo>
                  <a:pt x="164592" y="0"/>
                </a:lnTo>
                <a:close/>
              </a:path>
              <a:path w="165100" h="402589">
                <a:moveTo>
                  <a:pt x="115692" y="59181"/>
                </a:moveTo>
                <a:lnTo>
                  <a:pt x="106615" y="50356"/>
                </a:lnTo>
                <a:lnTo>
                  <a:pt x="89154" y="67818"/>
                </a:lnTo>
                <a:lnTo>
                  <a:pt x="98298" y="76200"/>
                </a:lnTo>
                <a:lnTo>
                  <a:pt x="106680" y="67818"/>
                </a:lnTo>
                <a:lnTo>
                  <a:pt x="115692" y="59181"/>
                </a:lnTo>
                <a:close/>
              </a:path>
              <a:path w="165100" h="402589">
                <a:moveTo>
                  <a:pt x="124968" y="50292"/>
                </a:moveTo>
                <a:lnTo>
                  <a:pt x="115824" y="41148"/>
                </a:lnTo>
                <a:lnTo>
                  <a:pt x="106615" y="50356"/>
                </a:lnTo>
                <a:lnTo>
                  <a:pt x="115692" y="59181"/>
                </a:lnTo>
                <a:lnTo>
                  <a:pt x="124968" y="50292"/>
                </a:lnTo>
                <a:close/>
              </a:path>
              <a:path w="165100" h="402589">
                <a:moveTo>
                  <a:pt x="124968" y="68199"/>
                </a:moveTo>
                <a:lnTo>
                  <a:pt x="124968" y="50292"/>
                </a:lnTo>
                <a:lnTo>
                  <a:pt x="115692" y="59181"/>
                </a:lnTo>
                <a:lnTo>
                  <a:pt x="124968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5105" y="574826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一张张入库单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9485" y="5177790"/>
            <a:ext cx="184785" cy="443865"/>
          </a:xfrm>
          <a:custGeom>
            <a:avLst/>
            <a:gdLst/>
            <a:ahLst/>
            <a:cxnLst/>
            <a:rect l="l" t="t" r="r" b="b"/>
            <a:pathLst>
              <a:path w="184785" h="443864">
                <a:moveTo>
                  <a:pt x="19050" y="762"/>
                </a:moveTo>
                <a:lnTo>
                  <a:pt x="6858" y="0"/>
                </a:lnTo>
                <a:lnTo>
                  <a:pt x="3810" y="25908"/>
                </a:lnTo>
                <a:lnTo>
                  <a:pt x="1524" y="50292"/>
                </a:lnTo>
                <a:lnTo>
                  <a:pt x="14478" y="51816"/>
                </a:lnTo>
                <a:lnTo>
                  <a:pt x="19050" y="762"/>
                </a:lnTo>
                <a:close/>
              </a:path>
              <a:path w="184785" h="443864">
                <a:moveTo>
                  <a:pt x="12954" y="89154"/>
                </a:moveTo>
                <a:lnTo>
                  <a:pt x="0" y="89154"/>
                </a:lnTo>
                <a:lnTo>
                  <a:pt x="0" y="106680"/>
                </a:lnTo>
                <a:lnTo>
                  <a:pt x="1524" y="133350"/>
                </a:lnTo>
                <a:lnTo>
                  <a:pt x="2286" y="140208"/>
                </a:lnTo>
                <a:lnTo>
                  <a:pt x="12192" y="139042"/>
                </a:lnTo>
                <a:lnTo>
                  <a:pt x="12192" y="92964"/>
                </a:lnTo>
                <a:lnTo>
                  <a:pt x="12954" y="89154"/>
                </a:lnTo>
                <a:close/>
              </a:path>
              <a:path w="184785" h="443864">
                <a:moveTo>
                  <a:pt x="15240" y="138684"/>
                </a:moveTo>
                <a:lnTo>
                  <a:pt x="12954" y="119634"/>
                </a:lnTo>
                <a:lnTo>
                  <a:pt x="12954" y="105918"/>
                </a:lnTo>
                <a:lnTo>
                  <a:pt x="12192" y="92964"/>
                </a:lnTo>
                <a:lnTo>
                  <a:pt x="12192" y="139042"/>
                </a:lnTo>
                <a:lnTo>
                  <a:pt x="15240" y="138684"/>
                </a:lnTo>
                <a:close/>
              </a:path>
              <a:path w="184785" h="443864">
                <a:moveTo>
                  <a:pt x="37338" y="222504"/>
                </a:moveTo>
                <a:lnTo>
                  <a:pt x="28194" y="198882"/>
                </a:lnTo>
                <a:lnTo>
                  <a:pt x="21336" y="175260"/>
                </a:lnTo>
                <a:lnTo>
                  <a:pt x="9144" y="179070"/>
                </a:lnTo>
                <a:lnTo>
                  <a:pt x="12192" y="188976"/>
                </a:lnTo>
                <a:lnTo>
                  <a:pt x="16002" y="202692"/>
                </a:lnTo>
                <a:lnTo>
                  <a:pt x="21336" y="217170"/>
                </a:lnTo>
                <a:lnTo>
                  <a:pt x="25908" y="227838"/>
                </a:lnTo>
                <a:lnTo>
                  <a:pt x="37338" y="222504"/>
                </a:lnTo>
                <a:close/>
              </a:path>
              <a:path w="184785" h="443864">
                <a:moveTo>
                  <a:pt x="80010" y="299466"/>
                </a:moveTo>
                <a:lnTo>
                  <a:pt x="77724" y="294894"/>
                </a:lnTo>
                <a:lnTo>
                  <a:pt x="68580" y="281178"/>
                </a:lnTo>
                <a:lnTo>
                  <a:pt x="60198" y="267462"/>
                </a:lnTo>
                <a:lnTo>
                  <a:pt x="54102" y="256032"/>
                </a:lnTo>
                <a:lnTo>
                  <a:pt x="42672" y="262128"/>
                </a:lnTo>
                <a:lnTo>
                  <a:pt x="49530" y="273558"/>
                </a:lnTo>
                <a:lnTo>
                  <a:pt x="57912" y="288036"/>
                </a:lnTo>
                <a:lnTo>
                  <a:pt x="70104" y="306324"/>
                </a:lnTo>
                <a:lnTo>
                  <a:pt x="80010" y="299466"/>
                </a:lnTo>
                <a:close/>
              </a:path>
              <a:path w="184785" h="443864">
                <a:moveTo>
                  <a:pt x="132588" y="370332"/>
                </a:moveTo>
                <a:lnTo>
                  <a:pt x="129540" y="366522"/>
                </a:lnTo>
                <a:lnTo>
                  <a:pt x="118872" y="352044"/>
                </a:lnTo>
                <a:lnTo>
                  <a:pt x="107442" y="337566"/>
                </a:lnTo>
                <a:lnTo>
                  <a:pt x="102108" y="329946"/>
                </a:lnTo>
                <a:lnTo>
                  <a:pt x="92202" y="337566"/>
                </a:lnTo>
                <a:lnTo>
                  <a:pt x="97536" y="345186"/>
                </a:lnTo>
                <a:lnTo>
                  <a:pt x="108204" y="359664"/>
                </a:lnTo>
                <a:lnTo>
                  <a:pt x="119634" y="374142"/>
                </a:lnTo>
                <a:lnTo>
                  <a:pt x="122682" y="377952"/>
                </a:lnTo>
                <a:lnTo>
                  <a:pt x="132588" y="370332"/>
                </a:lnTo>
                <a:close/>
              </a:path>
              <a:path w="184785" h="443864">
                <a:moveTo>
                  <a:pt x="184404" y="443484"/>
                </a:moveTo>
                <a:lnTo>
                  <a:pt x="165354" y="360426"/>
                </a:lnTo>
                <a:lnTo>
                  <a:pt x="106680" y="408432"/>
                </a:lnTo>
                <a:lnTo>
                  <a:pt x="184404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21763" y="5749787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一张张出库单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3653" y="5179314"/>
            <a:ext cx="185420" cy="443865"/>
          </a:xfrm>
          <a:custGeom>
            <a:avLst/>
            <a:gdLst/>
            <a:ahLst/>
            <a:cxnLst/>
            <a:rect l="l" t="t" r="r" b="b"/>
            <a:pathLst>
              <a:path w="185420" h="443864">
                <a:moveTo>
                  <a:pt x="19812" y="762"/>
                </a:moveTo>
                <a:lnTo>
                  <a:pt x="6858" y="0"/>
                </a:lnTo>
                <a:lnTo>
                  <a:pt x="2286" y="50292"/>
                </a:lnTo>
                <a:lnTo>
                  <a:pt x="14478" y="51816"/>
                </a:lnTo>
                <a:lnTo>
                  <a:pt x="16764" y="27432"/>
                </a:lnTo>
                <a:lnTo>
                  <a:pt x="19812" y="762"/>
                </a:lnTo>
                <a:close/>
              </a:path>
              <a:path w="185420" h="443864">
                <a:moveTo>
                  <a:pt x="15240" y="138684"/>
                </a:moveTo>
                <a:lnTo>
                  <a:pt x="14478" y="132588"/>
                </a:lnTo>
                <a:lnTo>
                  <a:pt x="12954" y="106680"/>
                </a:lnTo>
                <a:lnTo>
                  <a:pt x="12954" y="89154"/>
                </a:lnTo>
                <a:lnTo>
                  <a:pt x="762" y="89154"/>
                </a:lnTo>
                <a:lnTo>
                  <a:pt x="0" y="92964"/>
                </a:lnTo>
                <a:lnTo>
                  <a:pt x="762" y="106680"/>
                </a:lnTo>
                <a:lnTo>
                  <a:pt x="762" y="120396"/>
                </a:lnTo>
                <a:lnTo>
                  <a:pt x="2286" y="134112"/>
                </a:lnTo>
                <a:lnTo>
                  <a:pt x="3048" y="140208"/>
                </a:lnTo>
                <a:lnTo>
                  <a:pt x="15240" y="138684"/>
                </a:lnTo>
                <a:close/>
              </a:path>
              <a:path w="185420" h="443864">
                <a:moveTo>
                  <a:pt x="38100" y="222504"/>
                </a:moveTo>
                <a:lnTo>
                  <a:pt x="33528" y="212598"/>
                </a:lnTo>
                <a:lnTo>
                  <a:pt x="28956" y="198882"/>
                </a:lnTo>
                <a:lnTo>
                  <a:pt x="24384" y="185928"/>
                </a:lnTo>
                <a:lnTo>
                  <a:pt x="22098" y="176022"/>
                </a:lnTo>
                <a:lnTo>
                  <a:pt x="9906" y="179070"/>
                </a:lnTo>
                <a:lnTo>
                  <a:pt x="12192" y="188976"/>
                </a:lnTo>
                <a:lnTo>
                  <a:pt x="16764" y="202692"/>
                </a:lnTo>
                <a:lnTo>
                  <a:pt x="22098" y="217170"/>
                </a:lnTo>
                <a:lnTo>
                  <a:pt x="25908" y="227838"/>
                </a:lnTo>
                <a:lnTo>
                  <a:pt x="38100" y="222504"/>
                </a:lnTo>
                <a:close/>
              </a:path>
              <a:path w="185420" h="443864">
                <a:moveTo>
                  <a:pt x="80772" y="299466"/>
                </a:moveTo>
                <a:lnTo>
                  <a:pt x="78486" y="294894"/>
                </a:lnTo>
                <a:lnTo>
                  <a:pt x="69342" y="281178"/>
                </a:lnTo>
                <a:lnTo>
                  <a:pt x="60960" y="267462"/>
                </a:lnTo>
                <a:lnTo>
                  <a:pt x="54864" y="256032"/>
                </a:lnTo>
                <a:lnTo>
                  <a:pt x="43434" y="262890"/>
                </a:lnTo>
                <a:lnTo>
                  <a:pt x="57912" y="288036"/>
                </a:lnTo>
                <a:lnTo>
                  <a:pt x="67818" y="301752"/>
                </a:lnTo>
                <a:lnTo>
                  <a:pt x="70104" y="306324"/>
                </a:lnTo>
                <a:lnTo>
                  <a:pt x="80772" y="299466"/>
                </a:lnTo>
                <a:close/>
              </a:path>
              <a:path w="185420" h="443864">
                <a:moveTo>
                  <a:pt x="133350" y="370332"/>
                </a:moveTo>
                <a:lnTo>
                  <a:pt x="130302" y="366522"/>
                </a:lnTo>
                <a:lnTo>
                  <a:pt x="118872" y="352044"/>
                </a:lnTo>
                <a:lnTo>
                  <a:pt x="108204" y="337566"/>
                </a:lnTo>
                <a:lnTo>
                  <a:pt x="102870" y="329946"/>
                </a:lnTo>
                <a:lnTo>
                  <a:pt x="92202" y="337566"/>
                </a:lnTo>
                <a:lnTo>
                  <a:pt x="98298" y="345186"/>
                </a:lnTo>
                <a:lnTo>
                  <a:pt x="108966" y="359664"/>
                </a:lnTo>
                <a:lnTo>
                  <a:pt x="120396" y="374142"/>
                </a:lnTo>
                <a:lnTo>
                  <a:pt x="123444" y="377952"/>
                </a:lnTo>
                <a:lnTo>
                  <a:pt x="133350" y="370332"/>
                </a:lnTo>
                <a:close/>
              </a:path>
              <a:path w="185420" h="443864">
                <a:moveTo>
                  <a:pt x="185166" y="443484"/>
                </a:moveTo>
                <a:lnTo>
                  <a:pt x="166116" y="360426"/>
                </a:lnTo>
                <a:lnTo>
                  <a:pt x="106680" y="408432"/>
                </a:lnTo>
                <a:lnTo>
                  <a:pt x="185166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37659" y="5708639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一笔笔库存账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80298" y="5138165"/>
            <a:ext cx="184785" cy="443865"/>
          </a:xfrm>
          <a:custGeom>
            <a:avLst/>
            <a:gdLst/>
            <a:ahLst/>
            <a:cxnLst/>
            <a:rect l="l" t="t" r="r" b="b"/>
            <a:pathLst>
              <a:path w="184784" h="443864">
                <a:moveTo>
                  <a:pt x="19050" y="762"/>
                </a:moveTo>
                <a:lnTo>
                  <a:pt x="6858" y="0"/>
                </a:lnTo>
                <a:lnTo>
                  <a:pt x="3810" y="25908"/>
                </a:lnTo>
                <a:lnTo>
                  <a:pt x="1524" y="50292"/>
                </a:lnTo>
                <a:lnTo>
                  <a:pt x="14478" y="51054"/>
                </a:lnTo>
                <a:lnTo>
                  <a:pt x="16002" y="27432"/>
                </a:lnTo>
                <a:lnTo>
                  <a:pt x="19050" y="762"/>
                </a:lnTo>
                <a:close/>
              </a:path>
              <a:path w="184784" h="443864">
                <a:moveTo>
                  <a:pt x="12954" y="89154"/>
                </a:moveTo>
                <a:lnTo>
                  <a:pt x="0" y="89154"/>
                </a:lnTo>
                <a:lnTo>
                  <a:pt x="0" y="106680"/>
                </a:lnTo>
                <a:lnTo>
                  <a:pt x="1524" y="133350"/>
                </a:lnTo>
                <a:lnTo>
                  <a:pt x="2286" y="140208"/>
                </a:lnTo>
                <a:lnTo>
                  <a:pt x="12192" y="139042"/>
                </a:lnTo>
                <a:lnTo>
                  <a:pt x="12192" y="92964"/>
                </a:lnTo>
                <a:lnTo>
                  <a:pt x="12954" y="89154"/>
                </a:lnTo>
                <a:close/>
              </a:path>
              <a:path w="184784" h="443864">
                <a:moveTo>
                  <a:pt x="15240" y="138684"/>
                </a:moveTo>
                <a:lnTo>
                  <a:pt x="12954" y="119634"/>
                </a:lnTo>
                <a:lnTo>
                  <a:pt x="12954" y="105918"/>
                </a:lnTo>
                <a:lnTo>
                  <a:pt x="12192" y="92964"/>
                </a:lnTo>
                <a:lnTo>
                  <a:pt x="12192" y="139042"/>
                </a:lnTo>
                <a:lnTo>
                  <a:pt x="15240" y="138684"/>
                </a:lnTo>
                <a:close/>
              </a:path>
              <a:path w="184784" h="443864">
                <a:moveTo>
                  <a:pt x="37338" y="222504"/>
                </a:moveTo>
                <a:lnTo>
                  <a:pt x="32766" y="212598"/>
                </a:lnTo>
                <a:lnTo>
                  <a:pt x="28194" y="198882"/>
                </a:lnTo>
                <a:lnTo>
                  <a:pt x="21336" y="175260"/>
                </a:lnTo>
                <a:lnTo>
                  <a:pt x="9144" y="178308"/>
                </a:lnTo>
                <a:lnTo>
                  <a:pt x="16002" y="202692"/>
                </a:lnTo>
                <a:lnTo>
                  <a:pt x="21336" y="216408"/>
                </a:lnTo>
                <a:lnTo>
                  <a:pt x="25908" y="227838"/>
                </a:lnTo>
                <a:lnTo>
                  <a:pt x="37338" y="222504"/>
                </a:lnTo>
                <a:close/>
              </a:path>
              <a:path w="184784" h="443864">
                <a:moveTo>
                  <a:pt x="80010" y="298704"/>
                </a:moveTo>
                <a:lnTo>
                  <a:pt x="77724" y="294894"/>
                </a:lnTo>
                <a:lnTo>
                  <a:pt x="68580" y="281178"/>
                </a:lnTo>
                <a:lnTo>
                  <a:pt x="54102" y="256032"/>
                </a:lnTo>
                <a:lnTo>
                  <a:pt x="42672" y="262128"/>
                </a:lnTo>
                <a:lnTo>
                  <a:pt x="48768" y="273558"/>
                </a:lnTo>
                <a:lnTo>
                  <a:pt x="57912" y="287274"/>
                </a:lnTo>
                <a:lnTo>
                  <a:pt x="67056" y="301752"/>
                </a:lnTo>
                <a:lnTo>
                  <a:pt x="70104" y="306324"/>
                </a:lnTo>
                <a:lnTo>
                  <a:pt x="80010" y="298704"/>
                </a:lnTo>
                <a:close/>
              </a:path>
              <a:path w="184784" h="443864">
                <a:moveTo>
                  <a:pt x="132588" y="370332"/>
                </a:moveTo>
                <a:lnTo>
                  <a:pt x="129540" y="366522"/>
                </a:lnTo>
                <a:lnTo>
                  <a:pt x="118872" y="352044"/>
                </a:lnTo>
                <a:lnTo>
                  <a:pt x="107442" y="337566"/>
                </a:lnTo>
                <a:lnTo>
                  <a:pt x="102108" y="329946"/>
                </a:lnTo>
                <a:lnTo>
                  <a:pt x="91440" y="337566"/>
                </a:lnTo>
                <a:lnTo>
                  <a:pt x="97536" y="345186"/>
                </a:lnTo>
                <a:lnTo>
                  <a:pt x="108204" y="359664"/>
                </a:lnTo>
                <a:lnTo>
                  <a:pt x="119634" y="374142"/>
                </a:lnTo>
                <a:lnTo>
                  <a:pt x="122682" y="377952"/>
                </a:lnTo>
                <a:lnTo>
                  <a:pt x="132588" y="370332"/>
                </a:lnTo>
                <a:close/>
              </a:path>
              <a:path w="184784" h="443864">
                <a:moveTo>
                  <a:pt x="184404" y="443484"/>
                </a:moveTo>
                <a:lnTo>
                  <a:pt x="165354" y="360426"/>
                </a:lnTo>
                <a:lnTo>
                  <a:pt x="106680" y="408432"/>
                </a:lnTo>
                <a:lnTo>
                  <a:pt x="184404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标题 6">
            <a:extLst>
              <a:ext uri="{FF2B5EF4-FFF2-40B4-BE49-F238E27FC236}">
                <a16:creationId xmlns:a16="http://schemas.microsoft.com/office/drawing/2014/main" xmlns="" id="{EBA9896C-4D16-4204-8950-FE88E175B0CD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IDEF1x</a:t>
            </a:r>
            <a:r>
              <a:rPr lang="zh-CN" altLang="en-US">
                <a:solidFill>
                  <a:srgbClr val="000000"/>
                </a:solidFill>
              </a:rPr>
              <a:t>的建模之案例讲解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59">
            <a:extLst>
              <a:ext uri="{FF2B5EF4-FFF2-40B4-BE49-F238E27FC236}">
                <a16:creationId xmlns:a16="http://schemas.microsoft.com/office/drawing/2014/main" xmlns="" id="{34C49A5F-CB5A-42BC-B160-A4FB941F7900}"/>
              </a:ext>
            </a:extLst>
          </p:cNvPr>
          <p:cNvSpPr txBox="1"/>
          <p:nvPr/>
        </p:nvSpPr>
        <p:spPr>
          <a:xfrm>
            <a:off x="1132436" y="1216125"/>
            <a:ext cx="479377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/>
                <a:cs typeface="微软雅黑"/>
              </a:rPr>
              <a:t>示例：仓储系统的数据模型设计</a:t>
            </a:r>
          </a:p>
          <a:p>
            <a:pPr marL="12700">
              <a:lnSpc>
                <a:spcPct val="100000"/>
              </a:lnSpc>
            </a:pPr>
            <a:endParaRPr lang="zh-CN" altLang="en-US" sz="2400" b="1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56139" y="3429000"/>
            <a:ext cx="1641475" cy="771525"/>
          </a:xfrm>
          <a:custGeom>
            <a:avLst/>
            <a:gdLst/>
            <a:ahLst/>
            <a:cxnLst/>
            <a:rect l="l" t="t" r="r" b="b"/>
            <a:pathLst>
              <a:path w="1641475" h="771525">
                <a:moveTo>
                  <a:pt x="0" y="0"/>
                </a:moveTo>
                <a:lnTo>
                  <a:pt x="0" y="771144"/>
                </a:lnTo>
                <a:lnTo>
                  <a:pt x="1641348" y="771144"/>
                </a:lnTo>
                <a:lnTo>
                  <a:pt x="16413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6139" y="3690365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2569" y="3429000"/>
            <a:ext cx="1641475" cy="771525"/>
          </a:xfrm>
          <a:custGeom>
            <a:avLst/>
            <a:gdLst/>
            <a:ahLst/>
            <a:cxnLst/>
            <a:rect l="l" t="t" r="r" b="b"/>
            <a:pathLst>
              <a:path w="1641475" h="771525">
                <a:moveTo>
                  <a:pt x="0" y="0"/>
                </a:moveTo>
                <a:lnTo>
                  <a:pt x="0" y="771144"/>
                </a:lnTo>
                <a:lnTo>
                  <a:pt x="1641348" y="771144"/>
                </a:lnTo>
                <a:lnTo>
                  <a:pt x="16413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2569" y="3690365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6833" y="4984241"/>
            <a:ext cx="1695450" cy="970280"/>
          </a:xfrm>
          <a:custGeom>
            <a:avLst/>
            <a:gdLst/>
            <a:ahLst/>
            <a:cxnLst/>
            <a:rect l="l" t="t" r="r" b="b"/>
            <a:pathLst>
              <a:path w="1695450" h="970279">
                <a:moveTo>
                  <a:pt x="162305" y="0"/>
                </a:moveTo>
                <a:lnTo>
                  <a:pt x="119134" y="5755"/>
                </a:lnTo>
                <a:lnTo>
                  <a:pt x="80389" y="21996"/>
                </a:lnTo>
                <a:lnTo>
                  <a:pt x="47587" y="47187"/>
                </a:lnTo>
                <a:lnTo>
                  <a:pt x="22244" y="79789"/>
                </a:lnTo>
                <a:lnTo>
                  <a:pt x="5876" y="118266"/>
                </a:lnTo>
                <a:lnTo>
                  <a:pt x="0" y="161080"/>
                </a:lnTo>
                <a:lnTo>
                  <a:pt x="0" y="808482"/>
                </a:lnTo>
                <a:lnTo>
                  <a:pt x="658" y="823151"/>
                </a:lnTo>
                <a:lnTo>
                  <a:pt x="10088" y="864732"/>
                </a:lnTo>
                <a:lnTo>
                  <a:pt x="29519" y="901480"/>
                </a:lnTo>
                <a:lnTo>
                  <a:pt x="57436" y="931857"/>
                </a:lnTo>
                <a:lnTo>
                  <a:pt x="92323" y="954326"/>
                </a:lnTo>
                <a:lnTo>
                  <a:pt x="132663" y="967349"/>
                </a:lnTo>
                <a:lnTo>
                  <a:pt x="1533905" y="970026"/>
                </a:lnTo>
                <a:lnTo>
                  <a:pt x="1548609" y="969364"/>
                </a:lnTo>
                <a:lnTo>
                  <a:pt x="1590280" y="959899"/>
                </a:lnTo>
                <a:lnTo>
                  <a:pt x="1627090" y="940419"/>
                </a:lnTo>
                <a:lnTo>
                  <a:pt x="1657491" y="912470"/>
                </a:lnTo>
                <a:lnTo>
                  <a:pt x="1679933" y="877602"/>
                </a:lnTo>
                <a:lnTo>
                  <a:pt x="1692870" y="837362"/>
                </a:lnTo>
                <a:lnTo>
                  <a:pt x="1695449" y="161543"/>
                </a:lnTo>
                <a:lnTo>
                  <a:pt x="1694788" y="146840"/>
                </a:lnTo>
                <a:lnTo>
                  <a:pt x="1685323" y="105169"/>
                </a:lnTo>
                <a:lnTo>
                  <a:pt x="1665843" y="68359"/>
                </a:lnTo>
                <a:lnTo>
                  <a:pt x="1637894" y="37958"/>
                </a:lnTo>
                <a:lnTo>
                  <a:pt x="1603026" y="15516"/>
                </a:lnTo>
                <a:lnTo>
                  <a:pt x="1562786" y="2579"/>
                </a:lnTo>
                <a:lnTo>
                  <a:pt x="16230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6833" y="5487923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5563" y="4904994"/>
            <a:ext cx="1714500" cy="857250"/>
          </a:xfrm>
          <a:custGeom>
            <a:avLst/>
            <a:gdLst/>
            <a:ahLst/>
            <a:cxnLst/>
            <a:rect l="l" t="t" r="r" b="b"/>
            <a:pathLst>
              <a:path w="1714500" h="857250">
                <a:moveTo>
                  <a:pt x="0" y="0"/>
                </a:moveTo>
                <a:lnTo>
                  <a:pt x="0" y="857250"/>
                </a:lnTo>
                <a:lnTo>
                  <a:pt x="1714499" y="857250"/>
                </a:lnTo>
                <a:lnTo>
                  <a:pt x="171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5563" y="5196840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7027" y="4904994"/>
            <a:ext cx="1862455" cy="857250"/>
          </a:xfrm>
          <a:custGeom>
            <a:avLst/>
            <a:gdLst/>
            <a:ahLst/>
            <a:cxnLst/>
            <a:rect l="l" t="t" r="r" b="b"/>
            <a:pathLst>
              <a:path w="1862454" h="857250">
                <a:moveTo>
                  <a:pt x="0" y="0"/>
                </a:moveTo>
                <a:lnTo>
                  <a:pt x="0" y="857250"/>
                </a:lnTo>
                <a:lnTo>
                  <a:pt x="1862327" y="857250"/>
                </a:lnTo>
                <a:lnTo>
                  <a:pt x="186232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027" y="5196840"/>
            <a:ext cx="1862455" cy="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3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5839" y="4178046"/>
            <a:ext cx="127635" cy="509905"/>
          </a:xfrm>
          <a:custGeom>
            <a:avLst/>
            <a:gdLst/>
            <a:ahLst/>
            <a:cxnLst/>
            <a:rect l="l" t="t" r="r" b="b"/>
            <a:pathLst>
              <a:path w="127635" h="509904">
                <a:moveTo>
                  <a:pt x="68579" y="509419"/>
                </a:moveTo>
                <a:lnTo>
                  <a:pt x="68579" y="471678"/>
                </a:lnTo>
                <a:lnTo>
                  <a:pt x="67055" y="474726"/>
                </a:lnTo>
                <a:lnTo>
                  <a:pt x="63245" y="476250"/>
                </a:lnTo>
                <a:lnTo>
                  <a:pt x="60197" y="474726"/>
                </a:lnTo>
                <a:lnTo>
                  <a:pt x="58673" y="471678"/>
                </a:lnTo>
                <a:lnTo>
                  <a:pt x="58550" y="433892"/>
                </a:lnTo>
                <a:lnTo>
                  <a:pt x="51732" y="434178"/>
                </a:lnTo>
                <a:lnTo>
                  <a:pt x="15529" y="446602"/>
                </a:lnTo>
                <a:lnTo>
                  <a:pt x="0" y="471678"/>
                </a:lnTo>
                <a:lnTo>
                  <a:pt x="1944" y="480295"/>
                </a:lnTo>
                <a:lnTo>
                  <a:pt x="39396" y="506912"/>
                </a:lnTo>
                <a:lnTo>
                  <a:pt x="63245" y="509533"/>
                </a:lnTo>
                <a:lnTo>
                  <a:pt x="68579" y="509419"/>
                </a:lnTo>
                <a:close/>
              </a:path>
              <a:path w="127635" h="509904">
                <a:moveTo>
                  <a:pt x="68394" y="433840"/>
                </a:moveTo>
                <a:lnTo>
                  <a:pt x="66293" y="4572"/>
                </a:lnTo>
                <a:lnTo>
                  <a:pt x="65531" y="1524"/>
                </a:lnTo>
                <a:lnTo>
                  <a:pt x="61721" y="0"/>
                </a:lnTo>
                <a:lnTo>
                  <a:pt x="58673" y="1524"/>
                </a:lnTo>
                <a:lnTo>
                  <a:pt x="57149" y="4572"/>
                </a:lnTo>
                <a:lnTo>
                  <a:pt x="58550" y="433892"/>
                </a:lnTo>
                <a:lnTo>
                  <a:pt x="63245" y="433696"/>
                </a:lnTo>
                <a:lnTo>
                  <a:pt x="67055" y="433727"/>
                </a:lnTo>
                <a:lnTo>
                  <a:pt x="68394" y="433840"/>
                </a:lnTo>
                <a:close/>
              </a:path>
              <a:path w="127635" h="509904">
                <a:moveTo>
                  <a:pt x="68579" y="471678"/>
                </a:moveTo>
                <a:lnTo>
                  <a:pt x="68394" y="433840"/>
                </a:lnTo>
                <a:lnTo>
                  <a:pt x="67055" y="433727"/>
                </a:lnTo>
                <a:lnTo>
                  <a:pt x="63245" y="433696"/>
                </a:lnTo>
                <a:lnTo>
                  <a:pt x="58550" y="433892"/>
                </a:lnTo>
                <a:lnTo>
                  <a:pt x="58673" y="471678"/>
                </a:lnTo>
                <a:lnTo>
                  <a:pt x="60197" y="474726"/>
                </a:lnTo>
                <a:lnTo>
                  <a:pt x="63245" y="476250"/>
                </a:lnTo>
                <a:lnTo>
                  <a:pt x="67055" y="474726"/>
                </a:lnTo>
                <a:lnTo>
                  <a:pt x="68579" y="471678"/>
                </a:lnTo>
                <a:close/>
              </a:path>
              <a:path w="127635" h="509904">
                <a:moveTo>
                  <a:pt x="127253" y="470916"/>
                </a:moveTo>
                <a:lnTo>
                  <a:pt x="92335" y="437628"/>
                </a:lnTo>
                <a:lnTo>
                  <a:pt x="68394" y="433840"/>
                </a:lnTo>
                <a:lnTo>
                  <a:pt x="68579" y="509419"/>
                </a:lnTo>
                <a:lnTo>
                  <a:pt x="114239" y="494281"/>
                </a:lnTo>
                <a:lnTo>
                  <a:pt x="127253" y="47091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9289" y="4189476"/>
            <a:ext cx="127635" cy="498475"/>
          </a:xfrm>
          <a:custGeom>
            <a:avLst/>
            <a:gdLst/>
            <a:ahLst/>
            <a:cxnLst/>
            <a:rect l="l" t="t" r="r" b="b"/>
            <a:pathLst>
              <a:path w="127635" h="498475">
                <a:moveTo>
                  <a:pt x="127253" y="460248"/>
                </a:moveTo>
                <a:lnTo>
                  <a:pt x="93145" y="426501"/>
                </a:lnTo>
                <a:lnTo>
                  <a:pt x="68706" y="422393"/>
                </a:lnTo>
                <a:lnTo>
                  <a:pt x="68579" y="460248"/>
                </a:lnTo>
                <a:lnTo>
                  <a:pt x="67055" y="463296"/>
                </a:lnTo>
                <a:lnTo>
                  <a:pt x="63245" y="464820"/>
                </a:lnTo>
                <a:lnTo>
                  <a:pt x="60197" y="463296"/>
                </a:lnTo>
                <a:lnTo>
                  <a:pt x="58673" y="460248"/>
                </a:lnTo>
                <a:lnTo>
                  <a:pt x="58673" y="422432"/>
                </a:lnTo>
                <a:lnTo>
                  <a:pt x="52626" y="422628"/>
                </a:lnTo>
                <a:lnTo>
                  <a:pt x="16016" y="434668"/>
                </a:lnTo>
                <a:lnTo>
                  <a:pt x="0" y="459486"/>
                </a:lnTo>
                <a:lnTo>
                  <a:pt x="2028" y="469048"/>
                </a:lnTo>
                <a:lnTo>
                  <a:pt x="39478" y="495483"/>
                </a:lnTo>
                <a:lnTo>
                  <a:pt x="58673" y="497949"/>
                </a:lnTo>
                <a:lnTo>
                  <a:pt x="58673" y="460248"/>
                </a:lnTo>
                <a:lnTo>
                  <a:pt x="58800" y="497953"/>
                </a:lnTo>
                <a:lnTo>
                  <a:pt x="64769" y="498174"/>
                </a:lnTo>
                <a:lnTo>
                  <a:pt x="67055" y="498150"/>
                </a:lnTo>
                <a:lnTo>
                  <a:pt x="79701" y="496991"/>
                </a:lnTo>
                <a:lnTo>
                  <a:pt x="121919" y="474726"/>
                </a:lnTo>
                <a:lnTo>
                  <a:pt x="125729" y="467868"/>
                </a:lnTo>
                <a:lnTo>
                  <a:pt x="127253" y="460248"/>
                </a:lnTo>
                <a:close/>
              </a:path>
              <a:path w="127635" h="498475">
                <a:moveTo>
                  <a:pt x="68706" y="422393"/>
                </a:moveTo>
                <a:lnTo>
                  <a:pt x="67055" y="422236"/>
                </a:lnTo>
                <a:lnTo>
                  <a:pt x="64769" y="422237"/>
                </a:lnTo>
                <a:lnTo>
                  <a:pt x="58800" y="422428"/>
                </a:lnTo>
                <a:lnTo>
                  <a:pt x="58673" y="460248"/>
                </a:lnTo>
                <a:lnTo>
                  <a:pt x="60197" y="463296"/>
                </a:lnTo>
                <a:lnTo>
                  <a:pt x="63245" y="464820"/>
                </a:lnTo>
                <a:lnTo>
                  <a:pt x="67055" y="463296"/>
                </a:lnTo>
                <a:lnTo>
                  <a:pt x="68579" y="460248"/>
                </a:lnTo>
                <a:lnTo>
                  <a:pt x="68706" y="422393"/>
                </a:lnTo>
                <a:close/>
              </a:path>
              <a:path w="127635" h="498475">
                <a:moveTo>
                  <a:pt x="70103" y="4572"/>
                </a:moveTo>
                <a:lnTo>
                  <a:pt x="68579" y="762"/>
                </a:lnTo>
                <a:lnTo>
                  <a:pt x="64769" y="0"/>
                </a:lnTo>
                <a:lnTo>
                  <a:pt x="61721" y="762"/>
                </a:lnTo>
                <a:lnTo>
                  <a:pt x="60197" y="4572"/>
                </a:lnTo>
                <a:lnTo>
                  <a:pt x="58800" y="422428"/>
                </a:lnTo>
                <a:lnTo>
                  <a:pt x="64769" y="422237"/>
                </a:lnTo>
                <a:lnTo>
                  <a:pt x="67055" y="422236"/>
                </a:lnTo>
                <a:lnTo>
                  <a:pt x="68706" y="422393"/>
                </a:lnTo>
                <a:lnTo>
                  <a:pt x="70103" y="4572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6031" y="4181094"/>
            <a:ext cx="351155" cy="986155"/>
          </a:xfrm>
          <a:custGeom>
            <a:avLst/>
            <a:gdLst/>
            <a:ahLst/>
            <a:cxnLst/>
            <a:rect l="l" t="t" r="r" b="b"/>
            <a:pathLst>
              <a:path w="351154" h="986154">
                <a:moveTo>
                  <a:pt x="350554" y="33528"/>
                </a:moveTo>
                <a:lnTo>
                  <a:pt x="350554" y="4572"/>
                </a:lnTo>
                <a:lnTo>
                  <a:pt x="349792" y="1524"/>
                </a:lnTo>
                <a:lnTo>
                  <a:pt x="345982" y="0"/>
                </a:lnTo>
                <a:lnTo>
                  <a:pt x="342934" y="1524"/>
                </a:lnTo>
                <a:lnTo>
                  <a:pt x="341410" y="4572"/>
                </a:lnTo>
                <a:lnTo>
                  <a:pt x="341410" y="33528"/>
                </a:lnTo>
                <a:lnTo>
                  <a:pt x="342172" y="36576"/>
                </a:lnTo>
                <a:lnTo>
                  <a:pt x="345982" y="38100"/>
                </a:lnTo>
                <a:lnTo>
                  <a:pt x="349030" y="36576"/>
                </a:lnTo>
                <a:lnTo>
                  <a:pt x="350554" y="33528"/>
                </a:lnTo>
                <a:close/>
              </a:path>
              <a:path w="351154" h="986154">
                <a:moveTo>
                  <a:pt x="350554" y="71628"/>
                </a:moveTo>
                <a:lnTo>
                  <a:pt x="349030" y="68580"/>
                </a:lnTo>
                <a:lnTo>
                  <a:pt x="345220" y="67056"/>
                </a:lnTo>
                <a:lnTo>
                  <a:pt x="342172" y="67818"/>
                </a:lnTo>
                <a:lnTo>
                  <a:pt x="340648" y="71628"/>
                </a:lnTo>
                <a:lnTo>
                  <a:pt x="340648" y="99822"/>
                </a:lnTo>
                <a:lnTo>
                  <a:pt x="342172" y="103632"/>
                </a:lnTo>
                <a:lnTo>
                  <a:pt x="345220" y="105156"/>
                </a:lnTo>
                <a:lnTo>
                  <a:pt x="349030" y="103632"/>
                </a:lnTo>
                <a:lnTo>
                  <a:pt x="349792" y="99822"/>
                </a:lnTo>
                <a:lnTo>
                  <a:pt x="350554" y="71628"/>
                </a:lnTo>
                <a:close/>
              </a:path>
              <a:path w="351154" h="986154">
                <a:moveTo>
                  <a:pt x="349792" y="166878"/>
                </a:moveTo>
                <a:lnTo>
                  <a:pt x="349792" y="137922"/>
                </a:lnTo>
                <a:lnTo>
                  <a:pt x="348268" y="134874"/>
                </a:lnTo>
                <a:lnTo>
                  <a:pt x="345220" y="133350"/>
                </a:lnTo>
                <a:lnTo>
                  <a:pt x="341410" y="134874"/>
                </a:lnTo>
                <a:lnTo>
                  <a:pt x="340648" y="137922"/>
                </a:lnTo>
                <a:lnTo>
                  <a:pt x="339886" y="166878"/>
                </a:lnTo>
                <a:lnTo>
                  <a:pt x="341410" y="169926"/>
                </a:lnTo>
                <a:lnTo>
                  <a:pt x="344458" y="171450"/>
                </a:lnTo>
                <a:lnTo>
                  <a:pt x="348268" y="169926"/>
                </a:lnTo>
                <a:lnTo>
                  <a:pt x="349792" y="166878"/>
                </a:lnTo>
                <a:close/>
              </a:path>
              <a:path w="351154" h="986154">
                <a:moveTo>
                  <a:pt x="349030" y="233172"/>
                </a:moveTo>
                <a:lnTo>
                  <a:pt x="349030" y="204978"/>
                </a:lnTo>
                <a:lnTo>
                  <a:pt x="348268" y="201168"/>
                </a:lnTo>
                <a:lnTo>
                  <a:pt x="344458" y="200406"/>
                </a:lnTo>
                <a:lnTo>
                  <a:pt x="341410" y="201168"/>
                </a:lnTo>
                <a:lnTo>
                  <a:pt x="339886" y="204978"/>
                </a:lnTo>
                <a:lnTo>
                  <a:pt x="339886" y="233172"/>
                </a:lnTo>
                <a:lnTo>
                  <a:pt x="340648" y="236982"/>
                </a:lnTo>
                <a:lnTo>
                  <a:pt x="344458" y="238506"/>
                </a:lnTo>
                <a:lnTo>
                  <a:pt x="347506" y="236982"/>
                </a:lnTo>
                <a:lnTo>
                  <a:pt x="349030" y="233172"/>
                </a:lnTo>
                <a:close/>
              </a:path>
              <a:path w="351154" h="986154">
                <a:moveTo>
                  <a:pt x="349030" y="271272"/>
                </a:moveTo>
                <a:lnTo>
                  <a:pt x="347506" y="268224"/>
                </a:lnTo>
                <a:lnTo>
                  <a:pt x="344458" y="266700"/>
                </a:lnTo>
                <a:lnTo>
                  <a:pt x="340648" y="268224"/>
                </a:lnTo>
                <a:lnTo>
                  <a:pt x="339124" y="271272"/>
                </a:lnTo>
                <a:lnTo>
                  <a:pt x="339124" y="300228"/>
                </a:lnTo>
                <a:lnTo>
                  <a:pt x="340648" y="303276"/>
                </a:lnTo>
                <a:lnTo>
                  <a:pt x="343696" y="304800"/>
                </a:lnTo>
                <a:lnTo>
                  <a:pt x="347506" y="303276"/>
                </a:lnTo>
                <a:lnTo>
                  <a:pt x="348268" y="300228"/>
                </a:lnTo>
                <a:lnTo>
                  <a:pt x="349030" y="271272"/>
                </a:lnTo>
                <a:close/>
              </a:path>
              <a:path w="351154" h="986154">
                <a:moveTo>
                  <a:pt x="348268" y="366522"/>
                </a:moveTo>
                <a:lnTo>
                  <a:pt x="348268" y="338328"/>
                </a:lnTo>
                <a:lnTo>
                  <a:pt x="346744" y="334518"/>
                </a:lnTo>
                <a:lnTo>
                  <a:pt x="343696" y="333756"/>
                </a:lnTo>
                <a:lnTo>
                  <a:pt x="339886" y="334518"/>
                </a:lnTo>
                <a:lnTo>
                  <a:pt x="339124" y="338328"/>
                </a:lnTo>
                <a:lnTo>
                  <a:pt x="338362" y="366522"/>
                </a:lnTo>
                <a:lnTo>
                  <a:pt x="339886" y="370332"/>
                </a:lnTo>
                <a:lnTo>
                  <a:pt x="343696" y="371856"/>
                </a:lnTo>
                <a:lnTo>
                  <a:pt x="346744" y="370332"/>
                </a:lnTo>
                <a:lnTo>
                  <a:pt x="348268" y="366522"/>
                </a:lnTo>
                <a:close/>
              </a:path>
              <a:path w="351154" h="986154">
                <a:moveTo>
                  <a:pt x="347506" y="433578"/>
                </a:moveTo>
                <a:lnTo>
                  <a:pt x="347506" y="404622"/>
                </a:lnTo>
                <a:lnTo>
                  <a:pt x="346744" y="401574"/>
                </a:lnTo>
                <a:lnTo>
                  <a:pt x="342934" y="400050"/>
                </a:lnTo>
                <a:lnTo>
                  <a:pt x="339886" y="401574"/>
                </a:lnTo>
                <a:lnTo>
                  <a:pt x="338362" y="404622"/>
                </a:lnTo>
                <a:lnTo>
                  <a:pt x="338362" y="433578"/>
                </a:lnTo>
                <a:lnTo>
                  <a:pt x="339124" y="436626"/>
                </a:lnTo>
                <a:lnTo>
                  <a:pt x="342934" y="438150"/>
                </a:lnTo>
                <a:lnTo>
                  <a:pt x="345982" y="436626"/>
                </a:lnTo>
                <a:lnTo>
                  <a:pt x="347506" y="433578"/>
                </a:lnTo>
                <a:close/>
              </a:path>
              <a:path w="351154" h="986154">
                <a:moveTo>
                  <a:pt x="347506" y="499872"/>
                </a:moveTo>
                <a:lnTo>
                  <a:pt x="347506" y="471678"/>
                </a:lnTo>
                <a:lnTo>
                  <a:pt x="345982" y="467868"/>
                </a:lnTo>
                <a:lnTo>
                  <a:pt x="342934" y="467106"/>
                </a:lnTo>
                <a:lnTo>
                  <a:pt x="339124" y="467868"/>
                </a:lnTo>
                <a:lnTo>
                  <a:pt x="337600" y="471678"/>
                </a:lnTo>
                <a:lnTo>
                  <a:pt x="337600" y="499872"/>
                </a:lnTo>
                <a:lnTo>
                  <a:pt x="339124" y="503682"/>
                </a:lnTo>
                <a:lnTo>
                  <a:pt x="342172" y="505206"/>
                </a:lnTo>
                <a:lnTo>
                  <a:pt x="345982" y="503682"/>
                </a:lnTo>
                <a:lnTo>
                  <a:pt x="347506" y="499872"/>
                </a:lnTo>
                <a:close/>
              </a:path>
              <a:path w="351154" h="986154">
                <a:moveTo>
                  <a:pt x="346744" y="566928"/>
                </a:moveTo>
                <a:lnTo>
                  <a:pt x="346744" y="537972"/>
                </a:lnTo>
                <a:lnTo>
                  <a:pt x="345220" y="534924"/>
                </a:lnTo>
                <a:lnTo>
                  <a:pt x="342172" y="533400"/>
                </a:lnTo>
                <a:lnTo>
                  <a:pt x="338362" y="534924"/>
                </a:lnTo>
                <a:lnTo>
                  <a:pt x="337600" y="537972"/>
                </a:lnTo>
                <a:lnTo>
                  <a:pt x="336838" y="566928"/>
                </a:lnTo>
                <a:lnTo>
                  <a:pt x="338362" y="569976"/>
                </a:lnTo>
                <a:lnTo>
                  <a:pt x="342172" y="571500"/>
                </a:lnTo>
                <a:lnTo>
                  <a:pt x="345220" y="569976"/>
                </a:lnTo>
                <a:lnTo>
                  <a:pt x="346744" y="566928"/>
                </a:lnTo>
                <a:close/>
              </a:path>
              <a:path w="351154" h="986154">
                <a:moveTo>
                  <a:pt x="345982" y="633222"/>
                </a:moveTo>
                <a:lnTo>
                  <a:pt x="345982" y="605028"/>
                </a:lnTo>
                <a:lnTo>
                  <a:pt x="345220" y="601218"/>
                </a:lnTo>
                <a:lnTo>
                  <a:pt x="341410" y="600456"/>
                </a:lnTo>
                <a:lnTo>
                  <a:pt x="338362" y="601218"/>
                </a:lnTo>
                <a:lnTo>
                  <a:pt x="336838" y="605028"/>
                </a:lnTo>
                <a:lnTo>
                  <a:pt x="336838" y="633222"/>
                </a:lnTo>
                <a:lnTo>
                  <a:pt x="337600" y="637032"/>
                </a:lnTo>
                <a:lnTo>
                  <a:pt x="341410" y="638556"/>
                </a:lnTo>
                <a:lnTo>
                  <a:pt x="344458" y="637032"/>
                </a:lnTo>
                <a:lnTo>
                  <a:pt x="345982" y="633222"/>
                </a:lnTo>
                <a:close/>
              </a:path>
              <a:path w="351154" h="986154">
                <a:moveTo>
                  <a:pt x="345982" y="700278"/>
                </a:moveTo>
                <a:lnTo>
                  <a:pt x="345982" y="671322"/>
                </a:lnTo>
                <a:lnTo>
                  <a:pt x="344458" y="668274"/>
                </a:lnTo>
                <a:lnTo>
                  <a:pt x="341410" y="666750"/>
                </a:lnTo>
                <a:lnTo>
                  <a:pt x="337600" y="668274"/>
                </a:lnTo>
                <a:lnTo>
                  <a:pt x="336076" y="671322"/>
                </a:lnTo>
                <a:lnTo>
                  <a:pt x="336076" y="700278"/>
                </a:lnTo>
                <a:lnTo>
                  <a:pt x="337600" y="703326"/>
                </a:lnTo>
                <a:lnTo>
                  <a:pt x="340648" y="704850"/>
                </a:lnTo>
                <a:lnTo>
                  <a:pt x="344458" y="703326"/>
                </a:lnTo>
                <a:lnTo>
                  <a:pt x="345982" y="700278"/>
                </a:lnTo>
                <a:close/>
              </a:path>
              <a:path w="351154" h="986154">
                <a:moveTo>
                  <a:pt x="345220" y="766572"/>
                </a:moveTo>
                <a:lnTo>
                  <a:pt x="345220" y="738378"/>
                </a:lnTo>
                <a:lnTo>
                  <a:pt x="343696" y="734568"/>
                </a:lnTo>
                <a:lnTo>
                  <a:pt x="340648" y="733806"/>
                </a:lnTo>
                <a:lnTo>
                  <a:pt x="337600" y="734568"/>
                </a:lnTo>
                <a:lnTo>
                  <a:pt x="336076" y="738378"/>
                </a:lnTo>
                <a:lnTo>
                  <a:pt x="335314" y="766572"/>
                </a:lnTo>
                <a:lnTo>
                  <a:pt x="336838" y="770382"/>
                </a:lnTo>
                <a:lnTo>
                  <a:pt x="340648" y="771906"/>
                </a:lnTo>
                <a:lnTo>
                  <a:pt x="343696" y="770382"/>
                </a:lnTo>
                <a:lnTo>
                  <a:pt x="345220" y="766572"/>
                </a:lnTo>
                <a:close/>
              </a:path>
              <a:path w="351154" h="986154">
                <a:moveTo>
                  <a:pt x="345220" y="804672"/>
                </a:moveTo>
                <a:lnTo>
                  <a:pt x="343696" y="801624"/>
                </a:lnTo>
                <a:lnTo>
                  <a:pt x="339886" y="800100"/>
                </a:lnTo>
                <a:lnTo>
                  <a:pt x="336838" y="801624"/>
                </a:lnTo>
                <a:lnTo>
                  <a:pt x="335314" y="804672"/>
                </a:lnTo>
                <a:lnTo>
                  <a:pt x="335314" y="833628"/>
                </a:lnTo>
                <a:lnTo>
                  <a:pt x="336838" y="836676"/>
                </a:lnTo>
                <a:lnTo>
                  <a:pt x="339886" y="838200"/>
                </a:lnTo>
                <a:lnTo>
                  <a:pt x="342934" y="836676"/>
                </a:lnTo>
                <a:lnTo>
                  <a:pt x="344458" y="833628"/>
                </a:lnTo>
                <a:lnTo>
                  <a:pt x="345220" y="804672"/>
                </a:lnTo>
                <a:close/>
              </a:path>
              <a:path w="351154" h="986154">
                <a:moveTo>
                  <a:pt x="344458" y="899922"/>
                </a:moveTo>
                <a:lnTo>
                  <a:pt x="344458" y="871728"/>
                </a:lnTo>
                <a:lnTo>
                  <a:pt x="342934" y="867918"/>
                </a:lnTo>
                <a:lnTo>
                  <a:pt x="339886" y="867156"/>
                </a:lnTo>
                <a:lnTo>
                  <a:pt x="336076" y="867918"/>
                </a:lnTo>
                <a:lnTo>
                  <a:pt x="334552" y="871728"/>
                </a:lnTo>
                <a:lnTo>
                  <a:pt x="334552" y="899922"/>
                </a:lnTo>
                <a:lnTo>
                  <a:pt x="336076" y="903732"/>
                </a:lnTo>
                <a:lnTo>
                  <a:pt x="339124" y="905256"/>
                </a:lnTo>
                <a:lnTo>
                  <a:pt x="342934" y="903732"/>
                </a:lnTo>
                <a:lnTo>
                  <a:pt x="344458" y="899922"/>
                </a:lnTo>
                <a:close/>
              </a:path>
              <a:path w="351154" h="986154">
                <a:moveTo>
                  <a:pt x="324646" y="919734"/>
                </a:moveTo>
                <a:lnTo>
                  <a:pt x="323884" y="915924"/>
                </a:lnTo>
                <a:lnTo>
                  <a:pt x="320074" y="914400"/>
                </a:lnTo>
                <a:lnTo>
                  <a:pt x="291880" y="915162"/>
                </a:lnTo>
                <a:lnTo>
                  <a:pt x="288070" y="916686"/>
                </a:lnTo>
                <a:lnTo>
                  <a:pt x="286546" y="919734"/>
                </a:lnTo>
                <a:lnTo>
                  <a:pt x="288070" y="923544"/>
                </a:lnTo>
                <a:lnTo>
                  <a:pt x="291880" y="924306"/>
                </a:lnTo>
                <a:lnTo>
                  <a:pt x="320074" y="924306"/>
                </a:lnTo>
                <a:lnTo>
                  <a:pt x="323884" y="922782"/>
                </a:lnTo>
                <a:lnTo>
                  <a:pt x="324646" y="919734"/>
                </a:lnTo>
                <a:close/>
              </a:path>
              <a:path w="351154" h="986154">
                <a:moveTo>
                  <a:pt x="258352" y="920496"/>
                </a:moveTo>
                <a:lnTo>
                  <a:pt x="256828" y="916686"/>
                </a:lnTo>
                <a:lnTo>
                  <a:pt x="253780" y="915162"/>
                </a:lnTo>
                <a:lnTo>
                  <a:pt x="224824" y="915924"/>
                </a:lnTo>
                <a:lnTo>
                  <a:pt x="221776" y="917448"/>
                </a:lnTo>
                <a:lnTo>
                  <a:pt x="220252" y="920496"/>
                </a:lnTo>
                <a:lnTo>
                  <a:pt x="221776" y="923544"/>
                </a:lnTo>
                <a:lnTo>
                  <a:pt x="224824" y="925068"/>
                </a:lnTo>
                <a:lnTo>
                  <a:pt x="253780" y="925068"/>
                </a:lnTo>
                <a:lnTo>
                  <a:pt x="256828" y="923544"/>
                </a:lnTo>
                <a:lnTo>
                  <a:pt x="258352" y="920496"/>
                </a:lnTo>
                <a:close/>
              </a:path>
              <a:path w="351154" h="986154">
                <a:moveTo>
                  <a:pt x="191296" y="920496"/>
                </a:moveTo>
                <a:lnTo>
                  <a:pt x="190534" y="917448"/>
                </a:lnTo>
                <a:lnTo>
                  <a:pt x="186724" y="915924"/>
                </a:lnTo>
                <a:lnTo>
                  <a:pt x="158530" y="916686"/>
                </a:lnTo>
                <a:lnTo>
                  <a:pt x="154720" y="918210"/>
                </a:lnTo>
                <a:lnTo>
                  <a:pt x="153196" y="921258"/>
                </a:lnTo>
                <a:lnTo>
                  <a:pt x="154720" y="924306"/>
                </a:lnTo>
                <a:lnTo>
                  <a:pt x="158530" y="925830"/>
                </a:lnTo>
                <a:lnTo>
                  <a:pt x="186724" y="925830"/>
                </a:lnTo>
                <a:lnTo>
                  <a:pt x="190534" y="924306"/>
                </a:lnTo>
                <a:lnTo>
                  <a:pt x="191296" y="920496"/>
                </a:lnTo>
                <a:close/>
              </a:path>
              <a:path w="351154" h="986154">
                <a:moveTo>
                  <a:pt x="125002" y="921258"/>
                </a:moveTo>
                <a:lnTo>
                  <a:pt x="123478" y="918210"/>
                </a:lnTo>
                <a:lnTo>
                  <a:pt x="120430" y="916686"/>
                </a:lnTo>
                <a:lnTo>
                  <a:pt x="91474" y="917448"/>
                </a:lnTo>
                <a:lnTo>
                  <a:pt x="88426" y="918210"/>
                </a:lnTo>
                <a:lnTo>
                  <a:pt x="86902" y="922020"/>
                </a:lnTo>
                <a:lnTo>
                  <a:pt x="88426" y="925068"/>
                </a:lnTo>
                <a:lnTo>
                  <a:pt x="91474" y="926592"/>
                </a:lnTo>
                <a:lnTo>
                  <a:pt x="120430" y="926592"/>
                </a:lnTo>
                <a:lnTo>
                  <a:pt x="123478" y="925068"/>
                </a:lnTo>
                <a:lnTo>
                  <a:pt x="125002" y="921258"/>
                </a:lnTo>
                <a:close/>
              </a:path>
              <a:path w="351154" h="986154">
                <a:moveTo>
                  <a:pt x="76163" y="923941"/>
                </a:moveTo>
                <a:lnTo>
                  <a:pt x="68690" y="884631"/>
                </a:lnTo>
                <a:lnTo>
                  <a:pt x="37372" y="858774"/>
                </a:lnTo>
                <a:lnTo>
                  <a:pt x="28522" y="860878"/>
                </a:lnTo>
                <a:lnTo>
                  <a:pt x="2230" y="899382"/>
                </a:lnTo>
                <a:lnTo>
                  <a:pt x="0" y="926021"/>
                </a:lnTo>
                <a:lnTo>
                  <a:pt x="1471" y="939403"/>
                </a:lnTo>
                <a:lnTo>
                  <a:pt x="23656" y="981456"/>
                </a:lnTo>
                <a:lnTo>
                  <a:pt x="33562" y="984961"/>
                </a:lnTo>
                <a:lnTo>
                  <a:pt x="33562" y="922782"/>
                </a:lnTo>
                <a:lnTo>
                  <a:pt x="34324" y="918972"/>
                </a:lnTo>
                <a:lnTo>
                  <a:pt x="38134" y="917448"/>
                </a:lnTo>
                <a:lnTo>
                  <a:pt x="53374" y="917448"/>
                </a:lnTo>
                <a:lnTo>
                  <a:pt x="57184" y="918972"/>
                </a:lnTo>
                <a:lnTo>
                  <a:pt x="57946" y="922020"/>
                </a:lnTo>
                <a:lnTo>
                  <a:pt x="57946" y="976407"/>
                </a:lnTo>
                <a:lnTo>
                  <a:pt x="61853" y="972579"/>
                </a:lnTo>
                <a:lnTo>
                  <a:pt x="67969" y="962564"/>
                </a:lnTo>
                <a:lnTo>
                  <a:pt x="72407" y="950733"/>
                </a:lnTo>
                <a:lnTo>
                  <a:pt x="75145" y="937665"/>
                </a:lnTo>
                <a:lnTo>
                  <a:pt x="76163" y="923941"/>
                </a:lnTo>
                <a:close/>
              </a:path>
              <a:path w="351154" h="986154">
                <a:moveTo>
                  <a:pt x="57946" y="922020"/>
                </a:moveTo>
                <a:lnTo>
                  <a:pt x="57184" y="918972"/>
                </a:lnTo>
                <a:lnTo>
                  <a:pt x="53374" y="917448"/>
                </a:lnTo>
                <a:lnTo>
                  <a:pt x="38134" y="917448"/>
                </a:lnTo>
                <a:lnTo>
                  <a:pt x="34324" y="918972"/>
                </a:lnTo>
                <a:lnTo>
                  <a:pt x="33562" y="922782"/>
                </a:lnTo>
                <a:lnTo>
                  <a:pt x="35086" y="925830"/>
                </a:lnTo>
                <a:lnTo>
                  <a:pt x="38134" y="927354"/>
                </a:lnTo>
                <a:lnTo>
                  <a:pt x="53374" y="927354"/>
                </a:lnTo>
                <a:lnTo>
                  <a:pt x="57184" y="925830"/>
                </a:lnTo>
                <a:lnTo>
                  <a:pt x="57946" y="922020"/>
                </a:lnTo>
                <a:close/>
              </a:path>
              <a:path w="351154" h="986154">
                <a:moveTo>
                  <a:pt x="57946" y="976407"/>
                </a:moveTo>
                <a:lnTo>
                  <a:pt x="57946" y="922020"/>
                </a:lnTo>
                <a:lnTo>
                  <a:pt x="57184" y="925830"/>
                </a:lnTo>
                <a:lnTo>
                  <a:pt x="53374" y="927354"/>
                </a:lnTo>
                <a:lnTo>
                  <a:pt x="38134" y="927354"/>
                </a:lnTo>
                <a:lnTo>
                  <a:pt x="35086" y="925830"/>
                </a:lnTo>
                <a:lnTo>
                  <a:pt x="33562" y="922782"/>
                </a:lnTo>
                <a:lnTo>
                  <a:pt x="33562" y="984961"/>
                </a:lnTo>
                <a:lnTo>
                  <a:pt x="38896" y="986028"/>
                </a:lnTo>
                <a:lnTo>
                  <a:pt x="46516" y="984504"/>
                </a:lnTo>
                <a:lnTo>
                  <a:pt x="54078" y="980197"/>
                </a:lnTo>
                <a:lnTo>
                  <a:pt x="57946" y="97640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07393" y="3742182"/>
            <a:ext cx="1706245" cy="1623060"/>
          </a:xfrm>
          <a:custGeom>
            <a:avLst/>
            <a:gdLst/>
            <a:ahLst/>
            <a:cxnLst/>
            <a:rect l="l" t="t" r="r" b="b"/>
            <a:pathLst>
              <a:path w="1706245" h="1623060">
                <a:moveTo>
                  <a:pt x="38100" y="5334"/>
                </a:moveTo>
                <a:lnTo>
                  <a:pt x="36576" y="1524"/>
                </a:lnTo>
                <a:lnTo>
                  <a:pt x="32766" y="762"/>
                </a:lnTo>
                <a:lnTo>
                  <a:pt x="4572" y="762"/>
                </a:lnTo>
                <a:lnTo>
                  <a:pt x="762" y="2286"/>
                </a:lnTo>
                <a:lnTo>
                  <a:pt x="0" y="6096"/>
                </a:lnTo>
                <a:lnTo>
                  <a:pt x="1524" y="9144"/>
                </a:lnTo>
                <a:lnTo>
                  <a:pt x="4572" y="10668"/>
                </a:lnTo>
                <a:lnTo>
                  <a:pt x="32766" y="9906"/>
                </a:lnTo>
                <a:lnTo>
                  <a:pt x="36576" y="8382"/>
                </a:lnTo>
                <a:lnTo>
                  <a:pt x="38100" y="5334"/>
                </a:lnTo>
                <a:close/>
              </a:path>
              <a:path w="1706245" h="1623060">
                <a:moveTo>
                  <a:pt x="104394" y="4572"/>
                </a:moveTo>
                <a:lnTo>
                  <a:pt x="102870" y="762"/>
                </a:lnTo>
                <a:lnTo>
                  <a:pt x="99822" y="0"/>
                </a:lnTo>
                <a:lnTo>
                  <a:pt x="70866" y="0"/>
                </a:lnTo>
                <a:lnTo>
                  <a:pt x="67818" y="1524"/>
                </a:lnTo>
                <a:lnTo>
                  <a:pt x="66294" y="4572"/>
                </a:lnTo>
                <a:lnTo>
                  <a:pt x="67818" y="8382"/>
                </a:lnTo>
                <a:lnTo>
                  <a:pt x="70866" y="9906"/>
                </a:lnTo>
                <a:lnTo>
                  <a:pt x="99822" y="9144"/>
                </a:lnTo>
                <a:lnTo>
                  <a:pt x="102870" y="7620"/>
                </a:lnTo>
                <a:lnTo>
                  <a:pt x="104394" y="4572"/>
                </a:lnTo>
                <a:close/>
              </a:path>
              <a:path w="1706245" h="1623060">
                <a:moveTo>
                  <a:pt x="134874" y="40386"/>
                </a:moveTo>
                <a:lnTo>
                  <a:pt x="134874" y="12192"/>
                </a:lnTo>
                <a:lnTo>
                  <a:pt x="133350" y="8382"/>
                </a:lnTo>
                <a:lnTo>
                  <a:pt x="129540" y="7620"/>
                </a:lnTo>
                <a:lnTo>
                  <a:pt x="126492" y="8382"/>
                </a:lnTo>
                <a:lnTo>
                  <a:pt x="124968" y="12192"/>
                </a:lnTo>
                <a:lnTo>
                  <a:pt x="124968" y="40386"/>
                </a:lnTo>
                <a:lnTo>
                  <a:pt x="126492" y="44196"/>
                </a:lnTo>
                <a:lnTo>
                  <a:pt x="129540" y="45720"/>
                </a:lnTo>
                <a:lnTo>
                  <a:pt x="133350" y="44196"/>
                </a:lnTo>
                <a:lnTo>
                  <a:pt x="134874" y="40386"/>
                </a:lnTo>
                <a:close/>
              </a:path>
              <a:path w="1706245" h="1623060">
                <a:moveTo>
                  <a:pt x="134874" y="107442"/>
                </a:moveTo>
                <a:lnTo>
                  <a:pt x="134874" y="78486"/>
                </a:lnTo>
                <a:lnTo>
                  <a:pt x="133350" y="75438"/>
                </a:lnTo>
                <a:lnTo>
                  <a:pt x="129540" y="73914"/>
                </a:lnTo>
                <a:lnTo>
                  <a:pt x="126492" y="75438"/>
                </a:lnTo>
                <a:lnTo>
                  <a:pt x="124968" y="78486"/>
                </a:lnTo>
                <a:lnTo>
                  <a:pt x="124968" y="107442"/>
                </a:lnTo>
                <a:lnTo>
                  <a:pt x="126492" y="110490"/>
                </a:lnTo>
                <a:lnTo>
                  <a:pt x="129540" y="112014"/>
                </a:lnTo>
                <a:lnTo>
                  <a:pt x="133350" y="110490"/>
                </a:lnTo>
                <a:lnTo>
                  <a:pt x="134874" y="107442"/>
                </a:lnTo>
                <a:close/>
              </a:path>
              <a:path w="1706245" h="1623060">
                <a:moveTo>
                  <a:pt x="134874" y="173736"/>
                </a:moveTo>
                <a:lnTo>
                  <a:pt x="134874" y="145542"/>
                </a:lnTo>
                <a:lnTo>
                  <a:pt x="133350" y="141732"/>
                </a:lnTo>
                <a:lnTo>
                  <a:pt x="129540" y="140970"/>
                </a:lnTo>
                <a:lnTo>
                  <a:pt x="126492" y="141732"/>
                </a:lnTo>
                <a:lnTo>
                  <a:pt x="124968" y="145542"/>
                </a:lnTo>
                <a:lnTo>
                  <a:pt x="124968" y="173736"/>
                </a:lnTo>
                <a:lnTo>
                  <a:pt x="126492" y="177546"/>
                </a:lnTo>
                <a:lnTo>
                  <a:pt x="129540" y="179070"/>
                </a:lnTo>
                <a:lnTo>
                  <a:pt x="133350" y="177546"/>
                </a:lnTo>
                <a:lnTo>
                  <a:pt x="134874" y="173736"/>
                </a:lnTo>
                <a:close/>
              </a:path>
              <a:path w="1706245" h="1623060">
                <a:moveTo>
                  <a:pt x="134874" y="240792"/>
                </a:moveTo>
                <a:lnTo>
                  <a:pt x="134874" y="211836"/>
                </a:lnTo>
                <a:lnTo>
                  <a:pt x="133350" y="208788"/>
                </a:lnTo>
                <a:lnTo>
                  <a:pt x="129540" y="207264"/>
                </a:lnTo>
                <a:lnTo>
                  <a:pt x="126492" y="208788"/>
                </a:lnTo>
                <a:lnTo>
                  <a:pt x="124968" y="211836"/>
                </a:lnTo>
                <a:lnTo>
                  <a:pt x="124968" y="240792"/>
                </a:lnTo>
                <a:lnTo>
                  <a:pt x="126492" y="243840"/>
                </a:lnTo>
                <a:lnTo>
                  <a:pt x="129540" y="245364"/>
                </a:lnTo>
                <a:lnTo>
                  <a:pt x="133350" y="243840"/>
                </a:lnTo>
                <a:lnTo>
                  <a:pt x="134874" y="240792"/>
                </a:lnTo>
                <a:close/>
              </a:path>
              <a:path w="1706245" h="1623060">
                <a:moveTo>
                  <a:pt x="134874" y="307086"/>
                </a:moveTo>
                <a:lnTo>
                  <a:pt x="134874" y="278892"/>
                </a:lnTo>
                <a:lnTo>
                  <a:pt x="133350" y="275082"/>
                </a:lnTo>
                <a:lnTo>
                  <a:pt x="129540" y="274320"/>
                </a:lnTo>
                <a:lnTo>
                  <a:pt x="126492" y="275082"/>
                </a:lnTo>
                <a:lnTo>
                  <a:pt x="124968" y="278892"/>
                </a:lnTo>
                <a:lnTo>
                  <a:pt x="124968" y="307086"/>
                </a:lnTo>
                <a:lnTo>
                  <a:pt x="126492" y="310896"/>
                </a:lnTo>
                <a:lnTo>
                  <a:pt x="129540" y="312420"/>
                </a:lnTo>
                <a:lnTo>
                  <a:pt x="133350" y="310896"/>
                </a:lnTo>
                <a:lnTo>
                  <a:pt x="134874" y="307086"/>
                </a:lnTo>
                <a:close/>
              </a:path>
              <a:path w="1706245" h="1623060">
                <a:moveTo>
                  <a:pt x="134874" y="374142"/>
                </a:moveTo>
                <a:lnTo>
                  <a:pt x="134874" y="345186"/>
                </a:lnTo>
                <a:lnTo>
                  <a:pt x="133350" y="342138"/>
                </a:lnTo>
                <a:lnTo>
                  <a:pt x="129540" y="340614"/>
                </a:lnTo>
                <a:lnTo>
                  <a:pt x="126492" y="342138"/>
                </a:lnTo>
                <a:lnTo>
                  <a:pt x="124968" y="345186"/>
                </a:lnTo>
                <a:lnTo>
                  <a:pt x="124968" y="374142"/>
                </a:lnTo>
                <a:lnTo>
                  <a:pt x="126492" y="377190"/>
                </a:lnTo>
                <a:lnTo>
                  <a:pt x="129540" y="378714"/>
                </a:lnTo>
                <a:lnTo>
                  <a:pt x="133350" y="377190"/>
                </a:lnTo>
                <a:lnTo>
                  <a:pt x="134874" y="374142"/>
                </a:lnTo>
                <a:close/>
              </a:path>
              <a:path w="1706245" h="1623060">
                <a:moveTo>
                  <a:pt x="134874" y="440436"/>
                </a:moveTo>
                <a:lnTo>
                  <a:pt x="134874" y="412242"/>
                </a:lnTo>
                <a:lnTo>
                  <a:pt x="133350" y="408432"/>
                </a:lnTo>
                <a:lnTo>
                  <a:pt x="129540" y="407670"/>
                </a:lnTo>
                <a:lnTo>
                  <a:pt x="126492" y="408432"/>
                </a:lnTo>
                <a:lnTo>
                  <a:pt x="124968" y="412242"/>
                </a:lnTo>
                <a:lnTo>
                  <a:pt x="124968" y="440436"/>
                </a:lnTo>
                <a:lnTo>
                  <a:pt x="126492" y="444246"/>
                </a:lnTo>
                <a:lnTo>
                  <a:pt x="129540" y="445770"/>
                </a:lnTo>
                <a:lnTo>
                  <a:pt x="133350" y="444246"/>
                </a:lnTo>
                <a:lnTo>
                  <a:pt x="134874" y="440436"/>
                </a:lnTo>
                <a:close/>
              </a:path>
              <a:path w="1706245" h="1623060">
                <a:moveTo>
                  <a:pt x="134874" y="507492"/>
                </a:moveTo>
                <a:lnTo>
                  <a:pt x="134874" y="478536"/>
                </a:lnTo>
                <a:lnTo>
                  <a:pt x="133350" y="475488"/>
                </a:lnTo>
                <a:lnTo>
                  <a:pt x="129540" y="473964"/>
                </a:lnTo>
                <a:lnTo>
                  <a:pt x="126492" y="475488"/>
                </a:lnTo>
                <a:lnTo>
                  <a:pt x="124968" y="478536"/>
                </a:lnTo>
                <a:lnTo>
                  <a:pt x="124968" y="507492"/>
                </a:lnTo>
                <a:lnTo>
                  <a:pt x="126492" y="510540"/>
                </a:lnTo>
                <a:lnTo>
                  <a:pt x="129540" y="512064"/>
                </a:lnTo>
                <a:lnTo>
                  <a:pt x="133350" y="510540"/>
                </a:lnTo>
                <a:lnTo>
                  <a:pt x="134874" y="507492"/>
                </a:lnTo>
                <a:close/>
              </a:path>
              <a:path w="1706245" h="1623060">
                <a:moveTo>
                  <a:pt x="134874" y="573786"/>
                </a:moveTo>
                <a:lnTo>
                  <a:pt x="134874" y="545592"/>
                </a:lnTo>
                <a:lnTo>
                  <a:pt x="133350" y="541782"/>
                </a:lnTo>
                <a:lnTo>
                  <a:pt x="129540" y="541020"/>
                </a:lnTo>
                <a:lnTo>
                  <a:pt x="126492" y="541782"/>
                </a:lnTo>
                <a:lnTo>
                  <a:pt x="124968" y="545592"/>
                </a:lnTo>
                <a:lnTo>
                  <a:pt x="124968" y="573786"/>
                </a:lnTo>
                <a:lnTo>
                  <a:pt x="126492" y="577596"/>
                </a:lnTo>
                <a:lnTo>
                  <a:pt x="129540" y="579120"/>
                </a:lnTo>
                <a:lnTo>
                  <a:pt x="133350" y="577596"/>
                </a:lnTo>
                <a:lnTo>
                  <a:pt x="134874" y="573786"/>
                </a:lnTo>
                <a:close/>
              </a:path>
              <a:path w="1706245" h="1623060">
                <a:moveTo>
                  <a:pt x="134874" y="640842"/>
                </a:moveTo>
                <a:lnTo>
                  <a:pt x="134874" y="611886"/>
                </a:lnTo>
                <a:lnTo>
                  <a:pt x="133350" y="608838"/>
                </a:lnTo>
                <a:lnTo>
                  <a:pt x="129540" y="607314"/>
                </a:lnTo>
                <a:lnTo>
                  <a:pt x="126492" y="608838"/>
                </a:lnTo>
                <a:lnTo>
                  <a:pt x="124968" y="611886"/>
                </a:lnTo>
                <a:lnTo>
                  <a:pt x="124968" y="640842"/>
                </a:lnTo>
                <a:lnTo>
                  <a:pt x="126492" y="643890"/>
                </a:lnTo>
                <a:lnTo>
                  <a:pt x="129540" y="645414"/>
                </a:lnTo>
                <a:lnTo>
                  <a:pt x="133350" y="643890"/>
                </a:lnTo>
                <a:lnTo>
                  <a:pt x="134874" y="640842"/>
                </a:lnTo>
                <a:close/>
              </a:path>
              <a:path w="1706245" h="1623060">
                <a:moveTo>
                  <a:pt x="134874" y="707136"/>
                </a:moveTo>
                <a:lnTo>
                  <a:pt x="134874" y="678942"/>
                </a:lnTo>
                <a:lnTo>
                  <a:pt x="133350" y="675132"/>
                </a:lnTo>
                <a:lnTo>
                  <a:pt x="129540" y="674370"/>
                </a:lnTo>
                <a:lnTo>
                  <a:pt x="126492" y="675132"/>
                </a:lnTo>
                <a:lnTo>
                  <a:pt x="124968" y="678942"/>
                </a:lnTo>
                <a:lnTo>
                  <a:pt x="124968" y="707136"/>
                </a:lnTo>
                <a:lnTo>
                  <a:pt x="126492" y="710946"/>
                </a:lnTo>
                <a:lnTo>
                  <a:pt x="129540" y="712470"/>
                </a:lnTo>
                <a:lnTo>
                  <a:pt x="133350" y="710946"/>
                </a:lnTo>
                <a:lnTo>
                  <a:pt x="134874" y="707136"/>
                </a:lnTo>
                <a:close/>
              </a:path>
              <a:path w="1706245" h="1623060">
                <a:moveTo>
                  <a:pt x="134874" y="774192"/>
                </a:moveTo>
                <a:lnTo>
                  <a:pt x="134874" y="745236"/>
                </a:lnTo>
                <a:lnTo>
                  <a:pt x="133350" y="742188"/>
                </a:lnTo>
                <a:lnTo>
                  <a:pt x="129540" y="740664"/>
                </a:lnTo>
                <a:lnTo>
                  <a:pt x="126492" y="742188"/>
                </a:lnTo>
                <a:lnTo>
                  <a:pt x="124968" y="745236"/>
                </a:lnTo>
                <a:lnTo>
                  <a:pt x="124968" y="774192"/>
                </a:lnTo>
                <a:lnTo>
                  <a:pt x="126492" y="777240"/>
                </a:lnTo>
                <a:lnTo>
                  <a:pt x="129540" y="778764"/>
                </a:lnTo>
                <a:lnTo>
                  <a:pt x="133350" y="777240"/>
                </a:lnTo>
                <a:lnTo>
                  <a:pt x="134874" y="774192"/>
                </a:lnTo>
                <a:close/>
              </a:path>
              <a:path w="1706245" h="1623060">
                <a:moveTo>
                  <a:pt x="187452" y="787908"/>
                </a:moveTo>
                <a:lnTo>
                  <a:pt x="186690" y="784098"/>
                </a:lnTo>
                <a:lnTo>
                  <a:pt x="182880" y="782574"/>
                </a:lnTo>
                <a:lnTo>
                  <a:pt x="154686" y="782574"/>
                </a:lnTo>
                <a:lnTo>
                  <a:pt x="150876" y="784098"/>
                </a:lnTo>
                <a:lnTo>
                  <a:pt x="149352" y="787908"/>
                </a:lnTo>
                <a:lnTo>
                  <a:pt x="150876" y="790956"/>
                </a:lnTo>
                <a:lnTo>
                  <a:pt x="154686" y="792480"/>
                </a:lnTo>
                <a:lnTo>
                  <a:pt x="182880" y="792480"/>
                </a:lnTo>
                <a:lnTo>
                  <a:pt x="186690" y="790956"/>
                </a:lnTo>
                <a:lnTo>
                  <a:pt x="187452" y="787908"/>
                </a:lnTo>
                <a:close/>
              </a:path>
              <a:path w="1706245" h="1623060">
                <a:moveTo>
                  <a:pt x="254508" y="787908"/>
                </a:moveTo>
                <a:lnTo>
                  <a:pt x="252984" y="784098"/>
                </a:lnTo>
                <a:lnTo>
                  <a:pt x="249936" y="782574"/>
                </a:lnTo>
                <a:lnTo>
                  <a:pt x="220980" y="782574"/>
                </a:lnTo>
                <a:lnTo>
                  <a:pt x="217932" y="784098"/>
                </a:lnTo>
                <a:lnTo>
                  <a:pt x="216408" y="787908"/>
                </a:lnTo>
                <a:lnTo>
                  <a:pt x="217932" y="790956"/>
                </a:lnTo>
                <a:lnTo>
                  <a:pt x="220980" y="792480"/>
                </a:lnTo>
                <a:lnTo>
                  <a:pt x="249936" y="792480"/>
                </a:lnTo>
                <a:lnTo>
                  <a:pt x="252984" y="790956"/>
                </a:lnTo>
                <a:lnTo>
                  <a:pt x="254508" y="787908"/>
                </a:lnTo>
                <a:close/>
              </a:path>
              <a:path w="1706245" h="1623060">
                <a:moveTo>
                  <a:pt x="320802" y="787908"/>
                </a:moveTo>
                <a:lnTo>
                  <a:pt x="320040" y="784098"/>
                </a:lnTo>
                <a:lnTo>
                  <a:pt x="316230" y="782574"/>
                </a:lnTo>
                <a:lnTo>
                  <a:pt x="288036" y="782574"/>
                </a:lnTo>
                <a:lnTo>
                  <a:pt x="284226" y="784098"/>
                </a:lnTo>
                <a:lnTo>
                  <a:pt x="282702" y="787908"/>
                </a:lnTo>
                <a:lnTo>
                  <a:pt x="284226" y="790956"/>
                </a:lnTo>
                <a:lnTo>
                  <a:pt x="288036" y="792480"/>
                </a:lnTo>
                <a:lnTo>
                  <a:pt x="316230" y="792480"/>
                </a:lnTo>
                <a:lnTo>
                  <a:pt x="320040" y="790956"/>
                </a:lnTo>
                <a:lnTo>
                  <a:pt x="320802" y="787908"/>
                </a:lnTo>
                <a:close/>
              </a:path>
              <a:path w="1706245" h="1623060">
                <a:moveTo>
                  <a:pt x="387858" y="787908"/>
                </a:moveTo>
                <a:lnTo>
                  <a:pt x="386334" y="784098"/>
                </a:lnTo>
                <a:lnTo>
                  <a:pt x="383286" y="782574"/>
                </a:lnTo>
                <a:lnTo>
                  <a:pt x="354330" y="782574"/>
                </a:lnTo>
                <a:lnTo>
                  <a:pt x="351282" y="784098"/>
                </a:lnTo>
                <a:lnTo>
                  <a:pt x="349758" y="787908"/>
                </a:lnTo>
                <a:lnTo>
                  <a:pt x="351282" y="790956"/>
                </a:lnTo>
                <a:lnTo>
                  <a:pt x="354330" y="792480"/>
                </a:lnTo>
                <a:lnTo>
                  <a:pt x="383286" y="792480"/>
                </a:lnTo>
                <a:lnTo>
                  <a:pt x="386334" y="790956"/>
                </a:lnTo>
                <a:lnTo>
                  <a:pt x="387858" y="787908"/>
                </a:lnTo>
                <a:close/>
              </a:path>
              <a:path w="1706245" h="1623060">
                <a:moveTo>
                  <a:pt x="454152" y="787908"/>
                </a:moveTo>
                <a:lnTo>
                  <a:pt x="453390" y="784098"/>
                </a:lnTo>
                <a:lnTo>
                  <a:pt x="449580" y="782574"/>
                </a:lnTo>
                <a:lnTo>
                  <a:pt x="421386" y="782574"/>
                </a:lnTo>
                <a:lnTo>
                  <a:pt x="417576" y="784098"/>
                </a:lnTo>
                <a:lnTo>
                  <a:pt x="416052" y="787908"/>
                </a:lnTo>
                <a:lnTo>
                  <a:pt x="417576" y="790956"/>
                </a:lnTo>
                <a:lnTo>
                  <a:pt x="421386" y="792480"/>
                </a:lnTo>
                <a:lnTo>
                  <a:pt x="449580" y="792480"/>
                </a:lnTo>
                <a:lnTo>
                  <a:pt x="453390" y="790956"/>
                </a:lnTo>
                <a:lnTo>
                  <a:pt x="454152" y="787908"/>
                </a:lnTo>
                <a:close/>
              </a:path>
              <a:path w="1706245" h="1623060">
                <a:moveTo>
                  <a:pt x="521208" y="787908"/>
                </a:moveTo>
                <a:lnTo>
                  <a:pt x="519684" y="784098"/>
                </a:lnTo>
                <a:lnTo>
                  <a:pt x="516636" y="782574"/>
                </a:lnTo>
                <a:lnTo>
                  <a:pt x="487680" y="782574"/>
                </a:lnTo>
                <a:lnTo>
                  <a:pt x="484632" y="784098"/>
                </a:lnTo>
                <a:lnTo>
                  <a:pt x="483108" y="787908"/>
                </a:lnTo>
                <a:lnTo>
                  <a:pt x="484632" y="790956"/>
                </a:lnTo>
                <a:lnTo>
                  <a:pt x="487680" y="792480"/>
                </a:lnTo>
                <a:lnTo>
                  <a:pt x="516636" y="792480"/>
                </a:lnTo>
                <a:lnTo>
                  <a:pt x="519684" y="790956"/>
                </a:lnTo>
                <a:lnTo>
                  <a:pt x="521208" y="787908"/>
                </a:lnTo>
                <a:close/>
              </a:path>
              <a:path w="1706245" h="1623060">
                <a:moveTo>
                  <a:pt x="587502" y="787908"/>
                </a:moveTo>
                <a:lnTo>
                  <a:pt x="586740" y="784098"/>
                </a:lnTo>
                <a:lnTo>
                  <a:pt x="582930" y="782574"/>
                </a:lnTo>
                <a:lnTo>
                  <a:pt x="554736" y="782574"/>
                </a:lnTo>
                <a:lnTo>
                  <a:pt x="550926" y="784098"/>
                </a:lnTo>
                <a:lnTo>
                  <a:pt x="549402" y="787908"/>
                </a:lnTo>
                <a:lnTo>
                  <a:pt x="550926" y="790956"/>
                </a:lnTo>
                <a:lnTo>
                  <a:pt x="554736" y="792480"/>
                </a:lnTo>
                <a:lnTo>
                  <a:pt x="582930" y="792480"/>
                </a:lnTo>
                <a:lnTo>
                  <a:pt x="586740" y="790956"/>
                </a:lnTo>
                <a:lnTo>
                  <a:pt x="587502" y="787908"/>
                </a:lnTo>
                <a:close/>
              </a:path>
              <a:path w="1706245" h="1623060">
                <a:moveTo>
                  <a:pt x="654558" y="787908"/>
                </a:moveTo>
                <a:lnTo>
                  <a:pt x="653034" y="784098"/>
                </a:lnTo>
                <a:lnTo>
                  <a:pt x="649986" y="782574"/>
                </a:lnTo>
                <a:lnTo>
                  <a:pt x="621030" y="782574"/>
                </a:lnTo>
                <a:lnTo>
                  <a:pt x="617982" y="784098"/>
                </a:lnTo>
                <a:lnTo>
                  <a:pt x="616458" y="787908"/>
                </a:lnTo>
                <a:lnTo>
                  <a:pt x="617982" y="790956"/>
                </a:lnTo>
                <a:lnTo>
                  <a:pt x="621030" y="792480"/>
                </a:lnTo>
                <a:lnTo>
                  <a:pt x="649986" y="792480"/>
                </a:lnTo>
                <a:lnTo>
                  <a:pt x="653034" y="790956"/>
                </a:lnTo>
                <a:lnTo>
                  <a:pt x="654558" y="787908"/>
                </a:lnTo>
                <a:close/>
              </a:path>
              <a:path w="1706245" h="1623060">
                <a:moveTo>
                  <a:pt x="720852" y="787908"/>
                </a:moveTo>
                <a:lnTo>
                  <a:pt x="720090" y="784098"/>
                </a:lnTo>
                <a:lnTo>
                  <a:pt x="716280" y="782574"/>
                </a:lnTo>
                <a:lnTo>
                  <a:pt x="688086" y="782574"/>
                </a:lnTo>
                <a:lnTo>
                  <a:pt x="684276" y="784098"/>
                </a:lnTo>
                <a:lnTo>
                  <a:pt x="682752" y="787908"/>
                </a:lnTo>
                <a:lnTo>
                  <a:pt x="684276" y="790956"/>
                </a:lnTo>
                <a:lnTo>
                  <a:pt x="688086" y="792480"/>
                </a:lnTo>
                <a:lnTo>
                  <a:pt x="716280" y="792480"/>
                </a:lnTo>
                <a:lnTo>
                  <a:pt x="720090" y="790956"/>
                </a:lnTo>
                <a:lnTo>
                  <a:pt x="720852" y="787908"/>
                </a:lnTo>
                <a:close/>
              </a:path>
              <a:path w="1706245" h="1623060">
                <a:moveTo>
                  <a:pt x="787908" y="787907"/>
                </a:moveTo>
                <a:lnTo>
                  <a:pt x="786384" y="784097"/>
                </a:lnTo>
                <a:lnTo>
                  <a:pt x="783336" y="782574"/>
                </a:lnTo>
                <a:lnTo>
                  <a:pt x="754380" y="782574"/>
                </a:lnTo>
                <a:lnTo>
                  <a:pt x="751332" y="784097"/>
                </a:lnTo>
                <a:lnTo>
                  <a:pt x="749808" y="787907"/>
                </a:lnTo>
                <a:lnTo>
                  <a:pt x="751332" y="790955"/>
                </a:lnTo>
                <a:lnTo>
                  <a:pt x="754380" y="792480"/>
                </a:lnTo>
                <a:lnTo>
                  <a:pt x="783336" y="792480"/>
                </a:lnTo>
                <a:lnTo>
                  <a:pt x="786384" y="790955"/>
                </a:lnTo>
                <a:lnTo>
                  <a:pt x="787908" y="787907"/>
                </a:lnTo>
                <a:close/>
              </a:path>
              <a:path w="1706245" h="1623060">
                <a:moveTo>
                  <a:pt x="854202" y="787907"/>
                </a:moveTo>
                <a:lnTo>
                  <a:pt x="853440" y="784097"/>
                </a:lnTo>
                <a:lnTo>
                  <a:pt x="849630" y="782574"/>
                </a:lnTo>
                <a:lnTo>
                  <a:pt x="821436" y="782574"/>
                </a:lnTo>
                <a:lnTo>
                  <a:pt x="817626" y="784097"/>
                </a:lnTo>
                <a:lnTo>
                  <a:pt x="816102" y="787907"/>
                </a:lnTo>
                <a:lnTo>
                  <a:pt x="817626" y="790955"/>
                </a:lnTo>
                <a:lnTo>
                  <a:pt x="821436" y="792480"/>
                </a:lnTo>
                <a:lnTo>
                  <a:pt x="849630" y="792480"/>
                </a:lnTo>
                <a:lnTo>
                  <a:pt x="853440" y="790955"/>
                </a:lnTo>
                <a:lnTo>
                  <a:pt x="854202" y="787907"/>
                </a:lnTo>
                <a:close/>
              </a:path>
              <a:path w="1706245" h="1623060">
                <a:moveTo>
                  <a:pt x="921258" y="787907"/>
                </a:moveTo>
                <a:lnTo>
                  <a:pt x="919734" y="784097"/>
                </a:lnTo>
                <a:lnTo>
                  <a:pt x="916686" y="782574"/>
                </a:lnTo>
                <a:lnTo>
                  <a:pt x="887730" y="782574"/>
                </a:lnTo>
                <a:lnTo>
                  <a:pt x="884682" y="784097"/>
                </a:lnTo>
                <a:lnTo>
                  <a:pt x="883158" y="787907"/>
                </a:lnTo>
                <a:lnTo>
                  <a:pt x="884682" y="790955"/>
                </a:lnTo>
                <a:lnTo>
                  <a:pt x="887730" y="792480"/>
                </a:lnTo>
                <a:lnTo>
                  <a:pt x="916686" y="792480"/>
                </a:lnTo>
                <a:lnTo>
                  <a:pt x="919734" y="790955"/>
                </a:lnTo>
                <a:lnTo>
                  <a:pt x="921258" y="787907"/>
                </a:lnTo>
                <a:close/>
              </a:path>
              <a:path w="1706245" h="1623060">
                <a:moveTo>
                  <a:pt x="987552" y="787907"/>
                </a:moveTo>
                <a:lnTo>
                  <a:pt x="986790" y="784097"/>
                </a:lnTo>
                <a:lnTo>
                  <a:pt x="982980" y="782574"/>
                </a:lnTo>
                <a:lnTo>
                  <a:pt x="954786" y="782574"/>
                </a:lnTo>
                <a:lnTo>
                  <a:pt x="950976" y="784097"/>
                </a:lnTo>
                <a:lnTo>
                  <a:pt x="949452" y="787907"/>
                </a:lnTo>
                <a:lnTo>
                  <a:pt x="950976" y="790955"/>
                </a:lnTo>
                <a:lnTo>
                  <a:pt x="954786" y="792480"/>
                </a:lnTo>
                <a:lnTo>
                  <a:pt x="982980" y="792480"/>
                </a:lnTo>
                <a:lnTo>
                  <a:pt x="986790" y="790955"/>
                </a:lnTo>
                <a:lnTo>
                  <a:pt x="987552" y="787907"/>
                </a:lnTo>
                <a:close/>
              </a:path>
              <a:path w="1706245" h="1623060">
                <a:moveTo>
                  <a:pt x="1054608" y="787907"/>
                </a:moveTo>
                <a:lnTo>
                  <a:pt x="1053084" y="784097"/>
                </a:lnTo>
                <a:lnTo>
                  <a:pt x="1050036" y="782574"/>
                </a:lnTo>
                <a:lnTo>
                  <a:pt x="1021080" y="782574"/>
                </a:lnTo>
                <a:lnTo>
                  <a:pt x="1018032" y="784097"/>
                </a:lnTo>
                <a:lnTo>
                  <a:pt x="1016508" y="787907"/>
                </a:lnTo>
                <a:lnTo>
                  <a:pt x="1018032" y="790955"/>
                </a:lnTo>
                <a:lnTo>
                  <a:pt x="1021080" y="792480"/>
                </a:lnTo>
                <a:lnTo>
                  <a:pt x="1050036" y="792480"/>
                </a:lnTo>
                <a:lnTo>
                  <a:pt x="1053084" y="790955"/>
                </a:lnTo>
                <a:lnTo>
                  <a:pt x="1054608" y="787907"/>
                </a:lnTo>
                <a:close/>
              </a:path>
              <a:path w="1706245" h="1623060">
                <a:moveTo>
                  <a:pt x="1120902" y="787907"/>
                </a:moveTo>
                <a:lnTo>
                  <a:pt x="1120140" y="784097"/>
                </a:lnTo>
                <a:lnTo>
                  <a:pt x="1116330" y="782574"/>
                </a:lnTo>
                <a:lnTo>
                  <a:pt x="1088136" y="782574"/>
                </a:lnTo>
                <a:lnTo>
                  <a:pt x="1084326" y="784097"/>
                </a:lnTo>
                <a:lnTo>
                  <a:pt x="1082802" y="787907"/>
                </a:lnTo>
                <a:lnTo>
                  <a:pt x="1084326" y="790955"/>
                </a:lnTo>
                <a:lnTo>
                  <a:pt x="1088136" y="792480"/>
                </a:lnTo>
                <a:lnTo>
                  <a:pt x="1116330" y="792480"/>
                </a:lnTo>
                <a:lnTo>
                  <a:pt x="1120140" y="790955"/>
                </a:lnTo>
                <a:lnTo>
                  <a:pt x="1120902" y="787907"/>
                </a:lnTo>
                <a:close/>
              </a:path>
              <a:path w="1706245" h="1623060">
                <a:moveTo>
                  <a:pt x="1187958" y="787907"/>
                </a:moveTo>
                <a:lnTo>
                  <a:pt x="1186434" y="784097"/>
                </a:lnTo>
                <a:lnTo>
                  <a:pt x="1183386" y="782574"/>
                </a:lnTo>
                <a:lnTo>
                  <a:pt x="1154430" y="782574"/>
                </a:lnTo>
                <a:lnTo>
                  <a:pt x="1151382" y="784097"/>
                </a:lnTo>
                <a:lnTo>
                  <a:pt x="1149858" y="787907"/>
                </a:lnTo>
                <a:lnTo>
                  <a:pt x="1151382" y="790955"/>
                </a:lnTo>
                <a:lnTo>
                  <a:pt x="1154430" y="792480"/>
                </a:lnTo>
                <a:lnTo>
                  <a:pt x="1183386" y="792480"/>
                </a:lnTo>
                <a:lnTo>
                  <a:pt x="1186434" y="790955"/>
                </a:lnTo>
                <a:lnTo>
                  <a:pt x="1187958" y="787907"/>
                </a:lnTo>
                <a:close/>
              </a:path>
              <a:path w="1706245" h="1623060">
                <a:moveTo>
                  <a:pt x="1254252" y="787907"/>
                </a:moveTo>
                <a:lnTo>
                  <a:pt x="1253490" y="784097"/>
                </a:lnTo>
                <a:lnTo>
                  <a:pt x="1249680" y="782574"/>
                </a:lnTo>
                <a:lnTo>
                  <a:pt x="1221486" y="782574"/>
                </a:lnTo>
                <a:lnTo>
                  <a:pt x="1217676" y="784097"/>
                </a:lnTo>
                <a:lnTo>
                  <a:pt x="1216152" y="787907"/>
                </a:lnTo>
                <a:lnTo>
                  <a:pt x="1217676" y="790955"/>
                </a:lnTo>
                <a:lnTo>
                  <a:pt x="1221486" y="792480"/>
                </a:lnTo>
                <a:lnTo>
                  <a:pt x="1249680" y="792480"/>
                </a:lnTo>
                <a:lnTo>
                  <a:pt x="1253490" y="790955"/>
                </a:lnTo>
                <a:lnTo>
                  <a:pt x="1254252" y="787907"/>
                </a:lnTo>
                <a:close/>
              </a:path>
              <a:path w="1706245" h="1623060">
                <a:moveTo>
                  <a:pt x="1321308" y="787907"/>
                </a:moveTo>
                <a:lnTo>
                  <a:pt x="1319784" y="784097"/>
                </a:lnTo>
                <a:lnTo>
                  <a:pt x="1316736" y="782574"/>
                </a:lnTo>
                <a:lnTo>
                  <a:pt x="1287780" y="782574"/>
                </a:lnTo>
                <a:lnTo>
                  <a:pt x="1284732" y="784097"/>
                </a:lnTo>
                <a:lnTo>
                  <a:pt x="1283208" y="787907"/>
                </a:lnTo>
                <a:lnTo>
                  <a:pt x="1284732" y="790955"/>
                </a:lnTo>
                <a:lnTo>
                  <a:pt x="1287780" y="792480"/>
                </a:lnTo>
                <a:lnTo>
                  <a:pt x="1316736" y="792480"/>
                </a:lnTo>
                <a:lnTo>
                  <a:pt x="1319784" y="790955"/>
                </a:lnTo>
                <a:lnTo>
                  <a:pt x="1321308" y="787907"/>
                </a:lnTo>
                <a:close/>
              </a:path>
              <a:path w="1706245" h="1623060">
                <a:moveTo>
                  <a:pt x="1387602" y="787907"/>
                </a:moveTo>
                <a:lnTo>
                  <a:pt x="1386840" y="784097"/>
                </a:lnTo>
                <a:lnTo>
                  <a:pt x="1383030" y="782574"/>
                </a:lnTo>
                <a:lnTo>
                  <a:pt x="1354836" y="782574"/>
                </a:lnTo>
                <a:lnTo>
                  <a:pt x="1351026" y="784097"/>
                </a:lnTo>
                <a:lnTo>
                  <a:pt x="1349502" y="787907"/>
                </a:lnTo>
                <a:lnTo>
                  <a:pt x="1351026" y="790955"/>
                </a:lnTo>
                <a:lnTo>
                  <a:pt x="1354836" y="792480"/>
                </a:lnTo>
                <a:lnTo>
                  <a:pt x="1383030" y="792480"/>
                </a:lnTo>
                <a:lnTo>
                  <a:pt x="1386840" y="790955"/>
                </a:lnTo>
                <a:lnTo>
                  <a:pt x="1387602" y="787907"/>
                </a:lnTo>
                <a:close/>
              </a:path>
              <a:path w="1706245" h="1623060">
                <a:moveTo>
                  <a:pt x="1454658" y="787907"/>
                </a:moveTo>
                <a:lnTo>
                  <a:pt x="1453134" y="784097"/>
                </a:lnTo>
                <a:lnTo>
                  <a:pt x="1450086" y="782574"/>
                </a:lnTo>
                <a:lnTo>
                  <a:pt x="1421130" y="782574"/>
                </a:lnTo>
                <a:lnTo>
                  <a:pt x="1418082" y="784097"/>
                </a:lnTo>
                <a:lnTo>
                  <a:pt x="1416558" y="787907"/>
                </a:lnTo>
                <a:lnTo>
                  <a:pt x="1418082" y="790955"/>
                </a:lnTo>
                <a:lnTo>
                  <a:pt x="1421130" y="792480"/>
                </a:lnTo>
                <a:lnTo>
                  <a:pt x="1450086" y="792480"/>
                </a:lnTo>
                <a:lnTo>
                  <a:pt x="1453134" y="790955"/>
                </a:lnTo>
                <a:lnTo>
                  <a:pt x="1454658" y="787907"/>
                </a:lnTo>
                <a:close/>
              </a:path>
              <a:path w="1706245" h="1623060">
                <a:moveTo>
                  <a:pt x="1491996" y="816863"/>
                </a:moveTo>
                <a:lnTo>
                  <a:pt x="1491996" y="787907"/>
                </a:lnTo>
                <a:lnTo>
                  <a:pt x="1490472" y="784860"/>
                </a:lnTo>
                <a:lnTo>
                  <a:pt x="1487424" y="783335"/>
                </a:lnTo>
                <a:lnTo>
                  <a:pt x="1483614" y="784860"/>
                </a:lnTo>
                <a:lnTo>
                  <a:pt x="1482090" y="788669"/>
                </a:lnTo>
                <a:lnTo>
                  <a:pt x="1482852" y="816863"/>
                </a:lnTo>
                <a:lnTo>
                  <a:pt x="1484376" y="819911"/>
                </a:lnTo>
                <a:lnTo>
                  <a:pt x="1487424" y="821435"/>
                </a:lnTo>
                <a:lnTo>
                  <a:pt x="1490472" y="819911"/>
                </a:lnTo>
                <a:lnTo>
                  <a:pt x="1491996" y="816863"/>
                </a:lnTo>
                <a:close/>
              </a:path>
              <a:path w="1706245" h="1623060">
                <a:moveTo>
                  <a:pt x="1492758" y="883157"/>
                </a:moveTo>
                <a:lnTo>
                  <a:pt x="1491996" y="854963"/>
                </a:lnTo>
                <a:lnTo>
                  <a:pt x="1491234" y="851915"/>
                </a:lnTo>
                <a:lnTo>
                  <a:pt x="1487424" y="850391"/>
                </a:lnTo>
                <a:lnTo>
                  <a:pt x="1484376" y="851915"/>
                </a:lnTo>
                <a:lnTo>
                  <a:pt x="1482852" y="854963"/>
                </a:lnTo>
                <a:lnTo>
                  <a:pt x="1482852" y="883919"/>
                </a:lnTo>
                <a:lnTo>
                  <a:pt x="1484376" y="886967"/>
                </a:lnTo>
                <a:lnTo>
                  <a:pt x="1487424" y="888491"/>
                </a:lnTo>
                <a:lnTo>
                  <a:pt x="1491234" y="886967"/>
                </a:lnTo>
                <a:lnTo>
                  <a:pt x="1492758" y="883157"/>
                </a:lnTo>
                <a:close/>
              </a:path>
              <a:path w="1706245" h="1623060">
                <a:moveTo>
                  <a:pt x="1492758" y="950213"/>
                </a:moveTo>
                <a:lnTo>
                  <a:pt x="1492758" y="921257"/>
                </a:lnTo>
                <a:lnTo>
                  <a:pt x="1491234" y="918209"/>
                </a:lnTo>
                <a:lnTo>
                  <a:pt x="1488186" y="916685"/>
                </a:lnTo>
                <a:lnTo>
                  <a:pt x="1484376" y="918209"/>
                </a:lnTo>
                <a:lnTo>
                  <a:pt x="1482852" y="922019"/>
                </a:lnTo>
                <a:lnTo>
                  <a:pt x="1483614" y="950213"/>
                </a:lnTo>
                <a:lnTo>
                  <a:pt x="1484376" y="953261"/>
                </a:lnTo>
                <a:lnTo>
                  <a:pt x="1488186" y="954785"/>
                </a:lnTo>
                <a:lnTo>
                  <a:pt x="1491234" y="953261"/>
                </a:lnTo>
                <a:lnTo>
                  <a:pt x="1492758" y="950213"/>
                </a:lnTo>
                <a:close/>
              </a:path>
              <a:path w="1706245" h="1623060">
                <a:moveTo>
                  <a:pt x="1493520" y="1016507"/>
                </a:moveTo>
                <a:lnTo>
                  <a:pt x="1492758" y="988313"/>
                </a:lnTo>
                <a:lnTo>
                  <a:pt x="1491996" y="985265"/>
                </a:lnTo>
                <a:lnTo>
                  <a:pt x="1488186" y="983741"/>
                </a:lnTo>
                <a:lnTo>
                  <a:pt x="1485138" y="985265"/>
                </a:lnTo>
                <a:lnTo>
                  <a:pt x="1483614" y="988313"/>
                </a:lnTo>
                <a:lnTo>
                  <a:pt x="1483614" y="1017269"/>
                </a:lnTo>
                <a:lnTo>
                  <a:pt x="1485138" y="1020317"/>
                </a:lnTo>
                <a:lnTo>
                  <a:pt x="1488186" y="1021841"/>
                </a:lnTo>
                <a:lnTo>
                  <a:pt x="1491996" y="1020317"/>
                </a:lnTo>
                <a:lnTo>
                  <a:pt x="1493520" y="1016507"/>
                </a:lnTo>
                <a:close/>
              </a:path>
              <a:path w="1706245" h="1623060">
                <a:moveTo>
                  <a:pt x="1493520" y="1083564"/>
                </a:moveTo>
                <a:lnTo>
                  <a:pt x="1493520" y="1054608"/>
                </a:lnTo>
                <a:lnTo>
                  <a:pt x="1491996" y="1051559"/>
                </a:lnTo>
                <a:lnTo>
                  <a:pt x="1488948" y="1050036"/>
                </a:lnTo>
                <a:lnTo>
                  <a:pt x="1485138" y="1051559"/>
                </a:lnTo>
                <a:lnTo>
                  <a:pt x="1483614" y="1055370"/>
                </a:lnTo>
                <a:lnTo>
                  <a:pt x="1484376" y="1083564"/>
                </a:lnTo>
                <a:lnTo>
                  <a:pt x="1485138" y="1086611"/>
                </a:lnTo>
                <a:lnTo>
                  <a:pt x="1488948" y="1088136"/>
                </a:lnTo>
                <a:lnTo>
                  <a:pt x="1491996" y="1086611"/>
                </a:lnTo>
                <a:lnTo>
                  <a:pt x="1493520" y="1083564"/>
                </a:lnTo>
                <a:close/>
              </a:path>
              <a:path w="1706245" h="1623060">
                <a:moveTo>
                  <a:pt x="1494282" y="1149858"/>
                </a:moveTo>
                <a:lnTo>
                  <a:pt x="1493520" y="1121664"/>
                </a:lnTo>
                <a:lnTo>
                  <a:pt x="1491996" y="1118615"/>
                </a:lnTo>
                <a:lnTo>
                  <a:pt x="1488948" y="1117092"/>
                </a:lnTo>
                <a:lnTo>
                  <a:pt x="1485900" y="1118615"/>
                </a:lnTo>
                <a:lnTo>
                  <a:pt x="1484376" y="1121664"/>
                </a:lnTo>
                <a:lnTo>
                  <a:pt x="1484376" y="1150620"/>
                </a:lnTo>
                <a:lnTo>
                  <a:pt x="1485900" y="1153667"/>
                </a:lnTo>
                <a:lnTo>
                  <a:pt x="1488948" y="1155192"/>
                </a:lnTo>
                <a:lnTo>
                  <a:pt x="1492758" y="1153667"/>
                </a:lnTo>
                <a:lnTo>
                  <a:pt x="1494282" y="1149858"/>
                </a:lnTo>
                <a:close/>
              </a:path>
              <a:path w="1706245" h="1623060">
                <a:moveTo>
                  <a:pt x="1494282" y="1216914"/>
                </a:moveTo>
                <a:lnTo>
                  <a:pt x="1494282" y="1187958"/>
                </a:lnTo>
                <a:lnTo>
                  <a:pt x="1492758" y="1184909"/>
                </a:lnTo>
                <a:lnTo>
                  <a:pt x="1489710" y="1183386"/>
                </a:lnTo>
                <a:lnTo>
                  <a:pt x="1485900" y="1184909"/>
                </a:lnTo>
                <a:lnTo>
                  <a:pt x="1484376" y="1188720"/>
                </a:lnTo>
                <a:lnTo>
                  <a:pt x="1485138" y="1216914"/>
                </a:lnTo>
                <a:lnTo>
                  <a:pt x="1485900" y="1219961"/>
                </a:lnTo>
                <a:lnTo>
                  <a:pt x="1489710" y="1221486"/>
                </a:lnTo>
                <a:lnTo>
                  <a:pt x="1492758" y="1219961"/>
                </a:lnTo>
                <a:lnTo>
                  <a:pt x="1494282" y="1216914"/>
                </a:lnTo>
                <a:close/>
              </a:path>
              <a:path w="1706245" h="1623060">
                <a:moveTo>
                  <a:pt x="1494282" y="1283208"/>
                </a:moveTo>
                <a:lnTo>
                  <a:pt x="1494282" y="1255014"/>
                </a:lnTo>
                <a:lnTo>
                  <a:pt x="1492758" y="1251965"/>
                </a:lnTo>
                <a:lnTo>
                  <a:pt x="1489710" y="1250442"/>
                </a:lnTo>
                <a:lnTo>
                  <a:pt x="1486662" y="1251965"/>
                </a:lnTo>
                <a:lnTo>
                  <a:pt x="1485138" y="1255014"/>
                </a:lnTo>
                <a:lnTo>
                  <a:pt x="1485138" y="1283970"/>
                </a:lnTo>
                <a:lnTo>
                  <a:pt x="1486662" y="1287017"/>
                </a:lnTo>
                <a:lnTo>
                  <a:pt x="1489710" y="1288542"/>
                </a:lnTo>
                <a:lnTo>
                  <a:pt x="1493520" y="1287017"/>
                </a:lnTo>
                <a:lnTo>
                  <a:pt x="1494282" y="1283208"/>
                </a:lnTo>
                <a:close/>
              </a:path>
              <a:path w="1706245" h="1623060">
                <a:moveTo>
                  <a:pt x="1495044" y="1350264"/>
                </a:moveTo>
                <a:lnTo>
                  <a:pt x="1495044" y="1321308"/>
                </a:lnTo>
                <a:lnTo>
                  <a:pt x="1493520" y="1318259"/>
                </a:lnTo>
                <a:lnTo>
                  <a:pt x="1489710" y="1316736"/>
                </a:lnTo>
                <a:lnTo>
                  <a:pt x="1486662" y="1318259"/>
                </a:lnTo>
                <a:lnTo>
                  <a:pt x="1485138" y="1322070"/>
                </a:lnTo>
                <a:lnTo>
                  <a:pt x="1485138" y="1350264"/>
                </a:lnTo>
                <a:lnTo>
                  <a:pt x="1486662" y="1353311"/>
                </a:lnTo>
                <a:lnTo>
                  <a:pt x="1490472" y="1354836"/>
                </a:lnTo>
                <a:lnTo>
                  <a:pt x="1493520" y="1353311"/>
                </a:lnTo>
                <a:lnTo>
                  <a:pt x="1495044" y="1350264"/>
                </a:lnTo>
                <a:close/>
              </a:path>
              <a:path w="1706245" h="1623060">
                <a:moveTo>
                  <a:pt x="1495044" y="1416558"/>
                </a:moveTo>
                <a:lnTo>
                  <a:pt x="1495044" y="1388364"/>
                </a:lnTo>
                <a:lnTo>
                  <a:pt x="1493520" y="1384553"/>
                </a:lnTo>
                <a:lnTo>
                  <a:pt x="1490472" y="1383792"/>
                </a:lnTo>
                <a:lnTo>
                  <a:pt x="1486662" y="1385315"/>
                </a:lnTo>
                <a:lnTo>
                  <a:pt x="1485900" y="1388364"/>
                </a:lnTo>
                <a:lnTo>
                  <a:pt x="1485900" y="1417320"/>
                </a:lnTo>
                <a:lnTo>
                  <a:pt x="1487424" y="1420367"/>
                </a:lnTo>
                <a:lnTo>
                  <a:pt x="1490472" y="1421892"/>
                </a:lnTo>
                <a:lnTo>
                  <a:pt x="1494282" y="1420367"/>
                </a:lnTo>
                <a:lnTo>
                  <a:pt x="1495044" y="1416558"/>
                </a:lnTo>
                <a:close/>
              </a:path>
              <a:path w="1706245" h="1623060">
                <a:moveTo>
                  <a:pt x="1495806" y="1483614"/>
                </a:moveTo>
                <a:lnTo>
                  <a:pt x="1495806" y="1454658"/>
                </a:lnTo>
                <a:lnTo>
                  <a:pt x="1494282" y="1451609"/>
                </a:lnTo>
                <a:lnTo>
                  <a:pt x="1490472" y="1450086"/>
                </a:lnTo>
                <a:lnTo>
                  <a:pt x="1487424" y="1451609"/>
                </a:lnTo>
                <a:lnTo>
                  <a:pt x="1485900" y="1455420"/>
                </a:lnTo>
                <a:lnTo>
                  <a:pt x="1485900" y="1483614"/>
                </a:lnTo>
                <a:lnTo>
                  <a:pt x="1487424" y="1486661"/>
                </a:lnTo>
                <a:lnTo>
                  <a:pt x="1491234" y="1488186"/>
                </a:lnTo>
                <a:lnTo>
                  <a:pt x="1494282" y="1486661"/>
                </a:lnTo>
                <a:lnTo>
                  <a:pt x="1495806" y="1483614"/>
                </a:lnTo>
                <a:close/>
              </a:path>
              <a:path w="1706245" h="1623060">
                <a:moveTo>
                  <a:pt x="1495806" y="1549908"/>
                </a:moveTo>
                <a:lnTo>
                  <a:pt x="1495806" y="1521714"/>
                </a:lnTo>
                <a:lnTo>
                  <a:pt x="1494282" y="1517903"/>
                </a:lnTo>
                <a:lnTo>
                  <a:pt x="1491234" y="1517142"/>
                </a:lnTo>
                <a:lnTo>
                  <a:pt x="1487424" y="1518665"/>
                </a:lnTo>
                <a:lnTo>
                  <a:pt x="1486662" y="1521714"/>
                </a:lnTo>
                <a:lnTo>
                  <a:pt x="1486662" y="1550670"/>
                </a:lnTo>
                <a:lnTo>
                  <a:pt x="1488186" y="1553717"/>
                </a:lnTo>
                <a:lnTo>
                  <a:pt x="1491234" y="1555242"/>
                </a:lnTo>
                <a:lnTo>
                  <a:pt x="1495044" y="1553717"/>
                </a:lnTo>
                <a:lnTo>
                  <a:pt x="1495806" y="1549908"/>
                </a:lnTo>
                <a:close/>
              </a:path>
              <a:path w="1706245" h="1623060">
                <a:moveTo>
                  <a:pt x="1548384" y="1562861"/>
                </a:moveTo>
                <a:lnTo>
                  <a:pt x="1546860" y="1559814"/>
                </a:lnTo>
                <a:lnTo>
                  <a:pt x="1543812" y="1558289"/>
                </a:lnTo>
                <a:lnTo>
                  <a:pt x="1514856" y="1559052"/>
                </a:lnTo>
                <a:lnTo>
                  <a:pt x="1511808" y="1560575"/>
                </a:lnTo>
                <a:lnTo>
                  <a:pt x="1510284" y="1564386"/>
                </a:lnTo>
                <a:lnTo>
                  <a:pt x="1511808" y="1567433"/>
                </a:lnTo>
                <a:lnTo>
                  <a:pt x="1515618" y="1568958"/>
                </a:lnTo>
                <a:lnTo>
                  <a:pt x="1543812" y="1568195"/>
                </a:lnTo>
                <a:lnTo>
                  <a:pt x="1547622" y="1566671"/>
                </a:lnTo>
                <a:lnTo>
                  <a:pt x="1548384" y="1562861"/>
                </a:lnTo>
                <a:close/>
              </a:path>
              <a:path w="1706245" h="1623060">
                <a:moveTo>
                  <a:pt x="1615440" y="1561337"/>
                </a:moveTo>
                <a:lnTo>
                  <a:pt x="1613916" y="1557527"/>
                </a:lnTo>
                <a:lnTo>
                  <a:pt x="1610106" y="1556765"/>
                </a:lnTo>
                <a:lnTo>
                  <a:pt x="1581912" y="1557527"/>
                </a:lnTo>
                <a:lnTo>
                  <a:pt x="1578102" y="1559052"/>
                </a:lnTo>
                <a:lnTo>
                  <a:pt x="1577340" y="1562099"/>
                </a:lnTo>
                <a:lnTo>
                  <a:pt x="1578864" y="1565909"/>
                </a:lnTo>
                <a:lnTo>
                  <a:pt x="1581912" y="1566671"/>
                </a:lnTo>
                <a:lnTo>
                  <a:pt x="1610868" y="1565909"/>
                </a:lnTo>
                <a:lnTo>
                  <a:pt x="1613916" y="1564386"/>
                </a:lnTo>
                <a:lnTo>
                  <a:pt x="1615440" y="1561337"/>
                </a:lnTo>
                <a:close/>
              </a:path>
              <a:path w="1706245" h="1623060">
                <a:moveTo>
                  <a:pt x="1706118" y="1556302"/>
                </a:moveTo>
                <a:lnTo>
                  <a:pt x="1696371" y="1518486"/>
                </a:lnTo>
                <a:lnTo>
                  <a:pt x="1666494" y="1496567"/>
                </a:lnTo>
                <a:lnTo>
                  <a:pt x="1658874" y="1498092"/>
                </a:lnTo>
                <a:lnTo>
                  <a:pt x="1632940" y="1532844"/>
                </a:lnTo>
                <a:lnTo>
                  <a:pt x="1630112" y="1559370"/>
                </a:lnTo>
                <a:lnTo>
                  <a:pt x="1631264" y="1572982"/>
                </a:lnTo>
                <a:lnTo>
                  <a:pt x="1634101" y="1586085"/>
                </a:lnTo>
                <a:lnTo>
                  <a:pt x="1638605" y="1598124"/>
                </a:lnTo>
                <a:lnTo>
                  <a:pt x="1643634" y="1606643"/>
                </a:lnTo>
                <a:lnTo>
                  <a:pt x="1643634" y="1560575"/>
                </a:lnTo>
                <a:lnTo>
                  <a:pt x="1645158" y="1556765"/>
                </a:lnTo>
                <a:lnTo>
                  <a:pt x="1648206" y="1555242"/>
                </a:lnTo>
                <a:lnTo>
                  <a:pt x="1668018" y="1555242"/>
                </a:lnTo>
                <a:lnTo>
                  <a:pt x="1671828" y="1556003"/>
                </a:lnTo>
                <a:lnTo>
                  <a:pt x="1672590" y="1559814"/>
                </a:lnTo>
                <a:lnTo>
                  <a:pt x="1672590" y="1622574"/>
                </a:lnTo>
                <a:lnTo>
                  <a:pt x="1678292" y="1621363"/>
                </a:lnTo>
                <a:lnTo>
                  <a:pt x="1704079" y="1583126"/>
                </a:lnTo>
                <a:lnTo>
                  <a:pt x="1705975" y="1569910"/>
                </a:lnTo>
                <a:lnTo>
                  <a:pt x="1706118" y="1556302"/>
                </a:lnTo>
                <a:close/>
              </a:path>
              <a:path w="1706245" h="1623060">
                <a:moveTo>
                  <a:pt x="1672590" y="1559814"/>
                </a:moveTo>
                <a:lnTo>
                  <a:pt x="1671828" y="1556003"/>
                </a:lnTo>
                <a:lnTo>
                  <a:pt x="1668018" y="1555242"/>
                </a:lnTo>
                <a:lnTo>
                  <a:pt x="1648206" y="1555242"/>
                </a:lnTo>
                <a:lnTo>
                  <a:pt x="1645158" y="1556765"/>
                </a:lnTo>
                <a:lnTo>
                  <a:pt x="1643634" y="1560575"/>
                </a:lnTo>
                <a:lnTo>
                  <a:pt x="1645158" y="1563623"/>
                </a:lnTo>
                <a:lnTo>
                  <a:pt x="1648968" y="1565148"/>
                </a:lnTo>
                <a:lnTo>
                  <a:pt x="1668018" y="1564386"/>
                </a:lnTo>
                <a:lnTo>
                  <a:pt x="1671828" y="1562861"/>
                </a:lnTo>
                <a:lnTo>
                  <a:pt x="1672590" y="1559814"/>
                </a:lnTo>
                <a:close/>
              </a:path>
              <a:path w="1706245" h="1623060">
                <a:moveTo>
                  <a:pt x="1672590" y="1622574"/>
                </a:moveTo>
                <a:lnTo>
                  <a:pt x="1672590" y="1559814"/>
                </a:lnTo>
                <a:lnTo>
                  <a:pt x="1671828" y="1562861"/>
                </a:lnTo>
                <a:lnTo>
                  <a:pt x="1668018" y="1564386"/>
                </a:lnTo>
                <a:lnTo>
                  <a:pt x="1648968" y="1565148"/>
                </a:lnTo>
                <a:lnTo>
                  <a:pt x="1645158" y="1563623"/>
                </a:lnTo>
                <a:lnTo>
                  <a:pt x="1643634" y="1560575"/>
                </a:lnTo>
                <a:lnTo>
                  <a:pt x="1643634" y="1606643"/>
                </a:lnTo>
                <a:lnTo>
                  <a:pt x="1644755" y="1608543"/>
                </a:lnTo>
                <a:lnTo>
                  <a:pt x="1652534" y="1616786"/>
                </a:lnTo>
                <a:lnTo>
                  <a:pt x="1661922" y="1622298"/>
                </a:lnTo>
                <a:lnTo>
                  <a:pt x="1670304" y="1623059"/>
                </a:lnTo>
                <a:lnTo>
                  <a:pt x="1672590" y="162257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41965" y="1871985"/>
            <a:ext cx="8355965" cy="1620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9900"/>
              </a:lnSpc>
              <a:spcBef>
                <a:spcPts val="30"/>
              </a:spcBef>
            </a:pPr>
            <a:r>
              <a:rPr sz="2000" b="1" spc="50" dirty="0" err="1">
                <a:latin typeface="微软雅黑"/>
                <a:cs typeface="微软雅黑"/>
              </a:rPr>
              <a:t>某企业要研</a:t>
            </a:r>
            <a:r>
              <a:rPr sz="2000" b="1" spc="45" dirty="0" err="1">
                <a:latin typeface="微软雅黑"/>
                <a:cs typeface="微软雅黑"/>
              </a:rPr>
              <a:t>发</a:t>
            </a:r>
            <a:r>
              <a:rPr sz="2000" b="1" spc="35" dirty="0" err="1">
                <a:latin typeface="微软雅黑"/>
                <a:cs typeface="微软雅黑"/>
              </a:rPr>
              <a:t>一</a:t>
            </a:r>
            <a:r>
              <a:rPr sz="2000" b="1" spc="45" dirty="0" err="1">
                <a:latin typeface="微软雅黑"/>
                <a:cs typeface="微软雅黑"/>
              </a:rPr>
              <a:t>仓</a:t>
            </a:r>
            <a:r>
              <a:rPr sz="2000" b="1" spc="35" dirty="0" err="1">
                <a:latin typeface="微软雅黑"/>
                <a:cs typeface="微软雅黑"/>
              </a:rPr>
              <a:t>储</a:t>
            </a:r>
            <a:r>
              <a:rPr sz="2000" b="1" spc="45" dirty="0" err="1">
                <a:latin typeface="微软雅黑"/>
                <a:cs typeface="微软雅黑"/>
              </a:rPr>
              <a:t>管</a:t>
            </a:r>
            <a:r>
              <a:rPr sz="2000" b="1" spc="35" dirty="0" err="1">
                <a:latin typeface="微软雅黑"/>
                <a:cs typeface="微软雅黑"/>
              </a:rPr>
              <a:t>理</a:t>
            </a:r>
            <a:r>
              <a:rPr sz="2000" b="1" spc="45" dirty="0" err="1">
                <a:latin typeface="微软雅黑"/>
                <a:cs typeface="微软雅黑"/>
              </a:rPr>
              <a:t>系</a:t>
            </a:r>
            <a:r>
              <a:rPr sz="2000" b="1" spc="35" dirty="0" err="1">
                <a:latin typeface="微软雅黑"/>
                <a:cs typeface="微软雅黑"/>
              </a:rPr>
              <a:t>统</a:t>
            </a:r>
            <a:r>
              <a:rPr sz="2000" b="1" spc="45" dirty="0" err="1">
                <a:latin typeface="微软雅黑"/>
                <a:cs typeface="微软雅黑"/>
              </a:rPr>
              <a:t>，</a:t>
            </a:r>
            <a:r>
              <a:rPr sz="2000" b="1" spc="35" dirty="0" err="1">
                <a:latin typeface="微软雅黑"/>
                <a:cs typeface="微软雅黑"/>
              </a:rPr>
              <a:t>要</a:t>
            </a:r>
            <a:r>
              <a:rPr sz="2000" b="1" spc="45" dirty="0" err="1">
                <a:latin typeface="微软雅黑"/>
                <a:cs typeface="微软雅黑"/>
              </a:rPr>
              <a:t>求</a:t>
            </a:r>
            <a:r>
              <a:rPr sz="2000" b="1" spc="35" dirty="0" err="1">
                <a:latin typeface="微软雅黑"/>
                <a:cs typeface="微软雅黑"/>
              </a:rPr>
              <a:t>：</a:t>
            </a:r>
            <a:r>
              <a:rPr sz="2000" b="1" spc="45" dirty="0" err="1">
                <a:latin typeface="微软雅黑"/>
                <a:cs typeface="微软雅黑"/>
              </a:rPr>
              <a:t>管</a:t>
            </a:r>
            <a:r>
              <a:rPr sz="2000" b="1" spc="35" dirty="0" err="1">
                <a:latin typeface="微软雅黑"/>
                <a:cs typeface="微软雅黑"/>
              </a:rPr>
              <a:t>理</a:t>
            </a:r>
            <a:r>
              <a:rPr sz="2000" b="1" spc="45" dirty="0" err="1">
                <a:latin typeface="微软雅黑"/>
                <a:cs typeface="微软雅黑"/>
              </a:rPr>
              <a:t>若</a:t>
            </a:r>
            <a:r>
              <a:rPr sz="2000" b="1" spc="35" dirty="0" err="1">
                <a:latin typeface="微软雅黑"/>
                <a:cs typeface="微软雅黑"/>
              </a:rPr>
              <a:t>干</a:t>
            </a:r>
            <a:r>
              <a:rPr sz="2000" b="1" spc="45" dirty="0" err="1">
                <a:latin typeface="微软雅黑"/>
                <a:cs typeface="微软雅黑"/>
              </a:rPr>
              <a:t>仓</a:t>
            </a:r>
            <a:r>
              <a:rPr sz="2000" b="1" spc="35" dirty="0" err="1">
                <a:latin typeface="微软雅黑"/>
                <a:cs typeface="微软雅黑"/>
              </a:rPr>
              <a:t>库</a:t>
            </a:r>
            <a:r>
              <a:rPr sz="2000" b="1" spc="45" dirty="0" err="1">
                <a:latin typeface="微软雅黑"/>
                <a:cs typeface="微软雅黑"/>
              </a:rPr>
              <a:t>及</a:t>
            </a:r>
            <a:r>
              <a:rPr sz="2000" b="1" spc="35" dirty="0" err="1">
                <a:latin typeface="微软雅黑"/>
                <a:cs typeface="微软雅黑"/>
              </a:rPr>
              <a:t>其</a:t>
            </a:r>
            <a:r>
              <a:rPr sz="2000" b="1" spc="45" dirty="0" err="1">
                <a:latin typeface="微软雅黑"/>
                <a:cs typeface="微软雅黑"/>
              </a:rPr>
              <a:t>物</a:t>
            </a:r>
            <a:r>
              <a:rPr sz="2000" b="1" spc="35" dirty="0" err="1">
                <a:latin typeface="微软雅黑"/>
                <a:cs typeface="微软雅黑"/>
              </a:rPr>
              <a:t>资</a:t>
            </a:r>
            <a:r>
              <a:rPr sz="2000" b="1" spc="45" dirty="0" err="1">
                <a:latin typeface="微软雅黑"/>
                <a:cs typeface="微软雅黑"/>
              </a:rPr>
              <a:t>的</a:t>
            </a:r>
            <a:r>
              <a:rPr sz="2000" b="1" spc="35" dirty="0" err="1">
                <a:latin typeface="微软雅黑"/>
                <a:cs typeface="微软雅黑"/>
              </a:rPr>
              <a:t>出</a:t>
            </a:r>
            <a:r>
              <a:rPr sz="2000" b="1" spc="50" dirty="0" err="1">
                <a:latin typeface="微软雅黑"/>
                <a:cs typeface="微软雅黑"/>
              </a:rPr>
              <a:t>库</a:t>
            </a:r>
            <a:r>
              <a:rPr sz="2000" b="1" spc="45" dirty="0" err="1">
                <a:latin typeface="微软雅黑"/>
                <a:cs typeface="微软雅黑"/>
              </a:rPr>
              <a:t>和</a:t>
            </a:r>
            <a:r>
              <a:rPr sz="2000" b="1" spc="-5" dirty="0" err="1">
                <a:latin typeface="微软雅黑"/>
                <a:cs typeface="微软雅黑"/>
              </a:rPr>
              <a:t>入</a:t>
            </a:r>
            <a:r>
              <a:rPr sz="2000" b="1" spc="-5" dirty="0">
                <a:latin typeface="微软雅黑"/>
                <a:cs typeface="微软雅黑"/>
              </a:rPr>
              <a:t> </a:t>
            </a:r>
            <a:r>
              <a:rPr sz="2000" b="1" spc="50" dirty="0">
                <a:latin typeface="微软雅黑"/>
                <a:cs typeface="微软雅黑"/>
              </a:rPr>
              <a:t>库，并填写</a:t>
            </a:r>
            <a:r>
              <a:rPr sz="2000" b="1" spc="45" dirty="0">
                <a:latin typeface="微软雅黑"/>
                <a:cs typeface="微软雅黑"/>
              </a:rPr>
              <a:t>入</a:t>
            </a:r>
            <a:r>
              <a:rPr sz="2000" b="1" spc="35" dirty="0">
                <a:latin typeface="微软雅黑"/>
                <a:cs typeface="微软雅黑"/>
              </a:rPr>
              <a:t>库</a:t>
            </a:r>
            <a:r>
              <a:rPr sz="2000" b="1" spc="45" dirty="0">
                <a:latin typeface="微软雅黑"/>
                <a:cs typeface="微软雅黑"/>
              </a:rPr>
              <a:t>单</a:t>
            </a:r>
            <a:r>
              <a:rPr sz="2000" b="1" spc="35" dirty="0">
                <a:latin typeface="微软雅黑"/>
                <a:cs typeface="微软雅黑"/>
              </a:rPr>
              <a:t>和</a:t>
            </a:r>
            <a:r>
              <a:rPr sz="2000" b="1" spc="45" dirty="0">
                <a:latin typeface="微软雅黑"/>
                <a:cs typeface="微软雅黑"/>
              </a:rPr>
              <a:t>出</a:t>
            </a:r>
            <a:r>
              <a:rPr sz="2000" b="1" spc="35" dirty="0">
                <a:latin typeface="微软雅黑"/>
                <a:cs typeface="微软雅黑"/>
              </a:rPr>
              <a:t>库</a:t>
            </a:r>
            <a:r>
              <a:rPr sz="2000" b="1" spc="45" dirty="0">
                <a:latin typeface="微软雅黑"/>
                <a:cs typeface="微软雅黑"/>
              </a:rPr>
              <a:t>单</a:t>
            </a:r>
            <a:r>
              <a:rPr sz="2000" b="1" spc="35" dirty="0">
                <a:latin typeface="微软雅黑"/>
                <a:cs typeface="微软雅黑"/>
              </a:rPr>
              <a:t>以</a:t>
            </a:r>
            <a:r>
              <a:rPr sz="2000" b="1" spc="45" dirty="0">
                <a:latin typeface="微软雅黑"/>
                <a:cs typeface="微软雅黑"/>
              </a:rPr>
              <a:t>及</a:t>
            </a:r>
            <a:r>
              <a:rPr sz="2000" b="1" spc="35" dirty="0">
                <a:latin typeface="微软雅黑"/>
                <a:cs typeface="微软雅黑"/>
              </a:rPr>
              <a:t>记</a:t>
            </a:r>
            <a:r>
              <a:rPr sz="2000" b="1" spc="45" dirty="0">
                <a:latin typeface="微软雅黑"/>
                <a:cs typeface="微软雅黑"/>
              </a:rPr>
              <a:t>录</a:t>
            </a:r>
            <a:r>
              <a:rPr sz="2000" b="1" spc="35" dirty="0">
                <a:latin typeface="微软雅黑"/>
                <a:cs typeface="微软雅黑"/>
              </a:rPr>
              <a:t>库</a:t>
            </a:r>
            <a:r>
              <a:rPr sz="2000" b="1" spc="45" dirty="0">
                <a:latin typeface="微软雅黑"/>
                <a:cs typeface="微软雅黑"/>
              </a:rPr>
              <a:t>存</a:t>
            </a:r>
            <a:r>
              <a:rPr sz="2000" b="1" spc="35" dirty="0">
                <a:latin typeface="微软雅黑"/>
                <a:cs typeface="微软雅黑"/>
              </a:rPr>
              <a:t>物</a:t>
            </a:r>
            <a:r>
              <a:rPr sz="2000" b="1" spc="45" dirty="0">
                <a:latin typeface="微软雅黑"/>
                <a:cs typeface="微软雅黑"/>
              </a:rPr>
              <a:t>资</a:t>
            </a:r>
            <a:r>
              <a:rPr sz="2000" b="1" spc="35" dirty="0">
                <a:latin typeface="微软雅黑"/>
                <a:cs typeface="微软雅黑"/>
              </a:rPr>
              <a:t>账</a:t>
            </a:r>
            <a:r>
              <a:rPr sz="2000" b="1" spc="45" dirty="0">
                <a:latin typeface="微软雅黑"/>
                <a:cs typeface="微软雅黑"/>
              </a:rPr>
              <a:t>，</a:t>
            </a:r>
            <a:r>
              <a:rPr sz="2000" b="1" spc="35" dirty="0">
                <a:latin typeface="微软雅黑"/>
                <a:cs typeface="微软雅黑"/>
              </a:rPr>
              <a:t>请</a:t>
            </a:r>
            <a:r>
              <a:rPr sz="2000" b="1" spc="45" dirty="0">
                <a:latin typeface="微软雅黑"/>
                <a:cs typeface="微软雅黑"/>
              </a:rPr>
              <a:t>针</a:t>
            </a:r>
            <a:r>
              <a:rPr sz="2000" b="1" spc="35" dirty="0">
                <a:latin typeface="微软雅黑"/>
                <a:cs typeface="微软雅黑"/>
              </a:rPr>
              <a:t>对</a:t>
            </a:r>
            <a:r>
              <a:rPr sz="2000" b="1" spc="45" dirty="0">
                <a:latin typeface="微软雅黑"/>
                <a:cs typeface="微软雅黑"/>
              </a:rPr>
              <a:t>此</a:t>
            </a:r>
            <a:r>
              <a:rPr sz="2000" b="1" spc="35" dirty="0">
                <a:latin typeface="微软雅黑"/>
                <a:cs typeface="微软雅黑"/>
              </a:rPr>
              <a:t>一</a:t>
            </a:r>
            <a:r>
              <a:rPr sz="2000" b="1" spc="45" dirty="0">
                <a:latin typeface="微软雅黑"/>
                <a:cs typeface="微软雅黑"/>
              </a:rPr>
              <a:t>需</a:t>
            </a:r>
            <a:r>
              <a:rPr sz="2000" b="1" spc="35" dirty="0">
                <a:latin typeface="微软雅黑"/>
                <a:cs typeface="微软雅黑"/>
              </a:rPr>
              <a:t>求</a:t>
            </a:r>
            <a:r>
              <a:rPr sz="2000" b="1" spc="50" dirty="0">
                <a:latin typeface="微软雅黑"/>
                <a:cs typeface="微软雅黑"/>
              </a:rPr>
              <a:t>，</a:t>
            </a:r>
            <a:r>
              <a:rPr sz="2000" b="1" spc="45" dirty="0">
                <a:latin typeface="微软雅黑"/>
                <a:cs typeface="微软雅黑"/>
              </a:rPr>
              <a:t>绘</a:t>
            </a:r>
            <a:r>
              <a:rPr sz="2000" b="1" spc="-5" dirty="0">
                <a:latin typeface="微软雅黑"/>
                <a:cs typeface="微软雅黑"/>
              </a:rPr>
              <a:t>制 IDEF1X图。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30504" algn="ctr">
              <a:lnSpc>
                <a:spcPct val="100000"/>
              </a:lnSpc>
              <a:tabLst>
                <a:tab pos="2146935" algn="l"/>
              </a:tabLst>
            </a:pPr>
            <a:r>
              <a:rPr sz="1600" b="1" dirty="0">
                <a:latin typeface="微软雅黑"/>
                <a:cs typeface="微软雅黑"/>
              </a:rPr>
              <a:t>库房	物资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91489" y="3485034"/>
            <a:ext cx="26517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27860" algn="l"/>
              </a:tabLst>
            </a:pPr>
            <a:r>
              <a:rPr sz="1400" b="1" spc="-5" dirty="0">
                <a:latin typeface="微软雅黑"/>
                <a:cs typeface="微软雅黑"/>
              </a:rPr>
              <a:t>库房编号	物资编码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40357" y="4700228"/>
            <a:ext cx="109982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40" algn="ctr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库存账</a:t>
            </a:r>
            <a:endParaRPr sz="1600">
              <a:latin typeface="微软雅黑"/>
              <a:cs typeface="微软雅黑"/>
            </a:endParaRPr>
          </a:p>
          <a:p>
            <a:pPr marL="12065" marR="5080" algn="ctr">
              <a:lnSpc>
                <a:spcPct val="100000"/>
              </a:lnSpc>
              <a:spcBef>
                <a:spcPts val="785"/>
              </a:spcBef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库房编号</a:t>
            </a:r>
            <a:r>
              <a:rPr sz="1400" b="1" dirty="0">
                <a:solidFill>
                  <a:srgbClr val="3333CC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物资编码</a:t>
            </a: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K)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45107" y="5582058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数量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33783" y="4625552"/>
            <a:ext cx="6362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入库单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6811" y="4959505"/>
            <a:ext cx="914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入库单编号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7158" y="5249064"/>
            <a:ext cx="109982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库房编号</a:t>
            </a:r>
            <a:r>
              <a:rPr sz="1400" b="1" dirty="0">
                <a:solidFill>
                  <a:srgbClr val="3333CC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solidFill>
                  <a:srgbClr val="00CC9A"/>
                </a:solidFill>
                <a:latin typeface="微软雅黑"/>
                <a:cs typeface="微软雅黑"/>
              </a:rPr>
              <a:t>供应商编码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8411" y="4625552"/>
            <a:ext cx="6362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出库单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9153" y="4959505"/>
            <a:ext cx="914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出库单编号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3483" y="5249064"/>
            <a:ext cx="109982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库房编号</a:t>
            </a:r>
            <a:r>
              <a:rPr sz="1400" b="1" dirty="0">
                <a:solidFill>
                  <a:srgbClr val="3333CC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solidFill>
                  <a:srgbClr val="00CC9A"/>
                </a:solidFill>
                <a:latin typeface="微软雅黑"/>
                <a:cs typeface="微软雅黑"/>
              </a:rPr>
              <a:t>领用部门编码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5229" y="4315614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发生…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6013" y="4291238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拥有…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4507" y="4267624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拥有…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44073" y="6279646"/>
            <a:ext cx="1682750" cy="704850"/>
          </a:xfrm>
          <a:custGeom>
            <a:avLst/>
            <a:gdLst/>
            <a:ahLst/>
            <a:cxnLst/>
            <a:rect l="l" t="t" r="r" b="b"/>
            <a:pathLst>
              <a:path w="1682750" h="704850">
                <a:moveTo>
                  <a:pt x="1682491" y="117343"/>
                </a:moveTo>
                <a:lnTo>
                  <a:pt x="1674666" y="75150"/>
                </a:lnTo>
                <a:lnTo>
                  <a:pt x="1653146" y="39745"/>
                </a:lnTo>
                <a:lnTo>
                  <a:pt x="1620863" y="14059"/>
                </a:lnTo>
                <a:lnTo>
                  <a:pt x="1580748" y="1026"/>
                </a:lnTo>
                <a:lnTo>
                  <a:pt x="1566144" y="0"/>
                </a:lnTo>
                <a:lnTo>
                  <a:pt x="116343" y="57"/>
                </a:lnTo>
                <a:lnTo>
                  <a:pt x="75150" y="7820"/>
                </a:lnTo>
                <a:lnTo>
                  <a:pt x="39745" y="29341"/>
                </a:lnTo>
                <a:lnTo>
                  <a:pt x="14059" y="61624"/>
                </a:lnTo>
                <a:lnTo>
                  <a:pt x="1026" y="101738"/>
                </a:lnTo>
                <a:lnTo>
                  <a:pt x="0" y="116343"/>
                </a:lnTo>
                <a:lnTo>
                  <a:pt x="0" y="587565"/>
                </a:lnTo>
                <a:lnTo>
                  <a:pt x="7820" y="629691"/>
                </a:lnTo>
                <a:lnTo>
                  <a:pt x="29341" y="665096"/>
                </a:lnTo>
                <a:lnTo>
                  <a:pt x="61624" y="690782"/>
                </a:lnTo>
                <a:lnTo>
                  <a:pt x="101738" y="703815"/>
                </a:lnTo>
                <a:lnTo>
                  <a:pt x="116343" y="704841"/>
                </a:lnTo>
                <a:lnTo>
                  <a:pt x="1566144" y="704783"/>
                </a:lnTo>
                <a:lnTo>
                  <a:pt x="1607337" y="697020"/>
                </a:lnTo>
                <a:lnTo>
                  <a:pt x="1642742" y="675500"/>
                </a:lnTo>
                <a:lnTo>
                  <a:pt x="1668428" y="643217"/>
                </a:lnTo>
                <a:lnTo>
                  <a:pt x="1681461" y="603102"/>
                </a:lnTo>
                <a:lnTo>
                  <a:pt x="1682491" y="11734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10363" y="6336791"/>
            <a:ext cx="1560830" cy="590550"/>
          </a:xfrm>
          <a:custGeom>
            <a:avLst/>
            <a:gdLst/>
            <a:ahLst/>
            <a:cxnLst/>
            <a:rect l="l" t="t" r="r" b="b"/>
            <a:pathLst>
              <a:path w="1560829" h="590550">
                <a:moveTo>
                  <a:pt x="1560576" y="98297"/>
                </a:moveTo>
                <a:lnTo>
                  <a:pt x="1551322" y="56752"/>
                </a:lnTo>
                <a:lnTo>
                  <a:pt x="1526385" y="23907"/>
                </a:lnTo>
                <a:lnTo>
                  <a:pt x="1490001" y="3997"/>
                </a:lnTo>
                <a:lnTo>
                  <a:pt x="98298" y="0"/>
                </a:lnTo>
                <a:lnTo>
                  <a:pt x="83744" y="1080"/>
                </a:lnTo>
                <a:lnTo>
                  <a:pt x="44628" y="16032"/>
                </a:lnTo>
                <a:lnTo>
                  <a:pt x="15624" y="45255"/>
                </a:lnTo>
                <a:lnTo>
                  <a:pt x="968" y="84514"/>
                </a:lnTo>
                <a:lnTo>
                  <a:pt x="0" y="492252"/>
                </a:lnTo>
                <a:lnTo>
                  <a:pt x="1080" y="506805"/>
                </a:lnTo>
                <a:lnTo>
                  <a:pt x="16032" y="545921"/>
                </a:lnTo>
                <a:lnTo>
                  <a:pt x="45255" y="574925"/>
                </a:lnTo>
                <a:lnTo>
                  <a:pt x="84514" y="589581"/>
                </a:lnTo>
                <a:lnTo>
                  <a:pt x="1462278" y="590549"/>
                </a:lnTo>
                <a:lnTo>
                  <a:pt x="1476831" y="589469"/>
                </a:lnTo>
                <a:lnTo>
                  <a:pt x="1515947" y="574517"/>
                </a:lnTo>
                <a:lnTo>
                  <a:pt x="1544951" y="545294"/>
                </a:lnTo>
                <a:lnTo>
                  <a:pt x="1559607" y="506035"/>
                </a:lnTo>
                <a:lnTo>
                  <a:pt x="1560576" y="9829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10363" y="6336791"/>
            <a:ext cx="1560830" cy="590550"/>
          </a:xfrm>
          <a:custGeom>
            <a:avLst/>
            <a:gdLst/>
            <a:ahLst/>
            <a:cxnLst/>
            <a:rect l="l" t="t" r="r" b="b"/>
            <a:pathLst>
              <a:path w="1560829" h="590550">
                <a:moveTo>
                  <a:pt x="98298" y="0"/>
                </a:moveTo>
                <a:lnTo>
                  <a:pt x="56752" y="9253"/>
                </a:lnTo>
                <a:lnTo>
                  <a:pt x="23907" y="34190"/>
                </a:lnTo>
                <a:lnTo>
                  <a:pt x="3997" y="70574"/>
                </a:lnTo>
                <a:lnTo>
                  <a:pt x="0" y="492252"/>
                </a:lnTo>
                <a:lnTo>
                  <a:pt x="1080" y="506805"/>
                </a:lnTo>
                <a:lnTo>
                  <a:pt x="16032" y="545921"/>
                </a:lnTo>
                <a:lnTo>
                  <a:pt x="45255" y="574925"/>
                </a:lnTo>
                <a:lnTo>
                  <a:pt x="84514" y="589581"/>
                </a:lnTo>
                <a:lnTo>
                  <a:pt x="1462278" y="590549"/>
                </a:lnTo>
                <a:lnTo>
                  <a:pt x="1476831" y="589469"/>
                </a:lnTo>
                <a:lnTo>
                  <a:pt x="1515947" y="574517"/>
                </a:lnTo>
                <a:lnTo>
                  <a:pt x="1544951" y="545294"/>
                </a:lnTo>
                <a:lnTo>
                  <a:pt x="1559607" y="506035"/>
                </a:lnTo>
                <a:lnTo>
                  <a:pt x="1560576" y="98297"/>
                </a:lnTo>
                <a:lnTo>
                  <a:pt x="1559495" y="83744"/>
                </a:lnTo>
                <a:lnTo>
                  <a:pt x="1544543" y="44628"/>
                </a:lnTo>
                <a:lnTo>
                  <a:pt x="1515320" y="15624"/>
                </a:lnTo>
                <a:lnTo>
                  <a:pt x="1476061" y="968"/>
                </a:lnTo>
                <a:lnTo>
                  <a:pt x="98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64535" y="6388058"/>
            <a:ext cx="124587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 marR="5080" indent="-14097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怎样记入库单 和出库单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34773" y="6279653"/>
            <a:ext cx="1125855" cy="704850"/>
          </a:xfrm>
          <a:custGeom>
            <a:avLst/>
            <a:gdLst/>
            <a:ahLst/>
            <a:cxnLst/>
            <a:rect l="l" t="t" r="r" b="b"/>
            <a:pathLst>
              <a:path w="1125854" h="704850">
                <a:moveTo>
                  <a:pt x="1125469" y="117336"/>
                </a:moveTo>
                <a:lnTo>
                  <a:pt x="1117684" y="75271"/>
                </a:lnTo>
                <a:lnTo>
                  <a:pt x="1096228" y="39939"/>
                </a:lnTo>
                <a:lnTo>
                  <a:pt x="1063951" y="14246"/>
                </a:lnTo>
                <a:lnTo>
                  <a:pt x="1023700" y="1094"/>
                </a:lnTo>
                <a:lnTo>
                  <a:pt x="1009004" y="0"/>
                </a:lnTo>
                <a:lnTo>
                  <a:pt x="116343" y="50"/>
                </a:lnTo>
                <a:lnTo>
                  <a:pt x="75150" y="7813"/>
                </a:lnTo>
                <a:lnTo>
                  <a:pt x="39745" y="29334"/>
                </a:lnTo>
                <a:lnTo>
                  <a:pt x="14059" y="61617"/>
                </a:lnTo>
                <a:lnTo>
                  <a:pt x="1026" y="101731"/>
                </a:lnTo>
                <a:lnTo>
                  <a:pt x="0" y="116336"/>
                </a:lnTo>
                <a:lnTo>
                  <a:pt x="0" y="587558"/>
                </a:lnTo>
                <a:lnTo>
                  <a:pt x="7820" y="629684"/>
                </a:lnTo>
                <a:lnTo>
                  <a:pt x="29341" y="665089"/>
                </a:lnTo>
                <a:lnTo>
                  <a:pt x="61624" y="690775"/>
                </a:lnTo>
                <a:lnTo>
                  <a:pt x="101738" y="703808"/>
                </a:lnTo>
                <a:lnTo>
                  <a:pt x="116343" y="704834"/>
                </a:lnTo>
                <a:lnTo>
                  <a:pt x="1009004" y="704738"/>
                </a:lnTo>
                <a:lnTo>
                  <a:pt x="1049838" y="697063"/>
                </a:lnTo>
                <a:lnTo>
                  <a:pt x="1085397" y="675671"/>
                </a:lnTo>
                <a:lnTo>
                  <a:pt x="1111188" y="643566"/>
                </a:lnTo>
                <a:lnTo>
                  <a:pt x="1124363" y="603653"/>
                </a:lnTo>
                <a:lnTo>
                  <a:pt x="1125469" y="11733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78953" y="6336791"/>
            <a:ext cx="1043305" cy="590550"/>
          </a:xfrm>
          <a:custGeom>
            <a:avLst/>
            <a:gdLst/>
            <a:ahLst/>
            <a:cxnLst/>
            <a:rect l="l" t="t" r="r" b="b"/>
            <a:pathLst>
              <a:path w="1043304" h="590550">
                <a:moveTo>
                  <a:pt x="1043178" y="98297"/>
                </a:moveTo>
                <a:lnTo>
                  <a:pt x="1033977" y="56899"/>
                </a:lnTo>
                <a:lnTo>
                  <a:pt x="1009105" y="24117"/>
                </a:lnTo>
                <a:lnTo>
                  <a:pt x="972656" y="4138"/>
                </a:lnTo>
                <a:lnTo>
                  <a:pt x="98298" y="0"/>
                </a:lnTo>
                <a:lnTo>
                  <a:pt x="83744" y="1080"/>
                </a:lnTo>
                <a:lnTo>
                  <a:pt x="44628" y="16032"/>
                </a:lnTo>
                <a:lnTo>
                  <a:pt x="15624" y="45255"/>
                </a:lnTo>
                <a:lnTo>
                  <a:pt x="968" y="84514"/>
                </a:lnTo>
                <a:lnTo>
                  <a:pt x="0" y="492252"/>
                </a:lnTo>
                <a:lnTo>
                  <a:pt x="1080" y="506805"/>
                </a:lnTo>
                <a:lnTo>
                  <a:pt x="16032" y="545921"/>
                </a:lnTo>
                <a:lnTo>
                  <a:pt x="45255" y="574925"/>
                </a:lnTo>
                <a:lnTo>
                  <a:pt x="84514" y="589581"/>
                </a:lnTo>
                <a:lnTo>
                  <a:pt x="944118" y="590549"/>
                </a:lnTo>
                <a:lnTo>
                  <a:pt x="958806" y="589477"/>
                </a:lnTo>
                <a:lnTo>
                  <a:pt x="998174" y="574635"/>
                </a:lnTo>
                <a:lnTo>
                  <a:pt x="1027313" y="545609"/>
                </a:lnTo>
                <a:lnTo>
                  <a:pt x="1042129" y="506587"/>
                </a:lnTo>
                <a:lnTo>
                  <a:pt x="1043178" y="9829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78953" y="6336791"/>
            <a:ext cx="1043305" cy="590550"/>
          </a:xfrm>
          <a:custGeom>
            <a:avLst/>
            <a:gdLst/>
            <a:ahLst/>
            <a:cxnLst/>
            <a:rect l="l" t="t" r="r" b="b"/>
            <a:pathLst>
              <a:path w="1043304" h="590550">
                <a:moveTo>
                  <a:pt x="98298" y="0"/>
                </a:moveTo>
                <a:lnTo>
                  <a:pt x="56752" y="9253"/>
                </a:lnTo>
                <a:lnTo>
                  <a:pt x="23907" y="34190"/>
                </a:lnTo>
                <a:lnTo>
                  <a:pt x="3997" y="70574"/>
                </a:lnTo>
                <a:lnTo>
                  <a:pt x="0" y="492252"/>
                </a:lnTo>
                <a:lnTo>
                  <a:pt x="1080" y="506805"/>
                </a:lnTo>
                <a:lnTo>
                  <a:pt x="16032" y="545921"/>
                </a:lnTo>
                <a:lnTo>
                  <a:pt x="45255" y="574925"/>
                </a:lnTo>
                <a:lnTo>
                  <a:pt x="84514" y="589581"/>
                </a:lnTo>
                <a:lnTo>
                  <a:pt x="944118" y="590549"/>
                </a:lnTo>
                <a:lnTo>
                  <a:pt x="958806" y="589477"/>
                </a:lnTo>
                <a:lnTo>
                  <a:pt x="998174" y="574635"/>
                </a:lnTo>
                <a:lnTo>
                  <a:pt x="1027313" y="545609"/>
                </a:lnTo>
                <a:lnTo>
                  <a:pt x="1042129" y="506587"/>
                </a:lnTo>
                <a:lnTo>
                  <a:pt x="1043178" y="98297"/>
                </a:lnTo>
                <a:lnTo>
                  <a:pt x="1042105" y="83799"/>
                </a:lnTo>
                <a:lnTo>
                  <a:pt x="1027226" y="44807"/>
                </a:lnTo>
                <a:lnTo>
                  <a:pt x="998040" y="15828"/>
                </a:lnTo>
                <a:lnTo>
                  <a:pt x="958641" y="1048"/>
                </a:lnTo>
                <a:lnTo>
                  <a:pt x="98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79035" y="6388058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 marR="5080" indent="-14097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怎样记库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存账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47913" y="6281177"/>
            <a:ext cx="2040255" cy="704850"/>
          </a:xfrm>
          <a:custGeom>
            <a:avLst/>
            <a:gdLst/>
            <a:ahLst/>
            <a:cxnLst/>
            <a:rect l="l" t="t" r="r" b="b"/>
            <a:pathLst>
              <a:path w="2040254" h="704850">
                <a:moveTo>
                  <a:pt x="2039874" y="118098"/>
                </a:moveTo>
                <a:lnTo>
                  <a:pt x="2032098" y="75620"/>
                </a:lnTo>
                <a:lnTo>
                  <a:pt x="2010706" y="40061"/>
                </a:lnTo>
                <a:lnTo>
                  <a:pt x="1978601" y="14269"/>
                </a:lnTo>
                <a:lnTo>
                  <a:pt x="1938688" y="1095"/>
                </a:lnTo>
                <a:lnTo>
                  <a:pt x="1924151" y="0"/>
                </a:lnTo>
                <a:lnTo>
                  <a:pt x="116347" y="50"/>
                </a:lnTo>
                <a:lnTo>
                  <a:pt x="75282" y="7774"/>
                </a:lnTo>
                <a:lnTo>
                  <a:pt x="39950" y="29229"/>
                </a:lnTo>
                <a:lnTo>
                  <a:pt x="14257" y="61507"/>
                </a:lnTo>
                <a:lnTo>
                  <a:pt x="1105" y="101758"/>
                </a:lnTo>
                <a:lnTo>
                  <a:pt x="0" y="587490"/>
                </a:lnTo>
                <a:lnTo>
                  <a:pt x="905" y="602128"/>
                </a:lnTo>
                <a:lnTo>
                  <a:pt x="13621" y="642384"/>
                </a:lnTo>
                <a:lnTo>
                  <a:pt x="39055" y="674876"/>
                </a:lnTo>
                <a:lnTo>
                  <a:pt x="74274" y="696670"/>
                </a:lnTo>
                <a:lnTo>
                  <a:pt x="116347" y="704834"/>
                </a:lnTo>
                <a:lnTo>
                  <a:pt x="1924151" y="704738"/>
                </a:lnTo>
                <a:lnTo>
                  <a:pt x="1964719" y="697013"/>
                </a:lnTo>
                <a:lnTo>
                  <a:pt x="2000124" y="675493"/>
                </a:lnTo>
                <a:lnTo>
                  <a:pt x="2025810" y="643210"/>
                </a:lnTo>
                <a:lnTo>
                  <a:pt x="2038843" y="603096"/>
                </a:lnTo>
                <a:lnTo>
                  <a:pt x="2039874" y="11809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7161" y="6338315"/>
            <a:ext cx="1892935" cy="590550"/>
          </a:xfrm>
          <a:custGeom>
            <a:avLst/>
            <a:gdLst/>
            <a:ahLst/>
            <a:cxnLst/>
            <a:rect l="l" t="t" r="r" b="b"/>
            <a:pathLst>
              <a:path w="1892935" h="590550">
                <a:moveTo>
                  <a:pt x="1892808" y="99059"/>
                </a:moveTo>
                <a:lnTo>
                  <a:pt x="1883675" y="57338"/>
                </a:lnTo>
                <a:lnTo>
                  <a:pt x="1858976" y="24397"/>
                </a:lnTo>
                <a:lnTo>
                  <a:pt x="1822756" y="4284"/>
                </a:lnTo>
                <a:lnTo>
                  <a:pt x="98298" y="0"/>
                </a:lnTo>
                <a:lnTo>
                  <a:pt x="83799" y="1072"/>
                </a:lnTo>
                <a:lnTo>
                  <a:pt x="44807" y="15951"/>
                </a:lnTo>
                <a:lnTo>
                  <a:pt x="15828" y="45137"/>
                </a:lnTo>
                <a:lnTo>
                  <a:pt x="1048" y="84536"/>
                </a:lnTo>
                <a:lnTo>
                  <a:pt x="0" y="492252"/>
                </a:lnTo>
                <a:lnTo>
                  <a:pt x="1080" y="506978"/>
                </a:lnTo>
                <a:lnTo>
                  <a:pt x="16032" y="546258"/>
                </a:lnTo>
                <a:lnTo>
                  <a:pt x="45255" y="575115"/>
                </a:lnTo>
                <a:lnTo>
                  <a:pt x="84514" y="589597"/>
                </a:lnTo>
                <a:lnTo>
                  <a:pt x="1793748" y="590549"/>
                </a:lnTo>
                <a:lnTo>
                  <a:pt x="1808436" y="589494"/>
                </a:lnTo>
                <a:lnTo>
                  <a:pt x="1847804" y="574827"/>
                </a:lnTo>
                <a:lnTo>
                  <a:pt x="1876972" y="545893"/>
                </a:lnTo>
                <a:lnTo>
                  <a:pt x="1891759" y="506757"/>
                </a:lnTo>
                <a:lnTo>
                  <a:pt x="1892808" y="9905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7161" y="6338315"/>
            <a:ext cx="1892935" cy="590550"/>
          </a:xfrm>
          <a:custGeom>
            <a:avLst/>
            <a:gdLst/>
            <a:ahLst/>
            <a:cxnLst/>
            <a:rect l="l" t="t" r="r" b="b"/>
            <a:pathLst>
              <a:path w="1892935" h="590550">
                <a:moveTo>
                  <a:pt x="98298" y="0"/>
                </a:moveTo>
                <a:lnTo>
                  <a:pt x="56899" y="9200"/>
                </a:lnTo>
                <a:lnTo>
                  <a:pt x="24117" y="34072"/>
                </a:lnTo>
                <a:lnTo>
                  <a:pt x="4138" y="70521"/>
                </a:lnTo>
                <a:lnTo>
                  <a:pt x="0" y="492252"/>
                </a:lnTo>
                <a:lnTo>
                  <a:pt x="1080" y="506978"/>
                </a:lnTo>
                <a:lnTo>
                  <a:pt x="16032" y="546258"/>
                </a:lnTo>
                <a:lnTo>
                  <a:pt x="45255" y="575115"/>
                </a:lnTo>
                <a:lnTo>
                  <a:pt x="84514" y="589597"/>
                </a:lnTo>
                <a:lnTo>
                  <a:pt x="1793748" y="590549"/>
                </a:lnTo>
                <a:lnTo>
                  <a:pt x="1808436" y="589494"/>
                </a:lnTo>
                <a:lnTo>
                  <a:pt x="1847804" y="574827"/>
                </a:lnTo>
                <a:lnTo>
                  <a:pt x="1876943" y="545946"/>
                </a:lnTo>
                <a:lnTo>
                  <a:pt x="1891759" y="506757"/>
                </a:lnTo>
                <a:lnTo>
                  <a:pt x="1892808" y="99059"/>
                </a:lnTo>
                <a:lnTo>
                  <a:pt x="1891743" y="84426"/>
                </a:lnTo>
                <a:lnTo>
                  <a:pt x="1876972" y="45182"/>
                </a:lnTo>
                <a:lnTo>
                  <a:pt x="1847983" y="16068"/>
                </a:lnTo>
                <a:lnTo>
                  <a:pt x="1808822" y="1130"/>
                </a:lnTo>
                <a:lnTo>
                  <a:pt x="98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16563" y="6387830"/>
            <a:ext cx="170878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4" marR="5080" indent="-23114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入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出库单和物资有 什么联系呢？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95991" y="6281177"/>
            <a:ext cx="2040255" cy="704850"/>
          </a:xfrm>
          <a:custGeom>
            <a:avLst/>
            <a:gdLst/>
            <a:ahLst/>
            <a:cxnLst/>
            <a:rect l="l" t="t" r="r" b="b"/>
            <a:pathLst>
              <a:path w="2040254" h="704850">
                <a:moveTo>
                  <a:pt x="2039874" y="118098"/>
                </a:moveTo>
                <a:lnTo>
                  <a:pt x="2032098" y="75620"/>
                </a:lnTo>
                <a:lnTo>
                  <a:pt x="2010706" y="40061"/>
                </a:lnTo>
                <a:lnTo>
                  <a:pt x="1978601" y="14269"/>
                </a:lnTo>
                <a:lnTo>
                  <a:pt x="1938688" y="1095"/>
                </a:lnTo>
                <a:lnTo>
                  <a:pt x="1924151" y="0"/>
                </a:lnTo>
                <a:lnTo>
                  <a:pt x="116347" y="50"/>
                </a:lnTo>
                <a:lnTo>
                  <a:pt x="75282" y="7774"/>
                </a:lnTo>
                <a:lnTo>
                  <a:pt x="39950" y="29229"/>
                </a:lnTo>
                <a:lnTo>
                  <a:pt x="14257" y="61507"/>
                </a:lnTo>
                <a:lnTo>
                  <a:pt x="1105" y="101758"/>
                </a:lnTo>
                <a:lnTo>
                  <a:pt x="0" y="587490"/>
                </a:lnTo>
                <a:lnTo>
                  <a:pt x="905" y="602128"/>
                </a:lnTo>
                <a:lnTo>
                  <a:pt x="13621" y="642384"/>
                </a:lnTo>
                <a:lnTo>
                  <a:pt x="39055" y="674876"/>
                </a:lnTo>
                <a:lnTo>
                  <a:pt x="74274" y="696670"/>
                </a:lnTo>
                <a:lnTo>
                  <a:pt x="116347" y="704834"/>
                </a:lnTo>
                <a:lnTo>
                  <a:pt x="1924151" y="704738"/>
                </a:lnTo>
                <a:lnTo>
                  <a:pt x="1964719" y="697013"/>
                </a:lnTo>
                <a:lnTo>
                  <a:pt x="2000124" y="675493"/>
                </a:lnTo>
                <a:lnTo>
                  <a:pt x="2025810" y="643210"/>
                </a:lnTo>
                <a:lnTo>
                  <a:pt x="2038843" y="603096"/>
                </a:lnTo>
                <a:lnTo>
                  <a:pt x="2039874" y="11809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75239" y="6338315"/>
            <a:ext cx="1892300" cy="590550"/>
          </a:xfrm>
          <a:custGeom>
            <a:avLst/>
            <a:gdLst/>
            <a:ahLst/>
            <a:cxnLst/>
            <a:rect l="l" t="t" r="r" b="b"/>
            <a:pathLst>
              <a:path w="1892300" h="590550">
                <a:moveTo>
                  <a:pt x="1892046" y="99059"/>
                </a:moveTo>
                <a:lnTo>
                  <a:pt x="1882861" y="57192"/>
                </a:lnTo>
                <a:lnTo>
                  <a:pt x="1858098" y="24188"/>
                </a:lnTo>
                <a:lnTo>
                  <a:pt x="1821943" y="4143"/>
                </a:lnTo>
                <a:lnTo>
                  <a:pt x="98298" y="0"/>
                </a:lnTo>
                <a:lnTo>
                  <a:pt x="83799" y="1072"/>
                </a:lnTo>
                <a:lnTo>
                  <a:pt x="44807" y="15951"/>
                </a:lnTo>
                <a:lnTo>
                  <a:pt x="15828" y="45137"/>
                </a:lnTo>
                <a:lnTo>
                  <a:pt x="1048" y="84536"/>
                </a:lnTo>
                <a:lnTo>
                  <a:pt x="0" y="492252"/>
                </a:lnTo>
                <a:lnTo>
                  <a:pt x="1080" y="506978"/>
                </a:lnTo>
                <a:lnTo>
                  <a:pt x="16032" y="546258"/>
                </a:lnTo>
                <a:lnTo>
                  <a:pt x="45255" y="575115"/>
                </a:lnTo>
                <a:lnTo>
                  <a:pt x="84514" y="589597"/>
                </a:lnTo>
                <a:lnTo>
                  <a:pt x="1793748" y="590549"/>
                </a:lnTo>
                <a:lnTo>
                  <a:pt x="1808301" y="589486"/>
                </a:lnTo>
                <a:lnTo>
                  <a:pt x="1847417" y="574711"/>
                </a:lnTo>
                <a:lnTo>
                  <a:pt x="1876421" y="545631"/>
                </a:lnTo>
                <a:lnTo>
                  <a:pt x="1891077" y="506200"/>
                </a:lnTo>
                <a:lnTo>
                  <a:pt x="1892046" y="9905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5239" y="6338315"/>
            <a:ext cx="1892300" cy="590550"/>
          </a:xfrm>
          <a:custGeom>
            <a:avLst/>
            <a:gdLst/>
            <a:ahLst/>
            <a:cxnLst/>
            <a:rect l="l" t="t" r="r" b="b"/>
            <a:pathLst>
              <a:path w="1892300" h="590550">
                <a:moveTo>
                  <a:pt x="98298" y="0"/>
                </a:moveTo>
                <a:lnTo>
                  <a:pt x="56899" y="9200"/>
                </a:lnTo>
                <a:lnTo>
                  <a:pt x="24117" y="34072"/>
                </a:lnTo>
                <a:lnTo>
                  <a:pt x="4138" y="70521"/>
                </a:lnTo>
                <a:lnTo>
                  <a:pt x="0" y="492252"/>
                </a:lnTo>
                <a:lnTo>
                  <a:pt x="1080" y="506978"/>
                </a:lnTo>
                <a:lnTo>
                  <a:pt x="16032" y="546258"/>
                </a:lnTo>
                <a:lnTo>
                  <a:pt x="45255" y="575115"/>
                </a:lnTo>
                <a:lnTo>
                  <a:pt x="84514" y="589597"/>
                </a:lnTo>
                <a:lnTo>
                  <a:pt x="1793748" y="590549"/>
                </a:lnTo>
                <a:lnTo>
                  <a:pt x="1808301" y="589486"/>
                </a:lnTo>
                <a:lnTo>
                  <a:pt x="1847417" y="574711"/>
                </a:lnTo>
                <a:lnTo>
                  <a:pt x="1876421" y="545631"/>
                </a:lnTo>
                <a:lnTo>
                  <a:pt x="1891077" y="506200"/>
                </a:lnTo>
                <a:lnTo>
                  <a:pt x="1892046" y="99059"/>
                </a:lnTo>
                <a:lnTo>
                  <a:pt x="1890973" y="84371"/>
                </a:lnTo>
                <a:lnTo>
                  <a:pt x="1876131" y="45003"/>
                </a:lnTo>
                <a:lnTo>
                  <a:pt x="1847105" y="15864"/>
                </a:lnTo>
                <a:lnTo>
                  <a:pt x="1808083" y="1048"/>
                </a:lnTo>
                <a:lnTo>
                  <a:pt x="98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064641" y="6387830"/>
            <a:ext cx="170878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 marR="5080" indent="-129539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入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出库单和库存账 有什么联系呢？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37737" y="4502305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发生…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3" name="标题 6">
            <a:extLst>
              <a:ext uri="{FF2B5EF4-FFF2-40B4-BE49-F238E27FC236}">
                <a16:creationId xmlns:a16="http://schemas.microsoft.com/office/drawing/2014/main" xmlns="" id="{B2397F02-06FB-4C3B-9E5C-5A265655DB37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IDEF1x</a:t>
            </a:r>
            <a:r>
              <a:rPr lang="zh-CN" altLang="en-US">
                <a:solidFill>
                  <a:srgbClr val="000000"/>
                </a:solidFill>
              </a:rPr>
              <a:t>的建模之案例讲解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5" name="object 59">
            <a:extLst>
              <a:ext uri="{FF2B5EF4-FFF2-40B4-BE49-F238E27FC236}">
                <a16:creationId xmlns:a16="http://schemas.microsoft.com/office/drawing/2014/main" xmlns="" id="{14A5DB4E-ED9B-43AE-A9E9-2151DBF04C33}"/>
              </a:ext>
            </a:extLst>
          </p:cNvPr>
          <p:cNvSpPr txBox="1"/>
          <p:nvPr/>
        </p:nvSpPr>
        <p:spPr>
          <a:xfrm>
            <a:off x="1132436" y="1216125"/>
            <a:ext cx="479377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/>
                <a:cs typeface="微软雅黑"/>
              </a:rPr>
              <a:t>示例：仓储系统的数据模型设计</a:t>
            </a:r>
          </a:p>
          <a:p>
            <a:pPr marL="12700">
              <a:lnSpc>
                <a:spcPct val="100000"/>
              </a:lnSpc>
            </a:pPr>
            <a:endParaRPr lang="zh-CN" altLang="en-US" sz="2400" b="1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85963" y="2462022"/>
            <a:ext cx="4886705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9867" y="2455926"/>
            <a:ext cx="4899025" cy="2070100"/>
          </a:xfrm>
          <a:custGeom>
            <a:avLst/>
            <a:gdLst/>
            <a:ahLst/>
            <a:cxnLst/>
            <a:rect l="l" t="t" r="r" b="b"/>
            <a:pathLst>
              <a:path w="4899025" h="2070100">
                <a:moveTo>
                  <a:pt x="0" y="2069592"/>
                </a:moveTo>
                <a:lnTo>
                  <a:pt x="0" y="0"/>
                </a:lnTo>
                <a:lnTo>
                  <a:pt x="4898898" y="0"/>
                </a:lnTo>
                <a:lnTo>
                  <a:pt x="4898898" y="2069591"/>
                </a:lnTo>
                <a:lnTo>
                  <a:pt x="0" y="20695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2915" y="4805171"/>
            <a:ext cx="4885944" cy="2047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6819" y="4799076"/>
            <a:ext cx="4898390" cy="2059939"/>
          </a:xfrm>
          <a:custGeom>
            <a:avLst/>
            <a:gdLst/>
            <a:ahLst/>
            <a:cxnLst/>
            <a:rect l="l" t="t" r="r" b="b"/>
            <a:pathLst>
              <a:path w="4898390" h="2059940">
                <a:moveTo>
                  <a:pt x="0" y="2059686"/>
                </a:moveTo>
                <a:lnTo>
                  <a:pt x="0" y="0"/>
                </a:lnTo>
                <a:lnTo>
                  <a:pt x="4898135" y="0"/>
                </a:lnTo>
                <a:lnTo>
                  <a:pt x="4898136" y="2059686"/>
                </a:lnTo>
                <a:lnTo>
                  <a:pt x="0" y="205968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3751" y="5051297"/>
            <a:ext cx="2768206" cy="1825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1383" y="3249167"/>
            <a:ext cx="2757766" cy="1925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765" y="1563624"/>
            <a:ext cx="2740786" cy="1837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1069" y="2195322"/>
            <a:ext cx="2040255" cy="504825"/>
          </a:xfrm>
          <a:custGeom>
            <a:avLst/>
            <a:gdLst/>
            <a:ahLst/>
            <a:cxnLst/>
            <a:rect l="l" t="t" r="r" b="b"/>
            <a:pathLst>
              <a:path w="2040255" h="504825">
                <a:moveTo>
                  <a:pt x="2039874" y="83819"/>
                </a:moveTo>
                <a:lnTo>
                  <a:pt x="2029146" y="42935"/>
                </a:lnTo>
                <a:lnTo>
                  <a:pt x="2000857" y="13207"/>
                </a:lnTo>
                <a:lnTo>
                  <a:pt x="1960846" y="178"/>
                </a:lnTo>
                <a:lnTo>
                  <a:pt x="83819" y="0"/>
                </a:lnTo>
                <a:lnTo>
                  <a:pt x="69229" y="1251"/>
                </a:lnTo>
                <a:lnTo>
                  <a:pt x="31317" y="18352"/>
                </a:lnTo>
                <a:lnTo>
                  <a:pt x="6562" y="51108"/>
                </a:lnTo>
                <a:lnTo>
                  <a:pt x="0" y="420623"/>
                </a:lnTo>
                <a:lnTo>
                  <a:pt x="1251" y="435214"/>
                </a:lnTo>
                <a:lnTo>
                  <a:pt x="18352" y="473126"/>
                </a:lnTo>
                <a:lnTo>
                  <a:pt x="51108" y="497881"/>
                </a:lnTo>
                <a:lnTo>
                  <a:pt x="1955292" y="504443"/>
                </a:lnTo>
                <a:lnTo>
                  <a:pt x="1969842" y="503204"/>
                </a:lnTo>
                <a:lnTo>
                  <a:pt x="2007896" y="486247"/>
                </a:lnTo>
                <a:lnTo>
                  <a:pt x="2033016" y="453744"/>
                </a:lnTo>
                <a:lnTo>
                  <a:pt x="2039874" y="8381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0317" y="2236470"/>
            <a:ext cx="1892300" cy="422275"/>
          </a:xfrm>
          <a:custGeom>
            <a:avLst/>
            <a:gdLst/>
            <a:ahLst/>
            <a:cxnLst/>
            <a:rect l="l" t="t" r="r" b="b"/>
            <a:pathLst>
              <a:path w="1892300" h="422275">
                <a:moveTo>
                  <a:pt x="1892046" y="70103"/>
                </a:moveTo>
                <a:lnTo>
                  <a:pt x="1879544" y="30017"/>
                </a:lnTo>
                <a:lnTo>
                  <a:pt x="1847403" y="4726"/>
                </a:lnTo>
                <a:lnTo>
                  <a:pt x="70103" y="0"/>
                </a:lnTo>
                <a:lnTo>
                  <a:pt x="55594" y="1488"/>
                </a:lnTo>
                <a:lnTo>
                  <a:pt x="19545" y="21429"/>
                </a:lnTo>
                <a:lnTo>
                  <a:pt x="974" y="58329"/>
                </a:lnTo>
                <a:lnTo>
                  <a:pt x="0" y="352044"/>
                </a:lnTo>
                <a:lnTo>
                  <a:pt x="1488" y="366553"/>
                </a:lnTo>
                <a:lnTo>
                  <a:pt x="21429" y="402602"/>
                </a:lnTo>
                <a:lnTo>
                  <a:pt x="58329" y="421173"/>
                </a:lnTo>
                <a:lnTo>
                  <a:pt x="1821941" y="422147"/>
                </a:lnTo>
                <a:lnTo>
                  <a:pt x="1836451" y="420659"/>
                </a:lnTo>
                <a:lnTo>
                  <a:pt x="1872500" y="400718"/>
                </a:lnTo>
                <a:lnTo>
                  <a:pt x="1891071" y="363818"/>
                </a:lnTo>
                <a:lnTo>
                  <a:pt x="1892046" y="7010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0317" y="2236470"/>
            <a:ext cx="1892300" cy="422275"/>
          </a:xfrm>
          <a:custGeom>
            <a:avLst/>
            <a:gdLst/>
            <a:ahLst/>
            <a:cxnLst/>
            <a:rect l="l" t="t" r="r" b="b"/>
            <a:pathLst>
              <a:path w="1892300" h="422275">
                <a:moveTo>
                  <a:pt x="70103" y="0"/>
                </a:moveTo>
                <a:lnTo>
                  <a:pt x="30017" y="12501"/>
                </a:lnTo>
                <a:lnTo>
                  <a:pt x="4726" y="44642"/>
                </a:lnTo>
                <a:lnTo>
                  <a:pt x="0" y="352044"/>
                </a:lnTo>
                <a:lnTo>
                  <a:pt x="1488" y="366553"/>
                </a:lnTo>
                <a:lnTo>
                  <a:pt x="21429" y="402602"/>
                </a:lnTo>
                <a:lnTo>
                  <a:pt x="58329" y="421173"/>
                </a:lnTo>
                <a:lnTo>
                  <a:pt x="1821941" y="422147"/>
                </a:lnTo>
                <a:lnTo>
                  <a:pt x="1836451" y="420659"/>
                </a:lnTo>
                <a:lnTo>
                  <a:pt x="1872500" y="400718"/>
                </a:lnTo>
                <a:lnTo>
                  <a:pt x="1891071" y="363818"/>
                </a:lnTo>
                <a:lnTo>
                  <a:pt x="1892046" y="70103"/>
                </a:lnTo>
                <a:lnTo>
                  <a:pt x="1890557" y="55594"/>
                </a:lnTo>
                <a:lnTo>
                  <a:pt x="1870616" y="19545"/>
                </a:lnTo>
                <a:lnTo>
                  <a:pt x="1833716" y="974"/>
                </a:lnTo>
                <a:lnTo>
                  <a:pt x="70103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4315" y="3611117"/>
            <a:ext cx="2954655" cy="676910"/>
          </a:xfrm>
          <a:custGeom>
            <a:avLst/>
            <a:gdLst/>
            <a:ahLst/>
            <a:cxnLst/>
            <a:rect l="l" t="t" r="r" b="b"/>
            <a:pathLst>
              <a:path w="2954654" h="676910">
                <a:moveTo>
                  <a:pt x="2954274" y="112775"/>
                </a:moveTo>
                <a:lnTo>
                  <a:pt x="2946183" y="70602"/>
                </a:lnTo>
                <a:lnTo>
                  <a:pt x="2923988" y="35720"/>
                </a:lnTo>
                <a:lnTo>
                  <a:pt x="2890807" y="11245"/>
                </a:lnTo>
                <a:lnTo>
                  <a:pt x="2849754" y="294"/>
                </a:lnTo>
                <a:lnTo>
                  <a:pt x="112775" y="0"/>
                </a:lnTo>
                <a:lnTo>
                  <a:pt x="98100" y="937"/>
                </a:lnTo>
                <a:lnTo>
                  <a:pt x="58011" y="14075"/>
                </a:lnTo>
                <a:lnTo>
                  <a:pt x="26251" y="40278"/>
                </a:lnTo>
                <a:lnTo>
                  <a:pt x="5938" y="76430"/>
                </a:lnTo>
                <a:lnTo>
                  <a:pt x="0" y="563880"/>
                </a:lnTo>
                <a:lnTo>
                  <a:pt x="937" y="578401"/>
                </a:lnTo>
                <a:lnTo>
                  <a:pt x="14075" y="618306"/>
                </a:lnTo>
                <a:lnTo>
                  <a:pt x="40278" y="650154"/>
                </a:lnTo>
                <a:lnTo>
                  <a:pt x="76430" y="670641"/>
                </a:lnTo>
                <a:lnTo>
                  <a:pt x="2841498" y="676655"/>
                </a:lnTo>
                <a:lnTo>
                  <a:pt x="2856173" y="675705"/>
                </a:lnTo>
                <a:lnTo>
                  <a:pt x="2896262" y="662422"/>
                </a:lnTo>
                <a:lnTo>
                  <a:pt x="2928022" y="636062"/>
                </a:lnTo>
                <a:lnTo>
                  <a:pt x="2948335" y="599930"/>
                </a:lnTo>
                <a:lnTo>
                  <a:pt x="2954274" y="11277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0139" y="3666744"/>
            <a:ext cx="2740660" cy="567055"/>
          </a:xfrm>
          <a:custGeom>
            <a:avLst/>
            <a:gdLst/>
            <a:ahLst/>
            <a:cxnLst/>
            <a:rect l="l" t="t" r="r" b="b"/>
            <a:pathLst>
              <a:path w="2740659" h="567054">
                <a:moveTo>
                  <a:pt x="2740152" y="94487"/>
                </a:moveTo>
                <a:lnTo>
                  <a:pt x="2730522" y="53173"/>
                </a:lnTo>
                <a:lnTo>
                  <a:pt x="2704740" y="20981"/>
                </a:lnTo>
                <a:lnTo>
                  <a:pt x="2667471" y="2576"/>
                </a:lnTo>
                <a:lnTo>
                  <a:pt x="94487" y="0"/>
                </a:lnTo>
                <a:lnTo>
                  <a:pt x="79812" y="1127"/>
                </a:lnTo>
                <a:lnTo>
                  <a:pt x="40864" y="16659"/>
                </a:lnTo>
                <a:lnTo>
                  <a:pt x="12914" y="46788"/>
                </a:lnTo>
                <a:lnTo>
                  <a:pt x="305" y="86851"/>
                </a:lnTo>
                <a:lnTo>
                  <a:pt x="0" y="472440"/>
                </a:lnTo>
                <a:lnTo>
                  <a:pt x="1108" y="486937"/>
                </a:lnTo>
                <a:lnTo>
                  <a:pt x="16454" y="525729"/>
                </a:lnTo>
                <a:lnTo>
                  <a:pt x="46449" y="553843"/>
                </a:lnTo>
                <a:lnTo>
                  <a:pt x="86748" y="566617"/>
                </a:lnTo>
                <a:lnTo>
                  <a:pt x="2645664" y="566927"/>
                </a:lnTo>
                <a:lnTo>
                  <a:pt x="2660161" y="565800"/>
                </a:lnTo>
                <a:lnTo>
                  <a:pt x="2698953" y="550268"/>
                </a:lnTo>
                <a:lnTo>
                  <a:pt x="2727067" y="520139"/>
                </a:lnTo>
                <a:lnTo>
                  <a:pt x="2739841" y="480076"/>
                </a:lnTo>
                <a:lnTo>
                  <a:pt x="2740152" y="944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0139" y="3666744"/>
            <a:ext cx="2740660" cy="567055"/>
          </a:xfrm>
          <a:custGeom>
            <a:avLst/>
            <a:gdLst/>
            <a:ahLst/>
            <a:cxnLst/>
            <a:rect l="l" t="t" r="r" b="b"/>
            <a:pathLst>
              <a:path w="2740659" h="567054">
                <a:moveTo>
                  <a:pt x="94487" y="0"/>
                </a:moveTo>
                <a:lnTo>
                  <a:pt x="52840" y="9629"/>
                </a:lnTo>
                <a:lnTo>
                  <a:pt x="20741" y="35411"/>
                </a:lnTo>
                <a:lnTo>
                  <a:pt x="2535" y="72680"/>
                </a:lnTo>
                <a:lnTo>
                  <a:pt x="0" y="472440"/>
                </a:lnTo>
                <a:lnTo>
                  <a:pt x="1108" y="486937"/>
                </a:lnTo>
                <a:lnTo>
                  <a:pt x="16454" y="525729"/>
                </a:lnTo>
                <a:lnTo>
                  <a:pt x="46449" y="553843"/>
                </a:lnTo>
                <a:lnTo>
                  <a:pt x="86748" y="566617"/>
                </a:lnTo>
                <a:lnTo>
                  <a:pt x="2645664" y="566927"/>
                </a:lnTo>
                <a:lnTo>
                  <a:pt x="2660161" y="565800"/>
                </a:lnTo>
                <a:lnTo>
                  <a:pt x="2698953" y="550268"/>
                </a:lnTo>
                <a:lnTo>
                  <a:pt x="2727067" y="520139"/>
                </a:lnTo>
                <a:lnTo>
                  <a:pt x="2739841" y="480076"/>
                </a:lnTo>
                <a:lnTo>
                  <a:pt x="2740152" y="94487"/>
                </a:lnTo>
                <a:lnTo>
                  <a:pt x="2739024" y="79990"/>
                </a:lnTo>
                <a:lnTo>
                  <a:pt x="2723492" y="41198"/>
                </a:lnTo>
                <a:lnTo>
                  <a:pt x="2693363" y="13084"/>
                </a:lnTo>
                <a:lnTo>
                  <a:pt x="2653300" y="310"/>
                </a:lnTo>
                <a:lnTo>
                  <a:pt x="9448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6309" y="4625340"/>
            <a:ext cx="2040255" cy="505459"/>
          </a:xfrm>
          <a:custGeom>
            <a:avLst/>
            <a:gdLst/>
            <a:ahLst/>
            <a:cxnLst/>
            <a:rect l="l" t="t" r="r" b="b"/>
            <a:pathLst>
              <a:path w="2040255" h="505460">
                <a:moveTo>
                  <a:pt x="2039874" y="84581"/>
                </a:moveTo>
                <a:lnTo>
                  <a:pt x="2029330" y="43513"/>
                </a:lnTo>
                <a:lnTo>
                  <a:pt x="2001393" y="13433"/>
                </a:lnTo>
                <a:lnTo>
                  <a:pt x="1961604" y="182"/>
                </a:lnTo>
                <a:lnTo>
                  <a:pt x="84581" y="0"/>
                </a:lnTo>
                <a:lnTo>
                  <a:pt x="70095" y="1252"/>
                </a:lnTo>
                <a:lnTo>
                  <a:pt x="32172" y="18338"/>
                </a:lnTo>
                <a:lnTo>
                  <a:pt x="7034" y="50934"/>
                </a:lnTo>
                <a:lnTo>
                  <a:pt x="0" y="421386"/>
                </a:lnTo>
                <a:lnTo>
                  <a:pt x="1264" y="435911"/>
                </a:lnTo>
                <a:lnTo>
                  <a:pt x="18494" y="473693"/>
                </a:lnTo>
                <a:lnTo>
                  <a:pt x="51339" y="498470"/>
                </a:lnTo>
                <a:lnTo>
                  <a:pt x="1956054" y="505205"/>
                </a:lnTo>
                <a:lnTo>
                  <a:pt x="1970644" y="503954"/>
                </a:lnTo>
                <a:lnTo>
                  <a:pt x="2008556" y="486853"/>
                </a:lnTo>
                <a:lnTo>
                  <a:pt x="2033311" y="454097"/>
                </a:lnTo>
                <a:lnTo>
                  <a:pt x="2039874" y="8458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6319" y="4667250"/>
            <a:ext cx="1892300" cy="422275"/>
          </a:xfrm>
          <a:custGeom>
            <a:avLst/>
            <a:gdLst/>
            <a:ahLst/>
            <a:cxnLst/>
            <a:rect l="l" t="t" r="r" b="b"/>
            <a:pathLst>
              <a:path w="1892300" h="422275">
                <a:moveTo>
                  <a:pt x="1892046" y="70103"/>
                </a:moveTo>
                <a:lnTo>
                  <a:pt x="1879544" y="30017"/>
                </a:lnTo>
                <a:lnTo>
                  <a:pt x="1847403" y="4726"/>
                </a:lnTo>
                <a:lnTo>
                  <a:pt x="70103" y="0"/>
                </a:lnTo>
                <a:lnTo>
                  <a:pt x="55594" y="1488"/>
                </a:lnTo>
                <a:lnTo>
                  <a:pt x="19545" y="21429"/>
                </a:lnTo>
                <a:lnTo>
                  <a:pt x="974" y="58329"/>
                </a:lnTo>
                <a:lnTo>
                  <a:pt x="0" y="351282"/>
                </a:lnTo>
                <a:lnTo>
                  <a:pt x="1472" y="365749"/>
                </a:lnTo>
                <a:lnTo>
                  <a:pt x="21215" y="402024"/>
                </a:lnTo>
                <a:lnTo>
                  <a:pt x="57790" y="421056"/>
                </a:lnTo>
                <a:lnTo>
                  <a:pt x="1821941" y="422147"/>
                </a:lnTo>
                <a:lnTo>
                  <a:pt x="1836375" y="420641"/>
                </a:lnTo>
                <a:lnTo>
                  <a:pt x="1872292" y="400540"/>
                </a:lnTo>
                <a:lnTo>
                  <a:pt x="1890979" y="363620"/>
                </a:lnTo>
                <a:lnTo>
                  <a:pt x="1892046" y="7010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6319" y="4667250"/>
            <a:ext cx="1892300" cy="422275"/>
          </a:xfrm>
          <a:custGeom>
            <a:avLst/>
            <a:gdLst/>
            <a:ahLst/>
            <a:cxnLst/>
            <a:rect l="l" t="t" r="r" b="b"/>
            <a:pathLst>
              <a:path w="1892300" h="422275">
                <a:moveTo>
                  <a:pt x="70103" y="0"/>
                </a:moveTo>
                <a:lnTo>
                  <a:pt x="30017" y="12501"/>
                </a:lnTo>
                <a:lnTo>
                  <a:pt x="4726" y="44642"/>
                </a:lnTo>
                <a:lnTo>
                  <a:pt x="0" y="351282"/>
                </a:lnTo>
                <a:lnTo>
                  <a:pt x="1472" y="365749"/>
                </a:lnTo>
                <a:lnTo>
                  <a:pt x="21215" y="402024"/>
                </a:lnTo>
                <a:lnTo>
                  <a:pt x="57790" y="421056"/>
                </a:lnTo>
                <a:lnTo>
                  <a:pt x="1821941" y="422147"/>
                </a:lnTo>
                <a:lnTo>
                  <a:pt x="1836375" y="420641"/>
                </a:lnTo>
                <a:lnTo>
                  <a:pt x="1872292" y="400540"/>
                </a:lnTo>
                <a:lnTo>
                  <a:pt x="1890979" y="363620"/>
                </a:lnTo>
                <a:lnTo>
                  <a:pt x="1892046" y="70103"/>
                </a:lnTo>
                <a:lnTo>
                  <a:pt x="1890557" y="55594"/>
                </a:lnTo>
                <a:lnTo>
                  <a:pt x="1870616" y="19545"/>
                </a:lnTo>
                <a:lnTo>
                  <a:pt x="1833716" y="974"/>
                </a:lnTo>
                <a:lnTo>
                  <a:pt x="70103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94033" y="6099047"/>
            <a:ext cx="2955290" cy="676275"/>
          </a:xfrm>
          <a:custGeom>
            <a:avLst/>
            <a:gdLst/>
            <a:ahLst/>
            <a:cxnLst/>
            <a:rect l="l" t="t" r="r" b="b"/>
            <a:pathLst>
              <a:path w="2955290" h="676275">
                <a:moveTo>
                  <a:pt x="2955036" y="112775"/>
                </a:moveTo>
                <a:lnTo>
                  <a:pt x="2946846" y="70602"/>
                </a:lnTo>
                <a:lnTo>
                  <a:pt x="2924478" y="35720"/>
                </a:lnTo>
                <a:lnTo>
                  <a:pt x="2891236" y="11245"/>
                </a:lnTo>
                <a:lnTo>
                  <a:pt x="2850423" y="294"/>
                </a:lnTo>
                <a:lnTo>
                  <a:pt x="112775" y="0"/>
                </a:lnTo>
                <a:lnTo>
                  <a:pt x="98254" y="937"/>
                </a:lnTo>
                <a:lnTo>
                  <a:pt x="58349" y="14075"/>
                </a:lnTo>
                <a:lnTo>
                  <a:pt x="26501" y="40278"/>
                </a:lnTo>
                <a:lnTo>
                  <a:pt x="6014" y="76430"/>
                </a:lnTo>
                <a:lnTo>
                  <a:pt x="0" y="563118"/>
                </a:lnTo>
                <a:lnTo>
                  <a:pt x="950" y="577793"/>
                </a:lnTo>
                <a:lnTo>
                  <a:pt x="14233" y="617882"/>
                </a:lnTo>
                <a:lnTo>
                  <a:pt x="40593" y="649642"/>
                </a:lnTo>
                <a:lnTo>
                  <a:pt x="76725" y="669955"/>
                </a:lnTo>
                <a:lnTo>
                  <a:pt x="2842260" y="675893"/>
                </a:lnTo>
                <a:lnTo>
                  <a:pt x="2856781" y="674956"/>
                </a:lnTo>
                <a:lnTo>
                  <a:pt x="2896686" y="661818"/>
                </a:lnTo>
                <a:lnTo>
                  <a:pt x="2928534" y="635615"/>
                </a:lnTo>
                <a:lnTo>
                  <a:pt x="2949021" y="599463"/>
                </a:lnTo>
                <a:lnTo>
                  <a:pt x="2955036" y="11277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0619" y="6154673"/>
            <a:ext cx="2739390" cy="566420"/>
          </a:xfrm>
          <a:custGeom>
            <a:avLst/>
            <a:gdLst/>
            <a:ahLst/>
            <a:cxnLst/>
            <a:rect l="l" t="t" r="r" b="b"/>
            <a:pathLst>
              <a:path w="2739390" h="566420">
                <a:moveTo>
                  <a:pt x="2739390" y="94487"/>
                </a:moveTo>
                <a:lnTo>
                  <a:pt x="2729892" y="52840"/>
                </a:lnTo>
                <a:lnTo>
                  <a:pt x="2704298" y="20741"/>
                </a:lnTo>
                <a:lnTo>
                  <a:pt x="2666950" y="2535"/>
                </a:lnTo>
                <a:lnTo>
                  <a:pt x="94487" y="0"/>
                </a:lnTo>
                <a:lnTo>
                  <a:pt x="79812" y="1108"/>
                </a:lnTo>
                <a:lnTo>
                  <a:pt x="40864" y="16454"/>
                </a:lnTo>
                <a:lnTo>
                  <a:pt x="12914" y="46449"/>
                </a:lnTo>
                <a:lnTo>
                  <a:pt x="305" y="86748"/>
                </a:lnTo>
                <a:lnTo>
                  <a:pt x="0" y="472440"/>
                </a:lnTo>
                <a:lnTo>
                  <a:pt x="1117" y="486975"/>
                </a:lnTo>
                <a:lnTo>
                  <a:pt x="16580" y="525665"/>
                </a:lnTo>
                <a:lnTo>
                  <a:pt x="46788" y="553476"/>
                </a:lnTo>
                <a:lnTo>
                  <a:pt x="87342" y="565905"/>
                </a:lnTo>
                <a:lnTo>
                  <a:pt x="2644902" y="566165"/>
                </a:lnTo>
                <a:lnTo>
                  <a:pt x="2659635" y="565048"/>
                </a:lnTo>
                <a:lnTo>
                  <a:pt x="2698708" y="549627"/>
                </a:lnTo>
                <a:lnTo>
                  <a:pt x="2726673" y="519604"/>
                </a:lnTo>
                <a:lnTo>
                  <a:pt x="2739129" y="479486"/>
                </a:lnTo>
                <a:lnTo>
                  <a:pt x="2739390" y="944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0619" y="6154673"/>
            <a:ext cx="2739390" cy="566420"/>
          </a:xfrm>
          <a:custGeom>
            <a:avLst/>
            <a:gdLst/>
            <a:ahLst/>
            <a:cxnLst/>
            <a:rect l="l" t="t" r="r" b="b"/>
            <a:pathLst>
              <a:path w="2739390" h="566420">
                <a:moveTo>
                  <a:pt x="94487" y="0"/>
                </a:moveTo>
                <a:lnTo>
                  <a:pt x="52840" y="9497"/>
                </a:lnTo>
                <a:lnTo>
                  <a:pt x="20741" y="35091"/>
                </a:lnTo>
                <a:lnTo>
                  <a:pt x="2535" y="72439"/>
                </a:lnTo>
                <a:lnTo>
                  <a:pt x="0" y="472440"/>
                </a:lnTo>
                <a:lnTo>
                  <a:pt x="1117" y="486975"/>
                </a:lnTo>
                <a:lnTo>
                  <a:pt x="16580" y="525665"/>
                </a:lnTo>
                <a:lnTo>
                  <a:pt x="46788" y="553476"/>
                </a:lnTo>
                <a:lnTo>
                  <a:pt x="87342" y="565905"/>
                </a:lnTo>
                <a:lnTo>
                  <a:pt x="2644902" y="566165"/>
                </a:lnTo>
                <a:lnTo>
                  <a:pt x="2659635" y="565048"/>
                </a:lnTo>
                <a:lnTo>
                  <a:pt x="2698708" y="549627"/>
                </a:lnTo>
                <a:lnTo>
                  <a:pt x="2726673" y="519604"/>
                </a:lnTo>
                <a:lnTo>
                  <a:pt x="2739129" y="479486"/>
                </a:lnTo>
                <a:lnTo>
                  <a:pt x="2739390" y="94487"/>
                </a:lnTo>
                <a:lnTo>
                  <a:pt x="2738281" y="79812"/>
                </a:lnTo>
                <a:lnTo>
                  <a:pt x="2722935" y="40864"/>
                </a:lnTo>
                <a:lnTo>
                  <a:pt x="2692940" y="12914"/>
                </a:lnTo>
                <a:lnTo>
                  <a:pt x="2652641" y="305"/>
                </a:lnTo>
                <a:lnTo>
                  <a:pt x="9448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79739" y="1329817"/>
            <a:ext cx="3701415" cy="118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000" b="1" spc="-5" dirty="0">
                <a:latin typeface="微软雅黑"/>
                <a:cs typeface="微软雅黑"/>
              </a:rPr>
              <a:t>入/出库单和物资有什么联系呢？ 怎样记入库单和出库单?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一张张入库单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2213" y="3716486"/>
            <a:ext cx="246507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一张入库单的一条条明细： 一次可入库一件件物资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4208" y="4730775"/>
            <a:ext cx="1548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一张张出库单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41931" y="6203653"/>
            <a:ext cx="246507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一张出库单的一条条明细： 一次可出库一件件物资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标题 6">
            <a:extLst>
              <a:ext uri="{FF2B5EF4-FFF2-40B4-BE49-F238E27FC236}">
                <a16:creationId xmlns:a16="http://schemas.microsoft.com/office/drawing/2014/main" xmlns="" id="{A9E36785-1EC6-4704-AC2D-244D92BE4FFF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IDEF1x</a:t>
            </a:r>
            <a:r>
              <a:rPr lang="zh-CN" altLang="en-US">
                <a:solidFill>
                  <a:srgbClr val="000000"/>
                </a:solidFill>
              </a:rPr>
              <a:t>的建模之案例讲解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object 59">
            <a:extLst>
              <a:ext uri="{FF2B5EF4-FFF2-40B4-BE49-F238E27FC236}">
                <a16:creationId xmlns:a16="http://schemas.microsoft.com/office/drawing/2014/main" xmlns="" id="{FDC3CFAC-1AEE-44A5-ACAD-B7710A92035B}"/>
              </a:ext>
            </a:extLst>
          </p:cNvPr>
          <p:cNvSpPr txBox="1"/>
          <p:nvPr/>
        </p:nvSpPr>
        <p:spPr>
          <a:xfrm>
            <a:off x="1186319" y="1009217"/>
            <a:ext cx="479377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/>
                <a:cs typeface="微软雅黑"/>
              </a:rPr>
              <a:t>示例：仓储系统的数据模型设计</a:t>
            </a:r>
          </a:p>
          <a:p>
            <a:pPr marL="12700">
              <a:lnSpc>
                <a:spcPct val="100000"/>
              </a:lnSpc>
            </a:pPr>
            <a:endParaRPr lang="zh-CN" altLang="en-US" sz="2400" b="1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4315" y="3496817"/>
            <a:ext cx="4092702" cy="2471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265" y="3477767"/>
            <a:ext cx="4131310" cy="2510155"/>
          </a:xfrm>
          <a:custGeom>
            <a:avLst/>
            <a:gdLst/>
            <a:ahLst/>
            <a:cxnLst/>
            <a:rect l="l" t="t" r="r" b="b"/>
            <a:pathLst>
              <a:path w="4131310" h="2510154">
                <a:moveTo>
                  <a:pt x="0" y="0"/>
                </a:moveTo>
                <a:lnTo>
                  <a:pt x="4130802" y="0"/>
                </a:lnTo>
                <a:lnTo>
                  <a:pt x="4130802" y="2510028"/>
                </a:lnTo>
                <a:lnTo>
                  <a:pt x="0" y="251002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6859" y="2727198"/>
            <a:ext cx="4123182" cy="2028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0763" y="2721101"/>
            <a:ext cx="4135754" cy="2040889"/>
          </a:xfrm>
          <a:custGeom>
            <a:avLst/>
            <a:gdLst/>
            <a:ahLst/>
            <a:cxnLst/>
            <a:rect l="l" t="t" r="r" b="b"/>
            <a:pathLst>
              <a:path w="4135754" h="2040889">
                <a:moveTo>
                  <a:pt x="0" y="2040636"/>
                </a:moveTo>
                <a:lnTo>
                  <a:pt x="0" y="0"/>
                </a:lnTo>
                <a:lnTo>
                  <a:pt x="4135374" y="0"/>
                </a:lnTo>
                <a:lnTo>
                  <a:pt x="4135374" y="2040636"/>
                </a:lnTo>
                <a:lnTo>
                  <a:pt x="0" y="2040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9813" y="4900421"/>
            <a:ext cx="3240023" cy="135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3717" y="4894326"/>
            <a:ext cx="3252470" cy="1365250"/>
          </a:xfrm>
          <a:custGeom>
            <a:avLst/>
            <a:gdLst/>
            <a:ahLst/>
            <a:cxnLst/>
            <a:rect l="l" t="t" r="r" b="b"/>
            <a:pathLst>
              <a:path w="3252470" h="1365250">
                <a:moveTo>
                  <a:pt x="0" y="1364742"/>
                </a:moveTo>
                <a:lnTo>
                  <a:pt x="0" y="0"/>
                </a:lnTo>
                <a:lnTo>
                  <a:pt x="3252216" y="0"/>
                </a:lnTo>
                <a:lnTo>
                  <a:pt x="3252216" y="1364741"/>
                </a:lnTo>
                <a:lnTo>
                  <a:pt x="0" y="13647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90015" y="1808918"/>
            <a:ext cx="395668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000" b="1" spc="-5" dirty="0">
                <a:latin typeface="微软雅黑"/>
                <a:cs typeface="微软雅黑"/>
              </a:rPr>
              <a:t>入/出库单和库存账有什么联系呢？ 怎样记库存账?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9755" y="6164314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手工记账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2511" y="6437110"/>
            <a:ext cx="29025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将手工记账分解-命名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标题 6">
            <a:extLst>
              <a:ext uri="{FF2B5EF4-FFF2-40B4-BE49-F238E27FC236}">
                <a16:creationId xmlns:a16="http://schemas.microsoft.com/office/drawing/2014/main" xmlns="" id="{8BCB762C-20A0-40ED-AE77-01891B401C4E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IDEF1x</a:t>
            </a:r>
            <a:r>
              <a:rPr lang="zh-CN" altLang="en-US">
                <a:solidFill>
                  <a:srgbClr val="000000"/>
                </a:solidFill>
              </a:rPr>
              <a:t>的建模之案例讲解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object 59">
            <a:extLst>
              <a:ext uri="{FF2B5EF4-FFF2-40B4-BE49-F238E27FC236}">
                <a16:creationId xmlns:a16="http://schemas.microsoft.com/office/drawing/2014/main" xmlns="" id="{6B4DE54A-1062-4710-AB92-F11AB7CD0173}"/>
              </a:ext>
            </a:extLst>
          </p:cNvPr>
          <p:cNvSpPr txBox="1"/>
          <p:nvPr/>
        </p:nvSpPr>
        <p:spPr>
          <a:xfrm>
            <a:off x="1132436" y="1216125"/>
            <a:ext cx="479377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/>
                <a:cs typeface="微软雅黑"/>
              </a:rPr>
              <a:t>示例：仓储系统的数据模型设计</a:t>
            </a:r>
          </a:p>
          <a:p>
            <a:pPr marL="12700">
              <a:lnSpc>
                <a:spcPct val="100000"/>
              </a:lnSpc>
            </a:pPr>
            <a:endParaRPr lang="zh-CN" altLang="en-US" sz="2400" b="1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70139" y="1972817"/>
            <a:ext cx="8197596" cy="496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2355" y="2242778"/>
            <a:ext cx="735965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 algn="ctr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库房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latin typeface="微软雅黑"/>
                <a:cs typeface="微软雅黑"/>
              </a:rPr>
              <a:t>库房编号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85" y="2242778"/>
            <a:ext cx="735965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 algn="ctr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物资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latin typeface="微软雅黑"/>
                <a:cs typeface="微软雅黑"/>
              </a:rPr>
              <a:t>物资编码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6735" y="3757634"/>
            <a:ext cx="1195070" cy="108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 indent="12573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库存总账</a:t>
            </a:r>
            <a:endParaRPr sz="1600">
              <a:latin typeface="微软雅黑"/>
              <a:cs typeface="微软雅黑"/>
            </a:endParaRPr>
          </a:p>
          <a:p>
            <a:pPr marL="12700" marR="5080" indent="95250">
              <a:lnSpc>
                <a:spcPct val="100000"/>
              </a:lnSpc>
              <a:spcBef>
                <a:spcPts val="780"/>
              </a:spcBef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库房编号</a:t>
            </a:r>
            <a:r>
              <a:rPr sz="1400" b="1" dirty="0">
                <a:solidFill>
                  <a:srgbClr val="3333CC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物资编码</a:t>
            </a: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K)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5" dirty="0">
                <a:latin typeface="微软雅黑"/>
                <a:cs typeface="微软雅黑"/>
              </a:rPr>
              <a:t>数量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8786" y="3373789"/>
            <a:ext cx="1276985" cy="134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b="1" spc="-5" dirty="0">
                <a:solidFill>
                  <a:srgbClr val="00CC9A"/>
                </a:solidFill>
                <a:latin typeface="微软雅黑"/>
                <a:cs typeface="微软雅黑"/>
              </a:rPr>
              <a:t>发生…</a:t>
            </a:r>
            <a:endParaRPr sz="1400">
              <a:latin typeface="微软雅黑"/>
              <a:cs typeface="微软雅黑"/>
            </a:endParaRPr>
          </a:p>
          <a:p>
            <a:pPr marL="448945">
              <a:lnSpc>
                <a:spcPct val="100000"/>
              </a:lnSpc>
              <a:spcBef>
                <a:spcPts val="715"/>
              </a:spcBef>
            </a:pPr>
            <a:r>
              <a:rPr sz="1600" b="1" dirty="0">
                <a:latin typeface="微软雅黑"/>
                <a:cs typeface="微软雅黑"/>
              </a:rPr>
              <a:t>入库单</a:t>
            </a:r>
            <a:endParaRPr sz="1600">
              <a:latin typeface="微软雅黑"/>
              <a:cs typeface="微软雅黑"/>
            </a:endParaRPr>
          </a:p>
          <a:p>
            <a:pPr marL="12700" indent="279400">
              <a:lnSpc>
                <a:spcPct val="100000"/>
              </a:lnSpc>
              <a:spcBef>
                <a:spcPts val="745"/>
              </a:spcBef>
            </a:pPr>
            <a:r>
              <a:rPr sz="1400" b="1" spc="-5" dirty="0">
                <a:latin typeface="微软雅黑"/>
                <a:cs typeface="微软雅黑"/>
              </a:rPr>
              <a:t>入库单编号</a:t>
            </a:r>
            <a:endParaRPr sz="14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库房编号</a:t>
            </a:r>
            <a:r>
              <a:rPr sz="1400" b="1" dirty="0">
                <a:solidFill>
                  <a:srgbClr val="3333CC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solidFill>
                  <a:srgbClr val="00CC9A"/>
                </a:solidFill>
                <a:latin typeface="微软雅黑"/>
                <a:cs typeface="微软雅黑"/>
              </a:rPr>
              <a:t>供应商编码</a:t>
            </a:r>
            <a:r>
              <a:rPr sz="1400" b="1" dirty="0">
                <a:solidFill>
                  <a:srgbClr val="00CC9A"/>
                </a:solidFill>
                <a:latin typeface="微软雅黑"/>
                <a:cs typeface="微软雅黑"/>
              </a:rPr>
              <a:t>(</a:t>
            </a:r>
            <a:r>
              <a:rPr sz="1400" b="1" spc="-5" dirty="0">
                <a:solidFill>
                  <a:srgbClr val="00CC9A"/>
                </a:solidFill>
                <a:latin typeface="微软雅黑"/>
                <a:cs typeface="微软雅黑"/>
              </a:rPr>
              <a:t>FK)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4233" y="5397458"/>
            <a:ext cx="1276985" cy="128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入库单明细</a:t>
            </a:r>
            <a:endParaRPr sz="1600">
              <a:latin typeface="微软雅黑"/>
              <a:cs typeface="微软雅黑"/>
            </a:endParaRPr>
          </a:p>
          <a:p>
            <a:pPr marL="12700" marR="5080" algn="ctr">
              <a:lnSpc>
                <a:spcPct val="100000"/>
              </a:lnSpc>
              <a:spcBef>
                <a:spcPts val="894"/>
              </a:spcBef>
            </a:pPr>
            <a:r>
              <a:rPr sz="1400" b="1" spc="-5" dirty="0">
                <a:latin typeface="微软雅黑"/>
                <a:cs typeface="微软雅黑"/>
              </a:rPr>
              <a:t>入库单编号</a:t>
            </a:r>
            <a:r>
              <a:rPr sz="1400" b="1" dirty="0">
                <a:latin typeface="微软雅黑"/>
                <a:cs typeface="微软雅黑"/>
              </a:rPr>
              <a:t>(</a:t>
            </a:r>
            <a:r>
              <a:rPr sz="1400" b="1" spc="-5" dirty="0">
                <a:latin typeface="微软雅黑"/>
                <a:cs typeface="微软雅黑"/>
              </a:rPr>
              <a:t>FK) 序号</a:t>
            </a:r>
            <a:endParaRPr sz="1400">
              <a:latin typeface="微软雅黑"/>
              <a:cs typeface="微软雅黑"/>
            </a:endParaRPr>
          </a:p>
          <a:p>
            <a:pPr marL="22225" marR="172085">
              <a:lnSpc>
                <a:spcPct val="100000"/>
              </a:lnSpc>
              <a:spcBef>
                <a:spcPts val="695"/>
              </a:spcBef>
            </a:pP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物资编码</a:t>
            </a: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latin typeface="微软雅黑"/>
                <a:cs typeface="微软雅黑"/>
              </a:rPr>
              <a:t>数量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0781" y="3338724"/>
            <a:ext cx="1139190" cy="88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170">
              <a:lnSpc>
                <a:spcPct val="100000"/>
              </a:lnSpc>
            </a:pPr>
            <a:r>
              <a:rPr sz="1400" b="1" spc="-5" dirty="0">
                <a:solidFill>
                  <a:srgbClr val="00CC9A"/>
                </a:solidFill>
                <a:latin typeface="微软雅黑"/>
                <a:cs typeface="微软雅黑"/>
              </a:rPr>
              <a:t>发生…</a:t>
            </a:r>
            <a:endParaRPr sz="1400">
              <a:latin typeface="微软雅黑"/>
              <a:cs typeface="微软雅黑"/>
            </a:endParaRPr>
          </a:p>
          <a:p>
            <a:pPr marR="176530" algn="ctr">
              <a:lnSpc>
                <a:spcPct val="100000"/>
              </a:lnSpc>
              <a:spcBef>
                <a:spcPts val="995"/>
              </a:spcBef>
            </a:pPr>
            <a:r>
              <a:rPr sz="1600" b="1" dirty="0">
                <a:latin typeface="微软雅黑"/>
                <a:cs typeface="微软雅黑"/>
              </a:rPr>
              <a:t>出库单</a:t>
            </a:r>
            <a:endParaRPr sz="1600">
              <a:latin typeface="微软雅黑"/>
              <a:cs typeface="微软雅黑"/>
            </a:endParaRPr>
          </a:p>
          <a:p>
            <a:pPr marR="216535" algn="ctr">
              <a:lnSpc>
                <a:spcPct val="100000"/>
              </a:lnSpc>
              <a:spcBef>
                <a:spcPts val="745"/>
              </a:spcBef>
            </a:pPr>
            <a:r>
              <a:rPr sz="1400" b="1" spc="-5" dirty="0">
                <a:latin typeface="微软雅黑"/>
                <a:cs typeface="微软雅黑"/>
              </a:rPr>
              <a:t>出库单编号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9905" y="5359358"/>
            <a:ext cx="1276985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出库单明细</a:t>
            </a:r>
            <a:endParaRPr sz="1600">
              <a:latin typeface="微软雅黑"/>
              <a:cs typeface="微软雅黑"/>
            </a:endParaRPr>
          </a:p>
          <a:p>
            <a:pPr marL="12065" marR="5080" algn="ctr">
              <a:lnSpc>
                <a:spcPct val="100000"/>
              </a:lnSpc>
              <a:spcBef>
                <a:spcPts val="790"/>
              </a:spcBef>
            </a:pPr>
            <a:r>
              <a:rPr sz="1400" b="1" spc="-5" dirty="0">
                <a:latin typeface="微软雅黑"/>
                <a:cs typeface="微软雅黑"/>
              </a:rPr>
              <a:t>出库单编号</a:t>
            </a:r>
            <a:r>
              <a:rPr sz="1400" b="1" dirty="0">
                <a:latin typeface="微软雅黑"/>
                <a:cs typeface="微软雅黑"/>
              </a:rPr>
              <a:t>(</a:t>
            </a:r>
            <a:r>
              <a:rPr sz="1400" b="1" spc="-5" dirty="0">
                <a:latin typeface="微软雅黑"/>
                <a:cs typeface="微软雅黑"/>
              </a:rPr>
              <a:t>FK) 序号</a:t>
            </a:r>
            <a:endParaRPr sz="1400">
              <a:latin typeface="微软雅黑"/>
              <a:cs typeface="微软雅黑"/>
            </a:endParaRPr>
          </a:p>
          <a:p>
            <a:pPr marL="22225" marR="172085">
              <a:lnSpc>
                <a:spcPct val="100000"/>
              </a:lnSpc>
              <a:spcBef>
                <a:spcPts val="600"/>
              </a:spcBef>
            </a:pP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物资编码</a:t>
            </a: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latin typeface="微软雅黑"/>
                <a:cs typeface="微软雅黑"/>
              </a:rPr>
              <a:t>数量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4353" y="4305708"/>
            <a:ext cx="145415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库房编号</a:t>
            </a:r>
            <a:r>
              <a:rPr sz="1400" b="1" dirty="0">
                <a:solidFill>
                  <a:srgbClr val="3333CC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solidFill>
                  <a:srgbClr val="00CC9A"/>
                </a:solidFill>
                <a:latin typeface="微软雅黑"/>
                <a:cs typeface="微软雅黑"/>
              </a:rPr>
              <a:t>领用部门编码</a:t>
            </a:r>
            <a:r>
              <a:rPr sz="1400" b="1" dirty="0">
                <a:solidFill>
                  <a:srgbClr val="00CC9A"/>
                </a:solidFill>
                <a:latin typeface="微软雅黑"/>
                <a:cs typeface="微软雅黑"/>
              </a:rPr>
              <a:t>(</a:t>
            </a:r>
            <a:r>
              <a:rPr sz="1400" b="1" spc="-5" dirty="0">
                <a:solidFill>
                  <a:srgbClr val="00CC9A"/>
                </a:solidFill>
                <a:latin typeface="微软雅黑"/>
                <a:cs typeface="微软雅黑"/>
              </a:rPr>
              <a:t>FK)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4610" y="5305256"/>
            <a:ext cx="1539240" cy="161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 algn="ctr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库存流水账</a:t>
            </a:r>
            <a:endParaRPr sz="1600">
              <a:latin typeface="微软雅黑"/>
              <a:cs typeface="微软雅黑"/>
            </a:endParaRPr>
          </a:p>
          <a:p>
            <a:pPr marL="401955" marR="55244" algn="ctr">
              <a:lnSpc>
                <a:spcPct val="100000"/>
              </a:lnSpc>
              <a:spcBef>
                <a:spcPts val="860"/>
              </a:spcBef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库房编号</a:t>
            </a:r>
            <a:r>
              <a:rPr sz="1400" b="1" dirty="0">
                <a:solidFill>
                  <a:srgbClr val="3333CC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latin typeface="微软雅黑"/>
                <a:cs typeface="微软雅黑"/>
              </a:rPr>
              <a:t>流水号</a:t>
            </a:r>
            <a:endParaRPr sz="1400">
              <a:latin typeface="微软雅黑"/>
              <a:cs typeface="微软雅黑"/>
            </a:endParaRPr>
          </a:p>
          <a:p>
            <a:pPr marL="12700" marR="5080" indent="276225">
              <a:lnSpc>
                <a:spcPct val="117500"/>
              </a:lnSpc>
              <a:spcBef>
                <a:spcPts val="414"/>
              </a:spcBef>
            </a:pP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物资编码</a:t>
            </a: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(F</a:t>
            </a: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K) </a:t>
            </a:r>
            <a:r>
              <a:rPr sz="1400" b="1" spc="-5" dirty="0">
                <a:latin typeface="微软雅黑"/>
                <a:cs typeface="微软雅黑"/>
              </a:rPr>
              <a:t>入/出库单编号</a:t>
            </a:r>
            <a:r>
              <a:rPr sz="1400" b="1" dirty="0">
                <a:latin typeface="微软雅黑"/>
                <a:cs typeface="微软雅黑"/>
              </a:rPr>
              <a:t>(F</a:t>
            </a:r>
            <a:r>
              <a:rPr sz="1400" b="1" spc="-5" dirty="0">
                <a:latin typeface="微软雅黑"/>
                <a:cs typeface="微软雅黑"/>
              </a:rPr>
              <a:t>K)</a:t>
            </a:r>
            <a:endParaRPr sz="1400">
              <a:latin typeface="微软雅黑"/>
              <a:cs typeface="微软雅黑"/>
            </a:endParaRPr>
          </a:p>
          <a:p>
            <a:pPr marL="309245">
              <a:lnSpc>
                <a:spcPct val="100000"/>
              </a:lnSpc>
              <a:spcBef>
                <a:spcPts val="660"/>
              </a:spcBef>
            </a:pPr>
            <a:r>
              <a:rPr sz="1400" b="1" spc="-5" dirty="0">
                <a:latin typeface="微软雅黑"/>
                <a:cs typeface="微软雅黑"/>
              </a:rPr>
              <a:t>数量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7533" y="2242778"/>
            <a:ext cx="914400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供应商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latin typeface="微软雅黑"/>
                <a:cs typeface="微软雅黑"/>
              </a:rPr>
              <a:t>供应商编码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4453" y="2242778"/>
            <a:ext cx="735965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 algn="ctr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部门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latin typeface="微软雅黑"/>
                <a:cs typeface="微软雅黑"/>
              </a:rPr>
              <a:t>部门编码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8989" y="4967887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拥有…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3054" y="4931312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拥有…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1512" y="3372245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发生…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7642" y="3348632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拥有…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0623" y="3296060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拥有…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2109" y="5083717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拥有…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38984" y="5088298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65"/>
                </a:solidFill>
                <a:latin typeface="微软雅黑"/>
                <a:cs typeface="微软雅黑"/>
              </a:rPr>
              <a:t>拥有…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42356" y="4911125"/>
            <a:ext cx="203200" cy="73533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被关联</a:t>
            </a:r>
            <a:r>
              <a:rPr sz="1400" b="1" dirty="0">
                <a:latin typeface="微软雅黑"/>
                <a:cs typeface="微软雅黑"/>
              </a:rPr>
              <a:t>到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5114" y="4873024"/>
            <a:ext cx="203200" cy="73533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被关联</a:t>
            </a:r>
            <a:r>
              <a:rPr sz="1400" b="1" dirty="0">
                <a:latin typeface="微软雅黑"/>
                <a:cs typeface="微软雅黑"/>
              </a:rPr>
              <a:t>到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25543" y="3140512"/>
            <a:ext cx="203200" cy="3810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作为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0020" y="3501644"/>
            <a:ext cx="203200" cy="1968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25543" y="3667385"/>
            <a:ext cx="203200" cy="5588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的记录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43010" y="3779044"/>
            <a:ext cx="203200" cy="3810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作为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97486" y="4140200"/>
            <a:ext cx="203200" cy="1968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3010" y="4305941"/>
            <a:ext cx="203200" cy="5588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65"/>
                </a:solidFill>
                <a:latin typeface="微软雅黑"/>
                <a:cs typeface="微软雅黑"/>
              </a:rPr>
              <a:t>的记录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8133" y="3583333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微软雅黑"/>
                <a:cs typeface="微软雅黑"/>
              </a:rPr>
              <a:t>发生…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87042" y="1536069"/>
            <a:ext cx="276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仓储系统的数据模型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4" name="标题 6">
            <a:extLst>
              <a:ext uri="{FF2B5EF4-FFF2-40B4-BE49-F238E27FC236}">
                <a16:creationId xmlns:a16="http://schemas.microsoft.com/office/drawing/2014/main" xmlns="" id="{9E3FB2E7-594A-470B-BFD8-66D068D354AC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IDEF1x</a:t>
            </a:r>
            <a:r>
              <a:rPr lang="zh-CN" altLang="en-US">
                <a:solidFill>
                  <a:srgbClr val="000000"/>
                </a:solidFill>
              </a:rPr>
              <a:t>的建模之案例讲解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object 59">
            <a:extLst>
              <a:ext uri="{FF2B5EF4-FFF2-40B4-BE49-F238E27FC236}">
                <a16:creationId xmlns:a16="http://schemas.microsoft.com/office/drawing/2014/main" xmlns="" id="{D45A174F-AD01-47BD-87B0-3C4A0A884687}"/>
              </a:ext>
            </a:extLst>
          </p:cNvPr>
          <p:cNvSpPr txBox="1"/>
          <p:nvPr/>
        </p:nvSpPr>
        <p:spPr>
          <a:xfrm>
            <a:off x="1132436" y="1216125"/>
            <a:ext cx="479377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/>
                <a:cs typeface="微软雅黑"/>
              </a:rPr>
              <a:t>示例：仓储系统的数据模型设计</a:t>
            </a:r>
          </a:p>
          <a:p>
            <a:pPr marL="12700">
              <a:lnSpc>
                <a:spcPct val="100000"/>
              </a:lnSpc>
            </a:pPr>
            <a:endParaRPr lang="zh-CN" altLang="en-US" sz="2400" b="1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89100" y="2181225"/>
            <a:ext cx="768337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>
              <a:tabLst>
                <a:tab pos="1637030" algn="l"/>
              </a:tabLst>
              <a:defRPr/>
            </a:pPr>
            <a:r>
              <a:rPr kumimoji="0" lang="zh-CN" altLang="en-US" sz="36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补充概念</a:t>
            </a:r>
            <a:endParaRPr kumimoji="0" sz="3600" b="0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1014412" y="1343025"/>
            <a:ext cx="8664575" cy="2807934"/>
          </a:xfrm>
          <a:prstGeom prst="rect">
            <a:avLst/>
          </a:prstGeom>
        </p:spPr>
        <p:txBody>
          <a:bodyPr vert="horz" wrap="square" lIns="0" tIns="68058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sz="28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</a:rPr>
              <a:t>基本内容</a:t>
            </a:r>
            <a:endParaRPr sz="2800" dirty="0">
              <a:latin typeface="Arial" panose="020B0604020202020204" pitchFamily="34" charset="0"/>
              <a:ea typeface="Microsoft JhengHei UI" panose="020B0604030504040204" pitchFamily="34" charset="-120"/>
            </a:endParaRPr>
          </a:p>
          <a:p>
            <a:pPr marL="438150">
              <a:lnSpc>
                <a:spcPct val="100000"/>
              </a:lnSpc>
              <a:spcBef>
                <a:spcPts val="620"/>
              </a:spcBef>
            </a:pP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1</a:t>
            </a:r>
            <a:r>
              <a:rPr sz="2000" b="1" dirty="0">
                <a:latin typeface="Arial" panose="020B0604020202020204" pitchFamily="34" charset="0"/>
                <a:ea typeface="Microsoft JhengHei UI" panose="020B0604030504040204" pitchFamily="34" charset="-120"/>
              </a:rPr>
              <a:t>.</a:t>
            </a: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 IDEF1x两种实体的区分</a:t>
            </a:r>
          </a:p>
          <a:p>
            <a:pPr marL="438150">
              <a:lnSpc>
                <a:spcPct val="100000"/>
              </a:lnSpc>
              <a:spcBef>
                <a:spcPts val="570"/>
              </a:spcBef>
            </a:pP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2</a:t>
            </a:r>
            <a:r>
              <a:rPr sz="2000" b="1" dirty="0">
                <a:latin typeface="Arial" panose="020B0604020202020204" pitchFamily="34" charset="0"/>
                <a:ea typeface="Microsoft JhengHei UI" panose="020B0604030504040204" pitchFamily="34" charset="-120"/>
              </a:rPr>
              <a:t>.</a:t>
            </a: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 IDEF1x的标定联系与非标定联系</a:t>
            </a:r>
          </a:p>
          <a:p>
            <a:pPr marL="438150">
              <a:lnSpc>
                <a:spcPct val="100000"/>
              </a:lnSpc>
              <a:spcBef>
                <a:spcPts val="570"/>
              </a:spcBef>
            </a:pP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3</a:t>
            </a:r>
            <a:r>
              <a:rPr sz="2000" b="1" dirty="0">
                <a:latin typeface="Arial" panose="020B0604020202020204" pitchFamily="34" charset="0"/>
                <a:ea typeface="Microsoft JhengHei UI" panose="020B0604030504040204" pitchFamily="34" charset="-120"/>
              </a:rPr>
              <a:t>.</a:t>
            </a: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 IDEF1x的不确定联系</a:t>
            </a:r>
          </a:p>
          <a:p>
            <a:pPr marL="438150">
              <a:lnSpc>
                <a:spcPct val="100000"/>
              </a:lnSpc>
              <a:spcBef>
                <a:spcPts val="570"/>
              </a:spcBef>
            </a:pP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4</a:t>
            </a:r>
            <a:r>
              <a:rPr sz="2000" b="1" dirty="0">
                <a:latin typeface="Arial" panose="020B0604020202020204" pitchFamily="34" charset="0"/>
                <a:ea typeface="Microsoft JhengHei UI" panose="020B0604030504040204" pitchFamily="34" charset="-120"/>
              </a:rPr>
              <a:t>.</a:t>
            </a: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 IDEF1x的分类联系</a:t>
            </a:r>
          </a:p>
          <a:p>
            <a:pPr marL="438150">
              <a:lnSpc>
                <a:spcPct val="100000"/>
              </a:lnSpc>
              <a:spcBef>
                <a:spcPts val="570"/>
              </a:spcBef>
            </a:pP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5</a:t>
            </a:r>
            <a:r>
              <a:rPr sz="2000" b="1" dirty="0">
                <a:latin typeface="Arial" panose="020B0604020202020204" pitchFamily="34" charset="0"/>
                <a:ea typeface="Microsoft JhengHei UI" panose="020B0604030504040204" pitchFamily="34" charset="-120"/>
              </a:rPr>
              <a:t>.</a:t>
            </a: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 IDEF1x建模之案例讲解</a:t>
            </a:r>
          </a:p>
          <a:p>
            <a:pPr marL="438150">
              <a:lnSpc>
                <a:spcPct val="100000"/>
              </a:lnSpc>
              <a:spcBef>
                <a:spcPts val="570"/>
              </a:spcBef>
            </a:pP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6</a:t>
            </a:r>
            <a:r>
              <a:rPr sz="2000" b="1" dirty="0">
                <a:latin typeface="Arial" panose="020B0604020202020204" pitchFamily="34" charset="0"/>
                <a:ea typeface="Microsoft JhengHei UI" panose="020B0604030504040204" pitchFamily="34" charset="-120"/>
              </a:rPr>
              <a:t>.</a:t>
            </a: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</a:rPr>
              <a:t> IDEF1x建模之案例作业点评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7017" y="4603241"/>
            <a:ext cx="7881620" cy="1964640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重点与难点</a:t>
            </a:r>
            <a:endParaRPr sz="24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434975" marR="238125" indent="-342900">
              <a:lnSpc>
                <a:spcPct val="130000"/>
              </a:lnSpc>
              <a:spcBef>
                <a:spcPts val="25"/>
              </a:spcBef>
              <a:buFont typeface="Wingdings" panose="05000000000000000000" pitchFamily="2" charset="2"/>
              <a:buChar char="p"/>
            </a:pP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理解E-R模型进行数据建模的思想，熟练掌握E-R模型</a:t>
            </a:r>
            <a:r>
              <a:rPr sz="2000" b="1" spc="-10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的</a:t>
            </a: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  <a:cs typeface="Arial"/>
              </a:rPr>
              <a:t>IDEF1x</a:t>
            </a: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表 达方法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434975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p"/>
            </a:pPr>
            <a:r>
              <a:rPr sz="2000" b="1" spc="-5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熟练运用IDEF1x方法进行数据建模，即建模训练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434975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p"/>
            </a:pPr>
            <a:r>
              <a:rPr sz="2000" b="1" spc="-5" dirty="0" err="1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强化案例的学习与理解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736C6EE-D739-4551-9C4E-2AD55D53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91151"/>
            <a:ext cx="6808136" cy="533400"/>
          </a:xfrm>
        </p:spPr>
        <p:txBody>
          <a:bodyPr/>
          <a:lstStyle/>
          <a:p>
            <a:r>
              <a:rPr lang="zh-CN" altLang="en-US" dirty="0"/>
              <a:t>数学建模工程方法及案例分析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831" y="1413529"/>
            <a:ext cx="8582660" cy="299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indent="-277495">
              <a:lnSpc>
                <a:spcPct val="100000"/>
              </a:lnSpc>
              <a:spcBef>
                <a:spcPts val="665"/>
              </a:spcBef>
              <a:buFont typeface="Wingdings"/>
              <a:buChar char=""/>
              <a:tabLst>
                <a:tab pos="300355" algn="l"/>
              </a:tabLst>
            </a:pPr>
            <a:r>
              <a:rPr sz="2000" spc="-5" dirty="0" err="1" smtClean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实体</a:t>
            </a:r>
            <a:r>
              <a:rPr sz="2000" spc="-5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(Entity)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782320" lvl="1" indent="-30289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782320" algn="l"/>
              </a:tabLst>
            </a:pP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独立标识符实体</a:t>
            </a:r>
            <a:r>
              <a:rPr sz="2000" spc="-1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/</a:t>
            </a:r>
            <a:r>
              <a:rPr sz="2400" b="1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独立实体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(Identifier-Independent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Entity)--强实体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782320" lvl="1" indent="-302895">
              <a:lnSpc>
                <a:spcPct val="100000"/>
              </a:lnSpc>
              <a:spcBef>
                <a:spcPts val="140"/>
              </a:spcBef>
              <a:buFont typeface="Wingdings"/>
              <a:buChar char=""/>
              <a:tabLst>
                <a:tab pos="782320" algn="l"/>
              </a:tabLst>
            </a:pP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从属标识符实体</a:t>
            </a:r>
            <a:r>
              <a:rPr sz="2000" spc="-1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/</a:t>
            </a:r>
            <a:r>
              <a:rPr sz="2400" b="1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从属实体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(Identifier-dependent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Entity)--</a:t>
            </a:r>
            <a:r>
              <a:rPr sz="2000" spc="-5" dirty="0" err="1" smtClean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弱实体</a:t>
            </a:r>
            <a:endParaRPr lang="en-US" sz="2000" spc="-5" dirty="0" smtClean="0">
              <a:solidFill>
                <a:srgbClr val="CC0000"/>
              </a:solidFill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782320" lvl="1" indent="-302895">
              <a:lnSpc>
                <a:spcPct val="100000"/>
              </a:lnSpc>
              <a:spcBef>
                <a:spcPts val="140"/>
              </a:spcBef>
              <a:buFont typeface="Wingdings"/>
              <a:buChar char=""/>
              <a:tabLst>
                <a:tab pos="782320" algn="l"/>
              </a:tabLst>
            </a:pP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299720" indent="-277495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300355" algn="l"/>
              </a:tabLst>
            </a:pPr>
            <a:r>
              <a:rPr sz="2000" spc="-5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联系(Relationship)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822325" indent="-342900">
              <a:lnSpc>
                <a:spcPct val="100000"/>
              </a:lnSpc>
              <a:spcBef>
                <a:spcPts val="15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分</a:t>
            </a:r>
            <a:r>
              <a:rPr sz="2400" b="1" dirty="0" err="1" smtClean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类</a:t>
            </a:r>
            <a:r>
              <a:rPr sz="2400" b="1" dirty="0" err="1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联系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(Categorization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Relationship)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822325" indent="-342900">
              <a:lnSpc>
                <a:spcPct val="100000"/>
              </a:lnSpc>
              <a:spcBef>
                <a:spcPts val="145"/>
              </a:spcBef>
              <a:buFont typeface="Wingdings" panose="05000000000000000000" pitchFamily="2" charset="2"/>
              <a:buChar char="p"/>
            </a:pPr>
            <a:r>
              <a:rPr sz="2400" b="1" dirty="0" err="1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非确定联系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(Non-Specific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Relationship)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289560" indent="-276860">
              <a:lnSpc>
                <a:spcPct val="100000"/>
              </a:lnSpc>
              <a:spcBef>
                <a:spcPts val="930"/>
              </a:spcBef>
              <a:buFont typeface="Wingdings"/>
              <a:buChar char=""/>
              <a:tabLst>
                <a:tab pos="290195" algn="l"/>
              </a:tabLst>
            </a:pPr>
            <a:r>
              <a:rPr sz="2000" spc="-5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属性/关键字(Attribute/Key)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0024" y="4619625"/>
            <a:ext cx="5605145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sz="2400" b="1" dirty="0" err="1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属性</a:t>
            </a:r>
            <a:r>
              <a:rPr sz="2000" spc="-1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Attribute)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Wingdings" panose="05000000000000000000" pitchFamily="2" charset="2"/>
              <a:buChar char="p"/>
            </a:pPr>
            <a:r>
              <a:rPr sz="2000" spc="-5" dirty="0" err="1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主关键字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/</a:t>
            </a:r>
            <a:r>
              <a:rPr sz="2400" b="1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主码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(Primary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Keys)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--主属性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Wingdings" panose="05000000000000000000" pitchFamily="2" charset="2"/>
              <a:buChar char="p"/>
            </a:pPr>
            <a:r>
              <a:rPr lang="zh-CN" altLang="en-US"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次</a:t>
            </a:r>
            <a:r>
              <a:rPr sz="2000" spc="-5" dirty="0" err="1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关键字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/</a:t>
            </a:r>
            <a:r>
              <a:rPr sz="2400" b="1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候选码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(Alternate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Keys)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Wingdings" panose="05000000000000000000" pitchFamily="2" charset="2"/>
              <a:buChar char="p"/>
            </a:pPr>
            <a:r>
              <a:rPr sz="2000" spc="-5" dirty="0" err="1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外来关键字</a:t>
            </a:r>
            <a:r>
              <a:rPr sz="2000" spc="-1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/</a:t>
            </a:r>
            <a:r>
              <a:rPr sz="2400" b="1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外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来</a:t>
            </a:r>
            <a:r>
              <a:rPr sz="2400" b="1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码</a:t>
            </a:r>
            <a:r>
              <a:rPr sz="2400" b="1" spc="-130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(Foreign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Keys)</a:t>
            </a:r>
            <a:r>
              <a:rPr sz="2000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--外来属性</a:t>
            </a: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IDEF1x-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两种实体的区分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实体的概念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79500" y="1266825"/>
            <a:ext cx="7772399" cy="2516225"/>
          </a:xfrm>
          <a:prstGeom prst="rect">
            <a:avLst/>
          </a:prstGeom>
        </p:spPr>
        <p:txBody>
          <a:bodyPr vert="horz" wrap="square" lIns="0" tIns="91463" rIns="0" bIns="0" rtlCol="0">
            <a:spAutoFit/>
          </a:bodyPr>
          <a:lstStyle/>
          <a:p>
            <a:pPr marL="55880" marR="5080" indent="74930">
              <a:lnSpc>
                <a:spcPct val="126000"/>
              </a:lnSpc>
            </a:pPr>
            <a:r>
              <a:rPr sz="2400" b="1" u="heavy" dirty="0">
                <a:latin typeface="+mn-ea"/>
              </a:rPr>
              <a:t>实体(Entity</a:t>
            </a:r>
            <a:r>
              <a:rPr sz="2400" b="1" u="heavy" spc="-5" dirty="0">
                <a:latin typeface="+mn-ea"/>
              </a:rPr>
              <a:t>)</a:t>
            </a:r>
            <a:r>
              <a:rPr sz="2400" b="1" dirty="0">
                <a:latin typeface="+mn-ea"/>
              </a:rPr>
              <a:t>:</a:t>
            </a:r>
            <a:r>
              <a:rPr sz="2400" b="1" spc="-125" dirty="0">
                <a:latin typeface="+mn-ea"/>
              </a:rPr>
              <a:t> </a:t>
            </a:r>
            <a:r>
              <a:rPr sz="2000" b="0" spc="-5" dirty="0">
                <a:latin typeface="+mn-ea"/>
                <a:cs typeface="微软雅黑"/>
              </a:rPr>
              <a:t>一个“实体”表示一个现实和抽象事物的集合，这些事物必 </a:t>
            </a:r>
            <a:r>
              <a:rPr sz="2000" b="0" spc="-5" dirty="0" err="1">
                <a:latin typeface="+mn-ea"/>
                <a:cs typeface="微软雅黑"/>
              </a:rPr>
              <a:t>须具有相同的属性和特征。这个集合的</a:t>
            </a:r>
            <a:r>
              <a:rPr sz="2000" b="0" dirty="0" err="1">
                <a:latin typeface="+mn-ea"/>
                <a:cs typeface="微软雅黑"/>
              </a:rPr>
              <a:t>一</a:t>
            </a:r>
            <a:r>
              <a:rPr sz="2000" b="0" spc="-5" dirty="0" err="1">
                <a:latin typeface="+mn-ea"/>
                <a:cs typeface="微软雅黑"/>
              </a:rPr>
              <a:t>个元素就是该实体的一个实例</a:t>
            </a:r>
            <a:r>
              <a:rPr sz="2000" b="0" spc="-5" dirty="0"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。</a:t>
            </a:r>
            <a:endParaRPr lang="en-US" altLang="zh-CN" sz="2000" b="0" spc="-5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55880" marR="5080" indent="74930">
              <a:lnSpc>
                <a:spcPct val="126000"/>
              </a:lnSpc>
            </a:pPr>
            <a:endParaRPr sz="2000" dirty="0"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398780" indent="-342900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l"/>
            </a:pPr>
            <a:r>
              <a:rPr sz="2000" b="0" spc="-5" dirty="0" err="1">
                <a:latin typeface="+mn-ea"/>
                <a:cs typeface="微软雅黑"/>
              </a:rPr>
              <a:t>实体被区分为</a:t>
            </a:r>
            <a:r>
              <a:rPr sz="2000" spc="-5" dirty="0" err="1">
                <a:solidFill>
                  <a:srgbClr val="CC0000"/>
                </a:solidFill>
                <a:latin typeface="+mn-ea"/>
              </a:rPr>
              <a:t>独立实体</a:t>
            </a:r>
            <a:r>
              <a:rPr sz="2000" b="0" dirty="0" err="1">
                <a:latin typeface="+mn-ea"/>
                <a:cs typeface="微软雅黑"/>
              </a:rPr>
              <a:t>和</a:t>
            </a:r>
            <a:r>
              <a:rPr sz="2000" spc="-5" dirty="0" err="1">
                <a:solidFill>
                  <a:srgbClr val="CC0000"/>
                </a:solidFill>
                <a:latin typeface="+mn-ea"/>
              </a:rPr>
              <a:t>从属实体</a:t>
            </a:r>
            <a:r>
              <a:rPr sz="2000" b="0" spc="-5" dirty="0">
                <a:solidFill>
                  <a:srgbClr val="CC0000"/>
                </a:solidFill>
                <a:latin typeface="+mn-ea"/>
                <a:cs typeface="微软雅黑"/>
              </a:rPr>
              <a:t>；</a:t>
            </a:r>
            <a:endParaRPr sz="2000" dirty="0">
              <a:latin typeface="+mn-ea"/>
              <a:cs typeface="微软雅黑"/>
            </a:endParaRPr>
          </a:p>
          <a:p>
            <a:pPr marL="398780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l"/>
            </a:pPr>
            <a:r>
              <a:rPr sz="2000" b="0" spc="-5" dirty="0" err="1">
                <a:latin typeface="+mn-ea"/>
                <a:cs typeface="微软雅黑"/>
              </a:rPr>
              <a:t>在扩展E-R图中，独立实体又</a:t>
            </a:r>
            <a:r>
              <a:rPr sz="2000" b="0" spc="-10" dirty="0" err="1">
                <a:latin typeface="+mn-ea"/>
                <a:cs typeface="微软雅黑"/>
              </a:rPr>
              <a:t>称</a:t>
            </a:r>
            <a:r>
              <a:rPr sz="2000" spc="-5" dirty="0" err="1">
                <a:solidFill>
                  <a:srgbClr val="CC0000"/>
                </a:solidFill>
                <a:latin typeface="+mn-ea"/>
              </a:rPr>
              <a:t>强实体</a:t>
            </a:r>
            <a:r>
              <a:rPr sz="2000" b="0" spc="-5" dirty="0" err="1">
                <a:latin typeface="+mn-ea"/>
                <a:cs typeface="微软雅黑"/>
              </a:rPr>
              <a:t>，从属实体又</a:t>
            </a:r>
            <a:r>
              <a:rPr sz="2000" b="0" dirty="0" err="1">
                <a:latin typeface="+mn-ea"/>
                <a:cs typeface="微软雅黑"/>
              </a:rPr>
              <a:t>称</a:t>
            </a:r>
            <a:r>
              <a:rPr sz="2000" spc="-5" dirty="0" err="1">
                <a:solidFill>
                  <a:srgbClr val="CC0000"/>
                </a:solidFill>
                <a:latin typeface="+mn-ea"/>
              </a:rPr>
              <a:t>弱实</a:t>
            </a:r>
            <a:r>
              <a:rPr sz="2000" dirty="0" err="1">
                <a:solidFill>
                  <a:srgbClr val="CC0000"/>
                </a:solidFill>
                <a:latin typeface="+mn-ea"/>
              </a:rPr>
              <a:t>体</a:t>
            </a:r>
            <a:r>
              <a:rPr sz="2000" b="0" spc="-5" dirty="0">
                <a:solidFill>
                  <a:srgbClr val="FF0000"/>
                </a:solidFill>
                <a:latin typeface="+mn-ea"/>
                <a:cs typeface="微软雅黑"/>
              </a:rPr>
              <a:t>。</a:t>
            </a:r>
            <a:endParaRPr sz="2000" dirty="0">
              <a:latin typeface="+mn-ea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IDEF1x-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两种实体的区分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实体的概念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1079500" y="1265200"/>
            <a:ext cx="7772399" cy="4464963"/>
          </a:xfrm>
          <a:prstGeom prst="rect">
            <a:avLst/>
          </a:prstGeom>
        </p:spPr>
        <p:txBody>
          <a:bodyPr vert="horz" wrap="square" lIns="0" tIns="91463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5880" marR="5080" indent="74930">
              <a:lnSpc>
                <a:spcPct val="126000"/>
              </a:lnSpc>
            </a:pPr>
            <a:r>
              <a:rPr lang="zh-CN" altLang="en-US" sz="2400" b="1" u="heavy" kern="0" dirty="0">
                <a:solidFill>
                  <a:sysClr val="windowText" lastClr="000000"/>
                </a:solidFill>
                <a:latin typeface="+mn-ea"/>
              </a:rPr>
              <a:t>弱</a:t>
            </a:r>
            <a:r>
              <a:rPr lang="zh-CN" altLang="en-US" sz="2400" b="1" u="heavy" kern="0" dirty="0" smtClean="0">
                <a:solidFill>
                  <a:sysClr val="windowText" lastClr="000000"/>
                </a:solidFill>
                <a:latin typeface="+mn-ea"/>
              </a:rPr>
              <a:t>实体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+mn-ea"/>
              </a:rPr>
              <a:t>:</a:t>
            </a:r>
            <a:r>
              <a:rPr lang="zh-CN" altLang="en-US" sz="2400" b="1" kern="0" spc="-125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cs typeface="微软雅黑"/>
              </a:rPr>
              <a:t>没有足够的属性构成主键</a:t>
            </a:r>
            <a:endParaRPr lang="en-US" altLang="zh-CN" sz="2000" kern="0" spc="-5" dirty="0" smtClean="0">
              <a:solidFill>
                <a:sysClr val="windowText" lastClr="000000"/>
              </a:solidFill>
              <a:latin typeface="+mn-ea"/>
              <a:cs typeface="微软雅黑"/>
            </a:endParaRPr>
          </a:p>
          <a:p>
            <a:pPr marL="55880" marR="5080" indent="74930">
              <a:lnSpc>
                <a:spcPct val="126000"/>
              </a:lnSpc>
            </a:pP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Course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（</a:t>
            </a:r>
            <a:r>
              <a:rPr lang="en-US" altLang="zh-CN" sz="2000" kern="0" spc="-5" dirty="0" err="1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course_id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, </a:t>
            </a:r>
            <a:r>
              <a:rPr lang="en-US" altLang="zh-CN" sz="2000" kern="0" spc="-5" dirty="0" err="1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course_name,xxx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); 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主实体</a:t>
            </a:r>
            <a:endParaRPr lang="en-US" altLang="zh-CN" sz="2000" kern="0" spc="-5" dirty="0" smtClean="0">
              <a:solidFill>
                <a:sysClr val="windowText" lastClr="000000"/>
              </a:solidFill>
              <a:latin typeface="+mn-ea"/>
              <a:ea typeface="Microsoft JhengHei UI" panose="020B0604030504040204" pitchFamily="34" charset="-120"/>
              <a:cs typeface="微软雅黑"/>
            </a:endParaRPr>
          </a:p>
          <a:p>
            <a:pPr marL="55880" marR="5080" indent="74930">
              <a:lnSpc>
                <a:spcPct val="126000"/>
              </a:lnSpc>
            </a:pP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	(comp3010, DB, xxx);</a:t>
            </a:r>
          </a:p>
          <a:p>
            <a:pPr marL="55880" marR="5080" indent="74930">
              <a:lnSpc>
                <a:spcPct val="126000"/>
              </a:lnSpc>
            </a:pPr>
            <a:r>
              <a:rPr lang="en-US" altLang="zh-CN" sz="2000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	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(comm426, </a:t>
            </a:r>
            <a:r>
              <a:rPr lang="en-US" altLang="zh-CN" sz="2000" kern="0" spc="-5" dirty="0" err="1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Comm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, xxx);</a:t>
            </a:r>
          </a:p>
          <a:p>
            <a:pPr marL="55880" marR="5080" indent="74930">
              <a:lnSpc>
                <a:spcPct val="126000"/>
              </a:lnSpc>
            </a:pP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Section(</a:t>
            </a:r>
            <a:r>
              <a:rPr lang="en-US" altLang="zh-CN" sz="2000" kern="0" spc="-5" dirty="0" err="1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sec_id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, semester, year)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；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	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弱实体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/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从属实体</a:t>
            </a:r>
            <a:endParaRPr lang="zh-CN" altLang="en-US" sz="2000" kern="0" spc="-5" dirty="0" smtClean="0">
              <a:solidFill>
                <a:sysClr val="windowText" lastClr="000000"/>
              </a:solidFill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55880" marR="5080" indent="74930">
              <a:lnSpc>
                <a:spcPct val="126000"/>
              </a:lnSpc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	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（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001, Spring, 2019);    -&gt;comp3010</a:t>
            </a:r>
          </a:p>
          <a:p>
            <a:pPr marL="55880" marR="5080" indent="74930">
              <a:lnSpc>
                <a:spcPct val="126000"/>
              </a:lnSpc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	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( 002, Fall, 2019);	-&gt;comp3010</a:t>
            </a:r>
          </a:p>
          <a:p>
            <a:pPr marL="55880" marR="5080" indent="74930">
              <a:lnSpc>
                <a:spcPct val="126000"/>
              </a:lnSpc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	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微软雅黑"/>
              </a:rPr>
              <a:t> ( 001, Spring, 2019);	-&gt;comm426</a:t>
            </a:r>
            <a:endParaRPr lang="zh-CN" altLang="en-US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ea typeface="Microsoft JhengHei UI" panose="020B0604030504040204" pitchFamily="34" charset="-120"/>
              <a:cs typeface="微软雅黑"/>
            </a:endParaRPr>
          </a:p>
          <a:p>
            <a:pPr marL="398780" indent="-342900">
              <a:spcBef>
                <a:spcPts val="720"/>
              </a:spcBef>
              <a:buFont typeface="Wingdings" panose="05000000000000000000" pitchFamily="2" charset="2"/>
              <a:buChar char="l"/>
            </a:pPr>
            <a:r>
              <a:rPr lang="zh-CN" altLang="en-US" sz="2000" kern="0" spc="-5" dirty="0">
                <a:solidFill>
                  <a:sysClr val="windowText" lastClr="000000"/>
                </a:solidFill>
                <a:latin typeface="+mn-ea"/>
                <a:cs typeface="微软雅黑"/>
              </a:rPr>
              <a:t>弱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cs typeface="微软雅黑"/>
              </a:rPr>
              <a:t>实体模式：</a:t>
            </a:r>
            <a:r>
              <a:rPr lang="en-US" altLang="zh-CN" sz="2000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 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Section(</a:t>
            </a:r>
            <a:r>
              <a:rPr lang="en-US" altLang="zh-CN" sz="2000" kern="0" spc="-5" dirty="0" err="1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course_id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, </a:t>
            </a:r>
            <a:r>
              <a:rPr lang="en-US" altLang="zh-CN" sz="2000" kern="0" spc="-5" dirty="0" err="1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sec_id</a:t>
            </a:r>
            <a:r>
              <a:rPr lang="en-US" altLang="zh-CN" sz="2000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, semester, year)</a:t>
            </a:r>
            <a:endParaRPr lang="en-US" altLang="zh-CN" sz="2000" kern="0" spc="-5" dirty="0" smtClean="0">
              <a:solidFill>
                <a:sysClr val="windowText" lastClr="000000"/>
              </a:solidFill>
              <a:latin typeface="+mn-ea"/>
              <a:cs typeface="微软雅黑"/>
            </a:endParaRPr>
          </a:p>
          <a:p>
            <a:pPr marL="398780" indent="-342900">
              <a:spcBef>
                <a:spcPts val="720"/>
              </a:spcBef>
              <a:buFont typeface="Wingdings" panose="05000000000000000000" pitchFamily="2" charset="2"/>
              <a:buChar char="l"/>
            </a:pP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cs typeface="微软雅黑"/>
              </a:rPr>
              <a:t>ER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cs typeface="微软雅黑"/>
              </a:rPr>
              <a:t>图，与强实体通过 </a:t>
            </a:r>
            <a:r>
              <a:rPr lang="en-US" altLang="zh-CN" sz="2000" kern="0" spc="-5" dirty="0" err="1" smtClean="0">
                <a:solidFill>
                  <a:sysClr val="windowText" lastClr="000000"/>
                </a:solidFill>
                <a:latin typeface="+mn-ea"/>
                <a:cs typeface="微软雅黑"/>
              </a:rPr>
              <a:t>course_id</a:t>
            </a: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cs typeface="微软雅黑"/>
              </a:rPr>
              <a:t>做联系</a:t>
            </a:r>
            <a:endParaRPr lang="en-US" altLang="zh-CN" sz="2000" kern="0" spc="-5" dirty="0" smtClean="0">
              <a:solidFill>
                <a:sysClr val="windowText" lastClr="000000"/>
              </a:solidFill>
              <a:latin typeface="+mn-ea"/>
              <a:cs typeface="微软雅黑"/>
            </a:endParaRPr>
          </a:p>
          <a:p>
            <a:pPr marL="398780" indent="-342900">
              <a:spcBef>
                <a:spcPts val="720"/>
              </a:spcBef>
              <a:buFont typeface="Wingdings" panose="05000000000000000000" pitchFamily="2" charset="2"/>
              <a:buChar char="l"/>
            </a:pPr>
            <a:r>
              <a:rPr lang="zh-CN" altLang="en-US" sz="2000" kern="0" spc="-5" dirty="0" smtClean="0">
                <a:solidFill>
                  <a:sysClr val="windowText" lastClr="000000"/>
                </a:solidFill>
                <a:latin typeface="+mn-ea"/>
                <a:cs typeface="微软雅黑"/>
              </a:rPr>
              <a:t>模式转化：为上述</a:t>
            </a:r>
            <a:r>
              <a:rPr lang="en-US" altLang="zh-CN" sz="2000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Section(</a:t>
            </a:r>
            <a:r>
              <a:rPr lang="en-US" altLang="zh-CN" sz="2000" u="sng" kern="0" spc="-5" dirty="0" err="1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course_id</a:t>
            </a:r>
            <a:r>
              <a:rPr lang="en-US" altLang="zh-CN" sz="2000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, </a:t>
            </a:r>
            <a:r>
              <a:rPr lang="en-US" altLang="zh-CN" sz="2000" u="sng" kern="0" spc="-5" dirty="0" err="1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sec_id</a:t>
            </a:r>
            <a:r>
              <a:rPr lang="en-US" altLang="zh-CN" sz="2000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, </a:t>
            </a:r>
            <a:r>
              <a:rPr lang="en-US" altLang="zh-CN" sz="2000" u="sng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semester</a:t>
            </a:r>
            <a:r>
              <a:rPr lang="en-US" altLang="zh-CN" sz="2000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, </a:t>
            </a:r>
            <a:r>
              <a:rPr lang="en-US" altLang="zh-CN" sz="2000" u="sng" kern="0" spc="-5" dirty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year</a:t>
            </a:r>
            <a:r>
              <a:rPr lang="en-US" altLang="zh-CN" sz="2000" kern="0" spc="-5" dirty="0" smtClean="0">
                <a:solidFill>
                  <a:sysClr val="windowText" lastClr="000000"/>
                </a:solidFill>
                <a:latin typeface="+mn-ea"/>
                <a:ea typeface="Microsoft JhengHei UI" panose="020B0604030504040204" pitchFamily="34" charset="-120"/>
                <a:cs typeface="微软雅黑"/>
              </a:rPr>
              <a:t>)</a:t>
            </a:r>
            <a:endParaRPr lang="en-US" altLang="zh-CN" sz="2000" kern="0" spc="-5" dirty="0">
              <a:solidFill>
                <a:sysClr val="windowText" lastClr="000000"/>
              </a:solidFill>
              <a:latin typeface="+mn-ea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5754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14412" y="1876425"/>
            <a:ext cx="8664575" cy="2069527"/>
          </a:xfrm>
          <a:prstGeom prst="rect">
            <a:avLst/>
          </a:prstGeom>
        </p:spPr>
        <p:txBody>
          <a:bodyPr vert="horz" wrap="square" lIns="0" tIns="96252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2400" b="1" spc="-5" dirty="0"/>
              <a:t>分类联</a:t>
            </a:r>
            <a:r>
              <a:rPr sz="2400" b="1" spc="-10" dirty="0"/>
              <a:t>系</a:t>
            </a:r>
            <a:r>
              <a:rPr sz="2000" b="0" spc="-5" dirty="0">
                <a:latin typeface="微软雅黑"/>
                <a:cs typeface="微软雅黑"/>
              </a:rPr>
              <a:t>：一个实体实例是由一</a:t>
            </a:r>
            <a:r>
              <a:rPr sz="2000" b="0" dirty="0">
                <a:latin typeface="微软雅黑"/>
                <a:cs typeface="微软雅黑"/>
              </a:rPr>
              <a:t>个</a:t>
            </a:r>
            <a:r>
              <a:rPr dirty="0"/>
              <a:t>一般实体</a:t>
            </a:r>
            <a:r>
              <a:rPr sz="2000" spc="-5" dirty="0"/>
              <a:t>实例</a:t>
            </a:r>
            <a:r>
              <a:rPr sz="2000" b="0" spc="-5" dirty="0">
                <a:latin typeface="微软雅黑"/>
                <a:cs typeface="微软雅黑"/>
              </a:rPr>
              <a:t>及多</a:t>
            </a:r>
            <a:r>
              <a:rPr sz="2000" b="0" dirty="0">
                <a:latin typeface="微软雅黑"/>
                <a:cs typeface="微软雅黑"/>
              </a:rPr>
              <a:t>个</a:t>
            </a:r>
            <a:r>
              <a:rPr dirty="0"/>
              <a:t>分类实体</a:t>
            </a:r>
            <a:r>
              <a:rPr sz="2000" spc="-5" dirty="0"/>
              <a:t>实</a:t>
            </a:r>
            <a:endParaRPr sz="2000" dirty="0">
              <a:latin typeface="微软雅黑"/>
              <a:cs typeface="微软雅黑"/>
            </a:endParaRPr>
          </a:p>
          <a:p>
            <a:pPr marL="81280">
              <a:lnSpc>
                <a:spcPct val="100000"/>
              </a:lnSpc>
              <a:spcBef>
                <a:spcPts val="815"/>
              </a:spcBef>
            </a:pPr>
            <a:r>
              <a:rPr sz="2000" spc="-5" dirty="0"/>
              <a:t>例</a:t>
            </a:r>
            <a:r>
              <a:rPr sz="2000" b="0" spc="-5" dirty="0">
                <a:latin typeface="微软雅黑"/>
                <a:cs typeface="微软雅黑"/>
              </a:rPr>
              <a:t>构成的</a:t>
            </a:r>
            <a:endParaRPr sz="2000" dirty="0">
              <a:latin typeface="微软雅黑"/>
              <a:cs typeface="微软雅黑"/>
            </a:endParaRPr>
          </a:p>
          <a:p>
            <a:pPr marL="81280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b="0" spc="-5" dirty="0">
                <a:latin typeface="微软雅黑"/>
                <a:cs typeface="微软雅黑"/>
              </a:rPr>
              <a:t>一个一般实体是若干具体实体(分类实体)的类</a:t>
            </a:r>
            <a:endParaRPr sz="2000" dirty="0">
              <a:latin typeface="微软雅黑"/>
              <a:cs typeface="微软雅黑"/>
            </a:endParaRPr>
          </a:p>
          <a:p>
            <a:pPr marL="81280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b="0" spc="-5" dirty="0">
                <a:latin typeface="微软雅黑"/>
                <a:cs typeface="微软雅黑"/>
              </a:rPr>
              <a:t>分类实体与一般实体具有相同的主关键字</a:t>
            </a:r>
            <a:endParaRPr sz="2000" dirty="0">
              <a:latin typeface="微软雅黑"/>
              <a:cs typeface="微软雅黑"/>
            </a:endParaRPr>
          </a:p>
          <a:p>
            <a:pPr marL="81280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b="0" spc="-5" dirty="0">
                <a:latin typeface="微软雅黑"/>
                <a:cs typeface="微软雅黑"/>
              </a:rPr>
              <a:t>不同分类实体除具有一般实体特征外，各自还可能具有不同的属性特征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97065"/>
            <a:ext cx="8380730" cy="358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具体化(Specialization)</a:t>
            </a:r>
            <a:endParaRPr sz="2400" dirty="0">
              <a:latin typeface="微软雅黑"/>
              <a:cs typeface="微软雅黑"/>
            </a:endParaRPr>
          </a:p>
          <a:p>
            <a:pPr marL="12700" marR="5080" algn="just">
              <a:lnSpc>
                <a:spcPct val="130300"/>
              </a:lnSpc>
              <a:spcBef>
                <a:spcPts val="15"/>
              </a:spcBef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实体的实例集中，某些实例子集具有区</a:t>
            </a:r>
            <a:r>
              <a:rPr sz="2000" dirty="0">
                <a:latin typeface="微软雅黑"/>
                <a:cs typeface="微软雅黑"/>
              </a:rPr>
              <a:t>别</a:t>
            </a:r>
            <a:r>
              <a:rPr sz="2000" spc="-5" dirty="0">
                <a:latin typeface="微软雅黑"/>
                <a:cs typeface="微软雅黑"/>
              </a:rPr>
              <a:t>于该实例集内其它实例的特性， 可以根据这些差异特性对该实例集进行分组/分类，这一分组/分类的过程称 作具体化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000" dirty="0" smtClean="0">
                <a:latin typeface="Wingdings"/>
                <a:cs typeface="Wingdings"/>
              </a:rPr>
              <a:t></a:t>
            </a:r>
            <a:r>
              <a:rPr sz="2000" spc="-5" dirty="0" err="1" smtClean="0">
                <a:latin typeface="微软雅黑"/>
                <a:cs typeface="微软雅黑"/>
              </a:rPr>
              <a:t>子类</a:t>
            </a:r>
            <a:r>
              <a:rPr sz="2000" spc="-5" dirty="0">
                <a:latin typeface="微软雅黑"/>
                <a:cs typeface="微软雅黑"/>
              </a:rPr>
              <a:t>==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特例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==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更小的实例集合==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更多的属性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ts val="3130"/>
              </a:lnSpc>
              <a:spcBef>
                <a:spcPts val="215"/>
              </a:spcBef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示例</a:t>
            </a:r>
            <a:r>
              <a:rPr sz="2000" dirty="0">
                <a:latin typeface="微软雅黑"/>
                <a:cs typeface="微软雅黑"/>
              </a:rPr>
              <a:t>：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一个银行帐号可以有存款帐号、贷款帐号。这两类账号包含不同的 属性来刻画不同的特性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ts val="3130"/>
              </a:lnSpc>
            </a:pPr>
            <a:r>
              <a:rPr sz="2000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示例：学生可以有研究生、本科生。研</a:t>
            </a:r>
            <a:r>
              <a:rPr sz="2000" dirty="0">
                <a:solidFill>
                  <a:srgbClr val="FF0065"/>
                </a:solidFill>
                <a:latin typeface="微软雅黑"/>
                <a:cs typeface="微软雅黑"/>
              </a:rPr>
              <a:t>究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生有“论文”属性，而本科生有 “军训”属性。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IDEF1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的分类联系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泛化与具体化</a:t>
            </a:r>
            <a:endParaRPr sz="20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IDEF1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的分类联系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泛化与具体化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371131" y="1343025"/>
            <a:ext cx="7951137" cy="3581260"/>
          </a:xfrm>
          <a:prstGeom prst="rect">
            <a:avLst/>
          </a:prstGeom>
        </p:spPr>
        <p:txBody>
          <a:bodyPr vert="horz" wrap="square" lIns="0" tIns="7698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 b="1" dirty="0"/>
              <a:t>泛化(Generalization)</a:t>
            </a:r>
          </a:p>
          <a:p>
            <a:pPr marR="5080">
              <a:lnSpc>
                <a:spcPct val="150000"/>
              </a:lnSpc>
              <a:spcBef>
                <a:spcPts val="20"/>
              </a:spcBef>
            </a:pPr>
            <a:r>
              <a:rPr sz="2000" b="0" dirty="0">
                <a:latin typeface="Wingdings"/>
                <a:cs typeface="Wingdings"/>
              </a:rPr>
              <a:t></a:t>
            </a:r>
            <a:r>
              <a:rPr sz="2000" b="0" spc="-5" dirty="0">
                <a:latin typeface="微软雅黑"/>
                <a:cs typeface="微软雅黑"/>
              </a:rPr>
              <a:t>若干个实体根据共有的性质，可以合成</a:t>
            </a:r>
            <a:r>
              <a:rPr sz="2000" b="0" dirty="0">
                <a:latin typeface="微软雅黑"/>
                <a:cs typeface="微软雅黑"/>
              </a:rPr>
              <a:t>一</a:t>
            </a:r>
            <a:r>
              <a:rPr sz="2000" b="0" spc="-5" dirty="0">
                <a:latin typeface="微软雅黑"/>
                <a:cs typeface="微软雅黑"/>
              </a:rPr>
              <a:t>个较高层的实体。泛化是一个高层 实体与若干个低层实体之间的包含关系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50000"/>
              </a:lnSpc>
              <a:spcBef>
                <a:spcPts val="725"/>
              </a:spcBef>
            </a:pPr>
            <a:r>
              <a:rPr sz="2000" b="0" dirty="0" smtClean="0">
                <a:latin typeface="Wingdings"/>
                <a:cs typeface="Wingdings"/>
              </a:rPr>
              <a:t></a:t>
            </a:r>
            <a:r>
              <a:rPr sz="2000" b="0" spc="-5" dirty="0">
                <a:latin typeface="微软雅黑"/>
                <a:cs typeface="微软雅黑"/>
              </a:rPr>
              <a:t>泛化与具体化是个互逆的过程</a:t>
            </a:r>
            <a:endParaRPr sz="2000" dirty="0">
              <a:latin typeface="微软雅黑"/>
              <a:cs typeface="微软雅黑"/>
            </a:endParaRPr>
          </a:p>
          <a:p>
            <a:pPr marR="5080">
              <a:lnSpc>
                <a:spcPct val="150000"/>
              </a:lnSpc>
            </a:pPr>
            <a:r>
              <a:rPr sz="2000" b="0" dirty="0">
                <a:latin typeface="Wingdings"/>
                <a:cs typeface="Wingdings"/>
              </a:rPr>
              <a:t></a:t>
            </a:r>
            <a:r>
              <a:rPr sz="2000" spc="-5" dirty="0" err="1"/>
              <a:t>具体</a:t>
            </a:r>
            <a:r>
              <a:rPr sz="2000" dirty="0" err="1"/>
              <a:t>化</a:t>
            </a:r>
            <a:r>
              <a:rPr sz="2000" b="0" spc="-5" dirty="0" err="1">
                <a:latin typeface="微软雅黑"/>
                <a:cs typeface="微软雅黑"/>
              </a:rPr>
              <a:t>强调同一实体不同实例之间的</a:t>
            </a:r>
            <a:r>
              <a:rPr sz="2000" spc="-5" dirty="0" err="1"/>
              <a:t>差异属性</a:t>
            </a:r>
            <a:r>
              <a:rPr sz="2000" b="0" dirty="0" err="1">
                <a:latin typeface="微软雅黑"/>
                <a:cs typeface="微软雅黑"/>
              </a:rPr>
              <a:t>，</a:t>
            </a:r>
            <a:r>
              <a:rPr sz="2000" spc="-5" dirty="0" err="1" smtClean="0">
                <a:solidFill>
                  <a:srgbClr val="CC0000"/>
                </a:solidFill>
              </a:rPr>
              <a:t>泛化</a:t>
            </a:r>
            <a:r>
              <a:rPr sz="2000" b="0" spc="-5" dirty="0" err="1" smtClean="0">
                <a:latin typeface="微软雅黑"/>
                <a:cs typeface="微软雅黑"/>
              </a:rPr>
              <a:t>强调不同实体之间的</a:t>
            </a:r>
            <a:r>
              <a:rPr sz="2000" spc="-5" dirty="0" err="1" smtClean="0">
                <a:solidFill>
                  <a:srgbClr val="CC0000"/>
                </a:solidFill>
              </a:rPr>
              <a:t>相似属性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50000"/>
              </a:lnSpc>
              <a:spcBef>
                <a:spcPts val="725"/>
              </a:spcBef>
            </a:pP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"/>
        <a:ea typeface="Microsoft JhengHei UI"/>
        <a:cs typeface=""/>
      </a:majorFont>
      <a:minorFont>
        <a:latin typeface="Arial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605</Words>
  <Application>Microsoft Office PowerPoint</Application>
  <PresentationFormat>自定义</PresentationFormat>
  <Paragraphs>162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Franklin Gothic Book</vt:lpstr>
      <vt:lpstr>Microsoft JhengHei UI</vt:lpstr>
      <vt:lpstr>等线</vt:lpstr>
      <vt:lpstr>华文中宋</vt:lpstr>
      <vt:lpstr>宋体</vt:lpstr>
      <vt:lpstr>微软雅黑</vt:lpstr>
      <vt:lpstr>幼圆</vt:lpstr>
      <vt:lpstr>Arial</vt:lpstr>
      <vt:lpstr>Times New Roman</vt:lpstr>
      <vt:lpstr>Wingdings</vt:lpstr>
      <vt:lpstr>1_Office Theme</vt:lpstr>
      <vt:lpstr>PowerPoint 演示文稿</vt:lpstr>
      <vt:lpstr>PowerPoint 演示文稿</vt:lpstr>
      <vt:lpstr>数学建模工程方法及案例分析 </vt:lpstr>
      <vt:lpstr>PowerPoint 演示文稿</vt:lpstr>
      <vt:lpstr>IDEF1x-两种实体的区分 (1)实体的概念</vt:lpstr>
      <vt:lpstr>IDEF1x-两种实体的区分 (1)实体的概念</vt:lpstr>
      <vt:lpstr>PowerPoint 演示文稿</vt:lpstr>
      <vt:lpstr>IDEF1x的分类联系 (3)泛化与具体化</vt:lpstr>
      <vt:lpstr>IDEF1x的分类联系 (3)泛化与具体化</vt:lpstr>
      <vt:lpstr>IDEF1x的分类联系 (3)泛化与具体化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&lt;4D6963726F736F667420506F776572506F696E74202D20CAFDBEDDBFE2CFB5CDB3BBF9B4A1BDB2D2E5B5DA3132BDB2CAFDBEDDBDA8C4A3D6AEB9A4B3CCBBAFB7BDB7A8BCB0B0B8C0FDB7D6CEF62E707074&gt;</dc:title>
  <dc:creator>dechen</dc:creator>
  <cp:lastModifiedBy>lenovo</cp:lastModifiedBy>
  <cp:revision>130</cp:revision>
  <cp:lastPrinted>2019-03-20T05:31:34Z</cp:lastPrinted>
  <dcterms:created xsi:type="dcterms:W3CDTF">2019-03-04T15:27:27Z</dcterms:created>
  <dcterms:modified xsi:type="dcterms:W3CDTF">2020-04-07T08:26:42Z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