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5"/>
  </p:notesMasterIdLst>
  <p:sldIdLst>
    <p:sldId id="510" r:id="rId3"/>
    <p:sldId id="387" r:id="rId4"/>
    <p:sldId id="407" r:id="rId5"/>
    <p:sldId id="390" r:id="rId6"/>
    <p:sldId id="392" r:id="rId7"/>
    <p:sldId id="394" r:id="rId8"/>
    <p:sldId id="396" r:id="rId9"/>
    <p:sldId id="397" r:id="rId10"/>
    <p:sldId id="618" r:id="rId11"/>
    <p:sldId id="412" r:id="rId12"/>
    <p:sldId id="413" r:id="rId13"/>
    <p:sldId id="422" r:id="rId14"/>
    <p:sldId id="423" r:id="rId15"/>
    <p:sldId id="424" r:id="rId16"/>
    <p:sldId id="425" r:id="rId17"/>
    <p:sldId id="429" r:id="rId18"/>
    <p:sldId id="430" r:id="rId19"/>
    <p:sldId id="431" r:id="rId20"/>
    <p:sldId id="432" r:id="rId21"/>
    <p:sldId id="433" r:id="rId22"/>
    <p:sldId id="436" r:id="rId23"/>
    <p:sldId id="437" r:id="rId24"/>
    <p:sldId id="617" r:id="rId25"/>
    <p:sldId id="269" r:id="rId26"/>
    <p:sldId id="271" r:id="rId27"/>
    <p:sldId id="273" r:id="rId28"/>
    <p:sldId id="274" r:id="rId29"/>
    <p:sldId id="314" r:id="rId30"/>
    <p:sldId id="315" r:id="rId31"/>
    <p:sldId id="316" r:id="rId32"/>
    <p:sldId id="280" r:id="rId33"/>
    <p:sldId id="281" r:id="rId34"/>
    <p:sldId id="282" r:id="rId35"/>
    <p:sldId id="283" r:id="rId36"/>
    <p:sldId id="287" r:id="rId37"/>
    <p:sldId id="288" r:id="rId38"/>
    <p:sldId id="289" r:id="rId39"/>
    <p:sldId id="290" r:id="rId40"/>
    <p:sldId id="296" r:id="rId41"/>
    <p:sldId id="297" r:id="rId42"/>
    <p:sldId id="298" r:id="rId43"/>
    <p:sldId id="299" r:id="rId44"/>
    <p:sldId id="317" r:id="rId45"/>
    <p:sldId id="302" r:id="rId46"/>
    <p:sldId id="303" r:id="rId47"/>
    <p:sldId id="304" r:id="rId48"/>
    <p:sldId id="305" r:id="rId49"/>
    <p:sldId id="306" r:id="rId50"/>
    <p:sldId id="556" r:id="rId51"/>
    <p:sldId id="557" r:id="rId52"/>
    <p:sldId id="558" r:id="rId53"/>
    <p:sldId id="562" r:id="rId54"/>
    <p:sldId id="563" r:id="rId55"/>
    <p:sldId id="565" r:id="rId56"/>
    <p:sldId id="566" r:id="rId57"/>
    <p:sldId id="567" r:id="rId58"/>
    <p:sldId id="568" r:id="rId59"/>
    <p:sldId id="569" r:id="rId60"/>
    <p:sldId id="572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321" r:id="rId70"/>
    <p:sldId id="322" r:id="rId71"/>
    <p:sldId id="323" r:id="rId72"/>
    <p:sldId id="324" r:id="rId73"/>
    <p:sldId id="325" r:id="rId74"/>
    <p:sldId id="326" r:id="rId75"/>
    <p:sldId id="341" r:id="rId76"/>
    <p:sldId id="342" r:id="rId77"/>
    <p:sldId id="327" r:id="rId78"/>
    <p:sldId id="328" r:id="rId79"/>
    <p:sldId id="333" r:id="rId80"/>
    <p:sldId id="335" r:id="rId81"/>
    <p:sldId id="582" r:id="rId82"/>
    <p:sldId id="336" r:id="rId83"/>
    <p:sldId id="337" r:id="rId84"/>
    <p:sldId id="338" r:id="rId85"/>
    <p:sldId id="339" r:id="rId86"/>
    <p:sldId id="340" r:id="rId87"/>
    <p:sldId id="343" r:id="rId88"/>
    <p:sldId id="347" r:id="rId89"/>
    <p:sldId id="348" r:id="rId90"/>
    <p:sldId id="381" r:id="rId91"/>
    <p:sldId id="350" r:id="rId92"/>
    <p:sldId id="351" r:id="rId93"/>
    <p:sldId id="352" r:id="rId94"/>
    <p:sldId id="353" r:id="rId95"/>
    <p:sldId id="356" r:id="rId96"/>
    <p:sldId id="357" r:id="rId97"/>
    <p:sldId id="358" r:id="rId98"/>
    <p:sldId id="362" r:id="rId99"/>
    <p:sldId id="364" r:id="rId100"/>
    <p:sldId id="368" r:id="rId101"/>
    <p:sldId id="369" r:id="rId102"/>
    <p:sldId id="370" r:id="rId103"/>
    <p:sldId id="588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8F017-4B85-4B26-A6F3-77720875A20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B43BF-34BB-4D60-8F86-93B2FCFF1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9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85BC11-E2EB-41AA-AF4C-9FF4D2ED212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0095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736DEF-8125-471F-84AB-F815027DAC9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579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3D174E-1D05-41CD-980B-BFB3CC7BA7C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00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4B47E-7C2F-4449-B54F-4E09ABDB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3964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6EF156-9618-4D23-B489-17797075AB9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1304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4C2F0-A77D-4328-9CCB-0E14E6DE4FE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382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46EB5-D87D-4AFA-B96C-5A418A8E14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75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61BBC5-1EA3-45AB-9873-B0C7C6EDA7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156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3C0533-0CEA-41AB-A4D4-1A8DAA1DB7D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320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E686D-2FAC-477A-933B-14BE98EBFD0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135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B3F58D-56A8-4E98-87CF-D66FFB3C691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900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04193-D947-42D8-9513-5E3D2905BA6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7997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B32B24-CFC4-4E8A-B0A1-47E6961266D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3594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C692D1-54FD-408B-95F2-6BE994DC1C9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3789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5AC68D-4F02-47BD-ACA9-5D28760818E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0758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8D960-FDC6-4198-9D3C-C2887A22CA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1732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31C685-981A-424A-8D6C-545BDF6BA21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8330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59B5B-8A05-4006-A0C9-AC7F6C884CD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219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2435F1-D07F-4D31-8DD7-115110E1CD6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07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2F2CA-E23B-4349-A27F-D94AD4F1475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770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6F3D5B-A350-4AFA-9935-199AC8F1475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313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BDE293-E9CB-4AC4-B615-F49A58D4F71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95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3B9D15-0B93-414D-B675-55449DE3BD1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8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0FAAFA-FEDE-4EC0-8D65-476C91CA949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172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FA8E07-678C-47D0-914D-1738BB0FAAE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219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37EDC-BA1A-46E4-A134-FBF552CB767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63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B5DE-C5D0-4E74-A343-D1891798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24A924-C467-4D7E-8F44-1C082E4DA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23800-80F5-498D-8996-BD8E04BA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4E98F-D42E-4FCB-8DF4-A369E484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63ED0-8897-4555-AB21-4434DB60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92476-EE93-458E-B6B0-D32FC93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C0B88-6F25-4AFE-8496-F926E1F6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3307-F75F-41A7-A12A-387AD5FD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D27D7-CB26-4E76-897F-DDAEFE5F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FC15B-E723-490B-9A19-20B243F9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4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6A2F0-EBE2-4140-8CD5-131A7EF30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03901-7F95-4FF6-B127-B39E650A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26010-3D67-420B-AECE-28D5D524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4DD34-A03E-4A10-9961-74E44729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E94A1-BFDD-44CA-95C5-1196F8B1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1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531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31010A-7DA0-450A-AAE4-23954D8534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43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13460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1BBC18-5E81-40A9-88E5-3BA4AE5A0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44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EFFE38-8BF0-4D10-82CC-F90A3388F8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67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13460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01E7BB-9257-464C-961E-E6C58770B9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66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6CAAB9-B350-4838-B308-85D3D5D05A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4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413" y="228600"/>
            <a:ext cx="10131987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B65304-3750-4F4D-A52F-40D4F737A1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97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CA52FF-E322-4CE6-8F58-532305670C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82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A129E6-2101-4C3A-95C2-3F4BD6B686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8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30F1-17D4-4211-BC14-FDC79B40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CAF11-75A4-48EC-A0C8-970F436C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3D022-C18A-4AB1-A221-D5F4259D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F41E5-77DC-4012-801F-0C4993E7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08F8D-0F1B-41D6-A38A-29AA86D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59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E8AB3C-197A-4B31-B8F1-D9CD38263A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1600200"/>
            <a:ext cx="105664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69D115-B2EB-4EA2-90DA-DC5714C90E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366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00018" y="228600"/>
            <a:ext cx="2779183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0351" y="228600"/>
            <a:ext cx="8136467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8E5144-7DE8-49BE-B1D0-4A2FA305CE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435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5664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385015-2476-4C49-8548-AB6D940BEC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288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7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E015-CB8D-44A5-BC86-B650DA40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768D9-B226-43A0-99A0-A5F49489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E2764-2B47-47A0-8F56-F224FCD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462D1-647D-4D08-BCFD-57AB65C8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C8AB8-541B-45E0-AC0E-A4926C41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70787-2C19-4C90-AAC2-A329E1B3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B0B14-D384-4385-9D7C-A797FF05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C8CFA-FB03-4C1D-ACE2-F7AF797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C7274-03F7-4476-A533-3DB75D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7EFE7-FA2D-495F-8E95-80C23534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550AC-AA22-44B4-8933-B165A335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C280-8E5F-43DC-BD8A-A4955387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EE7AE-8740-4604-B5D5-3974BC99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3A6D6-303E-4F8A-AFA5-3DA7CFA9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C70A71-8687-4BDC-9D74-56FAB3EBC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B7FC4-7F0B-4E03-94E3-7EF1EB273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EECB1-F5B2-4633-A6E1-15E96CD4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B166A-CC5E-4D26-ABEC-FD5500D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2B989D-BD3E-4FCD-8AF5-D6988AB4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4D762-8283-42F6-B876-08D46644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C2A8A-561A-4CA9-B8B7-BD9214F6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21F17-427A-4A78-A929-7A99ED80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DEB34-B91D-408C-BDD9-C64BE62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2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453A3-8EC7-467D-BCBC-57DD3A2B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56CA4-D615-48C8-8631-F6A9F12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F2EFA-8585-4275-BD69-43678C7F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9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7EFFF-1463-4ED1-BAA2-C45B01D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A80F-1C4F-41EE-9029-7C523A42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9FA1A-3865-4321-8A84-FE4877F5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0FA02-1CF0-415C-B6D3-557F11E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BF310-10D1-490D-A4BC-A25CC8D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47316-4694-456E-85AB-947307C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442F-C736-4D56-B723-D37149B1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18753-7E7A-4310-AC42-ECD068C20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FB102-0749-4B46-ABC2-61DBDC901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0214B-9821-43F5-9D63-5CCFD2BA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00454-29B7-4491-907F-C5E5DD2F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21AEF-2A50-4367-A87A-3BE0BDD5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95A2-563C-447A-992A-1DA42C80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6BF09-7077-43EB-BFE5-496ACE10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97642-1917-4138-BFBE-4D2E8E10C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29E6-E769-42D8-A87E-2D149FE12D7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4A15F-D4AC-49EC-8C28-203157055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B2D72-ACD8-4477-8E88-34EE25FD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0927-BD46-4A24-84C5-F3945CE1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623392" y="218810"/>
            <a:ext cx="4951909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116632"/>
            <a:ext cx="1152128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660933" y="218812"/>
            <a:ext cx="7104789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5909072" y="724152"/>
            <a:ext cx="5856651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7440149" y="6309321"/>
            <a:ext cx="4751851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7440149" y="6741369"/>
            <a:ext cx="4751851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29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2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5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795246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00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1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高级计算机体系结构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5939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4EA2"/>
              </a:solidFill>
              <a:latin typeface="Arial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3999" y="2222867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4947" y="4659302"/>
            <a:ext cx="3222105" cy="159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4256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958" y="260648"/>
            <a:ext cx="8624887" cy="914400"/>
          </a:xfrm>
        </p:spPr>
        <p:txBody>
          <a:bodyPr/>
          <a:lstStyle/>
          <a:p>
            <a:r>
              <a:rPr lang="en-US" altLang="zh-CN" sz="2800" dirty="0">
                <a:latin typeface="MyriadMM_700_600_" charset="0"/>
              </a:rPr>
              <a:t>1.4 Measuring Suits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FF0000"/>
                </a:solidFill>
                <a:latin typeface="Times-Italic" charset="0"/>
              </a:rPr>
              <a:t>Real applications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Palatino" pitchFamily="18" charset="0"/>
              </a:rPr>
              <a:t>i.e. C compilers, </a:t>
            </a:r>
            <a:r>
              <a:rPr lang="en-US" altLang="zh-CN" sz="2400" i="1" dirty="0" err="1">
                <a:latin typeface="Palatino" pitchFamily="18" charset="0"/>
              </a:rPr>
              <a:t>TeX</a:t>
            </a:r>
            <a:r>
              <a:rPr lang="en-US" altLang="zh-CN" sz="2400" i="1" dirty="0">
                <a:latin typeface="Palatino" pitchFamily="18" charset="0"/>
              </a:rPr>
              <a:t> and Spice.</a:t>
            </a:r>
            <a:r>
              <a:rPr lang="en-US" altLang="zh-CN" sz="2400" dirty="0">
                <a:latin typeface="Times-Italic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latin typeface="Times-Roman" charset="0"/>
              </a:rPr>
              <a:t>Modified (or scripted) applications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Palatino" pitchFamily="18" charset="0"/>
              </a:rPr>
              <a:t>To enhance portability or to focus on one particular aspect of system performance.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solidFill>
                  <a:srgbClr val="FF0000"/>
                </a:solidFill>
                <a:latin typeface="Times-Roman" charset="0"/>
              </a:rPr>
              <a:t>Kernels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Palatino" pitchFamily="18" charset="0"/>
              </a:rPr>
              <a:t>Small key pieces (usually small) of real programs. i.e. Livermore Loops and </a:t>
            </a:r>
            <a:r>
              <a:rPr lang="en-US" altLang="zh-CN" sz="2400" i="1" dirty="0" err="1">
                <a:latin typeface="Palatino" pitchFamily="18" charset="0"/>
              </a:rPr>
              <a:t>Linpack</a:t>
            </a:r>
            <a:r>
              <a:rPr lang="en-US" altLang="zh-CN" sz="2400" i="1" dirty="0">
                <a:latin typeface="Palatino" pitchFamily="18" charset="0"/>
              </a:rPr>
              <a:t>. </a:t>
            </a:r>
            <a:endParaRPr lang="en-US" altLang="zh-CN" sz="2400" dirty="0">
              <a:latin typeface="Times-Italic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Palatino" pitchFamily="18" charset="0"/>
              </a:rPr>
              <a:t>Used to isolate performance of individual features and help explain behavior of real programs.</a:t>
            </a:r>
            <a:r>
              <a:rPr lang="en-US" altLang="zh-CN" sz="2400" dirty="0">
                <a:latin typeface="Times-Italic" charset="0"/>
              </a:rPr>
              <a:t> 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for control hazard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 hazards can cause a greater performance loss than do data hazards.</a:t>
            </a:r>
          </a:p>
          <a:p>
            <a:r>
              <a:rPr lang="en-US" altLang="zh-CN" dirty="0"/>
              <a:t>In general, the deeper the pipeline, the worse the branch penalty in clock cycles. </a:t>
            </a:r>
          </a:p>
          <a:p>
            <a:r>
              <a:rPr lang="en-US" altLang="zh-CN" dirty="0"/>
              <a:t>A higher CPI processor can afford to have more expensive branches.</a:t>
            </a:r>
          </a:p>
          <a:p>
            <a:r>
              <a:rPr lang="en-US" altLang="zh-CN" dirty="0"/>
              <a:t>The efficiency of the three schemes greatly depends on the branch prediction.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33375"/>
            <a:ext cx="8748712" cy="762000"/>
          </a:xfrm>
        </p:spPr>
        <p:txBody>
          <a:bodyPr/>
          <a:lstStyle/>
          <a:p>
            <a:r>
              <a:rPr lang="en-US" altLang="zh-CN" sz="2000" b="1" dirty="0"/>
              <a:t>3.4 </a:t>
            </a:r>
            <a:r>
              <a:rPr lang="en-US" altLang="zh-CN" sz="2000" b="1" dirty="0">
                <a:ea typeface="MyriadMM_215_600_"/>
                <a:cs typeface="MyriadMM_215_600_"/>
              </a:rPr>
              <a:t>Extending the MIPS Pipeline to Handle Multicycle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59371-3588-4118-BD34-50CBFFCFF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6" y="1196975"/>
            <a:ext cx="8893175" cy="47244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Alternative resolutions to handle floating-point operations</a:t>
            </a:r>
          </a:p>
          <a:p>
            <a:pPr lvl="1" eaLnBrk="1" hangingPunct="1"/>
            <a:r>
              <a:rPr lang="en-US" altLang="zh-CN" dirty="0"/>
              <a:t>Complete operation in 1 or 2 clock cycles,</a:t>
            </a:r>
          </a:p>
          <a:p>
            <a:pPr lvl="2" eaLnBrk="1" hangingPunct="1"/>
            <a:r>
              <a:rPr lang="en-US" altLang="zh-CN" dirty="0"/>
              <a:t>Which means using a slow clock, </a:t>
            </a:r>
          </a:p>
          <a:p>
            <a:pPr lvl="2" eaLnBrk="1" hangingPunct="1"/>
            <a:r>
              <a:rPr lang="en-US" altLang="zh-CN" dirty="0"/>
              <a:t>or/and  using enormous amounts of logic in FP units.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Allow for a longer latency for operations</a:t>
            </a:r>
          </a:p>
          <a:p>
            <a:pPr lvl="2" eaLnBrk="1" hangingPunct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EX</a:t>
            </a:r>
            <a:r>
              <a:rPr lang="en-US" altLang="zh-CN" dirty="0"/>
              <a:t> cycle may be repeated as many times as needed to complete the operation</a:t>
            </a:r>
          </a:p>
          <a:p>
            <a:pPr lvl="2" eaLnBrk="1" hangingPunct="1"/>
            <a:r>
              <a:rPr lang="en-US" altLang="zh-CN" dirty="0"/>
              <a:t>There may be multiple FP units</a:t>
            </a:r>
          </a:p>
        </p:txBody>
      </p:sp>
    </p:spTree>
  </p:cSld>
  <p:clrMapOvr>
    <a:masterClrMapping/>
  </p:clrMapOvr>
  <p:transition advClick="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27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4EA2"/>
                </a:solidFill>
                <a:latin typeface="Arial" charset="0"/>
                <a:ea typeface="宋体" pitchFamily="2" charset="-122"/>
              </a:rPr>
              <a:t>THANK YOU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004EA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123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939807" y="3551761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581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3999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123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4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7638" y="228600"/>
            <a:ext cx="8959761" cy="914400"/>
          </a:xfrm>
        </p:spPr>
        <p:txBody>
          <a:bodyPr/>
          <a:lstStyle/>
          <a:p>
            <a:r>
              <a:rPr lang="en-US" altLang="zh-CN" dirty="0">
                <a:latin typeface="MyriadMM_700_600_" charset="0"/>
              </a:rPr>
              <a:t>1.4 Measuring Suits</a:t>
            </a:r>
            <a:endParaRPr lang="zh-CN" altLang="zh-CN" dirty="0"/>
          </a:p>
        </p:txBody>
      </p:sp>
      <p:sp>
        <p:nvSpPr>
          <p:cNvPr id="448514" name="Rectangle 2"/>
          <p:cNvSpPr>
            <a:spLocks noGrp="1" noChangeArrowheads="1"/>
          </p:cNvSpPr>
          <p:nvPr>
            <p:ph idx="1"/>
          </p:nvPr>
        </p:nvSpPr>
        <p:spPr>
          <a:xfrm>
            <a:off x="2063750" y="1341439"/>
            <a:ext cx="8147050" cy="4611687"/>
          </a:xfrm>
        </p:spPr>
        <p:txBody>
          <a:bodyPr/>
          <a:lstStyle/>
          <a:p>
            <a:r>
              <a:rPr lang="en-US" altLang="zh-CN" sz="3000" dirty="0">
                <a:solidFill>
                  <a:srgbClr val="FF0000"/>
                </a:solidFill>
                <a:latin typeface="Times-Roman" charset="0"/>
              </a:rPr>
              <a:t>Toy benchmarks</a:t>
            </a:r>
          </a:p>
          <a:p>
            <a:pPr lvl="1"/>
            <a:r>
              <a:rPr lang="en-US" altLang="zh-CN" sz="2400" i="1" dirty="0">
                <a:latin typeface="Palatino" pitchFamily="18" charset="0"/>
              </a:rPr>
              <a:t>Small programs (10-100) lines that produce a known result. i.e. </a:t>
            </a:r>
            <a:r>
              <a:rPr lang="en-US" altLang="zh-CN" sz="2400" i="1" dirty="0" err="1">
                <a:latin typeface="Palatino" pitchFamily="18" charset="0"/>
              </a:rPr>
              <a:t>QuickSort</a:t>
            </a:r>
            <a:r>
              <a:rPr lang="en-US" altLang="zh-CN" sz="2400" i="1" dirty="0">
                <a:latin typeface="Times-Italic" charset="0"/>
              </a:rPr>
              <a:t>  </a:t>
            </a:r>
            <a:r>
              <a:rPr lang="en-US" altLang="zh-CN" sz="2400" i="1" dirty="0">
                <a:latin typeface="Palatino" pitchFamily="18" charset="0"/>
              </a:rPr>
              <a:t>Sieve of </a:t>
            </a:r>
            <a:r>
              <a:rPr lang="en-US" altLang="zh-CN" sz="2400" i="1" dirty="0" err="1">
                <a:latin typeface="Palatino" pitchFamily="18" charset="0"/>
              </a:rPr>
              <a:t>Eratosthenes,Puzzle</a:t>
            </a:r>
            <a:r>
              <a:rPr lang="en-US" altLang="zh-CN" sz="2400" i="1" dirty="0">
                <a:latin typeface="Palatino" pitchFamily="18" charset="0"/>
              </a:rPr>
              <a:t>,</a:t>
            </a:r>
          </a:p>
          <a:p>
            <a:endParaRPr lang="en-US" altLang="zh-CN" sz="2800" i="1" dirty="0">
              <a:latin typeface="Times-Italic" charset="0"/>
            </a:endParaRPr>
          </a:p>
          <a:p>
            <a:r>
              <a:rPr lang="en-US" altLang="zh-CN" sz="3000" dirty="0">
                <a:solidFill>
                  <a:srgbClr val="FF0000"/>
                </a:solidFill>
                <a:latin typeface="Times-Roman" charset="0"/>
              </a:rPr>
              <a:t>Synthetic benchmarks</a:t>
            </a:r>
          </a:p>
          <a:p>
            <a:pPr lvl="1"/>
            <a:r>
              <a:rPr lang="en-US" altLang="zh-CN" sz="2400" i="1" dirty="0">
                <a:latin typeface="Palatino" pitchFamily="18" charset="0"/>
              </a:rPr>
              <a:t>synthetic benchmarks try to match the average frequency of operations and operands of a large set of programs. i.e. Whetstone and Dhrystone. </a:t>
            </a:r>
            <a:endParaRPr lang="en-US" altLang="zh-CN" sz="2400" i="1" dirty="0">
              <a:latin typeface="Times-Italic" charset="0"/>
            </a:endParaRPr>
          </a:p>
          <a:p>
            <a:pPr lvl="1"/>
            <a:r>
              <a:rPr lang="en-US" altLang="zh-CN" sz="2400" i="1" dirty="0">
                <a:latin typeface="Palatino" pitchFamily="18" charset="0"/>
              </a:rPr>
              <a:t>Similar to kernels but are </a:t>
            </a:r>
            <a:r>
              <a:rPr lang="en-US" altLang="zh-CN" sz="2400" b="1" i="1" dirty="0">
                <a:latin typeface="Palatino" pitchFamily="18" charset="0"/>
              </a:rPr>
              <a:t>NOT</a:t>
            </a:r>
            <a:r>
              <a:rPr lang="en-US" altLang="zh-CN" sz="2400" i="1" dirty="0">
                <a:latin typeface="Times-Italic" charset="0"/>
              </a:rPr>
              <a:t> </a:t>
            </a:r>
            <a:r>
              <a:rPr lang="en-US" altLang="zh-CN" sz="2400" i="1" dirty="0">
                <a:latin typeface="Palatino" pitchFamily="18" charset="0"/>
              </a:rPr>
              <a:t>real programs !</a:t>
            </a:r>
            <a:r>
              <a:rPr lang="en-US" altLang="zh-CN" sz="2400" i="1" dirty="0">
                <a:latin typeface="Times-Italic" charset="0"/>
              </a:rPr>
              <a:t> </a:t>
            </a:r>
          </a:p>
          <a:p>
            <a:pPr lvl="2"/>
            <a:endParaRPr lang="en-US" altLang="zh-CN" sz="2000" i="1" dirty="0">
              <a:latin typeface="Times-Italic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838" y="238841"/>
            <a:ext cx="8486775" cy="990600"/>
          </a:xfrm>
        </p:spPr>
        <p:txBody>
          <a:bodyPr/>
          <a:lstStyle/>
          <a:p>
            <a:r>
              <a:rPr lang="en-US" altLang="zh-CN" sz="2800" dirty="0"/>
              <a:t>1.5 Quantitative Principles</a:t>
            </a:r>
            <a:endParaRPr lang="en-US" altLang="zh-CN" sz="2800" b="1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412875"/>
            <a:ext cx="8172450" cy="4762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latin typeface="MyriadMM_565_600_" charset="0"/>
              </a:rPr>
              <a:t>1.</a:t>
            </a:r>
            <a:r>
              <a:rPr lang="zh-CN" altLang="en-US" sz="3600" b="1" dirty="0">
                <a:latin typeface="MyriadMM_565_600_" charset="0"/>
              </a:rPr>
              <a:t> </a:t>
            </a:r>
            <a:r>
              <a:rPr lang="en-US" altLang="zh-CN" sz="3600" b="1" dirty="0">
                <a:latin typeface="MyriadMM_565_600_" charset="0"/>
              </a:rPr>
              <a:t>Make the Common Case Fast</a:t>
            </a:r>
            <a:endParaRPr lang="en-US" altLang="zh-CN" sz="3600" dirty="0">
              <a:latin typeface="MyriadMM_565_600_" charset="0"/>
            </a:endParaRPr>
          </a:p>
          <a:p>
            <a:pPr>
              <a:lnSpc>
                <a:spcPct val="90000"/>
              </a:lnSpc>
            </a:pPr>
            <a:r>
              <a:rPr lang="en-US" altLang="zh-CN" i="1" dirty="0">
                <a:latin typeface="Palatino" pitchFamily="18" charset="0"/>
              </a:rPr>
              <a:t>If a design trade-off is necessary, favor the frequent case (which is often simpler) over the infrequent case.</a:t>
            </a:r>
            <a:r>
              <a:rPr lang="en-US" altLang="zh-CN" dirty="0">
                <a:latin typeface="Times-Roman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latin typeface="Palatino" pitchFamily="18" charset="0"/>
              </a:rPr>
              <a:t>Perhaps it is the most important and pervasive principle of computer design.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>
                <a:latin typeface="Palatino" pitchFamily="18" charset="0"/>
              </a:rPr>
              <a:t>For example, given that overflow in addition is infrequent, favor optimizing the case when no overflow occurs.</a:t>
            </a:r>
            <a:r>
              <a:rPr lang="en-US" altLang="zh-CN" dirty="0">
                <a:latin typeface="Times-Roman" charset="0"/>
              </a:rPr>
              <a:t>  </a:t>
            </a: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216275" y="5734050"/>
            <a:ext cx="5257800" cy="4762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FF"/>
              </a:buClr>
              <a:buSzPct val="90000"/>
            </a:pPr>
            <a:r>
              <a:rPr kumimoji="1" lang="en-US" altLang="zh-CN" sz="2800" b="1">
                <a:solidFill>
                  <a:srgbClr val="FF0000"/>
                </a:solidFill>
                <a:latin typeface="Times-Roman" charset="0"/>
                <a:ea typeface="宋体" pitchFamily="2" charset="-122"/>
              </a:rPr>
              <a:t>Simple is fast!	Small is fast!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228600"/>
            <a:ext cx="8955086" cy="914400"/>
          </a:xfrm>
        </p:spPr>
        <p:txBody>
          <a:bodyPr/>
          <a:lstStyle/>
          <a:p>
            <a:r>
              <a:rPr lang="en-US" altLang="zh-CN" dirty="0"/>
              <a:t>1.5 Quantitative Principles</a:t>
            </a:r>
            <a:endParaRPr lang="zh-CN" altLang="zh-CN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412875"/>
            <a:ext cx="8172450" cy="4762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>
                <a:latin typeface="MyriadMM_565_600_" charset="0"/>
              </a:rPr>
              <a:t>2.</a:t>
            </a:r>
            <a:r>
              <a:rPr lang="zh-CN" altLang="en-US" sz="3600" b="1" dirty="0">
                <a:latin typeface="MyriadMM_565_600_" charset="0"/>
              </a:rPr>
              <a:t> </a:t>
            </a:r>
            <a:r>
              <a:rPr lang="en-US" altLang="zh-CN" sz="3600" b="1" dirty="0">
                <a:latin typeface="MyriadMM_565_600_" charset="0"/>
              </a:rPr>
              <a:t>Amdahl’s Law</a:t>
            </a:r>
            <a:endParaRPr lang="en-US" altLang="zh-CN" sz="3600" dirty="0">
              <a:latin typeface="MyriadMM_565_600_" charset="0"/>
            </a:endParaRPr>
          </a:p>
          <a:p>
            <a:r>
              <a:rPr lang="en-US" altLang="zh-CN" sz="2600" i="1" dirty="0">
                <a:latin typeface="Palatino" pitchFamily="18" charset="0"/>
              </a:rPr>
              <a:t>The performance improvement to be gained from using some faster mode of execution is limited by the fraction of the time the faster mode can be used.</a:t>
            </a:r>
            <a:r>
              <a:rPr lang="en-US" altLang="zh-CN" sz="2600" dirty="0">
                <a:latin typeface="Times-Roman" charset="0"/>
              </a:rPr>
              <a:t> </a:t>
            </a:r>
          </a:p>
          <a:p>
            <a:r>
              <a:rPr lang="en-US" altLang="zh-CN" sz="2600" i="1" dirty="0">
                <a:latin typeface="Palatino" pitchFamily="18" charset="0"/>
              </a:rPr>
              <a:t>Amdahl's law defines the </a:t>
            </a:r>
            <a:r>
              <a:rPr lang="en-US" altLang="zh-CN" sz="2600" b="1" dirty="0">
                <a:latin typeface="Palatino" pitchFamily="18" charset="0"/>
              </a:rPr>
              <a:t>speedup</a:t>
            </a:r>
            <a:r>
              <a:rPr lang="en-US" altLang="zh-CN" sz="2600" dirty="0">
                <a:latin typeface="Times-Roman" charset="0"/>
              </a:rPr>
              <a:t> </a:t>
            </a:r>
            <a:r>
              <a:rPr lang="en-US" altLang="zh-CN" sz="2600" i="1" dirty="0">
                <a:latin typeface="Palatino" pitchFamily="18" charset="0"/>
              </a:rPr>
              <a:t>obtained by using a particular feature:</a:t>
            </a:r>
            <a:r>
              <a:rPr lang="en-US" altLang="zh-CN" sz="2600" dirty="0">
                <a:latin typeface="Times-Roman" charset="0"/>
              </a:rPr>
              <a:t> </a:t>
            </a:r>
          </a:p>
          <a:p>
            <a:endParaRPr lang="en-US" altLang="zh-CN" sz="2600" dirty="0">
              <a:latin typeface="Times-Roman" charset="0"/>
            </a:endParaRPr>
          </a:p>
          <a:p>
            <a:endParaRPr lang="en-US" altLang="zh-CN" sz="2800" dirty="0"/>
          </a:p>
        </p:txBody>
      </p:sp>
      <p:pic>
        <p:nvPicPr>
          <p:cNvPr id="458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284538"/>
            <a:ext cx="813593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341438"/>
            <a:ext cx="8086725" cy="4887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i="1">
                <a:latin typeface="Palatino" pitchFamily="18" charset="0"/>
              </a:rPr>
              <a:t>Fraction</a:t>
            </a:r>
            <a:r>
              <a:rPr lang="en-US" altLang="zh-CN" b="1" i="1">
                <a:latin typeface="Times-Italic" charset="0"/>
              </a:rPr>
              <a:t> </a:t>
            </a:r>
            <a:r>
              <a:rPr lang="en-US" altLang="zh-CN" b="1" i="1" baseline="-30000">
                <a:latin typeface="Palatino" pitchFamily="18" charset="0"/>
              </a:rPr>
              <a:t>enhanced</a:t>
            </a:r>
            <a:r>
              <a:rPr lang="en-US" altLang="zh-CN" i="1">
                <a:latin typeface="Times-Italic" charset="0"/>
              </a:rPr>
              <a:t> 	</a:t>
            </a:r>
            <a:r>
              <a:rPr lang="en-US" altLang="zh-CN" sz="2800" b="1" i="1">
                <a:latin typeface="Palatino" pitchFamily="18" charset="0"/>
              </a:rPr>
              <a:t>Always &lt;= 1.</a:t>
            </a:r>
            <a:r>
              <a:rPr lang="en-US" altLang="zh-CN" i="1">
                <a:latin typeface="Times-Italic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Times-Italic" charset="0"/>
              </a:rPr>
              <a:t>The fraction of the computation time in the original machine that can be converted to take advantage of the enhancement</a:t>
            </a:r>
            <a:endParaRPr lang="en-US" altLang="zh-CN">
              <a:latin typeface="Times-Italic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i="1">
                <a:latin typeface="Palatino" pitchFamily="18" charset="0"/>
              </a:rPr>
              <a:t>Speedup</a:t>
            </a:r>
            <a:r>
              <a:rPr lang="en-US" altLang="zh-CN" b="1" i="1">
                <a:latin typeface="Times-Italic" charset="0"/>
              </a:rPr>
              <a:t> </a:t>
            </a:r>
            <a:r>
              <a:rPr lang="en-US" altLang="zh-CN" b="1" i="1" baseline="-30000">
                <a:latin typeface="Palatino" pitchFamily="18" charset="0"/>
              </a:rPr>
              <a:t>enhanced</a:t>
            </a:r>
            <a:r>
              <a:rPr lang="en-US" altLang="zh-CN" i="1">
                <a:latin typeface="Times-Italic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zh-CN" i="1">
              <a:latin typeface="Times-Italic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Times-Italic" charset="0"/>
              </a:rPr>
              <a:t>The improvement gained by the enhanced execution mode; that is, how much faster the task would run if the enhanced mode were used for the entire program</a:t>
            </a:r>
            <a:endParaRPr lang="en-US" altLang="zh-CN">
              <a:latin typeface="Times-Italic" charset="0"/>
            </a:endParaRPr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  <p:pic>
        <p:nvPicPr>
          <p:cNvPr id="459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2131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460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27176"/>
            <a:ext cx="80645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28600"/>
            <a:ext cx="8883650" cy="914400"/>
          </a:xfrm>
        </p:spPr>
        <p:txBody>
          <a:bodyPr/>
          <a:lstStyle/>
          <a:p>
            <a:r>
              <a:rPr lang="en-US" altLang="zh-CN" dirty="0"/>
              <a:t>1.5 Quantitative Principles</a:t>
            </a:r>
            <a:endParaRPr lang="zh-CN" altLang="zh-CN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600200"/>
            <a:ext cx="9315449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MyriadMM_565_600_" charset="0"/>
              </a:rPr>
              <a:t>3.</a:t>
            </a:r>
            <a:r>
              <a:rPr lang="zh-CN" altLang="en-US" b="1" dirty="0">
                <a:latin typeface="MyriadMM_565_600_" charset="0"/>
              </a:rPr>
              <a:t> </a:t>
            </a:r>
            <a:r>
              <a:rPr lang="en-US" altLang="zh-CN" b="1" dirty="0">
                <a:latin typeface="MyriadMM_565_600_" charset="0"/>
              </a:rPr>
              <a:t>The CPU Performance Equation</a:t>
            </a:r>
            <a:endParaRPr lang="en-US" altLang="zh-CN" dirty="0">
              <a:latin typeface="MyriadMM_565_600_" charset="0"/>
            </a:endParaRPr>
          </a:p>
          <a:p>
            <a:endParaRPr lang="en-US" altLang="zh-CN" sz="2800" dirty="0"/>
          </a:p>
        </p:txBody>
      </p:sp>
      <p:pic>
        <p:nvPicPr>
          <p:cNvPr id="464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781300"/>
            <a:ext cx="7993063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933825"/>
            <a:ext cx="72390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46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640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5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590800"/>
            <a:ext cx="7921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59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59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572000"/>
            <a:ext cx="8064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5928" name="Line 8"/>
          <p:cNvSpPr>
            <a:spLocks noChangeShapeType="1"/>
          </p:cNvSpPr>
          <p:nvPr/>
        </p:nvSpPr>
        <p:spPr bwMode="auto">
          <a:xfrm>
            <a:off x="7319964" y="3789363"/>
            <a:ext cx="23764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5929" name="AutoShape 9"/>
          <p:cNvSpPr>
            <a:spLocks noChangeArrowheads="1"/>
          </p:cNvSpPr>
          <p:nvPr/>
        </p:nvSpPr>
        <p:spPr bwMode="auto">
          <a:xfrm>
            <a:off x="7680325" y="3141663"/>
            <a:ext cx="1944688" cy="431800"/>
          </a:xfrm>
          <a:prstGeom prst="wedgeRectCallout">
            <a:avLst>
              <a:gd name="adj1" fmla="val -41431"/>
              <a:gd name="adj2" fmla="val 8970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59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CPI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12875"/>
            <a:ext cx="7924800" cy="4419600"/>
          </a:xfrm>
        </p:spPr>
        <p:txBody>
          <a:bodyPr/>
          <a:lstStyle/>
          <a:p>
            <a:r>
              <a:rPr lang="en-US" altLang="zh-CN" sz="2600">
                <a:latin typeface="Times-Roman" charset="0"/>
              </a:rPr>
              <a:t>CPU performance is dependent upon three characteristics:</a:t>
            </a:r>
          </a:p>
          <a:p>
            <a:pPr lvl="1"/>
            <a:r>
              <a:rPr lang="en-US" altLang="zh-CN" sz="2400">
                <a:latin typeface="Times-Roman" charset="0"/>
              </a:rPr>
              <a:t> clock cycle (or rate)</a:t>
            </a:r>
          </a:p>
          <a:p>
            <a:pPr lvl="1"/>
            <a:r>
              <a:rPr lang="en-US" altLang="zh-CN" sz="2400">
                <a:latin typeface="Times-Roman" charset="0"/>
              </a:rPr>
              <a:t> clock cycles per instruction</a:t>
            </a:r>
          </a:p>
          <a:p>
            <a:pPr lvl="1"/>
            <a:r>
              <a:rPr lang="en-US" altLang="zh-CN" sz="2400">
                <a:latin typeface="Times-Roman" charset="0"/>
              </a:rPr>
              <a:t> and instruction count.</a:t>
            </a:r>
          </a:p>
          <a:p>
            <a:r>
              <a:rPr lang="en-US" altLang="zh-CN">
                <a:latin typeface="Times-Roman" charset="0"/>
              </a:rPr>
              <a:t>It is difficult to change one parameter in complete isolation from others </a:t>
            </a:r>
          </a:p>
          <a:p>
            <a:pPr lvl="1"/>
            <a:r>
              <a:rPr lang="en-US" altLang="zh-CN">
                <a:latin typeface="Times-Roman" charset="0"/>
              </a:rPr>
              <a:t>Because the basic technologies involved in changing each characteristic are interdependent: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i="1">
                <a:latin typeface="Times-Italic" charset="0"/>
              </a:rPr>
              <a:t>Clock cycle time</a:t>
            </a:r>
            <a:r>
              <a:rPr lang="en-US" altLang="zh-CN">
                <a:latin typeface="Times-Roman" charset="0"/>
              </a:rPr>
              <a:t>—Hardware technology and organization</a:t>
            </a:r>
            <a:endParaRPr lang="en-US" altLang="zh-CN">
              <a:latin typeface="Times-Italic" charset="0"/>
            </a:endParaRPr>
          </a:p>
          <a:p>
            <a:pPr lvl="1"/>
            <a:r>
              <a:rPr lang="en-US" altLang="zh-CN" i="1">
                <a:latin typeface="Times-Italic" charset="0"/>
              </a:rPr>
              <a:t>CPI</a:t>
            </a:r>
            <a:r>
              <a:rPr lang="en-US" altLang="zh-CN">
                <a:latin typeface="Times-Roman" charset="0"/>
              </a:rPr>
              <a:t>—Organization and instruction set architecture</a:t>
            </a:r>
            <a:endParaRPr lang="en-US" altLang="zh-CN">
              <a:latin typeface="Times-Italic" charset="0"/>
            </a:endParaRPr>
          </a:p>
          <a:p>
            <a:pPr lvl="1"/>
            <a:r>
              <a:rPr lang="en-US" altLang="zh-CN" i="1">
                <a:latin typeface="Times-Italic" charset="0"/>
              </a:rPr>
              <a:t>Instruction count</a:t>
            </a:r>
            <a:r>
              <a:rPr lang="en-US" altLang="zh-CN">
                <a:latin typeface="Times-Roman" charset="0"/>
              </a:rPr>
              <a:t>—Instruction set architecture and compiler technology</a:t>
            </a:r>
            <a:endParaRPr lang="en-US" altLang="zh-CN">
              <a:latin typeface="Times-Italic" charset="0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　计算机技术发展综述（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295400"/>
            <a:ext cx="10566400" cy="4419600"/>
          </a:xfrm>
        </p:spPr>
        <p:txBody>
          <a:bodyPr/>
          <a:lstStyle/>
          <a:p>
            <a:r>
              <a:rPr lang="en-US" altLang="zh-CN" sz="2400" dirty="0"/>
              <a:t>1946</a:t>
            </a:r>
            <a:r>
              <a:rPr lang="zh-CN" altLang="en-US" sz="2400" dirty="0"/>
              <a:t>年</a:t>
            </a:r>
            <a:r>
              <a:rPr lang="en-US" altLang="zh-CN" sz="2400" dirty="0"/>
              <a:t>:  </a:t>
            </a:r>
            <a:r>
              <a:rPr lang="zh-CN" altLang="en-US" sz="2400" dirty="0"/>
              <a:t>在二次世界大战期间研制成功的世界上第一台电子计算机</a:t>
            </a:r>
            <a:r>
              <a:rPr lang="en-US" altLang="zh-CN" sz="2400" dirty="0"/>
              <a:t>ENIAC (Electronic Numerical </a:t>
            </a:r>
            <a:r>
              <a:rPr lang="en-US" altLang="zh-CN" sz="2400" dirty="0" err="1"/>
              <a:t>Intergrator</a:t>
            </a:r>
            <a:r>
              <a:rPr lang="en-US" altLang="zh-CN" sz="2400" dirty="0"/>
              <a:t> and Calculator)</a:t>
            </a:r>
            <a:r>
              <a:rPr lang="zh-CN" altLang="en-US" sz="2400" dirty="0"/>
              <a:t>正式对外宣布。</a:t>
            </a:r>
          </a:p>
          <a:p>
            <a:pPr lvl="1"/>
            <a:r>
              <a:rPr lang="zh-CN" altLang="en-US" sz="2400" dirty="0"/>
              <a:t>用途：军用；</a:t>
            </a:r>
          </a:p>
          <a:p>
            <a:pPr lvl="1"/>
            <a:r>
              <a:rPr lang="zh-CN" altLang="en-US" sz="2400" dirty="0"/>
              <a:t>体积：</a:t>
            </a:r>
            <a:r>
              <a:rPr lang="en-US" altLang="zh-CN" sz="2400" dirty="0"/>
              <a:t>100</a:t>
            </a:r>
            <a:r>
              <a:rPr lang="zh-CN" altLang="en-US" sz="2400" dirty="0"/>
              <a:t>英尺长</a:t>
            </a:r>
            <a:r>
              <a:rPr lang="zh-CN" altLang="en-US" sz="2400" dirty="0">
                <a:sym typeface="Symbol" pitchFamily="18" charset="2"/>
              </a:rPr>
              <a:t></a:t>
            </a:r>
            <a:r>
              <a:rPr lang="en-US" altLang="zh-CN" sz="2400" dirty="0">
                <a:sym typeface="Symbol" pitchFamily="18" charset="2"/>
              </a:rPr>
              <a:t>8.5</a:t>
            </a:r>
            <a:r>
              <a:rPr lang="zh-CN" altLang="en-US" sz="2400" dirty="0">
                <a:sym typeface="Symbol" pitchFamily="18" charset="2"/>
              </a:rPr>
              <a:t>英尺高</a:t>
            </a:r>
            <a:r>
              <a:rPr lang="en-US" altLang="zh-CN" sz="2400" dirty="0">
                <a:sym typeface="Symbol" pitchFamily="18" charset="2"/>
              </a:rPr>
              <a:t>n</a:t>
            </a:r>
            <a:r>
              <a:rPr lang="zh-CN" altLang="en-US" sz="2400" dirty="0">
                <a:sym typeface="Symbol" pitchFamily="18" charset="2"/>
              </a:rPr>
              <a:t>英尺宽；　组成：</a:t>
            </a:r>
            <a:r>
              <a:rPr lang="en-US" altLang="zh-CN" sz="2400" dirty="0">
                <a:sym typeface="Symbol" pitchFamily="18" charset="2"/>
              </a:rPr>
              <a:t>18000</a:t>
            </a:r>
            <a:r>
              <a:rPr lang="zh-CN" altLang="en-US" sz="2400" dirty="0">
                <a:sym typeface="Symbol" pitchFamily="18" charset="2"/>
              </a:rPr>
              <a:t>真空管；</a:t>
            </a:r>
          </a:p>
          <a:p>
            <a:pPr lvl="1"/>
            <a:r>
              <a:rPr lang="zh-CN" altLang="en-US" sz="2400" dirty="0">
                <a:sym typeface="Symbol" pitchFamily="18" charset="2"/>
              </a:rPr>
              <a:t>指令数：不足</a:t>
            </a:r>
            <a:r>
              <a:rPr lang="en-US" altLang="zh-CN" sz="2400" dirty="0">
                <a:sym typeface="Symbol" pitchFamily="18" charset="2"/>
              </a:rPr>
              <a:t>10</a:t>
            </a:r>
            <a:r>
              <a:rPr lang="zh-CN" altLang="en-US" sz="2400" dirty="0">
                <a:sym typeface="Symbol" pitchFamily="18" charset="2"/>
              </a:rPr>
              <a:t>条，加法，数据传输与转移</a:t>
            </a:r>
            <a:endParaRPr lang="en-US" altLang="zh-CN" sz="2400" dirty="0">
              <a:sym typeface="Symbol" pitchFamily="18" charset="2"/>
            </a:endParaRPr>
          </a:p>
          <a:p>
            <a:pPr lvl="1"/>
            <a:endParaRPr lang="en-US" altLang="zh-CN" sz="2400" dirty="0">
              <a:sym typeface="Symbol" pitchFamily="18" charset="2"/>
            </a:endParaRPr>
          </a:p>
          <a:p>
            <a:r>
              <a:rPr lang="en-US" altLang="zh-CN" sz="2800" dirty="0"/>
              <a:t>60</a:t>
            </a:r>
            <a:r>
              <a:rPr lang="zh-CN" altLang="en-US" sz="2800" dirty="0"/>
              <a:t>多年来，计算机技术有了惊人的发展</a:t>
            </a:r>
          </a:p>
          <a:p>
            <a:pPr lvl="1"/>
            <a:r>
              <a:rPr lang="zh-CN" altLang="en-US" sz="2400" dirty="0"/>
              <a:t>性能：（加法）速度提高了</a:t>
            </a:r>
            <a:r>
              <a:rPr lang="en-US" altLang="zh-CN" sz="2400" dirty="0"/>
              <a:t>&gt;5</a:t>
            </a:r>
            <a:r>
              <a:rPr lang="zh-CN" altLang="en-US" sz="2400" dirty="0"/>
              <a:t>个数量级</a:t>
            </a:r>
          </a:p>
          <a:p>
            <a:pPr lvl="1"/>
            <a:r>
              <a:rPr lang="zh-CN" altLang="en-US" sz="2400" dirty="0"/>
              <a:t>价格：今天</a:t>
            </a:r>
            <a:r>
              <a:rPr lang="en-US" altLang="zh-CN" sz="2400" dirty="0"/>
              <a:t>$500</a:t>
            </a:r>
            <a:r>
              <a:rPr lang="zh-CN" altLang="en-US" sz="2400" dirty="0"/>
              <a:t>的机器相当于</a:t>
            </a:r>
            <a:r>
              <a:rPr lang="en-US" altLang="zh-CN" sz="2400" dirty="0"/>
              <a:t>80</a:t>
            </a:r>
            <a:r>
              <a:rPr lang="zh-CN" altLang="en-US" sz="2400" dirty="0"/>
              <a:t>年代中</a:t>
            </a:r>
            <a:r>
              <a:rPr lang="en-US" altLang="zh-CN" sz="2400" dirty="0"/>
              <a:t>$107</a:t>
            </a:r>
            <a:r>
              <a:rPr lang="zh-CN" altLang="en-US" sz="2400" dirty="0"/>
              <a:t>的机器，这里同性能计算机的价格比，改善了近</a:t>
            </a:r>
            <a:r>
              <a:rPr lang="en-US" altLang="zh-CN" sz="2400" dirty="0"/>
              <a:t>5</a:t>
            </a:r>
            <a:r>
              <a:rPr lang="zh-CN" altLang="en-US" sz="2400" dirty="0"/>
              <a:t>个数量级。</a:t>
            </a:r>
          </a:p>
          <a:p>
            <a:pPr marL="457200" lvl="1" indent="0">
              <a:buNone/>
            </a:pPr>
            <a:endParaRPr lang="zh-CN" altLang="en-US" sz="2400" dirty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dirty="0">
                <a:sym typeface="Symbol" pitchFamily="18" charset="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412876"/>
            <a:ext cx="4800600" cy="1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9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708276"/>
            <a:ext cx="64008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7620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Quantitative Principles</a:t>
            </a:r>
            <a:endParaRPr lang="zh-CN" altLang="zh-CN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latin typeface="MyriadMM_565_600_" charset="0"/>
              </a:rPr>
              <a:t>4.</a:t>
            </a:r>
            <a:r>
              <a:rPr lang="zh-CN" altLang="en-US" b="1" dirty="0">
                <a:latin typeface="MyriadMM_565_600_" charset="0"/>
              </a:rPr>
              <a:t> </a:t>
            </a:r>
            <a:r>
              <a:rPr lang="en-US" altLang="zh-CN" b="1" dirty="0">
                <a:latin typeface="MyriadMM_565_600_" charset="0"/>
              </a:rPr>
              <a:t>Principle of Locality</a:t>
            </a:r>
            <a:endParaRPr lang="en-US" altLang="zh-CN" dirty="0">
              <a:latin typeface="MyriadMM_565_600_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-Roman" charset="0"/>
              </a:rPr>
              <a:t>Programs tend to reuse data and instructions they have used recently.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-Roman" charset="0"/>
              </a:rPr>
              <a:t>a program spends 90% of its execution time in only 10% of the code.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Times-Italic" charset="0"/>
              </a:rPr>
              <a:t>Temporal locality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Times-Roman" charset="0"/>
              </a:rPr>
              <a:t>states that recently accessed items are likely to be accessed in the near future.</a:t>
            </a:r>
            <a:endParaRPr lang="en-US" altLang="zh-CN" sz="2000" dirty="0">
              <a:latin typeface="Times-Italic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Times-Italic" charset="0"/>
              </a:rPr>
              <a:t>Spatial locality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Times-Roman" charset="0"/>
              </a:rPr>
              <a:t>says that items whose addresses are near one another tend to be referenced close together in time.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>
                <a:latin typeface="MyriadMM_565_600_" charset="0"/>
              </a:rPr>
              <a:t>5.</a:t>
            </a:r>
            <a:r>
              <a:rPr lang="zh-CN" altLang="en-US" sz="3600" b="1" dirty="0">
                <a:latin typeface="MyriadMM_565_600_" charset="0"/>
              </a:rPr>
              <a:t> </a:t>
            </a:r>
            <a:r>
              <a:rPr lang="en-US" altLang="zh-CN" sz="3600" b="1" dirty="0">
                <a:latin typeface="MyriadMM_565_600_" charset="0"/>
              </a:rPr>
              <a:t>Take Advantage of Parallelism</a:t>
            </a:r>
            <a:endParaRPr lang="en-US" altLang="zh-CN" sz="3600" dirty="0">
              <a:latin typeface="MyriadMM_565_600_" charset="0"/>
            </a:endParaRPr>
          </a:p>
          <a:p>
            <a:r>
              <a:rPr lang="en-US" altLang="zh-CN" dirty="0">
                <a:latin typeface="Times-Roman" charset="0"/>
              </a:rPr>
              <a:t>Taking advantage of parallelism is one of the most important methods for improving performance.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795246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00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1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指令级并行技术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5939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4EA2"/>
              </a:solidFill>
              <a:latin typeface="Arial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3999" y="2222867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4947" y="4659302"/>
            <a:ext cx="3222105" cy="159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95993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SimSun" pitchFamily="2" charset="-122"/>
              </a:rPr>
              <a:t>本次课内容提要</a:t>
            </a:r>
            <a:endParaRPr lang="en-US" altLang="zh-CN" b="1" dirty="0">
              <a:latin typeface="SimSun" pitchFamily="2" charset="-122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000" dirty="0">
                <a:latin typeface="SimSun" pitchFamily="2" charset="-122"/>
              </a:rPr>
              <a:t>流水线技术基础</a:t>
            </a:r>
            <a:endParaRPr lang="en-US" altLang="zh-CN" sz="2000" dirty="0">
              <a:latin typeface="SimSun" pitchFamily="2" charset="-122"/>
            </a:endParaRPr>
          </a:p>
          <a:p>
            <a:pPr lvl="1"/>
            <a:r>
              <a:rPr lang="zh-CN" altLang="en-US" sz="1600" b="1" dirty="0">
                <a:latin typeface="SimSun" pitchFamily="2" charset="-122"/>
              </a:rPr>
              <a:t>流水线技术就是指令重叠执行技术，达到加快运算速度的目的</a:t>
            </a:r>
            <a:endParaRPr lang="zh-CN" altLang="en-US" sz="1600" dirty="0">
              <a:latin typeface="SimSun" pitchFamily="2" charset="-122"/>
            </a:endParaRPr>
          </a:p>
          <a:p>
            <a:pPr marL="285750" indent="-285750">
              <a:buNone/>
            </a:pPr>
            <a:r>
              <a:rPr lang="en-US" altLang="zh-CN" sz="2000" dirty="0">
                <a:latin typeface="Times New Roman" pitchFamily="18" charset="0"/>
              </a:rPr>
              <a:t>3.2 </a:t>
            </a: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How Is Pipelining Implemented? </a:t>
            </a:r>
          </a:p>
          <a:p>
            <a:pPr marL="285750" indent="-28575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sz="2000" b="1" dirty="0">
                <a:latin typeface="SimSun" pitchFamily="2" charset="-122"/>
                <a:ea typeface="MyriadMM_215_600_"/>
                <a:cs typeface="MyriadMM_215_600_"/>
              </a:rPr>
              <a:t>The Major Hurdle of Pipelining—Pipeline Hazards</a:t>
            </a:r>
          </a:p>
          <a:p>
            <a:pPr lvl="1"/>
            <a:r>
              <a:rPr lang="zh-CN" altLang="en-US" sz="1600" b="1" dirty="0">
                <a:latin typeface="SimSun" pitchFamily="2" charset="-122"/>
              </a:rPr>
              <a:t>由于存在三种流水线竞争：结构竞争、数据竞争、控制竞争，导致流水线性能降低，不能运作在理想的重叠状态，需要插入停顿周期，从而使流水线性能降低。</a:t>
            </a:r>
            <a:endParaRPr lang="en-US" altLang="zh-CN" sz="2000" dirty="0">
              <a:latin typeface="Times New Roman" pitchFamily="18" charset="0"/>
            </a:endParaRPr>
          </a:p>
          <a:p>
            <a:pPr marL="285750" indent="-285750">
              <a:buNone/>
            </a:pPr>
            <a:r>
              <a:rPr lang="en-US" altLang="zh-CN" sz="2000" dirty="0">
                <a:latin typeface="Times New Roman" pitchFamily="18" charset="0"/>
              </a:rPr>
              <a:t>3.4 </a:t>
            </a: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Extending the MIPS Pipeline to Handle Multicycle Operations</a:t>
            </a:r>
          </a:p>
          <a:p>
            <a:pPr marL="285750" indent="-285750">
              <a:buNone/>
            </a:pPr>
            <a:endParaRPr lang="en-US" altLang="zh-CN" sz="2800" i="1" dirty="0">
              <a:solidFill>
                <a:srgbClr val="FF0000"/>
              </a:solidFill>
              <a:latin typeface="SimSun" pitchFamily="2" charset="-122"/>
            </a:endParaRP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SimSun" pitchFamily="2" charset="-122"/>
              </a:rPr>
              <a:t>下次课内容提要</a:t>
            </a:r>
            <a:endParaRPr lang="en-US" altLang="zh-CN" b="1" dirty="0">
              <a:latin typeface="SimSun" pitchFamily="2" charset="-122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sz="2000" dirty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Instruction-Level Parallelism: Concepts and Challenges</a:t>
            </a:r>
          </a:p>
          <a:p>
            <a:pPr lvl="1"/>
            <a:r>
              <a:rPr lang="zh-CN" altLang="en-US" sz="1600" b="1" dirty="0">
                <a:latin typeface="SimSun" pitchFamily="2" charset="-122"/>
              </a:rPr>
              <a:t>指令之间可重叠执行性称为指令级并行性（</a:t>
            </a:r>
            <a:r>
              <a:rPr lang="en-US" altLang="zh-CN" sz="1600" b="1" dirty="0">
                <a:latin typeface="SimSun" pitchFamily="2" charset="-122"/>
              </a:rPr>
              <a:t>Instruction Parallelism-ILP)</a:t>
            </a:r>
            <a:r>
              <a:rPr lang="zh-CN" altLang="en-US" sz="1600" b="1" dirty="0">
                <a:latin typeface="SimSun" pitchFamily="2" charset="-122"/>
              </a:rPr>
              <a:t>。因此进一步研究和开发指令之间的并行性，等于拓宽指令重叠执行的可能性，从而能进一步提高流水线的性能。（</a:t>
            </a:r>
            <a:r>
              <a:rPr lang="en-US" altLang="zh-CN" sz="1600" b="1" dirty="0">
                <a:latin typeface="SimSun" pitchFamily="2" charset="-122"/>
              </a:rPr>
              <a:t>CPI=1</a:t>
            </a:r>
            <a:r>
              <a:rPr lang="zh-CN" altLang="en-US" sz="1600" b="1" dirty="0">
                <a:latin typeface="SimSun" pitchFamily="2" charset="-122"/>
              </a:rPr>
              <a:t>）</a:t>
            </a:r>
            <a:endParaRPr lang="en-US" altLang="zh-CN" sz="2000" dirty="0">
              <a:latin typeface="Times New Roman" pitchFamily="18" charset="0"/>
              <a:ea typeface="MyriadMM_215_600_"/>
              <a:cs typeface="MyriadMM_215_600_"/>
            </a:endParaRPr>
          </a:p>
          <a:p>
            <a:pPr marL="285750" indent="-285750">
              <a:buNone/>
            </a:pP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3.6 Overcoming Data Hazards with Dynamic Scheduling</a:t>
            </a:r>
            <a:endParaRPr lang="zh-CN" altLang="en-US" sz="2800" b="1" dirty="0">
              <a:latin typeface="SimSun" pitchFamily="2" charset="-122"/>
            </a:endParaRPr>
          </a:p>
          <a:p>
            <a:pPr lvl="1"/>
            <a:r>
              <a:rPr lang="zh-CN" altLang="en-US" sz="1800" dirty="0">
                <a:latin typeface="SimSun" pitchFamily="2" charset="-122"/>
              </a:rPr>
              <a:t>针对流水线数据竞争的动态调度</a:t>
            </a:r>
          </a:p>
          <a:p>
            <a:pPr marL="285750" indent="-285750">
              <a:buNone/>
            </a:pP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3.7 Reducing Branch Costs with Dynamic Hardware Prediction</a:t>
            </a:r>
            <a:endParaRPr lang="en-US" altLang="zh-CN" sz="2000" b="1" dirty="0">
              <a:latin typeface="SimSun" pitchFamily="2" charset="-122"/>
            </a:endParaRPr>
          </a:p>
          <a:p>
            <a:pPr marL="685800" lvl="1"/>
            <a:r>
              <a:rPr lang="zh-CN" altLang="en-US" sz="1800" dirty="0">
                <a:latin typeface="SimSun" pitchFamily="2" charset="-122"/>
              </a:rPr>
              <a:t>针对流水线控制竞争的预测技术</a:t>
            </a:r>
            <a:endParaRPr lang="en-US" altLang="zh-CN" sz="1800" dirty="0">
              <a:latin typeface="SimSun" pitchFamily="2" charset="-122"/>
            </a:endParaRPr>
          </a:p>
          <a:p>
            <a:pPr marL="285750" indent="-285750">
              <a:buNone/>
            </a:pP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3.8 Hardware-Based Speculation</a:t>
            </a:r>
          </a:p>
          <a:p>
            <a:pPr marL="685800" lvl="1"/>
            <a:r>
              <a:rPr lang="zh-CN" altLang="en-US" sz="1800" dirty="0">
                <a:latin typeface="SimSun" pitchFamily="2" charset="-122"/>
              </a:rPr>
              <a:t>进一步开发指令级并行性的动态技术</a:t>
            </a:r>
          </a:p>
          <a:p>
            <a:pPr marL="1085850" lvl="2"/>
            <a:r>
              <a:rPr lang="zh-CN" altLang="en-US" sz="1600" dirty="0">
                <a:latin typeface="SimSun" pitchFamily="2" charset="-122"/>
              </a:rPr>
              <a:t>跨控制流的动态调度</a:t>
            </a:r>
            <a:r>
              <a:rPr lang="en-US" altLang="zh-CN" sz="1600" dirty="0">
                <a:latin typeface="SimSun" pitchFamily="2" charset="-122"/>
              </a:rPr>
              <a:t>:</a:t>
            </a:r>
            <a:r>
              <a:rPr lang="zh-CN" altLang="en-US" sz="1600" dirty="0">
                <a:latin typeface="SimSun" pitchFamily="2" charset="-122"/>
              </a:rPr>
              <a:t>数据竞争</a:t>
            </a:r>
            <a:r>
              <a:rPr lang="en-US" altLang="zh-CN" sz="1600" dirty="0">
                <a:latin typeface="SimSun" pitchFamily="2" charset="-122"/>
              </a:rPr>
              <a:t>+</a:t>
            </a:r>
            <a:r>
              <a:rPr lang="zh-CN" altLang="en-US" sz="1600" dirty="0">
                <a:latin typeface="SimSun" pitchFamily="2" charset="-122"/>
              </a:rPr>
              <a:t>控制竞争</a:t>
            </a:r>
          </a:p>
          <a:p>
            <a:pPr marL="285750" indent="-285750">
              <a:buNone/>
            </a:pPr>
            <a:r>
              <a:rPr lang="en-US" altLang="zh-CN" sz="2000" dirty="0">
                <a:latin typeface="Times New Roman" pitchFamily="18" charset="0"/>
                <a:ea typeface="MyriadMM_215_600_"/>
                <a:cs typeface="MyriadMM_215_600_"/>
              </a:rPr>
              <a:t>3.9 Taking Advantage of More ILP with Multiple Issue</a:t>
            </a:r>
          </a:p>
          <a:p>
            <a:pPr marL="685800" lvl="1"/>
            <a:r>
              <a:rPr lang="zh-CN" altLang="en-US" sz="1800" dirty="0">
                <a:latin typeface="SimSun" pitchFamily="2" charset="-122"/>
              </a:rPr>
              <a:t>进一步开发指令级并行性</a:t>
            </a:r>
            <a:r>
              <a:rPr lang="en-US" altLang="zh-CN" sz="1800" dirty="0">
                <a:latin typeface="SimSun" pitchFamily="2" charset="-122"/>
              </a:rPr>
              <a:t>(CPI&lt;1)</a:t>
            </a:r>
          </a:p>
          <a:p>
            <a:pPr marL="1085850" lvl="2"/>
            <a:r>
              <a:rPr lang="zh-CN" altLang="en-US" sz="1600" dirty="0">
                <a:latin typeface="SimSun" pitchFamily="2" charset="-122"/>
              </a:rPr>
              <a:t>采用单位时钟发射多条指令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SimSun" pitchFamily="2" charset="-122"/>
              </a:rPr>
              <a:t>3.1</a:t>
            </a:r>
            <a:r>
              <a:rPr lang="zh-CN" altLang="en-US" b="1">
                <a:latin typeface="SimSun" pitchFamily="2" charset="-122"/>
              </a:rPr>
              <a:t>流水线技术基础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None/>
            </a:pPr>
            <a:endParaRPr lang="en-US" altLang="zh-CN" sz="2400" dirty="0">
              <a:solidFill>
                <a:srgbClr val="FF3300"/>
              </a:solidFill>
            </a:endParaRPr>
          </a:p>
          <a:p>
            <a:pPr marL="285750" indent="-285750" algn="ctr">
              <a:buNone/>
            </a:pPr>
            <a:r>
              <a:rPr lang="zh-CN" altLang="en-US" sz="2000" i="1" dirty="0"/>
              <a:t>本科回顾</a:t>
            </a:r>
            <a:r>
              <a:rPr lang="en-US" altLang="zh-CN" sz="2000" i="1" dirty="0"/>
              <a:t>-------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Times New Roman" pitchFamily="18" charset="0"/>
              </a:rPr>
              <a:t>Appendix A.1</a:t>
            </a:r>
            <a:endParaRPr lang="en-US" altLang="zh-CN" sz="2400" dirty="0"/>
          </a:p>
          <a:p>
            <a:pPr marL="285750" indent="-285750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3.1.1 What is pipelining?</a:t>
            </a:r>
          </a:p>
          <a:p>
            <a:pPr marL="285750" indent="-285750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3.1.2 Why pipelining ?</a:t>
            </a:r>
          </a:p>
          <a:p>
            <a:pPr marL="285750" indent="-285750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3.1.3 Ideal Performance for Pipelining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>
                <a:solidFill>
                  <a:schemeClr val="bg1"/>
                </a:solidFill>
              </a:rPr>
              <a:t>3.1.1 What is pipelining?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 dirty="0"/>
              <a:t>Pipelining:</a:t>
            </a:r>
            <a:endParaRPr lang="en-US" altLang="zh-CN" sz="2800" dirty="0">
              <a:latin typeface="Times New Roman" pitchFamily="18" charset="0"/>
            </a:endParaRPr>
          </a:p>
          <a:p>
            <a:pPr marL="685800" lvl="1" indent="-228600"/>
            <a:r>
              <a:rPr lang="en-US" altLang="zh-CN" sz="2400" dirty="0">
                <a:latin typeface="SimSun" pitchFamily="2" charset="-122"/>
              </a:rPr>
              <a:t>“</a:t>
            </a:r>
            <a:r>
              <a:rPr lang="en-US" altLang="zh-CN" sz="2400" i="1" dirty="0">
                <a:latin typeface="SimSun" pitchFamily="2" charset="-122"/>
              </a:rPr>
              <a:t>A technique designed into some computers to increase speed by starting the execution of one instruction before completing the previous one.”</a:t>
            </a:r>
            <a:endParaRPr lang="en-US" altLang="zh-CN" sz="2400" dirty="0">
              <a:latin typeface="SimSun" pitchFamily="2" charset="-122"/>
            </a:endParaRPr>
          </a:p>
          <a:p>
            <a:pPr marL="685800" lvl="1" indent="-228600">
              <a:buNone/>
            </a:pPr>
            <a:r>
              <a:rPr lang="en-US" altLang="zh-CN" sz="2400" dirty="0">
                <a:latin typeface="SimSun" pitchFamily="2" charset="-122"/>
              </a:rPr>
              <a:t>      ----</a:t>
            </a:r>
            <a:r>
              <a:rPr lang="en-US" altLang="zh-CN" sz="2400" i="1" dirty="0">
                <a:latin typeface="SimSun" pitchFamily="2" charset="-122"/>
              </a:rPr>
              <a:t>Modern English-Chinese Dictionary</a:t>
            </a:r>
            <a:endParaRPr lang="en-US" altLang="zh-CN" sz="2400" dirty="0">
              <a:latin typeface="SimSun" pitchFamily="2" charset="-122"/>
            </a:endParaRPr>
          </a:p>
          <a:p>
            <a:pPr marL="685800" lvl="1" indent="-228600"/>
            <a:r>
              <a:rPr lang="en-US" altLang="zh-CN" sz="2400" dirty="0"/>
              <a:t>implementation technique whereby different instructions are </a:t>
            </a:r>
            <a:r>
              <a:rPr lang="en-US" altLang="zh-CN" sz="2400" dirty="0">
                <a:solidFill>
                  <a:srgbClr val="FF3300"/>
                </a:solidFill>
              </a:rPr>
              <a:t>overlapped</a:t>
            </a:r>
            <a:r>
              <a:rPr lang="en-US" altLang="zh-CN" sz="2400" dirty="0"/>
              <a:t> in execution at the same time.</a:t>
            </a:r>
          </a:p>
          <a:p>
            <a:pPr marL="685800" lvl="1" indent="-228600"/>
            <a:r>
              <a:rPr lang="en-US" altLang="zh-CN" sz="2400" dirty="0"/>
              <a:t>implementation technique to make </a:t>
            </a:r>
            <a:r>
              <a:rPr lang="en-US" altLang="zh-CN" sz="2400" dirty="0">
                <a:solidFill>
                  <a:srgbClr val="FF3300"/>
                </a:solidFill>
              </a:rPr>
              <a:t>fast</a:t>
            </a:r>
            <a:r>
              <a:rPr lang="en-US" altLang="zh-CN" sz="2400" dirty="0"/>
              <a:t> CPUs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134600" cy="53983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3.1.1 What is pipelining?</a:t>
            </a:r>
            <a:endParaRPr lang="zh-CN" altLang="zh-CN" dirty="0"/>
          </a:p>
        </p:txBody>
      </p:sp>
      <p:pic>
        <p:nvPicPr>
          <p:cNvPr id="3430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5807" y="850006"/>
            <a:ext cx="7628586" cy="538371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134600" cy="53554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3.1.1 What is pipelining?</a:t>
            </a:r>
            <a:endParaRPr lang="zh-CN" altLang="zh-CN" dirty="0"/>
          </a:p>
        </p:txBody>
      </p:sp>
      <p:pic>
        <p:nvPicPr>
          <p:cNvPr id="3440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6783" y="825230"/>
            <a:ext cx="7538434" cy="520754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006" y="189086"/>
            <a:ext cx="8027988" cy="720725"/>
          </a:xfrm>
        </p:spPr>
        <p:txBody>
          <a:bodyPr/>
          <a:lstStyle/>
          <a:p>
            <a:r>
              <a:rPr lang="en-US" altLang="zh-CN" sz="2800" dirty="0"/>
              <a:t>Incredible performance improvement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B30988-9E5E-491F-9765-4A94CDFD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23" y="1324270"/>
            <a:ext cx="9144000" cy="46539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134600" cy="52696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3.1.1 What is pipelining?</a:t>
            </a:r>
            <a:endParaRPr lang="zh-CN" altLang="zh-CN" dirty="0"/>
          </a:p>
        </p:txBody>
      </p:sp>
      <p:pic>
        <p:nvPicPr>
          <p:cNvPr id="345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2287" y="822745"/>
            <a:ext cx="7787426" cy="537278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134600" cy="53125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3.1.1 What is pipelining?</a:t>
            </a:r>
            <a:endParaRPr lang="en-US" altLang="zh-CN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2135188" y="1628775"/>
            <a:ext cx="7707312" cy="4598988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b="1" dirty="0"/>
              <a:t>A pipeline is like an auto assemble line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 dirty="0"/>
              <a:t>A pipeline has </a:t>
            </a:r>
            <a:r>
              <a:rPr lang="en-US" altLang="zh-CN" sz="2400" b="1" dirty="0">
                <a:solidFill>
                  <a:srgbClr val="FF3300"/>
                </a:solidFill>
              </a:rPr>
              <a:t>many stages</a:t>
            </a:r>
            <a:endParaRPr lang="en-US" altLang="zh-CN" sz="2400" b="1" dirty="0"/>
          </a:p>
          <a:p>
            <a:pPr marL="285750" indent="-285750">
              <a:lnSpc>
                <a:spcPct val="90000"/>
              </a:lnSpc>
            </a:pPr>
            <a:r>
              <a:rPr lang="en-US" altLang="zh-CN" sz="2400" b="1" dirty="0"/>
              <a:t>Each stage carries out a </a:t>
            </a:r>
            <a:r>
              <a:rPr lang="en-US" altLang="zh-CN" sz="2400" b="1" dirty="0">
                <a:solidFill>
                  <a:srgbClr val="FF3300"/>
                </a:solidFill>
              </a:rPr>
              <a:t>different part</a:t>
            </a:r>
            <a:r>
              <a:rPr lang="en-US" altLang="zh-CN" sz="2400" b="1" dirty="0"/>
              <a:t> of instruction or operation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 dirty="0"/>
              <a:t>The stages, which  cooperates at a </a:t>
            </a:r>
            <a:r>
              <a:rPr lang="en-US" altLang="zh-CN" sz="2400" b="1" dirty="0">
                <a:solidFill>
                  <a:srgbClr val="FF3300"/>
                </a:solidFill>
              </a:rPr>
              <a:t>synchronized clock</a:t>
            </a:r>
            <a:r>
              <a:rPr lang="en-US" altLang="zh-CN" sz="2400" b="1" dirty="0"/>
              <a:t>,  are connected to form a pipe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 dirty="0"/>
              <a:t>An instruction or operation enters through one end and progresses through the stages and exit through the other end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 dirty="0"/>
              <a:t>Pipelining is an implementation technique that </a:t>
            </a:r>
            <a:r>
              <a:rPr lang="en-US" altLang="zh-CN" sz="2400" b="1" dirty="0">
                <a:solidFill>
                  <a:srgbClr val="FF3300"/>
                </a:solidFill>
              </a:rPr>
              <a:t>exploits parallelism</a:t>
            </a:r>
            <a:r>
              <a:rPr lang="en-US" altLang="zh-CN" sz="2400" b="1" dirty="0"/>
              <a:t> among the instructions in a sequential instruction stream</a:t>
            </a:r>
            <a:r>
              <a:rPr lang="en-US" altLang="zh-CN" sz="2400" b="1" dirty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751268" y="287339"/>
            <a:ext cx="9688200" cy="474662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sz="3200" dirty="0"/>
              <a:t>3.1.2 Why pipelining :</a:t>
            </a:r>
            <a:r>
              <a:rPr lang="en-US" altLang="zh-CN" sz="3800" dirty="0"/>
              <a:t> </a:t>
            </a:r>
            <a:br>
              <a:rPr lang="en-US" altLang="zh-CN" sz="3800" dirty="0"/>
            </a:br>
            <a:br>
              <a:rPr lang="en-US" altLang="zh-CN" sz="3800" dirty="0"/>
            </a:br>
            <a:r>
              <a:rPr lang="en-US" altLang="zh-CN" sz="3800" dirty="0"/>
              <a:t>         </a:t>
            </a:r>
            <a:r>
              <a:rPr lang="en-US" altLang="zh-CN" sz="3400" dirty="0">
                <a:solidFill>
                  <a:srgbClr val="FF0000"/>
                </a:solidFill>
              </a:rPr>
              <a:t>save time and high utilization factor</a:t>
            </a:r>
          </a:p>
        </p:txBody>
      </p:sp>
      <p:sp>
        <p:nvSpPr>
          <p:cNvPr id="30925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167438" y="3073400"/>
            <a:ext cx="3890962" cy="28067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dirty="0">
                <a:solidFill>
                  <a:srgbClr val="FD0128"/>
                </a:solidFill>
                <a:latin typeface="Comic Sans MS" pitchFamily="66" charset="0"/>
              </a:rPr>
              <a:t>Latches, called pipeline registers’ break up computation into 5 stages</a:t>
            </a:r>
            <a:endParaRPr lang="en-US" altLang="zh-CN" dirty="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Deal 5 tasks at the same time.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1905000" y="2971800"/>
            <a:ext cx="4191000" cy="3124200"/>
          </a:xfrm>
        </p:spPr>
        <p:txBody>
          <a:bodyPr/>
          <a:lstStyle/>
          <a:p>
            <a:pPr marL="285750" indent="-285750"/>
            <a:r>
              <a:rPr lang="en-US" altLang="zh-CN">
                <a:latin typeface="Comic Sans MS" pitchFamily="66" charset="0"/>
              </a:rPr>
              <a:t>Only deal one task each time.</a:t>
            </a:r>
          </a:p>
          <a:p>
            <a:pPr marL="285750" indent="-285750"/>
            <a:r>
              <a:rPr lang="en-US" altLang="zh-CN">
                <a:latin typeface="Comic Sans MS" pitchFamily="66" charset="0"/>
              </a:rPr>
              <a:t>This  task takes </a:t>
            </a:r>
          </a:p>
          <a:p>
            <a:pPr marL="285750" indent="-285750">
              <a:buNone/>
            </a:pPr>
            <a:r>
              <a:rPr lang="en-US" altLang="zh-CN">
                <a:latin typeface="Comic Sans MS" pitchFamily="66" charset="0"/>
              </a:rPr>
              <a:t>   “ such a long time”</a:t>
            </a:r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84313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1484313"/>
            <a:ext cx="372586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pipelining: </a:t>
            </a:r>
            <a:r>
              <a:rPr lang="en-US" altLang="zh-CN" dirty="0">
                <a:solidFill>
                  <a:srgbClr val="FF0000"/>
                </a:solidFill>
              </a:rPr>
              <a:t>How much faster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3276600"/>
            <a:ext cx="4114800" cy="24574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“launch” a new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computation every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100ns </a:t>
            </a:r>
            <a:r>
              <a:rPr lang="en-US" altLang="zh-CN" sz="2400">
                <a:latin typeface="Comic Sans MS" pitchFamily="66" charset="0"/>
              </a:rPr>
              <a:t>in this structure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finish 10</a:t>
            </a:r>
            <a:r>
              <a:rPr lang="en-US" altLang="zh-CN" sz="2400" baseline="30000">
                <a:latin typeface="Comic Sans MS" pitchFamily="66" charset="0"/>
              </a:rPr>
              <a:t>7</a:t>
            </a:r>
            <a:r>
              <a:rPr lang="en-US" altLang="zh-CN" sz="2400">
                <a:latin typeface="Comic Sans MS" pitchFamily="66" charset="0"/>
              </a:rPr>
              <a:t> computations  per second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48401" y="3141663"/>
            <a:ext cx="3808413" cy="273526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launch a new computation every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20ns </a:t>
            </a:r>
            <a:r>
              <a:rPr lang="en-US" altLang="zh-CN" sz="2400">
                <a:latin typeface="Comic Sans MS" pitchFamily="66" charset="0"/>
              </a:rPr>
              <a:t>in pipelined structure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finish 5×10</a:t>
            </a:r>
            <a:r>
              <a:rPr lang="en-US" altLang="zh-CN" sz="2400" baseline="30000">
                <a:latin typeface="Comic Sans MS" pitchFamily="66" charset="0"/>
              </a:rPr>
              <a:t>7</a:t>
            </a:r>
            <a:r>
              <a:rPr lang="en-US" altLang="zh-CN" sz="2400">
                <a:latin typeface="Comic Sans MS" pitchFamily="66" charset="0"/>
              </a:rPr>
              <a:t> computations per second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400"/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12875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02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412876"/>
            <a:ext cx="381635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739901"/>
            <a:ext cx="7924800" cy="3789363"/>
          </a:xfrm>
        </p:spPr>
        <p:txBody>
          <a:bodyPr/>
          <a:lstStyle/>
          <a:p>
            <a:pPr marL="285750" indent="-285750"/>
            <a:r>
              <a:rPr lang="en-US" altLang="zh-CN" sz="2800"/>
              <a:t>The key implementation technique used to Make </a:t>
            </a:r>
            <a:r>
              <a:rPr lang="en-US" altLang="zh-CN" sz="2800">
                <a:solidFill>
                  <a:srgbClr val="FF3300"/>
                </a:solidFill>
              </a:rPr>
              <a:t>fast</a:t>
            </a:r>
            <a:r>
              <a:rPr lang="en-US" altLang="zh-CN" sz="2800"/>
              <a:t> CPU:  </a:t>
            </a:r>
            <a:r>
              <a:rPr lang="en-US" altLang="zh-CN" sz="2800">
                <a:solidFill>
                  <a:srgbClr val="FF3300"/>
                </a:solidFill>
              </a:rPr>
              <a:t>decrease </a:t>
            </a:r>
            <a:r>
              <a:rPr lang="en-US" altLang="zh-CN">
                <a:solidFill>
                  <a:srgbClr val="FF3300"/>
                </a:solidFill>
              </a:rPr>
              <a:t>CPUtime</a:t>
            </a:r>
            <a:r>
              <a:rPr lang="en-US" altLang="zh-CN"/>
              <a:t>.</a:t>
            </a:r>
          </a:p>
          <a:p>
            <a:pPr marL="285750" indent="-285750"/>
            <a:endParaRPr lang="en-US" altLang="zh-CN" sz="2800"/>
          </a:p>
          <a:p>
            <a:pPr marL="285750" indent="-285750"/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Throughput</a:t>
            </a:r>
            <a:r>
              <a:rPr lang="en-US" altLang="zh-CN" sz="2800"/>
              <a:t> ( rather than individual execution time)</a:t>
            </a:r>
          </a:p>
          <a:p>
            <a:pPr marL="285750" indent="-285750"/>
            <a:endParaRPr lang="en-US" altLang="zh-CN" sz="2800"/>
          </a:p>
          <a:p>
            <a:pPr marL="285750" indent="-285750"/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efficiency</a:t>
            </a:r>
            <a:r>
              <a:rPr lang="en-US" altLang="zh-CN" sz="2800"/>
              <a:t> for resources  (functional unit)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134600" cy="539839"/>
          </a:xfrm>
        </p:spPr>
        <p:txBody>
          <a:bodyPr/>
          <a:lstStyle/>
          <a:p>
            <a:r>
              <a:rPr lang="en-US" altLang="zh-CN" dirty="0"/>
              <a:t>3.1.3 Ideal Performance for Pipelining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600">
                <a:latin typeface="Comic Sans MS" pitchFamily="66" charset="0"/>
              </a:rPr>
              <a:t>If the stages are perfectly balanced, The time per instruction on the pipelined processor equal to:</a:t>
            </a:r>
          </a:p>
          <a:p>
            <a:pPr marL="285750" indent="-285750"/>
            <a:endParaRPr lang="en-US" altLang="zh-CN" sz="2600">
              <a:latin typeface="Comic Sans MS" pitchFamily="66" charset="0"/>
            </a:endParaRPr>
          </a:p>
          <a:p>
            <a:pPr marL="285750" indent="-285750" algn="ctr">
              <a:spcBef>
                <a:spcPct val="0"/>
              </a:spcBef>
              <a:buNone/>
            </a:pPr>
            <a:r>
              <a:rPr lang="en-US" altLang="zh-CN"/>
              <a:t> </a:t>
            </a:r>
            <a:r>
              <a:rPr lang="en-US" altLang="zh-CN" sz="2200" i="1" u="sng"/>
              <a:t>Time per instruction on unpipelined machine</a:t>
            </a:r>
          </a:p>
          <a:p>
            <a:pPr marL="285750" indent="-285750" algn="ctr">
              <a:spcBef>
                <a:spcPct val="0"/>
              </a:spcBef>
              <a:buNone/>
            </a:pPr>
            <a:r>
              <a:rPr lang="en-US" altLang="zh-CN" i="1"/>
              <a:t>     </a:t>
            </a:r>
            <a:r>
              <a:rPr lang="en-US" altLang="zh-CN" sz="2200" i="1"/>
              <a:t>Number of pipe stages</a:t>
            </a:r>
            <a:endParaRPr lang="en-US" altLang="zh-CN" sz="2200"/>
          </a:p>
          <a:p>
            <a:pPr marL="285750" indent="-285750">
              <a:buNone/>
            </a:pPr>
            <a:endParaRPr lang="en-US" altLang="zh-CN"/>
          </a:p>
          <a:p>
            <a:pPr marL="285750" indent="-285750"/>
            <a:r>
              <a:rPr lang="en-US" altLang="zh-CN"/>
              <a:t>So, </a:t>
            </a:r>
            <a:r>
              <a:rPr lang="en-US" altLang="zh-CN" b="1"/>
              <a:t>Ideal speedup</a:t>
            </a:r>
            <a:r>
              <a:rPr lang="en-US" altLang="zh-CN"/>
              <a:t> </a:t>
            </a:r>
            <a:r>
              <a:rPr lang="en-US" altLang="zh-CN" b="1"/>
              <a:t>equal to</a:t>
            </a:r>
            <a:r>
              <a:rPr lang="en-US" altLang="zh-CN"/>
              <a:t> </a:t>
            </a:r>
          </a:p>
          <a:p>
            <a:pPr marL="285750" indent="-285750">
              <a:buNone/>
            </a:pPr>
            <a:r>
              <a:rPr lang="en-US" altLang="zh-CN"/>
              <a:t>          </a:t>
            </a:r>
            <a:r>
              <a:rPr lang="en-US" altLang="zh-CN" b="1">
                <a:solidFill>
                  <a:srgbClr val="FF3300"/>
                </a:solidFill>
              </a:rPr>
              <a:t>Number of pipe stages</a:t>
            </a:r>
            <a:r>
              <a:rPr lang="en-US" altLang="zh-CN">
                <a:solidFill>
                  <a:srgbClr val="FF3300"/>
                </a:solidFill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188640"/>
            <a:ext cx="7921253" cy="914400"/>
          </a:xfrm>
        </p:spPr>
        <p:txBody>
          <a:bodyPr/>
          <a:lstStyle/>
          <a:p>
            <a:r>
              <a:rPr lang="en-US" altLang="zh-CN" sz="3600"/>
              <a:t>Why not just make a 50-stage pipeline ?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46326" y="1600201"/>
            <a:ext cx="7286625" cy="11922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>
                <a:latin typeface="Comic Sans MS" pitchFamily="66" charset="0"/>
              </a:rPr>
              <a:t>Some computations just won’t divide into any finer (shorter in time) logical implementation.</a:t>
            </a:r>
          </a:p>
          <a:p>
            <a:pPr marL="285750" indent="-285750">
              <a:lnSpc>
                <a:spcPct val="90000"/>
              </a:lnSpc>
            </a:pPr>
            <a:endParaRPr lang="en-US" altLang="zh-CN"/>
          </a:p>
        </p:txBody>
      </p:sp>
      <p:sp>
        <p:nvSpPr>
          <p:cNvPr id="31642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7608888" y="2968625"/>
            <a:ext cx="3059112" cy="2692400"/>
          </a:xfrm>
        </p:spPr>
        <p:txBody>
          <a:bodyPr/>
          <a:lstStyle/>
          <a:p>
            <a:pPr marL="285750" indent="-285750">
              <a:buNone/>
            </a:pPr>
            <a:r>
              <a:rPr lang="en-US" altLang="zh-CN" sz="2200" b="1"/>
              <a:t>5 stages    OK</a:t>
            </a:r>
          </a:p>
          <a:p>
            <a:pPr marL="285750" indent="-285750">
              <a:buNone/>
            </a:pPr>
            <a:endParaRPr lang="en-US" altLang="zh-CN" sz="2200" b="1"/>
          </a:p>
          <a:p>
            <a:pPr marL="285750" indent="-285750">
              <a:buNone/>
            </a:pPr>
            <a:endParaRPr lang="en-US" altLang="zh-CN" sz="2200" b="1"/>
          </a:p>
          <a:p>
            <a:pPr marL="285750" indent="-285750">
              <a:buNone/>
            </a:pPr>
            <a:endParaRPr lang="en-US" altLang="zh-CN" sz="2200" b="1"/>
          </a:p>
          <a:p>
            <a:pPr marL="285750" indent="-285750">
              <a:buNone/>
            </a:pPr>
            <a:r>
              <a:rPr lang="en-US" altLang="zh-CN" sz="2200" b="1"/>
              <a:t>50 stages  </a:t>
            </a:r>
            <a:r>
              <a:rPr lang="en-US" altLang="zh-CN" sz="2200" b="1">
                <a:solidFill>
                  <a:srgbClr val="FF3300"/>
                </a:solidFill>
              </a:rPr>
              <a:t>NO. Sorry!</a:t>
            </a:r>
            <a:endParaRPr lang="en-US" altLang="zh-CN" sz="2200" b="1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5105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0"/>
            <a:ext cx="518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139113" cy="914400"/>
          </a:xfrm>
        </p:spPr>
        <p:txBody>
          <a:bodyPr/>
          <a:lstStyle/>
          <a:p>
            <a:r>
              <a:rPr lang="en-US" altLang="zh-CN" sz="3200" dirty="0"/>
              <a:t>Why not just make a 50-stage pipeline ?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74825" y="1484313"/>
            <a:ext cx="8610600" cy="25146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Those latches are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NOT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free</a:t>
            </a:r>
            <a:r>
              <a:rPr lang="en-US" altLang="zh-CN" sz="2400">
                <a:latin typeface="Comic Sans MS" pitchFamily="66" charset="0"/>
              </a:rPr>
              <a:t>, they take up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area</a:t>
            </a:r>
            <a:r>
              <a:rPr lang="en-US" altLang="zh-CN" sz="2400">
                <a:latin typeface="Comic Sans MS" pitchFamily="66" charset="0"/>
              </a:rPr>
              <a:t>, and there is a real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delay</a:t>
            </a:r>
            <a:r>
              <a:rPr lang="en-US" altLang="zh-CN" sz="2400" b="1"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to go THRU the latch itself.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600">
                <a:latin typeface="Comic Sans MS" pitchFamily="66" charset="0"/>
              </a:rPr>
              <a:t> </a:t>
            </a:r>
            <a:r>
              <a:rPr lang="en-US" altLang="zh-CN" sz="2600">
                <a:solidFill>
                  <a:srgbClr val="FF3300"/>
                </a:solidFill>
                <a:latin typeface="Comic Sans MS" pitchFamily="66" charset="0"/>
              </a:rPr>
              <a:t>Machine cycle &gt; latch latency + clock skew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In modern, deep pipeline (10-20 stages), this is a real effect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Typically see logic “depths” in one pipe stage of 10-20 “gates”.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 </a:t>
            </a:r>
          </a:p>
        </p:txBody>
      </p:sp>
      <p:sp>
        <p:nvSpPr>
          <p:cNvPr id="3174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959600" y="4437064"/>
            <a:ext cx="3240088" cy="1754187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None/>
            </a:pPr>
            <a:r>
              <a:rPr lang="en-US" altLang="zh-CN" sz="2400">
                <a:latin typeface="Comic Sans MS" pitchFamily="66" charset="0"/>
              </a:rPr>
              <a:t>At these speeds, and with this few levels of logic, latch delay is important</a:t>
            </a:r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Many Pipeline Stages?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919289" y="1484313"/>
            <a:ext cx="4321175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E.g., Intel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Pentium III, Pentium 4: 20+ stages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More than 20 instructions in flight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High clock frequency (&gt;1GHz)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High IPC</a:t>
            </a:r>
            <a:endParaRPr lang="en-US" altLang="zh-CN" sz="1600" b="1">
              <a:solidFill>
                <a:srgbClr val="000000"/>
              </a:solidFill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Too many stages: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Lots of complications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Should take care of possible dependencies among in-flight instructions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Control logic is huge</a:t>
            </a:r>
            <a:endParaRPr lang="en-US" altLang="zh-CN" sz="2000" b="1">
              <a:latin typeface="Comic Sans MS" pitchFamily="66" charset="0"/>
            </a:endParaRPr>
          </a:p>
        </p:txBody>
      </p:sp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4314"/>
            <a:ext cx="3951288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994650" cy="914400"/>
          </a:xfrm>
        </p:spPr>
        <p:txBody>
          <a:bodyPr/>
          <a:lstStyle/>
          <a:p>
            <a:r>
              <a:rPr lang="en-US" altLang="zh-CN" sz="2400" dirty="0"/>
              <a:t>3.2 </a:t>
            </a:r>
            <a:r>
              <a:rPr lang="en-US" altLang="zh-CN" sz="2400" dirty="0">
                <a:ea typeface="MyriadMM_215_600_"/>
                <a:cs typeface="MyriadMM_215_600_"/>
              </a:rPr>
              <a:t>How Is Pipelining Implemented?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None/>
            </a:pPr>
            <a:endParaRPr lang="en-US" altLang="zh-CN" sz="2400" dirty="0">
              <a:solidFill>
                <a:srgbClr val="FF3300"/>
              </a:solidFill>
            </a:endParaRPr>
          </a:p>
          <a:p>
            <a:pPr marL="285750" indent="-285750" algn="ctr">
              <a:buNone/>
            </a:pPr>
            <a:r>
              <a:rPr lang="zh-CN" altLang="en-US" sz="2000" i="1" dirty="0">
                <a:solidFill>
                  <a:srgbClr val="0000FF"/>
                </a:solidFill>
              </a:rPr>
              <a:t>本科回顾</a:t>
            </a:r>
            <a:r>
              <a:rPr lang="en-US" altLang="zh-CN" sz="2000" i="1" dirty="0">
                <a:solidFill>
                  <a:srgbClr val="0000FF"/>
                </a:solidFill>
              </a:rPr>
              <a:t>-------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Appendix A.3</a:t>
            </a:r>
            <a:endParaRPr lang="en-US" altLang="zh-CN" sz="2400" dirty="0">
              <a:solidFill>
                <a:srgbClr val="FF3300"/>
              </a:solidFill>
            </a:endParaRPr>
          </a:p>
          <a:p>
            <a:pPr marL="285750" indent="-285750">
              <a:buNone/>
            </a:pPr>
            <a:endParaRPr lang="en-US" altLang="zh-CN" sz="2400" dirty="0">
              <a:solidFill>
                <a:srgbClr val="FF3300"/>
              </a:solidFill>
            </a:endParaRPr>
          </a:p>
          <a:p>
            <a:pPr marL="285750" indent="-285750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3.2.1 How does instruction Work in the MIPS 5 stage pipeline? </a:t>
            </a:r>
          </a:p>
          <a:p>
            <a:pPr marL="285750" indent="-285750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3.2.2 5-stage Version of MIPS Datapath</a:t>
            </a:r>
          </a:p>
          <a:p>
            <a:pPr marL="285750" indent="-285750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3.2.3 The MIPS pipelining and some Problems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1.1</a:t>
            </a:r>
            <a:r>
              <a:rPr lang="zh-CN" altLang="en-US" sz="2800" dirty="0"/>
              <a:t>　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计算机技术发展综述（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837842" y="1071317"/>
            <a:ext cx="10516315" cy="3970338"/>
          </a:xfrm>
        </p:spPr>
        <p:txBody>
          <a:bodyPr/>
          <a:lstStyle/>
          <a:p>
            <a:pPr marL="285750" indent="-285750"/>
            <a:r>
              <a:rPr lang="zh-CN" altLang="en-US" sz="2800" b="1" dirty="0"/>
              <a:t>计算机技术快速发展进步的原因之一</a:t>
            </a:r>
          </a:p>
          <a:p>
            <a:pPr lvl="1"/>
            <a:r>
              <a:rPr lang="zh-CN" altLang="en-US" sz="2400" b="1" dirty="0">
                <a:solidFill>
                  <a:schemeClr val="accent2"/>
                </a:solidFill>
              </a:rPr>
              <a:t>技术进步：</a:t>
            </a:r>
            <a:r>
              <a:rPr lang="zh-CN" altLang="en-US" sz="2400" dirty="0"/>
              <a:t>集成电路技术的进步，还有存储器（</a:t>
            </a:r>
            <a:r>
              <a:rPr lang="zh-CN" altLang="en-US" sz="2400" dirty="0">
                <a:solidFill>
                  <a:srgbClr val="FF0000"/>
                </a:solidFill>
              </a:rPr>
              <a:t>包括内外存</a:t>
            </a:r>
            <a:r>
              <a:rPr lang="zh-CN" altLang="en-US" sz="2400" dirty="0"/>
              <a:t>）和各类外设的进步。</a:t>
            </a:r>
            <a:endParaRPr lang="en-US" altLang="zh-CN" sz="2400" dirty="0"/>
          </a:p>
          <a:p>
            <a:pPr lvl="2"/>
            <a:r>
              <a:rPr lang="zh-CN" altLang="en-US" sz="2000" dirty="0"/>
              <a:t>稳定快速发展，即按</a:t>
            </a:r>
            <a:r>
              <a:rPr lang="en-US" altLang="zh-CN" sz="2000" dirty="0"/>
              <a:t>Moore</a:t>
            </a:r>
            <a:r>
              <a:rPr lang="zh-CN" altLang="en-US" sz="2000" dirty="0"/>
              <a:t>定律发展，即微处理器性能（按芯片上晶体管数定义）每</a:t>
            </a:r>
            <a:r>
              <a:rPr lang="en-US" altLang="zh-CN" sz="2000" dirty="0"/>
              <a:t>18</a:t>
            </a:r>
            <a:r>
              <a:rPr lang="zh-CN" altLang="en-US" sz="2000" dirty="0"/>
              <a:t>个月翻一番，即每年提高</a:t>
            </a:r>
            <a:r>
              <a:rPr lang="en-US" altLang="zh-CN" sz="2000" dirty="0"/>
              <a:t>58%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685800" lvl="1" indent="-228600">
              <a:buNone/>
            </a:pPr>
            <a:endParaRPr lang="en-US" altLang="zh-CN" sz="2400" dirty="0"/>
          </a:p>
          <a:p>
            <a:pPr marL="285750" indent="-285750"/>
            <a:r>
              <a:rPr lang="zh-CN" altLang="en-US" sz="2800" b="1" dirty="0"/>
              <a:t>计算机技术快速发展进步的原因之二</a:t>
            </a:r>
          </a:p>
          <a:p>
            <a:pPr marL="685800" lvl="1" indent="-228600"/>
            <a:r>
              <a:rPr lang="zh-CN" altLang="en-US" sz="2400" dirty="0">
                <a:solidFill>
                  <a:schemeClr val="accent2"/>
                </a:solidFill>
              </a:rPr>
              <a:t>计算机设计创新：</a:t>
            </a:r>
            <a:r>
              <a:rPr lang="zh-CN" altLang="en-US" sz="2400" dirty="0"/>
              <a:t>即计算机体系结构的不断创新。</a:t>
            </a:r>
          </a:p>
          <a:p>
            <a:pPr lvl="2"/>
            <a:r>
              <a:rPr lang="zh-CN" altLang="en-US" sz="2000" dirty="0"/>
              <a:t>经历了由简单</a:t>
            </a:r>
            <a:r>
              <a:rPr lang="zh-CN" altLang="en-US" sz="2000" dirty="0">
                <a:sym typeface="Symbol" pitchFamily="18" charset="2"/>
              </a:rPr>
              <a:t>复杂极其复杂简单复杂极其复杂的经历</a:t>
            </a:r>
          </a:p>
          <a:p>
            <a:pPr lvl="2"/>
            <a:r>
              <a:rPr lang="zh-CN" altLang="en-US" sz="2000" dirty="0">
                <a:sym typeface="Symbol" pitchFamily="18" charset="2"/>
              </a:rPr>
              <a:t>有时快，有时慢</a:t>
            </a:r>
            <a:r>
              <a:rPr lang="en-US" altLang="zh-CN" sz="2000" dirty="0">
                <a:sym typeface="Symbol" pitchFamily="18" charset="2"/>
              </a:rPr>
              <a:t>(1977</a:t>
            </a:r>
            <a:r>
              <a:rPr lang="zh-CN" altLang="en-US" sz="2000" dirty="0">
                <a:sym typeface="Symbol" pitchFamily="18" charset="2"/>
              </a:rPr>
              <a:t>年的</a:t>
            </a:r>
            <a:r>
              <a:rPr lang="en-US" altLang="zh-CN" sz="2000" dirty="0">
                <a:sym typeface="Symbol" pitchFamily="18" charset="2"/>
              </a:rPr>
              <a:t>VAX/780</a:t>
            </a:r>
            <a:r>
              <a:rPr lang="zh-CN" altLang="en-US" sz="2000" dirty="0">
                <a:sym typeface="Symbol" pitchFamily="18" charset="2"/>
              </a:rPr>
              <a:t>为１</a:t>
            </a:r>
            <a:r>
              <a:rPr lang="en-US" altLang="zh-CN" sz="2000" dirty="0">
                <a:sym typeface="Symbol" pitchFamily="18" charset="2"/>
              </a:rPr>
              <a:t>MIPS</a:t>
            </a:r>
            <a:r>
              <a:rPr lang="zh-CN" altLang="en-US" sz="2000" dirty="0">
                <a:sym typeface="Symbol" pitchFamily="18" charset="2"/>
              </a:rPr>
              <a:t>机器，</a:t>
            </a:r>
            <a:r>
              <a:rPr lang="en-US" altLang="zh-CN" sz="2000" dirty="0">
                <a:sym typeface="Symbol" pitchFamily="18" charset="2"/>
              </a:rPr>
              <a:t>1985</a:t>
            </a:r>
            <a:r>
              <a:rPr lang="zh-CN" altLang="en-US" sz="2000" dirty="0">
                <a:sym typeface="Symbol" pitchFamily="18" charset="2"/>
              </a:rPr>
              <a:t>年</a:t>
            </a:r>
            <a:r>
              <a:rPr lang="en-US" altLang="zh-CN" sz="2000" dirty="0">
                <a:sym typeface="Symbol" pitchFamily="18" charset="2"/>
              </a:rPr>
              <a:t>VAS/785</a:t>
            </a:r>
            <a:r>
              <a:rPr lang="zh-CN" altLang="en-US" sz="2000" dirty="0">
                <a:sym typeface="Symbol" pitchFamily="18" charset="2"/>
              </a:rPr>
              <a:t>仅为</a:t>
            </a:r>
            <a:r>
              <a:rPr lang="en-US" altLang="zh-CN" sz="2000" dirty="0">
                <a:sym typeface="Symbol" pitchFamily="18" charset="2"/>
              </a:rPr>
              <a:t>1.5 MIPS</a:t>
            </a:r>
            <a:r>
              <a:rPr lang="zh-CN" altLang="en-US" sz="2000" dirty="0">
                <a:sym typeface="Symbol" pitchFamily="18" charset="2"/>
              </a:rPr>
              <a:t>，几乎停止不前。</a:t>
            </a:r>
          </a:p>
          <a:p>
            <a:pPr lvl="2"/>
            <a:r>
              <a:rPr lang="zh-CN" altLang="en-US" sz="2000" dirty="0">
                <a:sym typeface="Symbol" pitchFamily="18" charset="2"/>
              </a:rPr>
              <a:t>有很多技术，经不起时间考验，已退出历史舞台。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88913"/>
            <a:ext cx="8534400" cy="990600"/>
          </a:xfrm>
        </p:spPr>
        <p:txBody>
          <a:bodyPr/>
          <a:lstStyle/>
          <a:p>
            <a:r>
              <a:rPr lang="en-US" altLang="zh-CN" dirty="0"/>
              <a:t>3.2.1  MIPS 5 stage pipeline (1)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None/>
            </a:pPr>
            <a:r>
              <a:rPr lang="en-US" altLang="zh-CN" sz="2400"/>
              <a:t>The first two stages of MIPS pipeline</a:t>
            </a:r>
            <a:endParaRPr lang="en-US" altLang="zh-CN" sz="2200">
              <a:latin typeface="Comic Sans MS" pitchFamily="66" charset="0"/>
            </a:endParaRPr>
          </a:p>
          <a:p>
            <a:pPr marL="285750" indent="-285750"/>
            <a:r>
              <a:rPr lang="en-US" altLang="zh-CN" sz="2200">
                <a:latin typeface="Comic Sans MS" pitchFamily="66" charset="0"/>
              </a:rPr>
              <a:t>IF (Instruction fetch cycle)</a:t>
            </a:r>
          </a:p>
          <a:p>
            <a:pPr marL="685800" lvl="1" indent="-228600"/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IR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Mem[PC];</a:t>
            </a:r>
          </a:p>
          <a:p>
            <a:pPr marL="685800" lvl="1" indent="-228600"/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NPC PC=PC+4;</a:t>
            </a:r>
          </a:p>
          <a:p>
            <a:pPr marL="285750" indent="-285750"/>
            <a:r>
              <a:rPr lang="en-US" altLang="zh-CN" sz="220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zh-CN" sz="2200">
                <a:latin typeface="Comic Sans MS" pitchFamily="66" charset="0"/>
              </a:rPr>
              <a:t>D (Instruction decode/register fetch cycle)</a:t>
            </a:r>
          </a:p>
          <a:p>
            <a:pPr marL="685800" lvl="1" indent="-228600"/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Regs[rs];</a:t>
            </a:r>
            <a:endParaRPr lang="en-US" altLang="zh-CN" sz="2200">
              <a:solidFill>
                <a:srgbClr val="FF0000"/>
              </a:solidFill>
              <a:latin typeface="Comic Sans MS" pitchFamily="66" charset="0"/>
            </a:endParaRPr>
          </a:p>
          <a:p>
            <a:pPr marL="685800" lvl="1" indent="-228600"/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B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Regs[rt];</a:t>
            </a:r>
            <a:endParaRPr lang="en-US" altLang="zh-CN" sz="2200">
              <a:solidFill>
                <a:srgbClr val="FF0000"/>
              </a:solidFill>
              <a:latin typeface="Comic Sans MS" pitchFamily="66" charset="0"/>
            </a:endParaRPr>
          </a:p>
          <a:p>
            <a:pPr marL="685800" lvl="1" indent="-228600"/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Imm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sign-extended immediate field of IR;</a:t>
            </a:r>
          </a:p>
          <a:p>
            <a:pPr marL="285750" indent="-285750">
              <a:buFontTx/>
              <a:buChar char="–"/>
            </a:pPr>
            <a:endParaRPr lang="en-US" altLang="zh-CN" sz="2200">
              <a:solidFill>
                <a:srgbClr val="FF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–"/>
            </a:pP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Note: The first two stages of MIPS pipeline do  the same functions for all kinds of instructions.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066088" cy="914400"/>
          </a:xfrm>
        </p:spPr>
        <p:txBody>
          <a:bodyPr/>
          <a:lstStyle/>
          <a:p>
            <a:r>
              <a:rPr lang="en-US" altLang="zh-CN" sz="3600" dirty="0"/>
              <a:t>MIPS 5 stage pipeline (2)</a:t>
            </a:r>
            <a:endParaRPr lang="en-US" altLang="zh-CN" sz="400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EX (Execution/effective address cycle)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Memory reference: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ALUoutput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A+Imm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  <a:sym typeface="Symbol" pitchFamily="18" charset="2"/>
              </a:rPr>
              <a:t>Register-Register ALU instruction: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 A func B;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  <a:sym typeface="Symbol" pitchFamily="18" charset="2"/>
              </a:rPr>
              <a:t>Register-Immediate ALU instruction: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 A op Imm;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  <a:sym typeface="Symbol" pitchFamily="18" charset="2"/>
              </a:rPr>
              <a:t>Branch: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 NPC+(Imm &lt;&lt;2 );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Cond (A==0)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 5 stage pipeline (2)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12876"/>
            <a:ext cx="8070850" cy="50403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MEM(Memory </a:t>
            </a:r>
            <a:r>
              <a:rPr lang="en-US" altLang="zh-CN" sz="2400" dirty="0" err="1">
                <a:latin typeface="Comic Sans MS" pitchFamily="66" charset="0"/>
              </a:rPr>
              <a:t>acces</a:t>
            </a:r>
            <a:r>
              <a:rPr lang="en-US" altLang="zh-CN" sz="2400" dirty="0">
                <a:latin typeface="Comic Sans MS" pitchFamily="66" charset="0"/>
              </a:rPr>
              <a:t>/branch completion cycle)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Memory reference: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LMD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Mem[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] or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Mem[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] B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Branch: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If (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cond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) PC 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</a:t>
            </a:r>
            <a:endParaRPr lang="en-US" altLang="zh-CN" sz="2000" dirty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WB (Write back cycle)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Register-Register ALU instruction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Regs[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rd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]  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;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Register-Immediate ALU instruction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Regs[rt] 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;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Load Instruction: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Regs[rt] LMD;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134600" cy="55169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3.2.2 5-stage Version of MIPS Datapath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346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6377" y="780297"/>
            <a:ext cx="8019245" cy="5532722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3.2.3 The MIPS pipelining</a:t>
            </a:r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4231"/>
              </p:ext>
            </p:extLst>
          </p:nvPr>
        </p:nvGraphicFramePr>
        <p:xfrm>
          <a:off x="1905000" y="1143000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Picture" r:id="rId4" imgW="4762440" imgH="3305160" progId="Word.Picture.8">
                  <p:embed/>
                </p:oleObj>
              </mc:Choice>
              <mc:Fallback>
                <p:oleObj name="Picture" r:id="rId4" imgW="4762440" imgH="3305160" progId="Word.Picture.8">
                  <p:embed/>
                  <p:pic>
                    <p:nvPicPr>
                      <p:cNvPr id="330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8382000" cy="4876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96969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57" y="225426"/>
            <a:ext cx="8223250" cy="990600"/>
          </a:xfrm>
        </p:spPr>
        <p:txBody>
          <a:bodyPr/>
          <a:lstStyle/>
          <a:p>
            <a:r>
              <a:rPr lang="en-US" altLang="zh-CN" sz="2800" dirty="0"/>
              <a:t>Problems that pipelining introduces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412876"/>
            <a:ext cx="8135938" cy="720725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None/>
            </a:pPr>
            <a:r>
              <a:rPr lang="zh-CN" altLang="en-US" sz="3000">
                <a:latin typeface="Comic Sans MS" pitchFamily="66" charset="0"/>
              </a:rPr>
              <a:t>一、</a:t>
            </a:r>
            <a:r>
              <a:rPr lang="en-US" altLang="zh-CN">
                <a:latin typeface="Comic Sans MS" pitchFamily="66" charset="0"/>
              </a:rPr>
              <a:t>There is 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conflict</a:t>
            </a:r>
            <a:r>
              <a:rPr lang="en-US" altLang="zh-CN">
                <a:latin typeface="Comic Sans MS" pitchFamily="66" charset="0"/>
              </a:rPr>
              <a:t>  about the 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memory</a:t>
            </a:r>
            <a:r>
              <a:rPr lang="en-US" altLang="zh-CN">
                <a:latin typeface="Comic Sans MS" pitchFamily="66" charset="0"/>
              </a:rPr>
              <a:t> !</a:t>
            </a:r>
            <a:endParaRPr lang="en-US" altLang="zh-CN" sz="3600"/>
          </a:p>
        </p:txBody>
      </p:sp>
      <p:grpSp>
        <p:nvGrpSpPr>
          <p:cNvPr id="331780" name="Group 4"/>
          <p:cNvGrpSpPr>
            <a:grpSpLocks/>
          </p:cNvGrpSpPr>
          <p:nvPr/>
        </p:nvGrpSpPr>
        <p:grpSpPr bwMode="auto">
          <a:xfrm>
            <a:off x="2133601" y="2276476"/>
            <a:ext cx="7456488" cy="3281363"/>
            <a:chOff x="479" y="1776"/>
            <a:chExt cx="4697" cy="2067"/>
          </a:xfrm>
        </p:grpSpPr>
        <p:grpSp>
          <p:nvGrpSpPr>
            <p:cNvPr id="331781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331782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31783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31784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785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31786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331787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31788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31789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790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31791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sp>
          <p:nvSpPr>
            <p:cNvPr id="331792" name="Rectangle 16"/>
            <p:cNvSpPr>
              <a:spLocks noChangeArrowheads="1"/>
            </p:cNvSpPr>
            <p:nvPr/>
          </p:nvSpPr>
          <p:spPr bwMode="auto">
            <a:xfrm>
              <a:off x="479" y="2251"/>
              <a:ext cx="228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n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s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331793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794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795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Time (clock cycles)</a:t>
              </a:r>
            </a:p>
          </p:txBody>
        </p:sp>
        <p:sp>
          <p:nvSpPr>
            <p:cNvPr id="331796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Ld/St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797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4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1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798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2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799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3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31800" name="Group 24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331801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2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3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4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5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6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7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08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31809" name="Group 33"/>
            <p:cNvGrpSpPr>
              <a:grpSpLocks/>
            </p:cNvGrpSpPr>
            <p:nvPr/>
          </p:nvGrpSpPr>
          <p:grpSpPr bwMode="auto">
            <a:xfrm>
              <a:off x="2457" y="2189"/>
              <a:ext cx="226" cy="423"/>
              <a:chOff x="2256" y="1152"/>
              <a:chExt cx="226" cy="481"/>
            </a:xfrm>
          </p:grpSpPr>
          <p:sp>
            <p:nvSpPr>
              <p:cNvPr id="331810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11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grpSp>
          <p:nvGrpSpPr>
            <p:cNvPr id="331812" name="Group 36"/>
            <p:cNvGrpSpPr>
              <a:grpSpLocks/>
            </p:cNvGrpSpPr>
            <p:nvPr/>
          </p:nvGrpSpPr>
          <p:grpSpPr bwMode="auto">
            <a:xfrm>
              <a:off x="1525" y="2273"/>
              <a:ext cx="410" cy="255"/>
              <a:chOff x="1324" y="1248"/>
              <a:chExt cx="410" cy="289"/>
            </a:xfrm>
          </p:grpSpPr>
          <p:sp>
            <p:nvSpPr>
              <p:cNvPr id="331813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1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31814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31815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16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31817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1818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331819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20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1821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22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23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24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sp>
          <p:nvSpPr>
            <p:cNvPr id="331825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1826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331827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28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1829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30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31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32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833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31834" name="Group 58"/>
            <p:cNvGrpSpPr>
              <a:grpSpLocks/>
            </p:cNvGrpSpPr>
            <p:nvPr/>
          </p:nvGrpSpPr>
          <p:grpSpPr bwMode="auto">
            <a:xfrm>
              <a:off x="1952" y="2583"/>
              <a:ext cx="2127" cy="452"/>
              <a:chOff x="1751" y="1600"/>
              <a:chExt cx="2127" cy="513"/>
            </a:xfrm>
          </p:grpSpPr>
          <p:grpSp>
            <p:nvGrpSpPr>
              <p:cNvPr id="331835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31836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37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31838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10" cy="289"/>
                <a:chOff x="1751" y="1696"/>
                <a:chExt cx="410" cy="289"/>
              </a:xfrm>
            </p:grpSpPr>
            <p:sp>
              <p:nvSpPr>
                <p:cNvPr id="33183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10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Mem</a:t>
                  </a:r>
                </a:p>
              </p:txBody>
            </p:sp>
            <p:grpSp>
              <p:nvGrpSpPr>
                <p:cNvPr id="331840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31841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1842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31843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1844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31845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46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1847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48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49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50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1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31851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31852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53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1854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1855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31856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57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1858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59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60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61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62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31863" name="Group 87"/>
            <p:cNvGrpSpPr>
              <a:grpSpLocks/>
            </p:cNvGrpSpPr>
            <p:nvPr/>
          </p:nvGrpSpPr>
          <p:grpSpPr bwMode="auto">
            <a:xfrm>
              <a:off x="2379" y="2978"/>
              <a:ext cx="2127" cy="451"/>
              <a:chOff x="2178" y="2048"/>
              <a:chExt cx="2127" cy="513"/>
            </a:xfrm>
          </p:grpSpPr>
          <p:grpSp>
            <p:nvGrpSpPr>
              <p:cNvPr id="331864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31865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66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31867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10" cy="289"/>
                <a:chOff x="2178" y="2144"/>
                <a:chExt cx="410" cy="289"/>
              </a:xfrm>
            </p:grpSpPr>
            <p:sp>
              <p:nvSpPr>
                <p:cNvPr id="33186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10" cy="2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Mem</a:t>
                  </a:r>
                </a:p>
              </p:txBody>
            </p:sp>
            <p:grpSp>
              <p:nvGrpSpPr>
                <p:cNvPr id="331869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31870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1871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31872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1873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31874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75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1876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77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78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79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1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31880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31881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82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1883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1884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31885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886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1887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88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89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90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91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31892" name="Group 116"/>
            <p:cNvGrpSpPr>
              <a:grpSpLocks/>
            </p:cNvGrpSpPr>
            <p:nvPr/>
          </p:nvGrpSpPr>
          <p:grpSpPr bwMode="auto">
            <a:xfrm>
              <a:off x="3740" y="3372"/>
              <a:ext cx="224" cy="424"/>
              <a:chOff x="3539" y="2496"/>
              <a:chExt cx="224" cy="481"/>
            </a:xfrm>
          </p:grpSpPr>
          <p:sp>
            <p:nvSpPr>
              <p:cNvPr id="331893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94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sp>
          <p:nvSpPr>
            <p:cNvPr id="331895" name="Rectangle 119"/>
            <p:cNvSpPr>
              <a:spLocks noChangeArrowheads="1"/>
            </p:cNvSpPr>
            <p:nvPr/>
          </p:nvSpPr>
          <p:spPr bwMode="auto">
            <a:xfrm>
              <a:off x="3266" y="346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1896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331897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898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1899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00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01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02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grpSp>
          <p:nvGrpSpPr>
            <p:cNvPr id="331903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331904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905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1906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1907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331908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1909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1910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11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12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13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1914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228600"/>
            <a:ext cx="8064698" cy="914400"/>
          </a:xfrm>
        </p:spPr>
        <p:txBody>
          <a:bodyPr/>
          <a:lstStyle/>
          <a:p>
            <a:r>
              <a:rPr lang="en-US" altLang="zh-CN" dirty="0"/>
              <a:t>Separate instruction and data memories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412875"/>
            <a:ext cx="8534400" cy="48006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use split instruction and data cache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  <a:spcBef>
                <a:spcPct val="80000"/>
              </a:spcBef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  <a:spcBef>
                <a:spcPct val="80000"/>
              </a:spcBef>
            </a:pPr>
            <a:r>
              <a:rPr lang="en-US" altLang="zh-CN" sz="2400">
                <a:latin typeface="Comic Sans MS" pitchFamily="66" charset="0"/>
              </a:rPr>
              <a:t>the memory system must deliver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5 times the bandwidth</a:t>
            </a:r>
            <a:r>
              <a:rPr lang="en-US" altLang="zh-CN" sz="2400">
                <a:latin typeface="Comic Sans MS" pitchFamily="66" charset="0"/>
              </a:rPr>
              <a:t> over the unpipelined version.</a:t>
            </a:r>
            <a:endParaRPr lang="en-US" altLang="zh-CN" sz="2800">
              <a:latin typeface="Comic Sans MS" pitchFamily="66" charset="0"/>
            </a:endParaRPr>
          </a:p>
        </p:txBody>
      </p:sp>
      <p:grpSp>
        <p:nvGrpSpPr>
          <p:cNvPr id="332804" name="Group 4"/>
          <p:cNvGrpSpPr>
            <a:grpSpLocks/>
          </p:cNvGrpSpPr>
          <p:nvPr/>
        </p:nvGrpSpPr>
        <p:grpSpPr bwMode="auto">
          <a:xfrm>
            <a:off x="2422526" y="1773238"/>
            <a:ext cx="7456488" cy="3281362"/>
            <a:chOff x="719" y="1248"/>
            <a:chExt cx="4697" cy="2067"/>
          </a:xfrm>
        </p:grpSpPr>
        <p:grpSp>
          <p:nvGrpSpPr>
            <p:cNvPr id="332805" name="Group 5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332806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32807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32808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09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32810" name="Group 10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332811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32812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32813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14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32815" name="Rectangle 15"/>
            <p:cNvSpPr>
              <a:spLocks noChangeArrowheads="1"/>
            </p:cNvSpPr>
            <p:nvPr/>
          </p:nvSpPr>
          <p:spPr bwMode="auto">
            <a:xfrm>
              <a:off x="3046" y="2931"/>
              <a:ext cx="2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IM</a:t>
              </a:r>
            </a:p>
          </p:txBody>
        </p:sp>
        <p:sp>
          <p:nvSpPr>
            <p:cNvPr id="332816" name="Rectangle 16"/>
            <p:cNvSpPr>
              <a:spLocks noChangeArrowheads="1"/>
            </p:cNvSpPr>
            <p:nvPr/>
          </p:nvSpPr>
          <p:spPr bwMode="auto">
            <a:xfrm>
              <a:off x="719" y="1723"/>
              <a:ext cx="228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n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s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332817" name="Line 17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19" name="Rectangle 19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Time (clock cycles)</a:t>
              </a:r>
            </a:p>
          </p:txBody>
        </p:sp>
        <p:sp>
          <p:nvSpPr>
            <p:cNvPr id="332820" name="Rectangle 20"/>
            <p:cNvSpPr>
              <a:spLocks noChangeArrowheads="1"/>
            </p:cNvSpPr>
            <p:nvPr/>
          </p:nvSpPr>
          <p:spPr bwMode="auto">
            <a:xfrm>
              <a:off x="1020" y="1793"/>
              <a:ext cx="6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Ld/St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21" name="Rectangle 21"/>
            <p:cNvSpPr>
              <a:spLocks noChangeArrowheads="1"/>
            </p:cNvSpPr>
            <p:nvPr/>
          </p:nvSpPr>
          <p:spPr bwMode="auto">
            <a:xfrm>
              <a:off x="1004" y="2159"/>
              <a:ext cx="74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1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996" y="2568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2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23" name="Rectangle 23"/>
            <p:cNvSpPr>
              <a:spLocks noChangeArrowheads="1"/>
            </p:cNvSpPr>
            <p:nvPr/>
          </p:nvSpPr>
          <p:spPr bwMode="auto">
            <a:xfrm>
              <a:off x="1039" y="2946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3</a:t>
              </a:r>
            </a:p>
          </p:txBody>
        </p:sp>
        <p:grpSp>
          <p:nvGrpSpPr>
            <p:cNvPr id="332824" name="Group 24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332825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26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27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28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29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30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31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32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32833" name="Group 33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332834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35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grpSp>
          <p:nvGrpSpPr>
            <p:cNvPr id="332836" name="Group 36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332837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6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IM</a:t>
                </a:r>
              </a:p>
            </p:txBody>
          </p:sp>
          <p:grpSp>
            <p:nvGrpSpPr>
              <p:cNvPr id="332838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32839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40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32841" name="Rectangle 41"/>
            <p:cNvSpPr>
              <a:spLocks noChangeArrowheads="1"/>
            </p:cNvSpPr>
            <p:nvPr/>
          </p:nvSpPr>
          <p:spPr bwMode="auto">
            <a:xfrm>
              <a:off x="2225" y="1752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2842" name="Group 42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332843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44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2845" name="Line 45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46" name="Freeform 46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47" name="Line 47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48" name="Rectangle 48"/>
            <p:cNvSpPr>
              <a:spLocks noChangeArrowheads="1"/>
            </p:cNvSpPr>
            <p:nvPr/>
          </p:nvSpPr>
          <p:spPr bwMode="auto">
            <a:xfrm>
              <a:off x="3120" y="1776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DM</a:t>
              </a:r>
            </a:p>
          </p:txBody>
        </p:sp>
        <p:sp>
          <p:nvSpPr>
            <p:cNvPr id="332849" name="Rectangle 49"/>
            <p:cNvSpPr>
              <a:spLocks noChangeArrowheads="1"/>
            </p:cNvSpPr>
            <p:nvPr/>
          </p:nvSpPr>
          <p:spPr bwMode="auto">
            <a:xfrm>
              <a:off x="3534" y="174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2850" name="Group 50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332851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52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2853" name="Line 53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54" name="Line 54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55" name="Freeform 55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56" name="Line 56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857" name="Freeform 57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32858" name="Group 58"/>
            <p:cNvGrpSpPr>
              <a:grpSpLocks/>
            </p:cNvGrpSpPr>
            <p:nvPr/>
          </p:nvGrpSpPr>
          <p:grpSpPr bwMode="auto">
            <a:xfrm>
              <a:off x="2192" y="2055"/>
              <a:ext cx="2127" cy="452"/>
              <a:chOff x="1751" y="1600"/>
              <a:chExt cx="2127" cy="513"/>
            </a:xfrm>
          </p:grpSpPr>
          <p:grpSp>
            <p:nvGrpSpPr>
              <p:cNvPr id="332859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32860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61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32862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332863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60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IM</a:t>
                  </a:r>
                </a:p>
              </p:txBody>
            </p:sp>
            <p:grpSp>
              <p:nvGrpSpPr>
                <p:cNvPr id="332864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32865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2866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32867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2868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32869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70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2871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72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73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74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DM</a:t>
                </a:r>
              </a:p>
            </p:txBody>
          </p:sp>
          <p:grpSp>
            <p:nvGrpSpPr>
              <p:cNvPr id="332875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32876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77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2878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2879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32880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81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84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85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886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32887" name="Group 87"/>
            <p:cNvGrpSpPr>
              <a:grpSpLocks/>
            </p:cNvGrpSpPr>
            <p:nvPr/>
          </p:nvGrpSpPr>
          <p:grpSpPr bwMode="auto">
            <a:xfrm>
              <a:off x="2619" y="2450"/>
              <a:ext cx="2127" cy="451"/>
              <a:chOff x="2178" y="2048"/>
              <a:chExt cx="2127" cy="513"/>
            </a:xfrm>
          </p:grpSpPr>
          <p:grpSp>
            <p:nvGrpSpPr>
              <p:cNvPr id="332888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32889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90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32891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332892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60" cy="2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IM</a:t>
                  </a:r>
                </a:p>
              </p:txBody>
            </p:sp>
            <p:grpSp>
              <p:nvGrpSpPr>
                <p:cNvPr id="332893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32894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2895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32896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2897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32898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899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2900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01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02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03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DM</a:t>
                </a:r>
              </a:p>
            </p:txBody>
          </p:sp>
          <p:grpSp>
            <p:nvGrpSpPr>
              <p:cNvPr id="332904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32905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906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2907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32908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32909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910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2911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12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13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14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15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32916" name="Group 116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332917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18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sp>
          <p:nvSpPr>
            <p:cNvPr id="332919" name="Rectangle 119"/>
            <p:cNvSpPr>
              <a:spLocks noChangeArrowheads="1"/>
            </p:cNvSpPr>
            <p:nvPr/>
          </p:nvSpPr>
          <p:spPr bwMode="auto">
            <a:xfrm>
              <a:off x="3506" y="2935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2920" name="Group 120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332921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22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2923" name="Line 123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24" name="Freeform 124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25" name="Line 125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26" name="Rectangle 126"/>
            <p:cNvSpPr>
              <a:spLocks noChangeArrowheads="1"/>
            </p:cNvSpPr>
            <p:nvPr/>
          </p:nvSpPr>
          <p:spPr bwMode="auto">
            <a:xfrm>
              <a:off x="4323" y="2931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DM</a:t>
              </a:r>
            </a:p>
          </p:txBody>
        </p:sp>
        <p:grpSp>
          <p:nvGrpSpPr>
            <p:cNvPr id="332927" name="Group 127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332928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29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2930" name="Rectangle 130"/>
            <p:cNvSpPr>
              <a:spLocks noChangeArrowheads="1"/>
            </p:cNvSpPr>
            <p:nvPr/>
          </p:nvSpPr>
          <p:spPr bwMode="auto">
            <a:xfrm>
              <a:off x="4815" y="2931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32931" name="Group 131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332932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2933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2934" name="Line 134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35" name="Line 135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36" name="Freeform 136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37" name="Line 137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2938" name="Freeform 138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conflict about the registers !</a:t>
            </a:r>
          </a:p>
        </p:txBody>
      </p:sp>
      <p:grpSp>
        <p:nvGrpSpPr>
          <p:cNvPr id="333827" name="Group 3"/>
          <p:cNvGrpSpPr>
            <a:grpSpLocks/>
          </p:cNvGrpSpPr>
          <p:nvPr/>
        </p:nvGrpSpPr>
        <p:grpSpPr bwMode="auto">
          <a:xfrm>
            <a:off x="1828800" y="1143000"/>
            <a:ext cx="8534400" cy="4945063"/>
            <a:chOff x="672" y="1536"/>
            <a:chExt cx="4512" cy="2448"/>
          </a:xfrm>
        </p:grpSpPr>
        <p:pic>
          <p:nvPicPr>
            <p:cNvPr id="3338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33829" name="Rectangle 5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260350"/>
            <a:ext cx="8069263" cy="762000"/>
          </a:xfrm>
        </p:spPr>
        <p:txBody>
          <a:bodyPr/>
          <a:lstStyle/>
          <a:p>
            <a:r>
              <a:rPr lang="en-US" altLang="zh-CN" sz="2800" dirty="0"/>
              <a:t>Sometimes we can redesign the resource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Allow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WRITE-then-READ</a:t>
            </a:r>
            <a:r>
              <a:rPr lang="en-US" altLang="zh-CN" sz="2400" b="1"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in one clock cycle (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double pump</a:t>
            </a:r>
            <a:r>
              <a:rPr lang="en-US" altLang="zh-CN" sz="2400">
                <a:latin typeface="Comic Sans MS" pitchFamily="66" charset="0"/>
              </a:rPr>
              <a:t>)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Two reads and one write required per clock.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Need to provide two read port and one write port.</a:t>
            </a:r>
          </a:p>
        </p:txBody>
      </p:sp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349500"/>
            <a:ext cx="7010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3.3 The Major Hurdle of Pipelining—Pipeline Hazards 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2130513" y="1052736"/>
            <a:ext cx="7924800" cy="4419600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本科回顾</a:t>
            </a:r>
            <a:r>
              <a:rPr lang="en-US" altLang="zh-CN" sz="2400" dirty="0"/>
              <a:t>------- Appendix A.2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3.3.1 Taxonomy of hazard</a:t>
            </a:r>
          </a:p>
          <a:p>
            <a:r>
              <a:rPr lang="en-US" altLang="zh-CN" sz="2400" dirty="0"/>
              <a:t>3.3.2 Structural hazard</a:t>
            </a:r>
          </a:p>
          <a:p>
            <a:r>
              <a:rPr lang="en-US" altLang="zh-CN" sz="2400" dirty="0"/>
              <a:t>3.3.3 Data Hazards</a:t>
            </a:r>
          </a:p>
          <a:p>
            <a:r>
              <a:rPr lang="en-US" altLang="zh-CN" sz="2400" dirty="0"/>
              <a:t>3.3.4 Control Hazards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2162" y="226027"/>
            <a:ext cx="8148638" cy="1054100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计算机技术发展综述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(3)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557339"/>
            <a:ext cx="8208962" cy="4465637"/>
          </a:xfrm>
        </p:spPr>
        <p:txBody>
          <a:bodyPr/>
          <a:lstStyle/>
          <a:p>
            <a:pPr marL="285750" indent="-285750"/>
            <a:r>
              <a:rPr lang="zh-CN" altLang="en-US" dirty="0">
                <a:sym typeface="Symbol" pitchFamily="18" charset="2"/>
              </a:rPr>
              <a:t>今天计算机体系结构的研究内容</a:t>
            </a:r>
          </a:p>
          <a:p>
            <a:pPr marL="685800" lvl="1" indent="-228600">
              <a:spcBef>
                <a:spcPct val="60000"/>
              </a:spcBef>
            </a:pPr>
            <a:r>
              <a:rPr lang="zh-CN" altLang="en-US" sz="2600" b="1" dirty="0">
                <a:sym typeface="Symbol" pitchFamily="18" charset="2"/>
              </a:rPr>
              <a:t>进一步提高单个微处理器的性能。</a:t>
            </a:r>
            <a:r>
              <a:rPr lang="en-US" altLang="zh-CN" sz="2600" b="1" dirty="0">
                <a:sym typeface="Symbol" pitchFamily="18" charset="2"/>
              </a:rPr>
              <a:t>(</a:t>
            </a:r>
            <a:r>
              <a:rPr lang="zh-CN" altLang="en-US" sz="2600" b="1" dirty="0">
                <a:sym typeface="Symbol" pitchFamily="18" charset="2"/>
              </a:rPr>
              <a:t>光速极限问题</a:t>
            </a:r>
            <a:r>
              <a:rPr lang="en-US" altLang="zh-CN" sz="2600" b="1" dirty="0">
                <a:sym typeface="Symbol" pitchFamily="18" charset="2"/>
              </a:rPr>
              <a:t>)</a:t>
            </a:r>
          </a:p>
          <a:p>
            <a:pPr marL="685800" lvl="1" indent="-228600">
              <a:spcBef>
                <a:spcPct val="60000"/>
              </a:spcBef>
            </a:pPr>
            <a:r>
              <a:rPr lang="zh-CN" altLang="en-US" sz="2600" b="1" dirty="0">
                <a:solidFill>
                  <a:srgbClr val="FF0000"/>
                </a:solidFill>
                <a:sym typeface="Symbol" pitchFamily="18" charset="2"/>
              </a:rPr>
              <a:t>基于微处理器的多处理器体系结构。</a:t>
            </a:r>
          </a:p>
          <a:p>
            <a:pPr marL="685800" lvl="1" indent="-228600">
              <a:spcBef>
                <a:spcPct val="60000"/>
              </a:spcBef>
            </a:pPr>
            <a:r>
              <a:rPr lang="zh-CN" altLang="en-US" sz="2600" b="1" dirty="0">
                <a:sym typeface="Symbol" pitchFamily="18" charset="2"/>
              </a:rPr>
              <a:t>全面提高计算机的系统性能：可用性，可维护性，可缩放性。</a:t>
            </a:r>
          </a:p>
          <a:p>
            <a:pPr marL="685800" lvl="1" indent="-228600">
              <a:spcBef>
                <a:spcPct val="60000"/>
              </a:spcBef>
            </a:pPr>
            <a:r>
              <a:rPr lang="zh-CN" altLang="en-US" sz="2600" b="1" dirty="0">
                <a:sym typeface="Symbol" pitchFamily="18" charset="2"/>
              </a:rPr>
              <a:t>新型器件的处理器：如光计算机；新原理的计算机（生物，分子，又提出了</a:t>
            </a:r>
            <a:r>
              <a:rPr lang="en-US" altLang="zh-CN" sz="2600" b="1" dirty="0">
                <a:sym typeface="Symbol" pitchFamily="18" charset="2"/>
              </a:rPr>
              <a:t>DNA</a:t>
            </a:r>
            <a:r>
              <a:rPr lang="zh-CN" altLang="en-US" sz="2600" b="1" dirty="0">
                <a:sym typeface="Symbol" pitchFamily="18" charset="2"/>
              </a:rPr>
              <a:t>计算机</a:t>
            </a:r>
            <a:r>
              <a:rPr lang="en-US" altLang="zh-CN" sz="2600" b="1" dirty="0">
                <a:sym typeface="Symbol" pitchFamily="18" charset="2"/>
              </a:rPr>
              <a:t>)</a:t>
            </a:r>
            <a:r>
              <a:rPr lang="zh-CN" altLang="en-US" sz="2600" b="1" dirty="0">
                <a:sym typeface="Symbol" pitchFamily="18" charset="2"/>
              </a:rPr>
              <a:t>。</a:t>
            </a:r>
            <a:endParaRPr lang="zh-CN" altLang="en-US" sz="2600" b="1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Taxonomy of hazard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84313"/>
            <a:ext cx="7778750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None/>
            </a:pPr>
            <a:r>
              <a:rPr lang="en-US" altLang="zh-CN" sz="1200" dirty="0">
                <a:solidFill>
                  <a:srgbClr val="FF3300"/>
                </a:solidFill>
              </a:rPr>
              <a:t>    </a:t>
            </a:r>
            <a:r>
              <a:rPr lang="en-US" altLang="zh-CN" sz="2400" dirty="0">
                <a:solidFill>
                  <a:srgbClr val="FF3300"/>
                </a:solidFill>
              </a:rPr>
              <a:t>A hazard</a:t>
            </a:r>
            <a:r>
              <a:rPr lang="en-US" altLang="zh-CN" sz="2400" dirty="0"/>
              <a:t> is a condition that prevents an instruction in the pipe from executing its next scheduled pipe stage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Structural hazards</a:t>
            </a:r>
            <a:r>
              <a:rPr lang="en-US" altLang="zh-CN" sz="2000" dirty="0"/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/>
              <a:t>These are conflicts over hardware resources.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Data hazards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/>
              <a:t>Instruction depends on result of prior computation which is not ready (computed or stored) yet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Control hazards</a:t>
            </a:r>
            <a:r>
              <a:rPr lang="en-US" altLang="zh-CN" sz="2000" dirty="0"/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/>
              <a:t>branch condition and the branch PC are not available in time to fetch an instruction on the next clock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Hazards can always be resolved by </a:t>
            </a:r>
            <a:r>
              <a:rPr lang="en-US" altLang="zh-CN" b="1" dirty="0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2170906" y="1062039"/>
            <a:ext cx="7850188" cy="4319587"/>
          </a:xfrm>
        </p:spPr>
        <p:txBody>
          <a:bodyPr/>
          <a:lstStyle/>
          <a:p>
            <a:pPr marL="285750" indent="-285750"/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FF3300"/>
                </a:solidFill>
              </a:rPr>
              <a:t>simplest</a:t>
            </a:r>
            <a:r>
              <a:rPr lang="en-US" altLang="zh-CN" sz="2200" dirty="0"/>
              <a:t> way to "fix" hazards is to stall the pipeline. </a:t>
            </a:r>
          </a:p>
          <a:p>
            <a:pPr marL="285750" indent="-285750"/>
            <a:r>
              <a:rPr lang="en-US" altLang="zh-CN" sz="2200" dirty="0"/>
              <a:t>Stall means suspending the pipeline for some instructions by one or more clock cycles. </a:t>
            </a:r>
          </a:p>
          <a:p>
            <a:pPr marL="285750" indent="-285750"/>
            <a:r>
              <a:rPr lang="en-US" altLang="zh-CN" sz="2200" dirty="0"/>
              <a:t>The stall delays </a:t>
            </a:r>
            <a:r>
              <a:rPr lang="en-US" altLang="zh-CN" sz="2200" dirty="0">
                <a:solidFill>
                  <a:srgbClr val="FF3300"/>
                </a:solidFill>
              </a:rPr>
              <a:t>all instructions issued after</a:t>
            </a:r>
            <a:r>
              <a:rPr lang="en-US" altLang="zh-CN" sz="2200" dirty="0"/>
              <a:t> the instruction that was stalled, while other instructions in the pipeline go on proceeding.</a:t>
            </a:r>
          </a:p>
          <a:p>
            <a:pPr marL="285750" indent="-285750"/>
            <a:r>
              <a:rPr lang="en-US" altLang="zh-CN" sz="2200" dirty="0"/>
              <a:t>A pipeline stall is also called a </a:t>
            </a:r>
            <a:r>
              <a:rPr lang="en-US" altLang="zh-CN" sz="2200" dirty="0">
                <a:solidFill>
                  <a:srgbClr val="FF3300"/>
                </a:solidFill>
              </a:rPr>
              <a:t>pipeline bubble</a:t>
            </a:r>
            <a:r>
              <a:rPr lang="en-US" altLang="zh-CN" sz="2200" dirty="0"/>
              <a:t> or </a:t>
            </a:r>
            <a:r>
              <a:rPr lang="en-US" altLang="zh-CN" sz="2200" dirty="0">
                <a:solidFill>
                  <a:srgbClr val="FF3300"/>
                </a:solidFill>
              </a:rPr>
              <a:t>simply bubble.</a:t>
            </a:r>
            <a:r>
              <a:rPr lang="en-US" altLang="zh-CN" sz="2200" dirty="0"/>
              <a:t> </a:t>
            </a:r>
          </a:p>
          <a:p>
            <a:pPr marL="285750" indent="-285750"/>
            <a:r>
              <a:rPr lang="en-US" altLang="zh-CN" sz="2200" dirty="0">
                <a:solidFill>
                  <a:srgbClr val="FF3300"/>
                </a:solidFill>
              </a:rPr>
              <a:t>No</a:t>
            </a:r>
            <a:r>
              <a:rPr lang="en-US" altLang="zh-CN" sz="2200" dirty="0"/>
              <a:t> new instructions are fetched during a stall .</a:t>
            </a:r>
          </a:p>
          <a:p>
            <a:pPr marL="285750" indent="-285750"/>
            <a:r>
              <a:rPr lang="en-US" altLang="zh-CN" sz="2200" dirty="0">
                <a:solidFill>
                  <a:srgbClr val="FF0000"/>
                </a:solidFill>
              </a:rPr>
              <a:t>But stall harms performance!</a:t>
            </a:r>
          </a:p>
          <a:p>
            <a:pPr marL="285750" indent="-285750"/>
            <a:endParaRPr lang="en-US" altLang="zh-CN" sz="2200" dirty="0"/>
          </a:p>
        </p:txBody>
      </p:sp>
      <p:pic>
        <p:nvPicPr>
          <p:cNvPr id="4" name="Picture 5" descr="chap3_2-6new">
            <a:extLst>
              <a:ext uri="{FF2B5EF4-FFF2-40B4-BE49-F238E27FC236}">
                <a16:creationId xmlns:a16="http://schemas.microsoft.com/office/drawing/2014/main" id="{9637CFAA-DC3C-44CF-B43B-12B91EDA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95260"/>
            <a:ext cx="59436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Structural hazard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052736"/>
            <a:ext cx="7924800" cy="4419600"/>
          </a:xfrm>
        </p:spPr>
        <p:txBody>
          <a:bodyPr/>
          <a:lstStyle/>
          <a:p>
            <a:r>
              <a:rPr lang="en-US" altLang="zh-CN" dirty="0"/>
              <a:t>Structural hazards</a:t>
            </a:r>
          </a:p>
          <a:p>
            <a:pPr lvl="1"/>
            <a:r>
              <a:rPr lang="en-US" altLang="zh-CN" dirty="0"/>
              <a:t>Occurs when two or more instructions want to use the same hardware resource in the same cycle</a:t>
            </a:r>
          </a:p>
          <a:p>
            <a:pPr lvl="1"/>
            <a:r>
              <a:rPr lang="en-US" altLang="zh-CN" dirty="0"/>
              <a:t>Causes bubble (stall) in pipelined machines</a:t>
            </a:r>
          </a:p>
          <a:p>
            <a:pPr lvl="1"/>
            <a:r>
              <a:rPr lang="en-US" altLang="zh-CN" dirty="0"/>
              <a:t>Overcome by replicating hardware resources</a:t>
            </a:r>
          </a:p>
          <a:p>
            <a:pPr lvl="2"/>
            <a:r>
              <a:rPr lang="en-US" altLang="zh-CN" dirty="0"/>
              <a:t>Multiple accesses to the register file</a:t>
            </a:r>
          </a:p>
          <a:p>
            <a:pPr lvl="2"/>
            <a:r>
              <a:rPr lang="en-US" altLang="zh-CN" dirty="0"/>
              <a:t>Multiple accesses to memory</a:t>
            </a:r>
          </a:p>
          <a:p>
            <a:pPr lvl="2"/>
            <a:r>
              <a:rPr lang="en-US" altLang="zh-CN" dirty="0"/>
              <a:t>some functional unit is not pipelined.</a:t>
            </a:r>
          </a:p>
          <a:p>
            <a:pPr lvl="2"/>
            <a:r>
              <a:rPr lang="en-US" altLang="zh-CN" dirty="0"/>
              <a:t>Not fully pipelined functional units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Multi access to the register file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219200"/>
            <a:ext cx="10566400" cy="4419600"/>
          </a:xfrm>
        </p:spPr>
        <p:txBody>
          <a:bodyPr/>
          <a:lstStyle/>
          <a:p>
            <a:r>
              <a:rPr lang="en-US" altLang="zh-CN" dirty="0"/>
              <a:t>Simply insert a stall ,  speedup will be decreased.</a:t>
            </a:r>
          </a:p>
          <a:p>
            <a:r>
              <a:rPr lang="en-US" altLang="zh-CN" dirty="0"/>
              <a:t>We have resolved it with “ double bump”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2356923" y="2374498"/>
            <a:ext cx="7543800" cy="3886200"/>
            <a:chOff x="672" y="1536"/>
            <a:chExt cx="4512" cy="2448"/>
          </a:xfrm>
        </p:grpSpPr>
        <p:pic>
          <p:nvPicPr>
            <p:cNvPr id="35635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470" y="221275"/>
            <a:ext cx="8048625" cy="968375"/>
          </a:xfrm>
        </p:spPr>
        <p:txBody>
          <a:bodyPr/>
          <a:lstStyle/>
          <a:p>
            <a:r>
              <a:rPr lang="en-US" altLang="zh-CN" dirty="0"/>
              <a:t>2. Multi access to Single Memory</a:t>
            </a:r>
            <a:r>
              <a:rPr lang="en-US" altLang="zh-CN" sz="3600" dirty="0"/>
              <a:t> 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4581525"/>
            <a:ext cx="7923213" cy="17272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Insert stall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provide another memory port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split instruction memory and data memory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use instruction buffer 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2352654" y="1341438"/>
            <a:ext cx="7559697" cy="3244978"/>
            <a:chOff x="481" y="1776"/>
            <a:chExt cx="4695" cy="2148"/>
          </a:xfrm>
        </p:grpSpPr>
        <p:grpSp>
          <p:nvGrpSpPr>
            <p:cNvPr id="358405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358406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58407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58408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09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58410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358411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58412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58413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14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58415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0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sp>
          <p:nvSpPr>
            <p:cNvPr id="358416" name="Rectangle 16"/>
            <p:cNvSpPr>
              <a:spLocks noChangeArrowheads="1"/>
            </p:cNvSpPr>
            <p:nvPr/>
          </p:nvSpPr>
          <p:spPr bwMode="auto">
            <a:xfrm>
              <a:off x="481" y="2251"/>
              <a:ext cx="225" cy="1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n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s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18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19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19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Time (clock cycles)</a:t>
              </a:r>
            </a:p>
          </p:txBody>
        </p:sp>
        <p:sp>
          <p:nvSpPr>
            <p:cNvPr id="358420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4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Ld/St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21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2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1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6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2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23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5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3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58424" name="Group 24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358425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26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27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28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29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30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31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32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8433" name="Group 33"/>
            <p:cNvGrpSpPr>
              <a:grpSpLocks/>
            </p:cNvGrpSpPr>
            <p:nvPr/>
          </p:nvGrpSpPr>
          <p:grpSpPr bwMode="auto">
            <a:xfrm>
              <a:off x="2460" y="2189"/>
              <a:ext cx="223" cy="427"/>
              <a:chOff x="2259" y="1152"/>
              <a:chExt cx="223" cy="485"/>
            </a:xfrm>
          </p:grpSpPr>
          <p:sp>
            <p:nvSpPr>
              <p:cNvPr id="358434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35" name="Rectangle 35"/>
              <p:cNvSpPr>
                <a:spLocks noChangeArrowheads="1"/>
              </p:cNvSpPr>
              <p:nvPr/>
            </p:nvSpPr>
            <p:spPr bwMode="auto">
              <a:xfrm rot="5400000">
                <a:off x="2138" y="1309"/>
                <a:ext cx="449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grpSp>
          <p:nvGrpSpPr>
            <p:cNvPr id="358436" name="Group 36"/>
            <p:cNvGrpSpPr>
              <a:grpSpLocks/>
            </p:cNvGrpSpPr>
            <p:nvPr/>
          </p:nvGrpSpPr>
          <p:grpSpPr bwMode="auto">
            <a:xfrm>
              <a:off x="1525" y="2273"/>
              <a:ext cx="404" cy="255"/>
              <a:chOff x="1324" y="1248"/>
              <a:chExt cx="404" cy="289"/>
            </a:xfrm>
          </p:grpSpPr>
          <p:sp>
            <p:nvSpPr>
              <p:cNvPr id="358437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8438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58439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40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58441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58442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358443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44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8445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46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47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48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0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sp>
          <p:nvSpPr>
            <p:cNvPr id="358449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58450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358451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52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8453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54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55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56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457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58458" name="Group 58"/>
            <p:cNvGrpSpPr>
              <a:grpSpLocks/>
            </p:cNvGrpSpPr>
            <p:nvPr/>
          </p:nvGrpSpPr>
          <p:grpSpPr bwMode="auto">
            <a:xfrm>
              <a:off x="1952" y="2583"/>
              <a:ext cx="2122" cy="452"/>
              <a:chOff x="1751" y="1600"/>
              <a:chExt cx="2122" cy="513"/>
            </a:xfrm>
          </p:grpSpPr>
          <p:grpSp>
            <p:nvGrpSpPr>
              <p:cNvPr id="358459" name="Group 59"/>
              <p:cNvGrpSpPr>
                <a:grpSpLocks/>
              </p:cNvGrpSpPr>
              <p:nvPr/>
            </p:nvGrpSpPr>
            <p:grpSpPr bwMode="auto">
              <a:xfrm>
                <a:off x="2688" y="1600"/>
                <a:ext cx="221" cy="487"/>
                <a:chOff x="2688" y="1600"/>
                <a:chExt cx="221" cy="487"/>
              </a:xfrm>
            </p:grpSpPr>
            <p:sp>
              <p:nvSpPr>
                <p:cNvPr id="358460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61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66" y="1756"/>
                  <a:ext cx="453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58462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04" cy="289"/>
                <a:chOff x="1751" y="1696"/>
                <a:chExt cx="404" cy="289"/>
              </a:xfrm>
            </p:grpSpPr>
            <p:sp>
              <p:nvSpPr>
                <p:cNvPr id="358463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0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Mem</a:t>
                  </a:r>
                </a:p>
              </p:txBody>
            </p:sp>
            <p:grpSp>
              <p:nvGrpSpPr>
                <p:cNvPr id="358464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58465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58466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58467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8468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58469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70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8471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72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73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74" name="Rectangle 74"/>
              <p:cNvSpPr>
                <a:spLocks noChangeArrowheads="1"/>
              </p:cNvSpPr>
              <p:nvPr/>
            </p:nvSpPr>
            <p:spPr bwMode="auto">
              <a:xfrm>
                <a:off x="3028" y="1695"/>
                <a:ext cx="4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8475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58476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77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8478" name="Rectangle 78"/>
              <p:cNvSpPr>
                <a:spLocks noChangeArrowheads="1"/>
              </p:cNvSpPr>
              <p:nvPr/>
            </p:nvSpPr>
            <p:spPr bwMode="auto">
              <a:xfrm>
                <a:off x="3520" y="1695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8479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58480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81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8482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83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84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85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486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8487" name="Group 87"/>
            <p:cNvGrpSpPr>
              <a:grpSpLocks/>
            </p:cNvGrpSpPr>
            <p:nvPr/>
          </p:nvGrpSpPr>
          <p:grpSpPr bwMode="auto">
            <a:xfrm>
              <a:off x="2379" y="2978"/>
              <a:ext cx="2129" cy="451"/>
              <a:chOff x="2178" y="2048"/>
              <a:chExt cx="2129" cy="513"/>
            </a:xfrm>
          </p:grpSpPr>
          <p:grpSp>
            <p:nvGrpSpPr>
              <p:cNvPr id="358488" name="Group 88"/>
              <p:cNvGrpSpPr>
                <a:grpSpLocks/>
              </p:cNvGrpSpPr>
              <p:nvPr/>
            </p:nvGrpSpPr>
            <p:grpSpPr bwMode="auto">
              <a:xfrm>
                <a:off x="3112" y="2048"/>
                <a:ext cx="224" cy="488"/>
                <a:chOff x="3112" y="2048"/>
                <a:chExt cx="224" cy="488"/>
              </a:xfrm>
            </p:grpSpPr>
            <p:sp>
              <p:nvSpPr>
                <p:cNvPr id="358489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90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2990" y="2204"/>
                  <a:ext cx="454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58491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358492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Mem</a:t>
                  </a:r>
                </a:p>
              </p:txBody>
            </p:sp>
            <p:grpSp>
              <p:nvGrpSpPr>
                <p:cNvPr id="358493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58494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58495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58496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3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8497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58498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499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8500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01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02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03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8504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58505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506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8507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6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8508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58509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8510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8511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12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13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14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15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8516" name="Group 116"/>
            <p:cNvGrpSpPr>
              <a:grpSpLocks/>
            </p:cNvGrpSpPr>
            <p:nvPr/>
          </p:nvGrpSpPr>
          <p:grpSpPr bwMode="auto">
            <a:xfrm>
              <a:off x="3742" y="3374"/>
              <a:ext cx="222" cy="431"/>
              <a:chOff x="3541" y="2496"/>
              <a:chExt cx="222" cy="488"/>
            </a:xfrm>
          </p:grpSpPr>
          <p:sp>
            <p:nvSpPr>
              <p:cNvPr id="358517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18" name="Rectangle 118"/>
              <p:cNvSpPr>
                <a:spLocks noChangeArrowheads="1"/>
              </p:cNvSpPr>
              <p:nvPr/>
            </p:nvSpPr>
            <p:spPr bwMode="auto">
              <a:xfrm rot="5400000">
                <a:off x="3420" y="2653"/>
                <a:ext cx="452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sp>
          <p:nvSpPr>
            <p:cNvPr id="358519" name="Rectangle 119"/>
            <p:cNvSpPr>
              <a:spLocks noChangeArrowheads="1"/>
            </p:cNvSpPr>
            <p:nvPr/>
          </p:nvSpPr>
          <p:spPr bwMode="auto">
            <a:xfrm>
              <a:off x="3266" y="3462"/>
              <a:ext cx="35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58520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358521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22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8523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24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25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26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0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grpSp>
          <p:nvGrpSpPr>
            <p:cNvPr id="358527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358528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29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8530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58531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358532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8533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8534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35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36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37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8538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Insert Stall</a:t>
            </a:r>
          </a:p>
        </p:txBody>
      </p:sp>
      <p:grpSp>
        <p:nvGrpSpPr>
          <p:cNvPr id="359427" name="Group 3"/>
          <p:cNvGrpSpPr>
            <a:grpSpLocks/>
          </p:cNvGrpSpPr>
          <p:nvPr/>
        </p:nvGrpSpPr>
        <p:grpSpPr bwMode="auto">
          <a:xfrm>
            <a:off x="2135189" y="1557338"/>
            <a:ext cx="7796213" cy="4343400"/>
            <a:chOff x="432" y="960"/>
            <a:chExt cx="4911" cy="2736"/>
          </a:xfrm>
        </p:grpSpPr>
        <p:grpSp>
          <p:nvGrpSpPr>
            <p:cNvPr id="359428" name="Group 4"/>
            <p:cNvGrpSpPr>
              <a:grpSpLocks/>
            </p:cNvGrpSpPr>
            <p:nvPr/>
          </p:nvGrpSpPr>
          <p:grpSpPr bwMode="auto">
            <a:xfrm>
              <a:off x="2806" y="1440"/>
              <a:ext cx="317" cy="259"/>
              <a:chOff x="2624" y="1200"/>
              <a:chExt cx="340" cy="294"/>
            </a:xfrm>
          </p:grpSpPr>
          <p:sp>
            <p:nvSpPr>
              <p:cNvPr id="359429" name="Freeform 5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59430" name="Group 6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59431" name="Freeform 7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432" name="Freeform 8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59433" name="Rectangle 9"/>
            <p:cNvSpPr>
              <a:spLocks noChangeArrowheads="1"/>
            </p:cNvSpPr>
            <p:nvPr/>
          </p:nvSpPr>
          <p:spPr bwMode="auto">
            <a:xfrm>
              <a:off x="432" y="1435"/>
              <a:ext cx="226" cy="1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359434" name="Line 10"/>
            <p:cNvSpPr>
              <a:spLocks noChangeShapeType="1"/>
            </p:cNvSpPr>
            <p:nvPr/>
          </p:nvSpPr>
          <p:spPr bwMode="auto">
            <a:xfrm flipH="1">
              <a:off x="720" y="1440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35" name="Line 11"/>
            <p:cNvSpPr>
              <a:spLocks noChangeShapeType="1"/>
            </p:cNvSpPr>
            <p:nvPr/>
          </p:nvSpPr>
          <p:spPr bwMode="auto">
            <a:xfrm>
              <a:off x="1152" y="1200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2352" y="960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Time (clock cycles)</a:t>
              </a:r>
            </a:p>
          </p:txBody>
        </p:sp>
        <p:sp>
          <p:nvSpPr>
            <p:cNvPr id="359437" name="Rectangle 13"/>
            <p:cNvSpPr>
              <a:spLocks noChangeArrowheads="1"/>
            </p:cNvSpPr>
            <p:nvPr/>
          </p:nvSpPr>
          <p:spPr bwMode="auto">
            <a:xfrm>
              <a:off x="732" y="1505"/>
              <a:ext cx="6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Ld/St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716" y="1871"/>
              <a:ext cx="74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1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708" y="2280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2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768" y="3120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3</a:t>
              </a:r>
            </a:p>
          </p:txBody>
        </p:sp>
        <p:grpSp>
          <p:nvGrpSpPr>
            <p:cNvPr id="359441" name="Group 17"/>
            <p:cNvGrpSpPr>
              <a:grpSpLocks/>
            </p:cNvGrpSpPr>
            <p:nvPr/>
          </p:nvGrpSpPr>
          <p:grpSpPr bwMode="auto">
            <a:xfrm>
              <a:off x="1872" y="1248"/>
              <a:ext cx="3024" cy="2448"/>
              <a:chOff x="1929" y="1985"/>
              <a:chExt cx="3024" cy="2479"/>
            </a:xfrm>
          </p:grpSpPr>
          <p:sp>
            <p:nvSpPr>
              <p:cNvPr id="359442" name="Line 18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3" name="Line 19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4" name="Line 20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5" name="Line 21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6" name="Line 22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7" name="Line 23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8" name="Line 24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49" name="Line 25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9450" name="Group 26"/>
            <p:cNvGrpSpPr>
              <a:grpSpLocks/>
            </p:cNvGrpSpPr>
            <p:nvPr/>
          </p:nvGrpSpPr>
          <p:grpSpPr bwMode="auto">
            <a:xfrm>
              <a:off x="2409" y="1373"/>
              <a:ext cx="226" cy="423"/>
              <a:chOff x="2256" y="1152"/>
              <a:chExt cx="226" cy="481"/>
            </a:xfrm>
          </p:grpSpPr>
          <p:sp>
            <p:nvSpPr>
              <p:cNvPr id="359451" name="Freeform 27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52" name="Rectangle 28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grpSp>
          <p:nvGrpSpPr>
            <p:cNvPr id="359453" name="Group 29"/>
            <p:cNvGrpSpPr>
              <a:grpSpLocks/>
            </p:cNvGrpSpPr>
            <p:nvPr/>
          </p:nvGrpSpPr>
          <p:grpSpPr bwMode="auto">
            <a:xfrm>
              <a:off x="1477" y="1457"/>
              <a:ext cx="410" cy="255"/>
              <a:chOff x="1324" y="1248"/>
              <a:chExt cx="410" cy="289"/>
            </a:xfrm>
          </p:grpSpPr>
          <p:sp>
            <p:nvSpPr>
              <p:cNvPr id="359454" name="Rectangle 30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1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9455" name="Group 31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59456" name="Freeform 32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457" name="Freeform 33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59458" name="Rectangle 34"/>
            <p:cNvSpPr>
              <a:spLocks noChangeArrowheads="1"/>
            </p:cNvSpPr>
            <p:nvPr/>
          </p:nvSpPr>
          <p:spPr bwMode="auto">
            <a:xfrm>
              <a:off x="1937" y="1464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59459" name="Group 35"/>
            <p:cNvGrpSpPr>
              <a:grpSpLocks/>
            </p:cNvGrpSpPr>
            <p:nvPr/>
          </p:nvGrpSpPr>
          <p:grpSpPr bwMode="auto">
            <a:xfrm>
              <a:off x="1956" y="1457"/>
              <a:ext cx="296" cy="255"/>
              <a:chOff x="1803" y="1248"/>
              <a:chExt cx="296" cy="289"/>
            </a:xfrm>
          </p:grpSpPr>
          <p:sp>
            <p:nvSpPr>
              <p:cNvPr id="359460" name="Freeform 36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61" name="Freeform 37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9462" name="Line 38"/>
            <p:cNvSpPr>
              <a:spLocks noChangeShapeType="1"/>
            </p:cNvSpPr>
            <p:nvPr/>
          </p:nvSpPr>
          <p:spPr bwMode="auto">
            <a:xfrm>
              <a:off x="1841" y="1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63" name="Freeform 39"/>
            <p:cNvSpPr>
              <a:spLocks/>
            </p:cNvSpPr>
            <p:nvPr/>
          </p:nvSpPr>
          <p:spPr bwMode="auto">
            <a:xfrm>
              <a:off x="1903" y="1500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64" name="Line 40"/>
            <p:cNvSpPr>
              <a:spLocks noChangeShapeType="1"/>
            </p:cNvSpPr>
            <p:nvPr/>
          </p:nvSpPr>
          <p:spPr bwMode="auto">
            <a:xfrm>
              <a:off x="2257" y="150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65" name="Rectangle 41"/>
            <p:cNvSpPr>
              <a:spLocks noChangeArrowheads="1"/>
            </p:cNvSpPr>
            <p:nvPr/>
          </p:nvSpPr>
          <p:spPr bwMode="auto">
            <a:xfrm>
              <a:off x="2784" y="1488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Mem</a:t>
              </a:r>
            </a:p>
          </p:txBody>
        </p:sp>
        <p:sp>
          <p:nvSpPr>
            <p:cNvPr id="359466" name="Rectangle 42"/>
            <p:cNvSpPr>
              <a:spLocks noChangeArrowheads="1"/>
            </p:cNvSpPr>
            <p:nvPr/>
          </p:nvSpPr>
          <p:spPr bwMode="auto">
            <a:xfrm>
              <a:off x="3246" y="14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59467" name="Group 43"/>
            <p:cNvGrpSpPr>
              <a:grpSpLocks/>
            </p:cNvGrpSpPr>
            <p:nvPr/>
          </p:nvGrpSpPr>
          <p:grpSpPr bwMode="auto">
            <a:xfrm>
              <a:off x="3273" y="1457"/>
              <a:ext cx="284" cy="255"/>
              <a:chOff x="3120" y="1248"/>
              <a:chExt cx="284" cy="289"/>
            </a:xfrm>
          </p:grpSpPr>
          <p:sp>
            <p:nvSpPr>
              <p:cNvPr id="359468" name="Freeform 44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69" name="Freeform 45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59470" name="Line 46"/>
            <p:cNvSpPr>
              <a:spLocks noChangeShapeType="1"/>
            </p:cNvSpPr>
            <p:nvPr/>
          </p:nvSpPr>
          <p:spPr bwMode="auto">
            <a:xfrm>
              <a:off x="3126" y="1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71" name="Line 47"/>
            <p:cNvSpPr>
              <a:spLocks noChangeShapeType="1"/>
            </p:cNvSpPr>
            <p:nvPr/>
          </p:nvSpPr>
          <p:spPr bwMode="auto">
            <a:xfrm>
              <a:off x="2642" y="1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72" name="Freeform 48"/>
            <p:cNvSpPr>
              <a:spLocks/>
            </p:cNvSpPr>
            <p:nvPr/>
          </p:nvSpPr>
          <p:spPr bwMode="auto">
            <a:xfrm>
              <a:off x="2763" y="1584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73" name="Line 49"/>
            <p:cNvSpPr>
              <a:spLocks noChangeShapeType="1"/>
            </p:cNvSpPr>
            <p:nvPr/>
          </p:nvSpPr>
          <p:spPr bwMode="auto">
            <a:xfrm>
              <a:off x="2257" y="166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9474" name="Freeform 50"/>
            <p:cNvSpPr>
              <a:spLocks/>
            </p:cNvSpPr>
            <p:nvPr/>
          </p:nvSpPr>
          <p:spPr bwMode="auto">
            <a:xfrm>
              <a:off x="2350" y="1580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59475" name="Group 51"/>
            <p:cNvGrpSpPr>
              <a:grpSpLocks/>
            </p:cNvGrpSpPr>
            <p:nvPr/>
          </p:nvGrpSpPr>
          <p:grpSpPr bwMode="auto">
            <a:xfrm>
              <a:off x="1904" y="1767"/>
              <a:ext cx="2127" cy="452"/>
              <a:chOff x="1751" y="1600"/>
              <a:chExt cx="2127" cy="513"/>
            </a:xfrm>
          </p:grpSpPr>
          <p:grpSp>
            <p:nvGrpSpPr>
              <p:cNvPr id="359476" name="Group 52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59477" name="Freeform 53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478" name="Rectangle 54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59479" name="Group 55"/>
              <p:cNvGrpSpPr>
                <a:grpSpLocks/>
              </p:cNvGrpSpPr>
              <p:nvPr/>
            </p:nvGrpSpPr>
            <p:grpSpPr bwMode="auto">
              <a:xfrm>
                <a:off x="1751" y="1696"/>
                <a:ext cx="410" cy="289"/>
                <a:chOff x="1751" y="1696"/>
                <a:chExt cx="410" cy="289"/>
              </a:xfrm>
            </p:grpSpPr>
            <p:sp>
              <p:nvSpPr>
                <p:cNvPr id="359480" name="Rectangle 56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410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Mem</a:t>
                  </a:r>
                </a:p>
              </p:txBody>
            </p:sp>
            <p:grpSp>
              <p:nvGrpSpPr>
                <p:cNvPr id="359481" name="Group 57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59482" name="Freeform 58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59483" name="Freeform 59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59484" name="Rectangle 60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9485" name="Group 61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59486" name="Freeform 62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487" name="Freeform 63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488" name="Line 64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89" name="Freeform 65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90" name="Line 66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491" name="Rectangle 67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1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9492" name="Group 68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59493" name="Freeform 69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494" name="Freeform 70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495" name="Rectangle 71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9496" name="Group 72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59497" name="Freeform 73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498" name="Freeform 74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499" name="Line 75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00" name="Line 76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01" name="Freeform 77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02" name="Line 78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03" name="Freeform 79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331" y="2162"/>
              <a:ext cx="2127" cy="451"/>
              <a:chOff x="2178" y="2048"/>
              <a:chExt cx="2127" cy="513"/>
            </a:xfrm>
          </p:grpSpPr>
          <p:grpSp>
            <p:nvGrpSpPr>
              <p:cNvPr id="359505" name="Group 81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59506" name="Freeform 82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07" name="Rectangle 83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59508" name="Group 84"/>
              <p:cNvGrpSpPr>
                <a:grpSpLocks/>
              </p:cNvGrpSpPr>
              <p:nvPr/>
            </p:nvGrpSpPr>
            <p:grpSpPr bwMode="auto">
              <a:xfrm>
                <a:off x="2178" y="2144"/>
                <a:ext cx="410" cy="289"/>
                <a:chOff x="2178" y="2144"/>
                <a:chExt cx="410" cy="289"/>
              </a:xfrm>
            </p:grpSpPr>
            <p:sp>
              <p:nvSpPr>
                <p:cNvPr id="35950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10" cy="2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Mem</a:t>
                  </a:r>
                </a:p>
              </p:txBody>
            </p:sp>
            <p:grpSp>
              <p:nvGrpSpPr>
                <p:cNvPr id="359510" name="Group 86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59511" name="Freeform 87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59512" name="Freeform 88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59513" name="Rectangle 89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9514" name="Group 90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59515" name="Freeform 91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16" name="Freeform 92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517" name="Line 93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18" name="Freeform 94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19" name="Line 95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20" name="Rectangle 96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1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9521" name="Group 97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59522" name="Freeform 98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23" name="Freeform 99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524" name="Rectangle 100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9525" name="Group 101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59526" name="Freeform 102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27" name="Freeform 103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528" name="Line 104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29" name="Line 105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30" name="Freeform 106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31" name="Line 107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32" name="Freeform 108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9533" name="Group 109"/>
            <p:cNvGrpSpPr>
              <a:grpSpLocks/>
            </p:cNvGrpSpPr>
            <p:nvPr/>
          </p:nvGrpSpPr>
          <p:grpSpPr bwMode="auto">
            <a:xfrm>
              <a:off x="3216" y="3024"/>
              <a:ext cx="2127" cy="512"/>
              <a:chOff x="3312" y="2928"/>
              <a:chExt cx="2127" cy="512"/>
            </a:xfrm>
          </p:grpSpPr>
          <p:grpSp>
            <p:nvGrpSpPr>
              <p:cNvPr id="359534" name="Group 110"/>
              <p:cNvGrpSpPr>
                <a:grpSpLocks/>
              </p:cNvGrpSpPr>
              <p:nvPr/>
            </p:nvGrpSpPr>
            <p:grpSpPr bwMode="auto">
              <a:xfrm>
                <a:off x="4224" y="2928"/>
                <a:ext cx="225" cy="480"/>
                <a:chOff x="3538" y="2496"/>
                <a:chExt cx="225" cy="481"/>
              </a:xfrm>
            </p:grpSpPr>
            <p:sp>
              <p:nvSpPr>
                <p:cNvPr id="359535" name="Freeform 111"/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36" name="Rectangle 112"/>
                <p:cNvSpPr>
                  <a:spLocks noChangeArrowheads="1"/>
                </p:cNvSpPr>
                <p:nvPr/>
              </p:nvSpPr>
              <p:spPr bwMode="auto">
                <a:xfrm rot="5400000">
                  <a:off x="3454" y="2615"/>
                  <a:ext cx="37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59537" name="Group 113"/>
              <p:cNvGrpSpPr>
                <a:grpSpLocks/>
              </p:cNvGrpSpPr>
              <p:nvPr/>
            </p:nvGrpSpPr>
            <p:grpSpPr bwMode="auto">
              <a:xfrm>
                <a:off x="3338" y="3072"/>
                <a:ext cx="340" cy="259"/>
                <a:chOff x="2624" y="2592"/>
                <a:chExt cx="340" cy="294"/>
              </a:xfrm>
            </p:grpSpPr>
            <p:sp>
              <p:nvSpPr>
                <p:cNvPr id="359538" name="Freeform 114"/>
                <p:cNvSpPr>
                  <a:spLocks/>
                </p:cNvSpPr>
                <p:nvPr/>
              </p:nvSpPr>
              <p:spPr bwMode="auto">
                <a:xfrm>
                  <a:off x="2816" y="2597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grpSp>
              <p:nvGrpSpPr>
                <p:cNvPr id="359539" name="Group 115"/>
                <p:cNvGrpSpPr>
                  <a:grpSpLocks/>
                </p:cNvGrpSpPr>
                <p:nvPr/>
              </p:nvGrpSpPr>
              <p:grpSpPr bwMode="auto">
                <a:xfrm>
                  <a:off x="2624" y="2592"/>
                  <a:ext cx="340" cy="289"/>
                  <a:chOff x="2624" y="2592"/>
                  <a:chExt cx="340" cy="289"/>
                </a:xfrm>
              </p:grpSpPr>
              <p:sp>
                <p:nvSpPr>
                  <p:cNvPr id="359540" name="Freeform 116"/>
                  <p:cNvSpPr>
                    <a:spLocks/>
                  </p:cNvSpPr>
                  <p:nvPr/>
                </p:nvSpPr>
                <p:spPr bwMode="auto">
                  <a:xfrm>
                    <a:off x="2624" y="2592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solidFill>
                    <a:schemeClr val="accent1"/>
                  </a:solidFill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59541" name="Freeform 117"/>
                  <p:cNvSpPr>
                    <a:spLocks/>
                  </p:cNvSpPr>
                  <p:nvPr/>
                </p:nvSpPr>
                <p:spPr bwMode="auto">
                  <a:xfrm>
                    <a:off x="2793" y="2592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solidFill>
                    <a:schemeClr val="accent1"/>
                  </a:solidFill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59542" name="Rectangle 118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sp>
            <p:nvSpPr>
              <p:cNvPr id="359543" name="Rectangle 119"/>
              <p:cNvSpPr>
                <a:spLocks noChangeArrowheads="1"/>
              </p:cNvSpPr>
              <p:nvPr/>
            </p:nvSpPr>
            <p:spPr bwMode="auto">
              <a:xfrm>
                <a:off x="3772" y="3079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9544" name="Group 120"/>
              <p:cNvGrpSpPr>
                <a:grpSpLocks/>
              </p:cNvGrpSpPr>
              <p:nvPr/>
            </p:nvGrpSpPr>
            <p:grpSpPr bwMode="auto">
              <a:xfrm>
                <a:off x="3791" y="3073"/>
                <a:ext cx="296" cy="254"/>
                <a:chOff x="3084" y="2592"/>
                <a:chExt cx="296" cy="289"/>
              </a:xfrm>
            </p:grpSpPr>
            <p:sp>
              <p:nvSpPr>
                <p:cNvPr id="359545" name="Freeform 121"/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46" name="Freeform 122"/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547" name="Line 123"/>
              <p:cNvSpPr>
                <a:spLocks noChangeShapeType="1"/>
              </p:cNvSpPr>
              <p:nvPr/>
            </p:nvSpPr>
            <p:spPr bwMode="auto">
              <a:xfrm>
                <a:off x="3676" y="320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48" name="Freeform 124"/>
              <p:cNvSpPr>
                <a:spLocks/>
              </p:cNvSpPr>
              <p:nvPr/>
            </p:nvSpPr>
            <p:spPr bwMode="auto">
              <a:xfrm>
                <a:off x="3738" y="3115"/>
                <a:ext cx="48" cy="85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49" name="Line 125"/>
              <p:cNvSpPr>
                <a:spLocks noChangeShapeType="1"/>
              </p:cNvSpPr>
              <p:nvPr/>
            </p:nvSpPr>
            <p:spPr bwMode="auto">
              <a:xfrm>
                <a:off x="4092" y="3115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50" name="Rectangle 126"/>
              <p:cNvSpPr>
                <a:spLocks noChangeArrowheads="1"/>
              </p:cNvSpPr>
              <p:nvPr/>
            </p:nvSpPr>
            <p:spPr bwMode="auto">
              <a:xfrm>
                <a:off x="4589" y="3075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Mem</a:t>
                </a:r>
              </a:p>
            </p:txBody>
          </p:sp>
          <p:grpSp>
            <p:nvGrpSpPr>
              <p:cNvPr id="359551" name="Group 127"/>
              <p:cNvGrpSpPr>
                <a:grpSpLocks/>
              </p:cNvGrpSpPr>
              <p:nvPr/>
            </p:nvGrpSpPr>
            <p:grpSpPr bwMode="auto">
              <a:xfrm>
                <a:off x="4640" y="3073"/>
                <a:ext cx="325" cy="254"/>
                <a:chOff x="3933" y="2592"/>
                <a:chExt cx="325" cy="289"/>
              </a:xfrm>
            </p:grpSpPr>
            <p:sp>
              <p:nvSpPr>
                <p:cNvPr id="359552" name="Freeform 128"/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53" name="Freeform 129"/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554" name="Rectangle 130"/>
              <p:cNvSpPr>
                <a:spLocks noChangeArrowheads="1"/>
              </p:cNvSpPr>
              <p:nvPr/>
            </p:nvSpPr>
            <p:spPr bwMode="auto">
              <a:xfrm>
                <a:off x="5081" y="307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59555" name="Group 131"/>
              <p:cNvGrpSpPr>
                <a:grpSpLocks/>
              </p:cNvGrpSpPr>
              <p:nvPr/>
            </p:nvGrpSpPr>
            <p:grpSpPr bwMode="auto">
              <a:xfrm>
                <a:off x="5108" y="3073"/>
                <a:ext cx="284" cy="254"/>
                <a:chOff x="4401" y="2592"/>
                <a:chExt cx="284" cy="289"/>
              </a:xfrm>
            </p:grpSpPr>
            <p:sp>
              <p:nvSpPr>
                <p:cNvPr id="359556" name="Freeform 132"/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9557" name="Freeform 133"/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59558" name="Line 134"/>
              <p:cNvSpPr>
                <a:spLocks noChangeShapeType="1"/>
              </p:cNvSpPr>
              <p:nvPr/>
            </p:nvSpPr>
            <p:spPr bwMode="auto">
              <a:xfrm>
                <a:off x="4961" y="320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59" name="Line 135"/>
              <p:cNvSpPr>
                <a:spLocks noChangeShapeType="1"/>
              </p:cNvSpPr>
              <p:nvPr/>
            </p:nvSpPr>
            <p:spPr bwMode="auto">
              <a:xfrm>
                <a:off x="4477" y="320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60" name="Freeform 136"/>
              <p:cNvSpPr>
                <a:spLocks/>
              </p:cNvSpPr>
              <p:nvPr/>
            </p:nvSpPr>
            <p:spPr bwMode="auto">
              <a:xfrm>
                <a:off x="4598" y="3200"/>
                <a:ext cx="431" cy="169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61" name="Line 137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9562" name="Freeform 138"/>
              <p:cNvSpPr>
                <a:spLocks/>
              </p:cNvSpPr>
              <p:nvPr/>
            </p:nvSpPr>
            <p:spPr bwMode="auto">
              <a:xfrm>
                <a:off x="4185" y="3195"/>
                <a:ext cx="337" cy="245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59563" name="Group 139"/>
            <p:cNvGrpSpPr>
              <a:grpSpLocks/>
            </p:cNvGrpSpPr>
            <p:nvPr/>
          </p:nvGrpSpPr>
          <p:grpSpPr bwMode="auto">
            <a:xfrm>
              <a:off x="2688" y="2688"/>
              <a:ext cx="2208" cy="384"/>
              <a:chOff x="3216" y="2832"/>
              <a:chExt cx="2736" cy="384"/>
            </a:xfrm>
          </p:grpSpPr>
          <p:sp>
            <p:nvSpPr>
              <p:cNvPr id="359564" name="AutoShape 140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480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</a:p>
            </p:txBody>
          </p:sp>
          <p:sp>
            <p:nvSpPr>
              <p:cNvPr id="359565" name="AutoShape 141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</a:p>
            </p:txBody>
          </p:sp>
          <p:sp>
            <p:nvSpPr>
              <p:cNvPr id="359566" name="AutoShape 142"/>
              <p:cNvSpPr>
                <a:spLocks noChangeArrowheads="1"/>
              </p:cNvSpPr>
              <p:nvPr/>
            </p:nvSpPr>
            <p:spPr bwMode="auto">
              <a:xfrm>
                <a:off x="4848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</a:p>
            </p:txBody>
          </p:sp>
          <p:sp>
            <p:nvSpPr>
              <p:cNvPr id="359567" name="AutoShape 143"/>
              <p:cNvSpPr>
                <a:spLocks noChangeArrowheads="1"/>
              </p:cNvSpPr>
              <p:nvPr/>
            </p:nvSpPr>
            <p:spPr bwMode="auto">
              <a:xfrm>
                <a:off x="5424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</a:p>
            </p:txBody>
          </p:sp>
          <p:sp>
            <p:nvSpPr>
              <p:cNvPr id="359568" name="AutoShape 144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</a:p>
            </p:txBody>
          </p:sp>
        </p:grpSp>
        <p:sp>
          <p:nvSpPr>
            <p:cNvPr id="359569" name="Rectangle 145"/>
            <p:cNvSpPr>
              <a:spLocks noChangeArrowheads="1"/>
            </p:cNvSpPr>
            <p:nvPr/>
          </p:nvSpPr>
          <p:spPr bwMode="auto">
            <a:xfrm>
              <a:off x="768" y="2736"/>
              <a:ext cx="54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3300"/>
                  </a:solidFill>
                  <a:latin typeface="Comic Sans MS" pitchFamily="66" charset="0"/>
                  <a:ea typeface="宋体" pitchFamily="2" charset="-122"/>
                </a:rPr>
                <a:t>Stall</a:t>
              </a:r>
              <a:endParaRPr kumimoji="1" lang="en-US" altLang="zh-CN" sz="24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85" name="Rectangle 137"/>
          <p:cNvSpPr>
            <a:spLocks noGrp="1" noChangeArrowheads="1"/>
          </p:cNvSpPr>
          <p:nvPr>
            <p:ph type="title"/>
          </p:nvPr>
        </p:nvSpPr>
        <p:spPr>
          <a:xfrm>
            <a:off x="1913839" y="202348"/>
            <a:ext cx="8337550" cy="968375"/>
          </a:xfrm>
        </p:spPr>
        <p:txBody>
          <a:bodyPr/>
          <a:lstStyle/>
          <a:p>
            <a:r>
              <a:rPr lang="en-US" altLang="zh-CN" sz="3600" dirty="0"/>
              <a:t>Split instruction and data memory</a:t>
            </a:r>
          </a:p>
        </p:txBody>
      </p:sp>
      <p:sp>
        <p:nvSpPr>
          <p:cNvPr id="360586" name="Rectangle 138"/>
          <p:cNvSpPr>
            <a:spLocks noGrp="1" noChangeArrowheads="1"/>
          </p:cNvSpPr>
          <p:nvPr>
            <p:ph idx="1"/>
          </p:nvPr>
        </p:nvSpPr>
        <p:spPr>
          <a:xfrm>
            <a:off x="2057401" y="4724401"/>
            <a:ext cx="7999413" cy="13684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CN" sz="2400" u="sng">
                <a:latin typeface="Comic Sans MS" pitchFamily="66" charset="0"/>
              </a:rPr>
              <a:t>Split instruction and data memory</a:t>
            </a:r>
            <a:r>
              <a:rPr lang="en-US" altLang="zh-CN" sz="2400">
                <a:latin typeface="Comic Sans MS" pitchFamily="66" charset="0"/>
              </a:rPr>
              <a:t> / </a:t>
            </a:r>
            <a:r>
              <a:rPr lang="en-US" altLang="zh-CN" sz="2400" u="sng">
                <a:latin typeface="Comic Sans MS" pitchFamily="66" charset="0"/>
              </a:rPr>
              <a:t>multiple memory port</a:t>
            </a:r>
            <a:r>
              <a:rPr lang="en-US" altLang="zh-CN" sz="2400">
                <a:latin typeface="Comic Sans MS" pitchFamily="66" charset="0"/>
              </a:rPr>
              <a:t> / </a:t>
            </a:r>
            <a:r>
              <a:rPr lang="en-US" altLang="zh-CN" sz="2400" u="sng">
                <a:latin typeface="Comic Sans MS" pitchFamily="66" charset="0"/>
              </a:rPr>
              <a:t>instruction buffer</a:t>
            </a:r>
            <a:r>
              <a:rPr lang="en-US" altLang="zh-CN" sz="2400">
                <a:latin typeface="Comic Sans MS" pitchFamily="66" charset="0"/>
              </a:rPr>
              <a:t>  means:</a:t>
            </a:r>
            <a:r>
              <a:rPr lang="en-US" altLang="zh-CN"/>
              <a:t> 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/>
              <a:t>   </a:t>
            </a:r>
            <a:r>
              <a:rPr lang="en-US" altLang="zh-CN" sz="2400">
                <a:latin typeface="Comic Sans MS" pitchFamily="66" charset="0"/>
              </a:rPr>
              <a:t>fetch the instruction and data inference using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different hardware resources.</a:t>
            </a:r>
            <a:endParaRPr lang="en-US" altLang="zh-CN">
              <a:solidFill>
                <a:srgbClr val="FF3300"/>
              </a:solidFill>
            </a:endParaRPr>
          </a:p>
        </p:txBody>
      </p:sp>
      <p:grpSp>
        <p:nvGrpSpPr>
          <p:cNvPr id="360450" name="Group 2"/>
          <p:cNvGrpSpPr>
            <a:grpSpLocks/>
          </p:cNvGrpSpPr>
          <p:nvPr/>
        </p:nvGrpSpPr>
        <p:grpSpPr bwMode="auto">
          <a:xfrm>
            <a:off x="2062163" y="1412876"/>
            <a:ext cx="7456488" cy="3281363"/>
            <a:chOff x="719" y="1248"/>
            <a:chExt cx="4697" cy="2067"/>
          </a:xfrm>
        </p:grpSpPr>
        <p:grpSp>
          <p:nvGrpSpPr>
            <p:cNvPr id="360451" name="Group 3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360452" name="Freeform 4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60453" name="Group 5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60454" name="Freeform 6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455" name="Freeform 7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60456" name="Group 8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360457" name="Freeform 9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60458" name="Group 10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60459" name="Freeform 11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460" name="Freeform 12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3046" y="2931"/>
              <a:ext cx="2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IM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719" y="1723"/>
              <a:ext cx="228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n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s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Time (clock cycles)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1020" y="1793"/>
              <a:ext cx="6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Ld/St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1004" y="2159"/>
              <a:ext cx="74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1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68" name="Rectangle 20"/>
            <p:cNvSpPr>
              <a:spLocks noChangeArrowheads="1"/>
            </p:cNvSpPr>
            <p:nvPr/>
          </p:nvSpPr>
          <p:spPr bwMode="auto">
            <a:xfrm>
              <a:off x="996" y="2568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2</a:t>
              </a:r>
              <a:endParaRPr kumimoji="1" lang="en-US" altLang="zh-CN" sz="2800" b="1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1039" y="2946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Instr 3</a:t>
              </a:r>
            </a:p>
          </p:txBody>
        </p:sp>
        <p:grpSp>
          <p:nvGrpSpPr>
            <p:cNvPr id="360470" name="Group 22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360471" name="Line 23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2" name="Line 24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3" name="Line 25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4" name="Line 26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5" name="Line 27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6" name="Line 28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7" name="Line 29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78" name="Line 30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60479" name="Group 31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360480" name="Freeform 32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81" name="Rectangle 33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grpSp>
          <p:nvGrpSpPr>
            <p:cNvPr id="360482" name="Group 34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360483" name="Rectangle 35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6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IM</a:t>
                </a:r>
              </a:p>
            </p:txBody>
          </p:sp>
          <p:grpSp>
            <p:nvGrpSpPr>
              <p:cNvPr id="360484" name="Group 36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60485" name="Freeform 37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486" name="Freeform 38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2225" y="1752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60488" name="Group 40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360489" name="Freeform 41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90" name="Freeform 42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60491" name="Line 43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92" name="Freeform 44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93" name="Line 45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494" name="Rectangle 46"/>
            <p:cNvSpPr>
              <a:spLocks noChangeArrowheads="1"/>
            </p:cNvSpPr>
            <p:nvPr/>
          </p:nvSpPr>
          <p:spPr bwMode="auto">
            <a:xfrm>
              <a:off x="3120" y="1776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DM</a:t>
              </a:r>
            </a:p>
          </p:txBody>
        </p:sp>
        <p:sp>
          <p:nvSpPr>
            <p:cNvPr id="360495" name="Rectangle 47"/>
            <p:cNvSpPr>
              <a:spLocks noChangeArrowheads="1"/>
            </p:cNvSpPr>
            <p:nvPr/>
          </p:nvSpPr>
          <p:spPr bwMode="auto">
            <a:xfrm>
              <a:off x="3534" y="174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60496" name="Group 48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360497" name="Freeform 49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498" name="Freeform 50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60499" name="Line 51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00" name="Line 52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01" name="Freeform 53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02" name="Line 54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03" name="Freeform 55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60504" name="Group 56"/>
            <p:cNvGrpSpPr>
              <a:grpSpLocks/>
            </p:cNvGrpSpPr>
            <p:nvPr/>
          </p:nvGrpSpPr>
          <p:grpSpPr bwMode="auto">
            <a:xfrm>
              <a:off x="2192" y="2055"/>
              <a:ext cx="2127" cy="452"/>
              <a:chOff x="1751" y="1600"/>
              <a:chExt cx="2127" cy="513"/>
            </a:xfrm>
          </p:grpSpPr>
          <p:grpSp>
            <p:nvGrpSpPr>
              <p:cNvPr id="360505" name="Group 57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60506" name="Freeform 58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07" name="Rectangle 59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60508" name="Group 60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360509" name="Rectangle 61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60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IM</a:t>
                  </a:r>
                </a:p>
              </p:txBody>
            </p:sp>
            <p:grpSp>
              <p:nvGrpSpPr>
                <p:cNvPr id="360510" name="Group 62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60511" name="Freeform 63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60512" name="Freeform 64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60513" name="Rectangle 65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60514" name="Group 66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60515" name="Freeform 67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16" name="Freeform 68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0517" name="Line 69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18" name="Freeform 70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19" name="Line 71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20" name="Rectangle 72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DM</a:t>
                </a:r>
              </a:p>
            </p:txBody>
          </p:sp>
          <p:grpSp>
            <p:nvGrpSpPr>
              <p:cNvPr id="360521" name="Group 73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60522" name="Freeform 74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23" name="Freeform 75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0524" name="Rectangle 76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60525" name="Group 77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60526" name="Freeform 78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27" name="Freeform 79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0528" name="Line 80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29" name="Line 81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30" name="Freeform 82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31" name="Line 83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32" name="Freeform 84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2619" y="2450"/>
              <a:ext cx="2127" cy="451"/>
              <a:chOff x="2178" y="2048"/>
              <a:chExt cx="2127" cy="513"/>
            </a:xfrm>
          </p:grpSpPr>
          <p:grpSp>
            <p:nvGrpSpPr>
              <p:cNvPr id="360534" name="Group 86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60535" name="Freeform 87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36" name="Rectangle 88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grpSp>
            <p:nvGrpSpPr>
              <p:cNvPr id="360537" name="Group 89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360538" name="Rectangle 90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60" cy="2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rPr>
                    <a:t>IM</a:t>
                  </a:r>
                </a:p>
              </p:txBody>
            </p:sp>
            <p:grpSp>
              <p:nvGrpSpPr>
                <p:cNvPr id="360539" name="Group 91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60540" name="Freeform 92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60541" name="Freeform 93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360542" name="Rectangle 94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60543" name="Group 95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60544" name="Freeform 96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45" name="Freeform 97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0546" name="Line 98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47" name="Freeform 99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48" name="Line 100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49" name="Rectangle 101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DM</a:t>
                </a:r>
              </a:p>
            </p:txBody>
          </p:sp>
          <p:grpSp>
            <p:nvGrpSpPr>
              <p:cNvPr id="360550" name="Group 102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60551" name="Freeform 103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52" name="Freeform 104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0553" name="Rectangle 105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Reg</a:t>
                </a:r>
              </a:p>
            </p:txBody>
          </p:sp>
          <p:grpSp>
            <p:nvGrpSpPr>
              <p:cNvPr id="360554" name="Group 106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60555" name="Freeform 107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0556" name="Freeform 108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0557" name="Line 109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58" name="Line 110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59" name="Freeform 111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60" name="Line 112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61" name="Freeform 113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60562" name="Group 114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360563" name="Freeform 115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64" name="Rectangle 116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ALU</a:t>
                </a:r>
              </a:p>
            </p:txBody>
          </p:sp>
        </p:grpSp>
        <p:sp>
          <p:nvSpPr>
            <p:cNvPr id="360565" name="Rectangle 117"/>
            <p:cNvSpPr>
              <a:spLocks noChangeArrowheads="1"/>
            </p:cNvSpPr>
            <p:nvPr/>
          </p:nvSpPr>
          <p:spPr bwMode="auto">
            <a:xfrm>
              <a:off x="3506" y="2935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60566" name="Group 118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360567" name="Freeform 119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68" name="Freeform 120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60569" name="Line 121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70" name="Freeform 122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71" name="Line 123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72" name="Rectangle 124"/>
            <p:cNvSpPr>
              <a:spLocks noChangeArrowheads="1"/>
            </p:cNvSpPr>
            <p:nvPr/>
          </p:nvSpPr>
          <p:spPr bwMode="auto">
            <a:xfrm>
              <a:off x="4323" y="2931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DM</a:t>
              </a:r>
            </a:p>
          </p:txBody>
        </p:sp>
        <p:grpSp>
          <p:nvGrpSpPr>
            <p:cNvPr id="360573" name="Group 125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360574" name="Freeform 126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75" name="Freeform 127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60576" name="Rectangle 128"/>
            <p:cNvSpPr>
              <a:spLocks noChangeArrowheads="1"/>
            </p:cNvSpPr>
            <p:nvPr/>
          </p:nvSpPr>
          <p:spPr bwMode="auto">
            <a:xfrm>
              <a:off x="4815" y="2931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Reg</a:t>
              </a:r>
            </a:p>
          </p:txBody>
        </p:sp>
        <p:grpSp>
          <p:nvGrpSpPr>
            <p:cNvPr id="360577" name="Group 129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360578" name="Freeform 130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0579" name="Freeform 131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60580" name="Line 132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81" name="Line 133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82" name="Freeform 134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83" name="Line 135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0584" name="Freeform 136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213762"/>
            <a:ext cx="8137525" cy="1008062"/>
          </a:xfrm>
        </p:spPr>
        <p:txBody>
          <a:bodyPr/>
          <a:lstStyle/>
          <a:p>
            <a:r>
              <a:rPr lang="en-US" altLang="zh-CN" dirty="0"/>
              <a:t>3. Not fully pipelined function unit</a:t>
            </a:r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1984376" y="1350963"/>
          <a:ext cx="835977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Document" r:id="rId3" imgW="8686800" imgH="5509440" progId="Word.Document.8">
                  <p:embed/>
                </p:oleObj>
              </mc:Choice>
              <mc:Fallback>
                <p:oleObj name="Document" r:id="rId3" imgW="8686800" imgH="5509440" progId="Word.Document.8">
                  <p:embed/>
                  <p:pic>
                    <p:nvPicPr>
                      <p:cNvPr id="361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6" y="1350963"/>
                        <a:ext cx="8359775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280988"/>
            <a:ext cx="8337550" cy="968375"/>
          </a:xfrm>
        </p:spPr>
        <p:txBody>
          <a:bodyPr/>
          <a:lstStyle/>
          <a:p>
            <a:r>
              <a:rPr lang="en-US" altLang="zh-CN" sz="2800" dirty="0"/>
              <a:t>4. Why allow machine with structural hazard 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84313"/>
            <a:ext cx="8070850" cy="46085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To reduce cost .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i.e. adding split caches, requires twice the memory bandwidth.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also fully pipelined floating point units costs lots of gates.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It is not worth the cost if the hazard does not occur very often.</a:t>
            </a:r>
            <a:r>
              <a:rPr lang="en-US" altLang="zh-CN" sz="1800">
                <a:latin typeface="Comic Sans MS" pitchFamily="66" charset="0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To reduce latency of the unit.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Making functional units pipelined adds delay </a:t>
            </a:r>
          </a:p>
          <a:p>
            <a:pPr marL="685800" lvl="1" indent="-228600">
              <a:lnSpc>
                <a:spcPct val="90000"/>
              </a:lnSpc>
              <a:buNone/>
            </a:pPr>
            <a:r>
              <a:rPr lang="en-US" altLang="zh-CN" sz="2000">
                <a:latin typeface="Comic Sans MS" pitchFamily="66" charset="0"/>
              </a:rPr>
              <a:t>         (pipeline overhead -&gt; registers.)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An unpipelined version may require fewer clocks per operation.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Reducing latency has other performance benefits, as we will see.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Pipelining </a:t>
            </a:r>
            <a:r>
              <a:rPr lang="en-US" altLang="zh-CN" dirty="0">
                <a:solidFill>
                  <a:srgbClr val="FF3300"/>
                </a:solidFill>
              </a:rPr>
              <a:t>Data</a:t>
            </a:r>
            <a:r>
              <a:rPr lang="en-US" altLang="zh-CN" dirty="0"/>
              <a:t> Hazards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 b="1" dirty="0"/>
              <a:t>Taxonomy of Hazards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</a:p>
          <a:p>
            <a:pPr marL="685800" lvl="1" indent="-228600"/>
            <a:r>
              <a:rPr lang="en-US" altLang="zh-CN" sz="2400" b="1" dirty="0">
                <a:solidFill>
                  <a:srgbClr val="9999FF"/>
                </a:solidFill>
              </a:rPr>
              <a:t>Structural hazards</a:t>
            </a:r>
            <a:r>
              <a:rPr lang="en-US" altLang="zh-CN" sz="2000" b="1" dirty="0">
                <a:solidFill>
                  <a:srgbClr val="9999FF"/>
                </a:solidFill>
              </a:rPr>
              <a:t> </a:t>
            </a:r>
          </a:p>
          <a:p>
            <a:pPr lvl="2"/>
            <a:r>
              <a:rPr lang="en-US" altLang="zh-CN" sz="2000" b="1" dirty="0">
                <a:solidFill>
                  <a:srgbClr val="9999FF"/>
                </a:solidFill>
              </a:rPr>
              <a:t>These are conflicts over hardware resources.</a:t>
            </a:r>
            <a:r>
              <a:rPr lang="en-US" altLang="zh-CN" sz="2000" dirty="0"/>
              <a:t> </a:t>
            </a:r>
          </a:p>
          <a:p>
            <a:pPr marL="685800" lvl="1" indent="-228600"/>
            <a:r>
              <a:rPr lang="en-US" altLang="zh-CN" sz="2400" b="1" dirty="0">
                <a:solidFill>
                  <a:srgbClr val="FF3300"/>
                </a:solidFill>
              </a:rPr>
              <a:t>Data hazards</a:t>
            </a:r>
          </a:p>
          <a:p>
            <a:pPr lvl="2"/>
            <a:r>
              <a:rPr lang="en-US" altLang="zh-CN" b="1" dirty="0">
                <a:solidFill>
                  <a:srgbClr val="FF3300"/>
                </a:solidFill>
              </a:rPr>
              <a:t>Instruction depends on result of prior computation which is not ready (computed or stored) yet</a:t>
            </a:r>
          </a:p>
          <a:p>
            <a:pPr marL="685800" lvl="1" indent="-228600"/>
            <a:r>
              <a:rPr lang="en-US" altLang="zh-CN" sz="2400" b="1" dirty="0">
                <a:solidFill>
                  <a:srgbClr val="9999FF"/>
                </a:solidFill>
              </a:rPr>
              <a:t>Control hazards</a:t>
            </a:r>
            <a:r>
              <a:rPr lang="en-US" altLang="zh-CN" sz="3200" b="1" dirty="0">
                <a:solidFill>
                  <a:schemeClr val="hlink"/>
                </a:solidFill>
              </a:rPr>
              <a:t> </a:t>
            </a:r>
          </a:p>
          <a:p>
            <a:pPr lvl="2"/>
            <a:r>
              <a:rPr lang="en-US" altLang="zh-CN" sz="2000" b="1" dirty="0">
                <a:solidFill>
                  <a:srgbClr val="9999FF"/>
                </a:solidFill>
              </a:rPr>
              <a:t>branch condition and the branch PC are not available in time to fetch an instruction on the next clock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计算机体系结构定义</a:t>
            </a:r>
            <a:endParaRPr lang="en-US" altLang="zh-CN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19200"/>
            <a:ext cx="7924800" cy="4419600"/>
          </a:xfrm>
        </p:spPr>
        <p:txBody>
          <a:bodyPr/>
          <a:lstStyle/>
          <a:p>
            <a:pPr marL="285750" indent="-285750"/>
            <a:r>
              <a:rPr lang="zh-CN" altLang="en-US" sz="2800" dirty="0"/>
              <a:t>定义：</a:t>
            </a:r>
          </a:p>
          <a:p>
            <a:pPr marL="685800" lvl="1" indent="-228600"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   计算机体系结构包括指令集设计，计算机组成设计与硬件（硬件与逻辑设计）实现。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marL="685800" lvl="1" indent="-228600">
              <a:buNone/>
            </a:pPr>
            <a:endParaRPr lang="zh-CN" altLang="en-US" sz="2400" b="1" dirty="0">
              <a:solidFill>
                <a:schemeClr val="folHlink"/>
              </a:solidFill>
            </a:endParaRPr>
          </a:p>
          <a:p>
            <a:pPr marL="685800" lvl="1" indent="-228600">
              <a:buNone/>
            </a:pPr>
            <a:r>
              <a:rPr lang="zh-CN" altLang="en-US" sz="2400" b="1" dirty="0"/>
              <a:t>体系结构不同的例子：</a:t>
            </a:r>
          </a:p>
          <a:p>
            <a:pPr marL="685800" lvl="1" indent="-228600">
              <a:buNone/>
            </a:pPr>
            <a:r>
              <a:rPr lang="zh-CN" altLang="en-US" sz="2400" b="1" dirty="0"/>
              <a:t>    指令集相同，组成不同：</a:t>
            </a:r>
          </a:p>
          <a:p>
            <a:pPr marL="685800" lvl="1" indent="-228600"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VAX11/780-- SPARC2; </a:t>
            </a:r>
          </a:p>
          <a:p>
            <a:pPr marL="685800" lvl="1" indent="-228600">
              <a:buNone/>
            </a:pPr>
            <a:r>
              <a:rPr lang="en-US" altLang="zh-CN" sz="2400" b="1" dirty="0"/>
              <a:t>              VAX8600--SPARC20;</a:t>
            </a:r>
          </a:p>
          <a:p>
            <a:pPr marL="685800" lvl="1" indent="-228600">
              <a:buNone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指令集相同，组成也相同，实现不同：</a:t>
            </a:r>
            <a:r>
              <a:rPr lang="en-US" altLang="zh-CN" sz="2400" b="1" dirty="0"/>
              <a:t>			</a:t>
            </a:r>
            <a:r>
              <a:rPr lang="zh-CN" altLang="en-US" sz="2400" b="1" dirty="0"/>
              <a:t>          </a:t>
            </a:r>
            <a:r>
              <a:rPr lang="en-US" altLang="zh-CN" sz="2400" b="1" dirty="0"/>
              <a:t>VAX11/780--VAX11/785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IC</a:t>
            </a:r>
            <a:r>
              <a:rPr lang="zh-CN" altLang="en-US" sz="2400" b="1" dirty="0"/>
              <a:t>工艺不同）； </a:t>
            </a:r>
          </a:p>
          <a:p>
            <a:pPr marL="685800" lvl="1" indent="-228600">
              <a:buNone/>
            </a:pPr>
            <a:r>
              <a:rPr lang="zh-CN" altLang="en-US" sz="2400" b="1" dirty="0"/>
              <a:t>        不同型号的</a:t>
            </a:r>
            <a:r>
              <a:rPr lang="en-US" altLang="zh-CN" sz="2400" b="1" dirty="0"/>
              <a:t>Indy(</a:t>
            </a:r>
            <a:r>
              <a:rPr lang="zh-CN" altLang="en-US" sz="2400" b="1" dirty="0"/>
              <a:t>时钟和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不同）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Data hazard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Data hazards</a:t>
            </a:r>
            <a:r>
              <a:rPr lang="en-US" altLang="zh-CN" sz="2800" dirty="0"/>
              <a:t> occur when the pipeline changes the order of read/write accesses to operands comparing with that in  sequential executing .</a:t>
            </a:r>
          </a:p>
          <a:p>
            <a:pPr marL="285750" indent="-285750"/>
            <a:r>
              <a:rPr lang="en-US" altLang="zh-CN" sz="2800" dirty="0"/>
              <a:t>Let’s see an Example</a:t>
            </a:r>
          </a:p>
          <a:p>
            <a:pPr marL="685800" lvl="1" indent="-228600">
              <a:buNone/>
            </a:pPr>
            <a:r>
              <a:rPr lang="en-US" altLang="zh-CN" sz="2000" dirty="0"/>
              <a:t>DADD 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en-US" altLang="zh-CN" sz="2000" dirty="0"/>
              <a:t>,   R1, R3</a:t>
            </a:r>
          </a:p>
          <a:p>
            <a:pPr marL="685800" lvl="1" indent="-228600">
              <a:buNone/>
            </a:pPr>
            <a:r>
              <a:rPr lang="en-US" altLang="zh-CN" sz="2000" dirty="0"/>
              <a:t>DSUB R4,   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en-US" altLang="zh-CN" sz="2000" dirty="0"/>
              <a:t>, R5</a:t>
            </a:r>
          </a:p>
          <a:p>
            <a:pPr marL="685800" lvl="1" indent="-228600">
              <a:buNone/>
            </a:pPr>
            <a:r>
              <a:rPr lang="en-US" altLang="zh-CN" sz="2000" dirty="0"/>
              <a:t>AND   R6,   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en-US" altLang="zh-CN" sz="2000" dirty="0"/>
              <a:t>, R7</a:t>
            </a:r>
          </a:p>
          <a:p>
            <a:pPr marL="685800" lvl="1" indent="-228600">
              <a:buNone/>
            </a:pPr>
            <a:r>
              <a:rPr lang="en-US" altLang="zh-CN" sz="2000" dirty="0"/>
              <a:t>OR      R8,   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en-US" altLang="zh-CN" sz="2000" dirty="0"/>
              <a:t>, R9</a:t>
            </a:r>
          </a:p>
          <a:p>
            <a:pPr marL="685800" lvl="1" indent="-228600">
              <a:buNone/>
            </a:pPr>
            <a:r>
              <a:rPr lang="en-US" altLang="zh-CN" sz="2000" dirty="0"/>
              <a:t>XOR    R10, 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en-US" altLang="zh-CN" sz="2000" dirty="0"/>
              <a:t>, R11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84314"/>
            <a:ext cx="7854950" cy="4465637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Basic structure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 dirty="0"/>
              <a:t>An instruction in flight wants to use a data value that’s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not “done</a:t>
            </a:r>
            <a:r>
              <a:rPr lang="en-US" altLang="zh-CN" sz="1800" b="1" dirty="0">
                <a:solidFill>
                  <a:srgbClr val="000000"/>
                </a:solidFill>
              </a:rPr>
              <a:t>” </a:t>
            </a:r>
            <a:r>
              <a:rPr lang="en-US" altLang="zh-CN" sz="1800" b="1" dirty="0"/>
              <a:t>yet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“</a:t>
            </a:r>
            <a:r>
              <a:rPr lang="en-US" altLang="zh-CN" sz="1800" b="1" dirty="0">
                <a:solidFill>
                  <a:srgbClr val="FF0000"/>
                </a:solidFill>
              </a:rPr>
              <a:t>Done</a:t>
            </a:r>
            <a:r>
              <a:rPr lang="en-US" altLang="zh-CN" sz="1800" b="1" dirty="0">
                <a:solidFill>
                  <a:srgbClr val="000000"/>
                </a:solidFill>
              </a:rPr>
              <a:t>” </a:t>
            </a:r>
            <a:r>
              <a:rPr lang="en-US" altLang="zh-CN" sz="1800" b="1" dirty="0"/>
              <a:t>means “it’s been computed” and “it’s located where I would normally expect to go look in the pipe hardware to find it”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Basic cause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 dirty="0"/>
              <a:t>You are used to assuming a purely sequential model of instruction execution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 dirty="0"/>
              <a:t>Instruction N finishes before instruction </a:t>
            </a:r>
            <a:r>
              <a:rPr lang="en-US" altLang="zh-CN" sz="1800" b="1" dirty="0" err="1"/>
              <a:t>N+k</a:t>
            </a:r>
            <a:r>
              <a:rPr lang="en-US" altLang="zh-CN" sz="1800" b="1" dirty="0"/>
              <a:t>, for k &gt;= 1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 dirty="0"/>
              <a:t>There are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dependencies now between “nearby” instructions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/>
              <a:t>(“near” in sequential order of fetch from memory)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Consequence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 dirty="0"/>
              <a:t>Data hazards -- instructions want data values that are not done yet, or in the right place yet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640"/>
            <a:ext cx="8353425" cy="990600"/>
          </a:xfrm>
        </p:spPr>
        <p:txBody>
          <a:bodyPr/>
          <a:lstStyle/>
          <a:p>
            <a:r>
              <a:rPr lang="en-US" altLang="zh-CN" sz="3600" dirty="0"/>
              <a:t>Coping with data hazards: example</a:t>
            </a:r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2135189" y="1484313"/>
          <a:ext cx="770572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3686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484313"/>
                        <a:ext cx="7705725" cy="4635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260648"/>
            <a:ext cx="8640762" cy="99060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Somecases</a:t>
            </a:r>
            <a:r>
              <a:rPr lang="en-US" altLang="zh-CN" dirty="0"/>
              <a:t> “Double Bump” can do !</a:t>
            </a: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2133600" y="1449389"/>
          <a:ext cx="7850188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369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9389"/>
                        <a:ext cx="7850188" cy="4556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</a:rPr>
              <a:t>3. Proposed solution—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STALL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 b="1" dirty="0"/>
              <a:t>Proposed solution</a:t>
            </a:r>
            <a:endParaRPr lang="en-US" altLang="zh-CN" sz="2800" dirty="0"/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Don’t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dirty="0"/>
              <a:t>let them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overlap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dirty="0"/>
              <a:t>like this…?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 b="1" dirty="0"/>
              <a:t>Mechanics</a:t>
            </a:r>
            <a:endParaRPr lang="en-US" altLang="zh-CN" sz="2800" dirty="0"/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dirty="0"/>
              <a:t>Don’t let the instruction flow through the pipe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dirty="0"/>
              <a:t>In particular, don’t let it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WRITE</a:t>
            </a:r>
            <a:r>
              <a:rPr lang="en-US" altLang="zh-CN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dirty="0"/>
              <a:t>any bits anywhere in the pipe hardware that represents </a:t>
            </a:r>
            <a:r>
              <a:rPr lang="en-US" altLang="zh-CN" sz="2200" b="1" dirty="0"/>
              <a:t>REAL </a:t>
            </a:r>
            <a:r>
              <a:rPr lang="en-US" altLang="zh-CN" sz="2200" dirty="0"/>
              <a:t>CPU state (e.g., register file, memory)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dirty="0"/>
              <a:t>Let the instruction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wait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/>
              <a:t>until the hazard resolved.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dirty="0"/>
              <a:t>Name for this operation: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PIPELINE STALL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6" name="Rectangle 14"/>
          <p:cNvSpPr>
            <a:spLocks noGrp="1" noChangeArrowheads="1"/>
          </p:cNvSpPr>
          <p:nvPr>
            <p:ph type="title"/>
          </p:nvPr>
        </p:nvSpPr>
        <p:spPr>
          <a:xfrm>
            <a:off x="2031117" y="192088"/>
            <a:ext cx="8458200" cy="762000"/>
          </a:xfrm>
        </p:spPr>
        <p:txBody>
          <a:bodyPr/>
          <a:lstStyle/>
          <a:p>
            <a:r>
              <a:rPr lang="en-US" altLang="zh-CN" sz="3600" dirty="0"/>
              <a:t>How do we stall ?</a:t>
            </a:r>
            <a:br>
              <a:rPr lang="en-US" altLang="zh-CN" sz="3600" dirty="0"/>
            </a:br>
            <a:r>
              <a:rPr lang="en-US" altLang="zh-CN" sz="3600" dirty="0"/>
              <a:t>——Insert </a:t>
            </a:r>
            <a:r>
              <a:rPr lang="en-US" altLang="zh-CN" sz="3600" dirty="0" err="1">
                <a:solidFill>
                  <a:srgbClr val="FF0000"/>
                </a:solidFill>
              </a:rPr>
              <a:t>nop</a:t>
            </a:r>
            <a:r>
              <a:rPr lang="en-US" altLang="zh-CN" sz="3600" dirty="0"/>
              <a:t> by compiler</a:t>
            </a:r>
          </a:p>
        </p:txBody>
      </p:sp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2063751" y="1412876"/>
          <a:ext cx="7993063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3717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412876"/>
                        <a:ext cx="7993063" cy="4638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1714" name="Group 2"/>
          <p:cNvGrpSpPr>
            <a:grpSpLocks/>
          </p:cNvGrpSpPr>
          <p:nvPr/>
        </p:nvGrpSpPr>
        <p:grpSpPr bwMode="auto">
          <a:xfrm>
            <a:off x="4656138" y="2852738"/>
            <a:ext cx="5256212" cy="538162"/>
            <a:chOff x="1872" y="1872"/>
            <a:chExt cx="3671" cy="384"/>
          </a:xfrm>
        </p:grpSpPr>
        <p:sp>
          <p:nvSpPr>
            <p:cNvPr id="371715" name="AutoShape 3"/>
            <p:cNvSpPr>
              <a:spLocks noChangeArrowheads="1"/>
            </p:cNvSpPr>
            <p:nvPr/>
          </p:nvSpPr>
          <p:spPr bwMode="auto">
            <a:xfrm>
              <a:off x="1872" y="1872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16" name="AutoShape 4"/>
            <p:cNvSpPr>
              <a:spLocks noChangeArrowheads="1"/>
            </p:cNvSpPr>
            <p:nvPr/>
          </p:nvSpPr>
          <p:spPr bwMode="auto">
            <a:xfrm>
              <a:off x="2569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17" name="AutoShape 5"/>
            <p:cNvSpPr>
              <a:spLocks noChangeArrowheads="1"/>
            </p:cNvSpPr>
            <p:nvPr/>
          </p:nvSpPr>
          <p:spPr bwMode="auto">
            <a:xfrm>
              <a:off x="4848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18" name="AutoShape 6"/>
            <p:cNvSpPr>
              <a:spLocks noChangeArrowheads="1"/>
            </p:cNvSpPr>
            <p:nvPr/>
          </p:nvSpPr>
          <p:spPr bwMode="auto">
            <a:xfrm>
              <a:off x="4080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19" name="AutoShape 7"/>
            <p:cNvSpPr>
              <a:spLocks noChangeArrowheads="1"/>
            </p:cNvSpPr>
            <p:nvPr/>
          </p:nvSpPr>
          <p:spPr bwMode="auto">
            <a:xfrm>
              <a:off x="3312" y="1872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</p:grpSp>
      <p:grpSp>
        <p:nvGrpSpPr>
          <p:cNvPr id="371720" name="Group 8"/>
          <p:cNvGrpSpPr>
            <a:grpSpLocks/>
          </p:cNvGrpSpPr>
          <p:nvPr/>
        </p:nvGrpSpPr>
        <p:grpSpPr bwMode="auto">
          <a:xfrm>
            <a:off x="5664200" y="3644901"/>
            <a:ext cx="4319588" cy="504825"/>
            <a:chOff x="2640" y="2400"/>
            <a:chExt cx="2903" cy="384"/>
          </a:xfrm>
        </p:grpSpPr>
        <p:sp>
          <p:nvSpPr>
            <p:cNvPr id="371721" name="AutoShape 9"/>
            <p:cNvSpPr>
              <a:spLocks noChangeArrowheads="1"/>
            </p:cNvSpPr>
            <p:nvPr/>
          </p:nvSpPr>
          <p:spPr bwMode="auto">
            <a:xfrm>
              <a:off x="2640" y="2400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22" name="AutoShape 10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23" name="AutoShape 11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1724" name="AutoShape 12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135" y="260648"/>
            <a:ext cx="7993064" cy="7620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How do we stall?  </a:t>
            </a:r>
            <a:br>
              <a:rPr lang="en-US" altLang="zh-CN" sz="3600" b="1" dirty="0">
                <a:solidFill>
                  <a:schemeClr val="tx1"/>
                </a:solidFill>
              </a:rPr>
            </a:br>
            <a:r>
              <a:rPr lang="en-US" altLang="zh-CN" sz="3600" b="1" dirty="0">
                <a:solidFill>
                  <a:schemeClr val="tx1"/>
                </a:solidFill>
              </a:rPr>
              <a:t>——Add hardware Interlock !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2063751" y="1484313"/>
            <a:ext cx="7993063" cy="46085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Add extra hardware to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detect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latin typeface="Comic Sans MS" pitchFamily="66" charset="0"/>
              </a:rPr>
              <a:t>stall situations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Watches the instruction field bits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Looks for “read versus write” conflicts in particular pipe stages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Basically, a bunch of careful “case logic”</a:t>
            </a:r>
            <a:endParaRPr lang="en-US" altLang="zh-CN" sz="2200"/>
          </a:p>
          <a:p>
            <a:pPr marL="285750" indent="-28575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Add extra hardware to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push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latin typeface="Comic Sans MS" pitchFamily="66" charset="0"/>
              </a:rPr>
              <a:t>bubbles thru</a:t>
            </a:r>
            <a:r>
              <a:rPr lang="en-US" altLang="zh-CN" sz="2200">
                <a:solidFill>
                  <a:schemeClr val="tx2"/>
                </a:solidFill>
                <a:latin typeface="Comic Sans MS" pitchFamily="66" charset="0"/>
              </a:rPr>
              <a:t> pipe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Actually, relatively easy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Can just let the instruction you want to stall GO FORWARD through the pipe…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…but, TURN OFF the bits that allow any results to get written into the machine state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So,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the instruction “executes” (it does the work), but doesn’t “save”</a:t>
            </a:r>
            <a:endParaRPr lang="en-US" altLang="zh-CN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Interlock:  insert stalls </a:t>
            </a:r>
          </a:p>
        </p:txBody>
      </p:sp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2135188" y="1557339"/>
          <a:ext cx="790416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Picture" r:id="rId3" imgW="4457880" imgH="2390760" progId="Word.Picture.8">
                  <p:embed/>
                </p:oleObj>
              </mc:Choice>
              <mc:Fallback>
                <p:oleObj name="Picture" r:id="rId3" imgW="4457880" imgH="2390760" progId="Word.Picture.8">
                  <p:embed/>
                  <p:pic>
                    <p:nvPicPr>
                      <p:cNvPr id="3737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57339"/>
                        <a:ext cx="7904162" cy="4302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3764" name="Group 4"/>
          <p:cNvGrpSpPr>
            <a:grpSpLocks/>
          </p:cNvGrpSpPr>
          <p:nvPr/>
        </p:nvGrpSpPr>
        <p:grpSpPr bwMode="auto">
          <a:xfrm>
            <a:off x="5664201" y="3500438"/>
            <a:ext cx="2087563" cy="609600"/>
            <a:chOff x="1920" y="1824"/>
            <a:chExt cx="1315" cy="384"/>
          </a:xfrm>
        </p:grpSpPr>
        <p:sp>
          <p:nvSpPr>
            <p:cNvPr id="373765" name="AutoShape 5"/>
            <p:cNvSpPr>
              <a:spLocks noChangeArrowheads="1"/>
            </p:cNvSpPr>
            <p:nvPr/>
          </p:nvSpPr>
          <p:spPr bwMode="auto">
            <a:xfrm>
              <a:off x="1920" y="1824"/>
              <a:ext cx="598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  <p:sp>
          <p:nvSpPr>
            <p:cNvPr id="373766" name="AutoShape 6"/>
            <p:cNvSpPr>
              <a:spLocks noChangeArrowheads="1"/>
            </p:cNvSpPr>
            <p:nvPr/>
          </p:nvSpPr>
          <p:spPr bwMode="auto">
            <a:xfrm>
              <a:off x="2578" y="1824"/>
              <a:ext cx="657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</a:p>
          </p:txBody>
        </p:sp>
      </p:grp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410201" y="4267201"/>
            <a:ext cx="2619375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  <a:ea typeface="宋体" pitchFamily="2" charset="-122"/>
              </a:rPr>
              <a:t>Empty slots in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  <a:ea typeface="宋体" pitchFamily="2" charset="-122"/>
              </a:rPr>
              <a:t>pipe called bubbles;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  <a:ea typeface="宋体" pitchFamily="2" charset="-122"/>
              </a:rPr>
              <a:t>means no real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  <a:ea typeface="宋体" pitchFamily="2" charset="-122"/>
              </a:rPr>
              <a:t>instruction 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  <a:ea typeface="宋体" pitchFamily="2" charset="-122"/>
              </a:rPr>
              <a:t>getting saved here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Detect: Data Hazard Logic</a:t>
            </a:r>
            <a:endParaRPr lang="en-US" altLang="zh-CN" b="1">
              <a:solidFill>
                <a:srgbClr val="000000"/>
              </a:solidFill>
            </a:endParaRPr>
          </a:p>
        </p:txBody>
      </p:sp>
      <p:pic>
        <p:nvPicPr>
          <p:cNvPr id="374787" name="Picture 3" descr="chap3_4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8305800" cy="312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3962400" y="2667000"/>
            <a:ext cx="47625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Rt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5638801" y="2971800"/>
            <a:ext cx="519113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Rd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7620000" y="2971800"/>
            <a:ext cx="533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Rd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9067800" y="2971800"/>
            <a:ext cx="533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Rd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4809" name="Group 25"/>
          <p:cNvGrpSpPr>
            <a:grpSpLocks/>
          </p:cNvGrpSpPr>
          <p:nvPr/>
        </p:nvGrpSpPr>
        <p:grpSpPr bwMode="auto">
          <a:xfrm>
            <a:off x="3124200" y="1371600"/>
            <a:ext cx="7162800" cy="1828800"/>
            <a:chOff x="1008" y="864"/>
            <a:chExt cx="4512" cy="1152"/>
          </a:xfrm>
        </p:grpSpPr>
        <p:sp>
          <p:nvSpPr>
            <p:cNvPr id="374792" name="Oval 8"/>
            <p:cNvSpPr>
              <a:spLocks noChangeArrowheads="1"/>
            </p:cNvSpPr>
            <p:nvPr/>
          </p:nvSpPr>
          <p:spPr bwMode="auto">
            <a:xfrm>
              <a:off x="1632" y="864"/>
              <a:ext cx="2544" cy="9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1821" y="864"/>
              <a:ext cx="2036" cy="8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Rs =? Rd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Rt =? Rd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between IF/ID and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ID/EX, EX/MEM Stages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74794" name="Group 10"/>
            <p:cNvGrpSpPr>
              <a:grpSpLocks/>
            </p:cNvGrpSpPr>
            <p:nvPr/>
          </p:nvGrpSpPr>
          <p:grpSpPr bwMode="auto">
            <a:xfrm>
              <a:off x="2928" y="1728"/>
              <a:ext cx="528" cy="288"/>
              <a:chOff x="2928" y="1728"/>
              <a:chExt cx="528" cy="288"/>
            </a:xfrm>
          </p:grpSpPr>
          <p:sp>
            <p:nvSpPr>
              <p:cNvPr id="374795" name="Line 11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4796" name="Line 12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74797" name="Group 13"/>
            <p:cNvGrpSpPr>
              <a:grpSpLocks/>
            </p:cNvGrpSpPr>
            <p:nvPr/>
          </p:nvGrpSpPr>
          <p:grpSpPr bwMode="auto">
            <a:xfrm>
              <a:off x="4176" y="1728"/>
              <a:ext cx="432" cy="288"/>
              <a:chOff x="2928" y="1728"/>
              <a:chExt cx="528" cy="288"/>
            </a:xfrm>
          </p:grpSpPr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4799" name="Line 15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374800" name="Group 16"/>
            <p:cNvGrpSpPr>
              <a:grpSpLocks/>
            </p:cNvGrpSpPr>
            <p:nvPr/>
          </p:nvGrpSpPr>
          <p:grpSpPr bwMode="auto">
            <a:xfrm>
              <a:off x="5088" y="1728"/>
              <a:ext cx="432" cy="288"/>
              <a:chOff x="2928" y="1728"/>
              <a:chExt cx="528" cy="288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H="1" flipV="1">
              <a:off x="4080" y="1488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 flipH="1" flipV="1">
              <a:off x="4176" y="1344"/>
              <a:ext cx="134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74805" name="Group 21"/>
            <p:cNvGrpSpPr>
              <a:grpSpLocks/>
            </p:cNvGrpSpPr>
            <p:nvPr/>
          </p:nvGrpSpPr>
          <p:grpSpPr bwMode="auto">
            <a:xfrm flipH="1">
              <a:off x="1008" y="1632"/>
              <a:ext cx="528" cy="288"/>
              <a:chOff x="2928" y="1728"/>
              <a:chExt cx="528" cy="288"/>
            </a:xfrm>
          </p:grpSpPr>
          <p:sp>
            <p:nvSpPr>
              <p:cNvPr id="374806" name="Line 22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4807" name="Line 23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74808" name="Line 24"/>
            <p:cNvSpPr>
              <a:spLocks noChangeShapeType="1"/>
            </p:cNvSpPr>
            <p:nvPr/>
          </p:nvSpPr>
          <p:spPr bwMode="auto">
            <a:xfrm flipV="1">
              <a:off x="1008" y="1392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88640"/>
            <a:ext cx="8337550" cy="914400"/>
          </a:xfrm>
        </p:spPr>
        <p:txBody>
          <a:bodyPr/>
          <a:lstStyle/>
          <a:p>
            <a:r>
              <a:rPr lang="en-US" altLang="zh-CN" sz="3400" dirty="0"/>
              <a:t>4. Forwarding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484314"/>
            <a:ext cx="7848600" cy="4537075"/>
          </a:xfrm>
        </p:spPr>
        <p:txBody>
          <a:bodyPr/>
          <a:lstStyle/>
          <a:p>
            <a:pPr marL="285750" indent="-285750"/>
            <a:r>
              <a:rPr lang="en-US" altLang="zh-CN" sz="2400">
                <a:latin typeface="Comic Sans MS" pitchFamily="66" charset="0"/>
              </a:rPr>
              <a:t>If the result you need does not exist AT ALL yet,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you are out of luck,  sorry.</a:t>
            </a:r>
          </a:p>
          <a:p>
            <a:pPr marL="285750" indent="-285750"/>
            <a:r>
              <a:rPr lang="en-US" altLang="zh-CN" sz="2400">
                <a:latin typeface="Comic Sans MS" pitchFamily="66" charset="0"/>
              </a:rPr>
              <a:t>But, what if the result exists, but is not stored back yet?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Instead of stalling until the result is stored back in its “natural” home…</a:t>
            </a:r>
          </a:p>
          <a:p>
            <a:pPr marL="685800" lvl="1" indent="-228600"/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grab the result “on the fly” from “inside” the pipe, and send it to the other instruction (another pipe stage) that wants to use it</a:t>
            </a:r>
            <a:endParaRPr lang="en-US" altLang="zh-CN" sz="2400">
              <a:solidFill>
                <a:srgbClr val="FF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306634"/>
            <a:ext cx="7932738" cy="884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1.3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计算机系统结构的分类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412876"/>
            <a:ext cx="7943850" cy="4824413"/>
          </a:xfrm>
        </p:spPr>
        <p:txBody>
          <a:bodyPr/>
          <a:lstStyle/>
          <a:p>
            <a:pPr marL="285750" indent="-285750" algn="just">
              <a:lnSpc>
                <a:spcPct val="90000"/>
              </a:lnSpc>
              <a:buNone/>
            </a:pPr>
            <a:r>
              <a:rPr lang="zh-CN" altLang="en-US" sz="2400" b="1" dirty="0"/>
              <a:t>一、当前计算机的种类</a:t>
            </a:r>
          </a:p>
          <a:p>
            <a:pPr marL="285750" indent="-285750" algn="just">
              <a:lnSpc>
                <a:spcPct val="90000"/>
              </a:lnSpc>
              <a:buNone/>
            </a:pPr>
            <a:r>
              <a:rPr lang="en-US" altLang="zh-CN" sz="2000" dirty="0"/>
              <a:t>1989IEEE</a:t>
            </a:r>
            <a:r>
              <a:rPr lang="zh-CN" altLang="en-US" sz="2000" dirty="0"/>
              <a:t>电气与电子工程师委员会提出的计算机分类：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/>
              <a:t>．个人计算机  </a:t>
            </a:r>
            <a:r>
              <a:rPr lang="en-US" altLang="zh-CN" sz="2000" dirty="0"/>
              <a:t>Personal Computer (PC)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/>
              <a:t>．工作站  </a:t>
            </a:r>
            <a:r>
              <a:rPr lang="en-US" altLang="zh-CN" sz="2000" dirty="0"/>
              <a:t>WorkStation   (WS)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/>
              <a:t>．小型机  </a:t>
            </a:r>
            <a:r>
              <a:rPr lang="en-US" altLang="zh-CN" sz="2000" dirty="0"/>
              <a:t>Mini Computer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/>
              <a:t>．中型机  </a:t>
            </a:r>
            <a:r>
              <a:rPr lang="en-US" altLang="zh-CN" sz="2000" dirty="0"/>
              <a:t>Mainframe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/>
              <a:t>．小巨型机  </a:t>
            </a:r>
            <a:r>
              <a:rPr lang="en-US" altLang="zh-CN" sz="2000" dirty="0" err="1"/>
              <a:t>Minisupercomputer</a:t>
            </a:r>
            <a:endParaRPr lang="en-US" altLang="zh-CN" sz="2000" dirty="0"/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/>
              <a:t>．巨型机  </a:t>
            </a:r>
            <a:r>
              <a:rPr lang="en-US" altLang="zh-CN" sz="2000" dirty="0"/>
              <a:t>Supercomputer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zh-CN" altLang="en-US" sz="2000" dirty="0">
                <a:solidFill>
                  <a:srgbClr val="FF0000"/>
                </a:solidFill>
              </a:rPr>
              <a:t>服务器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*桌面计算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*嵌入式系统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*网络并行计算机</a:t>
            </a:r>
            <a:r>
              <a:rPr lang="en-US" altLang="zh-CN" sz="2000" dirty="0">
                <a:solidFill>
                  <a:srgbClr val="FF0000"/>
                </a:solidFill>
              </a:rPr>
              <a:t>(Cluster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Grid Computer)</a:t>
            </a:r>
          </a:p>
          <a:p>
            <a:pPr marL="685800" lvl="1" indent="-228600" algn="just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*</a:t>
            </a:r>
            <a:r>
              <a:rPr lang="zh-CN" altLang="en-US" sz="2400" b="1" dirty="0">
                <a:solidFill>
                  <a:schemeClr val="folHlink"/>
                </a:solidFill>
              </a:rPr>
              <a:t>云计算、智慧地球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8873598" y="2852738"/>
            <a:ext cx="678391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6666"/>
              </a:buClr>
            </a:pPr>
            <a:r>
              <a:rPr kumimoji="1" lang="zh-CN" altLang="en-US" sz="32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界线模糊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Generic name: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800">
                <a:solidFill>
                  <a:srgbClr val="FD0128"/>
                </a:solidFill>
                <a:latin typeface="Comic Sans MS" pitchFamily="66" charset="0"/>
              </a:rPr>
              <a:t>forwarding ( bypass, short-circuiting)</a:t>
            </a:r>
            <a:endParaRPr lang="en-US" altLang="zh-CN" sz="2800">
              <a:solidFill>
                <a:srgbClr val="FD0128"/>
              </a:solidFill>
            </a:endParaRP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Instead of waiting to store the result, we forward it immediately (more or less) to the instruction that wants it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Mechanically, we add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buses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to the datapath to move these values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around, and these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buses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always “point backwards” in the datapath,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from later stages to earlier stages</a:t>
            </a:r>
            <a:endParaRPr lang="en-US" altLang="zh-CN" sz="3200">
              <a:solidFill>
                <a:srgbClr val="FF0000"/>
              </a:solidFill>
            </a:endParaRPr>
          </a:p>
          <a:p>
            <a:pPr marL="285750" indent="-285750"/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333375"/>
            <a:ext cx="8460432" cy="762000"/>
          </a:xfrm>
        </p:spPr>
        <p:txBody>
          <a:bodyPr/>
          <a:lstStyle/>
          <a:p>
            <a:r>
              <a:rPr lang="en-US" altLang="zh-CN" sz="2800" dirty="0"/>
              <a:t>Forwarding:	reduce data hazard stalls</a:t>
            </a:r>
            <a:r>
              <a:rPr lang="en-US" altLang="zh-CN" sz="2800" dirty="0">
                <a:solidFill>
                  <a:srgbClr val="081D58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12876"/>
            <a:ext cx="7924800" cy="841375"/>
          </a:xfrm>
        </p:spPr>
        <p:txBody>
          <a:bodyPr/>
          <a:lstStyle/>
          <a:p>
            <a:pPr marL="285750" indent="-285750"/>
            <a:r>
              <a:rPr lang="en-US" altLang="zh-CN" sz="2200">
                <a:latin typeface="Comic Sans MS" pitchFamily="66" charset="0"/>
              </a:rPr>
              <a:t>Data may be already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D0128"/>
                </a:solidFill>
                <a:latin typeface="Comic Sans MS" pitchFamily="66" charset="0"/>
              </a:rPr>
              <a:t>computed </a:t>
            </a:r>
            <a:r>
              <a:rPr lang="en-US" altLang="zh-CN" sz="2200">
                <a:latin typeface="Comic Sans MS" pitchFamily="66" charset="0"/>
              </a:rPr>
              <a:t>- just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D0128"/>
                </a:solidFill>
                <a:latin typeface="Comic Sans MS" pitchFamily="66" charset="0"/>
              </a:rPr>
              <a:t>not </a:t>
            </a:r>
            <a:r>
              <a:rPr lang="en-US" altLang="zh-CN" sz="2200">
                <a:latin typeface="Comic Sans MS" pitchFamily="66" charset="0"/>
              </a:rPr>
              <a:t>in the Register File</a:t>
            </a:r>
            <a:endParaRPr lang="en-US" altLang="zh-CN" sz="2200"/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2063750" y="2276476"/>
          <a:ext cx="8064500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Picture" r:id="rId3" imgW="4467240" imgH="1809720" progId="Word.Picture.8">
                  <p:embed/>
                </p:oleObj>
              </mc:Choice>
              <mc:Fallback>
                <p:oleObj name="Picture" r:id="rId3" imgW="4467240" imgH="1809720" progId="Word.Picture.8">
                  <p:embed/>
                  <p:pic>
                    <p:nvPicPr>
                      <p:cNvPr id="377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276476"/>
                        <a:ext cx="8064500" cy="3268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Line 5"/>
          <p:cNvSpPr>
            <a:spLocks noChangeShapeType="1"/>
          </p:cNvSpPr>
          <p:nvPr/>
        </p:nvSpPr>
        <p:spPr bwMode="auto">
          <a:xfrm flipH="1">
            <a:off x="6311900" y="3357563"/>
            <a:ext cx="1741488" cy="6477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 flipH="1">
            <a:off x="7464425" y="3357563"/>
            <a:ext cx="609600" cy="1524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3717926" y="5638800"/>
            <a:ext cx="481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CC0099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EX/MEM.ALUoutput  ALU input port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MEM/WB.ALUoutput  ALU input port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>
            <a:off x="2422525" y="5791200"/>
            <a:ext cx="1295400" cy="0"/>
          </a:xfrm>
          <a:prstGeom prst="line">
            <a:avLst/>
          </a:prstGeom>
          <a:noFill/>
          <a:ln w="2857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2422525" y="6172200"/>
            <a:ext cx="12954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275" y="260350"/>
            <a:ext cx="8028538" cy="914400"/>
          </a:xfrm>
        </p:spPr>
        <p:txBody>
          <a:bodyPr/>
          <a:lstStyle/>
          <a:p>
            <a:r>
              <a:rPr lang="en-US" altLang="zh-CN" sz="2400" dirty="0"/>
              <a:t>Hardware Change for Forwarding</a:t>
            </a:r>
          </a:p>
        </p:txBody>
      </p:sp>
      <p:grpSp>
        <p:nvGrpSpPr>
          <p:cNvPr id="378883" name="Group 3"/>
          <p:cNvGrpSpPr>
            <a:grpSpLocks/>
          </p:cNvGrpSpPr>
          <p:nvPr/>
        </p:nvGrpSpPr>
        <p:grpSpPr bwMode="auto">
          <a:xfrm>
            <a:off x="2135189" y="1412876"/>
            <a:ext cx="7920037" cy="3743325"/>
            <a:chOff x="172" y="912"/>
            <a:chExt cx="5520" cy="2448"/>
          </a:xfrm>
        </p:grpSpPr>
        <p:sp>
          <p:nvSpPr>
            <p:cNvPr id="378884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MEM/WR</a:t>
              </a:r>
            </a:p>
          </p:txBody>
        </p:sp>
        <p:sp>
          <p:nvSpPr>
            <p:cNvPr id="378886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ID/EX</a:t>
              </a:r>
            </a:p>
          </p:txBody>
        </p:sp>
        <p:sp>
          <p:nvSpPr>
            <p:cNvPr id="378887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EX/MEM </a:t>
              </a:r>
            </a:p>
          </p:txBody>
        </p:sp>
        <p:sp>
          <p:nvSpPr>
            <p:cNvPr id="378888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Data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Memory</a:t>
              </a:r>
            </a:p>
          </p:txBody>
        </p:sp>
        <p:grpSp>
          <p:nvGrpSpPr>
            <p:cNvPr id="378889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378890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8891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71" y="2509"/>
                <a:ext cx="398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ALU</a:t>
                </a:r>
              </a:p>
            </p:txBody>
          </p:sp>
        </p:grpSp>
        <p:sp>
          <p:nvSpPr>
            <p:cNvPr id="378892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mux</a:t>
              </a:r>
            </a:p>
          </p:txBody>
        </p:sp>
        <p:sp>
          <p:nvSpPr>
            <p:cNvPr id="378893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mux</a:t>
              </a:r>
            </a:p>
          </p:txBody>
        </p:sp>
        <p:sp>
          <p:nvSpPr>
            <p:cNvPr id="378894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896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Registers</a:t>
              </a:r>
            </a:p>
          </p:txBody>
        </p:sp>
        <p:sp>
          <p:nvSpPr>
            <p:cNvPr id="378897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898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1" name="Text Box 21"/>
            <p:cNvSpPr txBox="1">
              <a:spLocks noChangeArrowheads="1"/>
            </p:cNvSpPr>
            <p:nvPr/>
          </p:nvSpPr>
          <p:spPr bwMode="auto">
            <a:xfrm>
              <a:off x="338" y="1183"/>
              <a:ext cx="62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NextPC</a:t>
              </a: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189" y="2443"/>
              <a:ext cx="84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Immediate</a:t>
              </a:r>
            </a:p>
          </p:txBody>
        </p:sp>
        <p:sp>
          <p:nvSpPr>
            <p:cNvPr id="378904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5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6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7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8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09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0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1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2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3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4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5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16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78917" name="Group 37"/>
            <p:cNvGrpSpPr>
              <a:grpSpLocks/>
            </p:cNvGrpSpPr>
            <p:nvPr/>
          </p:nvGrpSpPr>
          <p:grpSpPr bwMode="auto">
            <a:xfrm>
              <a:off x="1618" y="953"/>
              <a:ext cx="3512" cy="2316"/>
              <a:chOff x="1618" y="953"/>
              <a:chExt cx="3512" cy="2316"/>
            </a:xfrm>
          </p:grpSpPr>
          <p:sp>
            <p:nvSpPr>
              <p:cNvPr id="378918" name="Freeform 38"/>
              <p:cNvSpPr>
                <a:spLocks/>
              </p:cNvSpPr>
              <p:nvPr/>
            </p:nvSpPr>
            <p:spPr bwMode="auto">
              <a:xfrm>
                <a:off x="1695" y="2442"/>
                <a:ext cx="1659" cy="579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8919" name="Freeform 39"/>
              <p:cNvSpPr>
                <a:spLocks/>
              </p:cNvSpPr>
              <p:nvPr/>
            </p:nvSpPr>
            <p:spPr bwMode="auto">
              <a:xfrm>
                <a:off x="1626" y="953"/>
                <a:ext cx="3504" cy="1323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8920" name="Freeform 40"/>
              <p:cNvSpPr>
                <a:spLocks/>
              </p:cNvSpPr>
              <p:nvPr/>
            </p:nvSpPr>
            <p:spPr bwMode="auto">
              <a:xfrm>
                <a:off x="1657" y="2400"/>
                <a:ext cx="3380" cy="824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8921" name="Freeform 41"/>
              <p:cNvSpPr>
                <a:spLocks/>
              </p:cNvSpPr>
              <p:nvPr/>
            </p:nvSpPr>
            <p:spPr bwMode="auto">
              <a:xfrm>
                <a:off x="1618" y="2276"/>
                <a:ext cx="3512" cy="993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8922" name="Freeform 42"/>
              <p:cNvSpPr>
                <a:spLocks/>
              </p:cNvSpPr>
              <p:nvPr/>
            </p:nvSpPr>
            <p:spPr bwMode="auto">
              <a:xfrm>
                <a:off x="1701" y="1118"/>
                <a:ext cx="1653" cy="869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8923" name="Freeform 43"/>
              <p:cNvSpPr>
                <a:spLocks/>
              </p:cNvSpPr>
              <p:nvPr/>
            </p:nvSpPr>
            <p:spPr bwMode="auto">
              <a:xfrm>
                <a:off x="1674" y="1036"/>
                <a:ext cx="3360" cy="1819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25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26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mux</a:t>
              </a:r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78928" name="Group 48"/>
          <p:cNvGrpSpPr>
            <a:grpSpLocks/>
          </p:cNvGrpSpPr>
          <p:nvPr/>
        </p:nvGrpSpPr>
        <p:grpSpPr bwMode="auto">
          <a:xfrm>
            <a:off x="2344738" y="5181600"/>
            <a:ext cx="6011862" cy="1200150"/>
            <a:chOff x="144" y="3408"/>
            <a:chExt cx="3787" cy="756"/>
          </a:xfrm>
        </p:grpSpPr>
        <p:sp>
          <p:nvSpPr>
            <p:cNvPr id="378929" name="Line 49"/>
            <p:cNvSpPr>
              <a:spLocks noChangeShapeType="1"/>
            </p:cNvSpPr>
            <p:nvPr/>
          </p:nvSpPr>
          <p:spPr bwMode="auto">
            <a:xfrm>
              <a:off x="144" y="3545"/>
              <a:ext cx="38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30" name="Text Box 50"/>
            <p:cNvSpPr txBox="1">
              <a:spLocks noChangeArrowheads="1"/>
            </p:cNvSpPr>
            <p:nvPr/>
          </p:nvSpPr>
          <p:spPr bwMode="auto">
            <a:xfrm>
              <a:off x="576" y="3408"/>
              <a:ext cx="335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EX/Mem.ALUoutput </a:t>
              </a:r>
              <a:r>
                <a:rPr kumimoji="1" lang="en-US" altLang="zh-CN" sz="2400" b="1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 ALU</a:t>
              </a:r>
              <a:r>
                <a:rPr lang="en-US" altLang="zh-CN" sz="24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 input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MEM/WB.ALUoutput </a:t>
              </a:r>
              <a:r>
                <a:rPr kumimoji="1" lang="en-US" altLang="zh-CN" sz="24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 ALU</a:t>
              </a:r>
              <a:r>
                <a:rPr lang="en-US" altLang="zh-CN" sz="24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 input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FF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MEM/WB.LMD </a:t>
              </a:r>
              <a:r>
                <a:rPr kumimoji="1" lang="en-US" altLang="zh-CN" sz="2400" b="1">
                  <a:solidFill>
                    <a:srgbClr val="CC00FF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 ALU</a:t>
              </a:r>
              <a:r>
                <a:rPr lang="en-US" altLang="zh-CN" sz="2400">
                  <a:solidFill>
                    <a:srgbClr val="CC00FF"/>
                  </a:solidFill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 input</a:t>
              </a:r>
              <a:endParaRPr lang="en-US" altLang="zh-CN" sz="2400">
                <a:solidFill>
                  <a:srgbClr val="CC00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378931" name="Line 51"/>
            <p:cNvSpPr>
              <a:spLocks noChangeShapeType="1"/>
            </p:cNvSpPr>
            <p:nvPr/>
          </p:nvSpPr>
          <p:spPr bwMode="auto">
            <a:xfrm>
              <a:off x="144" y="3833"/>
              <a:ext cx="38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32" name="Line 52"/>
            <p:cNvSpPr>
              <a:spLocks noChangeShapeType="1"/>
            </p:cNvSpPr>
            <p:nvPr/>
          </p:nvSpPr>
          <p:spPr bwMode="auto">
            <a:xfrm>
              <a:off x="144" y="4073"/>
              <a:ext cx="38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 path to other input entry</a:t>
            </a:r>
          </a:p>
        </p:txBody>
      </p:sp>
      <p:grpSp>
        <p:nvGrpSpPr>
          <p:cNvPr id="379907" name="Group 3"/>
          <p:cNvGrpSpPr>
            <a:grpSpLocks/>
          </p:cNvGrpSpPr>
          <p:nvPr/>
        </p:nvGrpSpPr>
        <p:grpSpPr bwMode="auto">
          <a:xfrm>
            <a:off x="2135188" y="1484313"/>
            <a:ext cx="7848600" cy="4360862"/>
            <a:chOff x="240" y="960"/>
            <a:chExt cx="5232" cy="3033"/>
          </a:xfrm>
        </p:grpSpPr>
        <p:grpSp>
          <p:nvGrpSpPr>
            <p:cNvPr id="379908" name="Group 4"/>
            <p:cNvGrpSpPr>
              <a:grpSpLocks/>
            </p:cNvGrpSpPr>
            <p:nvPr/>
          </p:nvGrpSpPr>
          <p:grpSpPr bwMode="auto">
            <a:xfrm>
              <a:off x="240" y="960"/>
              <a:ext cx="5232" cy="3033"/>
              <a:chOff x="240" y="912"/>
              <a:chExt cx="5232" cy="3033"/>
            </a:xfrm>
          </p:grpSpPr>
          <p:grpSp>
            <p:nvGrpSpPr>
              <p:cNvPr id="379909" name="Group 5"/>
              <p:cNvGrpSpPr>
                <a:grpSpLocks/>
              </p:cNvGrpSpPr>
              <p:nvPr/>
            </p:nvGrpSpPr>
            <p:grpSpPr bwMode="auto">
              <a:xfrm>
                <a:off x="240" y="960"/>
                <a:ext cx="5232" cy="2985"/>
                <a:chOff x="240" y="960"/>
                <a:chExt cx="5232" cy="2985"/>
              </a:xfrm>
            </p:grpSpPr>
            <p:pic>
              <p:nvPicPr>
                <p:cNvPr id="379910" name="Picture 6" descr="chap3_4-5new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" y="960"/>
                  <a:ext cx="5232" cy="2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79911" name="Group 7"/>
                <p:cNvGrpSpPr>
                  <a:grpSpLocks/>
                </p:cNvGrpSpPr>
                <p:nvPr/>
              </p:nvGrpSpPr>
              <p:grpSpPr bwMode="auto">
                <a:xfrm>
                  <a:off x="3110" y="3002"/>
                  <a:ext cx="2254" cy="943"/>
                  <a:chOff x="3110" y="3002"/>
                  <a:chExt cx="2254" cy="943"/>
                </a:xfrm>
              </p:grpSpPr>
              <p:sp>
                <p:nvSpPr>
                  <p:cNvPr id="37991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3002"/>
                    <a:ext cx="551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>
                        <a:solidFill>
                          <a:srgbClr val="339966"/>
                        </a:solidFill>
                        <a:latin typeface="Times New Roman" pitchFamily="18" charset="0"/>
                        <a:ea typeface="宋体" pitchFamily="2" charset="-122"/>
                      </a:rPr>
                      <a:t>store</a:t>
                    </a:r>
                    <a:endParaRPr kumimoji="1" lang="en-US" altLang="zh-CN" sz="24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7991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3648"/>
                    <a:ext cx="46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>
                        <a:solidFill>
                          <a:srgbClr val="339966"/>
                        </a:solidFill>
                        <a:latin typeface="Times New Roman" pitchFamily="18" charset="0"/>
                        <a:ea typeface="宋体" pitchFamily="2" charset="-122"/>
                      </a:rPr>
                      <a:t>load</a:t>
                    </a:r>
                    <a:endParaRPr kumimoji="1" lang="en-US" altLang="zh-CN" sz="2200" b="1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379914" name="Group 10"/>
              <p:cNvGrpSpPr>
                <a:grpSpLocks/>
              </p:cNvGrpSpPr>
              <p:nvPr/>
            </p:nvGrpSpPr>
            <p:grpSpPr bwMode="auto">
              <a:xfrm>
                <a:off x="2256" y="1152"/>
                <a:ext cx="1824" cy="1344"/>
                <a:chOff x="2256" y="1056"/>
                <a:chExt cx="1824" cy="1440"/>
              </a:xfrm>
            </p:grpSpPr>
            <p:sp>
              <p:nvSpPr>
                <p:cNvPr id="37991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080" y="1056"/>
                  <a:ext cx="0" cy="1440"/>
                </a:xfrm>
                <a:prstGeom prst="line">
                  <a:avLst/>
                </a:prstGeom>
                <a:noFill/>
                <a:ln w="349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991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544" y="1056"/>
                  <a:ext cx="1536" cy="0"/>
                </a:xfrm>
                <a:prstGeom prst="line">
                  <a:avLst/>
                </a:prstGeom>
                <a:noFill/>
                <a:ln w="349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991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256" y="1056"/>
                  <a:ext cx="288" cy="624"/>
                </a:xfrm>
                <a:prstGeom prst="line">
                  <a:avLst/>
                </a:prstGeom>
                <a:noFill/>
                <a:ln w="34925">
                  <a:solidFill>
                    <a:schemeClr val="accent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79918" name="Group 14"/>
              <p:cNvGrpSpPr>
                <a:grpSpLocks/>
              </p:cNvGrpSpPr>
              <p:nvPr/>
            </p:nvGrpSpPr>
            <p:grpSpPr bwMode="auto">
              <a:xfrm>
                <a:off x="2160" y="1008"/>
                <a:ext cx="2784" cy="1487"/>
                <a:chOff x="2160" y="1008"/>
                <a:chExt cx="2784" cy="1487"/>
              </a:xfrm>
            </p:grpSpPr>
            <p:sp>
              <p:nvSpPr>
                <p:cNvPr id="37991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944" y="1008"/>
                  <a:ext cx="0" cy="1487"/>
                </a:xfrm>
                <a:prstGeom prst="line">
                  <a:avLst/>
                </a:prstGeom>
                <a:noFill/>
                <a:ln w="349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992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96" y="1008"/>
                  <a:ext cx="2448" cy="0"/>
                </a:xfrm>
                <a:prstGeom prst="line">
                  <a:avLst/>
                </a:prstGeom>
                <a:noFill/>
                <a:ln w="349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992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160" y="1008"/>
                  <a:ext cx="336" cy="672"/>
                </a:xfrm>
                <a:prstGeom prst="line">
                  <a:avLst/>
                </a:prstGeom>
                <a:noFill/>
                <a:ln w="3492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79922" name="Group 18"/>
              <p:cNvGrpSpPr>
                <a:grpSpLocks/>
              </p:cNvGrpSpPr>
              <p:nvPr/>
            </p:nvGrpSpPr>
            <p:grpSpPr bwMode="auto">
              <a:xfrm>
                <a:off x="2016" y="912"/>
                <a:ext cx="3024" cy="1853"/>
                <a:chOff x="2016" y="912"/>
                <a:chExt cx="3024" cy="1853"/>
              </a:xfrm>
            </p:grpSpPr>
            <p:sp>
              <p:nvSpPr>
                <p:cNvPr id="379923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5040" y="912"/>
                  <a:ext cx="0" cy="1853"/>
                </a:xfrm>
                <a:prstGeom prst="line">
                  <a:avLst/>
                </a:prstGeom>
                <a:noFill/>
                <a:ln w="349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992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400" y="912"/>
                  <a:ext cx="2640" cy="0"/>
                </a:xfrm>
                <a:prstGeom prst="line">
                  <a:avLst/>
                </a:prstGeom>
                <a:noFill/>
                <a:ln w="349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992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016" y="912"/>
                  <a:ext cx="384" cy="768"/>
                </a:xfrm>
                <a:prstGeom prst="line">
                  <a:avLst/>
                </a:prstGeom>
                <a:noFill/>
                <a:ln w="349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79926" name="Group 22"/>
            <p:cNvGrpSpPr>
              <a:grpSpLocks/>
            </p:cNvGrpSpPr>
            <p:nvPr/>
          </p:nvGrpSpPr>
          <p:grpSpPr bwMode="auto">
            <a:xfrm>
              <a:off x="4176" y="2544"/>
              <a:ext cx="768" cy="1056"/>
              <a:chOff x="4176" y="2544"/>
              <a:chExt cx="768" cy="1056"/>
            </a:xfrm>
          </p:grpSpPr>
          <p:sp>
            <p:nvSpPr>
              <p:cNvPr id="379927" name="Line 23"/>
              <p:cNvSpPr>
                <a:spLocks noChangeShapeType="1"/>
              </p:cNvSpPr>
              <p:nvPr/>
            </p:nvSpPr>
            <p:spPr bwMode="auto">
              <a:xfrm>
                <a:off x="4944" y="2544"/>
                <a:ext cx="0" cy="1056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9928" name="Line 24"/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768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9929" name="Line 25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9930" name="Line 26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144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</p:grp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2424113" y="5661025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49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MEM/WB.LMD </a:t>
            </a:r>
            <a:r>
              <a:rPr kumimoji="1" lang="en-US" altLang="zh-CN" sz="24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 DM input</a:t>
            </a:r>
            <a:endParaRPr lang="en-US" altLang="zh-CN" sz="2400">
              <a:solidFill>
                <a:srgbClr val="CC00FF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79932" name="Oval 28"/>
          <p:cNvSpPr>
            <a:spLocks noChangeArrowheads="1"/>
          </p:cNvSpPr>
          <p:nvPr/>
        </p:nvSpPr>
        <p:spPr bwMode="auto">
          <a:xfrm>
            <a:off x="9329738" y="4095750"/>
            <a:ext cx="74612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6935" y="772732"/>
            <a:ext cx="7358130" cy="5518598"/>
          </a:xfrm>
          <a:noFill/>
          <a:ln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5470" y="751267"/>
            <a:ext cx="7401059" cy="5550795"/>
          </a:xfrm>
          <a:noFill/>
          <a:ln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 isn’t Always available</a:t>
            </a:r>
          </a:p>
        </p:txBody>
      </p:sp>
      <p:pic>
        <p:nvPicPr>
          <p:cNvPr id="380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6" y="1481139"/>
            <a:ext cx="7593013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49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 we have to insert stall: 	Load stall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2919414" y="1524001"/>
            <a:ext cx="222336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Time (clock cycles)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827026" y="2133600"/>
            <a:ext cx="367089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i="1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r</a:t>
            </a: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>
            <a:off x="2362200" y="1981200"/>
            <a:ext cx="0" cy="3657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2892425" y="1898650"/>
            <a:ext cx="7061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2438400" y="2362200"/>
            <a:ext cx="1721626" cy="828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latin typeface="Arial" charset="0"/>
                <a:ea typeface="宋体" pitchFamily="2" charset="-122"/>
              </a:rPr>
              <a:t>lw r1, </a:t>
            </a: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0(r2)</a:t>
            </a:r>
            <a:endParaRPr kumimoji="1" lang="en-US" altLang="zh-CN" sz="2400" b="1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2514600" y="3352800"/>
            <a:ext cx="1859484" cy="828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sub r4,</a:t>
            </a:r>
            <a:r>
              <a:rPr kumimoji="1" lang="en-US" altLang="zh-CN" sz="2400" b="1">
                <a:solidFill>
                  <a:srgbClr val="FF3300"/>
                </a:solidFill>
                <a:latin typeface="Arial" charset="0"/>
                <a:ea typeface="宋体" pitchFamily="2" charset="-122"/>
              </a:rPr>
              <a:t>r1</a:t>
            </a: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,r6</a:t>
            </a: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2514600" y="4267200"/>
            <a:ext cx="1841500" cy="828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and r6,</a:t>
            </a:r>
            <a:r>
              <a:rPr kumimoji="1" lang="en-US" altLang="zh-CN" sz="2400" b="1">
                <a:solidFill>
                  <a:srgbClr val="339966"/>
                </a:solidFill>
                <a:latin typeface="Arial" charset="0"/>
                <a:ea typeface="宋体" pitchFamily="2" charset="-122"/>
              </a:rPr>
              <a:t>r1</a:t>
            </a: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,r7</a:t>
            </a:r>
          </a:p>
        </p:txBody>
      </p:sp>
      <p:grpSp>
        <p:nvGrpSpPr>
          <p:cNvPr id="381962" name="Group 10"/>
          <p:cNvGrpSpPr>
            <a:grpSpLocks/>
          </p:cNvGrpSpPr>
          <p:nvPr/>
        </p:nvGrpSpPr>
        <p:grpSpPr bwMode="auto">
          <a:xfrm>
            <a:off x="4162643" y="2249489"/>
            <a:ext cx="5881470" cy="3392487"/>
            <a:chOff x="1720" y="1417"/>
            <a:chExt cx="3882" cy="2137"/>
          </a:xfrm>
        </p:grpSpPr>
        <p:grpSp>
          <p:nvGrpSpPr>
            <p:cNvPr id="381963" name="Group 11"/>
            <p:cNvGrpSpPr>
              <a:grpSpLocks/>
            </p:cNvGrpSpPr>
            <p:nvPr/>
          </p:nvGrpSpPr>
          <p:grpSpPr bwMode="auto">
            <a:xfrm>
              <a:off x="1720" y="1417"/>
              <a:ext cx="2321" cy="441"/>
              <a:chOff x="1944" y="1200"/>
              <a:chExt cx="1928" cy="441"/>
            </a:xfrm>
          </p:grpSpPr>
          <p:grpSp>
            <p:nvGrpSpPr>
              <p:cNvPr id="381964" name="Group 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3" cy="233"/>
                <a:chOff x="1374" y="528"/>
                <a:chExt cx="485" cy="432"/>
              </a:xfrm>
            </p:grpSpPr>
            <p:grpSp>
              <p:nvGrpSpPr>
                <p:cNvPr id="381965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81966" name="Rectangle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81967" name="Rectangl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1968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77" y="574"/>
                  <a:ext cx="48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381969" name="Line 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1970" name="Line 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1971" name="Group 19"/>
              <p:cNvGrpSpPr>
                <a:grpSpLocks noChangeAspect="1"/>
              </p:cNvGrpSpPr>
              <p:nvPr/>
            </p:nvGrpSpPr>
            <p:grpSpPr bwMode="auto">
              <a:xfrm>
                <a:off x="2855" y="1235"/>
                <a:ext cx="200" cy="371"/>
                <a:chOff x="2991" y="411"/>
                <a:chExt cx="360" cy="768"/>
              </a:xfrm>
            </p:grpSpPr>
            <p:sp>
              <p:nvSpPr>
                <p:cNvPr id="381972" name="AutoShape 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1973" name="AutoShape 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1974" name="Freeform 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1975" name="Text Box 23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0" y="618"/>
                  <a:ext cx="579" cy="2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ALU</a:t>
                  </a:r>
                </a:p>
              </p:txBody>
            </p:sp>
          </p:grpSp>
          <p:sp>
            <p:nvSpPr>
              <p:cNvPr id="381976" name="Line 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1977" name="Line 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1978" name="Group 26"/>
              <p:cNvGrpSpPr>
                <a:grpSpLocks noChangeAspect="1"/>
              </p:cNvGrpSpPr>
              <p:nvPr/>
            </p:nvGrpSpPr>
            <p:grpSpPr bwMode="auto">
              <a:xfrm>
                <a:off x="3192" y="1305"/>
                <a:ext cx="307" cy="232"/>
                <a:chOff x="3817" y="576"/>
                <a:chExt cx="662" cy="480"/>
              </a:xfrm>
            </p:grpSpPr>
            <p:sp>
              <p:nvSpPr>
                <p:cNvPr id="381979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1980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17" y="628"/>
                  <a:ext cx="662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DMem</a:t>
                  </a:r>
                </a:p>
              </p:txBody>
            </p:sp>
          </p:grpSp>
          <p:sp>
            <p:nvSpPr>
              <p:cNvPr id="381981" name="Freeform 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1982" name="Line 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1983" name="Line 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1984" name="Group 32"/>
              <p:cNvGrpSpPr>
                <a:grpSpLocks noChangeAspect="1"/>
              </p:cNvGrpSpPr>
              <p:nvPr/>
            </p:nvGrpSpPr>
            <p:grpSpPr bwMode="auto">
              <a:xfrm>
                <a:off x="1944" y="1305"/>
                <a:ext cx="325" cy="232"/>
                <a:chOff x="1085" y="576"/>
                <a:chExt cx="701" cy="480"/>
              </a:xfrm>
            </p:grpSpPr>
            <p:sp>
              <p:nvSpPr>
                <p:cNvPr id="381985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1986" name="Text Box 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85" y="627"/>
                  <a:ext cx="701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Ifetch</a:t>
                  </a:r>
                </a:p>
              </p:txBody>
            </p:sp>
          </p:grpSp>
          <p:grpSp>
            <p:nvGrpSpPr>
              <p:cNvPr id="381987" name="Group 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81988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198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1990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1991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81992" name="Group 40"/>
              <p:cNvGrpSpPr>
                <a:grpSpLocks noChangeAspect="1"/>
              </p:cNvGrpSpPr>
              <p:nvPr/>
            </p:nvGrpSpPr>
            <p:grpSpPr bwMode="auto">
              <a:xfrm flipH="1">
                <a:off x="3647" y="1296"/>
                <a:ext cx="225" cy="233"/>
                <a:chOff x="1371" y="528"/>
                <a:chExt cx="483" cy="432"/>
              </a:xfrm>
            </p:grpSpPr>
            <p:grpSp>
              <p:nvGrpSpPr>
                <p:cNvPr id="381993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81994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81995" name="Rectangle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1996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71" y="574"/>
                  <a:ext cx="47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Reg</a:t>
                  </a:r>
                </a:p>
              </p:txBody>
            </p:sp>
          </p:grpSp>
        </p:grpSp>
        <p:grpSp>
          <p:nvGrpSpPr>
            <p:cNvPr id="381997" name="Group 45"/>
            <p:cNvGrpSpPr>
              <a:grpSpLocks/>
            </p:cNvGrpSpPr>
            <p:nvPr/>
          </p:nvGrpSpPr>
          <p:grpSpPr bwMode="auto">
            <a:xfrm>
              <a:off x="2239" y="2005"/>
              <a:ext cx="2816" cy="442"/>
              <a:chOff x="2385" y="2157"/>
              <a:chExt cx="2816" cy="442"/>
            </a:xfrm>
          </p:grpSpPr>
          <p:grpSp>
            <p:nvGrpSpPr>
              <p:cNvPr id="381998" name="Group 46"/>
              <p:cNvGrpSpPr>
                <a:grpSpLocks noChangeAspect="1"/>
              </p:cNvGrpSpPr>
              <p:nvPr/>
            </p:nvGrpSpPr>
            <p:grpSpPr bwMode="auto">
              <a:xfrm>
                <a:off x="2967" y="2259"/>
                <a:ext cx="268" cy="233"/>
                <a:chOff x="1374" y="528"/>
                <a:chExt cx="483" cy="432"/>
              </a:xfrm>
            </p:grpSpPr>
            <p:grpSp>
              <p:nvGrpSpPr>
                <p:cNvPr id="381999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82000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82001" name="Rectangle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2002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75" y="574"/>
                  <a:ext cx="48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382003" name="Line 51"/>
              <p:cNvSpPr>
                <a:spLocks noChangeAspect="1" noChangeShapeType="1"/>
              </p:cNvSpPr>
              <p:nvPr/>
            </p:nvSpPr>
            <p:spPr bwMode="auto">
              <a:xfrm>
                <a:off x="3234" y="2306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04" name="Line 52"/>
              <p:cNvSpPr>
                <a:spLocks noChangeAspect="1" noChangeShapeType="1"/>
              </p:cNvSpPr>
              <p:nvPr/>
            </p:nvSpPr>
            <p:spPr bwMode="auto">
              <a:xfrm>
                <a:off x="3216" y="2448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05" name="Line 53"/>
              <p:cNvSpPr>
                <a:spLocks noChangeAspect="1" noChangeShapeType="1"/>
              </p:cNvSpPr>
              <p:nvPr/>
            </p:nvSpPr>
            <p:spPr bwMode="auto">
              <a:xfrm>
                <a:off x="2690" y="2446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06" name="Line 54"/>
              <p:cNvSpPr>
                <a:spLocks noChangeAspect="1" noChangeShapeType="1"/>
              </p:cNvSpPr>
              <p:nvPr/>
            </p:nvSpPr>
            <p:spPr bwMode="auto">
              <a:xfrm>
                <a:off x="2654" y="230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2007" name="Group 55"/>
              <p:cNvGrpSpPr>
                <a:grpSpLocks noChangeAspect="1"/>
              </p:cNvGrpSpPr>
              <p:nvPr/>
            </p:nvGrpSpPr>
            <p:grpSpPr bwMode="auto">
              <a:xfrm>
                <a:off x="2385" y="2260"/>
                <a:ext cx="389" cy="232"/>
                <a:chOff x="1088" y="576"/>
                <a:chExt cx="697" cy="480"/>
              </a:xfrm>
            </p:grpSpPr>
            <p:sp>
              <p:nvSpPr>
                <p:cNvPr id="382008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09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88" y="628"/>
                  <a:ext cx="69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Ifetch</a:t>
                  </a:r>
                </a:p>
              </p:txBody>
            </p:sp>
          </p:grpSp>
          <p:sp>
            <p:nvSpPr>
              <p:cNvPr id="38201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300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1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2797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2012" name="Group 60"/>
              <p:cNvGrpSpPr>
                <a:grpSpLocks/>
              </p:cNvGrpSpPr>
              <p:nvPr/>
            </p:nvGrpSpPr>
            <p:grpSpPr bwMode="auto">
              <a:xfrm>
                <a:off x="3972" y="2157"/>
                <a:ext cx="1229" cy="441"/>
                <a:chOff x="3475" y="2155"/>
                <a:chExt cx="1229" cy="441"/>
              </a:xfrm>
            </p:grpSpPr>
            <p:sp>
              <p:nvSpPr>
                <p:cNvPr id="382013" name="AutoShape 6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14" name="AutoShape 6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15" name="Freeform 63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16" name="Text Box 6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8" y="2268"/>
                  <a:ext cx="278" cy="1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ALU</a:t>
                  </a:r>
                </a:p>
              </p:txBody>
            </p:sp>
            <p:sp>
              <p:nvSpPr>
                <p:cNvPr id="382017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18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19" name="Rectangle 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20" name="Text Box 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86" y="2285"/>
                  <a:ext cx="36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DMem</a:t>
                  </a:r>
                </a:p>
              </p:txBody>
            </p:sp>
            <p:sp>
              <p:nvSpPr>
                <p:cNvPr id="382021" name="Freeform 69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22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23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grpSp>
              <p:nvGrpSpPr>
                <p:cNvPr id="382024" name="Group 72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382025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82026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2027" name="Text Box 75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33" y="2276"/>
                  <a:ext cx="2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3820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792" y="2158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29" name="AutoShape 77"/>
              <p:cNvSpPr>
                <a:spLocks noChangeArrowheads="1"/>
              </p:cNvSpPr>
              <p:nvPr/>
            </p:nvSpPr>
            <p:spPr bwMode="auto">
              <a:xfrm>
                <a:off x="3380" y="2171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5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  <a:endPara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grpSp>
          <p:nvGrpSpPr>
            <p:cNvPr id="382030" name="Group 78"/>
            <p:cNvGrpSpPr>
              <a:grpSpLocks/>
            </p:cNvGrpSpPr>
            <p:nvPr/>
          </p:nvGrpSpPr>
          <p:grpSpPr bwMode="auto">
            <a:xfrm>
              <a:off x="2739" y="2567"/>
              <a:ext cx="2816" cy="449"/>
              <a:chOff x="2885" y="2719"/>
              <a:chExt cx="2816" cy="449"/>
            </a:xfrm>
          </p:grpSpPr>
          <p:sp>
            <p:nvSpPr>
              <p:cNvPr id="382031" name="Line 79"/>
              <p:cNvSpPr>
                <a:spLocks noChangeAspect="1" noChangeShapeType="1"/>
              </p:cNvSpPr>
              <p:nvPr/>
            </p:nvSpPr>
            <p:spPr bwMode="auto">
              <a:xfrm>
                <a:off x="3734" y="2875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32" name="Line 80"/>
              <p:cNvSpPr>
                <a:spLocks noChangeAspect="1" noChangeShapeType="1"/>
              </p:cNvSpPr>
              <p:nvPr/>
            </p:nvSpPr>
            <p:spPr bwMode="auto">
              <a:xfrm>
                <a:off x="3716" y="3017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33" name="Line 81"/>
              <p:cNvSpPr>
                <a:spLocks noChangeAspect="1" noChangeShapeType="1"/>
              </p:cNvSpPr>
              <p:nvPr/>
            </p:nvSpPr>
            <p:spPr bwMode="auto">
              <a:xfrm>
                <a:off x="3190" y="3015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34" name="Line 82"/>
              <p:cNvSpPr>
                <a:spLocks noChangeAspect="1" noChangeShapeType="1"/>
              </p:cNvSpPr>
              <p:nvPr/>
            </p:nvSpPr>
            <p:spPr bwMode="auto">
              <a:xfrm>
                <a:off x="3154" y="2875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2035" name="Group 83"/>
              <p:cNvGrpSpPr>
                <a:grpSpLocks noChangeAspect="1"/>
              </p:cNvGrpSpPr>
              <p:nvPr/>
            </p:nvGrpSpPr>
            <p:grpSpPr bwMode="auto">
              <a:xfrm>
                <a:off x="2885" y="2829"/>
                <a:ext cx="390" cy="232"/>
                <a:chOff x="1087" y="576"/>
                <a:chExt cx="699" cy="480"/>
              </a:xfrm>
            </p:grpSpPr>
            <p:sp>
              <p:nvSpPr>
                <p:cNvPr id="382036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37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87" y="628"/>
                  <a:ext cx="699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Ifetch</a:t>
                  </a:r>
                </a:p>
              </p:txBody>
            </p:sp>
          </p:grpSp>
          <p:sp>
            <p:nvSpPr>
              <p:cNvPr id="3820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3800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3297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2040" name="Group 88"/>
              <p:cNvGrpSpPr>
                <a:grpSpLocks/>
              </p:cNvGrpSpPr>
              <p:nvPr/>
            </p:nvGrpSpPr>
            <p:grpSpPr bwMode="auto">
              <a:xfrm>
                <a:off x="4472" y="2726"/>
                <a:ext cx="1229" cy="441"/>
                <a:chOff x="3475" y="2155"/>
                <a:chExt cx="1229" cy="441"/>
              </a:xfrm>
            </p:grpSpPr>
            <p:sp>
              <p:nvSpPr>
                <p:cNvPr id="382041" name="AutoShape 8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42" name="AutoShape 9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43" name="Freeform 91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44" name="Text Box 9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5" y="2270"/>
                  <a:ext cx="278" cy="1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ALU</a:t>
                  </a:r>
                </a:p>
              </p:txBody>
            </p:sp>
            <p:sp>
              <p:nvSpPr>
                <p:cNvPr id="382045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46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47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48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85" y="2285"/>
                  <a:ext cx="36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DMem</a:t>
                  </a:r>
                </a:p>
              </p:txBody>
            </p:sp>
            <p:sp>
              <p:nvSpPr>
                <p:cNvPr id="382049" name="Freeform 97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50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51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grpSp>
              <p:nvGrpSpPr>
                <p:cNvPr id="382052" name="Group 100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382053" name="Rectangle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82054" name="Rectangle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2055" name="Text Box 103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33" y="2276"/>
                  <a:ext cx="2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38205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292" y="272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57" name="AutoShape 105"/>
              <p:cNvSpPr>
                <a:spLocks noChangeArrowheads="1"/>
              </p:cNvSpPr>
              <p:nvPr/>
            </p:nvSpPr>
            <p:spPr bwMode="auto">
              <a:xfrm>
                <a:off x="3393" y="2719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5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Bubble</a:t>
                </a:r>
                <a:endParaRPr kumimoji="1" lang="en-US" altLang="zh-CN" sz="16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grpSp>
            <p:nvGrpSpPr>
              <p:cNvPr id="382058" name="Group 106"/>
              <p:cNvGrpSpPr>
                <a:grpSpLocks/>
              </p:cNvGrpSpPr>
              <p:nvPr/>
            </p:nvGrpSpPr>
            <p:grpSpPr bwMode="auto">
              <a:xfrm>
                <a:off x="3945" y="2826"/>
                <a:ext cx="270" cy="233"/>
                <a:chOff x="3936" y="3120"/>
                <a:chExt cx="270" cy="233"/>
              </a:xfrm>
            </p:grpSpPr>
            <p:sp>
              <p:nvSpPr>
                <p:cNvPr id="3820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3936" y="3120"/>
                  <a:ext cx="270" cy="2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60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069" y="3120"/>
                  <a:ext cx="133" cy="2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2061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3936" y="3120"/>
                  <a:ext cx="266" cy="23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382062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36" y="3145"/>
                  <a:ext cx="2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000" b="1">
                      <a:solidFill>
                        <a:srgbClr val="000000"/>
                      </a:solidFill>
                      <a:latin typeface="Comic Sans MS" pitchFamily="66" charset="0"/>
                      <a:ea typeface="宋体" pitchFamily="2" charset="-122"/>
                    </a:rPr>
                    <a:t>Reg</a:t>
                  </a:r>
                </a:p>
              </p:txBody>
            </p:sp>
          </p:grpSp>
        </p:grpSp>
        <p:sp>
          <p:nvSpPr>
            <p:cNvPr id="382063" name="Line 111"/>
            <p:cNvSpPr>
              <a:spLocks noChangeAspect="1" noChangeShapeType="1"/>
            </p:cNvSpPr>
            <p:nvPr/>
          </p:nvSpPr>
          <p:spPr bwMode="auto">
            <a:xfrm>
              <a:off x="4083" y="3261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64" name="Line 112"/>
            <p:cNvSpPr>
              <a:spLocks noChangeAspect="1" noChangeShapeType="1"/>
            </p:cNvSpPr>
            <p:nvPr/>
          </p:nvSpPr>
          <p:spPr bwMode="auto">
            <a:xfrm>
              <a:off x="4065" y="340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65" name="Line 113"/>
            <p:cNvSpPr>
              <a:spLocks noChangeAspect="1" noChangeShapeType="1"/>
            </p:cNvSpPr>
            <p:nvPr/>
          </p:nvSpPr>
          <p:spPr bwMode="auto">
            <a:xfrm>
              <a:off x="3539" y="3401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66" name="Line 114"/>
            <p:cNvSpPr>
              <a:spLocks noChangeAspect="1" noChangeShapeType="1"/>
            </p:cNvSpPr>
            <p:nvPr/>
          </p:nvSpPr>
          <p:spPr bwMode="auto">
            <a:xfrm>
              <a:off x="3503" y="3261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82067" name="Group 115"/>
            <p:cNvGrpSpPr>
              <a:grpSpLocks noChangeAspect="1"/>
            </p:cNvGrpSpPr>
            <p:nvPr/>
          </p:nvGrpSpPr>
          <p:grpSpPr bwMode="auto">
            <a:xfrm>
              <a:off x="3741" y="3205"/>
              <a:ext cx="389" cy="232"/>
              <a:chOff x="1088" y="576"/>
              <a:chExt cx="696" cy="480"/>
            </a:xfrm>
          </p:grpSpPr>
          <p:sp>
            <p:nvSpPr>
              <p:cNvPr id="382068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82069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088" y="628"/>
                <a:ext cx="69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Ifetch</a:t>
                </a:r>
              </a:p>
            </p:txBody>
          </p:sp>
        </p:grpSp>
        <p:sp>
          <p:nvSpPr>
            <p:cNvPr id="382070" name="Rectangle 118"/>
            <p:cNvSpPr>
              <a:spLocks noChangeAspect="1" noChangeArrowheads="1"/>
            </p:cNvSpPr>
            <p:nvPr/>
          </p:nvSpPr>
          <p:spPr bwMode="auto">
            <a:xfrm>
              <a:off x="4149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71" name="Rectangle 119"/>
            <p:cNvSpPr>
              <a:spLocks noChangeAspect="1" noChangeArrowheads="1"/>
            </p:cNvSpPr>
            <p:nvPr/>
          </p:nvSpPr>
          <p:spPr bwMode="auto">
            <a:xfrm>
              <a:off x="3646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72" name="AutoShape 120"/>
            <p:cNvSpPr>
              <a:spLocks noChangeAspect="1" noChangeArrowheads="1"/>
            </p:cNvSpPr>
            <p:nvPr/>
          </p:nvSpPr>
          <p:spPr bwMode="auto">
            <a:xfrm rot="-5400000">
              <a:off x="4763" y="3220"/>
              <a:ext cx="371" cy="2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82073" name="AutoShape 121"/>
            <p:cNvSpPr>
              <a:spLocks noChangeAspect="1" noChangeArrowheads="1"/>
            </p:cNvSpPr>
            <p:nvPr/>
          </p:nvSpPr>
          <p:spPr bwMode="auto">
            <a:xfrm rot="5400000">
              <a:off x="4821" y="3273"/>
              <a:ext cx="119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74" name="Freeform 122"/>
            <p:cNvSpPr>
              <a:spLocks noChangeAspect="1"/>
            </p:cNvSpPr>
            <p:nvPr/>
          </p:nvSpPr>
          <p:spPr bwMode="auto">
            <a:xfrm rot="5400000">
              <a:off x="4830" y="3286"/>
              <a:ext cx="105" cy="93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75" name="Text Box 123"/>
            <p:cNvSpPr txBox="1">
              <a:spLocks noChangeAspect="1" noChangeArrowheads="1"/>
            </p:cNvSpPr>
            <p:nvPr/>
          </p:nvSpPr>
          <p:spPr bwMode="auto">
            <a:xfrm rot="-5400000">
              <a:off x="4842" y="3227"/>
              <a:ext cx="27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382076" name="Line 124"/>
            <p:cNvSpPr>
              <a:spLocks noChangeAspect="1" noChangeShapeType="1"/>
            </p:cNvSpPr>
            <p:nvPr/>
          </p:nvSpPr>
          <p:spPr bwMode="auto">
            <a:xfrm>
              <a:off x="5063" y="333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77" name="Line 125"/>
            <p:cNvSpPr>
              <a:spLocks noChangeAspect="1" noChangeShapeType="1"/>
            </p:cNvSpPr>
            <p:nvPr/>
          </p:nvSpPr>
          <p:spPr bwMode="auto">
            <a:xfrm>
              <a:off x="5355" y="3345"/>
              <a:ext cx="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78" name="Rectangle 126"/>
            <p:cNvSpPr>
              <a:spLocks noChangeAspect="1" noChangeArrowheads="1"/>
            </p:cNvSpPr>
            <p:nvPr/>
          </p:nvSpPr>
          <p:spPr bwMode="auto">
            <a:xfrm>
              <a:off x="5286" y="3217"/>
              <a:ext cx="268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82079" name="Text Box 127"/>
            <p:cNvSpPr txBox="1">
              <a:spLocks noChangeAspect="1" noChangeArrowheads="1"/>
            </p:cNvSpPr>
            <p:nvPr/>
          </p:nvSpPr>
          <p:spPr bwMode="auto">
            <a:xfrm>
              <a:off x="5233" y="3242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DMem</a:t>
              </a:r>
            </a:p>
          </p:txBody>
        </p:sp>
        <p:sp>
          <p:nvSpPr>
            <p:cNvPr id="382080" name="Rectangle 128"/>
            <p:cNvSpPr>
              <a:spLocks noChangeAspect="1" noChangeArrowheads="1"/>
            </p:cNvSpPr>
            <p:nvPr/>
          </p:nvSpPr>
          <p:spPr bwMode="auto">
            <a:xfrm>
              <a:off x="5148" y="3115"/>
              <a:ext cx="54" cy="43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81" name="Rectangle 129"/>
            <p:cNvSpPr>
              <a:spLocks noChangeAspect="1" noChangeArrowheads="1"/>
            </p:cNvSpPr>
            <p:nvPr/>
          </p:nvSpPr>
          <p:spPr bwMode="auto">
            <a:xfrm>
              <a:off x="4641" y="3113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82" name="AutoShape 130"/>
            <p:cNvSpPr>
              <a:spLocks noChangeArrowheads="1"/>
            </p:cNvSpPr>
            <p:nvPr/>
          </p:nvSpPr>
          <p:spPr bwMode="auto">
            <a:xfrm>
              <a:off x="3241" y="3112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Bubble</a:t>
              </a:r>
              <a:endParaRPr kumimoji="1" lang="en-US" altLang="zh-CN" sz="1600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grpSp>
          <p:nvGrpSpPr>
            <p:cNvPr id="382083" name="Group 131"/>
            <p:cNvGrpSpPr>
              <a:grpSpLocks/>
            </p:cNvGrpSpPr>
            <p:nvPr/>
          </p:nvGrpSpPr>
          <p:grpSpPr bwMode="auto">
            <a:xfrm>
              <a:off x="4294" y="3212"/>
              <a:ext cx="270" cy="233"/>
              <a:chOff x="3936" y="3120"/>
              <a:chExt cx="270" cy="233"/>
            </a:xfrm>
          </p:grpSpPr>
          <p:sp>
            <p:nvSpPr>
              <p:cNvPr id="382084" name="Rectangle 132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85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2086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b="1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82087" name="Text Box 135"/>
              <p:cNvSpPr txBox="1">
                <a:spLocks noChangeAspect="1" noChangeArrowheads="1"/>
              </p:cNvSpPr>
              <p:nvPr/>
            </p:nvSpPr>
            <p:spPr bwMode="auto">
              <a:xfrm>
                <a:off x="3937" y="3145"/>
                <a:ext cx="26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000" b="1">
                    <a:solidFill>
                      <a:srgbClr val="000000"/>
                    </a:solidFill>
                    <a:latin typeface="Comic Sans MS" pitchFamily="66" charset="0"/>
                    <a:ea typeface="宋体" pitchFamily="2" charset="-122"/>
                  </a:rPr>
                  <a:t>Reg</a:t>
                </a:r>
              </a:p>
            </p:txBody>
          </p:sp>
        </p:grpSp>
        <p:sp>
          <p:nvSpPr>
            <p:cNvPr id="382088" name="Line 136"/>
            <p:cNvSpPr>
              <a:spLocks noChangeShapeType="1"/>
            </p:cNvSpPr>
            <p:nvPr/>
          </p:nvSpPr>
          <p:spPr bwMode="auto">
            <a:xfrm>
              <a:off x="3694" y="1624"/>
              <a:ext cx="144" cy="52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089" name="Line 137"/>
            <p:cNvSpPr>
              <a:spLocks noChangeShapeType="1"/>
            </p:cNvSpPr>
            <p:nvPr/>
          </p:nvSpPr>
          <p:spPr bwMode="auto">
            <a:xfrm>
              <a:off x="3886" y="1624"/>
              <a:ext cx="48" cy="11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82090" name="Rectangle 138"/>
          <p:cNvSpPr>
            <a:spLocks noChangeArrowheads="1"/>
          </p:cNvSpPr>
          <p:nvPr/>
        </p:nvSpPr>
        <p:spPr bwMode="auto">
          <a:xfrm>
            <a:off x="2590800" y="5029200"/>
            <a:ext cx="1773238" cy="828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or   r8,</a:t>
            </a:r>
            <a:r>
              <a:rPr kumimoji="1" lang="en-US" altLang="zh-CN" sz="2400" b="1">
                <a:solidFill>
                  <a:srgbClr val="339966"/>
                </a:solidFill>
                <a:latin typeface="Arial" charset="0"/>
                <a:ea typeface="宋体" pitchFamily="2" charset="-122"/>
              </a:rPr>
              <a:t>r1</a:t>
            </a:r>
            <a:r>
              <a:rPr kumimoji="1" lang="en-US" altLang="zh-CN" sz="24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,r9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960" y="188913"/>
            <a:ext cx="8532813" cy="762000"/>
          </a:xfrm>
        </p:spPr>
        <p:txBody>
          <a:bodyPr/>
          <a:lstStyle/>
          <a:p>
            <a:r>
              <a:rPr lang="en-US" altLang="zh-CN" dirty="0"/>
              <a:t>5. Instruction reordering	</a:t>
            </a:r>
            <a:br>
              <a:rPr lang="en-US" altLang="zh-CN" dirty="0"/>
            </a:br>
            <a:r>
              <a:rPr lang="en-US" altLang="zh-CN" dirty="0">
                <a:solidFill>
                  <a:schemeClr val="tx1"/>
                </a:solidFill>
              </a:rPr>
              <a:t>——by compiler to avoid load stall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557338"/>
            <a:ext cx="7842250" cy="4464050"/>
          </a:xfrm>
        </p:spPr>
        <p:txBody>
          <a:bodyPr/>
          <a:lstStyle/>
          <a:p>
            <a:pPr marL="285750" indent="-285750">
              <a:lnSpc>
                <a:spcPct val="70000"/>
              </a:lnSpc>
            </a:pPr>
            <a:r>
              <a:rPr lang="en-US" altLang="zh-CN" sz="2400">
                <a:latin typeface="Comic Sans MS" pitchFamily="66" charset="0"/>
              </a:rPr>
              <a:t>Try producing fast code for</a:t>
            </a:r>
          </a:p>
          <a:p>
            <a:pPr marL="285750" indent="-285750">
              <a:lnSpc>
                <a:spcPct val="70000"/>
              </a:lnSpc>
              <a:buNone/>
            </a:pPr>
            <a:r>
              <a:rPr lang="en-US" altLang="zh-CN" sz="2400">
                <a:latin typeface="Comic Sans MS" pitchFamily="66" charset="0"/>
              </a:rPr>
              <a:t>	</a:t>
            </a:r>
            <a:r>
              <a:rPr lang="en-US" altLang="zh-CN" sz="2000">
                <a:latin typeface="Comic Sans MS" pitchFamily="66" charset="0"/>
              </a:rPr>
              <a:t>a = b + c;</a:t>
            </a:r>
          </a:p>
          <a:p>
            <a:pPr marL="285750" indent="-285750">
              <a:lnSpc>
                <a:spcPct val="70000"/>
              </a:lnSpc>
              <a:buNone/>
            </a:pPr>
            <a:r>
              <a:rPr lang="en-US" altLang="zh-CN" sz="2000">
                <a:latin typeface="Comic Sans MS" pitchFamily="66" charset="0"/>
              </a:rPr>
              <a:t>	d = e – f;</a:t>
            </a:r>
            <a:r>
              <a:rPr lang="en-US" altLang="zh-CN" sz="2400">
                <a:latin typeface="Comic Sans MS" pitchFamily="66" charset="0"/>
              </a:rPr>
              <a:t>  </a:t>
            </a:r>
          </a:p>
          <a:p>
            <a:pPr marL="285750" indent="-285750">
              <a:lnSpc>
                <a:spcPct val="70000"/>
              </a:lnSpc>
              <a:buNone/>
            </a:pPr>
            <a:r>
              <a:rPr lang="en-US" altLang="zh-CN" sz="2400">
                <a:latin typeface="Comic Sans MS" pitchFamily="66" charset="0"/>
              </a:rPr>
              <a:t>   assuming a, b, c, d ,e, and f in memory.</a:t>
            </a:r>
            <a:r>
              <a:rPr lang="en-US" altLang="zh-CN" sz="2400" b="1">
                <a:latin typeface="Comic Sans MS" pitchFamily="66" charset="0"/>
              </a:rPr>
              <a:t> 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altLang="zh-CN" sz="2000" b="1">
                <a:latin typeface="Comic Sans MS" pitchFamily="66" charset="0"/>
              </a:rPr>
              <a:t>Slow code: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LW 	Rb,b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LW 	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Rc</a:t>
            </a:r>
            <a:r>
              <a:rPr lang="en-US" altLang="zh-CN" sz="1800" b="1">
                <a:latin typeface="Comic Sans MS" pitchFamily="66" charset="0"/>
              </a:rPr>
              <a:t>,c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ADD 	Ra,Rb,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Rc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SW  	a,Ra 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LW 	Re,e 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LW 	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Rf</a:t>
            </a:r>
            <a:r>
              <a:rPr lang="en-US" altLang="zh-CN" sz="1800" b="1">
                <a:latin typeface="Comic Sans MS" pitchFamily="66" charset="0"/>
              </a:rPr>
              <a:t>,f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SUB 	Rd,Re,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Rf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1800" b="1">
                <a:latin typeface="Comic Sans MS" pitchFamily="66" charset="0"/>
              </a:rPr>
              <a:t>		SW	d,Rd</a:t>
            </a:r>
            <a:endParaRPr lang="en-US" altLang="zh-CN" sz="280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6024563" y="2819400"/>
            <a:ext cx="3816350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Fast code: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LW 	Rb,b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LW 	Rc,c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996666"/>
                </a:solidFill>
                <a:latin typeface="Comic Sans MS" pitchFamily="66" charset="0"/>
                <a:ea typeface="宋体" pitchFamily="2" charset="-122"/>
              </a:rPr>
              <a:t>	</a:t>
            </a:r>
            <a:r>
              <a:rPr kumimoji="1" lang="en-US" altLang="zh-CN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LW 	Re,e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ADD 	Ra,Rb,Rc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LW 	Rf,f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996666"/>
                </a:solidFill>
                <a:latin typeface="Comic Sans MS" pitchFamily="66" charset="0"/>
                <a:ea typeface="宋体" pitchFamily="2" charset="-122"/>
              </a:rPr>
              <a:t>	</a:t>
            </a:r>
            <a:r>
              <a:rPr kumimoji="1" lang="en-US" altLang="zh-CN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SW  	a,Ra</a:t>
            </a:r>
            <a:r>
              <a:rPr kumimoji="1" lang="en-US" altLang="zh-CN" b="1">
                <a:solidFill>
                  <a:srgbClr val="996666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SUB 	Rd,Re,Rf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	SW	d,Rd</a:t>
            </a:r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V="1">
            <a:off x="4800600" y="3860801"/>
            <a:ext cx="2159000" cy="576263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4800600" y="4267201"/>
            <a:ext cx="2159000" cy="385763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7079" name="Freeform 7"/>
          <p:cNvSpPr>
            <a:spLocks/>
          </p:cNvSpPr>
          <p:nvPr/>
        </p:nvSpPr>
        <p:spPr bwMode="auto">
          <a:xfrm>
            <a:off x="2711450" y="3789363"/>
            <a:ext cx="533400" cy="533400"/>
          </a:xfrm>
          <a:custGeom>
            <a:avLst/>
            <a:gdLst>
              <a:gd name="T0" fmla="*/ 200 w 248"/>
              <a:gd name="T1" fmla="*/ 0 h 240"/>
              <a:gd name="T2" fmla="*/ 8 w 248"/>
              <a:gd name="T3" fmla="*/ 144 h 240"/>
              <a:gd name="T4" fmla="*/ 248 w 248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240">
                <a:moveTo>
                  <a:pt x="200" y="0"/>
                </a:moveTo>
                <a:cubicBezTo>
                  <a:pt x="100" y="52"/>
                  <a:pt x="0" y="104"/>
                  <a:pt x="8" y="144"/>
                </a:cubicBezTo>
                <a:cubicBezTo>
                  <a:pt x="16" y="184"/>
                  <a:pt x="216" y="224"/>
                  <a:pt x="248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7080" name="Freeform 8"/>
          <p:cNvSpPr>
            <a:spLocks/>
          </p:cNvSpPr>
          <p:nvPr/>
        </p:nvSpPr>
        <p:spPr bwMode="auto">
          <a:xfrm flipH="1">
            <a:off x="3863976" y="4191001"/>
            <a:ext cx="250825" cy="606425"/>
          </a:xfrm>
          <a:custGeom>
            <a:avLst/>
            <a:gdLst>
              <a:gd name="T0" fmla="*/ 240 w 240"/>
              <a:gd name="T1" fmla="*/ 0 h 240"/>
              <a:gd name="T2" fmla="*/ 0 w 240"/>
              <a:gd name="T3" fmla="*/ 144 h 240"/>
              <a:gd name="T4" fmla="*/ 240 w 24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0"/>
                </a:moveTo>
                <a:cubicBezTo>
                  <a:pt x="120" y="52"/>
                  <a:pt x="0" y="104"/>
                  <a:pt x="0" y="144"/>
                </a:cubicBezTo>
                <a:cubicBezTo>
                  <a:pt x="0" y="184"/>
                  <a:pt x="200" y="224"/>
                  <a:pt x="240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Pipelining </a:t>
            </a:r>
            <a:r>
              <a:rPr lang="en-US" altLang="zh-CN" dirty="0">
                <a:solidFill>
                  <a:srgbClr val="FF3300"/>
                </a:solidFill>
              </a:rPr>
              <a:t>Control</a:t>
            </a:r>
            <a:r>
              <a:rPr lang="en-US" altLang="zh-CN" dirty="0"/>
              <a:t> Hazards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 dirty="0">
                <a:latin typeface="+mj-lt"/>
              </a:rPr>
              <a:t>Taxonomy of Hazards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9999FF"/>
                </a:solidFill>
                <a:latin typeface="+mj-lt"/>
              </a:rPr>
              <a:t>Structural hazards</a:t>
            </a:r>
            <a:r>
              <a:rPr lang="en-US" altLang="zh-CN" sz="2000" dirty="0">
                <a:solidFill>
                  <a:srgbClr val="9999FF"/>
                </a:solidFill>
                <a:latin typeface="+mj-lt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9999FF"/>
                </a:solidFill>
                <a:latin typeface="+mj-lt"/>
              </a:rPr>
              <a:t>These are conflicts over hardware resources.</a:t>
            </a:r>
            <a:r>
              <a:rPr lang="en-US" altLang="zh-CN" sz="2000" dirty="0">
                <a:latin typeface="+mj-lt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9999FF"/>
                </a:solidFill>
                <a:latin typeface="+mj-lt"/>
              </a:rPr>
              <a:t>Data hazards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9999FF"/>
                </a:solidFill>
                <a:latin typeface="+mj-lt"/>
              </a:rPr>
              <a:t>Instruction depends on result of prior computation which is not ready (computed or stored) yet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9999FF"/>
                </a:solidFill>
                <a:latin typeface="+mj-lt"/>
              </a:rPr>
              <a:t>OK, we did these, Double Bump, Forwarding path,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9999FF"/>
                </a:solidFill>
                <a:latin typeface="+mj-lt"/>
              </a:rPr>
              <a:t>    software scheduling, otherwise have to stall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+mj-lt"/>
              </a:rPr>
              <a:t>Control hazards</a:t>
            </a:r>
            <a:r>
              <a:rPr lang="en-US" altLang="zh-CN" sz="3200" dirty="0">
                <a:solidFill>
                  <a:srgbClr val="FF3300"/>
                </a:solidFill>
                <a:latin typeface="+mj-lt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+mj-lt"/>
              </a:rPr>
              <a:t>branch condition and the branch PC are not available in time to fetch an instruction on the next clock</a:t>
            </a:r>
            <a:endParaRPr lang="en-US" altLang="zh-CN" sz="2800" dirty="0">
              <a:solidFill>
                <a:srgbClr val="FF33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9306" y="332656"/>
            <a:ext cx="7620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二、</a:t>
            </a:r>
            <a:r>
              <a:rPr lang="en-US" altLang="zh-CN" sz="2800" b="1" dirty="0"/>
              <a:t>Flynn</a:t>
            </a:r>
            <a:r>
              <a:rPr lang="zh-CN" altLang="en-US" sz="2800" b="1" dirty="0"/>
              <a:t>分类法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1775521" y="1412776"/>
            <a:ext cx="8211443" cy="4520530"/>
          </a:xfrm>
        </p:spPr>
        <p:txBody>
          <a:bodyPr/>
          <a:lstStyle/>
          <a:p>
            <a:pPr marL="685800" lvl="1" indent="-228600" algn="just">
              <a:lnSpc>
                <a:spcPct val="80000"/>
              </a:lnSpc>
            </a:pPr>
            <a:endParaRPr lang="en-US" altLang="zh-CN" dirty="0"/>
          </a:p>
          <a:p>
            <a:pPr marL="685800" lvl="1" indent="-228600" algn="just">
              <a:lnSpc>
                <a:spcPct val="80000"/>
              </a:lnSpc>
            </a:pPr>
            <a:r>
              <a:rPr lang="zh-CN" altLang="en-US" dirty="0"/>
              <a:t>根据</a:t>
            </a:r>
            <a:r>
              <a:rPr lang="zh-CN" altLang="en-US" u="sng" dirty="0">
                <a:solidFill>
                  <a:srgbClr val="FF0000"/>
                </a:solidFill>
              </a:rPr>
              <a:t>指令流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rgbClr val="FF0000"/>
                </a:solidFill>
              </a:rPr>
              <a:t>数据流</a:t>
            </a:r>
            <a:r>
              <a:rPr lang="zh-CN" altLang="en-US" dirty="0"/>
              <a:t>的</a:t>
            </a:r>
            <a:r>
              <a:rPr lang="zh-CN" altLang="en-US" u="sng" dirty="0">
                <a:solidFill>
                  <a:srgbClr val="FF0000"/>
                </a:solidFill>
              </a:rPr>
              <a:t>多倍性</a:t>
            </a:r>
            <a:r>
              <a:rPr lang="zh-CN" altLang="en-US" dirty="0"/>
              <a:t>对计算机系统结构进行分类，</a:t>
            </a:r>
            <a:endParaRPr lang="en-US" altLang="zh-CN" dirty="0"/>
          </a:p>
          <a:p>
            <a:pPr marL="685800" lvl="1" indent="-228600" algn="just">
              <a:lnSpc>
                <a:spcPct val="80000"/>
              </a:lnSpc>
            </a:pPr>
            <a:endParaRPr lang="zh-CN" altLang="en-US" dirty="0"/>
          </a:p>
          <a:p>
            <a:pPr marL="685800" lvl="1" indent="-228600" algn="just">
              <a:lnSpc>
                <a:spcPct val="80000"/>
              </a:lnSpc>
            </a:pPr>
            <a:r>
              <a:rPr lang="zh-CN" altLang="en-US" dirty="0"/>
              <a:t>基本思想：计算机工作过程是指令流的执行和数据流的处理。</a:t>
            </a:r>
          </a:p>
          <a:p>
            <a:pPr marL="685800" lvl="1" indent="-228600" algn="just">
              <a:lnSpc>
                <a:spcPct val="80000"/>
              </a:lnSpc>
              <a:spcBef>
                <a:spcPct val="70000"/>
              </a:spcBef>
            </a:pPr>
            <a:r>
              <a:rPr lang="zh-CN" altLang="en-US" sz="2000" b="1" dirty="0">
                <a:ea typeface="黑体" pitchFamily="49" charset="-122"/>
              </a:rPr>
              <a:t>指令流：</a:t>
            </a:r>
            <a:r>
              <a:rPr lang="zh-CN" altLang="en-US" sz="2000" dirty="0"/>
              <a:t>机器执行的指令序列</a:t>
            </a:r>
          </a:p>
          <a:p>
            <a:pPr marL="685800" lvl="1" indent="-228600" algn="just">
              <a:lnSpc>
                <a:spcPct val="80000"/>
              </a:lnSpc>
              <a:spcBef>
                <a:spcPct val="70000"/>
              </a:spcBef>
            </a:pPr>
            <a:r>
              <a:rPr lang="zh-CN" altLang="en-US" sz="2000" b="1" dirty="0">
                <a:ea typeface="黑体" pitchFamily="49" charset="-122"/>
              </a:rPr>
              <a:t>数据流：</a:t>
            </a:r>
            <a:r>
              <a:rPr lang="zh-CN" altLang="en-US" sz="2000" dirty="0"/>
              <a:t>由指令流调用的数据序列（包括输入数 		            据和中间结果）</a:t>
            </a:r>
          </a:p>
          <a:p>
            <a:pPr marL="685800" lvl="1" indent="-228600" algn="just">
              <a:lnSpc>
                <a:spcPct val="80000"/>
              </a:lnSpc>
              <a:spcBef>
                <a:spcPct val="70000"/>
              </a:spcBef>
            </a:pPr>
            <a:r>
              <a:rPr lang="zh-CN" altLang="en-US" sz="2000" b="1" dirty="0">
                <a:ea typeface="黑体" pitchFamily="49" charset="-122"/>
              </a:rPr>
              <a:t>多倍性：</a:t>
            </a:r>
            <a:r>
              <a:rPr lang="zh-CN" altLang="en-US" sz="2000" dirty="0"/>
              <a:t>在系统性能的瓶颈部件上处于同一执行 		            阶段的指令或数据的最大个数。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Pipelining Control Hazards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1971675" y="1219200"/>
            <a:ext cx="7924800" cy="4419600"/>
          </a:xfrm>
        </p:spPr>
        <p:txBody>
          <a:bodyPr/>
          <a:lstStyle/>
          <a:p>
            <a:r>
              <a:rPr lang="en-US" altLang="zh-CN" sz="2800" dirty="0"/>
              <a:t>Taxonomy of Hazards </a:t>
            </a:r>
          </a:p>
          <a:p>
            <a:pPr lvl="1"/>
            <a:r>
              <a:rPr lang="en-US" altLang="zh-CN" sz="2400" dirty="0"/>
              <a:t>Structural hazards </a:t>
            </a:r>
          </a:p>
          <a:p>
            <a:pPr lvl="2"/>
            <a:r>
              <a:rPr lang="en-US" altLang="zh-CN" sz="2000" dirty="0"/>
              <a:t>These are conflicts over hardware resources. </a:t>
            </a:r>
          </a:p>
          <a:p>
            <a:pPr lvl="1"/>
            <a:r>
              <a:rPr lang="en-US" altLang="zh-CN" sz="2400" dirty="0"/>
              <a:t>Data hazards</a:t>
            </a:r>
          </a:p>
          <a:p>
            <a:pPr lvl="2"/>
            <a:r>
              <a:rPr lang="en-US" altLang="zh-CN" sz="2000" dirty="0"/>
              <a:t>Instruction depends on result of prior computation which is not ready (computed or stored) yet</a:t>
            </a:r>
          </a:p>
          <a:p>
            <a:pPr lvl="2"/>
            <a:r>
              <a:rPr lang="en-US" altLang="zh-CN" sz="2000" dirty="0"/>
              <a:t>OK, we did these, Double Bump, Forwarding path, </a:t>
            </a:r>
          </a:p>
          <a:p>
            <a:pPr lvl="2"/>
            <a:r>
              <a:rPr lang="en-US" altLang="zh-CN" sz="2000" dirty="0"/>
              <a:t>    software scheduling, otherwise have to stall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Control hazards </a:t>
            </a:r>
          </a:p>
          <a:p>
            <a:pPr lvl="2"/>
            <a:r>
              <a:rPr lang="en-US" altLang="zh-CN" sz="2000" dirty="0">
                <a:solidFill>
                  <a:srgbClr val="FF0000"/>
                </a:solidFill>
              </a:rPr>
              <a:t>branch condition and the branch PC are not available in time to fetch an instruction on the next clock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Control hazard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2063552" y="1143000"/>
            <a:ext cx="7924800" cy="4419600"/>
          </a:xfrm>
        </p:spPr>
        <p:txBody>
          <a:bodyPr/>
          <a:lstStyle/>
          <a:p>
            <a:r>
              <a:rPr lang="en-US" altLang="zh-CN" sz="2800" dirty="0"/>
              <a:t>Cause</a:t>
            </a:r>
          </a:p>
          <a:p>
            <a:pPr lvl="1"/>
            <a:r>
              <a:rPr lang="en-US" altLang="zh-CN" sz="2400" dirty="0"/>
              <a:t>branch condition and the branch PC are not available in time to fetch an instruction on the next clock</a:t>
            </a:r>
          </a:p>
          <a:p>
            <a:pPr lvl="1"/>
            <a:r>
              <a:rPr lang="en-US" altLang="zh-CN" sz="2400" dirty="0"/>
              <a:t>The next PC takes time to compute</a:t>
            </a:r>
          </a:p>
          <a:p>
            <a:pPr lvl="1"/>
            <a:r>
              <a:rPr lang="en-US" altLang="zh-CN" sz="2400" dirty="0"/>
              <a:t>For conditional branches, the branch direction takes time to compute.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Control hazards can cause a greater and greater performance loss for MIPS pipeline than do data hazards.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Example: Branches</a:t>
            </a:r>
          </a:p>
        </p:txBody>
      </p:sp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5726"/>
            <a:ext cx="7697788" cy="46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Branches of Basic Pipelined Datapath</a:t>
            </a:r>
          </a:p>
        </p:txBody>
      </p:sp>
      <p:graphicFrame>
        <p:nvGraphicFramePr>
          <p:cNvPr id="392195" name="Object 3"/>
          <p:cNvGraphicFramePr>
            <a:graphicFrameLocks noChangeAspect="1"/>
          </p:cNvGraphicFramePr>
          <p:nvPr/>
        </p:nvGraphicFramePr>
        <p:xfrm>
          <a:off x="2279650" y="1412876"/>
          <a:ext cx="7488238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BMP 图像" r:id="rId3" imgW="5692633" imgH="3345470" progId="Paint.Picture">
                  <p:embed/>
                </p:oleObj>
              </mc:Choice>
              <mc:Fallback>
                <p:oleObj name="BMP 图像" r:id="rId3" imgW="5692633" imgH="3345470" progId="Paint.Picture">
                  <p:embed/>
                  <p:pic>
                    <p:nvPicPr>
                      <p:cNvPr id="392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412876"/>
                        <a:ext cx="7488238" cy="46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6" name="Oval 4"/>
          <p:cNvSpPr>
            <a:spLocks noChangeArrowheads="1"/>
          </p:cNvSpPr>
          <p:nvPr/>
        </p:nvSpPr>
        <p:spPr bwMode="auto">
          <a:xfrm>
            <a:off x="2209800" y="1524000"/>
            <a:ext cx="2133600" cy="1981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2197" name="Oval 5"/>
          <p:cNvSpPr>
            <a:spLocks noChangeArrowheads="1"/>
          </p:cNvSpPr>
          <p:nvPr/>
        </p:nvSpPr>
        <p:spPr bwMode="auto">
          <a:xfrm>
            <a:off x="6477000" y="2362200"/>
            <a:ext cx="1905000" cy="1143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/>
              <a:t>二、</a:t>
            </a:r>
            <a:r>
              <a:rPr lang="en-US" altLang="zh-CN" sz="3600" b="1"/>
              <a:t>The Penalty of Control hazard</a:t>
            </a:r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484314"/>
            <a:ext cx="777398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3221" name="Line 5"/>
          <p:cNvSpPr>
            <a:spLocks noChangeShapeType="1"/>
          </p:cNvSpPr>
          <p:nvPr/>
        </p:nvSpPr>
        <p:spPr bwMode="auto">
          <a:xfrm>
            <a:off x="2286000" y="2819400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3222" name="AutoShape 6"/>
          <p:cNvSpPr>
            <a:spLocks/>
          </p:cNvSpPr>
          <p:nvPr/>
        </p:nvSpPr>
        <p:spPr bwMode="auto">
          <a:xfrm rot="-2747732">
            <a:off x="4457700" y="34671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3925888" y="4495801"/>
            <a:ext cx="646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3300"/>
                </a:solidFill>
                <a:latin typeface="Comic Sans MS" pitchFamily="66" charset="0"/>
                <a:ea typeface="楷体_GB2312" pitchFamily="49" charset="-122"/>
              </a:rPr>
              <a:t>b=3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Dealing with the control hazard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Four simple solutions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 dirty="0">
                <a:solidFill>
                  <a:srgbClr val="FF3300"/>
                </a:solidFill>
                <a:latin typeface="Comic Sans MS" pitchFamily="66" charset="0"/>
              </a:rPr>
              <a:t>Freeze or flush the pipeline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</a:rPr>
              <a:t>Penalty is fixed.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</a:rPr>
              <a:t>Can not be reduced by software.</a:t>
            </a:r>
            <a:endParaRPr lang="en-US" altLang="zh-CN" sz="1800" b="1" dirty="0">
              <a:solidFill>
                <a:srgbClr val="FF33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 dirty="0">
                <a:solidFill>
                  <a:srgbClr val="FF3300"/>
                </a:solidFill>
                <a:latin typeface="Comic Sans MS" pitchFamily="66" charset="0"/>
              </a:rPr>
              <a:t>Predict-not-taken (Predict-untaken)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</a:rPr>
              <a:t>Treat every branch as not taken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 dirty="0">
                <a:solidFill>
                  <a:srgbClr val="FF3300"/>
                </a:solidFill>
                <a:latin typeface="Comic Sans MS" pitchFamily="66" charset="0"/>
              </a:rPr>
              <a:t>Predict-taken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</a:rPr>
              <a:t>Treat every branch as taken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 dirty="0">
                <a:solidFill>
                  <a:srgbClr val="FF3300"/>
                </a:solidFill>
                <a:latin typeface="Comic Sans MS" pitchFamily="66" charset="0"/>
              </a:rPr>
              <a:t>Delayed branch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Note: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Fixed hardware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Compile time scheme using knowledge of hardware scheme and of branch behavior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(1)Freeze or flush the pipeline</a:t>
            </a:r>
          </a:p>
        </p:txBody>
      </p:sp>
      <p:pic>
        <p:nvPicPr>
          <p:cNvPr id="402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412876"/>
            <a:ext cx="792003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2436" name="Oval 4"/>
          <p:cNvSpPr>
            <a:spLocks noChangeArrowheads="1"/>
          </p:cNvSpPr>
          <p:nvPr/>
        </p:nvSpPr>
        <p:spPr bwMode="auto">
          <a:xfrm>
            <a:off x="4079875" y="3141663"/>
            <a:ext cx="685800" cy="609600"/>
          </a:xfrm>
          <a:prstGeom prst="ellips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(2)Predict not-taken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Hardware: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Treat every branch as not taken (or as the formal instruction)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</a:rPr>
              <a:t>When branch is not taken</a:t>
            </a:r>
            <a:r>
              <a:rPr lang="en-US" altLang="zh-CN" sz="2000">
                <a:latin typeface="Comic Sans MS" pitchFamily="66" charset="0"/>
              </a:rPr>
              <a:t>, the fetched instruction just continues to flow on.  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No stall</a:t>
            </a:r>
            <a:r>
              <a:rPr lang="en-US" altLang="zh-CN" sz="2000">
                <a:latin typeface="Comic Sans MS" pitchFamily="66" charset="0"/>
              </a:rPr>
              <a:t> at all.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</a:rPr>
              <a:t>If the branch is taken</a:t>
            </a:r>
            <a:r>
              <a:rPr lang="en-US" altLang="zh-CN" sz="2000">
                <a:latin typeface="Comic Sans MS" pitchFamily="66" charset="0"/>
              </a:rPr>
              <a:t>, then restart the fetch at the branch target, which cause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zh-CN" sz="2000">
                <a:latin typeface="Comic Sans MS" pitchFamily="66" charset="0"/>
              </a:rPr>
              <a:t> stall.(should turn the fetched instruction into a no-op)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Compiler: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improve the performance by coding the most frequent case in the untaken path.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116632"/>
            <a:ext cx="8337550" cy="9144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</a:rPr>
              <a:t>(3)Predict –taken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557338"/>
            <a:ext cx="7991475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Most branches(60%) are taken, so we should make the taken branch more faster. Why not try assuming the branch always taken?</a:t>
            </a:r>
            <a:r>
              <a:rPr lang="en-US" altLang="zh-CN" sz="2400"/>
              <a:t> 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Hardware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Treat every branch as taken (evidence: more than 60% branches are taken)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As soon as the branch target address is computed, assume the branch to be taken and begin fetching and executing at the target. 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Only useful when the target is known before the branch outcome.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altLang="zh-CN" sz="1800">
                <a:latin typeface="Comic Sans MS" pitchFamily="66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advantage at all for MIPS 5-stage pipeline.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Compiler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1800">
                <a:latin typeface="Comic Sans MS" pitchFamily="66" charset="0"/>
              </a:rPr>
              <a:t>Can improve the performance by coding the most frequent case in the taken path.</a:t>
            </a:r>
            <a:endParaRPr lang="en-US" altLang="zh-CN"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34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74305"/>
              </p:ext>
            </p:extLst>
          </p:nvPr>
        </p:nvGraphicFramePr>
        <p:xfrm>
          <a:off x="2783681" y="1259336"/>
          <a:ext cx="6624637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Picture" r:id="rId3" imgW="4800600" imgH="3448050" progId="Word.Picture.8">
                  <p:embed/>
                </p:oleObj>
              </mc:Choice>
              <mc:Fallback>
                <p:oleObj name="Picture" r:id="rId3" imgW="4800600" imgH="3448050" progId="Word.Picture.8">
                  <p:embed/>
                  <p:pic>
                    <p:nvPicPr>
                      <p:cNvPr id="441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81" y="1259336"/>
                        <a:ext cx="6624637" cy="4757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9306" y="332656"/>
            <a:ext cx="7620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二、</a:t>
            </a:r>
            <a:r>
              <a:rPr lang="en-US" altLang="zh-CN" sz="2800" b="1" dirty="0"/>
              <a:t>Flynn</a:t>
            </a:r>
            <a:r>
              <a:rPr lang="zh-CN" altLang="en-US" sz="2800" b="1" dirty="0"/>
              <a:t>分类法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1773584" y="1094656"/>
            <a:ext cx="8211443" cy="452053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800" b="1" dirty="0"/>
              <a:t>单指令流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单数据流（</a:t>
            </a:r>
            <a:r>
              <a:rPr lang="en-US" altLang="zh-CN" sz="2800" b="1" dirty="0"/>
              <a:t>SISD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 algn="just">
              <a:lnSpc>
                <a:spcPct val="80000"/>
              </a:lnSpc>
            </a:pPr>
            <a:r>
              <a:rPr lang="zh-CN" altLang="en-US" sz="2400" dirty="0"/>
              <a:t>传统的顺序计算机，冯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诺依曼架构</a:t>
            </a:r>
            <a:endParaRPr lang="en-US" altLang="zh-CN" sz="24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zh-CN" altLang="en-US" sz="2800" b="1" dirty="0"/>
              <a:t>单指令流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多数据流（</a:t>
            </a:r>
            <a:r>
              <a:rPr lang="en-US" altLang="zh-CN" sz="2800" b="1" dirty="0"/>
              <a:t>SIMD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 algn="just">
              <a:lnSpc>
                <a:spcPct val="80000"/>
              </a:lnSpc>
            </a:pPr>
            <a:r>
              <a:rPr lang="zh-CN" altLang="en-US" sz="2400" dirty="0"/>
              <a:t>单控制器、多处理单元对多组数据进行处理，超级计算机</a:t>
            </a:r>
            <a:endParaRPr lang="en-US" altLang="zh-CN" sz="2400" dirty="0"/>
          </a:p>
          <a:p>
            <a:pPr lvl="1" algn="just">
              <a:lnSpc>
                <a:spcPct val="80000"/>
              </a:lnSpc>
            </a:pP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zh-CN" altLang="en-US" sz="2800" b="1" dirty="0"/>
              <a:t>多指令流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单数据流（</a:t>
            </a:r>
            <a:r>
              <a:rPr lang="en-US" altLang="zh-CN" sz="2800" b="1" dirty="0"/>
              <a:t>MISD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 algn="just">
              <a:lnSpc>
                <a:spcPct val="80000"/>
              </a:lnSpc>
            </a:pPr>
            <a:r>
              <a:rPr lang="zh-CN" altLang="en-US" sz="2400" dirty="0"/>
              <a:t>多个处理器对同一个数据进行处理，脉动阵列计算机</a:t>
            </a:r>
            <a:endParaRPr lang="en-US" altLang="zh-CN" sz="2400" dirty="0"/>
          </a:p>
          <a:p>
            <a:pPr lvl="1" algn="just">
              <a:lnSpc>
                <a:spcPct val="80000"/>
              </a:lnSpc>
            </a:pP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zh-CN" altLang="en-US" sz="2800" b="1" dirty="0"/>
              <a:t>多指令流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多数据流（</a:t>
            </a:r>
            <a:r>
              <a:rPr lang="en-US" altLang="zh-CN" sz="2800" b="1" dirty="0"/>
              <a:t>MIMD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 algn="just">
              <a:lnSpc>
                <a:spcPct val="80000"/>
              </a:lnSpc>
            </a:pPr>
            <a:r>
              <a:rPr lang="zh-CN" altLang="en-US" sz="2400" dirty="0"/>
              <a:t>多机系统，一般的并行计算机等</a:t>
            </a:r>
          </a:p>
        </p:txBody>
      </p:sp>
    </p:spTree>
    <p:extLst>
      <p:ext uri="{BB962C8B-B14F-4D97-AF65-F5344CB8AC3E}">
        <p14:creationId xmlns:p14="http://schemas.microsoft.com/office/powerpoint/2010/main" val="1014999904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status for predict-taken</a:t>
            </a:r>
          </a:p>
        </p:txBody>
      </p:sp>
      <p:sp>
        <p:nvSpPr>
          <p:cNvPr id="409716" name="Text Box 116"/>
          <p:cNvSpPr txBox="1">
            <a:spLocks noGrp="1" noChangeArrowheads="1"/>
          </p:cNvSpPr>
          <p:nvPr>
            <p:ph idx="1"/>
          </p:nvPr>
        </p:nvSpPr>
        <p:spPr>
          <a:xfrm>
            <a:off x="2057400" y="990600"/>
            <a:ext cx="8534400" cy="381000"/>
          </a:xfrm>
          <a:noFill/>
          <a:ln/>
        </p:spPr>
        <p:txBody>
          <a:bodyPr/>
          <a:lstStyle>
            <a:lvl1pPr marL="285750" indent="-285750"/>
            <a:lvl2pPr marL="685800" indent="-228600"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Branch is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taken</a:t>
            </a:r>
            <a:r>
              <a:rPr lang="en-US" altLang="zh-CN" sz="2400">
                <a:latin typeface="Comic Sans MS" pitchFamily="66" charset="0"/>
              </a:rPr>
              <a:t>: 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1 stall</a:t>
            </a:r>
          </a:p>
        </p:txBody>
      </p:sp>
      <p:graphicFrame>
        <p:nvGraphicFramePr>
          <p:cNvPr id="409603" name="Group 3"/>
          <p:cNvGraphicFramePr>
            <a:graphicFrameLocks noGrp="1"/>
          </p:cNvGraphicFramePr>
          <p:nvPr/>
        </p:nvGraphicFramePr>
        <p:xfrm>
          <a:off x="2057400" y="1447800"/>
          <a:ext cx="8534400" cy="182880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44 BEQ R1, R3, 24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48 AND R12, R2, R5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659" name="Text Box 59"/>
          <p:cNvSpPr txBox="1">
            <a:spLocks noChangeArrowheads="1"/>
          </p:cNvSpPr>
          <p:nvPr/>
        </p:nvSpPr>
        <p:spPr bwMode="auto">
          <a:xfrm>
            <a:off x="2057400" y="33670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Branch is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not</a:t>
            </a:r>
            <a:r>
              <a:rPr kumimoji="1" lang="en-US" altLang="zh-CN" sz="28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taken</a:t>
            </a:r>
            <a:r>
              <a:rPr kumimoji="1" lang="en-US" altLang="zh-CN" sz="28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:  </a:t>
            </a:r>
            <a:r>
              <a:rPr kumimoji="1" lang="en-US" altLang="zh-CN" sz="28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3 stall</a:t>
            </a:r>
          </a:p>
        </p:txBody>
      </p:sp>
      <p:graphicFrame>
        <p:nvGraphicFramePr>
          <p:cNvPr id="409660" name="Group 60"/>
          <p:cNvGraphicFramePr>
            <a:graphicFrameLocks noGrp="1"/>
          </p:cNvGraphicFramePr>
          <p:nvPr/>
        </p:nvGraphicFramePr>
        <p:xfrm>
          <a:off x="2057400" y="3886200"/>
          <a:ext cx="8534400" cy="205644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44 BEQ R1, R3, 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48 AND R12, R2, R5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48 AND R12, R2, 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717" name="Line 117"/>
          <p:cNvSpPr>
            <a:spLocks noChangeShapeType="1"/>
          </p:cNvSpPr>
          <p:nvPr/>
        </p:nvSpPr>
        <p:spPr bwMode="auto">
          <a:xfrm>
            <a:off x="6019800" y="1600200"/>
            <a:ext cx="381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718" name="Line 118"/>
          <p:cNvSpPr>
            <a:spLocks noChangeShapeType="1"/>
          </p:cNvSpPr>
          <p:nvPr/>
        </p:nvSpPr>
        <p:spPr bwMode="auto">
          <a:xfrm>
            <a:off x="7696200" y="1600200"/>
            <a:ext cx="381000" cy="1371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719" name="Line 119"/>
          <p:cNvSpPr>
            <a:spLocks noChangeShapeType="1"/>
          </p:cNvSpPr>
          <p:nvPr/>
        </p:nvSpPr>
        <p:spPr bwMode="auto">
          <a:xfrm>
            <a:off x="7772400" y="4038600"/>
            <a:ext cx="304800" cy="1600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720" name="Oval 120"/>
          <p:cNvSpPr>
            <a:spLocks noChangeArrowheads="1"/>
          </p:cNvSpPr>
          <p:nvPr/>
        </p:nvSpPr>
        <p:spPr bwMode="auto">
          <a:xfrm rot="1733939">
            <a:off x="5513388" y="4724400"/>
            <a:ext cx="2182812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721" name="Oval 121"/>
          <p:cNvSpPr>
            <a:spLocks noChangeArrowheads="1"/>
          </p:cNvSpPr>
          <p:nvPr/>
        </p:nvSpPr>
        <p:spPr bwMode="auto">
          <a:xfrm>
            <a:off x="5638800" y="1828800"/>
            <a:ext cx="457200" cy="304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228600"/>
            <a:ext cx="8964612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Modify  MIPS 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Move the Branch Computation Forward</a:t>
            </a:r>
          </a:p>
        </p:txBody>
      </p:sp>
      <p:graphicFrame>
        <p:nvGraphicFramePr>
          <p:cNvPr id="410627" name="Object 3"/>
          <p:cNvGraphicFramePr>
            <a:graphicFrameLocks noChangeAspect="1"/>
          </p:cNvGraphicFramePr>
          <p:nvPr/>
        </p:nvGraphicFramePr>
        <p:xfrm>
          <a:off x="2209801" y="1673226"/>
          <a:ext cx="7847013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Picture" r:id="rId3" imgW="4800600" imgH="3324606" progId="Word.Picture.8">
                  <p:embed/>
                </p:oleObj>
              </mc:Choice>
              <mc:Fallback>
                <p:oleObj name="Picture" r:id="rId3" imgW="4800600" imgH="3324606" progId="Word.Picture.8">
                  <p:embed/>
                  <p:pic>
                    <p:nvPicPr>
                      <p:cNvPr id="410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673226"/>
                        <a:ext cx="7847013" cy="4422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228600"/>
            <a:ext cx="8408987" cy="914400"/>
          </a:xfrm>
        </p:spPr>
        <p:txBody>
          <a:bodyPr/>
          <a:lstStyle/>
          <a:p>
            <a:r>
              <a:rPr lang="en-US" altLang="zh-CN" sz="3000" b="1">
                <a:solidFill>
                  <a:srgbClr val="FF0000"/>
                </a:solidFill>
              </a:rPr>
              <a:t>Move the Branch Computation more Forward</a:t>
            </a:r>
          </a:p>
        </p:txBody>
      </p:sp>
      <p:grpSp>
        <p:nvGrpSpPr>
          <p:cNvPr id="411651" name="Group 3"/>
          <p:cNvGrpSpPr>
            <a:grpSpLocks/>
          </p:cNvGrpSpPr>
          <p:nvPr/>
        </p:nvGrpSpPr>
        <p:grpSpPr bwMode="auto">
          <a:xfrm>
            <a:off x="1774825" y="1341439"/>
            <a:ext cx="8496300" cy="5277461"/>
            <a:chOff x="240" y="960"/>
            <a:chExt cx="5232" cy="2946"/>
          </a:xfrm>
        </p:grpSpPr>
        <p:pic>
          <p:nvPicPr>
            <p:cNvPr id="411652" name="Picture 4" descr="chap3_4-5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1653" name="Group 5"/>
            <p:cNvGrpSpPr>
              <a:grpSpLocks/>
            </p:cNvGrpSpPr>
            <p:nvPr/>
          </p:nvGrpSpPr>
          <p:grpSpPr bwMode="auto">
            <a:xfrm>
              <a:off x="3110" y="3002"/>
              <a:ext cx="2254" cy="904"/>
              <a:chOff x="3110" y="3002"/>
              <a:chExt cx="2254" cy="904"/>
            </a:xfrm>
          </p:grpSpPr>
          <p:sp>
            <p:nvSpPr>
              <p:cNvPr id="411654" name="Text Box 6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10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itchFamily="18" charset="0"/>
                    <a:ea typeface="宋体" pitchFamily="2" charset="-122"/>
                  </a:rPr>
                  <a:t>store</a:t>
                </a:r>
                <a:endPara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1655" name="Text Box 7"/>
              <p:cNvSpPr txBox="1">
                <a:spLocks noChangeArrowheads="1"/>
              </p:cNvSpPr>
              <p:nvPr/>
            </p:nvSpPr>
            <p:spPr bwMode="auto">
              <a:xfrm>
                <a:off x="4895" y="3648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itchFamily="18" charset="0"/>
                    <a:ea typeface="宋体" pitchFamily="2" charset="-122"/>
                  </a:rPr>
                  <a:t>load</a:t>
                </a:r>
                <a:endPara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4" y="228600"/>
            <a:ext cx="8408987" cy="914400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Result: New &amp; Improved MIPS Datapath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2133600" y="1327151"/>
            <a:ext cx="868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Need just </a:t>
            </a:r>
            <a:r>
              <a:rPr kumimoji="1" lang="en-US" altLang="zh-CN" sz="24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extra cycle after the BEQ branch to know right 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On MIPS, its called - </a:t>
            </a:r>
            <a:r>
              <a:rPr kumimoji="1" lang="en-US" altLang="zh-CN" sz="2400" b="1">
                <a:solidFill>
                  <a:srgbClr val="FD0128"/>
                </a:solidFill>
                <a:latin typeface="Comic Sans MS" pitchFamily="66" charset="0"/>
                <a:ea typeface="宋体" pitchFamily="2" charset="-122"/>
              </a:rPr>
              <a:t>the branch delay slot</a:t>
            </a:r>
            <a:endParaRPr kumimoji="1" lang="en-US" altLang="zh-CN" sz="2400" b="1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2135188" y="2852738"/>
            <a:ext cx="7777162" cy="3028950"/>
            <a:chOff x="192" y="1968"/>
            <a:chExt cx="5394" cy="1908"/>
          </a:xfrm>
        </p:grpSpPr>
        <p:pic>
          <p:nvPicPr>
            <p:cNvPr id="4126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68"/>
              <a:ext cx="5394" cy="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201" y="3312"/>
              <a:ext cx="1363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48 or 72</a:t>
              </a:r>
              <a:r>
                <a:rPr kumimoji="1" lang="en-US" altLang="zh-CN" sz="3200">
                  <a:solidFill>
                    <a:srgbClr val="000000"/>
                  </a:solidFill>
                  <a:latin typeface="Comic Sans MS" pitchFamily="66" charset="0"/>
                  <a:ea typeface="宋体" pitchFamily="2" charset="-122"/>
                </a:rPr>
                <a:t>       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(4)Delayed branch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Good information</a:t>
            </a:r>
          </a:p>
          <a:p>
            <a:pPr lvl="1"/>
            <a:r>
              <a:rPr lang="en-US" altLang="zh-CN" sz="2400" dirty="0"/>
              <a:t>Just 1 cycle to figure out what the right branch address is</a:t>
            </a:r>
          </a:p>
          <a:p>
            <a:pPr lvl="1"/>
            <a:r>
              <a:rPr lang="en-US" altLang="zh-CN" sz="2400" dirty="0"/>
              <a:t>So, not 2 or 3 cycles of potential NOP or stall</a:t>
            </a:r>
          </a:p>
          <a:p>
            <a:r>
              <a:rPr lang="en-US" altLang="zh-CN" sz="2800" dirty="0"/>
              <a:t>Strange news</a:t>
            </a:r>
          </a:p>
          <a:p>
            <a:pPr lvl="1"/>
            <a:r>
              <a:rPr lang="en-US" altLang="zh-CN" sz="2400" dirty="0"/>
              <a:t>OK, it’s always 1 cycle, and we always have to wait</a:t>
            </a:r>
          </a:p>
          <a:p>
            <a:pPr lvl="1"/>
            <a:r>
              <a:rPr lang="en-US" altLang="zh-CN" sz="2400" dirty="0"/>
              <a:t>And on MIPS, this instruction always executes, no matter whether the branch taken or not taken. (hardware scheme)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 slot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484314"/>
            <a:ext cx="7923213" cy="475297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Hence the name: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solidFill>
                  <a:srgbClr val="FD0128"/>
                </a:solidFill>
                <a:latin typeface="Comic Sans MS" pitchFamily="66" charset="0"/>
              </a:rPr>
              <a:t>branch delay slot</a:t>
            </a:r>
          </a:p>
          <a:p>
            <a:pPr marL="685800" lvl="1" indent="-228600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The instruction cycle after the branch is used for address calculation , 1 cycle delay necessary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SO…we regard this as a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D0128"/>
                </a:solidFill>
                <a:latin typeface="Comic Sans MS" pitchFamily="66" charset="0"/>
              </a:rPr>
              <a:t>free instruction cycle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altLang="zh-CN" sz="2000" dirty="0">
                <a:latin typeface="Comic Sans MS" pitchFamily="66" charset="0"/>
              </a:rPr>
              <a:t>and we just DO IT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Consequence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You (or your compiler) will need to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D0128"/>
                </a:solidFill>
                <a:latin typeface="Comic Sans MS" pitchFamily="66" charset="0"/>
              </a:rPr>
              <a:t>adjust your code </a:t>
            </a:r>
            <a:r>
              <a:rPr lang="en-US" altLang="zh-CN" sz="2000" dirty="0">
                <a:latin typeface="Comic Sans MS" pitchFamily="66" charset="0"/>
              </a:rPr>
              <a:t>to put some useful work in that “slot”, since just putting in a</a:t>
            </a:r>
            <a:r>
              <a:rPr lang="en-US" altLang="zh-CN" sz="20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stall</a:t>
            </a:r>
            <a:r>
              <a:rPr lang="en-US" altLang="zh-CN" sz="20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is wasteful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Comic Sans MS" pitchFamily="66" charset="0"/>
              </a:rPr>
              <a:t>(compiler scheme)</a:t>
            </a:r>
          </a:p>
        </p:txBody>
      </p:sp>
      <p:pic>
        <p:nvPicPr>
          <p:cNvPr id="416772" name="Picture 4" descr="chap3_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844675"/>
            <a:ext cx="7418387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adjust the codes?</a:t>
            </a: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2063751" y="1484313"/>
          <a:ext cx="7993063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Picture" r:id="rId3" imgW="4229280" imgH="2571840" progId="Word.Picture.8">
                  <p:embed/>
                </p:oleObj>
              </mc:Choice>
              <mc:Fallback>
                <p:oleObj name="Picture" r:id="rId3" imgW="4229280" imgH="2571840" progId="Word.Picture.8">
                  <p:embed/>
                  <p:pic>
                    <p:nvPicPr>
                      <p:cNvPr id="417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484313"/>
                        <a:ext cx="7993063" cy="45783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rgbClr val="660066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367" y="228600"/>
            <a:ext cx="9440779" cy="529389"/>
          </a:xfrm>
        </p:spPr>
        <p:txBody>
          <a:bodyPr/>
          <a:lstStyle/>
          <a:p>
            <a:r>
              <a:rPr lang="en-US" altLang="zh-CN" sz="2800" b="1" dirty="0" err="1"/>
              <a:t>Schedualing</a:t>
            </a:r>
            <a:r>
              <a:rPr lang="en-US" altLang="zh-CN" sz="2800" b="1" dirty="0"/>
              <a:t> strategy vs. performance improvement</a:t>
            </a:r>
          </a:p>
        </p:txBody>
      </p:sp>
      <p:graphicFrame>
        <p:nvGraphicFramePr>
          <p:cNvPr id="4218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74825" y="1268414"/>
          <a:ext cx="8604250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Document" r:id="rId3" imgW="7942577" imgH="4584912" progId="Word.Document.8">
                  <p:embed/>
                </p:oleObj>
              </mc:Choice>
              <mc:Fallback>
                <p:oleObj name="Document" r:id="rId3" imgW="7942577" imgH="4584912" progId="Word.Document.8">
                  <p:embed/>
                  <p:pic>
                    <p:nvPicPr>
                      <p:cNvPr id="421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268414"/>
                        <a:ext cx="8604250" cy="496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81320" dir="2319588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Constrains of the delayed branch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19200"/>
            <a:ext cx="7924800" cy="4419600"/>
          </a:xfrm>
        </p:spPr>
        <p:txBody>
          <a:bodyPr/>
          <a:lstStyle/>
          <a:p>
            <a:r>
              <a:rPr lang="en-US" altLang="zh-CN" sz="2800" dirty="0"/>
              <a:t>There are restrictions on the instructions that are scheduled into the delay slots </a:t>
            </a:r>
          </a:p>
          <a:p>
            <a:r>
              <a:rPr lang="en-US" altLang="zh-CN" sz="2800" dirty="0"/>
              <a:t>The compiler's ability to predict accurately whether or not a branch is taken determines how much useful work is actually done.</a:t>
            </a:r>
          </a:p>
          <a:p>
            <a:r>
              <a:rPr lang="en-US" altLang="zh-CN" sz="2800" dirty="0"/>
              <a:t>For scheduling scheme b and c, </a:t>
            </a:r>
          </a:p>
          <a:p>
            <a:pPr lvl="1"/>
            <a:r>
              <a:rPr lang="en-US" altLang="zh-CN" sz="2400" dirty="0"/>
              <a:t>It must be O.K. to execute the SUB instruction if the prediction is wrong. </a:t>
            </a:r>
          </a:p>
          <a:p>
            <a:pPr lvl="1"/>
            <a:r>
              <a:rPr lang="en-US" altLang="zh-CN" sz="2400" dirty="0"/>
              <a:t>Or the hardware must provide a way of cancelling the instruction.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delayed branch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Delayed branch are adopted in most RISC processors.</a:t>
            </a:r>
          </a:p>
          <a:p>
            <a:r>
              <a:rPr lang="en-US" altLang="zh-CN" dirty="0"/>
              <a:t>In general, the length of branch delay is more than 1 .  However, always just one slot is used due to the compiler complexity.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5090</Words>
  <Application>Microsoft Macintosh PowerPoint</Application>
  <PresentationFormat>宽屏</PresentationFormat>
  <Paragraphs>901</Paragraphs>
  <Slides>102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21" baseType="lpstr">
      <vt:lpstr>等线</vt:lpstr>
      <vt:lpstr>等线 Light</vt:lpstr>
      <vt:lpstr>黑体</vt:lpstr>
      <vt:lpstr>SimSun</vt:lpstr>
      <vt:lpstr>微软雅黑</vt:lpstr>
      <vt:lpstr>MyriadMM_565_600_</vt:lpstr>
      <vt:lpstr>MyriadMM_700_600_</vt:lpstr>
      <vt:lpstr>Arial</vt:lpstr>
      <vt:lpstr>Comic Sans MS</vt:lpstr>
      <vt:lpstr>Palatino</vt:lpstr>
      <vt:lpstr>Times New Roman</vt:lpstr>
      <vt:lpstr>Times-Italic</vt:lpstr>
      <vt:lpstr>Times-Roman</vt:lpstr>
      <vt:lpstr>Wingdings</vt:lpstr>
      <vt:lpstr>Office 主题​​</vt:lpstr>
      <vt:lpstr>射线</vt:lpstr>
      <vt:lpstr>Picture</vt:lpstr>
      <vt:lpstr>Document</vt:lpstr>
      <vt:lpstr>BMP 图像</vt:lpstr>
      <vt:lpstr>高级计算机体系结构</vt:lpstr>
      <vt:lpstr>1.1　计算机技术发展综述（1）</vt:lpstr>
      <vt:lpstr>Incredible performance improvement</vt:lpstr>
      <vt:lpstr>1.1　计算机技术发展综述（2）</vt:lpstr>
      <vt:lpstr>计算机技术发展综述(3)</vt:lpstr>
      <vt:lpstr>计算机体系结构定义</vt:lpstr>
      <vt:lpstr>1.3 计算机系统结构的分类</vt:lpstr>
      <vt:lpstr>二、Flynn分类法</vt:lpstr>
      <vt:lpstr>二、Flynn分类法</vt:lpstr>
      <vt:lpstr>1.4 Measuring Suits</vt:lpstr>
      <vt:lpstr>1.4 Measuring Suits</vt:lpstr>
      <vt:lpstr>1.5 Quantitative Principles</vt:lpstr>
      <vt:lpstr>1.5 Quantitative Principles</vt:lpstr>
      <vt:lpstr>PowerPoint 演示文稿</vt:lpstr>
      <vt:lpstr>PowerPoint 演示文稿</vt:lpstr>
      <vt:lpstr>1.5 Quantitative Principles</vt:lpstr>
      <vt:lpstr>PowerPoint 演示文稿</vt:lpstr>
      <vt:lpstr>PowerPoint 演示文稿</vt:lpstr>
      <vt:lpstr>PowerPoint 演示文稿</vt:lpstr>
      <vt:lpstr>PowerPoint 演示文稿</vt:lpstr>
      <vt:lpstr>1.5 Quantitative Principles</vt:lpstr>
      <vt:lpstr>PowerPoint 演示文稿</vt:lpstr>
      <vt:lpstr>指令级并行技术</vt:lpstr>
      <vt:lpstr>本次课内容提要</vt:lpstr>
      <vt:lpstr>下次课内容提要</vt:lpstr>
      <vt:lpstr>3.1流水线技术基础</vt:lpstr>
      <vt:lpstr>3.1.1 What is pipelining?</vt:lpstr>
      <vt:lpstr>3.1.1 What is pipelining?</vt:lpstr>
      <vt:lpstr>3.1.1 What is pipelining?</vt:lpstr>
      <vt:lpstr>3.1.1 What is pipelining?</vt:lpstr>
      <vt:lpstr>3.1.1 What is pipelining?</vt:lpstr>
      <vt:lpstr>3.1.2 Why pipelining :            save time and high utilization factor</vt:lpstr>
      <vt:lpstr>Why pipelining: How much faster</vt:lpstr>
      <vt:lpstr>Conclusion</vt:lpstr>
      <vt:lpstr>3.1.3 Ideal Performance for Pipelining</vt:lpstr>
      <vt:lpstr>Why not just make a 50-stage pipeline ?</vt:lpstr>
      <vt:lpstr>Why not just make a 50-stage pipeline ?</vt:lpstr>
      <vt:lpstr>How Many Pipeline Stages?</vt:lpstr>
      <vt:lpstr>3.2 How Is Pipelining Implemented?</vt:lpstr>
      <vt:lpstr>3.2.1  MIPS 5 stage pipeline (1)</vt:lpstr>
      <vt:lpstr>MIPS 5 stage pipeline (2)</vt:lpstr>
      <vt:lpstr>MIPS 5 stage pipeline (2)</vt:lpstr>
      <vt:lpstr>3.2.2 5-stage Version of MIPS Datapath</vt:lpstr>
      <vt:lpstr>3.2.3 The MIPS pipelining</vt:lpstr>
      <vt:lpstr>Problems that pipelining introduces</vt:lpstr>
      <vt:lpstr>Separate instruction and data memories</vt:lpstr>
      <vt:lpstr>The conflict about the registers !</vt:lpstr>
      <vt:lpstr>Sometimes we can redesign the resource</vt:lpstr>
      <vt:lpstr>3.3 The Major Hurdle of Pipelining—Pipeline Hazards </vt:lpstr>
      <vt:lpstr>3.3.1 Taxonomy of hazard</vt:lpstr>
      <vt:lpstr>Hazards can always be resolved by Stall</vt:lpstr>
      <vt:lpstr>3.3.2 Structural hazard</vt:lpstr>
      <vt:lpstr>1. Multi access to the register file</vt:lpstr>
      <vt:lpstr>2. Multi access to Single Memory </vt:lpstr>
      <vt:lpstr>Insert Stall</vt:lpstr>
      <vt:lpstr>Split instruction and data memory</vt:lpstr>
      <vt:lpstr>3. Not fully pipelined function unit</vt:lpstr>
      <vt:lpstr>4. Why allow machine with structural hazard ?</vt:lpstr>
      <vt:lpstr>3.3.3 Pipelining Data Hazards</vt:lpstr>
      <vt:lpstr>1. Data hazard </vt:lpstr>
      <vt:lpstr>Data hazard</vt:lpstr>
      <vt:lpstr>Coping with data hazards: example</vt:lpstr>
      <vt:lpstr>2. Somecases “Double Bump” can do !</vt:lpstr>
      <vt:lpstr>3. Proposed solution— STALL</vt:lpstr>
      <vt:lpstr>How do we stall ? ——Insert nop by compiler</vt:lpstr>
      <vt:lpstr>How do we stall?   ——Add hardware Interlock !</vt:lpstr>
      <vt:lpstr>Interlock:  insert stalls </vt:lpstr>
      <vt:lpstr>Detect: Data Hazard Logic</vt:lpstr>
      <vt:lpstr>4. Forwarding</vt:lpstr>
      <vt:lpstr>Forwarding</vt:lpstr>
      <vt:lpstr>Forwarding: reduce data hazard stalls </vt:lpstr>
      <vt:lpstr>Hardware Change for Forwarding</vt:lpstr>
      <vt:lpstr>Forwarding path to other input entry</vt:lpstr>
      <vt:lpstr>PowerPoint 演示文稿</vt:lpstr>
      <vt:lpstr>PowerPoint 演示文稿</vt:lpstr>
      <vt:lpstr>Forwarding isn’t Always available</vt:lpstr>
      <vt:lpstr>So we have to insert stall:  Load stall</vt:lpstr>
      <vt:lpstr>5. Instruction reordering  ——by compiler to avoid load stall</vt:lpstr>
      <vt:lpstr>3.3.4 Pipelining Control Hazards</vt:lpstr>
      <vt:lpstr>3.3.4 Pipelining Control Hazards</vt:lpstr>
      <vt:lpstr>The Control hazard</vt:lpstr>
      <vt:lpstr>Example: Branches</vt:lpstr>
      <vt:lpstr>Branches of Basic Pipelined Datapath</vt:lpstr>
      <vt:lpstr>二、The Penalty of Control hazard</vt:lpstr>
      <vt:lpstr>三、Dealing with the control hazard</vt:lpstr>
      <vt:lpstr>(1)Freeze or flush the pipeline</vt:lpstr>
      <vt:lpstr>(2)Predict not-taken</vt:lpstr>
      <vt:lpstr>(3)Predict –taken</vt:lpstr>
      <vt:lpstr>PowerPoint 演示文稿</vt:lpstr>
      <vt:lpstr>Pipeline status for predict-taken</vt:lpstr>
      <vt:lpstr>Modify  MIPS Datapath  Move the Branch Computation Forward</vt:lpstr>
      <vt:lpstr>Move the Branch Computation more Forward</vt:lpstr>
      <vt:lpstr>Result: New &amp; Improved MIPS Datapath</vt:lpstr>
      <vt:lpstr>(4)Delayed branch</vt:lpstr>
      <vt:lpstr>Branch delay slot</vt:lpstr>
      <vt:lpstr>How to adjust the codes?</vt:lpstr>
      <vt:lpstr>Schedualing strategy vs. performance improvement</vt:lpstr>
      <vt:lpstr>Constrains of the delayed branch</vt:lpstr>
      <vt:lpstr>About delayed branch</vt:lpstr>
      <vt:lpstr>Summary for control hazard</vt:lpstr>
      <vt:lpstr>3.4 Extending the MIPS Pipeline to Handle Multicycle Operations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高级计算机体系结构</dc:title>
  <dc:creator>Nicky Chen</dc:creator>
  <cp:lastModifiedBy>Microsoft Office User</cp:lastModifiedBy>
  <cp:revision>101</cp:revision>
  <dcterms:created xsi:type="dcterms:W3CDTF">2021-09-22T02:43:07Z</dcterms:created>
  <dcterms:modified xsi:type="dcterms:W3CDTF">2021-09-27T12:17:16Z</dcterms:modified>
</cp:coreProperties>
</file>