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0"/>
  </p:notesMasterIdLst>
  <p:sldIdLst>
    <p:sldId id="581" r:id="rId3"/>
    <p:sldId id="574" r:id="rId4"/>
    <p:sldId id="257" r:id="rId5"/>
    <p:sldId id="259" r:id="rId6"/>
    <p:sldId id="262" r:id="rId7"/>
    <p:sldId id="263" r:id="rId8"/>
    <p:sldId id="264" r:id="rId9"/>
    <p:sldId id="582" r:id="rId10"/>
    <p:sldId id="583" r:id="rId11"/>
    <p:sldId id="584" r:id="rId12"/>
    <p:sldId id="585" r:id="rId13"/>
    <p:sldId id="586" r:id="rId14"/>
    <p:sldId id="587" r:id="rId15"/>
    <p:sldId id="588" r:id="rId16"/>
    <p:sldId id="589" r:id="rId17"/>
    <p:sldId id="590" r:id="rId18"/>
    <p:sldId id="591" r:id="rId19"/>
    <p:sldId id="592" r:id="rId20"/>
    <p:sldId id="629" r:id="rId21"/>
    <p:sldId id="593" r:id="rId22"/>
    <p:sldId id="594" r:id="rId23"/>
    <p:sldId id="595" r:id="rId24"/>
    <p:sldId id="596" r:id="rId25"/>
    <p:sldId id="597" r:id="rId26"/>
    <p:sldId id="598" r:id="rId27"/>
    <p:sldId id="572" r:id="rId28"/>
    <p:sldId id="599" r:id="rId29"/>
    <p:sldId id="600" r:id="rId30"/>
    <p:sldId id="573" r:id="rId31"/>
    <p:sldId id="612" r:id="rId32"/>
    <p:sldId id="613" r:id="rId33"/>
    <p:sldId id="620" r:id="rId34"/>
    <p:sldId id="621" r:id="rId35"/>
    <p:sldId id="623" r:id="rId36"/>
    <p:sldId id="624" r:id="rId37"/>
    <p:sldId id="625" r:id="rId38"/>
    <p:sldId id="626" r:id="rId39"/>
    <p:sldId id="627" r:id="rId40"/>
    <p:sldId id="622" r:id="rId41"/>
    <p:sldId id="628" r:id="rId42"/>
    <p:sldId id="319" r:id="rId43"/>
    <p:sldId id="577" r:id="rId44"/>
    <p:sldId id="471" r:id="rId45"/>
    <p:sldId id="472" r:id="rId46"/>
    <p:sldId id="473" r:id="rId47"/>
    <p:sldId id="474" r:id="rId48"/>
    <p:sldId id="475" r:id="rId49"/>
    <p:sldId id="476" r:id="rId50"/>
    <p:sldId id="477" r:id="rId51"/>
    <p:sldId id="479" r:id="rId52"/>
    <p:sldId id="480" r:id="rId53"/>
    <p:sldId id="481" r:id="rId54"/>
    <p:sldId id="482" r:id="rId55"/>
    <p:sldId id="483" r:id="rId56"/>
    <p:sldId id="484" r:id="rId57"/>
    <p:sldId id="485" r:id="rId58"/>
    <p:sldId id="486" r:id="rId59"/>
    <p:sldId id="487" r:id="rId60"/>
    <p:sldId id="488" r:id="rId61"/>
    <p:sldId id="489" r:id="rId62"/>
    <p:sldId id="490" r:id="rId63"/>
    <p:sldId id="491" r:id="rId64"/>
    <p:sldId id="492" r:id="rId65"/>
    <p:sldId id="493" r:id="rId66"/>
    <p:sldId id="494" r:id="rId67"/>
    <p:sldId id="495" r:id="rId68"/>
    <p:sldId id="496" r:id="rId69"/>
    <p:sldId id="497" r:id="rId70"/>
    <p:sldId id="498" r:id="rId71"/>
    <p:sldId id="499" r:id="rId72"/>
    <p:sldId id="500" r:id="rId73"/>
    <p:sldId id="501" r:id="rId74"/>
    <p:sldId id="502" r:id="rId75"/>
    <p:sldId id="503" r:id="rId76"/>
    <p:sldId id="504" r:id="rId77"/>
    <p:sldId id="505" r:id="rId78"/>
    <p:sldId id="506" r:id="rId79"/>
    <p:sldId id="507" r:id="rId80"/>
    <p:sldId id="508" r:id="rId81"/>
    <p:sldId id="509" r:id="rId82"/>
    <p:sldId id="510" r:id="rId83"/>
    <p:sldId id="511" r:id="rId84"/>
    <p:sldId id="512" r:id="rId85"/>
    <p:sldId id="513" r:id="rId86"/>
    <p:sldId id="514" r:id="rId87"/>
    <p:sldId id="515" r:id="rId88"/>
    <p:sldId id="516" r:id="rId89"/>
    <p:sldId id="517" r:id="rId90"/>
    <p:sldId id="518" r:id="rId91"/>
    <p:sldId id="519" r:id="rId92"/>
    <p:sldId id="520" r:id="rId93"/>
    <p:sldId id="521" r:id="rId94"/>
    <p:sldId id="522" r:id="rId95"/>
    <p:sldId id="523" r:id="rId96"/>
    <p:sldId id="524" r:id="rId97"/>
    <p:sldId id="525" r:id="rId98"/>
    <p:sldId id="526" r:id="rId99"/>
    <p:sldId id="527" r:id="rId100"/>
    <p:sldId id="528" r:id="rId101"/>
    <p:sldId id="529" r:id="rId102"/>
    <p:sldId id="530" r:id="rId103"/>
    <p:sldId id="531" r:id="rId104"/>
    <p:sldId id="532" r:id="rId105"/>
    <p:sldId id="533" r:id="rId106"/>
    <p:sldId id="534" r:id="rId107"/>
    <p:sldId id="535" r:id="rId108"/>
    <p:sldId id="536" r:id="rId109"/>
    <p:sldId id="537" r:id="rId110"/>
    <p:sldId id="538" r:id="rId111"/>
    <p:sldId id="539" r:id="rId112"/>
    <p:sldId id="540" r:id="rId113"/>
    <p:sldId id="541" r:id="rId114"/>
    <p:sldId id="542" r:id="rId115"/>
    <p:sldId id="543" r:id="rId116"/>
    <p:sldId id="544" r:id="rId117"/>
    <p:sldId id="545" r:id="rId118"/>
    <p:sldId id="546" r:id="rId119"/>
    <p:sldId id="547" r:id="rId120"/>
    <p:sldId id="548" r:id="rId121"/>
    <p:sldId id="549" r:id="rId122"/>
    <p:sldId id="550" r:id="rId123"/>
    <p:sldId id="551" r:id="rId124"/>
    <p:sldId id="554" r:id="rId125"/>
    <p:sldId id="555" r:id="rId126"/>
    <p:sldId id="556" r:id="rId127"/>
    <p:sldId id="361" r:id="rId128"/>
    <p:sldId id="359" r:id="rId129"/>
    <p:sldId id="311" r:id="rId130"/>
    <p:sldId id="312" r:id="rId131"/>
    <p:sldId id="313" r:id="rId132"/>
    <p:sldId id="314" r:id="rId133"/>
    <p:sldId id="315" r:id="rId134"/>
    <p:sldId id="316" r:id="rId135"/>
    <p:sldId id="317" r:id="rId136"/>
    <p:sldId id="318" r:id="rId137"/>
    <p:sldId id="578" r:id="rId138"/>
    <p:sldId id="320" r:id="rId139"/>
    <p:sldId id="321" r:id="rId140"/>
    <p:sldId id="322" r:id="rId141"/>
    <p:sldId id="323" r:id="rId142"/>
    <p:sldId id="324" r:id="rId143"/>
    <p:sldId id="325" r:id="rId144"/>
    <p:sldId id="326" r:id="rId145"/>
    <p:sldId id="327" r:id="rId146"/>
    <p:sldId id="328" r:id="rId147"/>
    <p:sldId id="329" r:id="rId148"/>
    <p:sldId id="579" r:id="rId149"/>
    <p:sldId id="330" r:id="rId150"/>
    <p:sldId id="331" r:id="rId151"/>
    <p:sldId id="332" r:id="rId152"/>
    <p:sldId id="333" r:id="rId153"/>
    <p:sldId id="334" r:id="rId154"/>
    <p:sldId id="335" r:id="rId155"/>
    <p:sldId id="336" r:id="rId156"/>
    <p:sldId id="337" r:id="rId157"/>
    <p:sldId id="338" r:id="rId158"/>
    <p:sldId id="339" r:id="rId159"/>
    <p:sldId id="340" r:id="rId160"/>
    <p:sldId id="341" r:id="rId161"/>
    <p:sldId id="342" r:id="rId162"/>
    <p:sldId id="343" r:id="rId163"/>
    <p:sldId id="344" r:id="rId164"/>
    <p:sldId id="345" r:id="rId165"/>
    <p:sldId id="346" r:id="rId166"/>
    <p:sldId id="347" r:id="rId167"/>
    <p:sldId id="348" r:id="rId168"/>
    <p:sldId id="349" r:id="rId169"/>
    <p:sldId id="350" r:id="rId170"/>
    <p:sldId id="351" r:id="rId171"/>
    <p:sldId id="352" r:id="rId172"/>
    <p:sldId id="353" r:id="rId173"/>
    <p:sldId id="354" r:id="rId174"/>
    <p:sldId id="355" r:id="rId175"/>
    <p:sldId id="356" r:id="rId176"/>
    <p:sldId id="357" r:id="rId177"/>
    <p:sldId id="358" r:id="rId178"/>
    <p:sldId id="580" r:id="rId1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8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presProps" Target="presProps.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viewProps" Target="viewProps.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notesMaster" Target="notesMasters/notesMaster1.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237c04ccc74f838" providerId="LiveId" clId="{A3504767-2E3D-4CC6-BD48-F3A51761D3F2}"/>
    <pc:docChg chg="custSel modSld">
      <pc:chgData name="" userId="e237c04ccc74f838" providerId="LiveId" clId="{A3504767-2E3D-4CC6-BD48-F3A51761D3F2}" dt="2021-10-08T12:08:31.578" v="21" actId="20577"/>
      <pc:docMkLst>
        <pc:docMk/>
      </pc:docMkLst>
      <pc:sldChg chg="modSp">
        <pc:chgData name="" userId="e237c04ccc74f838" providerId="LiveId" clId="{A3504767-2E3D-4CC6-BD48-F3A51761D3F2}" dt="2021-10-08T11:57:14.331" v="0" actId="20577"/>
        <pc:sldMkLst>
          <pc:docMk/>
          <pc:sldMk cId="0" sldId="495"/>
        </pc:sldMkLst>
        <pc:spChg chg="mod">
          <ac:chgData name="" userId="e237c04ccc74f838" providerId="LiveId" clId="{A3504767-2E3D-4CC6-BD48-F3A51761D3F2}" dt="2021-10-08T11:57:14.331" v="0" actId="20577"/>
          <ac:spMkLst>
            <pc:docMk/>
            <pc:sldMk cId="0" sldId="495"/>
            <ac:spMk id="567298" creationId="{00000000-0000-0000-0000-000000000000}"/>
          </ac:spMkLst>
        </pc:spChg>
      </pc:sldChg>
      <pc:sldChg chg="delSp">
        <pc:chgData name="" userId="e237c04ccc74f838" providerId="LiveId" clId="{A3504767-2E3D-4CC6-BD48-F3A51761D3F2}" dt="2021-10-08T12:07:48.653" v="1" actId="478"/>
        <pc:sldMkLst>
          <pc:docMk/>
          <pc:sldMk cId="0" sldId="496"/>
        </pc:sldMkLst>
        <pc:spChg chg="del">
          <ac:chgData name="" userId="e237c04ccc74f838" providerId="LiveId" clId="{A3504767-2E3D-4CC6-BD48-F3A51761D3F2}" dt="2021-10-08T12:07:48.653" v="1" actId="478"/>
          <ac:spMkLst>
            <pc:docMk/>
            <pc:sldMk cId="0" sldId="496"/>
            <ac:spMk id="8" creationId="{A38FB8F3-CFC5-44AE-B1D5-BFB5F89442C9}"/>
          </ac:spMkLst>
        </pc:spChg>
      </pc:sldChg>
      <pc:sldChg chg="modSp">
        <pc:chgData name="" userId="e237c04ccc74f838" providerId="LiveId" clId="{A3504767-2E3D-4CC6-BD48-F3A51761D3F2}" dt="2021-10-08T12:08:31.578" v="21" actId="20577"/>
        <pc:sldMkLst>
          <pc:docMk/>
          <pc:sldMk cId="0" sldId="498"/>
        </pc:sldMkLst>
        <pc:spChg chg="mod">
          <ac:chgData name="" userId="e237c04ccc74f838" providerId="LiveId" clId="{A3504767-2E3D-4CC6-BD48-F3A51761D3F2}" dt="2021-10-08T12:08:31.578" v="21" actId="20577"/>
          <ac:spMkLst>
            <pc:docMk/>
            <pc:sldMk cId="0" sldId="498"/>
            <ac:spMk id="570371" creationId="{00000000-0000-0000-0000-000000000000}"/>
          </ac:spMkLst>
        </pc:spChg>
      </pc:sldChg>
    </pc:docChg>
  </pc:docChgLst>
  <pc:docChgLst>
    <pc:chgData name="Chen Nicky" userId="e237c04ccc74f838" providerId="LiveId" clId="{3B059817-E316-4DEA-A268-D15D8223E178}"/>
    <pc:docChg chg="undo custSel addSld delSld modSld sldOrd delMainMaster">
      <pc:chgData name="Chen Nicky" userId="e237c04ccc74f838" providerId="LiveId" clId="{3B059817-E316-4DEA-A268-D15D8223E178}" dt="2021-10-06T10:32:23.056" v="609" actId="20577"/>
      <pc:docMkLst>
        <pc:docMk/>
      </pc:docMkLst>
      <pc:sldChg chg="addSp modSp mod">
        <pc:chgData name="Chen Nicky" userId="e237c04ccc74f838" providerId="LiveId" clId="{3B059817-E316-4DEA-A268-D15D8223E178}" dt="2021-10-06T08:02:23.682" v="119" actId="14100"/>
        <pc:sldMkLst>
          <pc:docMk/>
          <pc:sldMk cId="0" sldId="257"/>
        </pc:sldMkLst>
        <pc:spChg chg="add mod">
          <ac:chgData name="Chen Nicky" userId="e237c04ccc74f838" providerId="LiveId" clId="{3B059817-E316-4DEA-A268-D15D8223E178}" dt="2021-10-06T08:02:23.682" v="119" actId="14100"/>
          <ac:spMkLst>
            <pc:docMk/>
            <pc:sldMk cId="0" sldId="257"/>
            <ac:spMk id="6" creationId="{8CED9FD1-CF03-4EB4-AF84-53B3D80F1526}"/>
          </ac:spMkLst>
        </pc:spChg>
        <pc:spChg chg="mod">
          <ac:chgData name="Chen Nicky" userId="e237c04ccc74f838" providerId="LiveId" clId="{3B059817-E316-4DEA-A268-D15D8223E178}" dt="2021-10-06T08:01:55.275" v="104" actId="20577"/>
          <ac:spMkLst>
            <pc:docMk/>
            <pc:sldMk cId="0" sldId="257"/>
            <ac:spMk id="8195" creationId="{00000000-0000-0000-0000-000000000000}"/>
          </ac:spMkLst>
        </pc:spChg>
        <pc:picChg chg="mod">
          <ac:chgData name="Chen Nicky" userId="e237c04ccc74f838" providerId="LiveId" clId="{3B059817-E316-4DEA-A268-D15D8223E178}" dt="2021-10-06T08:01:13.464" v="97" actId="1036"/>
          <ac:picMkLst>
            <pc:docMk/>
            <pc:sldMk cId="0" sldId="257"/>
            <ac:picMk id="2" creationId="{E6AC7546-5FB8-4A63-9549-BB6AC25A1325}"/>
          </ac:picMkLst>
        </pc:picChg>
        <pc:picChg chg="mod">
          <ac:chgData name="Chen Nicky" userId="e237c04ccc74f838" providerId="LiveId" clId="{3B059817-E316-4DEA-A268-D15D8223E178}" dt="2021-10-06T08:01:22.557" v="98" actId="1076"/>
          <ac:picMkLst>
            <pc:docMk/>
            <pc:sldMk cId="0" sldId="257"/>
            <ac:picMk id="3" creationId="{DBA26612-6DC2-4E82-95D1-08B5A34F87CF}"/>
          </ac:picMkLst>
        </pc:picChg>
      </pc:sldChg>
      <pc:sldChg chg="modSp mod">
        <pc:chgData name="Chen Nicky" userId="e237c04ccc74f838" providerId="LiveId" clId="{3B059817-E316-4DEA-A268-D15D8223E178}" dt="2021-10-06T10:32:23.056" v="609" actId="20577"/>
        <pc:sldMkLst>
          <pc:docMk/>
          <pc:sldMk cId="2312352029" sldId="361"/>
        </pc:sldMkLst>
        <pc:spChg chg="mod">
          <ac:chgData name="Chen Nicky" userId="e237c04ccc74f838" providerId="LiveId" clId="{3B059817-E316-4DEA-A268-D15D8223E178}" dt="2021-10-06T10:32:23.056" v="609" actId="20577"/>
          <ac:spMkLst>
            <pc:docMk/>
            <pc:sldMk cId="2312352029" sldId="361"/>
            <ac:spMk id="2" creationId="{00000000-0000-0000-0000-000000000000}"/>
          </ac:spMkLst>
        </pc:spChg>
      </pc:sldChg>
      <pc:sldChg chg="addSp delSp modSp mod">
        <pc:chgData name="Chen Nicky" userId="e237c04ccc74f838" providerId="LiveId" clId="{3B059817-E316-4DEA-A268-D15D8223E178}" dt="2021-10-06T08:35:32.341" v="485" actId="20577"/>
        <pc:sldMkLst>
          <pc:docMk/>
          <pc:sldMk cId="0" sldId="471"/>
        </pc:sldMkLst>
        <pc:spChg chg="add mod">
          <ac:chgData name="Chen Nicky" userId="e237c04ccc74f838" providerId="LiveId" clId="{3B059817-E316-4DEA-A268-D15D8223E178}" dt="2021-10-06T08:35:32.341" v="485" actId="20577"/>
          <ac:spMkLst>
            <pc:docMk/>
            <pc:sldMk cId="0" sldId="471"/>
            <ac:spMk id="3" creationId="{3AC6CE6A-B2B5-4251-ABDD-27B9A2F01622}"/>
          </ac:spMkLst>
        </pc:spChg>
        <pc:spChg chg="del mod">
          <ac:chgData name="Chen Nicky" userId="e237c04ccc74f838" providerId="LiveId" clId="{3B059817-E316-4DEA-A268-D15D8223E178}" dt="2021-10-06T08:35:15.491" v="470" actId="478"/>
          <ac:spMkLst>
            <pc:docMk/>
            <pc:sldMk cId="0" sldId="471"/>
            <ac:spMk id="541698" creationId="{00000000-0000-0000-0000-000000000000}"/>
          </ac:spMkLst>
        </pc:spChg>
      </pc:sldChg>
      <pc:sldChg chg="modSp mod">
        <pc:chgData name="Chen Nicky" userId="e237c04ccc74f838" providerId="LiveId" clId="{3B059817-E316-4DEA-A268-D15D8223E178}" dt="2021-10-06T08:36:10.630" v="491" actId="14100"/>
        <pc:sldMkLst>
          <pc:docMk/>
          <pc:sldMk cId="0" sldId="474"/>
        </pc:sldMkLst>
        <pc:spChg chg="mod">
          <ac:chgData name="Chen Nicky" userId="e237c04ccc74f838" providerId="LiveId" clId="{3B059817-E316-4DEA-A268-D15D8223E178}" dt="2021-10-06T08:36:10.630" v="491" actId="14100"/>
          <ac:spMkLst>
            <pc:docMk/>
            <pc:sldMk cId="0" sldId="474"/>
            <ac:spMk id="544770" creationId="{00000000-0000-0000-0000-000000000000}"/>
          </ac:spMkLst>
        </pc:spChg>
      </pc:sldChg>
      <pc:sldChg chg="modSp mod">
        <pc:chgData name="Chen Nicky" userId="e237c04ccc74f838" providerId="LiveId" clId="{3B059817-E316-4DEA-A268-D15D8223E178}" dt="2021-10-06T08:37:54.674" v="493" actId="14100"/>
        <pc:sldMkLst>
          <pc:docMk/>
          <pc:sldMk cId="0" sldId="499"/>
        </pc:sldMkLst>
        <pc:spChg chg="mod">
          <ac:chgData name="Chen Nicky" userId="e237c04ccc74f838" providerId="LiveId" clId="{3B059817-E316-4DEA-A268-D15D8223E178}" dt="2021-10-06T08:37:54.674" v="493" actId="14100"/>
          <ac:spMkLst>
            <pc:docMk/>
            <pc:sldMk cId="0" sldId="499"/>
            <ac:spMk id="571394" creationId="{00000000-0000-0000-0000-000000000000}"/>
          </ac:spMkLst>
        </pc:spChg>
      </pc:sldChg>
      <pc:sldChg chg="delSp modSp mod">
        <pc:chgData name="Chen Nicky" userId="e237c04ccc74f838" providerId="LiveId" clId="{3B059817-E316-4DEA-A268-D15D8223E178}" dt="2021-10-06T08:44:12.043" v="532" actId="1037"/>
        <pc:sldMkLst>
          <pc:docMk/>
          <pc:sldMk cId="0" sldId="550"/>
        </pc:sldMkLst>
        <pc:spChg chg="del">
          <ac:chgData name="Chen Nicky" userId="e237c04ccc74f838" providerId="LiveId" clId="{3B059817-E316-4DEA-A268-D15D8223E178}" dt="2021-10-06T08:39:12.263" v="494" actId="478"/>
          <ac:spMkLst>
            <pc:docMk/>
            <pc:sldMk cId="0" sldId="550"/>
            <ac:spMk id="5" creationId="{40BED7CF-FA69-4FE8-8066-CA47FF9E83C8}"/>
          </ac:spMkLst>
        </pc:spChg>
        <pc:spChg chg="mod">
          <ac:chgData name="Chen Nicky" userId="e237c04ccc74f838" providerId="LiveId" clId="{3B059817-E316-4DEA-A268-D15D8223E178}" dt="2021-10-06T08:44:12.043" v="532" actId="1037"/>
          <ac:spMkLst>
            <pc:docMk/>
            <pc:sldMk cId="0" sldId="550"/>
            <ac:spMk id="623621" creationId="{00000000-0000-0000-0000-000000000000}"/>
          </ac:spMkLst>
        </pc:spChg>
        <pc:spChg chg="mod">
          <ac:chgData name="Chen Nicky" userId="e237c04ccc74f838" providerId="LiveId" clId="{3B059817-E316-4DEA-A268-D15D8223E178}" dt="2021-10-06T08:44:05.475" v="519" actId="1038"/>
          <ac:spMkLst>
            <pc:docMk/>
            <pc:sldMk cId="0" sldId="550"/>
            <ac:spMk id="623622" creationId="{00000000-0000-0000-0000-000000000000}"/>
          </ac:spMkLst>
        </pc:spChg>
        <pc:picChg chg="mod">
          <ac:chgData name="Chen Nicky" userId="e237c04ccc74f838" providerId="LiveId" clId="{3B059817-E316-4DEA-A268-D15D8223E178}" dt="2021-10-06T08:43:57.480" v="513" actId="1076"/>
          <ac:picMkLst>
            <pc:docMk/>
            <pc:sldMk cId="0" sldId="550"/>
            <ac:picMk id="623620" creationId="{00000000-0000-0000-0000-000000000000}"/>
          </ac:picMkLst>
        </pc:picChg>
      </pc:sldChg>
      <pc:sldChg chg="delSp modSp mod">
        <pc:chgData name="Chen Nicky" userId="e237c04ccc74f838" providerId="LiveId" clId="{3B059817-E316-4DEA-A268-D15D8223E178}" dt="2021-10-06T08:47:10.636" v="543" actId="1076"/>
        <pc:sldMkLst>
          <pc:docMk/>
          <pc:sldMk cId="0" sldId="555"/>
        </pc:sldMkLst>
        <pc:spChg chg="del mod">
          <ac:chgData name="Chen Nicky" userId="e237c04ccc74f838" providerId="LiveId" clId="{3B059817-E316-4DEA-A268-D15D8223E178}" dt="2021-10-06T08:40:21.392" v="500" actId="478"/>
          <ac:spMkLst>
            <pc:docMk/>
            <pc:sldMk cId="0" sldId="555"/>
            <ac:spMk id="628739" creationId="{00000000-0000-0000-0000-000000000000}"/>
          </ac:spMkLst>
        </pc:spChg>
        <pc:spChg chg="mod">
          <ac:chgData name="Chen Nicky" userId="e237c04ccc74f838" providerId="LiveId" clId="{3B059817-E316-4DEA-A268-D15D8223E178}" dt="2021-10-06T08:47:10.636" v="543" actId="1076"/>
          <ac:spMkLst>
            <pc:docMk/>
            <pc:sldMk cId="0" sldId="555"/>
            <ac:spMk id="628741" creationId="{00000000-0000-0000-0000-000000000000}"/>
          </ac:spMkLst>
        </pc:spChg>
        <pc:picChg chg="mod">
          <ac:chgData name="Chen Nicky" userId="e237c04ccc74f838" providerId="LiveId" clId="{3B059817-E316-4DEA-A268-D15D8223E178}" dt="2021-10-06T08:46:07.352" v="536" actId="14100"/>
          <ac:picMkLst>
            <pc:docMk/>
            <pc:sldMk cId="0" sldId="555"/>
            <ac:picMk id="628740" creationId="{00000000-0000-0000-0000-000000000000}"/>
          </ac:picMkLst>
        </pc:picChg>
      </pc:sldChg>
      <pc:sldChg chg="modSp mod">
        <pc:chgData name="Chen Nicky" userId="e237c04ccc74f838" providerId="LiveId" clId="{3B059817-E316-4DEA-A268-D15D8223E178}" dt="2021-10-06T08:55:27.470" v="590" actId="1076"/>
        <pc:sldMkLst>
          <pc:docMk/>
          <pc:sldMk cId="0" sldId="556"/>
        </pc:sldMkLst>
        <pc:spChg chg="mod">
          <ac:chgData name="Chen Nicky" userId="e237c04ccc74f838" providerId="LiveId" clId="{3B059817-E316-4DEA-A268-D15D8223E178}" dt="2021-10-06T08:55:27.470" v="590" actId="1076"/>
          <ac:spMkLst>
            <pc:docMk/>
            <pc:sldMk cId="0" sldId="556"/>
            <ac:spMk id="629763" creationId="{00000000-0000-0000-0000-000000000000}"/>
          </ac:spMkLst>
        </pc:spChg>
        <pc:spChg chg="mod">
          <ac:chgData name="Chen Nicky" userId="e237c04ccc74f838" providerId="LiveId" clId="{3B059817-E316-4DEA-A268-D15D8223E178}" dt="2021-10-06T08:50:55.441" v="562" actId="1076"/>
          <ac:spMkLst>
            <pc:docMk/>
            <pc:sldMk cId="0" sldId="556"/>
            <ac:spMk id="629765" creationId="{00000000-0000-0000-0000-000000000000}"/>
          </ac:spMkLst>
        </pc:spChg>
        <pc:spChg chg="mod">
          <ac:chgData name="Chen Nicky" userId="e237c04ccc74f838" providerId="LiveId" clId="{3B059817-E316-4DEA-A268-D15D8223E178}" dt="2021-10-06T08:52:13.044" v="578" actId="1076"/>
          <ac:spMkLst>
            <pc:docMk/>
            <pc:sldMk cId="0" sldId="556"/>
            <ac:spMk id="629766" creationId="{00000000-0000-0000-0000-000000000000}"/>
          </ac:spMkLst>
        </pc:spChg>
        <pc:spChg chg="mod">
          <ac:chgData name="Chen Nicky" userId="e237c04ccc74f838" providerId="LiveId" clId="{3B059817-E316-4DEA-A268-D15D8223E178}" dt="2021-10-06T08:51:23.065" v="567" actId="1076"/>
          <ac:spMkLst>
            <pc:docMk/>
            <pc:sldMk cId="0" sldId="556"/>
            <ac:spMk id="629767" creationId="{00000000-0000-0000-0000-000000000000}"/>
          </ac:spMkLst>
        </pc:spChg>
        <pc:spChg chg="mod">
          <ac:chgData name="Chen Nicky" userId="e237c04ccc74f838" providerId="LiveId" clId="{3B059817-E316-4DEA-A268-D15D8223E178}" dt="2021-10-06T08:52:09.078" v="577" actId="1076"/>
          <ac:spMkLst>
            <pc:docMk/>
            <pc:sldMk cId="0" sldId="556"/>
            <ac:spMk id="629768" creationId="{00000000-0000-0000-0000-000000000000}"/>
          </ac:spMkLst>
        </pc:spChg>
        <pc:spChg chg="mod">
          <ac:chgData name="Chen Nicky" userId="e237c04ccc74f838" providerId="LiveId" clId="{3B059817-E316-4DEA-A268-D15D8223E178}" dt="2021-10-06T08:51:46.140" v="572" actId="1076"/>
          <ac:spMkLst>
            <pc:docMk/>
            <pc:sldMk cId="0" sldId="556"/>
            <ac:spMk id="629769" creationId="{00000000-0000-0000-0000-000000000000}"/>
          </ac:spMkLst>
        </pc:spChg>
        <pc:picChg chg="mod">
          <ac:chgData name="Chen Nicky" userId="e237c04ccc74f838" providerId="LiveId" clId="{3B059817-E316-4DEA-A268-D15D8223E178}" dt="2021-10-06T08:50:50" v="561" actId="1076"/>
          <ac:picMkLst>
            <pc:docMk/>
            <pc:sldMk cId="0" sldId="556"/>
            <ac:picMk id="629764" creationId="{00000000-0000-0000-0000-000000000000}"/>
          </ac:picMkLst>
        </pc:picChg>
      </pc:sldChg>
      <pc:sldChg chg="modSp mod">
        <pc:chgData name="Chen Nicky" userId="e237c04ccc74f838" providerId="LiveId" clId="{3B059817-E316-4DEA-A268-D15D8223E178}" dt="2021-10-06T08:03:58.450" v="143" actId="20577"/>
        <pc:sldMkLst>
          <pc:docMk/>
          <pc:sldMk cId="0" sldId="572"/>
        </pc:sldMkLst>
        <pc:spChg chg="mod">
          <ac:chgData name="Chen Nicky" userId="e237c04ccc74f838" providerId="LiveId" clId="{3B059817-E316-4DEA-A268-D15D8223E178}" dt="2021-10-06T08:03:58.450" v="143" actId="20577"/>
          <ac:spMkLst>
            <pc:docMk/>
            <pc:sldMk cId="0" sldId="572"/>
            <ac:spMk id="533506" creationId="{00000000-0000-0000-0000-000000000000}"/>
          </ac:spMkLst>
        </pc:spChg>
        <pc:picChg chg="mod">
          <ac:chgData name="Chen Nicky" userId="e237c04ccc74f838" providerId="LiveId" clId="{3B059817-E316-4DEA-A268-D15D8223E178}" dt="2021-10-06T08:03:43.183" v="122" actId="1076"/>
          <ac:picMkLst>
            <pc:docMk/>
            <pc:sldMk cId="0" sldId="572"/>
            <ac:picMk id="533507" creationId="{00000000-0000-0000-0000-000000000000}"/>
          </ac:picMkLst>
        </pc:picChg>
      </pc:sldChg>
      <pc:sldChg chg="modSp mod">
        <pc:chgData name="Chen Nicky" userId="e237c04ccc74f838" providerId="LiveId" clId="{3B059817-E316-4DEA-A268-D15D8223E178}" dt="2021-10-06T08:00:03.372" v="87" actId="20577"/>
        <pc:sldMkLst>
          <pc:docMk/>
          <pc:sldMk cId="0" sldId="574"/>
        </pc:sldMkLst>
        <pc:spChg chg="mod">
          <ac:chgData name="Chen Nicky" userId="e237c04ccc74f838" providerId="LiveId" clId="{3B059817-E316-4DEA-A268-D15D8223E178}" dt="2021-10-06T08:00:03.372" v="87" actId="20577"/>
          <ac:spMkLst>
            <pc:docMk/>
            <pc:sldMk cId="0" sldId="574"/>
            <ac:spMk id="541698" creationId="{00000000-0000-0000-0000-000000000000}"/>
          </ac:spMkLst>
        </pc:spChg>
      </pc:sldChg>
      <pc:sldChg chg="addSp delSp modSp mod">
        <pc:chgData name="Chen Nicky" userId="e237c04ccc74f838" providerId="LiveId" clId="{3B059817-E316-4DEA-A268-D15D8223E178}" dt="2021-10-06T08:35:57.730" v="490" actId="14100"/>
        <pc:sldMkLst>
          <pc:docMk/>
          <pc:sldMk cId="1185426435" sldId="577"/>
        </pc:sldMkLst>
        <pc:spChg chg="add del mod">
          <ac:chgData name="Chen Nicky" userId="e237c04ccc74f838" providerId="LiveId" clId="{3B059817-E316-4DEA-A268-D15D8223E178}" dt="2021-10-06T08:35:57.730" v="490" actId="14100"/>
          <ac:spMkLst>
            <pc:docMk/>
            <pc:sldMk cId="1185426435" sldId="577"/>
            <ac:spMk id="2" creationId="{5AD5FF0B-E7AE-45BB-961D-77C949030DC9}"/>
          </ac:spMkLst>
        </pc:spChg>
      </pc:sldChg>
      <pc:sldChg chg="modSp mod">
        <pc:chgData name="Chen Nicky" userId="e237c04ccc74f838" providerId="LiveId" clId="{3B059817-E316-4DEA-A268-D15D8223E178}" dt="2021-10-06T08:32:40.775" v="460" actId="20577"/>
        <pc:sldMkLst>
          <pc:docMk/>
          <pc:sldMk cId="3484559662" sldId="581"/>
        </pc:sldMkLst>
        <pc:spChg chg="mod">
          <ac:chgData name="Chen Nicky" userId="e237c04ccc74f838" providerId="LiveId" clId="{3B059817-E316-4DEA-A268-D15D8223E178}" dt="2021-10-06T08:32:40.775" v="460" actId="20577"/>
          <ac:spMkLst>
            <pc:docMk/>
            <pc:sldMk cId="3484559662" sldId="581"/>
            <ac:spMk id="2" creationId="{00000000-0000-0000-0000-000000000000}"/>
          </ac:spMkLst>
        </pc:spChg>
      </pc:sldChg>
      <pc:sldChg chg="modSp mod">
        <pc:chgData name="Chen Nicky" userId="e237c04ccc74f838" providerId="LiveId" clId="{3B059817-E316-4DEA-A268-D15D8223E178}" dt="2021-10-06T08:33:12.556" v="461" actId="14100"/>
        <pc:sldMkLst>
          <pc:docMk/>
          <pc:sldMk cId="4078708370" sldId="590"/>
        </pc:sldMkLst>
        <pc:picChg chg="mod">
          <ac:chgData name="Chen Nicky" userId="e237c04ccc74f838" providerId="LiveId" clId="{3B059817-E316-4DEA-A268-D15D8223E178}" dt="2021-10-06T08:33:12.556" v="461" actId="14100"/>
          <ac:picMkLst>
            <pc:docMk/>
            <pc:sldMk cId="4078708370" sldId="590"/>
            <ac:picMk id="3" creationId="{69042A88-08FF-45F3-A690-D22290099C25}"/>
          </ac:picMkLst>
        </pc:picChg>
      </pc:sldChg>
      <pc:sldChg chg="addSp delSp modSp mod">
        <pc:chgData name="Chen Nicky" userId="e237c04ccc74f838" providerId="LiveId" clId="{3B059817-E316-4DEA-A268-D15D8223E178}" dt="2021-10-06T08:32:05.139" v="417" actId="20577"/>
        <pc:sldMkLst>
          <pc:docMk/>
          <pc:sldMk cId="0" sldId="593"/>
        </pc:sldMkLst>
        <pc:spChg chg="add mod">
          <ac:chgData name="Chen Nicky" userId="e237c04ccc74f838" providerId="LiveId" clId="{3B059817-E316-4DEA-A268-D15D8223E178}" dt="2021-10-06T08:32:05.139" v="417" actId="20577"/>
          <ac:spMkLst>
            <pc:docMk/>
            <pc:sldMk cId="0" sldId="593"/>
            <ac:spMk id="3" creationId="{20E6EA8F-99A6-4733-AADF-DF961F47E665}"/>
          </ac:spMkLst>
        </pc:spChg>
        <pc:spChg chg="del mod">
          <ac:chgData name="Chen Nicky" userId="e237c04ccc74f838" providerId="LiveId" clId="{3B059817-E316-4DEA-A268-D15D8223E178}" dt="2021-10-06T08:31:26.482" v="404" actId="478"/>
          <ac:spMkLst>
            <pc:docMk/>
            <pc:sldMk cId="0" sldId="593"/>
            <ac:spMk id="303106" creationId="{00000000-0000-0000-0000-000000000000}"/>
          </ac:spMkLst>
        </pc:spChg>
      </pc:sldChg>
      <pc:sldChg chg="modSp mod">
        <pc:chgData name="Chen Nicky" userId="e237c04ccc74f838" providerId="LiveId" clId="{3B059817-E316-4DEA-A268-D15D8223E178}" dt="2021-10-06T08:22:50.337" v="331" actId="12"/>
        <pc:sldMkLst>
          <pc:docMk/>
          <pc:sldMk cId="0" sldId="613"/>
        </pc:sldMkLst>
        <pc:spChg chg="mod">
          <ac:chgData name="Chen Nicky" userId="e237c04ccc74f838" providerId="LiveId" clId="{3B059817-E316-4DEA-A268-D15D8223E178}" dt="2021-10-06T08:22:50.337" v="331" actId="12"/>
          <ac:spMkLst>
            <pc:docMk/>
            <pc:sldMk cId="0" sldId="613"/>
            <ac:spMk id="354307" creationId="{00000000-0000-0000-0000-000000000000}"/>
          </ac:spMkLst>
        </pc:spChg>
      </pc:sldChg>
      <pc:sldChg chg="addSp delSp modSp add mod ord">
        <pc:chgData name="Chen Nicky" userId="e237c04ccc74f838" providerId="LiveId" clId="{3B059817-E316-4DEA-A268-D15D8223E178}" dt="2021-10-06T08:26:38.235" v="337" actId="5793"/>
        <pc:sldMkLst>
          <pc:docMk/>
          <pc:sldMk cId="1969943497" sldId="621"/>
        </pc:sldMkLst>
        <pc:spChg chg="add del mod">
          <ac:chgData name="Chen Nicky" userId="e237c04ccc74f838" providerId="LiveId" clId="{3B059817-E316-4DEA-A268-D15D8223E178}" dt="2021-10-06T08:06:16.688" v="158" actId="478"/>
          <ac:spMkLst>
            <pc:docMk/>
            <pc:sldMk cId="1969943497" sldId="621"/>
            <ac:spMk id="3" creationId="{E6CBB8F0-1F65-4BA0-BC5B-7B3D1457E606}"/>
          </ac:spMkLst>
        </pc:spChg>
        <pc:spChg chg="add del mod">
          <ac:chgData name="Chen Nicky" userId="e237c04ccc74f838" providerId="LiveId" clId="{3B059817-E316-4DEA-A268-D15D8223E178}" dt="2021-10-06T08:06:38.460" v="162"/>
          <ac:spMkLst>
            <pc:docMk/>
            <pc:sldMk cId="1969943497" sldId="621"/>
            <ac:spMk id="5" creationId="{9D91DCC0-897D-4944-8F0E-148F24F8DB84}"/>
          </ac:spMkLst>
        </pc:spChg>
        <pc:spChg chg="add mod">
          <ac:chgData name="Chen Nicky" userId="e237c04ccc74f838" providerId="LiveId" clId="{3B059817-E316-4DEA-A268-D15D8223E178}" dt="2021-10-06T08:26:38.235" v="337" actId="5793"/>
          <ac:spMkLst>
            <pc:docMk/>
            <pc:sldMk cId="1969943497" sldId="621"/>
            <ac:spMk id="8" creationId="{F2520140-E9E2-48B5-B3CF-9DC90A12971C}"/>
          </ac:spMkLst>
        </pc:spChg>
        <pc:spChg chg="del">
          <ac:chgData name="Chen Nicky" userId="e237c04ccc74f838" providerId="LiveId" clId="{3B059817-E316-4DEA-A268-D15D8223E178}" dt="2021-10-06T08:06:20.234" v="159" actId="478"/>
          <ac:spMkLst>
            <pc:docMk/>
            <pc:sldMk cId="1969943497" sldId="621"/>
            <ac:spMk id="354306" creationId="{00000000-0000-0000-0000-000000000000}"/>
          </ac:spMkLst>
        </pc:spChg>
        <pc:spChg chg="del">
          <ac:chgData name="Chen Nicky" userId="e237c04ccc74f838" providerId="LiveId" clId="{3B059817-E316-4DEA-A268-D15D8223E178}" dt="2021-10-06T08:06:12.681" v="157" actId="478"/>
          <ac:spMkLst>
            <pc:docMk/>
            <pc:sldMk cId="1969943497" sldId="621"/>
            <ac:spMk id="354307" creationId="{00000000-0000-0000-0000-000000000000}"/>
          </ac:spMkLst>
        </pc:spChg>
      </pc:sldChg>
      <pc:sldChg chg="addSp delSp modSp add mod ord">
        <pc:chgData name="Chen Nicky" userId="e237c04ccc74f838" providerId="LiveId" clId="{3B059817-E316-4DEA-A268-D15D8223E178}" dt="2021-10-06T08:27:38.991" v="340" actId="12"/>
        <pc:sldMkLst>
          <pc:docMk/>
          <pc:sldMk cId="3458542196" sldId="622"/>
        </pc:sldMkLst>
        <pc:spChg chg="add del mod">
          <ac:chgData name="Chen Nicky" userId="e237c04ccc74f838" providerId="LiveId" clId="{3B059817-E316-4DEA-A268-D15D8223E178}" dt="2021-10-06T08:15:39.128" v="245"/>
          <ac:spMkLst>
            <pc:docMk/>
            <pc:sldMk cId="3458542196" sldId="622"/>
            <ac:spMk id="4" creationId="{98110DBE-2A2C-49CC-9402-8F104BCAA2F9}"/>
          </ac:spMkLst>
        </pc:spChg>
        <pc:spChg chg="mod">
          <ac:chgData name="Chen Nicky" userId="e237c04ccc74f838" providerId="LiveId" clId="{3B059817-E316-4DEA-A268-D15D8223E178}" dt="2021-10-06T08:19:03.555" v="309"/>
          <ac:spMkLst>
            <pc:docMk/>
            <pc:sldMk cId="3458542196" sldId="622"/>
            <ac:spMk id="5" creationId="{9D91DCC0-897D-4944-8F0E-148F24F8DB84}"/>
          </ac:spMkLst>
        </pc:spChg>
        <pc:spChg chg="add mod">
          <ac:chgData name="Chen Nicky" userId="e237c04ccc74f838" providerId="LiveId" clId="{3B059817-E316-4DEA-A268-D15D8223E178}" dt="2021-10-06T08:27:38.991" v="340" actId="12"/>
          <ac:spMkLst>
            <pc:docMk/>
            <pc:sldMk cId="3458542196" sldId="622"/>
            <ac:spMk id="7" creationId="{15701DC5-F29C-4C43-990E-35CB8CFE98A8}"/>
          </ac:spMkLst>
        </pc:spChg>
        <pc:spChg chg="del">
          <ac:chgData name="Chen Nicky" userId="e237c04ccc74f838" providerId="LiveId" clId="{3B059817-E316-4DEA-A268-D15D8223E178}" dt="2021-10-06T08:08:50.628" v="168" actId="478"/>
          <ac:spMkLst>
            <pc:docMk/>
            <pc:sldMk cId="3458542196" sldId="622"/>
            <ac:spMk id="8" creationId="{F2520140-E9E2-48B5-B3CF-9DC90A12971C}"/>
          </ac:spMkLst>
        </pc:spChg>
        <pc:spChg chg="add del mod">
          <ac:chgData name="Chen Nicky" userId="e237c04ccc74f838" providerId="LiveId" clId="{3B059817-E316-4DEA-A268-D15D8223E178}" dt="2021-10-06T08:19:26.882" v="313"/>
          <ac:spMkLst>
            <pc:docMk/>
            <pc:sldMk cId="3458542196" sldId="622"/>
            <ac:spMk id="10" creationId="{ADDBA6F2-04AD-4BBC-9981-04FA8F88685C}"/>
          </ac:spMkLst>
        </pc:spChg>
        <pc:spChg chg="add del mod">
          <ac:chgData name="Chen Nicky" userId="e237c04ccc74f838" providerId="LiveId" clId="{3B059817-E316-4DEA-A268-D15D8223E178}" dt="2021-10-06T08:19:29.998" v="315"/>
          <ac:spMkLst>
            <pc:docMk/>
            <pc:sldMk cId="3458542196" sldId="622"/>
            <ac:spMk id="12" creationId="{77A6C3B8-DE00-4C7F-A4C4-5D8CA4957302}"/>
          </ac:spMkLst>
        </pc:spChg>
        <pc:graphicFrameChg chg="add mod">
          <ac:chgData name="Chen Nicky" userId="e237c04ccc74f838" providerId="LiveId" clId="{3B059817-E316-4DEA-A268-D15D8223E178}" dt="2021-10-06T08:19:09.875" v="310"/>
          <ac:graphicFrameMkLst>
            <pc:docMk/>
            <pc:sldMk cId="3458542196" sldId="622"/>
            <ac:graphicFrameMk id="6" creationId="{7D23C3D7-8D67-4BBA-BA8A-759369DC3EBE}"/>
          </ac:graphicFrameMkLst>
        </pc:graphicFrameChg>
        <pc:graphicFrameChg chg="add del mod">
          <ac:chgData name="Chen Nicky" userId="e237c04ccc74f838" providerId="LiveId" clId="{3B059817-E316-4DEA-A268-D15D8223E178}" dt="2021-10-06T08:19:26.882" v="313"/>
          <ac:graphicFrameMkLst>
            <pc:docMk/>
            <pc:sldMk cId="3458542196" sldId="622"/>
            <ac:graphicFrameMk id="9" creationId="{F6C391D6-2B53-449D-94A7-680F36367708}"/>
          </ac:graphicFrameMkLst>
        </pc:graphicFrameChg>
        <pc:graphicFrameChg chg="add del mod">
          <ac:chgData name="Chen Nicky" userId="e237c04ccc74f838" providerId="LiveId" clId="{3B059817-E316-4DEA-A268-D15D8223E178}" dt="2021-10-06T08:19:29.998" v="315"/>
          <ac:graphicFrameMkLst>
            <pc:docMk/>
            <pc:sldMk cId="3458542196" sldId="622"/>
            <ac:graphicFrameMk id="11" creationId="{95AFA579-8AF4-444A-AAF8-7F27304718D7}"/>
          </ac:graphicFrameMkLst>
        </pc:graphicFrameChg>
      </pc:sldChg>
      <pc:sldChg chg="addSp modSp add mod">
        <pc:chgData name="Chen Nicky" userId="e237c04ccc74f838" providerId="LiveId" clId="{3B059817-E316-4DEA-A268-D15D8223E178}" dt="2021-10-06T08:34:52.170" v="468" actId="20577"/>
        <pc:sldMkLst>
          <pc:docMk/>
          <pc:sldMk cId="2681924624" sldId="623"/>
        </pc:sldMkLst>
        <pc:spChg chg="add mod">
          <ac:chgData name="Chen Nicky" userId="e237c04ccc74f838" providerId="LiveId" clId="{3B059817-E316-4DEA-A268-D15D8223E178}" dt="2021-10-06T08:09:20.577" v="171" actId="1076"/>
          <ac:spMkLst>
            <pc:docMk/>
            <pc:sldMk cId="2681924624" sldId="623"/>
            <ac:spMk id="3" creationId="{6BA087C8-45F2-40A2-95D3-617C62DDF522}"/>
          </ac:spMkLst>
        </pc:spChg>
        <pc:spChg chg="add mod">
          <ac:chgData name="Chen Nicky" userId="e237c04ccc74f838" providerId="LiveId" clId="{3B059817-E316-4DEA-A268-D15D8223E178}" dt="2021-10-06T08:09:20.577" v="171" actId="1076"/>
          <ac:spMkLst>
            <pc:docMk/>
            <pc:sldMk cId="2681924624" sldId="623"/>
            <ac:spMk id="4" creationId="{0B4ED18C-FCB5-42D1-9765-3ECFE5DA88D9}"/>
          </ac:spMkLst>
        </pc:spChg>
        <pc:spChg chg="mod">
          <ac:chgData name="Chen Nicky" userId="e237c04ccc74f838" providerId="LiveId" clId="{3B059817-E316-4DEA-A268-D15D8223E178}" dt="2021-10-06T08:34:52.170" v="468" actId="20577"/>
          <ac:spMkLst>
            <pc:docMk/>
            <pc:sldMk cId="2681924624" sldId="623"/>
            <ac:spMk id="5" creationId="{9D91DCC0-897D-4944-8F0E-148F24F8DB84}"/>
          </ac:spMkLst>
        </pc:spChg>
        <pc:spChg chg="add mod">
          <ac:chgData name="Chen Nicky" userId="e237c04ccc74f838" providerId="LiveId" clId="{3B059817-E316-4DEA-A268-D15D8223E178}" dt="2021-10-06T08:09:20.577" v="171" actId="1076"/>
          <ac:spMkLst>
            <pc:docMk/>
            <pc:sldMk cId="2681924624" sldId="623"/>
            <ac:spMk id="6" creationId="{92EA3B7D-6451-4676-95F4-A18EDB8B59E0}"/>
          </ac:spMkLst>
        </pc:spChg>
        <pc:spChg chg="add mod">
          <ac:chgData name="Chen Nicky" userId="e237c04ccc74f838" providerId="LiveId" clId="{3B059817-E316-4DEA-A268-D15D8223E178}" dt="2021-10-06T08:09:20.577" v="171" actId="1076"/>
          <ac:spMkLst>
            <pc:docMk/>
            <pc:sldMk cId="2681924624" sldId="623"/>
            <ac:spMk id="7" creationId="{4593299B-3BEC-4091-98DF-37F1FF306661}"/>
          </ac:spMkLst>
        </pc:spChg>
        <pc:spChg chg="add mod">
          <ac:chgData name="Chen Nicky" userId="e237c04ccc74f838" providerId="LiveId" clId="{3B059817-E316-4DEA-A268-D15D8223E178}" dt="2021-10-06T08:09:20.577" v="171" actId="1076"/>
          <ac:spMkLst>
            <pc:docMk/>
            <pc:sldMk cId="2681924624" sldId="623"/>
            <ac:spMk id="8" creationId="{5F84B88E-8F94-4896-AB8E-B8C7022B5363}"/>
          </ac:spMkLst>
        </pc:spChg>
        <pc:spChg chg="add mod">
          <ac:chgData name="Chen Nicky" userId="e237c04ccc74f838" providerId="LiveId" clId="{3B059817-E316-4DEA-A268-D15D8223E178}" dt="2021-10-06T08:09:20.577" v="171" actId="1076"/>
          <ac:spMkLst>
            <pc:docMk/>
            <pc:sldMk cId="2681924624" sldId="623"/>
            <ac:spMk id="9" creationId="{6A565E19-8239-41CA-B066-6C2B1D1E175C}"/>
          </ac:spMkLst>
        </pc:spChg>
        <pc:spChg chg="mod">
          <ac:chgData name="Chen Nicky" userId="e237c04ccc74f838" providerId="LiveId" clId="{3B059817-E316-4DEA-A268-D15D8223E178}" dt="2021-10-06T08:09:08.992" v="170"/>
          <ac:spMkLst>
            <pc:docMk/>
            <pc:sldMk cId="2681924624" sldId="623"/>
            <ac:spMk id="11" creationId="{892547B6-B64B-4225-8D3F-3D4AF8E61CDC}"/>
          </ac:spMkLst>
        </pc:spChg>
        <pc:spChg chg="mod">
          <ac:chgData name="Chen Nicky" userId="e237c04ccc74f838" providerId="LiveId" clId="{3B059817-E316-4DEA-A268-D15D8223E178}" dt="2021-10-06T08:09:08.992" v="170"/>
          <ac:spMkLst>
            <pc:docMk/>
            <pc:sldMk cId="2681924624" sldId="623"/>
            <ac:spMk id="12" creationId="{AB6C1FCD-5A48-40AA-9F7C-59C2B085FD19}"/>
          </ac:spMkLst>
        </pc:spChg>
        <pc:spChg chg="mod">
          <ac:chgData name="Chen Nicky" userId="e237c04ccc74f838" providerId="LiveId" clId="{3B059817-E316-4DEA-A268-D15D8223E178}" dt="2021-10-06T08:09:08.992" v="170"/>
          <ac:spMkLst>
            <pc:docMk/>
            <pc:sldMk cId="2681924624" sldId="623"/>
            <ac:spMk id="13" creationId="{4877EE0C-E2A2-440C-91C9-466A635C712B}"/>
          </ac:spMkLst>
        </pc:spChg>
        <pc:spChg chg="mod">
          <ac:chgData name="Chen Nicky" userId="e237c04ccc74f838" providerId="LiveId" clId="{3B059817-E316-4DEA-A268-D15D8223E178}" dt="2021-10-06T08:09:08.992" v="170"/>
          <ac:spMkLst>
            <pc:docMk/>
            <pc:sldMk cId="2681924624" sldId="623"/>
            <ac:spMk id="14" creationId="{7BA183D6-CCCE-4DA9-8BC9-AD6A9979B6C3}"/>
          </ac:spMkLst>
        </pc:spChg>
        <pc:spChg chg="mod">
          <ac:chgData name="Chen Nicky" userId="e237c04ccc74f838" providerId="LiveId" clId="{3B059817-E316-4DEA-A268-D15D8223E178}" dt="2021-10-06T08:09:08.992" v="170"/>
          <ac:spMkLst>
            <pc:docMk/>
            <pc:sldMk cId="2681924624" sldId="623"/>
            <ac:spMk id="15" creationId="{0C0B7C58-91A7-4291-8D1B-3EAD19D2E672}"/>
          </ac:spMkLst>
        </pc:spChg>
        <pc:spChg chg="mod">
          <ac:chgData name="Chen Nicky" userId="e237c04ccc74f838" providerId="LiveId" clId="{3B059817-E316-4DEA-A268-D15D8223E178}" dt="2021-10-06T08:09:08.992" v="170"/>
          <ac:spMkLst>
            <pc:docMk/>
            <pc:sldMk cId="2681924624" sldId="623"/>
            <ac:spMk id="16" creationId="{42961378-E471-4BB7-9E3E-C15062FF6893}"/>
          </ac:spMkLst>
        </pc:spChg>
        <pc:spChg chg="mod">
          <ac:chgData name="Chen Nicky" userId="e237c04ccc74f838" providerId="LiveId" clId="{3B059817-E316-4DEA-A268-D15D8223E178}" dt="2021-10-06T08:09:08.992" v="170"/>
          <ac:spMkLst>
            <pc:docMk/>
            <pc:sldMk cId="2681924624" sldId="623"/>
            <ac:spMk id="17" creationId="{43A563B2-D321-4198-A6E7-9F80220B3F1B}"/>
          </ac:spMkLst>
        </pc:spChg>
        <pc:spChg chg="mod">
          <ac:chgData name="Chen Nicky" userId="e237c04ccc74f838" providerId="LiveId" clId="{3B059817-E316-4DEA-A268-D15D8223E178}" dt="2021-10-06T08:09:08.992" v="170"/>
          <ac:spMkLst>
            <pc:docMk/>
            <pc:sldMk cId="2681924624" sldId="623"/>
            <ac:spMk id="18" creationId="{98391087-68C4-430D-B22D-3DD077DB35ED}"/>
          </ac:spMkLst>
        </pc:spChg>
        <pc:spChg chg="mod">
          <ac:chgData name="Chen Nicky" userId="e237c04ccc74f838" providerId="LiveId" clId="{3B059817-E316-4DEA-A268-D15D8223E178}" dt="2021-10-06T08:09:08.992" v="170"/>
          <ac:spMkLst>
            <pc:docMk/>
            <pc:sldMk cId="2681924624" sldId="623"/>
            <ac:spMk id="20" creationId="{449200C3-97BC-4CD2-8145-2CE6F52FF87F}"/>
          </ac:spMkLst>
        </pc:spChg>
        <pc:spChg chg="mod">
          <ac:chgData name="Chen Nicky" userId="e237c04ccc74f838" providerId="LiveId" clId="{3B059817-E316-4DEA-A268-D15D8223E178}" dt="2021-10-06T08:09:08.992" v="170"/>
          <ac:spMkLst>
            <pc:docMk/>
            <pc:sldMk cId="2681924624" sldId="623"/>
            <ac:spMk id="21" creationId="{A14E91C3-E0D6-4880-8D62-E12D75CA37D4}"/>
          </ac:spMkLst>
        </pc:spChg>
        <pc:spChg chg="mod">
          <ac:chgData name="Chen Nicky" userId="e237c04ccc74f838" providerId="LiveId" clId="{3B059817-E316-4DEA-A268-D15D8223E178}" dt="2021-10-06T08:09:08.992" v="170"/>
          <ac:spMkLst>
            <pc:docMk/>
            <pc:sldMk cId="2681924624" sldId="623"/>
            <ac:spMk id="23" creationId="{1C8AB763-47A4-4C23-ABA7-D50EB09422E7}"/>
          </ac:spMkLst>
        </pc:spChg>
        <pc:spChg chg="mod">
          <ac:chgData name="Chen Nicky" userId="e237c04ccc74f838" providerId="LiveId" clId="{3B059817-E316-4DEA-A268-D15D8223E178}" dt="2021-10-06T08:09:08.992" v="170"/>
          <ac:spMkLst>
            <pc:docMk/>
            <pc:sldMk cId="2681924624" sldId="623"/>
            <ac:spMk id="25" creationId="{3CCDF9E9-2A50-49F8-A927-3AAEC09F3C5E}"/>
          </ac:spMkLst>
        </pc:spChg>
        <pc:spChg chg="mod">
          <ac:chgData name="Chen Nicky" userId="e237c04ccc74f838" providerId="LiveId" clId="{3B059817-E316-4DEA-A268-D15D8223E178}" dt="2021-10-06T08:09:08.992" v="170"/>
          <ac:spMkLst>
            <pc:docMk/>
            <pc:sldMk cId="2681924624" sldId="623"/>
            <ac:spMk id="27" creationId="{A41721AC-EF20-4EB5-B39C-678331F43E2F}"/>
          </ac:spMkLst>
        </pc:spChg>
        <pc:spChg chg="mod">
          <ac:chgData name="Chen Nicky" userId="e237c04ccc74f838" providerId="LiveId" clId="{3B059817-E316-4DEA-A268-D15D8223E178}" dt="2021-10-06T08:09:08.992" v="170"/>
          <ac:spMkLst>
            <pc:docMk/>
            <pc:sldMk cId="2681924624" sldId="623"/>
            <ac:spMk id="28" creationId="{59A4563C-AA89-46A4-8D74-5BB6CD030D4E}"/>
          </ac:spMkLst>
        </pc:spChg>
        <pc:spChg chg="mod">
          <ac:chgData name="Chen Nicky" userId="e237c04ccc74f838" providerId="LiveId" clId="{3B059817-E316-4DEA-A268-D15D8223E178}" dt="2021-10-06T08:09:08.992" v="170"/>
          <ac:spMkLst>
            <pc:docMk/>
            <pc:sldMk cId="2681924624" sldId="623"/>
            <ac:spMk id="30" creationId="{039735CE-5009-485E-B609-76FF52A57888}"/>
          </ac:spMkLst>
        </pc:spChg>
        <pc:spChg chg="mod">
          <ac:chgData name="Chen Nicky" userId="e237c04ccc74f838" providerId="LiveId" clId="{3B059817-E316-4DEA-A268-D15D8223E178}" dt="2021-10-06T08:09:08.992" v="170"/>
          <ac:spMkLst>
            <pc:docMk/>
            <pc:sldMk cId="2681924624" sldId="623"/>
            <ac:spMk id="31" creationId="{6783ED63-1541-4FC4-B4E6-B4C21887BCC9}"/>
          </ac:spMkLst>
        </pc:spChg>
        <pc:spChg chg="mod">
          <ac:chgData name="Chen Nicky" userId="e237c04ccc74f838" providerId="LiveId" clId="{3B059817-E316-4DEA-A268-D15D8223E178}" dt="2021-10-06T08:09:08.992" v="170"/>
          <ac:spMkLst>
            <pc:docMk/>
            <pc:sldMk cId="2681924624" sldId="623"/>
            <ac:spMk id="33" creationId="{E848F04D-99E9-41A9-93DD-4B525C90E9A2}"/>
          </ac:spMkLst>
        </pc:spChg>
        <pc:spChg chg="mod">
          <ac:chgData name="Chen Nicky" userId="e237c04ccc74f838" providerId="LiveId" clId="{3B059817-E316-4DEA-A268-D15D8223E178}" dt="2021-10-06T08:09:08.992" v="170"/>
          <ac:spMkLst>
            <pc:docMk/>
            <pc:sldMk cId="2681924624" sldId="623"/>
            <ac:spMk id="34" creationId="{AE0A1AAF-DDFE-4DDA-90A2-82909F3232FB}"/>
          </ac:spMkLst>
        </pc:spChg>
        <pc:spChg chg="mod">
          <ac:chgData name="Chen Nicky" userId="e237c04ccc74f838" providerId="LiveId" clId="{3B059817-E316-4DEA-A268-D15D8223E178}" dt="2021-10-06T08:09:08.992" v="170"/>
          <ac:spMkLst>
            <pc:docMk/>
            <pc:sldMk cId="2681924624" sldId="623"/>
            <ac:spMk id="35" creationId="{7E31E43C-233F-41A1-843E-E467BC91D8A2}"/>
          </ac:spMkLst>
        </pc:spChg>
        <pc:spChg chg="mod">
          <ac:chgData name="Chen Nicky" userId="e237c04ccc74f838" providerId="LiveId" clId="{3B059817-E316-4DEA-A268-D15D8223E178}" dt="2021-10-06T08:09:08.992" v="170"/>
          <ac:spMkLst>
            <pc:docMk/>
            <pc:sldMk cId="2681924624" sldId="623"/>
            <ac:spMk id="37" creationId="{4F6F81AB-22FE-47F1-AA92-6DB1F41B4AA9}"/>
          </ac:spMkLst>
        </pc:spChg>
        <pc:spChg chg="mod">
          <ac:chgData name="Chen Nicky" userId="e237c04ccc74f838" providerId="LiveId" clId="{3B059817-E316-4DEA-A268-D15D8223E178}" dt="2021-10-06T08:09:08.992" v="170"/>
          <ac:spMkLst>
            <pc:docMk/>
            <pc:sldMk cId="2681924624" sldId="623"/>
            <ac:spMk id="38" creationId="{ABCEE36C-5AC3-4DAD-96E1-89A1D868AFFF}"/>
          </ac:spMkLst>
        </pc:spChg>
        <pc:spChg chg="mod">
          <ac:chgData name="Chen Nicky" userId="e237c04ccc74f838" providerId="LiveId" clId="{3B059817-E316-4DEA-A268-D15D8223E178}" dt="2021-10-06T08:09:08.992" v="170"/>
          <ac:spMkLst>
            <pc:docMk/>
            <pc:sldMk cId="2681924624" sldId="623"/>
            <ac:spMk id="39" creationId="{D8474B03-6D3E-49FE-A3B5-FAF892500C25}"/>
          </ac:spMkLst>
        </pc:spChg>
        <pc:grpChg chg="add mod">
          <ac:chgData name="Chen Nicky" userId="e237c04ccc74f838" providerId="LiveId" clId="{3B059817-E316-4DEA-A268-D15D8223E178}" dt="2021-10-06T08:09:20.577" v="171" actId="1076"/>
          <ac:grpSpMkLst>
            <pc:docMk/>
            <pc:sldMk cId="2681924624" sldId="623"/>
            <ac:grpSpMk id="10" creationId="{9C89C45C-0A49-46D3-8C4E-4DC9C46FC24F}"/>
          </ac:grpSpMkLst>
        </pc:grpChg>
        <pc:grpChg chg="add mod">
          <ac:chgData name="Chen Nicky" userId="e237c04ccc74f838" providerId="LiveId" clId="{3B059817-E316-4DEA-A268-D15D8223E178}" dt="2021-10-06T08:09:20.577" v="171" actId="1076"/>
          <ac:grpSpMkLst>
            <pc:docMk/>
            <pc:sldMk cId="2681924624" sldId="623"/>
            <ac:grpSpMk id="19" creationId="{EC867F96-BEEF-45F9-92F3-E591E05663C9}"/>
          </ac:grpSpMkLst>
        </pc:grpChg>
        <pc:grpChg chg="add mod">
          <ac:chgData name="Chen Nicky" userId="e237c04ccc74f838" providerId="LiveId" clId="{3B059817-E316-4DEA-A268-D15D8223E178}" dt="2021-10-06T08:09:20.577" v="171" actId="1076"/>
          <ac:grpSpMkLst>
            <pc:docMk/>
            <pc:sldMk cId="2681924624" sldId="623"/>
            <ac:grpSpMk id="22" creationId="{4916323D-9DBE-49DA-8DAE-6445526DC850}"/>
          </ac:grpSpMkLst>
        </pc:grpChg>
        <pc:grpChg chg="add mod">
          <ac:chgData name="Chen Nicky" userId="e237c04ccc74f838" providerId="LiveId" clId="{3B059817-E316-4DEA-A268-D15D8223E178}" dt="2021-10-06T08:09:20.577" v="171" actId="1076"/>
          <ac:grpSpMkLst>
            <pc:docMk/>
            <pc:sldMk cId="2681924624" sldId="623"/>
            <ac:grpSpMk id="26" creationId="{72374B65-1FC9-48FE-AB79-ED7B42F8E895}"/>
          </ac:grpSpMkLst>
        </pc:grpChg>
        <pc:grpChg chg="add mod">
          <ac:chgData name="Chen Nicky" userId="e237c04ccc74f838" providerId="LiveId" clId="{3B059817-E316-4DEA-A268-D15D8223E178}" dt="2021-10-06T08:09:20.577" v="171" actId="1076"/>
          <ac:grpSpMkLst>
            <pc:docMk/>
            <pc:sldMk cId="2681924624" sldId="623"/>
            <ac:grpSpMk id="29" creationId="{59732F70-9948-4E45-B5D5-042B00AD739A}"/>
          </ac:grpSpMkLst>
        </pc:grpChg>
        <pc:grpChg chg="add mod">
          <ac:chgData name="Chen Nicky" userId="e237c04ccc74f838" providerId="LiveId" clId="{3B059817-E316-4DEA-A268-D15D8223E178}" dt="2021-10-06T08:09:20.577" v="171" actId="1076"/>
          <ac:grpSpMkLst>
            <pc:docMk/>
            <pc:sldMk cId="2681924624" sldId="623"/>
            <ac:grpSpMk id="32" creationId="{C23F3D67-58AD-45C5-B92D-FD109BAD7C65}"/>
          </ac:grpSpMkLst>
        </pc:grpChg>
        <pc:grpChg chg="add mod">
          <ac:chgData name="Chen Nicky" userId="e237c04ccc74f838" providerId="LiveId" clId="{3B059817-E316-4DEA-A268-D15D8223E178}" dt="2021-10-06T08:09:20.577" v="171" actId="1076"/>
          <ac:grpSpMkLst>
            <pc:docMk/>
            <pc:sldMk cId="2681924624" sldId="623"/>
            <ac:grpSpMk id="36" creationId="{5E183F89-9784-48F0-A78C-A50E1CEF4B2C}"/>
          </ac:grpSpMkLst>
        </pc:grpChg>
        <pc:picChg chg="mod">
          <ac:chgData name="Chen Nicky" userId="e237c04ccc74f838" providerId="LiveId" clId="{3B059817-E316-4DEA-A268-D15D8223E178}" dt="2021-10-06T08:09:08.992" v="170"/>
          <ac:picMkLst>
            <pc:docMk/>
            <pc:sldMk cId="2681924624" sldId="623"/>
            <ac:picMk id="24" creationId="{92338244-9B35-441B-AB5A-7A1E411F6E5C}"/>
          </ac:picMkLst>
        </pc:picChg>
      </pc:sldChg>
      <pc:sldChg chg="addSp modSp add mod ord">
        <pc:chgData name="Chen Nicky" userId="e237c04ccc74f838" providerId="LiveId" clId="{3B059817-E316-4DEA-A268-D15D8223E178}" dt="2021-10-06T08:14:10.791" v="229" actId="1076"/>
        <pc:sldMkLst>
          <pc:docMk/>
          <pc:sldMk cId="3398527297" sldId="624"/>
        </pc:sldMkLst>
        <pc:spChg chg="add mod">
          <ac:chgData name="Chen Nicky" userId="e237c04ccc74f838" providerId="LiveId" clId="{3B059817-E316-4DEA-A268-D15D8223E178}" dt="2021-10-06T08:13:58.550" v="228" actId="1076"/>
          <ac:spMkLst>
            <pc:docMk/>
            <pc:sldMk cId="3398527297" sldId="624"/>
            <ac:spMk id="3" creationId="{E1949628-EA51-43A3-A9F3-03227DBB0C6D}"/>
          </ac:spMkLst>
        </pc:spChg>
        <pc:spChg chg="mod">
          <ac:chgData name="Chen Nicky" userId="e237c04ccc74f838" providerId="LiveId" clId="{3B059817-E316-4DEA-A268-D15D8223E178}" dt="2021-10-06T08:11:08.856" v="193"/>
          <ac:spMkLst>
            <pc:docMk/>
            <pc:sldMk cId="3398527297" sldId="624"/>
            <ac:spMk id="5" creationId="{9D91DCC0-897D-4944-8F0E-148F24F8DB84}"/>
          </ac:spMkLst>
        </pc:spChg>
        <pc:spChg chg="add mod">
          <ac:chgData name="Chen Nicky" userId="e237c04ccc74f838" providerId="LiveId" clId="{3B059817-E316-4DEA-A268-D15D8223E178}" dt="2021-10-06T08:14:10.791" v="229" actId="1076"/>
          <ac:spMkLst>
            <pc:docMk/>
            <pc:sldMk cId="3398527297" sldId="624"/>
            <ac:spMk id="6" creationId="{F60EB4F6-E3E5-48D1-8E47-30CCD28E65D8}"/>
          </ac:spMkLst>
        </pc:spChg>
        <pc:picChg chg="add mod">
          <ac:chgData name="Chen Nicky" userId="e237c04ccc74f838" providerId="LiveId" clId="{3B059817-E316-4DEA-A268-D15D8223E178}" dt="2021-10-06T08:13:51.375" v="227" actId="1076"/>
          <ac:picMkLst>
            <pc:docMk/>
            <pc:sldMk cId="3398527297" sldId="624"/>
            <ac:picMk id="4" creationId="{CA793744-2F27-41EA-855E-38A454E3156B}"/>
          </ac:picMkLst>
        </pc:picChg>
      </pc:sldChg>
      <pc:sldChg chg="addSp modSp add mod">
        <pc:chgData name="Chen Nicky" userId="e237c04ccc74f838" providerId="LiveId" clId="{3B059817-E316-4DEA-A268-D15D8223E178}" dt="2021-10-06T08:27:10.694" v="339" actId="12"/>
        <pc:sldMkLst>
          <pc:docMk/>
          <pc:sldMk cId="99282169" sldId="625"/>
        </pc:sldMkLst>
        <pc:spChg chg="add mod">
          <ac:chgData name="Chen Nicky" userId="e237c04ccc74f838" providerId="LiveId" clId="{3B059817-E316-4DEA-A268-D15D8223E178}" dt="2021-10-06T08:27:10.694" v="339" actId="12"/>
          <ac:spMkLst>
            <pc:docMk/>
            <pc:sldMk cId="99282169" sldId="625"/>
            <ac:spMk id="3" creationId="{00180531-F10F-4A08-B73B-E38272AA7780}"/>
          </ac:spMkLst>
        </pc:spChg>
        <pc:spChg chg="mod">
          <ac:chgData name="Chen Nicky" userId="e237c04ccc74f838" providerId="LiveId" clId="{3B059817-E316-4DEA-A268-D15D8223E178}" dt="2021-10-06T08:14:37.403" v="233"/>
          <ac:spMkLst>
            <pc:docMk/>
            <pc:sldMk cId="99282169" sldId="625"/>
            <ac:spMk id="5" creationId="{9D91DCC0-897D-4944-8F0E-148F24F8DB84}"/>
          </ac:spMkLst>
        </pc:spChg>
      </pc:sldChg>
      <pc:sldChg chg="addSp modSp add mod">
        <pc:chgData name="Chen Nicky" userId="e237c04ccc74f838" providerId="LiveId" clId="{3B059817-E316-4DEA-A268-D15D8223E178}" dt="2021-10-06T08:17:28.262" v="276" actId="1076"/>
        <pc:sldMkLst>
          <pc:docMk/>
          <pc:sldMk cId="440149808" sldId="626"/>
        </pc:sldMkLst>
        <pc:spChg chg="add mod">
          <ac:chgData name="Chen Nicky" userId="e237c04ccc74f838" providerId="LiveId" clId="{3B059817-E316-4DEA-A268-D15D8223E178}" dt="2021-10-06T08:17:28.262" v="276" actId="1076"/>
          <ac:spMkLst>
            <pc:docMk/>
            <pc:sldMk cId="440149808" sldId="626"/>
            <ac:spMk id="3" creationId="{FDB5BA1F-17BD-42EC-8D09-596AA8604673}"/>
          </ac:spMkLst>
        </pc:spChg>
        <pc:spChg chg="mod">
          <ac:chgData name="Chen Nicky" userId="e237c04ccc74f838" providerId="LiveId" clId="{3B059817-E316-4DEA-A268-D15D8223E178}" dt="2021-10-06T08:16:58.267" v="274"/>
          <ac:spMkLst>
            <pc:docMk/>
            <pc:sldMk cId="440149808" sldId="626"/>
            <ac:spMk id="5" creationId="{9D91DCC0-897D-4944-8F0E-148F24F8DB84}"/>
          </ac:spMkLst>
        </pc:spChg>
      </pc:sldChg>
      <pc:sldChg chg="addSp modSp add mod">
        <pc:chgData name="Chen Nicky" userId="e237c04ccc74f838" providerId="LiveId" clId="{3B059817-E316-4DEA-A268-D15D8223E178}" dt="2021-10-06T08:18:51.671" v="308" actId="20577"/>
        <pc:sldMkLst>
          <pc:docMk/>
          <pc:sldMk cId="2331068497" sldId="627"/>
        </pc:sldMkLst>
        <pc:spChg chg="mod">
          <ac:chgData name="Chen Nicky" userId="e237c04ccc74f838" providerId="LiveId" clId="{3B059817-E316-4DEA-A268-D15D8223E178}" dt="2021-10-06T08:18:51.671" v="308" actId="20577"/>
          <ac:spMkLst>
            <pc:docMk/>
            <pc:sldMk cId="2331068497" sldId="627"/>
            <ac:spMk id="5" creationId="{9D91DCC0-897D-4944-8F0E-148F24F8DB84}"/>
          </ac:spMkLst>
        </pc:spChg>
        <pc:picChg chg="add mod">
          <ac:chgData name="Chen Nicky" userId="e237c04ccc74f838" providerId="LiveId" clId="{3B059817-E316-4DEA-A268-D15D8223E178}" dt="2021-10-06T08:18:12.583" v="287" actId="1035"/>
          <ac:picMkLst>
            <pc:docMk/>
            <pc:sldMk cId="2331068497" sldId="627"/>
            <ac:picMk id="3" creationId="{D1571BF6-297A-4E33-91BC-FBA09A43B34F}"/>
          </ac:picMkLst>
        </pc:picChg>
      </pc:sldChg>
      <pc:sldChg chg="addSp delSp modSp add mod">
        <pc:chgData name="Chen Nicky" userId="e237c04ccc74f838" providerId="LiveId" clId="{3B059817-E316-4DEA-A268-D15D8223E178}" dt="2021-10-06T08:30:06.531" v="359" actId="1076"/>
        <pc:sldMkLst>
          <pc:docMk/>
          <pc:sldMk cId="3685567718" sldId="628"/>
        </pc:sldMkLst>
        <pc:spChg chg="mod">
          <ac:chgData name="Chen Nicky" userId="e237c04ccc74f838" providerId="LiveId" clId="{3B059817-E316-4DEA-A268-D15D8223E178}" dt="2021-10-06T08:19:45.482" v="317"/>
          <ac:spMkLst>
            <pc:docMk/>
            <pc:sldMk cId="3685567718" sldId="628"/>
            <ac:spMk id="5" creationId="{9D91DCC0-897D-4944-8F0E-148F24F8DB84}"/>
          </ac:spMkLst>
        </pc:spChg>
        <pc:spChg chg="del">
          <ac:chgData name="Chen Nicky" userId="e237c04ccc74f838" providerId="LiveId" clId="{3B059817-E316-4DEA-A268-D15D8223E178}" dt="2021-10-06T08:19:58.395" v="318" actId="478"/>
          <ac:spMkLst>
            <pc:docMk/>
            <pc:sldMk cId="3685567718" sldId="628"/>
            <ac:spMk id="7" creationId="{15701DC5-F29C-4C43-990E-35CB8CFE98A8}"/>
          </ac:spMkLst>
        </pc:spChg>
        <pc:spChg chg="add mod">
          <ac:chgData name="Chen Nicky" userId="e237c04ccc74f838" providerId="LiveId" clId="{3B059817-E316-4DEA-A268-D15D8223E178}" dt="2021-10-06T08:30:06.531" v="359" actId="1076"/>
          <ac:spMkLst>
            <pc:docMk/>
            <pc:sldMk cId="3685567718" sldId="628"/>
            <ac:spMk id="8" creationId="{FC190826-DDF5-4151-A8D5-E7C75ADA95E5}"/>
          </ac:spMkLst>
        </pc:spChg>
        <pc:graphicFrameChg chg="del">
          <ac:chgData name="Chen Nicky" userId="e237c04ccc74f838" providerId="LiveId" clId="{3B059817-E316-4DEA-A268-D15D8223E178}" dt="2021-10-06T08:19:58.395" v="318" actId="478"/>
          <ac:graphicFrameMkLst>
            <pc:docMk/>
            <pc:sldMk cId="3685567718" sldId="628"/>
            <ac:graphicFrameMk id="6" creationId="{7D23C3D7-8D67-4BBA-BA8A-759369DC3EBE}"/>
          </ac:graphicFrameMkLst>
        </pc:graphicFrameChg>
      </pc:sldChg>
      <pc:sldChg chg="modSp add mod">
        <pc:chgData name="Chen Nicky" userId="e237c04ccc74f838" providerId="LiveId" clId="{3B059817-E316-4DEA-A268-D15D8223E178}" dt="2021-10-06T08:31:07.522" v="397" actId="20577"/>
        <pc:sldMkLst>
          <pc:docMk/>
          <pc:sldMk cId="638059423" sldId="629"/>
        </pc:sldMkLst>
        <pc:spChg chg="mod">
          <ac:chgData name="Chen Nicky" userId="e237c04ccc74f838" providerId="LiveId" clId="{3B059817-E316-4DEA-A268-D15D8223E178}" dt="2021-10-06T08:31:07.522" v="397" actId="20577"/>
          <ac:spMkLst>
            <pc:docMk/>
            <pc:sldMk cId="638059423" sldId="629"/>
            <ac:spMk id="2"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88220551378401"/>
          <c:y val="4.3859649122806998E-3"/>
          <c:w val="0.78195488721804496"/>
          <c:h val="0.86842105263157898"/>
        </c:manualLayout>
      </c:layout>
      <c:barChart>
        <c:barDir val="bar"/>
        <c:grouping val="clustered"/>
        <c:varyColors val="0"/>
        <c:ser>
          <c:idx val="0"/>
          <c:order val="0"/>
          <c:tx>
            <c:strRef>
              <c:f>Sheet1!$A$2</c:f>
              <c:strCache>
                <c:ptCount val="1"/>
                <c:pt idx="0">
                  <c:v>预测出错率</c:v>
                </c:pt>
              </c:strCache>
            </c:strRef>
          </c:tx>
          <c:spPr>
            <a:solidFill>
              <a:srgbClr val="000000"/>
            </a:solidFill>
            <a:ln w="27323">
              <a:solidFill>
                <a:srgbClr val="000000"/>
              </a:solidFill>
              <a:prstDash val="solid"/>
            </a:ln>
          </c:spPr>
          <c:invertIfNegative val="0"/>
          <c:dLbls>
            <c:spPr>
              <a:noFill/>
              <a:ln w="54646">
                <a:noFill/>
              </a:ln>
            </c:spPr>
            <c:txPr>
              <a:bodyPr/>
              <a:lstStyle/>
              <a:p>
                <a:pPr>
                  <a:defRPr sz="1936" b="0" i="0" u="none" strike="noStrike" baseline="0">
                    <a:solidFill>
                      <a:srgbClr val="000000"/>
                    </a:solidFill>
                    <a:latin typeface="Times New Roman"/>
                    <a:ea typeface="Times New Roman"/>
                    <a:cs typeface="Times New Roman"/>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Sheet1!$B$1:$K$1</c:f>
              <c:strCache>
                <c:ptCount val="10"/>
                <c:pt idx="0">
                  <c:v>li </c:v>
                </c:pt>
                <c:pt idx="1">
                  <c:v>eqntott</c:v>
                </c:pt>
                <c:pt idx="2">
                  <c:v>espresso</c:v>
                </c:pt>
                <c:pt idx="3">
                  <c:v>gcc</c:v>
                </c:pt>
                <c:pt idx="4">
                  <c:v>fpppp</c:v>
                </c:pt>
                <c:pt idx="5">
                  <c:v>spice</c:v>
                </c:pt>
                <c:pt idx="6">
                  <c:v>doduc</c:v>
                </c:pt>
                <c:pt idx="7">
                  <c:v>tomcatv</c:v>
                </c:pt>
                <c:pt idx="8">
                  <c:v>matrix300</c:v>
                </c:pt>
                <c:pt idx="9">
                  <c:v>nasa7</c:v>
                </c:pt>
              </c:strCache>
            </c:strRef>
          </c:cat>
          <c:val>
            <c:numRef>
              <c:f>Sheet1!$B$2:$K$2</c:f>
              <c:numCache>
                <c:formatCode>0%</c:formatCode>
                <c:ptCount val="10"/>
                <c:pt idx="0">
                  <c:v>0.1</c:v>
                </c:pt>
                <c:pt idx="1">
                  <c:v>0.18</c:v>
                </c:pt>
                <c:pt idx="2">
                  <c:v>0.05</c:v>
                </c:pt>
                <c:pt idx="3">
                  <c:v>0.12</c:v>
                </c:pt>
                <c:pt idx="4">
                  <c:v>0.09</c:v>
                </c:pt>
                <c:pt idx="5">
                  <c:v>0.09</c:v>
                </c:pt>
                <c:pt idx="6">
                  <c:v>0.05</c:v>
                </c:pt>
                <c:pt idx="7">
                  <c:v>0.01</c:v>
                </c:pt>
                <c:pt idx="8">
                  <c:v>0</c:v>
                </c:pt>
                <c:pt idx="9">
                  <c:v>0.01</c:v>
                </c:pt>
              </c:numCache>
            </c:numRef>
          </c:val>
          <c:extLst>
            <c:ext xmlns:c16="http://schemas.microsoft.com/office/drawing/2014/chart" uri="{C3380CC4-5D6E-409C-BE32-E72D297353CC}">
              <c16:uniqueId val="{00000000-5C2F-40AA-92B6-8C99D09C316F}"/>
            </c:ext>
          </c:extLst>
        </c:ser>
        <c:dLbls>
          <c:showLegendKey val="0"/>
          <c:showVal val="1"/>
          <c:showCatName val="0"/>
          <c:showSerName val="0"/>
          <c:showPercent val="0"/>
          <c:showBubbleSize val="0"/>
        </c:dLbls>
        <c:gapWidth val="150"/>
        <c:axId val="1660911488"/>
        <c:axId val="-2105418704"/>
      </c:barChart>
      <c:catAx>
        <c:axId val="1660911488"/>
        <c:scaling>
          <c:orientation val="minMax"/>
        </c:scaling>
        <c:delete val="0"/>
        <c:axPos val="l"/>
        <c:numFmt formatCode="General" sourceLinked="1"/>
        <c:majorTickMark val="in"/>
        <c:minorTickMark val="none"/>
        <c:tickLblPos val="nextTo"/>
        <c:spPr>
          <a:ln w="6831">
            <a:solidFill>
              <a:srgbClr val="000000"/>
            </a:solidFill>
            <a:prstDash val="solid"/>
          </a:ln>
        </c:spPr>
        <c:txPr>
          <a:bodyPr rot="0" vert="horz"/>
          <a:lstStyle/>
          <a:p>
            <a:pPr>
              <a:defRPr sz="1936" b="0" i="0" u="none" strike="noStrike" baseline="0">
                <a:solidFill>
                  <a:srgbClr val="000000"/>
                </a:solidFill>
                <a:latin typeface="Times New Roman"/>
                <a:ea typeface="Times New Roman"/>
                <a:cs typeface="Times New Roman"/>
              </a:defRPr>
            </a:pPr>
            <a:endParaRPr lang="zh-CN"/>
          </a:p>
        </c:txPr>
        <c:crossAx val="-2105418704"/>
        <c:crosses val="autoZero"/>
        <c:auto val="0"/>
        <c:lblAlgn val="ctr"/>
        <c:lblOffset val="100"/>
        <c:tickLblSkip val="2"/>
        <c:tickMarkSkip val="1"/>
        <c:noMultiLvlLbl val="0"/>
      </c:catAx>
      <c:valAx>
        <c:axId val="-2105418704"/>
        <c:scaling>
          <c:orientation val="minMax"/>
        </c:scaling>
        <c:delete val="0"/>
        <c:axPos val="b"/>
        <c:numFmt formatCode="0%" sourceLinked="1"/>
        <c:majorTickMark val="in"/>
        <c:minorTickMark val="none"/>
        <c:tickLblPos val="nextTo"/>
        <c:spPr>
          <a:ln w="6831">
            <a:solidFill>
              <a:srgbClr val="000000"/>
            </a:solidFill>
            <a:prstDash val="solid"/>
          </a:ln>
        </c:spPr>
        <c:txPr>
          <a:bodyPr rot="0" vert="horz"/>
          <a:lstStyle/>
          <a:p>
            <a:pPr>
              <a:defRPr sz="1936" b="0" i="0" u="none" strike="noStrike" baseline="0">
                <a:solidFill>
                  <a:srgbClr val="000000"/>
                </a:solidFill>
                <a:latin typeface="Times New Roman"/>
                <a:ea typeface="Times New Roman"/>
                <a:cs typeface="Times New Roman"/>
              </a:defRPr>
            </a:pPr>
            <a:endParaRPr lang="zh-CN"/>
          </a:p>
        </c:txPr>
        <c:crossAx val="1660911488"/>
        <c:crosses val="autoZero"/>
        <c:crossBetween val="between"/>
      </c:valAx>
      <c:spPr>
        <a:noFill/>
        <a:ln w="54646">
          <a:noFill/>
        </a:ln>
      </c:spPr>
    </c:plotArea>
    <c:legend>
      <c:legendPos val="r"/>
      <c:layout>
        <c:manualLayout>
          <c:xMode val="edge"/>
          <c:yMode val="edge"/>
          <c:x val="0.72932330827067704"/>
          <c:y val="5.7017543859649099E-2"/>
          <c:w val="0.20050125313283201"/>
          <c:h val="9.2105263157894704E-2"/>
        </c:manualLayout>
      </c:layout>
      <c:overlay val="0"/>
      <c:spPr>
        <a:noFill/>
        <a:ln w="6831">
          <a:solidFill>
            <a:srgbClr val="000000"/>
          </a:solidFill>
          <a:prstDash val="solid"/>
        </a:ln>
      </c:spPr>
      <c:txPr>
        <a:bodyPr/>
        <a:lstStyle/>
        <a:p>
          <a:pPr>
            <a:defRPr sz="1775" b="0" i="0" u="none" strike="noStrike" baseline="0">
              <a:solidFill>
                <a:srgbClr val="000000"/>
              </a:solidFill>
              <a:latin typeface="Times New Roman"/>
              <a:ea typeface="Times New Roman"/>
              <a:cs typeface="Times New Roman"/>
            </a:defRPr>
          </a:pPr>
          <a:endParaRPr lang="zh-CN"/>
        </a:p>
      </c:txPr>
    </c:legend>
    <c:plotVisOnly val="1"/>
    <c:dispBlanksAs val="gap"/>
    <c:showDLblsOverMax val="0"/>
  </c:chart>
  <c:spPr>
    <a:solidFill>
      <a:srgbClr val="FFCC99"/>
    </a:solidFill>
    <a:ln>
      <a:noFill/>
    </a:ln>
  </c:spPr>
  <c:txPr>
    <a:bodyPr/>
    <a:lstStyle/>
    <a:p>
      <a:pPr>
        <a:defRPr sz="1936" b="0" i="0" u="none" strike="noStrike" baseline="0">
          <a:solidFill>
            <a:srgbClr val="000000"/>
          </a:solidFill>
          <a:latin typeface="Times New Roman"/>
          <a:ea typeface="Times New Roman"/>
          <a:cs typeface="Times New Roman"/>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123595505618002"/>
          <c:y val="2.8818443804034602E-3"/>
          <c:w val="0.70505617977528101"/>
          <c:h val="0.83285302593659905"/>
        </c:manualLayout>
      </c:layout>
      <c:barChart>
        <c:barDir val="bar"/>
        <c:grouping val="clustered"/>
        <c:varyColors val="0"/>
        <c:ser>
          <c:idx val="0"/>
          <c:order val="0"/>
          <c:tx>
            <c:strRef>
              <c:f>Sheet1!$A$2</c:f>
              <c:strCache>
                <c:ptCount val="1"/>
                <c:pt idx="0">
                  <c:v>1K项(2,2)</c:v>
                </c:pt>
              </c:strCache>
            </c:strRef>
          </c:tx>
          <c:spPr>
            <a:solidFill>
              <a:srgbClr val="0000FF"/>
            </a:solidFill>
            <a:ln w="20855">
              <a:solidFill>
                <a:srgbClr val="000000"/>
              </a:solidFill>
              <a:prstDash val="solid"/>
            </a:ln>
          </c:spPr>
          <c:invertIfNegative val="0"/>
          <c:dLbls>
            <c:dLbl>
              <c:idx val="0"/>
              <c:layout>
                <c:manualLayout>
                  <c:x val="1.4569387024094E-3"/>
                  <c:y val="3.062853886696600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3AC-43E0-BFDE-DD8F6B705592}"/>
                </c:ext>
              </c:extLst>
            </c:dLbl>
            <c:dLbl>
              <c:idx val="1"/>
              <c:layout>
                <c:manualLayout>
                  <c:x val="-8.7940722322487998E-5"/>
                  <c:y val="8.538348486331030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3AC-43E0-BFDE-DD8F6B705592}"/>
                </c:ext>
              </c:extLst>
            </c:dLbl>
            <c:dLbl>
              <c:idx val="2"/>
              <c:layout>
                <c:manualLayout>
                  <c:x val="1.9295700672355501E-4"/>
                  <c:y val="-3.9537881605174299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3AC-43E0-BFDE-DD8F6B705592}"/>
                </c:ext>
              </c:extLst>
            </c:dLbl>
            <c:dLbl>
              <c:idx val="3"/>
              <c:layout>
                <c:manualLayout>
                  <c:x val="9.0412118074060105E-3"/>
                  <c:y val="5.080115783582689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3AC-43E0-BFDE-DD8F6B705592}"/>
                </c:ext>
              </c:extLst>
            </c:dLbl>
            <c:dLbl>
              <c:idx val="4"/>
              <c:layout>
                <c:manualLayout>
                  <c:x val="7.0749162304992999E-3"/>
                  <c:y val="-9.7176713839668995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3AC-43E0-BFDE-DD8F6B705592}"/>
                </c:ext>
              </c:extLst>
            </c:dLbl>
            <c:dLbl>
              <c:idx val="5"/>
              <c:layout>
                <c:manualLayout>
                  <c:x val="4.2659274664543501E-3"/>
                  <c:y val="1.622065455258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3AC-43E0-BFDE-DD8F6B705592}"/>
                </c:ext>
              </c:extLst>
            </c:dLbl>
            <c:dLbl>
              <c:idx val="8"/>
              <c:layout>
                <c:manualLayout>
                  <c:x val="3.5637412288605898E-3"/>
                  <c:y val="-7.888050169469600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3AC-43E0-BFDE-DD8F6B705592}"/>
                </c:ext>
              </c:extLst>
            </c:dLbl>
            <c:dLbl>
              <c:idx val="9"/>
              <c:layout>
                <c:manualLayout>
                  <c:x val="7.6367116885913897E-3"/>
                  <c:y val="3.351133190971780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3AC-43E0-BFDE-DD8F6B705592}"/>
                </c:ext>
              </c:extLst>
            </c:dLbl>
            <c:spPr>
              <a:noFill/>
              <a:ln w="41711">
                <a:noFill/>
              </a:ln>
            </c:spPr>
            <c:txPr>
              <a:bodyPr/>
              <a:lstStyle/>
              <a:p>
                <a:pPr>
                  <a:defRPr sz="1478" b="0" i="0" u="none" strike="noStrike" baseline="0">
                    <a:solidFill>
                      <a:srgbClr val="000000"/>
                    </a:solidFill>
                    <a:latin typeface="Times New Roman"/>
                    <a:ea typeface="Times New Roman"/>
                    <a:cs typeface="Times New Roman"/>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Sheet1!$B$1:$K$1</c:f>
              <c:strCache>
                <c:ptCount val="10"/>
                <c:pt idx="0">
                  <c:v>li</c:v>
                </c:pt>
                <c:pt idx="1">
                  <c:v>eqntott</c:v>
                </c:pt>
                <c:pt idx="2">
                  <c:v>espresso</c:v>
                </c:pt>
                <c:pt idx="3">
                  <c:v>gcc</c:v>
                </c:pt>
                <c:pt idx="4">
                  <c:v>fpppp</c:v>
                </c:pt>
                <c:pt idx="5">
                  <c:v>spice</c:v>
                </c:pt>
                <c:pt idx="6">
                  <c:v>doduc</c:v>
                </c:pt>
                <c:pt idx="7">
                  <c:v>tomcatv</c:v>
                </c:pt>
                <c:pt idx="8">
                  <c:v>matrix300</c:v>
                </c:pt>
                <c:pt idx="9">
                  <c:v>nasa7</c:v>
                </c:pt>
              </c:strCache>
            </c:strRef>
          </c:cat>
          <c:val>
            <c:numRef>
              <c:f>Sheet1!$B$2:$K$2</c:f>
              <c:numCache>
                <c:formatCode>0%</c:formatCode>
                <c:ptCount val="10"/>
                <c:pt idx="0">
                  <c:v>0.05</c:v>
                </c:pt>
                <c:pt idx="1">
                  <c:v>0.06</c:v>
                </c:pt>
                <c:pt idx="2">
                  <c:v>0.04</c:v>
                </c:pt>
                <c:pt idx="3">
                  <c:v>0.11</c:v>
                </c:pt>
                <c:pt idx="4">
                  <c:v>0.05</c:v>
                </c:pt>
                <c:pt idx="5">
                  <c:v>0.05</c:v>
                </c:pt>
                <c:pt idx="6">
                  <c:v>0.05</c:v>
                </c:pt>
                <c:pt idx="7">
                  <c:v>0.01</c:v>
                </c:pt>
                <c:pt idx="8">
                  <c:v>0</c:v>
                </c:pt>
                <c:pt idx="9">
                  <c:v>0.01</c:v>
                </c:pt>
              </c:numCache>
            </c:numRef>
          </c:val>
          <c:extLst>
            <c:ext xmlns:c16="http://schemas.microsoft.com/office/drawing/2014/chart" uri="{C3380CC4-5D6E-409C-BE32-E72D297353CC}">
              <c16:uniqueId val="{00000008-D3AC-43E0-BFDE-DD8F6B705592}"/>
            </c:ext>
          </c:extLst>
        </c:ser>
        <c:ser>
          <c:idx val="1"/>
          <c:order val="1"/>
          <c:tx>
            <c:strRef>
              <c:f>Sheet1!$A$3</c:f>
              <c:strCache>
                <c:ptCount val="1"/>
                <c:pt idx="0">
                  <c:v>2位无限项</c:v>
                </c:pt>
              </c:strCache>
            </c:strRef>
          </c:tx>
          <c:spPr>
            <a:solidFill>
              <a:srgbClr val="FFFF00"/>
            </a:solidFill>
            <a:ln w="20855">
              <a:solidFill>
                <a:srgbClr val="000000"/>
              </a:solidFill>
              <a:prstDash val="solid"/>
            </a:ln>
          </c:spPr>
          <c:invertIfNegative val="0"/>
          <c:dLbls>
            <c:dLbl>
              <c:idx val="1"/>
              <c:layout>
                <c:manualLayout>
                  <c:x val="1.03566166744625E-3"/>
                  <c:y val="3.991497094695309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3AC-43E0-BFDE-DD8F6B705592}"/>
                </c:ext>
              </c:extLst>
            </c:dLbl>
            <c:dLbl>
              <c:idx val="2"/>
              <c:layout>
                <c:manualLayout>
                  <c:x val="-1.3520500616354999E-3"/>
                  <c:y val="8.2145855311932796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D3AC-43E0-BFDE-DD8F6B705592}"/>
                </c:ext>
              </c:extLst>
            </c:dLbl>
            <c:dLbl>
              <c:idx val="3"/>
              <c:layout>
                <c:manualLayout>
                  <c:x val="9.0412118074060105E-3"/>
                  <c:y val="5.3326439194696499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D3AC-43E0-BFDE-DD8F6B705592}"/>
                </c:ext>
              </c:extLst>
            </c:dLbl>
            <c:dLbl>
              <c:idx val="6"/>
              <c:layout>
                <c:manualLayout>
                  <c:x val="3.5164803870948703E-2"/>
                  <c:y val="-6.095006852377359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D3AC-43E0-BFDE-DD8F6B705592}"/>
                </c:ext>
              </c:extLst>
            </c:dLbl>
            <c:dLbl>
              <c:idx val="7"/>
              <c:layout>
                <c:manualLayout>
                  <c:x val="8.2215426622119003E-2"/>
                  <c:y val="-6.383201013549810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D3AC-43E0-BFDE-DD8F6B705592}"/>
                </c:ext>
              </c:extLst>
            </c:dLbl>
            <c:dLbl>
              <c:idx val="8"/>
              <c:layout>
                <c:manualLayout>
                  <c:x val="4.2889583925489798E-2"/>
                  <c:y val="-6.671212800298439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D3AC-43E0-BFDE-DD8F6B705592}"/>
                </c:ext>
              </c:extLst>
            </c:dLbl>
            <c:dLbl>
              <c:idx val="9"/>
              <c:layout>
                <c:manualLayout>
                  <c:x val="7.9406437858074094E-2"/>
                  <c:y val="-1.195718200663979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D3AC-43E0-BFDE-DD8F6B705592}"/>
                </c:ext>
              </c:extLst>
            </c:dLbl>
            <c:spPr>
              <a:noFill/>
              <a:ln w="41711">
                <a:noFill/>
              </a:ln>
            </c:spPr>
            <c:txPr>
              <a:bodyPr/>
              <a:lstStyle/>
              <a:p>
                <a:pPr>
                  <a:defRPr sz="1478" b="0" i="0" u="none" strike="noStrike" baseline="0">
                    <a:solidFill>
                      <a:srgbClr val="000000"/>
                    </a:solidFill>
                    <a:latin typeface="Times New Roman"/>
                    <a:ea typeface="Times New Roman"/>
                    <a:cs typeface="Times New Roman"/>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Sheet1!$B$1:$K$1</c:f>
              <c:strCache>
                <c:ptCount val="10"/>
                <c:pt idx="0">
                  <c:v>li</c:v>
                </c:pt>
                <c:pt idx="1">
                  <c:v>eqntott</c:v>
                </c:pt>
                <c:pt idx="2">
                  <c:v>espresso</c:v>
                </c:pt>
                <c:pt idx="3">
                  <c:v>gcc</c:v>
                </c:pt>
                <c:pt idx="4">
                  <c:v>fpppp</c:v>
                </c:pt>
                <c:pt idx="5">
                  <c:v>spice</c:v>
                </c:pt>
                <c:pt idx="6">
                  <c:v>doduc</c:v>
                </c:pt>
                <c:pt idx="7">
                  <c:v>tomcatv</c:v>
                </c:pt>
                <c:pt idx="8">
                  <c:v>matrix300</c:v>
                </c:pt>
                <c:pt idx="9">
                  <c:v>nasa7</c:v>
                </c:pt>
              </c:strCache>
            </c:strRef>
          </c:cat>
          <c:val>
            <c:numRef>
              <c:f>Sheet1!$B$3:$K$3</c:f>
              <c:numCache>
                <c:formatCode>0%</c:formatCode>
                <c:ptCount val="10"/>
                <c:pt idx="0">
                  <c:v>0.1</c:v>
                </c:pt>
                <c:pt idx="1">
                  <c:v>0.18</c:v>
                </c:pt>
                <c:pt idx="2">
                  <c:v>0.05</c:v>
                </c:pt>
                <c:pt idx="3">
                  <c:v>0.11</c:v>
                </c:pt>
                <c:pt idx="4">
                  <c:v>0.09</c:v>
                </c:pt>
                <c:pt idx="5">
                  <c:v>0.09</c:v>
                </c:pt>
                <c:pt idx="6">
                  <c:v>0.05</c:v>
                </c:pt>
                <c:pt idx="7">
                  <c:v>0</c:v>
                </c:pt>
                <c:pt idx="8">
                  <c:v>0</c:v>
                </c:pt>
                <c:pt idx="9">
                  <c:v>0</c:v>
                </c:pt>
              </c:numCache>
            </c:numRef>
          </c:val>
          <c:extLst>
            <c:ext xmlns:c16="http://schemas.microsoft.com/office/drawing/2014/chart" uri="{C3380CC4-5D6E-409C-BE32-E72D297353CC}">
              <c16:uniqueId val="{00000010-D3AC-43E0-BFDE-DD8F6B705592}"/>
            </c:ext>
          </c:extLst>
        </c:ser>
        <c:ser>
          <c:idx val="2"/>
          <c:order val="2"/>
          <c:tx>
            <c:strRef>
              <c:f>Sheet1!$A$4</c:f>
              <c:strCache>
                <c:ptCount val="1"/>
                <c:pt idx="0">
                  <c:v>2位4K项</c:v>
                </c:pt>
              </c:strCache>
            </c:strRef>
          </c:tx>
          <c:spPr>
            <a:solidFill>
              <a:srgbClr val="FF0000"/>
            </a:solidFill>
            <a:ln w="20855">
              <a:solidFill>
                <a:srgbClr val="000000"/>
              </a:solidFill>
              <a:prstDash val="solid"/>
            </a:ln>
          </c:spPr>
          <c:invertIfNegative val="0"/>
          <c:dLbls>
            <c:dLbl>
              <c:idx val="0"/>
              <c:layout>
                <c:manualLayout>
                  <c:x val="4.9682413476753199E-3"/>
                  <c:y val="-2.3322097553419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D3AC-43E0-BFDE-DD8F6B705592}"/>
                </c:ext>
              </c:extLst>
            </c:dLbl>
            <c:dLbl>
              <c:idx val="4"/>
              <c:layout>
                <c:manualLayout>
                  <c:x val="3.4603008412856601E-2"/>
                  <c:y val="-1.2947314302071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D3AC-43E0-BFDE-DD8F6B705592}"/>
                </c:ext>
              </c:extLst>
            </c:dLbl>
            <c:dLbl>
              <c:idx val="5"/>
              <c:layout>
                <c:manualLayout>
                  <c:x val="2.89850308847668E-2"/>
                  <c:y val="-7.471819702437219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D3AC-43E0-BFDE-DD8F6B705592}"/>
                </c:ext>
              </c:extLst>
            </c:dLbl>
            <c:dLbl>
              <c:idx val="8"/>
              <c:layout>
                <c:manualLayout>
                  <c:x val="7.5475246481564097E-4"/>
                  <c:y val="-1.698193532716489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D3AC-43E0-BFDE-DD8F6B705592}"/>
                </c:ext>
              </c:extLst>
            </c:dLbl>
            <c:spPr>
              <a:noFill/>
              <a:ln w="41711">
                <a:noFill/>
              </a:ln>
            </c:spPr>
            <c:txPr>
              <a:bodyPr/>
              <a:lstStyle/>
              <a:p>
                <a:pPr>
                  <a:defRPr sz="1478" b="0" i="0" u="none" strike="noStrike" baseline="0">
                    <a:solidFill>
                      <a:srgbClr val="000000"/>
                    </a:solidFill>
                    <a:latin typeface="Times New Roman"/>
                    <a:ea typeface="Times New Roman"/>
                    <a:cs typeface="Times New Roman"/>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Sheet1!$B$1:$K$1</c:f>
              <c:strCache>
                <c:ptCount val="10"/>
                <c:pt idx="0">
                  <c:v>li</c:v>
                </c:pt>
                <c:pt idx="1">
                  <c:v>eqntott</c:v>
                </c:pt>
                <c:pt idx="2">
                  <c:v>espresso</c:v>
                </c:pt>
                <c:pt idx="3">
                  <c:v>gcc</c:v>
                </c:pt>
                <c:pt idx="4">
                  <c:v>fpppp</c:v>
                </c:pt>
                <c:pt idx="5">
                  <c:v>spice</c:v>
                </c:pt>
                <c:pt idx="6">
                  <c:v>doduc</c:v>
                </c:pt>
                <c:pt idx="7">
                  <c:v>tomcatv</c:v>
                </c:pt>
                <c:pt idx="8">
                  <c:v>matrix300</c:v>
                </c:pt>
                <c:pt idx="9">
                  <c:v>nasa7</c:v>
                </c:pt>
              </c:strCache>
            </c:strRef>
          </c:cat>
          <c:val>
            <c:numRef>
              <c:f>Sheet1!$B$4:$K$4</c:f>
              <c:numCache>
                <c:formatCode>0%</c:formatCode>
                <c:ptCount val="10"/>
                <c:pt idx="0">
                  <c:v>0.1</c:v>
                </c:pt>
                <c:pt idx="1">
                  <c:v>0.18</c:v>
                </c:pt>
                <c:pt idx="2">
                  <c:v>0.05</c:v>
                </c:pt>
                <c:pt idx="3">
                  <c:v>0.12</c:v>
                </c:pt>
                <c:pt idx="4">
                  <c:v>0.09</c:v>
                </c:pt>
                <c:pt idx="5">
                  <c:v>0.09</c:v>
                </c:pt>
                <c:pt idx="6">
                  <c:v>0.05</c:v>
                </c:pt>
                <c:pt idx="7">
                  <c:v>0.01</c:v>
                </c:pt>
                <c:pt idx="8">
                  <c:v>0</c:v>
                </c:pt>
                <c:pt idx="9">
                  <c:v>0.01</c:v>
                </c:pt>
              </c:numCache>
            </c:numRef>
          </c:val>
          <c:extLst>
            <c:ext xmlns:c16="http://schemas.microsoft.com/office/drawing/2014/chart" uri="{C3380CC4-5D6E-409C-BE32-E72D297353CC}">
              <c16:uniqueId val="{00000015-D3AC-43E0-BFDE-DD8F6B705592}"/>
            </c:ext>
          </c:extLst>
        </c:ser>
        <c:dLbls>
          <c:showLegendKey val="0"/>
          <c:showVal val="1"/>
          <c:showCatName val="0"/>
          <c:showSerName val="0"/>
          <c:showPercent val="0"/>
          <c:showBubbleSize val="0"/>
        </c:dLbls>
        <c:gapWidth val="150"/>
        <c:axId val="-2101943184"/>
        <c:axId val="-2101960208"/>
      </c:barChart>
      <c:catAx>
        <c:axId val="-2101943184"/>
        <c:scaling>
          <c:orientation val="minMax"/>
        </c:scaling>
        <c:delete val="0"/>
        <c:axPos val="l"/>
        <c:title>
          <c:tx>
            <c:rich>
              <a:bodyPr rot="0" vert="horz"/>
              <a:lstStyle/>
              <a:p>
                <a:pPr algn="ctr">
                  <a:defRPr sz="1478" b="0" i="0" u="none" strike="noStrike" baseline="0">
                    <a:solidFill>
                      <a:srgbClr val="000000"/>
                    </a:solidFill>
                    <a:latin typeface="Times New Roman"/>
                    <a:ea typeface="Times New Roman"/>
                    <a:cs typeface="Times New Roman"/>
                  </a:defRPr>
                </a:pPr>
                <a:r>
                  <a:rPr lang="en-US" altLang="en-US"/>
                  <a:t>SPEC
</a:t>
                </a:r>
                <a:r>
                  <a:rPr lang="zh-CN" altLang="en-US"/>
                  <a:t>基
准
程
序</a:t>
                </a:r>
              </a:p>
            </c:rich>
          </c:tx>
          <c:layout>
            <c:manualLayout>
              <c:xMode val="edge"/>
              <c:yMode val="edge"/>
              <c:x val="1.6853932584269701E-2"/>
              <c:y val="0.28242074927953897"/>
            </c:manualLayout>
          </c:layout>
          <c:overlay val="0"/>
          <c:spPr>
            <a:noFill/>
            <a:ln w="41711">
              <a:noFill/>
            </a:ln>
          </c:spPr>
        </c:title>
        <c:numFmt formatCode="General" sourceLinked="1"/>
        <c:majorTickMark val="in"/>
        <c:minorTickMark val="none"/>
        <c:tickLblPos val="nextTo"/>
        <c:spPr>
          <a:ln w="5214">
            <a:solidFill>
              <a:srgbClr val="000000"/>
            </a:solidFill>
            <a:prstDash val="solid"/>
          </a:ln>
        </c:spPr>
        <c:txPr>
          <a:bodyPr rot="0" vert="horz"/>
          <a:lstStyle/>
          <a:p>
            <a:pPr>
              <a:defRPr sz="1478" b="0" i="0" u="none" strike="noStrike" baseline="0">
                <a:solidFill>
                  <a:srgbClr val="000000"/>
                </a:solidFill>
                <a:latin typeface="Times New Roman"/>
                <a:ea typeface="Times New Roman"/>
                <a:cs typeface="Times New Roman"/>
              </a:defRPr>
            </a:pPr>
            <a:endParaRPr lang="zh-CN"/>
          </a:p>
        </c:txPr>
        <c:crossAx val="-2101960208"/>
        <c:crosses val="autoZero"/>
        <c:auto val="0"/>
        <c:lblAlgn val="ctr"/>
        <c:lblOffset val="100"/>
        <c:tickLblSkip val="1"/>
        <c:tickMarkSkip val="1"/>
        <c:noMultiLvlLbl val="0"/>
      </c:catAx>
      <c:valAx>
        <c:axId val="-2101960208"/>
        <c:scaling>
          <c:orientation val="minMax"/>
        </c:scaling>
        <c:delete val="0"/>
        <c:axPos val="b"/>
        <c:numFmt formatCode="0%" sourceLinked="1"/>
        <c:majorTickMark val="in"/>
        <c:minorTickMark val="none"/>
        <c:tickLblPos val="nextTo"/>
        <c:spPr>
          <a:ln w="5214">
            <a:solidFill>
              <a:srgbClr val="000000"/>
            </a:solidFill>
            <a:prstDash val="solid"/>
          </a:ln>
        </c:spPr>
        <c:txPr>
          <a:bodyPr rot="0" vert="horz"/>
          <a:lstStyle/>
          <a:p>
            <a:pPr>
              <a:defRPr sz="1478" b="0" i="0" u="none" strike="noStrike" baseline="0">
                <a:solidFill>
                  <a:srgbClr val="000000"/>
                </a:solidFill>
                <a:latin typeface="Times New Roman"/>
                <a:ea typeface="Times New Roman"/>
                <a:cs typeface="Times New Roman"/>
              </a:defRPr>
            </a:pPr>
            <a:endParaRPr lang="zh-CN"/>
          </a:p>
        </c:txPr>
        <c:crossAx val="-2101943184"/>
        <c:crosses val="autoZero"/>
        <c:crossBetween val="between"/>
      </c:valAx>
      <c:spPr>
        <a:noFill/>
        <a:ln w="41711">
          <a:noFill/>
        </a:ln>
      </c:spPr>
    </c:plotArea>
    <c:legend>
      <c:legendPos val="r"/>
      <c:layout>
        <c:manualLayout>
          <c:xMode val="edge"/>
          <c:yMode val="edge"/>
          <c:x val="0.66292134831460703"/>
          <c:y val="6.3400576368876096E-2"/>
          <c:w val="0.25842696629213502"/>
          <c:h val="0.207492795389049"/>
        </c:manualLayout>
      </c:layout>
      <c:overlay val="0"/>
      <c:spPr>
        <a:solidFill>
          <a:srgbClr val="FFFFFF"/>
        </a:solidFill>
        <a:ln w="5214">
          <a:solidFill>
            <a:srgbClr val="000000"/>
          </a:solidFill>
          <a:prstDash val="solid"/>
        </a:ln>
      </c:spPr>
      <c:txPr>
        <a:bodyPr/>
        <a:lstStyle/>
        <a:p>
          <a:pPr>
            <a:defRPr sz="1355" b="0" i="0" u="none" strike="noStrike" baseline="0">
              <a:solidFill>
                <a:srgbClr val="000000"/>
              </a:solidFill>
              <a:latin typeface="Times New Roman"/>
              <a:ea typeface="Times New Roman"/>
              <a:cs typeface="Times New Roman"/>
            </a:defRPr>
          </a:pPr>
          <a:endParaRPr lang="zh-CN"/>
        </a:p>
      </c:txPr>
    </c:legend>
    <c:plotVisOnly val="1"/>
    <c:dispBlanksAs val="gap"/>
    <c:showDLblsOverMax val="0"/>
  </c:chart>
  <c:spPr>
    <a:solidFill>
      <a:srgbClr val="FFCC99"/>
    </a:solidFill>
    <a:ln w="5214">
      <a:solidFill>
        <a:srgbClr val="000000"/>
      </a:solidFill>
      <a:prstDash val="solid"/>
    </a:ln>
  </c:spPr>
  <c:txPr>
    <a:bodyPr/>
    <a:lstStyle/>
    <a:p>
      <a:pPr>
        <a:defRPr sz="1478" b="0" i="0" u="none" strike="noStrike" baseline="0">
          <a:solidFill>
            <a:srgbClr val="000000"/>
          </a:solidFill>
          <a:latin typeface="Times New Roman"/>
          <a:ea typeface="Times New Roman"/>
          <a:cs typeface="Times New Roman"/>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536534446764099"/>
          <c:y val="1.23839009287926E-2"/>
          <c:w val="0.79958246346555295"/>
          <c:h val="0.84520123839009298"/>
        </c:manualLayout>
      </c:layout>
      <c:barChart>
        <c:barDir val="bar"/>
        <c:grouping val="clustered"/>
        <c:varyColors val="0"/>
        <c:ser>
          <c:idx val="0"/>
          <c:order val="0"/>
          <c:tx>
            <c:strRef>
              <c:f>Sheet1!$A$2</c:f>
              <c:strCache>
                <c:ptCount val="1"/>
                <c:pt idx="0">
                  <c:v>1K项(2,2)</c:v>
                </c:pt>
              </c:strCache>
            </c:strRef>
          </c:tx>
          <c:spPr>
            <a:solidFill>
              <a:srgbClr val="0000FF"/>
            </a:solidFill>
            <a:ln w="19606">
              <a:solidFill>
                <a:srgbClr val="000000"/>
              </a:solidFill>
              <a:prstDash val="solid"/>
            </a:ln>
          </c:spPr>
          <c:invertIfNegative val="0"/>
          <c:dLbls>
            <c:dLbl>
              <c:idx val="0"/>
              <c:layout>
                <c:manualLayout>
                  <c:x val="7.8161952144878994E-3"/>
                  <c:y val="5.2584034487480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7A2-4C8E-B2C5-6A0BF6A24A0D}"/>
                </c:ext>
              </c:extLst>
            </c:dLbl>
            <c:dLbl>
              <c:idx val="1"/>
              <c:layout>
                <c:manualLayout>
                  <c:x val="7.5029631201186898E-3"/>
                  <c:y val="9.283226058201799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7A2-4C8E-B2C5-6A0BF6A24A0D}"/>
                </c:ext>
              </c:extLst>
            </c:dLbl>
            <c:dLbl>
              <c:idx val="2"/>
              <c:layout>
                <c:manualLayout>
                  <c:x val="8.1292862922230195E-3"/>
                  <c:y val="9.2414773886283295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7A2-4C8E-B2C5-6A0BF6A24A0D}"/>
                </c:ext>
              </c:extLst>
            </c:dLbl>
            <c:dLbl>
              <c:idx val="3"/>
              <c:layout>
                <c:manualLayout>
                  <c:x val="1.6375639059343999E-2"/>
                  <c:y val="4.9489703483165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7A2-4C8E-B2C5-6A0BF6A24A0D}"/>
                </c:ext>
              </c:extLst>
            </c:dLbl>
            <c:dLbl>
              <c:idx val="4"/>
              <c:layout>
                <c:manualLayout>
                  <c:x val="1.4079243231189399E-2"/>
                  <c:y val="2.781633979197920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7A2-4C8E-B2C5-6A0BF6A24A0D}"/>
                </c:ext>
              </c:extLst>
            </c:dLbl>
            <c:dLbl>
              <c:idx val="5"/>
              <c:layout>
                <c:manualLayout>
                  <c:x val="9.9038778867217101E-3"/>
                  <c:y val="6.1450612425536101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7A2-4C8E-B2C5-6A0BF6A24A0D}"/>
                </c:ext>
              </c:extLst>
            </c:dLbl>
            <c:dLbl>
              <c:idx val="8"/>
              <c:layout>
                <c:manualLayout>
                  <c:x val="1.14696153086655E-2"/>
                  <c:y val="-5.887085954748440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7A2-4C8E-B2C5-6A0BF6A24A0D}"/>
                </c:ext>
              </c:extLst>
            </c:dLbl>
            <c:dLbl>
              <c:idx val="9"/>
              <c:layout>
                <c:manualLayout>
                  <c:x val="1.32442069031641E-2"/>
                  <c:y val="4.329687119101530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7A2-4C8E-B2C5-6A0BF6A24A0D}"/>
                </c:ext>
              </c:extLst>
            </c:dLbl>
            <c:spPr>
              <a:noFill/>
              <a:ln w="39213">
                <a:noFill/>
              </a:ln>
            </c:spPr>
            <c:txPr>
              <a:bodyPr/>
              <a:lstStyle/>
              <a:p>
                <a:pPr>
                  <a:defRPr sz="1389" b="0" i="0" u="none" strike="noStrike" baseline="0">
                    <a:solidFill>
                      <a:srgbClr val="000000"/>
                    </a:solidFill>
                    <a:latin typeface="Times New Roman"/>
                    <a:ea typeface="Times New Roman"/>
                    <a:cs typeface="Times New Roman"/>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Sheet1!$B$1:$K$1</c:f>
              <c:strCache>
                <c:ptCount val="10"/>
                <c:pt idx="0">
                  <c:v>li</c:v>
                </c:pt>
                <c:pt idx="1">
                  <c:v>eqntott</c:v>
                </c:pt>
                <c:pt idx="2">
                  <c:v>espresso</c:v>
                </c:pt>
                <c:pt idx="3">
                  <c:v>gcc</c:v>
                </c:pt>
                <c:pt idx="4">
                  <c:v>fpppp</c:v>
                </c:pt>
                <c:pt idx="5">
                  <c:v>spice</c:v>
                </c:pt>
                <c:pt idx="6">
                  <c:v>doduc</c:v>
                </c:pt>
                <c:pt idx="7">
                  <c:v>tomcatv</c:v>
                </c:pt>
                <c:pt idx="8">
                  <c:v>matrix300</c:v>
                </c:pt>
                <c:pt idx="9">
                  <c:v>nasa7</c:v>
                </c:pt>
              </c:strCache>
            </c:strRef>
          </c:cat>
          <c:val>
            <c:numRef>
              <c:f>Sheet1!$B$2:$K$2</c:f>
              <c:numCache>
                <c:formatCode>0%</c:formatCode>
                <c:ptCount val="10"/>
                <c:pt idx="0">
                  <c:v>0.05</c:v>
                </c:pt>
                <c:pt idx="1">
                  <c:v>0.06</c:v>
                </c:pt>
                <c:pt idx="2">
                  <c:v>0.04</c:v>
                </c:pt>
                <c:pt idx="3">
                  <c:v>0.11</c:v>
                </c:pt>
                <c:pt idx="4">
                  <c:v>0.05</c:v>
                </c:pt>
                <c:pt idx="5">
                  <c:v>0.05</c:v>
                </c:pt>
                <c:pt idx="6">
                  <c:v>0.05</c:v>
                </c:pt>
                <c:pt idx="7">
                  <c:v>0.01</c:v>
                </c:pt>
                <c:pt idx="8">
                  <c:v>0</c:v>
                </c:pt>
                <c:pt idx="9">
                  <c:v>0.01</c:v>
                </c:pt>
              </c:numCache>
            </c:numRef>
          </c:val>
          <c:extLst>
            <c:ext xmlns:c16="http://schemas.microsoft.com/office/drawing/2014/chart" uri="{C3380CC4-5D6E-409C-BE32-E72D297353CC}">
              <c16:uniqueId val="{00000008-27A2-4C8E-B2C5-6A0BF6A24A0D}"/>
            </c:ext>
          </c:extLst>
        </c:ser>
        <c:ser>
          <c:idx val="1"/>
          <c:order val="1"/>
          <c:tx>
            <c:strRef>
              <c:f>Sheet1!$A$3</c:f>
              <c:strCache>
                <c:ptCount val="1"/>
                <c:pt idx="0">
                  <c:v>2位无限项</c:v>
                </c:pt>
              </c:strCache>
            </c:strRef>
          </c:tx>
          <c:spPr>
            <a:solidFill>
              <a:srgbClr val="FFFF00"/>
            </a:solidFill>
            <a:ln w="19606">
              <a:solidFill>
                <a:srgbClr val="000000"/>
              </a:solidFill>
              <a:prstDash val="solid"/>
            </a:ln>
          </c:spPr>
          <c:invertIfNegative val="0"/>
          <c:dLbls>
            <c:dLbl>
              <c:idx val="1"/>
              <c:layout>
                <c:manualLayout>
                  <c:x val="7.9205304485946097E-3"/>
                  <c:y val="3.297755626809770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27A2-4C8E-B2C5-6A0BF6A24A0D}"/>
                </c:ext>
              </c:extLst>
            </c:dLbl>
            <c:dLbl>
              <c:idx val="2"/>
              <c:layout>
                <c:manualLayout>
                  <c:x val="5.7285125422540401E-3"/>
                  <c:y val="1.130419257691220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7A2-4C8E-B2C5-6A0BF6A24A0D}"/>
                </c:ext>
              </c:extLst>
            </c:dLbl>
            <c:dLbl>
              <c:idx val="3"/>
              <c:layout>
                <c:manualLayout>
                  <c:x val="1.6375639059343999E-2"/>
                  <c:y val="2.059266634946790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27A2-4C8E-B2C5-6A0BF6A24A0D}"/>
                </c:ext>
              </c:extLst>
            </c:dLbl>
            <c:dLbl>
              <c:idx val="6"/>
              <c:layout>
                <c:manualLayout>
                  <c:x val="4.5394483314696699E-2"/>
                  <c:y val="-7.538300676255159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7A2-4C8E-B2C5-6A0BF6A24A0D}"/>
                </c:ext>
              </c:extLst>
            </c:dLbl>
            <c:dLbl>
              <c:idx val="7"/>
              <c:layout>
                <c:manualLayout>
                  <c:x val="0.10123997021472"/>
                  <c:y val="-6.609453298999650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7A2-4C8E-B2C5-6A0BF6A24A0D}"/>
                </c:ext>
              </c:extLst>
            </c:dLbl>
            <c:dLbl>
              <c:idx val="8"/>
              <c:layout>
                <c:manualLayout>
                  <c:x val="5.5310951425575697E-2"/>
                  <c:y val="-8.776581153942260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27A2-4C8E-B2C5-6A0BF6A24A0D}"/>
                </c:ext>
              </c:extLst>
            </c:dLbl>
            <c:dLbl>
              <c:idx val="9"/>
              <c:layout>
                <c:manualLayout>
                  <c:x val="9.7064604870252105E-2"/>
                  <c:y val="-4.751967058664519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27A2-4C8E-B2C5-6A0BF6A24A0D}"/>
                </c:ext>
              </c:extLst>
            </c:dLbl>
            <c:spPr>
              <a:noFill/>
              <a:ln w="39213">
                <a:noFill/>
              </a:ln>
            </c:spPr>
            <c:txPr>
              <a:bodyPr/>
              <a:lstStyle/>
              <a:p>
                <a:pPr>
                  <a:defRPr sz="1389" b="0" i="0" u="none" strike="noStrike" baseline="0">
                    <a:solidFill>
                      <a:srgbClr val="000000"/>
                    </a:solidFill>
                    <a:latin typeface="Times New Roman"/>
                    <a:ea typeface="Times New Roman"/>
                    <a:cs typeface="Times New Roman"/>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Sheet1!$B$1:$K$1</c:f>
              <c:strCache>
                <c:ptCount val="10"/>
                <c:pt idx="0">
                  <c:v>li</c:v>
                </c:pt>
                <c:pt idx="1">
                  <c:v>eqntott</c:v>
                </c:pt>
                <c:pt idx="2">
                  <c:v>espresso</c:v>
                </c:pt>
                <c:pt idx="3">
                  <c:v>gcc</c:v>
                </c:pt>
                <c:pt idx="4">
                  <c:v>fpppp</c:v>
                </c:pt>
                <c:pt idx="5">
                  <c:v>spice</c:v>
                </c:pt>
                <c:pt idx="6">
                  <c:v>doduc</c:v>
                </c:pt>
                <c:pt idx="7">
                  <c:v>tomcatv</c:v>
                </c:pt>
                <c:pt idx="8">
                  <c:v>matrix300</c:v>
                </c:pt>
                <c:pt idx="9">
                  <c:v>nasa7</c:v>
                </c:pt>
              </c:strCache>
            </c:strRef>
          </c:cat>
          <c:val>
            <c:numRef>
              <c:f>Sheet1!$B$3:$K$3</c:f>
              <c:numCache>
                <c:formatCode>0%</c:formatCode>
                <c:ptCount val="10"/>
                <c:pt idx="0">
                  <c:v>0.1</c:v>
                </c:pt>
                <c:pt idx="1">
                  <c:v>0.18</c:v>
                </c:pt>
                <c:pt idx="2">
                  <c:v>0.05</c:v>
                </c:pt>
                <c:pt idx="3">
                  <c:v>0.11</c:v>
                </c:pt>
                <c:pt idx="4">
                  <c:v>0.09</c:v>
                </c:pt>
                <c:pt idx="5">
                  <c:v>0.09</c:v>
                </c:pt>
                <c:pt idx="6">
                  <c:v>0.05</c:v>
                </c:pt>
                <c:pt idx="7">
                  <c:v>0</c:v>
                </c:pt>
                <c:pt idx="8">
                  <c:v>0</c:v>
                </c:pt>
                <c:pt idx="9">
                  <c:v>0</c:v>
                </c:pt>
              </c:numCache>
            </c:numRef>
          </c:val>
          <c:extLst>
            <c:ext xmlns:c16="http://schemas.microsoft.com/office/drawing/2014/chart" uri="{C3380CC4-5D6E-409C-BE32-E72D297353CC}">
              <c16:uniqueId val="{00000010-27A2-4C8E-B2C5-6A0BF6A24A0D}"/>
            </c:ext>
          </c:extLst>
        </c:ser>
        <c:ser>
          <c:idx val="2"/>
          <c:order val="2"/>
          <c:tx>
            <c:strRef>
              <c:f>Sheet1!$A$4</c:f>
              <c:strCache>
                <c:ptCount val="1"/>
                <c:pt idx="0">
                  <c:v>2位4K项</c:v>
                </c:pt>
              </c:strCache>
            </c:strRef>
          </c:tx>
          <c:spPr>
            <a:solidFill>
              <a:srgbClr val="FF0000"/>
            </a:solidFill>
            <a:ln w="19606">
              <a:solidFill>
                <a:srgbClr val="000000"/>
              </a:solidFill>
              <a:prstDash val="solid"/>
            </a:ln>
          </c:spPr>
          <c:invertIfNegative val="0"/>
          <c:dLbls>
            <c:dLbl>
              <c:idx val="0"/>
              <c:layout>
                <c:manualLayout>
                  <c:x val="1.04256821203778E-2"/>
                  <c:y val="-2.219241357502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27A2-4C8E-B2C5-6A0BF6A24A0D}"/>
                </c:ext>
              </c:extLst>
            </c:dLbl>
            <c:dLbl>
              <c:idx val="4"/>
              <c:layout>
                <c:manualLayout>
                  <c:x val="4.4141836970487999E-2"/>
                  <c:y val="-1.228549062996009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27A2-4C8E-B2C5-6A0BF6A24A0D}"/>
                </c:ext>
              </c:extLst>
            </c:dLbl>
            <c:dLbl>
              <c:idx val="5"/>
              <c:layout>
                <c:manualLayout>
                  <c:x val="3.7878788953786602E-2"/>
                  <c:y val="-8.260668020506399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27A2-4C8E-B2C5-6A0BF6A24A0D}"/>
                </c:ext>
              </c:extLst>
            </c:dLbl>
            <c:dLbl>
              <c:idx val="8"/>
              <c:layout>
                <c:manualLayout>
                  <c:x val="9.3819326364316304E-3"/>
                  <c:y val="-1.7858235331708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27A2-4C8E-B2C5-6A0BF6A24A0D}"/>
                </c:ext>
              </c:extLst>
            </c:dLbl>
            <c:spPr>
              <a:noFill/>
              <a:ln w="39213">
                <a:noFill/>
              </a:ln>
            </c:spPr>
            <c:txPr>
              <a:bodyPr/>
              <a:lstStyle/>
              <a:p>
                <a:pPr>
                  <a:defRPr sz="1389" b="0" i="0" u="none" strike="noStrike" baseline="0">
                    <a:solidFill>
                      <a:srgbClr val="000000"/>
                    </a:solidFill>
                    <a:latin typeface="Times New Roman"/>
                    <a:ea typeface="Times New Roman"/>
                    <a:cs typeface="Times New Roman"/>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Sheet1!$B$1:$K$1</c:f>
              <c:strCache>
                <c:ptCount val="10"/>
                <c:pt idx="0">
                  <c:v>li</c:v>
                </c:pt>
                <c:pt idx="1">
                  <c:v>eqntott</c:v>
                </c:pt>
                <c:pt idx="2">
                  <c:v>espresso</c:v>
                </c:pt>
                <c:pt idx="3">
                  <c:v>gcc</c:v>
                </c:pt>
                <c:pt idx="4">
                  <c:v>fpppp</c:v>
                </c:pt>
                <c:pt idx="5">
                  <c:v>spice</c:v>
                </c:pt>
                <c:pt idx="6">
                  <c:v>doduc</c:v>
                </c:pt>
                <c:pt idx="7">
                  <c:v>tomcatv</c:v>
                </c:pt>
                <c:pt idx="8">
                  <c:v>matrix300</c:v>
                </c:pt>
                <c:pt idx="9">
                  <c:v>nasa7</c:v>
                </c:pt>
              </c:strCache>
            </c:strRef>
          </c:cat>
          <c:val>
            <c:numRef>
              <c:f>Sheet1!$B$4:$K$4</c:f>
              <c:numCache>
                <c:formatCode>0%</c:formatCode>
                <c:ptCount val="10"/>
                <c:pt idx="0">
                  <c:v>0.1</c:v>
                </c:pt>
                <c:pt idx="1">
                  <c:v>0.18</c:v>
                </c:pt>
                <c:pt idx="2">
                  <c:v>0.05</c:v>
                </c:pt>
                <c:pt idx="3">
                  <c:v>0.12</c:v>
                </c:pt>
                <c:pt idx="4">
                  <c:v>0.09</c:v>
                </c:pt>
                <c:pt idx="5">
                  <c:v>0.09</c:v>
                </c:pt>
                <c:pt idx="6">
                  <c:v>0.05</c:v>
                </c:pt>
                <c:pt idx="7">
                  <c:v>0.01</c:v>
                </c:pt>
                <c:pt idx="8">
                  <c:v>0</c:v>
                </c:pt>
                <c:pt idx="9">
                  <c:v>0.01</c:v>
                </c:pt>
              </c:numCache>
            </c:numRef>
          </c:val>
          <c:extLst>
            <c:ext xmlns:c16="http://schemas.microsoft.com/office/drawing/2014/chart" uri="{C3380CC4-5D6E-409C-BE32-E72D297353CC}">
              <c16:uniqueId val="{00000015-27A2-4C8E-B2C5-6A0BF6A24A0D}"/>
            </c:ext>
          </c:extLst>
        </c:ser>
        <c:dLbls>
          <c:showLegendKey val="0"/>
          <c:showVal val="1"/>
          <c:showCatName val="0"/>
          <c:showSerName val="0"/>
          <c:showPercent val="0"/>
          <c:showBubbleSize val="0"/>
        </c:dLbls>
        <c:gapWidth val="150"/>
        <c:axId val="-2104718432"/>
        <c:axId val="-2128105648"/>
      </c:barChart>
      <c:catAx>
        <c:axId val="-2104718432"/>
        <c:scaling>
          <c:orientation val="minMax"/>
        </c:scaling>
        <c:delete val="0"/>
        <c:axPos val="l"/>
        <c:title>
          <c:tx>
            <c:rich>
              <a:bodyPr rot="0" vert="horz"/>
              <a:lstStyle/>
              <a:p>
                <a:pPr algn="ctr">
                  <a:defRPr sz="1389" b="0" i="0" u="none" strike="noStrike" baseline="0">
                    <a:solidFill>
                      <a:srgbClr val="000000"/>
                    </a:solidFill>
                    <a:latin typeface="Times New Roman"/>
                    <a:ea typeface="Times New Roman"/>
                    <a:cs typeface="Times New Roman"/>
                  </a:defRPr>
                </a:pPr>
                <a:r>
                  <a:rPr lang="en-US" altLang="en-US"/>
                  <a:t>SPEC
</a:t>
                </a:r>
                <a:r>
                  <a:rPr lang="zh-CN" altLang="en-US"/>
                  <a:t>基
准
程
序</a:t>
                </a:r>
              </a:p>
            </c:rich>
          </c:tx>
          <c:layout>
            <c:manualLayout>
              <c:xMode val="edge"/>
              <c:yMode val="edge"/>
              <c:x val="0"/>
              <c:y val="0.28792569659442702"/>
            </c:manualLayout>
          </c:layout>
          <c:overlay val="0"/>
          <c:spPr>
            <a:noFill/>
            <a:ln w="39213">
              <a:noFill/>
            </a:ln>
          </c:spPr>
        </c:title>
        <c:numFmt formatCode="General" sourceLinked="1"/>
        <c:majorTickMark val="in"/>
        <c:minorTickMark val="none"/>
        <c:tickLblPos val="nextTo"/>
        <c:spPr>
          <a:ln w="4902">
            <a:solidFill>
              <a:srgbClr val="000000"/>
            </a:solidFill>
            <a:prstDash val="solid"/>
          </a:ln>
        </c:spPr>
        <c:txPr>
          <a:bodyPr rot="0" vert="horz"/>
          <a:lstStyle/>
          <a:p>
            <a:pPr>
              <a:defRPr sz="1389" b="0" i="0" u="none" strike="noStrike" baseline="0">
                <a:solidFill>
                  <a:srgbClr val="000000"/>
                </a:solidFill>
                <a:latin typeface="Times New Roman"/>
                <a:ea typeface="Times New Roman"/>
                <a:cs typeface="Times New Roman"/>
              </a:defRPr>
            </a:pPr>
            <a:endParaRPr lang="zh-CN"/>
          </a:p>
        </c:txPr>
        <c:crossAx val="-2128105648"/>
        <c:crosses val="autoZero"/>
        <c:auto val="0"/>
        <c:lblAlgn val="ctr"/>
        <c:lblOffset val="100"/>
        <c:tickLblSkip val="1"/>
        <c:tickMarkSkip val="1"/>
        <c:noMultiLvlLbl val="0"/>
      </c:catAx>
      <c:valAx>
        <c:axId val="-2128105648"/>
        <c:scaling>
          <c:orientation val="minMax"/>
        </c:scaling>
        <c:delete val="0"/>
        <c:axPos val="b"/>
        <c:title>
          <c:tx>
            <c:rich>
              <a:bodyPr/>
              <a:lstStyle/>
              <a:p>
                <a:pPr>
                  <a:defRPr sz="1698" b="0" i="0" u="none" strike="noStrike" baseline="0">
                    <a:solidFill>
                      <a:srgbClr val="000000"/>
                    </a:solidFill>
                    <a:latin typeface="Times New Roman"/>
                    <a:ea typeface="Times New Roman"/>
                    <a:cs typeface="Times New Roman"/>
                  </a:defRPr>
                </a:pPr>
                <a:r>
                  <a:rPr lang="zh-CN" altLang="en-US"/>
                  <a:t>预测出错率</a:t>
                </a:r>
              </a:p>
            </c:rich>
          </c:tx>
          <c:layout>
            <c:manualLayout>
              <c:xMode val="edge"/>
              <c:yMode val="edge"/>
              <c:x val="0.78914405010438404"/>
              <c:y val="0.91331269349845201"/>
            </c:manualLayout>
          </c:layout>
          <c:overlay val="0"/>
          <c:spPr>
            <a:noFill/>
            <a:ln w="39213">
              <a:noFill/>
            </a:ln>
          </c:spPr>
        </c:title>
        <c:numFmt formatCode="0%" sourceLinked="1"/>
        <c:majorTickMark val="in"/>
        <c:minorTickMark val="none"/>
        <c:tickLblPos val="nextTo"/>
        <c:spPr>
          <a:ln w="4902">
            <a:solidFill>
              <a:srgbClr val="000000"/>
            </a:solidFill>
            <a:prstDash val="solid"/>
          </a:ln>
        </c:spPr>
        <c:txPr>
          <a:bodyPr rot="0" vert="horz"/>
          <a:lstStyle/>
          <a:p>
            <a:pPr>
              <a:defRPr sz="1389" b="0" i="0" u="none" strike="noStrike" baseline="0">
                <a:solidFill>
                  <a:srgbClr val="000000"/>
                </a:solidFill>
                <a:latin typeface="Times New Roman"/>
                <a:ea typeface="Times New Roman"/>
                <a:cs typeface="Times New Roman"/>
              </a:defRPr>
            </a:pPr>
            <a:endParaRPr lang="zh-CN"/>
          </a:p>
        </c:txPr>
        <c:crossAx val="-2104718432"/>
        <c:crosses val="autoZero"/>
        <c:crossBetween val="between"/>
      </c:valAx>
      <c:spPr>
        <a:noFill/>
        <a:ln w="39213">
          <a:noFill/>
        </a:ln>
      </c:spPr>
    </c:plotArea>
    <c:legend>
      <c:legendPos val="r"/>
      <c:layout>
        <c:manualLayout>
          <c:xMode val="edge"/>
          <c:yMode val="edge"/>
          <c:x val="0.65135699373695199"/>
          <c:y val="0.15479876160990699"/>
          <c:w val="0.25260960334029198"/>
          <c:h val="0.24767801857585101"/>
        </c:manualLayout>
      </c:layout>
      <c:overlay val="0"/>
      <c:spPr>
        <a:solidFill>
          <a:srgbClr val="FFFFFF"/>
        </a:solidFill>
        <a:ln w="4902">
          <a:solidFill>
            <a:srgbClr val="000000"/>
          </a:solidFill>
          <a:prstDash val="solid"/>
        </a:ln>
      </c:spPr>
      <c:txPr>
        <a:bodyPr/>
        <a:lstStyle/>
        <a:p>
          <a:pPr>
            <a:defRPr sz="1274" b="0" i="0" u="none" strike="noStrike" baseline="0">
              <a:solidFill>
                <a:srgbClr val="000000"/>
              </a:solidFill>
              <a:latin typeface="Times New Roman"/>
              <a:ea typeface="Times New Roman"/>
              <a:cs typeface="Times New Roman"/>
            </a:defRPr>
          </a:pPr>
          <a:endParaRPr lang="zh-CN"/>
        </a:p>
      </c:txPr>
    </c:legend>
    <c:plotVisOnly val="1"/>
    <c:dispBlanksAs val="gap"/>
    <c:showDLblsOverMax val="0"/>
  </c:chart>
  <c:spPr>
    <a:solidFill>
      <a:srgbClr val="FFCC99"/>
    </a:solidFill>
    <a:ln>
      <a:noFill/>
    </a:ln>
  </c:spPr>
  <c:txPr>
    <a:bodyPr/>
    <a:lstStyle/>
    <a:p>
      <a:pPr>
        <a:defRPr sz="1389" b="0" i="0" u="none" strike="noStrike" baseline="0">
          <a:solidFill>
            <a:srgbClr val="000000"/>
          </a:solidFill>
          <a:latin typeface="Times New Roman"/>
          <a:ea typeface="Times New Roman"/>
          <a:cs typeface="Times New Roman"/>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86D38-8750-4812-BB22-F3FBF057A560}" type="datetimeFigureOut">
              <a:rPr lang="zh-CN" altLang="en-US" smtClean="0"/>
              <a:t>2021/10/8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182367-652E-430C-A1E0-36D06BBA46E4}" type="slidenum">
              <a:rPr lang="zh-CN" altLang="en-US" smtClean="0"/>
              <a:t>‹#›</a:t>
            </a:fld>
            <a:endParaRPr lang="zh-CN" altLang="en-US"/>
          </a:p>
        </p:txBody>
      </p:sp>
    </p:spTree>
    <p:extLst>
      <p:ext uri="{BB962C8B-B14F-4D97-AF65-F5344CB8AC3E}">
        <p14:creationId xmlns:p14="http://schemas.microsoft.com/office/powerpoint/2010/main" val="4226299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077F4-449D-4AA0-97AD-878295D34317}" type="slidenum">
              <a:rPr lang="en-US" altLang="zh-CN"/>
              <a:pPr/>
              <a:t>11</a:t>
            </a:fld>
            <a:endParaRPr lang="en-US" altLang="zh-CN"/>
          </a:p>
        </p:txBody>
      </p:sp>
      <p:sp>
        <p:nvSpPr>
          <p:cNvPr id="2897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97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077F4-449D-4AA0-97AD-878295D34317}" type="slidenum">
              <a:rPr lang="en-US" altLang="zh-CN"/>
              <a:pPr/>
              <a:t>12</a:t>
            </a:fld>
            <a:endParaRPr lang="en-US" altLang="zh-CN"/>
          </a:p>
        </p:txBody>
      </p:sp>
      <p:sp>
        <p:nvSpPr>
          <p:cNvPr id="2897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97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1908133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功能单元表中，当指令读完操作数后会将</a:t>
            </a:r>
            <a:r>
              <a:rPr lang="en-US" altLang="zh-CN" dirty="0" err="1"/>
              <a:t>Rj</a:t>
            </a:r>
            <a:r>
              <a:rPr lang="zh-CN" altLang="en-US" dirty="0"/>
              <a:t>和</a:t>
            </a:r>
            <a:r>
              <a:rPr lang="en-US" altLang="zh-CN" dirty="0" err="1"/>
              <a:t>Rk</a:t>
            </a:r>
            <a:r>
              <a:rPr lang="zh-CN" altLang="en-US" dirty="0"/>
              <a:t>置为</a:t>
            </a:r>
            <a:r>
              <a:rPr lang="en-US" altLang="zh-CN" dirty="0"/>
              <a:t>No</a:t>
            </a:r>
            <a:r>
              <a:rPr lang="zh-CN" altLang="en-US" dirty="0"/>
              <a:t>。</a:t>
            </a:r>
          </a:p>
        </p:txBody>
      </p:sp>
      <p:sp>
        <p:nvSpPr>
          <p:cNvPr id="4" name="灯片编号占位符 3"/>
          <p:cNvSpPr>
            <a:spLocks noGrp="1"/>
          </p:cNvSpPr>
          <p:nvPr>
            <p:ph type="sldNum" sz="quarter" idx="5"/>
          </p:nvPr>
        </p:nvSpPr>
        <p:spPr/>
        <p:txBody>
          <a:bodyPr/>
          <a:lstStyle/>
          <a:p>
            <a:fld id="{38D81AC6-A947-4F92-B5FD-8D817962BCEF}" type="slidenum">
              <a:rPr lang="en-US" altLang="zh-CN" smtClean="0"/>
              <a:pPr/>
              <a:t>26</a:t>
            </a:fld>
            <a:endParaRPr lang="en-US" altLang="zh-CN"/>
          </a:p>
        </p:txBody>
      </p:sp>
    </p:spTree>
    <p:extLst>
      <p:ext uri="{BB962C8B-B14F-4D97-AF65-F5344CB8AC3E}">
        <p14:creationId xmlns:p14="http://schemas.microsoft.com/office/powerpoint/2010/main" val="3806892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D81AC6-A947-4F92-B5FD-8D817962BCEF}" type="slidenum">
              <a:rPr lang="en-US" altLang="zh-CN" smtClean="0"/>
              <a:pPr/>
              <a:t>28</a:t>
            </a:fld>
            <a:endParaRPr lang="en-US" altLang="zh-CN"/>
          </a:p>
        </p:txBody>
      </p:sp>
    </p:spTree>
    <p:extLst>
      <p:ext uri="{BB962C8B-B14F-4D97-AF65-F5344CB8AC3E}">
        <p14:creationId xmlns:p14="http://schemas.microsoft.com/office/powerpoint/2010/main" val="4023142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34C46E4-DADB-4A8A-B288-F657F4AC6877}"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lIns="60917" tIns="30459" rIns="60917" bIns="30459"/>
          <a:lstStyle/>
          <a:p>
            <a:endParaRPr lang="zh-CN" altLang="zh-CN"/>
          </a:p>
        </p:txBody>
      </p:sp>
    </p:spTree>
    <p:extLst>
      <p:ext uri="{BB962C8B-B14F-4D97-AF65-F5344CB8AC3E}">
        <p14:creationId xmlns:p14="http://schemas.microsoft.com/office/powerpoint/2010/main" val="1761729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85273FF-2B12-4069-9F5C-6E435CA7A42E}"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146</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714132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24498-3035-49C6-9A2E-A508F96A98D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B95179-4EE4-4B26-81A8-06293CE318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973C781-FFBA-426E-AAA0-CDD04CF539F6}"/>
              </a:ext>
            </a:extLst>
          </p:cNvPr>
          <p:cNvSpPr>
            <a:spLocks noGrp="1"/>
          </p:cNvSpPr>
          <p:nvPr>
            <p:ph type="dt" sz="half" idx="10"/>
          </p:nvPr>
        </p:nvSpPr>
        <p:spPr/>
        <p:txBody>
          <a:bodyPr/>
          <a:lstStyle/>
          <a:p>
            <a:fld id="{65F4002A-3F9F-49D8-8B1F-799AA716BE19}"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3E49480E-7034-4A98-9AD0-A958F234C8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915212-5BA3-4D37-BA73-6F8F07BB2919}"/>
              </a:ext>
            </a:extLst>
          </p:cNvPr>
          <p:cNvSpPr>
            <a:spLocks noGrp="1"/>
          </p:cNvSpPr>
          <p:nvPr>
            <p:ph type="sldNum" sz="quarter" idx="12"/>
          </p:nvPr>
        </p:nvSpPr>
        <p:spPr/>
        <p:txBody>
          <a:bodyPr/>
          <a:lstStyle/>
          <a:p>
            <a:fld id="{B65A2845-BE2B-4C48-BA64-A85FC303B793}" type="slidenum">
              <a:rPr lang="zh-CN" altLang="en-US" smtClean="0"/>
              <a:t>‹#›</a:t>
            </a:fld>
            <a:endParaRPr lang="zh-CN" altLang="en-US"/>
          </a:p>
        </p:txBody>
      </p:sp>
    </p:spTree>
    <p:extLst>
      <p:ext uri="{BB962C8B-B14F-4D97-AF65-F5344CB8AC3E}">
        <p14:creationId xmlns:p14="http://schemas.microsoft.com/office/powerpoint/2010/main" val="2586019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B4E6B-26CB-4B0F-91DE-A46472BE153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A693DB6-CF93-4BD5-B053-B86AF85F15E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1E29B6E-698A-4608-A069-BC30D816DE2B}"/>
              </a:ext>
            </a:extLst>
          </p:cNvPr>
          <p:cNvSpPr>
            <a:spLocks noGrp="1"/>
          </p:cNvSpPr>
          <p:nvPr>
            <p:ph type="dt" sz="half" idx="10"/>
          </p:nvPr>
        </p:nvSpPr>
        <p:spPr/>
        <p:txBody>
          <a:bodyPr/>
          <a:lstStyle/>
          <a:p>
            <a:fld id="{65F4002A-3F9F-49D8-8B1F-799AA716BE19}"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4B610D63-08B9-4135-8069-B9C96F0E46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3047F0-42FE-4973-922C-154A9AD768E9}"/>
              </a:ext>
            </a:extLst>
          </p:cNvPr>
          <p:cNvSpPr>
            <a:spLocks noGrp="1"/>
          </p:cNvSpPr>
          <p:nvPr>
            <p:ph type="sldNum" sz="quarter" idx="12"/>
          </p:nvPr>
        </p:nvSpPr>
        <p:spPr/>
        <p:txBody>
          <a:bodyPr/>
          <a:lstStyle/>
          <a:p>
            <a:fld id="{B65A2845-BE2B-4C48-BA64-A85FC303B793}" type="slidenum">
              <a:rPr lang="zh-CN" altLang="en-US" smtClean="0"/>
              <a:t>‹#›</a:t>
            </a:fld>
            <a:endParaRPr lang="zh-CN" altLang="en-US"/>
          </a:p>
        </p:txBody>
      </p:sp>
    </p:spTree>
    <p:extLst>
      <p:ext uri="{BB962C8B-B14F-4D97-AF65-F5344CB8AC3E}">
        <p14:creationId xmlns:p14="http://schemas.microsoft.com/office/powerpoint/2010/main" val="1678922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DEA1F8E-7C4D-4C64-9E50-7D871193A43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B069FF7-8040-4822-8BAC-224C7C34974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027735C-34A5-4C12-90E6-0120536E8191}"/>
              </a:ext>
            </a:extLst>
          </p:cNvPr>
          <p:cNvSpPr>
            <a:spLocks noGrp="1"/>
          </p:cNvSpPr>
          <p:nvPr>
            <p:ph type="dt" sz="half" idx="10"/>
          </p:nvPr>
        </p:nvSpPr>
        <p:spPr/>
        <p:txBody>
          <a:bodyPr/>
          <a:lstStyle/>
          <a:p>
            <a:fld id="{65F4002A-3F9F-49D8-8B1F-799AA716BE19}"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84A630DE-BE7F-473D-90E2-FD224E088C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4C5AEC-F5FA-4F6B-B622-0471FF9BACE1}"/>
              </a:ext>
            </a:extLst>
          </p:cNvPr>
          <p:cNvSpPr>
            <a:spLocks noGrp="1"/>
          </p:cNvSpPr>
          <p:nvPr>
            <p:ph type="sldNum" sz="quarter" idx="12"/>
          </p:nvPr>
        </p:nvSpPr>
        <p:spPr/>
        <p:txBody>
          <a:bodyPr/>
          <a:lstStyle/>
          <a:p>
            <a:fld id="{B65A2845-BE2B-4C48-BA64-A85FC303B793}" type="slidenum">
              <a:rPr lang="zh-CN" altLang="en-US" smtClean="0"/>
              <a:t>‹#›</a:t>
            </a:fld>
            <a:endParaRPr lang="zh-CN" altLang="en-US"/>
          </a:p>
        </p:txBody>
      </p:sp>
    </p:spTree>
    <p:extLst>
      <p:ext uri="{BB962C8B-B14F-4D97-AF65-F5344CB8AC3E}">
        <p14:creationId xmlns:p14="http://schemas.microsoft.com/office/powerpoint/2010/main" val="3043642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7" name="Rectangle 7"/>
          <p:cNvSpPr>
            <a:spLocks noGrp="1" noChangeArrowheads="1"/>
          </p:cNvSpPr>
          <p:nvPr>
            <p:ph type="ctrTitle"/>
          </p:nvPr>
        </p:nvSpPr>
        <p:spPr>
          <a:xfrm>
            <a:off x="304800" y="1427164"/>
            <a:ext cx="10769600" cy="1609725"/>
          </a:xfrm>
          <a:prstGeom prst="rect">
            <a:avLst/>
          </a:prstGeom>
        </p:spPr>
        <p:txBody>
          <a:bodyPr/>
          <a:lstStyle>
            <a:lvl1pPr>
              <a:defRPr sz="4600"/>
            </a:lvl1pPr>
          </a:lstStyle>
          <a:p>
            <a:pPr lvl="0"/>
            <a:r>
              <a:rPr lang="zh-CN" altLang="en-US" noProof="0"/>
              <a:t>单击此处编辑母版标题样式</a:t>
            </a:r>
          </a:p>
        </p:txBody>
      </p:sp>
      <p:sp>
        <p:nvSpPr>
          <p:cNvPr id="5128" name="Rectangle 8"/>
          <p:cNvSpPr>
            <a:spLocks noGrp="1" noChangeArrowheads="1"/>
          </p:cNvSpPr>
          <p:nvPr>
            <p:ph type="subTitle" idx="1"/>
          </p:nvPr>
        </p:nvSpPr>
        <p:spPr>
          <a:xfrm>
            <a:off x="1422400" y="3441700"/>
            <a:ext cx="8839200" cy="1676400"/>
          </a:xfrm>
          <a:prstGeom prst="rect">
            <a:avLst/>
          </a:prstGeom>
        </p:spPr>
        <p:txBody>
          <a:bodyPr/>
          <a:lstStyle>
            <a:lvl1pPr marL="0" indent="0">
              <a:buFont typeface="Wingdings" pitchFamily="2" charset="2"/>
              <a:buNone/>
              <a:defRPr/>
            </a:lvl1pPr>
          </a:lstStyle>
          <a:p>
            <a:pPr lvl="0"/>
            <a:r>
              <a:rPr lang="zh-CN" altLang="en-US" noProof="0"/>
              <a:t>单击此处编辑母版副标题样式</a:t>
            </a:r>
          </a:p>
        </p:txBody>
      </p:sp>
      <p:sp>
        <p:nvSpPr>
          <p:cNvPr id="5129" name="Rectangle 9"/>
          <p:cNvSpPr>
            <a:spLocks noGrp="1" noChangeArrowheads="1"/>
          </p:cNvSpPr>
          <p:nvPr>
            <p:ph type="dt" sz="half" idx="2"/>
          </p:nvPr>
        </p:nvSpPr>
        <p:spPr>
          <a:xfrm>
            <a:off x="609600" y="6248400"/>
            <a:ext cx="2844800" cy="471488"/>
          </a:xfrm>
          <a:prstGeom prst="rect">
            <a:avLst/>
          </a:prstGeom>
        </p:spPr>
        <p:txBody>
          <a:bodyPr/>
          <a:lstStyle>
            <a:lvl1pPr>
              <a:defRPr/>
            </a:lvl1pPr>
          </a:lstStyle>
          <a:p>
            <a:fld id="{DCED9D4A-DFEF-4E99-A456-7F983CE65133}" type="datetime1">
              <a:rPr lang="zh-CN" altLang="en-US" smtClean="0"/>
              <a:t>2021/10/8</a:t>
            </a:fld>
            <a:endParaRPr lang="en-US" altLang="zh-CN"/>
          </a:p>
        </p:txBody>
      </p:sp>
      <p:sp>
        <p:nvSpPr>
          <p:cNvPr id="5130" name="Rectangle 10"/>
          <p:cNvSpPr>
            <a:spLocks noGrp="1" noChangeArrowheads="1"/>
          </p:cNvSpPr>
          <p:nvPr>
            <p:ph type="ftr" sz="quarter" idx="3"/>
          </p:nvPr>
        </p:nvSpPr>
        <p:spPr>
          <a:xfrm>
            <a:off x="4165600" y="6253163"/>
            <a:ext cx="3860800" cy="457200"/>
          </a:xfrm>
          <a:prstGeom prst="rect">
            <a:avLst/>
          </a:prstGeom>
        </p:spPr>
        <p:txBody>
          <a:bodyPr/>
          <a:lstStyle>
            <a:lvl1pPr>
              <a:defRPr/>
            </a:lvl1pPr>
          </a:lstStyle>
          <a:p>
            <a:endParaRPr lang="en-US" altLang="zh-CN"/>
          </a:p>
        </p:txBody>
      </p:sp>
      <p:sp>
        <p:nvSpPr>
          <p:cNvPr id="5131" name="Rectangle 11"/>
          <p:cNvSpPr>
            <a:spLocks noGrp="1" noChangeArrowheads="1"/>
          </p:cNvSpPr>
          <p:nvPr>
            <p:ph type="sldNum" sz="quarter" idx="4"/>
          </p:nvPr>
        </p:nvSpPr>
        <p:spPr>
          <a:xfrm>
            <a:off x="8737600" y="6248400"/>
            <a:ext cx="2844800" cy="471488"/>
          </a:xfrm>
          <a:prstGeom prst="rect">
            <a:avLst/>
          </a:prstGeom>
        </p:spPr>
        <p:txBody>
          <a:bodyPr/>
          <a:lstStyle>
            <a:lvl1pPr>
              <a:defRPr/>
            </a:lvl1pPr>
          </a:lstStyle>
          <a:p>
            <a:fld id="{8EA2AAAA-3794-4823-815C-740EEEA72D62}" type="slidenum">
              <a:rPr lang="en-US" altLang="zh-CN" smtClean="0"/>
              <a:pPr/>
              <a:t>‹#›</a:t>
            </a:fld>
            <a:endParaRPr lang="en-US" altLang="zh-CN"/>
          </a:p>
        </p:txBody>
      </p:sp>
    </p:spTree>
    <p:extLst>
      <p:ext uri="{BB962C8B-B14F-4D97-AF65-F5344CB8AC3E}">
        <p14:creationId xmlns:p14="http://schemas.microsoft.com/office/powerpoint/2010/main" val="2134499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228600"/>
            <a:ext cx="10134600" cy="914400"/>
          </a:xfrm>
          <a:prstGeom prst="rect">
            <a:avLst/>
          </a:prstGeom>
        </p:spPr>
        <p:txBody>
          <a:bodyPr/>
          <a:lstStyle>
            <a:lvl1pPr>
              <a:defRPr sz="2800"/>
            </a:lvl1pPr>
          </a:lstStyle>
          <a:p>
            <a:r>
              <a:rPr lang="zh-CN" altLang="en-US" dirty="0"/>
              <a:t>单击此处编辑母版标题样式</a:t>
            </a:r>
          </a:p>
        </p:txBody>
      </p:sp>
      <p:sp>
        <p:nvSpPr>
          <p:cNvPr id="3" name="内容占位符 2"/>
          <p:cNvSpPr>
            <a:spLocks noGrp="1"/>
          </p:cNvSpPr>
          <p:nvPr>
            <p:ph idx="1"/>
          </p:nvPr>
        </p:nvSpPr>
        <p:spPr>
          <a:xfrm>
            <a:off x="812800" y="1600200"/>
            <a:ext cx="10566400" cy="4419600"/>
          </a:xfrm>
          <a:prstGeom prst="rect">
            <a:avLst/>
          </a:prstGeom>
        </p:spPr>
        <p:txBody>
          <a:bodyPr/>
          <a:lstStyle>
            <a:lvl1pPr>
              <a:defRPr sz="2400"/>
            </a:lvl1pPr>
            <a:lvl2pPr>
              <a:defRPr sz="2400"/>
            </a:lvl2pPr>
            <a:lvl3pPr>
              <a:defRPr sz="2000"/>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09600" y="6248400"/>
            <a:ext cx="2844800" cy="457200"/>
          </a:xfrm>
          <a:prstGeom prst="rect">
            <a:avLst/>
          </a:prstGeom>
        </p:spPr>
        <p:txBody>
          <a:bodyPr/>
          <a:lstStyle>
            <a:lvl1pPr>
              <a:defRPr/>
            </a:lvl1pPr>
          </a:lstStyle>
          <a:p>
            <a:fld id="{DC82442B-B9D3-4EF8-9820-C618E1CC53DD}" type="datetime1">
              <a:rPr lang="zh-CN" altLang="en-US" smtClean="0"/>
              <a:t>2021/10/8</a:t>
            </a:fld>
            <a:endParaRPr lang="en-US" altLang="zh-CN"/>
          </a:p>
        </p:txBody>
      </p:sp>
      <p:sp>
        <p:nvSpPr>
          <p:cNvPr id="5" name="页脚占位符 4"/>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0" y="6248400"/>
            <a:ext cx="2844800" cy="457200"/>
          </a:xfrm>
          <a:prstGeom prst="rect">
            <a:avLst/>
          </a:prstGeom>
        </p:spPr>
        <p:txBody>
          <a:bodyPr/>
          <a:lstStyle>
            <a:lvl1pPr>
              <a:defRPr/>
            </a:lvl1pPr>
          </a:lstStyle>
          <a:p>
            <a:fld id="{CA0E6E85-179F-4D51-A20D-83C50202A976}" type="slidenum">
              <a:rPr lang="en-US" altLang="zh-CN" smtClean="0"/>
              <a:pPr/>
              <a:t>‹#›</a:t>
            </a:fld>
            <a:endParaRPr lang="en-US" altLang="zh-CN"/>
          </a:p>
        </p:txBody>
      </p:sp>
    </p:spTree>
    <p:extLst>
      <p:ext uri="{BB962C8B-B14F-4D97-AF65-F5344CB8AC3E}">
        <p14:creationId xmlns:p14="http://schemas.microsoft.com/office/powerpoint/2010/main" val="835499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日期占位符 3"/>
          <p:cNvSpPr>
            <a:spLocks noGrp="1"/>
          </p:cNvSpPr>
          <p:nvPr>
            <p:ph type="dt" sz="half" idx="10"/>
          </p:nvPr>
        </p:nvSpPr>
        <p:spPr>
          <a:xfrm>
            <a:off x="609600" y="6248400"/>
            <a:ext cx="2844800" cy="457200"/>
          </a:xfrm>
          <a:prstGeom prst="rect">
            <a:avLst/>
          </a:prstGeom>
        </p:spPr>
        <p:txBody>
          <a:bodyPr/>
          <a:lstStyle>
            <a:lvl1pPr>
              <a:defRPr/>
            </a:lvl1pPr>
          </a:lstStyle>
          <a:p>
            <a:fld id="{6B4B33B1-33C7-4A2B-9D69-492B032D707A}" type="datetime1">
              <a:rPr lang="zh-CN" altLang="en-US" smtClean="0"/>
              <a:t>2021/10/8</a:t>
            </a:fld>
            <a:endParaRPr lang="en-US" altLang="zh-CN"/>
          </a:p>
        </p:txBody>
      </p:sp>
      <p:sp>
        <p:nvSpPr>
          <p:cNvPr id="5" name="页脚占位符 4"/>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0" y="6248400"/>
            <a:ext cx="2844800" cy="457200"/>
          </a:xfrm>
          <a:prstGeom prst="rect">
            <a:avLst/>
          </a:prstGeom>
        </p:spPr>
        <p:txBody>
          <a:bodyPr/>
          <a:lstStyle>
            <a:lvl1pPr>
              <a:defRPr/>
            </a:lvl1pPr>
          </a:lstStyle>
          <a:p>
            <a:fld id="{C463E590-4AEE-49AB-8097-973A0B25DF1B}" type="slidenum">
              <a:rPr lang="en-US" altLang="zh-CN" smtClean="0"/>
              <a:pPr/>
              <a:t>‹#›</a:t>
            </a:fld>
            <a:endParaRPr lang="en-US" altLang="zh-CN"/>
          </a:p>
        </p:txBody>
      </p:sp>
    </p:spTree>
    <p:extLst>
      <p:ext uri="{BB962C8B-B14F-4D97-AF65-F5344CB8AC3E}">
        <p14:creationId xmlns:p14="http://schemas.microsoft.com/office/powerpoint/2010/main" val="3043259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228600"/>
            <a:ext cx="10134600" cy="914400"/>
          </a:xfrm>
          <a:prstGeom prst="rect">
            <a:avLst/>
          </a:prstGeom>
        </p:spPr>
        <p:txBody>
          <a:bodyPr/>
          <a:lstStyle>
            <a:lvl1pPr>
              <a:defRPr sz="2800"/>
            </a:lvl1pPr>
          </a:lstStyle>
          <a:p>
            <a:r>
              <a:rPr lang="zh-CN" altLang="en-US" dirty="0"/>
              <a:t>单击此处编辑母版标题样式</a:t>
            </a:r>
          </a:p>
        </p:txBody>
      </p:sp>
      <p:sp>
        <p:nvSpPr>
          <p:cNvPr id="3" name="内容占位符 2"/>
          <p:cNvSpPr>
            <a:spLocks noGrp="1"/>
          </p:cNvSpPr>
          <p:nvPr>
            <p:ph sz="half" idx="1"/>
          </p:nvPr>
        </p:nvSpPr>
        <p:spPr>
          <a:xfrm>
            <a:off x="812800" y="1600200"/>
            <a:ext cx="51816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0"/>
            <a:ext cx="51816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8400"/>
            <a:ext cx="2844800" cy="457200"/>
          </a:xfrm>
          <a:prstGeom prst="rect">
            <a:avLst/>
          </a:prstGeom>
        </p:spPr>
        <p:txBody>
          <a:bodyPr/>
          <a:lstStyle>
            <a:lvl1pPr>
              <a:defRPr/>
            </a:lvl1pPr>
          </a:lstStyle>
          <a:p>
            <a:fld id="{80388465-15D9-470E-9D14-E64EC7977427}" type="datetime1">
              <a:rPr lang="zh-CN" altLang="en-US" smtClean="0"/>
              <a:t>2021/10/8</a:t>
            </a:fld>
            <a:endParaRPr lang="en-US" altLang="zh-CN"/>
          </a:p>
        </p:txBody>
      </p:sp>
      <p:sp>
        <p:nvSpPr>
          <p:cNvPr id="6" name="页脚占位符 5"/>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8400"/>
            <a:ext cx="2844800" cy="457200"/>
          </a:xfrm>
          <a:prstGeom prst="rect">
            <a:avLst/>
          </a:prstGeom>
        </p:spPr>
        <p:txBody>
          <a:bodyPr/>
          <a:lstStyle>
            <a:lvl1pPr>
              <a:defRPr/>
            </a:lvl1pPr>
          </a:lstStyle>
          <a:p>
            <a:fld id="{A11D0303-B780-428F-8A9A-9C4E8A2F79A8}" type="slidenum">
              <a:rPr lang="en-US" altLang="zh-CN" smtClean="0"/>
              <a:pPr/>
              <a:t>‹#›</a:t>
            </a:fld>
            <a:endParaRPr lang="en-US" altLang="zh-CN"/>
          </a:p>
        </p:txBody>
      </p:sp>
    </p:spTree>
    <p:extLst>
      <p:ext uri="{BB962C8B-B14F-4D97-AF65-F5344CB8AC3E}">
        <p14:creationId xmlns:p14="http://schemas.microsoft.com/office/powerpoint/2010/main" val="142426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sz="2800"/>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8400"/>
            <a:ext cx="2844800" cy="457200"/>
          </a:xfrm>
          <a:prstGeom prst="rect">
            <a:avLst/>
          </a:prstGeom>
        </p:spPr>
        <p:txBody>
          <a:bodyPr/>
          <a:lstStyle>
            <a:lvl1pPr>
              <a:defRPr/>
            </a:lvl1pPr>
          </a:lstStyle>
          <a:p>
            <a:fld id="{0AA92424-7106-424F-BCB1-20ADF3423C76}" type="datetime1">
              <a:rPr lang="zh-CN" altLang="en-US" smtClean="0"/>
              <a:t>2021/10/8</a:t>
            </a:fld>
            <a:endParaRPr lang="en-US" altLang="zh-CN"/>
          </a:p>
        </p:txBody>
      </p:sp>
      <p:sp>
        <p:nvSpPr>
          <p:cNvPr id="8" name="页脚占位符 7"/>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8737600" y="6248400"/>
            <a:ext cx="2844800" cy="457200"/>
          </a:xfrm>
          <a:prstGeom prst="rect">
            <a:avLst/>
          </a:prstGeom>
        </p:spPr>
        <p:txBody>
          <a:bodyPr/>
          <a:lstStyle>
            <a:lvl1pPr>
              <a:defRPr/>
            </a:lvl1pPr>
          </a:lstStyle>
          <a:p>
            <a:fld id="{598C7EB0-B7D5-4B3E-989E-17765EB3D849}" type="slidenum">
              <a:rPr lang="en-US" altLang="zh-CN" smtClean="0"/>
              <a:pPr/>
              <a:t>‹#›</a:t>
            </a:fld>
            <a:endParaRPr lang="en-US" altLang="zh-CN"/>
          </a:p>
        </p:txBody>
      </p:sp>
    </p:spTree>
    <p:extLst>
      <p:ext uri="{BB962C8B-B14F-4D97-AF65-F5344CB8AC3E}">
        <p14:creationId xmlns:p14="http://schemas.microsoft.com/office/powerpoint/2010/main" val="940201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15413" y="228600"/>
            <a:ext cx="10131987" cy="914400"/>
          </a:xfrm>
          <a:prstGeom prst="rect">
            <a:avLst/>
          </a:prstGeom>
        </p:spPr>
        <p:txBody>
          <a:bodyPr/>
          <a:lstStyle>
            <a:lvl1pPr>
              <a:defRPr sz="2800"/>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a:xfrm>
            <a:off x="609600" y="6248400"/>
            <a:ext cx="2844800" cy="457200"/>
          </a:xfrm>
          <a:prstGeom prst="rect">
            <a:avLst/>
          </a:prstGeom>
        </p:spPr>
        <p:txBody>
          <a:bodyPr/>
          <a:lstStyle>
            <a:lvl1pPr>
              <a:defRPr/>
            </a:lvl1pPr>
          </a:lstStyle>
          <a:p>
            <a:fld id="{C756A10D-6645-4A67-A3FA-5E3A6930FCB0}" type="datetime1">
              <a:rPr lang="zh-CN" altLang="en-US" smtClean="0"/>
              <a:t>2021/10/8</a:t>
            </a:fld>
            <a:endParaRPr lang="en-US" altLang="zh-CN"/>
          </a:p>
        </p:txBody>
      </p:sp>
      <p:sp>
        <p:nvSpPr>
          <p:cNvPr id="4" name="页脚占位符 3"/>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0" y="6248400"/>
            <a:ext cx="2844800" cy="457200"/>
          </a:xfrm>
          <a:prstGeom prst="rect">
            <a:avLst/>
          </a:prstGeom>
        </p:spPr>
        <p:txBody>
          <a:bodyPr/>
          <a:lstStyle>
            <a:lvl1pPr>
              <a:defRPr/>
            </a:lvl1pPr>
          </a:lstStyle>
          <a:p>
            <a:fld id="{2D108137-C507-4D30-8CA5-C0F78EE6230F}" type="slidenum">
              <a:rPr lang="en-US" altLang="zh-CN" smtClean="0"/>
              <a:pPr/>
              <a:t>‹#›</a:t>
            </a:fld>
            <a:endParaRPr lang="en-US" altLang="zh-CN"/>
          </a:p>
        </p:txBody>
      </p:sp>
    </p:spTree>
    <p:extLst>
      <p:ext uri="{BB962C8B-B14F-4D97-AF65-F5344CB8AC3E}">
        <p14:creationId xmlns:p14="http://schemas.microsoft.com/office/powerpoint/2010/main" val="1139159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248400"/>
            <a:ext cx="2844800" cy="457200"/>
          </a:xfrm>
          <a:prstGeom prst="rect">
            <a:avLst/>
          </a:prstGeom>
        </p:spPr>
        <p:txBody>
          <a:bodyPr/>
          <a:lstStyle>
            <a:lvl1pPr>
              <a:defRPr/>
            </a:lvl1pPr>
          </a:lstStyle>
          <a:p>
            <a:fld id="{C9C1B4D9-395A-4384-A790-CEE19C01609E}" type="datetime1">
              <a:rPr lang="zh-CN" altLang="en-US" smtClean="0"/>
              <a:t>2021/10/8</a:t>
            </a:fld>
            <a:endParaRPr lang="en-US" altLang="zh-CN"/>
          </a:p>
        </p:txBody>
      </p:sp>
      <p:sp>
        <p:nvSpPr>
          <p:cNvPr id="3" name="页脚占位符 2"/>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8737600" y="6248400"/>
            <a:ext cx="2844800" cy="457200"/>
          </a:xfrm>
          <a:prstGeom prst="rect">
            <a:avLst/>
          </a:prstGeom>
        </p:spPr>
        <p:txBody>
          <a:bodyPr/>
          <a:lstStyle>
            <a:lvl1pPr>
              <a:defRPr/>
            </a:lvl1pPr>
          </a:lstStyle>
          <a:p>
            <a:fld id="{0E66C2E1-FBA1-48DB-A64E-7DBC21266C62}" type="slidenum">
              <a:rPr lang="en-US" altLang="zh-CN" smtClean="0"/>
              <a:pPr/>
              <a:t>‹#›</a:t>
            </a:fld>
            <a:endParaRPr lang="en-US" altLang="zh-CN"/>
          </a:p>
        </p:txBody>
      </p:sp>
    </p:spTree>
    <p:extLst>
      <p:ext uri="{BB962C8B-B14F-4D97-AF65-F5344CB8AC3E}">
        <p14:creationId xmlns:p14="http://schemas.microsoft.com/office/powerpoint/2010/main" val="22541848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a:xfrm>
            <a:off x="609600" y="6248400"/>
            <a:ext cx="2844800" cy="457200"/>
          </a:xfrm>
          <a:prstGeom prst="rect">
            <a:avLst/>
          </a:prstGeom>
        </p:spPr>
        <p:txBody>
          <a:bodyPr/>
          <a:lstStyle>
            <a:lvl1pPr>
              <a:defRPr/>
            </a:lvl1pPr>
          </a:lstStyle>
          <a:p>
            <a:fld id="{AC63C19A-DF23-4FB8-A68B-42EAEF3488B9}" type="datetime1">
              <a:rPr lang="zh-CN" altLang="en-US" smtClean="0"/>
              <a:t>2021/10/8</a:t>
            </a:fld>
            <a:endParaRPr lang="en-US" altLang="zh-CN"/>
          </a:p>
        </p:txBody>
      </p:sp>
      <p:sp>
        <p:nvSpPr>
          <p:cNvPr id="6" name="页脚占位符 5"/>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8400"/>
            <a:ext cx="2844800" cy="457200"/>
          </a:xfrm>
          <a:prstGeom prst="rect">
            <a:avLst/>
          </a:prstGeom>
        </p:spPr>
        <p:txBody>
          <a:bodyPr/>
          <a:lstStyle>
            <a:lvl1pPr>
              <a:defRPr/>
            </a:lvl1pPr>
          </a:lstStyle>
          <a:p>
            <a:fld id="{F9A003A2-2902-4800-A83B-C9382B79AE8C}" type="slidenum">
              <a:rPr lang="en-US" altLang="zh-CN" smtClean="0"/>
              <a:pPr/>
              <a:t>‹#›</a:t>
            </a:fld>
            <a:endParaRPr lang="en-US" altLang="zh-CN"/>
          </a:p>
        </p:txBody>
      </p:sp>
    </p:spTree>
    <p:extLst>
      <p:ext uri="{BB962C8B-B14F-4D97-AF65-F5344CB8AC3E}">
        <p14:creationId xmlns:p14="http://schemas.microsoft.com/office/powerpoint/2010/main" val="372929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F33A85-9123-418B-B211-F0C5513E92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F2A182-55EE-4D85-8CEF-F973F628CCF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97ACA63-58CF-48B3-BBF2-95DA664D7DBC}"/>
              </a:ext>
            </a:extLst>
          </p:cNvPr>
          <p:cNvSpPr>
            <a:spLocks noGrp="1"/>
          </p:cNvSpPr>
          <p:nvPr>
            <p:ph type="dt" sz="half" idx="10"/>
          </p:nvPr>
        </p:nvSpPr>
        <p:spPr/>
        <p:txBody>
          <a:bodyPr/>
          <a:lstStyle/>
          <a:p>
            <a:fld id="{65F4002A-3F9F-49D8-8B1F-799AA716BE19}"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50ADE481-F43C-4B6C-AD51-3231450CDA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AF175C-16CE-4FC6-A7BA-62572DB6D08C}"/>
              </a:ext>
            </a:extLst>
          </p:cNvPr>
          <p:cNvSpPr>
            <a:spLocks noGrp="1"/>
          </p:cNvSpPr>
          <p:nvPr>
            <p:ph type="sldNum" sz="quarter" idx="12"/>
          </p:nvPr>
        </p:nvSpPr>
        <p:spPr/>
        <p:txBody>
          <a:bodyPr/>
          <a:lstStyle/>
          <a:p>
            <a:fld id="{B65A2845-BE2B-4C48-BA64-A85FC303B793}" type="slidenum">
              <a:rPr lang="zh-CN" altLang="en-US" smtClean="0"/>
              <a:t>‹#›</a:t>
            </a:fld>
            <a:endParaRPr lang="zh-CN" altLang="en-US"/>
          </a:p>
        </p:txBody>
      </p:sp>
    </p:spTree>
    <p:extLst>
      <p:ext uri="{BB962C8B-B14F-4D97-AF65-F5344CB8AC3E}">
        <p14:creationId xmlns:p14="http://schemas.microsoft.com/office/powerpoint/2010/main" val="2837170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a:xfrm>
            <a:off x="609600" y="6248400"/>
            <a:ext cx="2844800" cy="457200"/>
          </a:xfrm>
          <a:prstGeom prst="rect">
            <a:avLst/>
          </a:prstGeom>
        </p:spPr>
        <p:txBody>
          <a:bodyPr/>
          <a:lstStyle>
            <a:lvl1pPr>
              <a:defRPr/>
            </a:lvl1pPr>
          </a:lstStyle>
          <a:p>
            <a:fld id="{6DE5CEBF-9267-4346-BA3B-1F04574C23E6}" type="datetime1">
              <a:rPr lang="zh-CN" altLang="en-US" smtClean="0"/>
              <a:t>2021/10/8</a:t>
            </a:fld>
            <a:endParaRPr lang="en-US" altLang="zh-CN"/>
          </a:p>
        </p:txBody>
      </p:sp>
      <p:sp>
        <p:nvSpPr>
          <p:cNvPr id="6" name="页脚占位符 5"/>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8400"/>
            <a:ext cx="2844800" cy="457200"/>
          </a:xfrm>
          <a:prstGeom prst="rect">
            <a:avLst/>
          </a:prstGeom>
        </p:spPr>
        <p:txBody>
          <a:bodyPr/>
          <a:lstStyle>
            <a:lvl1pPr>
              <a:defRPr/>
            </a:lvl1pPr>
          </a:lstStyle>
          <a:p>
            <a:fld id="{52AE7A20-8578-423F-98FC-05232379D94F}" type="slidenum">
              <a:rPr lang="en-US" altLang="zh-CN" smtClean="0"/>
              <a:pPr/>
              <a:t>‹#›</a:t>
            </a:fld>
            <a:endParaRPr lang="en-US" altLang="zh-CN"/>
          </a:p>
        </p:txBody>
      </p:sp>
    </p:spTree>
    <p:extLst>
      <p:ext uri="{BB962C8B-B14F-4D97-AF65-F5344CB8AC3E}">
        <p14:creationId xmlns:p14="http://schemas.microsoft.com/office/powerpoint/2010/main" val="2714197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60352" y="228600"/>
            <a:ext cx="10687049" cy="914400"/>
          </a:xfrm>
          <a:prstGeom prst="rect">
            <a:avLst/>
          </a:prstGeom>
        </p:spPr>
        <p:txBody>
          <a:body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812800" y="1600200"/>
            <a:ext cx="10566400" cy="4419600"/>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248400"/>
            <a:ext cx="2844800" cy="457200"/>
          </a:xfrm>
          <a:prstGeom prst="rect">
            <a:avLst/>
          </a:prstGeom>
        </p:spPr>
        <p:txBody>
          <a:bodyPr/>
          <a:lstStyle>
            <a:lvl1pPr>
              <a:defRPr/>
            </a:lvl1pPr>
          </a:lstStyle>
          <a:p>
            <a:fld id="{F60AC212-8B35-4933-9E29-196E54F2C76D}" type="datetime1">
              <a:rPr lang="zh-CN" altLang="en-US" smtClean="0"/>
              <a:t>2021/10/8</a:t>
            </a:fld>
            <a:endParaRPr lang="en-US" altLang="zh-CN"/>
          </a:p>
        </p:txBody>
      </p:sp>
      <p:sp>
        <p:nvSpPr>
          <p:cNvPr id="5" name="页脚占位符 4"/>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0" y="6248400"/>
            <a:ext cx="2844800" cy="457200"/>
          </a:xfrm>
          <a:prstGeom prst="rect">
            <a:avLst/>
          </a:prstGeom>
        </p:spPr>
        <p:txBody>
          <a:bodyPr/>
          <a:lstStyle>
            <a:lvl1pPr>
              <a:defRPr/>
            </a:lvl1pPr>
          </a:lstStyle>
          <a:p>
            <a:fld id="{B6A02190-58BC-42AD-8588-3D07F92AF24C}" type="slidenum">
              <a:rPr lang="en-US" altLang="zh-CN" smtClean="0"/>
              <a:pPr/>
              <a:t>‹#›</a:t>
            </a:fld>
            <a:endParaRPr lang="en-US" altLang="zh-CN"/>
          </a:p>
        </p:txBody>
      </p:sp>
    </p:spTree>
    <p:extLst>
      <p:ext uri="{BB962C8B-B14F-4D97-AF65-F5344CB8AC3E}">
        <p14:creationId xmlns:p14="http://schemas.microsoft.com/office/powerpoint/2010/main" val="18047396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00018" y="228600"/>
            <a:ext cx="2779183" cy="57912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60351" y="228600"/>
            <a:ext cx="8136467" cy="5791200"/>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248400"/>
            <a:ext cx="2844800" cy="457200"/>
          </a:xfrm>
          <a:prstGeom prst="rect">
            <a:avLst/>
          </a:prstGeom>
        </p:spPr>
        <p:txBody>
          <a:bodyPr/>
          <a:lstStyle>
            <a:lvl1pPr>
              <a:defRPr/>
            </a:lvl1pPr>
          </a:lstStyle>
          <a:p>
            <a:fld id="{752BD529-CBA2-4158-8DB2-E221474DCE65}" type="datetime1">
              <a:rPr lang="zh-CN" altLang="en-US" smtClean="0"/>
              <a:t>2021/10/8</a:t>
            </a:fld>
            <a:endParaRPr lang="en-US" altLang="zh-CN"/>
          </a:p>
        </p:txBody>
      </p:sp>
      <p:sp>
        <p:nvSpPr>
          <p:cNvPr id="5" name="页脚占位符 4"/>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0" y="6248400"/>
            <a:ext cx="2844800" cy="457200"/>
          </a:xfrm>
          <a:prstGeom prst="rect">
            <a:avLst/>
          </a:prstGeom>
        </p:spPr>
        <p:txBody>
          <a:bodyPr/>
          <a:lstStyle>
            <a:lvl1pPr>
              <a:defRPr/>
            </a:lvl1pPr>
          </a:lstStyle>
          <a:p>
            <a:fld id="{DA9728FA-EAAD-417D-B30E-A718CF81F7EC}" type="slidenum">
              <a:rPr lang="en-US" altLang="zh-CN" smtClean="0"/>
              <a:pPr/>
              <a:t>‹#›</a:t>
            </a:fld>
            <a:endParaRPr lang="en-US" altLang="zh-CN"/>
          </a:p>
        </p:txBody>
      </p:sp>
    </p:spTree>
    <p:extLst>
      <p:ext uri="{BB962C8B-B14F-4D97-AF65-F5344CB8AC3E}">
        <p14:creationId xmlns:p14="http://schemas.microsoft.com/office/powerpoint/2010/main" val="3399773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60352" y="228600"/>
            <a:ext cx="10687049" cy="9144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812800" y="1600200"/>
            <a:ext cx="10566400" cy="4419600"/>
          </a:xfrm>
          <a:prstGeom prst="rect">
            <a:avLst/>
          </a:prstGeom>
        </p:spPr>
        <p:txBody>
          <a:bodyPr/>
          <a:lstStyle>
            <a:lvl1pPr>
              <a:defRPr sz="2400"/>
            </a:lvl1pPr>
          </a:lstStyle>
          <a:p>
            <a:r>
              <a:rPr lang="zh-CN" altLang="en-US" dirty="0"/>
              <a:t>单击图标添加表格</a:t>
            </a:r>
          </a:p>
        </p:txBody>
      </p:sp>
      <p:sp>
        <p:nvSpPr>
          <p:cNvPr id="4" name="日期占位符 3"/>
          <p:cNvSpPr>
            <a:spLocks noGrp="1"/>
          </p:cNvSpPr>
          <p:nvPr>
            <p:ph type="dt" sz="half" idx="10"/>
          </p:nvPr>
        </p:nvSpPr>
        <p:spPr>
          <a:xfrm>
            <a:off x="609600" y="6248400"/>
            <a:ext cx="2844800" cy="457200"/>
          </a:xfrm>
          <a:prstGeom prst="rect">
            <a:avLst/>
          </a:prstGeom>
        </p:spPr>
        <p:txBody>
          <a:bodyPr/>
          <a:lstStyle>
            <a:lvl1pPr>
              <a:defRPr/>
            </a:lvl1pPr>
          </a:lstStyle>
          <a:p>
            <a:fld id="{9A47D4EB-D660-42CD-9A15-4394DA4EFEC8}" type="datetime1">
              <a:rPr lang="zh-CN" altLang="en-US" smtClean="0"/>
              <a:t>2021/10/8</a:t>
            </a:fld>
            <a:endParaRPr lang="en-US" altLang="zh-CN"/>
          </a:p>
        </p:txBody>
      </p:sp>
      <p:sp>
        <p:nvSpPr>
          <p:cNvPr id="5" name="页脚占位符 4"/>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0" y="6248400"/>
            <a:ext cx="2844800" cy="457200"/>
          </a:xfrm>
          <a:prstGeom prst="rect">
            <a:avLst/>
          </a:prstGeom>
        </p:spPr>
        <p:txBody>
          <a:bodyPr/>
          <a:lstStyle>
            <a:lvl1pPr>
              <a:defRPr/>
            </a:lvl1pPr>
          </a:lstStyle>
          <a:p>
            <a:fld id="{13E4FACA-BF7E-421A-9926-FB3008519116}" type="slidenum">
              <a:rPr lang="en-US" altLang="zh-CN" smtClean="0"/>
              <a:pPr/>
              <a:t>‹#›</a:t>
            </a:fld>
            <a:endParaRPr lang="en-US" altLang="zh-CN"/>
          </a:p>
        </p:txBody>
      </p:sp>
    </p:spTree>
    <p:extLst>
      <p:ext uri="{BB962C8B-B14F-4D97-AF65-F5344CB8AC3E}">
        <p14:creationId xmlns:p14="http://schemas.microsoft.com/office/powerpoint/2010/main" val="41030673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7095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60352" y="228600"/>
            <a:ext cx="10687049"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812800" y="1600200"/>
            <a:ext cx="5181600" cy="4419600"/>
          </a:xfrm>
        </p:spPr>
        <p:txBody>
          <a:bodyPr/>
          <a:lstStyle>
            <a:lvl1pPr>
              <a:defRPr sz="2400"/>
            </a:lvl1pPr>
            <a:lvl2pPr>
              <a:defRPr sz="2400"/>
            </a:lvl2pPr>
            <a:lvl3pPr>
              <a:defRPr sz="2400"/>
            </a:lvl3pPr>
            <a:lvl4pPr>
              <a:defRPr sz="2400"/>
            </a:lvl4pPr>
            <a:lvl5pPr>
              <a:defRPr sz="2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600200"/>
            <a:ext cx="5181600" cy="4419600"/>
          </a:xfrm>
        </p:spPr>
        <p:txBody>
          <a:bodyPr/>
          <a:lstStyle>
            <a:lvl1pPr>
              <a:defRPr sz="2400"/>
            </a:lvl1pPr>
            <a:lvl2pPr>
              <a:defRPr sz="2400"/>
            </a:lvl2pPr>
            <a:lvl3pPr>
              <a:defRPr sz="2400"/>
            </a:lvl3pPr>
            <a:lvl4pPr>
              <a:defRPr sz="2400"/>
            </a:lvl4pPr>
            <a:lvl5pPr>
              <a:defRPr sz="2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609600" y="6248400"/>
            <a:ext cx="2844800" cy="457200"/>
          </a:xfrm>
        </p:spPr>
        <p:txBody>
          <a:bodyPr/>
          <a:lstStyle>
            <a:lvl1pPr>
              <a:defRPr/>
            </a:lvl1pPr>
          </a:lstStyle>
          <a:p>
            <a:fld id="{BF5D1211-9BA0-43D0-91F3-9204EE674BD1}" type="datetime1">
              <a:rPr lang="zh-CN" altLang="en-US" smtClean="0"/>
              <a:t>2021/10/8</a:t>
            </a:fld>
            <a:endParaRPr lang="en-US" altLang="zh-CN"/>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8400"/>
            <a:ext cx="2844800" cy="457200"/>
          </a:xfrm>
        </p:spPr>
        <p:txBody>
          <a:bodyPr/>
          <a:lstStyle>
            <a:lvl1pPr>
              <a:defRPr/>
            </a:lvl1pPr>
          </a:lstStyle>
          <a:p>
            <a:fld id="{1FADB640-25AD-4F63-9221-3357315BC3F2}" type="slidenum">
              <a:rPr lang="en-US" altLang="zh-CN"/>
              <a:pPr/>
              <a:t>‹#›</a:t>
            </a:fld>
            <a:endParaRPr lang="en-US" altLang="zh-CN"/>
          </a:p>
        </p:txBody>
      </p:sp>
    </p:spTree>
    <p:extLst>
      <p:ext uri="{BB962C8B-B14F-4D97-AF65-F5344CB8AC3E}">
        <p14:creationId xmlns:p14="http://schemas.microsoft.com/office/powerpoint/2010/main" val="42766179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260352" y="228600"/>
            <a:ext cx="10687049" cy="914400"/>
          </a:xfrm>
        </p:spPr>
        <p:txBody>
          <a:bodyPr/>
          <a:lstStyle/>
          <a:p>
            <a:r>
              <a:rPr lang="zh-CN" altLang="en-US"/>
              <a:t>单击此处编辑母版标题样式</a:t>
            </a:r>
          </a:p>
        </p:txBody>
      </p:sp>
      <p:sp>
        <p:nvSpPr>
          <p:cNvPr id="3" name="内容占位符 2"/>
          <p:cNvSpPr>
            <a:spLocks noGrp="1"/>
          </p:cNvSpPr>
          <p:nvPr>
            <p:ph sz="half" idx="1"/>
          </p:nvPr>
        </p:nvSpPr>
        <p:spPr>
          <a:xfrm>
            <a:off x="812800" y="1600200"/>
            <a:ext cx="10566400" cy="213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12800" y="3886200"/>
            <a:ext cx="10566400" cy="213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8400"/>
            <a:ext cx="2844800" cy="457200"/>
          </a:xfrm>
        </p:spPr>
        <p:txBody>
          <a:bodyPr/>
          <a:lstStyle>
            <a:lvl1pPr>
              <a:defRPr/>
            </a:lvl1pPr>
          </a:lstStyle>
          <a:p>
            <a:fld id="{D4FF1D67-9A79-4E83-B354-14D205F90497}" type="datetime1">
              <a:rPr lang="zh-CN" altLang="en-US" smtClean="0"/>
              <a:t>2021/10/8</a:t>
            </a:fld>
            <a:endParaRPr lang="en-US" altLang="zh-CN"/>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8400"/>
            <a:ext cx="2844800" cy="457200"/>
          </a:xfrm>
        </p:spPr>
        <p:txBody>
          <a:bodyPr/>
          <a:lstStyle>
            <a:lvl1pPr>
              <a:defRPr/>
            </a:lvl1pPr>
          </a:lstStyle>
          <a:p>
            <a:fld id="{BDE6348C-2B82-41F1-A261-03679F12BBEF}" type="slidenum">
              <a:rPr lang="en-US" altLang="zh-CN"/>
              <a:pPr/>
              <a:t>‹#›</a:t>
            </a:fld>
            <a:endParaRPr lang="en-US" altLang="zh-CN"/>
          </a:p>
        </p:txBody>
      </p:sp>
    </p:spTree>
    <p:extLst>
      <p:ext uri="{BB962C8B-B14F-4D97-AF65-F5344CB8AC3E}">
        <p14:creationId xmlns:p14="http://schemas.microsoft.com/office/powerpoint/2010/main" val="32854728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260352" y="228600"/>
            <a:ext cx="10687049"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812800" y="1600200"/>
            <a:ext cx="10566400" cy="213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12800" y="3886200"/>
            <a:ext cx="10566400" cy="213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8400"/>
            <a:ext cx="2844800" cy="457200"/>
          </a:xfrm>
        </p:spPr>
        <p:txBody>
          <a:bodyPr/>
          <a:lstStyle>
            <a:lvl1pPr>
              <a:defRPr/>
            </a:lvl1pPr>
          </a:lstStyle>
          <a:p>
            <a:pPr fontAlgn="base">
              <a:spcBef>
                <a:spcPct val="0"/>
              </a:spcBef>
              <a:spcAft>
                <a:spcPct val="0"/>
              </a:spcAft>
            </a:pPr>
            <a:endParaRPr lang="en-US" altLang="zh-CN">
              <a:solidFill>
                <a:srgbClr val="000000"/>
              </a:solidFill>
            </a:endParaRPr>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pPr fontAlgn="base">
              <a:spcBef>
                <a:spcPct val="0"/>
              </a:spcBef>
              <a:spcAft>
                <a:spcPct val="0"/>
              </a:spcAft>
            </a:pPr>
            <a:endParaRPr lang="en-US" altLang="zh-CN">
              <a:solidFill>
                <a:srgbClr val="000000"/>
              </a:solidFill>
            </a:endParaRPr>
          </a:p>
        </p:txBody>
      </p:sp>
      <p:sp>
        <p:nvSpPr>
          <p:cNvPr id="7" name="灯片编号占位符 6"/>
          <p:cNvSpPr>
            <a:spLocks noGrp="1"/>
          </p:cNvSpPr>
          <p:nvPr>
            <p:ph type="sldNum" sz="quarter" idx="12"/>
          </p:nvPr>
        </p:nvSpPr>
        <p:spPr>
          <a:xfrm>
            <a:off x="8737600" y="6248400"/>
            <a:ext cx="2844800" cy="457200"/>
          </a:xfrm>
        </p:spPr>
        <p:txBody>
          <a:bodyPr/>
          <a:lstStyle>
            <a:lvl1pPr>
              <a:defRPr/>
            </a:lvl1pPr>
          </a:lstStyle>
          <a:p>
            <a:pPr fontAlgn="base">
              <a:spcBef>
                <a:spcPct val="0"/>
              </a:spcBef>
              <a:spcAft>
                <a:spcPct val="0"/>
              </a:spcAft>
            </a:pPr>
            <a:fld id="{75F57098-C7F3-4A3A-8CDE-C20A3AF55389}" type="slidenum">
              <a:rPr lang="en-US" altLang="zh-CN" smtClean="0">
                <a:solidFill>
                  <a:srgbClr val="000000"/>
                </a:solidFill>
              </a:rPr>
              <a:pPr fontAlgn="base">
                <a:spcBef>
                  <a:spcPct val="0"/>
                </a:spcBef>
                <a:spcAft>
                  <a:spcPct val="0"/>
                </a:spcAft>
              </a:pPr>
              <a:t>‹#›</a:t>
            </a:fld>
            <a:endParaRPr lang="en-US" altLang="zh-CN">
              <a:solidFill>
                <a:srgbClr val="000000"/>
              </a:solidFill>
            </a:endParaRPr>
          </a:p>
        </p:txBody>
      </p:sp>
    </p:spTree>
    <p:extLst>
      <p:ext uri="{BB962C8B-B14F-4D97-AF65-F5344CB8AC3E}">
        <p14:creationId xmlns:p14="http://schemas.microsoft.com/office/powerpoint/2010/main" val="290782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857C4-3932-4C98-8ABD-4A2D6C389CD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D563E59-C8EE-4D98-B46F-4F9B68A15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84B7711-9661-4C53-8C50-0AF9D27402B6}"/>
              </a:ext>
            </a:extLst>
          </p:cNvPr>
          <p:cNvSpPr>
            <a:spLocks noGrp="1"/>
          </p:cNvSpPr>
          <p:nvPr>
            <p:ph type="dt" sz="half" idx="10"/>
          </p:nvPr>
        </p:nvSpPr>
        <p:spPr/>
        <p:txBody>
          <a:bodyPr/>
          <a:lstStyle/>
          <a:p>
            <a:fld id="{65F4002A-3F9F-49D8-8B1F-799AA716BE19}"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DF5FE09D-B5AE-4A7B-99FC-CE44DEDD49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64DE65-E3F7-4A44-B6F5-0364010B6957}"/>
              </a:ext>
            </a:extLst>
          </p:cNvPr>
          <p:cNvSpPr>
            <a:spLocks noGrp="1"/>
          </p:cNvSpPr>
          <p:nvPr>
            <p:ph type="sldNum" sz="quarter" idx="12"/>
          </p:nvPr>
        </p:nvSpPr>
        <p:spPr/>
        <p:txBody>
          <a:bodyPr/>
          <a:lstStyle/>
          <a:p>
            <a:fld id="{B65A2845-BE2B-4C48-BA64-A85FC303B793}" type="slidenum">
              <a:rPr lang="zh-CN" altLang="en-US" smtClean="0"/>
              <a:t>‹#›</a:t>
            </a:fld>
            <a:endParaRPr lang="zh-CN" altLang="en-US"/>
          </a:p>
        </p:txBody>
      </p:sp>
    </p:spTree>
    <p:extLst>
      <p:ext uri="{BB962C8B-B14F-4D97-AF65-F5344CB8AC3E}">
        <p14:creationId xmlns:p14="http://schemas.microsoft.com/office/powerpoint/2010/main" val="255668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5C91B-5763-4D31-8F43-68BC9D763C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E40D1F-5FB8-475F-8233-5B90FFC7EA3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1583A37-40EB-4E5C-A97F-85469CE3671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005F5AE-11ED-46BC-8B22-083A4E924537}"/>
              </a:ext>
            </a:extLst>
          </p:cNvPr>
          <p:cNvSpPr>
            <a:spLocks noGrp="1"/>
          </p:cNvSpPr>
          <p:nvPr>
            <p:ph type="dt" sz="half" idx="10"/>
          </p:nvPr>
        </p:nvSpPr>
        <p:spPr/>
        <p:txBody>
          <a:bodyPr/>
          <a:lstStyle/>
          <a:p>
            <a:fld id="{65F4002A-3F9F-49D8-8B1F-799AA716BE19}" type="datetimeFigureOut">
              <a:rPr lang="zh-CN" altLang="en-US" smtClean="0"/>
              <a:t>2021/10/8</a:t>
            </a:fld>
            <a:endParaRPr lang="zh-CN" altLang="en-US"/>
          </a:p>
        </p:txBody>
      </p:sp>
      <p:sp>
        <p:nvSpPr>
          <p:cNvPr id="6" name="页脚占位符 5">
            <a:extLst>
              <a:ext uri="{FF2B5EF4-FFF2-40B4-BE49-F238E27FC236}">
                <a16:creationId xmlns:a16="http://schemas.microsoft.com/office/drawing/2014/main" id="{181FE404-3E0B-42F7-9C97-4393ADA493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B5CA12-4C82-4629-9D8C-226D73307C98}"/>
              </a:ext>
            </a:extLst>
          </p:cNvPr>
          <p:cNvSpPr>
            <a:spLocks noGrp="1"/>
          </p:cNvSpPr>
          <p:nvPr>
            <p:ph type="sldNum" sz="quarter" idx="12"/>
          </p:nvPr>
        </p:nvSpPr>
        <p:spPr/>
        <p:txBody>
          <a:bodyPr/>
          <a:lstStyle/>
          <a:p>
            <a:fld id="{B65A2845-BE2B-4C48-BA64-A85FC303B793}" type="slidenum">
              <a:rPr lang="zh-CN" altLang="en-US" smtClean="0"/>
              <a:t>‹#›</a:t>
            </a:fld>
            <a:endParaRPr lang="zh-CN" altLang="en-US"/>
          </a:p>
        </p:txBody>
      </p:sp>
    </p:spTree>
    <p:extLst>
      <p:ext uri="{BB962C8B-B14F-4D97-AF65-F5344CB8AC3E}">
        <p14:creationId xmlns:p14="http://schemas.microsoft.com/office/powerpoint/2010/main" val="670107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2D794-BE9E-46A3-A0A5-90202DC45F4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F2671D-293F-4B94-883B-756E64EB7D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EE24D5C-C0F0-4E7B-9EA0-28F988CB522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A0D2A24-5909-4B88-94A8-A9A1BCB9F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292645E-B6A8-486D-BE2F-E9740D6D0C7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8F364CA-EDED-45B4-962D-337AEEB1FDF1}"/>
              </a:ext>
            </a:extLst>
          </p:cNvPr>
          <p:cNvSpPr>
            <a:spLocks noGrp="1"/>
          </p:cNvSpPr>
          <p:nvPr>
            <p:ph type="dt" sz="half" idx="10"/>
          </p:nvPr>
        </p:nvSpPr>
        <p:spPr/>
        <p:txBody>
          <a:bodyPr/>
          <a:lstStyle/>
          <a:p>
            <a:fld id="{65F4002A-3F9F-49D8-8B1F-799AA716BE19}" type="datetimeFigureOut">
              <a:rPr lang="zh-CN" altLang="en-US" smtClean="0"/>
              <a:t>2021/10/8</a:t>
            </a:fld>
            <a:endParaRPr lang="zh-CN" altLang="en-US"/>
          </a:p>
        </p:txBody>
      </p:sp>
      <p:sp>
        <p:nvSpPr>
          <p:cNvPr id="8" name="页脚占位符 7">
            <a:extLst>
              <a:ext uri="{FF2B5EF4-FFF2-40B4-BE49-F238E27FC236}">
                <a16:creationId xmlns:a16="http://schemas.microsoft.com/office/drawing/2014/main" id="{FDE4B8DE-6369-496D-841A-21B96B33039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105EEA-6F8E-4D67-90C2-D09E9B7B8E3D}"/>
              </a:ext>
            </a:extLst>
          </p:cNvPr>
          <p:cNvSpPr>
            <a:spLocks noGrp="1"/>
          </p:cNvSpPr>
          <p:nvPr>
            <p:ph type="sldNum" sz="quarter" idx="12"/>
          </p:nvPr>
        </p:nvSpPr>
        <p:spPr/>
        <p:txBody>
          <a:bodyPr/>
          <a:lstStyle/>
          <a:p>
            <a:fld id="{B65A2845-BE2B-4C48-BA64-A85FC303B793}" type="slidenum">
              <a:rPr lang="zh-CN" altLang="en-US" smtClean="0"/>
              <a:t>‹#›</a:t>
            </a:fld>
            <a:endParaRPr lang="zh-CN" altLang="en-US"/>
          </a:p>
        </p:txBody>
      </p:sp>
    </p:spTree>
    <p:extLst>
      <p:ext uri="{BB962C8B-B14F-4D97-AF65-F5344CB8AC3E}">
        <p14:creationId xmlns:p14="http://schemas.microsoft.com/office/powerpoint/2010/main" val="4097083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0FF28-6DF9-452E-9622-F2367F2FDB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B350116-BEF8-426F-B309-929E5D50718D}"/>
              </a:ext>
            </a:extLst>
          </p:cNvPr>
          <p:cNvSpPr>
            <a:spLocks noGrp="1"/>
          </p:cNvSpPr>
          <p:nvPr>
            <p:ph type="dt" sz="half" idx="10"/>
          </p:nvPr>
        </p:nvSpPr>
        <p:spPr/>
        <p:txBody>
          <a:bodyPr/>
          <a:lstStyle/>
          <a:p>
            <a:fld id="{65F4002A-3F9F-49D8-8B1F-799AA716BE19}" type="datetimeFigureOut">
              <a:rPr lang="zh-CN" altLang="en-US" smtClean="0"/>
              <a:t>2021/10/8</a:t>
            </a:fld>
            <a:endParaRPr lang="zh-CN" altLang="en-US"/>
          </a:p>
        </p:txBody>
      </p:sp>
      <p:sp>
        <p:nvSpPr>
          <p:cNvPr id="4" name="页脚占位符 3">
            <a:extLst>
              <a:ext uri="{FF2B5EF4-FFF2-40B4-BE49-F238E27FC236}">
                <a16:creationId xmlns:a16="http://schemas.microsoft.com/office/drawing/2014/main" id="{D68ED0FF-7DF4-4B7F-860D-5B85C9C6708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B801792-2FC7-4E36-B3CD-293FAC7C6E99}"/>
              </a:ext>
            </a:extLst>
          </p:cNvPr>
          <p:cNvSpPr>
            <a:spLocks noGrp="1"/>
          </p:cNvSpPr>
          <p:nvPr>
            <p:ph type="sldNum" sz="quarter" idx="12"/>
          </p:nvPr>
        </p:nvSpPr>
        <p:spPr/>
        <p:txBody>
          <a:bodyPr/>
          <a:lstStyle/>
          <a:p>
            <a:fld id="{B65A2845-BE2B-4C48-BA64-A85FC303B793}" type="slidenum">
              <a:rPr lang="zh-CN" altLang="en-US" smtClean="0"/>
              <a:t>‹#›</a:t>
            </a:fld>
            <a:endParaRPr lang="zh-CN" altLang="en-US"/>
          </a:p>
        </p:txBody>
      </p:sp>
    </p:spTree>
    <p:extLst>
      <p:ext uri="{BB962C8B-B14F-4D97-AF65-F5344CB8AC3E}">
        <p14:creationId xmlns:p14="http://schemas.microsoft.com/office/powerpoint/2010/main" val="380792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C7D934-6787-40B8-B773-4A251E95D91F}"/>
              </a:ext>
            </a:extLst>
          </p:cNvPr>
          <p:cNvSpPr>
            <a:spLocks noGrp="1"/>
          </p:cNvSpPr>
          <p:nvPr>
            <p:ph type="dt" sz="half" idx="10"/>
          </p:nvPr>
        </p:nvSpPr>
        <p:spPr/>
        <p:txBody>
          <a:bodyPr/>
          <a:lstStyle/>
          <a:p>
            <a:fld id="{65F4002A-3F9F-49D8-8B1F-799AA716BE19}" type="datetimeFigureOut">
              <a:rPr lang="zh-CN" altLang="en-US" smtClean="0"/>
              <a:t>2021/10/8</a:t>
            </a:fld>
            <a:endParaRPr lang="zh-CN" altLang="en-US"/>
          </a:p>
        </p:txBody>
      </p:sp>
      <p:sp>
        <p:nvSpPr>
          <p:cNvPr id="3" name="页脚占位符 2">
            <a:extLst>
              <a:ext uri="{FF2B5EF4-FFF2-40B4-BE49-F238E27FC236}">
                <a16:creationId xmlns:a16="http://schemas.microsoft.com/office/drawing/2014/main" id="{E05A30C1-7678-4959-A418-7F9A1FDB586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C0076F3-B8F9-4919-A141-70030911823C}"/>
              </a:ext>
            </a:extLst>
          </p:cNvPr>
          <p:cNvSpPr>
            <a:spLocks noGrp="1"/>
          </p:cNvSpPr>
          <p:nvPr>
            <p:ph type="sldNum" sz="quarter" idx="12"/>
          </p:nvPr>
        </p:nvSpPr>
        <p:spPr/>
        <p:txBody>
          <a:bodyPr/>
          <a:lstStyle/>
          <a:p>
            <a:fld id="{B65A2845-BE2B-4C48-BA64-A85FC303B793}" type="slidenum">
              <a:rPr lang="zh-CN" altLang="en-US" smtClean="0"/>
              <a:t>‹#›</a:t>
            </a:fld>
            <a:endParaRPr lang="zh-CN" altLang="en-US"/>
          </a:p>
        </p:txBody>
      </p:sp>
    </p:spTree>
    <p:extLst>
      <p:ext uri="{BB962C8B-B14F-4D97-AF65-F5344CB8AC3E}">
        <p14:creationId xmlns:p14="http://schemas.microsoft.com/office/powerpoint/2010/main" val="25351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1D6FB-7882-4B8F-B367-1BB6141356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1C1C8CE-1D79-4799-A8D6-1D5A521B77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BB302B4-C78E-43D7-8F95-FDF5454AB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934A8CA-FC95-439C-B833-BF26D54A0B33}"/>
              </a:ext>
            </a:extLst>
          </p:cNvPr>
          <p:cNvSpPr>
            <a:spLocks noGrp="1"/>
          </p:cNvSpPr>
          <p:nvPr>
            <p:ph type="dt" sz="half" idx="10"/>
          </p:nvPr>
        </p:nvSpPr>
        <p:spPr/>
        <p:txBody>
          <a:bodyPr/>
          <a:lstStyle/>
          <a:p>
            <a:fld id="{65F4002A-3F9F-49D8-8B1F-799AA716BE19}" type="datetimeFigureOut">
              <a:rPr lang="zh-CN" altLang="en-US" smtClean="0"/>
              <a:t>2021/10/8</a:t>
            </a:fld>
            <a:endParaRPr lang="zh-CN" altLang="en-US"/>
          </a:p>
        </p:txBody>
      </p:sp>
      <p:sp>
        <p:nvSpPr>
          <p:cNvPr id="6" name="页脚占位符 5">
            <a:extLst>
              <a:ext uri="{FF2B5EF4-FFF2-40B4-BE49-F238E27FC236}">
                <a16:creationId xmlns:a16="http://schemas.microsoft.com/office/drawing/2014/main" id="{98C7B26B-4BF7-40F0-BC0A-052B5244DE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EAA06B-7805-40F3-B971-EE417714DD0A}"/>
              </a:ext>
            </a:extLst>
          </p:cNvPr>
          <p:cNvSpPr>
            <a:spLocks noGrp="1"/>
          </p:cNvSpPr>
          <p:nvPr>
            <p:ph type="sldNum" sz="quarter" idx="12"/>
          </p:nvPr>
        </p:nvSpPr>
        <p:spPr/>
        <p:txBody>
          <a:bodyPr/>
          <a:lstStyle/>
          <a:p>
            <a:fld id="{B65A2845-BE2B-4C48-BA64-A85FC303B793}" type="slidenum">
              <a:rPr lang="zh-CN" altLang="en-US" smtClean="0"/>
              <a:t>‹#›</a:t>
            </a:fld>
            <a:endParaRPr lang="zh-CN" altLang="en-US"/>
          </a:p>
        </p:txBody>
      </p:sp>
    </p:spTree>
    <p:extLst>
      <p:ext uri="{BB962C8B-B14F-4D97-AF65-F5344CB8AC3E}">
        <p14:creationId xmlns:p14="http://schemas.microsoft.com/office/powerpoint/2010/main" val="426074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5C89B-1A61-43DC-BFF3-D951E2D305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C54F12-4E9F-46FD-B54B-B8402AD390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7C66E4D-B4CC-4875-BC94-542C7C65C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ECA2365-C89B-4BA8-9AE5-536C29754981}"/>
              </a:ext>
            </a:extLst>
          </p:cNvPr>
          <p:cNvSpPr>
            <a:spLocks noGrp="1"/>
          </p:cNvSpPr>
          <p:nvPr>
            <p:ph type="dt" sz="half" idx="10"/>
          </p:nvPr>
        </p:nvSpPr>
        <p:spPr/>
        <p:txBody>
          <a:bodyPr/>
          <a:lstStyle/>
          <a:p>
            <a:fld id="{65F4002A-3F9F-49D8-8B1F-799AA716BE19}" type="datetimeFigureOut">
              <a:rPr lang="zh-CN" altLang="en-US" smtClean="0"/>
              <a:t>2021/10/8</a:t>
            </a:fld>
            <a:endParaRPr lang="zh-CN" altLang="en-US"/>
          </a:p>
        </p:txBody>
      </p:sp>
      <p:sp>
        <p:nvSpPr>
          <p:cNvPr id="6" name="页脚占位符 5">
            <a:extLst>
              <a:ext uri="{FF2B5EF4-FFF2-40B4-BE49-F238E27FC236}">
                <a16:creationId xmlns:a16="http://schemas.microsoft.com/office/drawing/2014/main" id="{CBB1F0B0-97B9-498D-9900-6A28D05076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3E1BD1-CAF4-472E-B91C-AA815A05B0A7}"/>
              </a:ext>
            </a:extLst>
          </p:cNvPr>
          <p:cNvSpPr>
            <a:spLocks noGrp="1"/>
          </p:cNvSpPr>
          <p:nvPr>
            <p:ph type="sldNum" sz="quarter" idx="12"/>
          </p:nvPr>
        </p:nvSpPr>
        <p:spPr/>
        <p:txBody>
          <a:bodyPr/>
          <a:lstStyle/>
          <a:p>
            <a:fld id="{B65A2845-BE2B-4C48-BA64-A85FC303B793}" type="slidenum">
              <a:rPr lang="zh-CN" altLang="en-US" smtClean="0"/>
              <a:t>‹#›</a:t>
            </a:fld>
            <a:endParaRPr lang="zh-CN" altLang="en-US"/>
          </a:p>
        </p:txBody>
      </p:sp>
    </p:spTree>
    <p:extLst>
      <p:ext uri="{BB962C8B-B14F-4D97-AF65-F5344CB8AC3E}">
        <p14:creationId xmlns:p14="http://schemas.microsoft.com/office/powerpoint/2010/main" val="2927890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9E157A-C117-4D5F-9BF6-BF9ED5A94E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011725B-1C84-4381-B82E-620A9D03F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D67E31-2CE4-4CAF-9298-BF10BC914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F4002A-3F9F-49D8-8B1F-799AA716BE19}"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61F810DE-8088-4107-8D3D-AC5B7B8A2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0B1A180-2B2F-4EEB-8B9F-467E985CEE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A2845-BE2B-4C48-BA64-A85FC303B793}" type="slidenum">
              <a:rPr lang="zh-CN" altLang="en-US" smtClean="0"/>
              <a:t>‹#›</a:t>
            </a:fld>
            <a:endParaRPr lang="zh-CN" altLang="en-US"/>
          </a:p>
        </p:txBody>
      </p:sp>
    </p:spTree>
    <p:extLst>
      <p:ext uri="{BB962C8B-B14F-4D97-AF65-F5344CB8AC3E}">
        <p14:creationId xmlns:p14="http://schemas.microsoft.com/office/powerpoint/2010/main" val="2582840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梯形 10"/>
          <p:cNvSpPr/>
          <p:nvPr/>
        </p:nvSpPr>
        <p:spPr>
          <a:xfrm>
            <a:off x="623392" y="218810"/>
            <a:ext cx="4951909" cy="551061"/>
          </a:xfrm>
          <a:prstGeom prst="trapezoid">
            <a:avLst>
              <a:gd name="adj" fmla="val 27273"/>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7328" y="116632"/>
            <a:ext cx="1152128" cy="653240"/>
          </a:xfrm>
          <a:prstGeom prst="rect">
            <a:avLst/>
          </a:prstGeom>
        </p:spPr>
      </p:pic>
      <p:sp>
        <p:nvSpPr>
          <p:cNvPr id="13" name="矩形 12"/>
          <p:cNvSpPr/>
          <p:nvPr/>
        </p:nvSpPr>
        <p:spPr>
          <a:xfrm>
            <a:off x="4660933" y="218812"/>
            <a:ext cx="7104789" cy="55106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p:nvSpPr>
        <p:spPr>
          <a:xfrm>
            <a:off x="5909072" y="724152"/>
            <a:ext cx="5856651" cy="4572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 </a:t>
            </a:r>
            <a:endParaRPr lang="zh-CN" altLang="en-US" sz="1800" dirty="0"/>
          </a:p>
        </p:txBody>
      </p:sp>
      <p:sp>
        <p:nvSpPr>
          <p:cNvPr id="15" name="矩形 14"/>
          <p:cNvSpPr/>
          <p:nvPr/>
        </p:nvSpPr>
        <p:spPr>
          <a:xfrm>
            <a:off x="7440149" y="6309321"/>
            <a:ext cx="4751851" cy="4070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浙江大学计算机学院系统结构实验室</a:t>
            </a:r>
          </a:p>
        </p:txBody>
      </p:sp>
      <p:sp>
        <p:nvSpPr>
          <p:cNvPr id="16" name="矩形 15"/>
          <p:cNvSpPr/>
          <p:nvPr/>
        </p:nvSpPr>
        <p:spPr>
          <a:xfrm>
            <a:off x="7440149" y="6741369"/>
            <a:ext cx="4751851" cy="55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5095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charset="0"/>
          <a:ea typeface="宋体" pitchFamily="2" charset="-122"/>
        </a:defRPr>
      </a:lvl2pPr>
      <a:lvl3pPr algn="l" rtl="0" eaLnBrk="1" fontAlgn="base" hangingPunct="1">
        <a:spcBef>
          <a:spcPct val="0"/>
        </a:spcBef>
        <a:spcAft>
          <a:spcPct val="0"/>
        </a:spcAft>
        <a:defRPr sz="4200">
          <a:solidFill>
            <a:schemeClr val="tx2"/>
          </a:solidFill>
          <a:latin typeface="Arial" charset="0"/>
          <a:ea typeface="宋体" pitchFamily="2" charset="-122"/>
        </a:defRPr>
      </a:lvl3pPr>
      <a:lvl4pPr algn="l" rtl="0" eaLnBrk="1" fontAlgn="base" hangingPunct="1">
        <a:spcBef>
          <a:spcPct val="0"/>
        </a:spcBef>
        <a:spcAft>
          <a:spcPct val="0"/>
        </a:spcAft>
        <a:defRPr sz="4200">
          <a:solidFill>
            <a:schemeClr val="tx2"/>
          </a:solidFill>
          <a:latin typeface="Arial" charset="0"/>
          <a:ea typeface="宋体" pitchFamily="2" charset="-122"/>
        </a:defRPr>
      </a:lvl4pPr>
      <a:lvl5pPr algn="l" rtl="0" eaLnBrk="1" fontAlgn="base" hangingPunct="1">
        <a:spcBef>
          <a:spcPct val="0"/>
        </a:spcBef>
        <a:spcAft>
          <a:spcPct val="0"/>
        </a:spcAft>
        <a:defRPr sz="4200">
          <a:solidFill>
            <a:schemeClr val="tx2"/>
          </a:solidFill>
          <a:latin typeface="Arial" charset="0"/>
          <a:ea typeface="宋体" pitchFamily="2" charset="-122"/>
        </a:defRPr>
      </a:lvl5pPr>
      <a:lvl6pPr marL="457200" algn="l" rtl="0" eaLnBrk="1" fontAlgn="base" hangingPunct="1">
        <a:spcBef>
          <a:spcPct val="0"/>
        </a:spcBef>
        <a:spcAft>
          <a:spcPct val="0"/>
        </a:spcAft>
        <a:defRPr sz="4200">
          <a:solidFill>
            <a:schemeClr val="tx2"/>
          </a:solidFill>
          <a:latin typeface="Arial" charset="0"/>
          <a:ea typeface="宋体" pitchFamily="2" charset="-122"/>
        </a:defRPr>
      </a:lvl6pPr>
      <a:lvl7pPr marL="914400" algn="l" rtl="0" eaLnBrk="1" fontAlgn="base" hangingPunct="1">
        <a:spcBef>
          <a:spcPct val="0"/>
        </a:spcBef>
        <a:spcAft>
          <a:spcPct val="0"/>
        </a:spcAft>
        <a:defRPr sz="4200">
          <a:solidFill>
            <a:schemeClr val="tx2"/>
          </a:solidFill>
          <a:latin typeface="Arial" charset="0"/>
          <a:ea typeface="宋体" pitchFamily="2" charset="-122"/>
        </a:defRPr>
      </a:lvl7pPr>
      <a:lvl8pPr marL="1371600" algn="l" rtl="0" eaLnBrk="1" fontAlgn="base" hangingPunct="1">
        <a:spcBef>
          <a:spcPct val="0"/>
        </a:spcBef>
        <a:spcAft>
          <a:spcPct val="0"/>
        </a:spcAft>
        <a:defRPr sz="4200">
          <a:solidFill>
            <a:schemeClr val="tx2"/>
          </a:solidFill>
          <a:latin typeface="Arial" charset="0"/>
          <a:ea typeface="宋体" pitchFamily="2" charset="-122"/>
        </a:defRPr>
      </a:lvl8pPr>
      <a:lvl9pPr marL="1828800" algn="l" rtl="0" eaLnBrk="1" fontAlgn="base" hangingPunct="1">
        <a:spcBef>
          <a:spcPct val="0"/>
        </a:spcBef>
        <a:spcAft>
          <a:spcPct val="0"/>
        </a:spcAft>
        <a:defRPr sz="42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31.w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32.e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33.e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34.w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35.w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39.w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15.vml"/><Relationship Id="rId4" Type="http://schemas.openxmlformats.org/officeDocument/2006/relationships/image" Target="../media/image43.wmf"/></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7.xml"/><Relationship Id="rId1" Type="http://schemas.openxmlformats.org/officeDocument/2006/relationships/vmlDrawing" Target="../drawings/vmlDrawing16.vml"/><Relationship Id="rId4" Type="http://schemas.openxmlformats.org/officeDocument/2006/relationships/image" Target="../media/image44.wmf"/></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7.xml"/><Relationship Id="rId1" Type="http://schemas.openxmlformats.org/officeDocument/2006/relationships/vmlDrawing" Target="../drawings/vmlDrawing17.vml"/><Relationship Id="rId4" Type="http://schemas.openxmlformats.org/officeDocument/2006/relationships/image" Target="../media/image45.wmf"/></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6.xml"/><Relationship Id="rId1" Type="http://schemas.openxmlformats.org/officeDocument/2006/relationships/vmlDrawing" Target="../drawings/vmlDrawing18.vml"/><Relationship Id="rId4" Type="http://schemas.openxmlformats.org/officeDocument/2006/relationships/image" Target="../media/image46.wmf"/></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19.vml"/><Relationship Id="rId4" Type="http://schemas.openxmlformats.org/officeDocument/2006/relationships/image" Target="../media/image47.wmf"/></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6.xml"/><Relationship Id="rId1" Type="http://schemas.openxmlformats.org/officeDocument/2006/relationships/vmlDrawing" Target="../drawings/vmlDrawing1.vml"/><Relationship Id="rId4" Type="http://schemas.openxmlformats.org/officeDocument/2006/relationships/image" Target="../media/image20.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6.xml"/><Relationship Id="rId1" Type="http://schemas.openxmlformats.org/officeDocument/2006/relationships/vmlDrawing" Target="../drawings/vmlDrawing2.vml"/><Relationship Id="rId4" Type="http://schemas.openxmlformats.org/officeDocument/2006/relationships/image" Target="../media/image21.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6.xml"/><Relationship Id="rId1" Type="http://schemas.openxmlformats.org/officeDocument/2006/relationships/vmlDrawing" Target="../drawings/vmlDrawing3.vml"/><Relationship Id="rId4" Type="http://schemas.openxmlformats.org/officeDocument/2006/relationships/image" Target="../media/image22.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6.xml"/><Relationship Id="rId1" Type="http://schemas.openxmlformats.org/officeDocument/2006/relationships/vmlDrawing" Target="../drawings/vmlDrawing4.vml"/><Relationship Id="rId4" Type="http://schemas.openxmlformats.org/officeDocument/2006/relationships/image" Target="../media/image23.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24.wmf"/></Relationships>
</file>

<file path=ppt/slides/_rels/slide6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6.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28.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29.e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30.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9936" y="795246"/>
            <a:ext cx="1158298" cy="1033889"/>
          </a:xfrm>
          <a:prstGeom prst="rect">
            <a:avLst/>
          </a:prstGeom>
        </p:spPr>
      </p:pic>
      <p:sp>
        <p:nvSpPr>
          <p:cNvPr id="5" name="矩形 4"/>
          <p:cNvSpPr/>
          <p:nvPr/>
        </p:nvSpPr>
        <p:spPr>
          <a:xfrm>
            <a:off x="1524000" y="2348880"/>
            <a:ext cx="9144000" cy="1656184"/>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idx="4294967295"/>
          </p:nvPr>
        </p:nvSpPr>
        <p:spPr>
          <a:xfrm>
            <a:off x="1524001" y="2744788"/>
            <a:ext cx="9143999" cy="863600"/>
          </a:xfrm>
          <a:prstGeom prst="rect">
            <a:avLst/>
          </a:prstGeom>
        </p:spPr>
        <p:txBody>
          <a:bodyPr/>
          <a:lstStyle/>
          <a:p>
            <a:pPr algn="ctr"/>
            <a:r>
              <a:rPr lang="zh-CN" altLang="en-US" sz="3200" kern="1200">
                <a:latin typeface="黑体" panose="02010609060101010101" pitchFamily="49" charset="-122"/>
                <a:ea typeface="黑体" panose="02010609060101010101" pitchFamily="49" charset="-122"/>
                <a:cs typeface="+mn-cs"/>
              </a:rPr>
              <a:t>指令级并行性的开发</a:t>
            </a:r>
            <a:endParaRPr lang="zh-CN" altLang="en-US" sz="3200" kern="1200" dirty="0">
              <a:latin typeface="黑体" panose="02010609060101010101" pitchFamily="49" charset="-122"/>
              <a:ea typeface="黑体" panose="02010609060101010101" pitchFamily="49" charset="-122"/>
              <a:cs typeface="+mn-cs"/>
            </a:endParaRPr>
          </a:p>
        </p:txBody>
      </p:sp>
      <p:sp>
        <p:nvSpPr>
          <p:cNvPr id="8" name="等腰三角形 7"/>
          <p:cNvSpPr/>
          <p:nvPr/>
        </p:nvSpPr>
        <p:spPr>
          <a:xfrm rot="10800000">
            <a:off x="5939112" y="4005064"/>
            <a:ext cx="313776" cy="216024"/>
          </a:xfrm>
          <a:prstGeom prst="triangl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rgbClr val="004EA2"/>
              </a:solidFill>
            </a:endParaRPr>
          </a:p>
        </p:txBody>
      </p:sp>
      <p:sp>
        <p:nvSpPr>
          <p:cNvPr id="11" name="矩形 10"/>
          <p:cNvSpPr/>
          <p:nvPr/>
        </p:nvSpPr>
        <p:spPr>
          <a:xfrm>
            <a:off x="1523999" y="2222867"/>
            <a:ext cx="9144000" cy="54007"/>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484947" y="4659302"/>
            <a:ext cx="3222105" cy="1597040"/>
          </a:xfrm>
          <a:prstGeom prst="rect">
            <a:avLst/>
          </a:prstGeom>
        </p:spPr>
        <p:txBody>
          <a:bodyPr wrap="square">
            <a:spAutoFit/>
          </a:bodyPr>
          <a:lstStyle/>
          <a:p>
            <a:pPr algn="ctr"/>
            <a:r>
              <a:rPr lang="zh-CN" altLang="en-US" sz="2400" dirty="0">
                <a:latin typeface="黑体" panose="02010609060101010101" pitchFamily="49" charset="-122"/>
                <a:ea typeface="黑体" panose="02010609060101010101" pitchFamily="49" charset="-122"/>
              </a:rPr>
              <a:t>陈文智</a:t>
            </a:r>
            <a:endParaRPr lang="en-US" altLang="zh-CN" sz="2400" dirty="0">
              <a:latin typeface="黑体" panose="02010609060101010101" pitchFamily="49" charset="-122"/>
              <a:ea typeface="黑体" panose="02010609060101010101" pitchFamily="49" charset="-122"/>
            </a:endParaRPr>
          </a:p>
          <a:p>
            <a:pPr algn="ct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algn="ctr">
              <a:lnSpc>
                <a:spcPct val="150000"/>
              </a:lnSpc>
            </a:pPr>
            <a:r>
              <a:rPr lang="zh-CN" altLang="en-US" dirty="0">
                <a:latin typeface="黑体" panose="02010609060101010101" pitchFamily="49" charset="-122"/>
                <a:ea typeface="黑体" panose="02010609060101010101" pitchFamily="49" charset="-122"/>
              </a:rPr>
              <a:t>浙江大学计算机学院</a:t>
            </a:r>
          </a:p>
          <a:p>
            <a:pPr algn="ctr">
              <a:lnSpc>
                <a:spcPct val="150000"/>
              </a:lnSpc>
            </a:pPr>
            <a:r>
              <a:rPr lang="en-US" altLang="zh-CN" dirty="0">
                <a:latin typeface="黑体" panose="02010609060101010101" pitchFamily="49" charset="-122"/>
                <a:ea typeface="黑体" panose="02010609060101010101" pitchFamily="49" charset="-122"/>
              </a:rPr>
              <a:t>chenwz@zju.edu.cn</a:t>
            </a:r>
          </a:p>
        </p:txBody>
      </p:sp>
    </p:spTree>
    <p:extLst>
      <p:ext uri="{BB962C8B-B14F-4D97-AF65-F5344CB8AC3E}">
        <p14:creationId xmlns:p14="http://schemas.microsoft.com/office/powerpoint/2010/main" val="3484559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2286000" y="188913"/>
            <a:ext cx="7842250" cy="1008062"/>
          </a:xfrm>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r>
              <a:rPr lang="en-US" altLang="en-US" b="1" dirty="0">
                <a:solidFill>
                  <a:schemeClr val="bg1"/>
                </a:solidFill>
                <a:latin typeface="Comic Sans MS" pitchFamily="66" charset="0"/>
              </a:rPr>
              <a:t>Name dependence</a:t>
            </a:r>
            <a:endParaRPr lang="en-US" altLang="en-US" sz="2900" b="1" dirty="0">
              <a:solidFill>
                <a:srgbClr val="FF0000"/>
              </a:solidFill>
            </a:endParaRPr>
          </a:p>
        </p:txBody>
      </p:sp>
      <p:sp>
        <p:nvSpPr>
          <p:cNvPr id="287747" name="Rectangle 3"/>
          <p:cNvSpPr>
            <a:spLocks noGrp="1" noChangeArrowheads="1"/>
          </p:cNvSpPr>
          <p:nvPr>
            <p:ph idx="1"/>
          </p:nvPr>
        </p:nvSpPr>
        <p:spPr>
          <a:xfrm>
            <a:off x="1828801" y="1447800"/>
            <a:ext cx="8228013" cy="4573588"/>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pPr lvl="1">
              <a:buFont typeface="Wingdings" pitchFamily="2" charset="2"/>
              <a:buNone/>
            </a:pPr>
            <a:r>
              <a:rPr lang="en-US" altLang="en-US" sz="2000" b="1">
                <a:solidFill>
                  <a:srgbClr val="FF0000"/>
                </a:solidFill>
              </a:rPr>
              <a:t>Output dependence</a:t>
            </a:r>
            <a:endParaRPr lang="en-US" altLang="zh-CN" sz="2000">
              <a:latin typeface="Comic Sans MS" pitchFamily="66" charset="0"/>
            </a:endParaRPr>
          </a:p>
          <a:p>
            <a:pPr lvl="1"/>
            <a:r>
              <a:rPr lang="en-US" altLang="en-US" sz="2000">
                <a:latin typeface="Comic Sans MS" pitchFamily="66" charset="0"/>
              </a:rPr>
              <a:t>Instr</a:t>
            </a:r>
            <a:r>
              <a:rPr lang="en-US" altLang="en-US" sz="2000" baseline="-25000">
                <a:latin typeface="Comic Sans MS" pitchFamily="66" charset="0"/>
              </a:rPr>
              <a:t>J</a:t>
            </a:r>
            <a:r>
              <a:rPr lang="en-US" altLang="en-US" sz="2000">
                <a:latin typeface="Comic Sans MS" pitchFamily="66" charset="0"/>
              </a:rPr>
              <a:t> writes operand </a:t>
            </a:r>
            <a:r>
              <a:rPr lang="en-US" altLang="en-US" sz="2000" i="1" u="sng">
                <a:solidFill>
                  <a:srgbClr val="FF0000"/>
                </a:solidFill>
                <a:latin typeface="Comic Sans MS" pitchFamily="66" charset="0"/>
              </a:rPr>
              <a:t>before</a:t>
            </a:r>
            <a:r>
              <a:rPr lang="en-US" altLang="en-US" sz="2000">
                <a:solidFill>
                  <a:srgbClr val="FF0000"/>
                </a:solidFill>
                <a:latin typeface="Comic Sans MS" pitchFamily="66" charset="0"/>
              </a:rPr>
              <a:t> </a:t>
            </a:r>
            <a:r>
              <a:rPr lang="en-US" altLang="en-US" sz="2000">
                <a:latin typeface="Comic Sans MS" pitchFamily="66" charset="0"/>
              </a:rPr>
              <a:t>Instr</a:t>
            </a:r>
            <a:r>
              <a:rPr lang="en-US" altLang="en-US" sz="2000" baseline="-25000">
                <a:latin typeface="Comic Sans MS" pitchFamily="66" charset="0"/>
              </a:rPr>
              <a:t>I </a:t>
            </a:r>
            <a:r>
              <a:rPr lang="en-US" altLang="en-US" sz="2000">
                <a:latin typeface="Comic Sans MS" pitchFamily="66" charset="0"/>
              </a:rPr>
              <a:t>writes it.</a:t>
            </a:r>
            <a:br>
              <a:rPr lang="en-US" altLang="en-US" sz="2000">
                <a:latin typeface="Comic Sans MS" pitchFamily="66" charset="0"/>
              </a:rPr>
            </a:br>
            <a:br>
              <a:rPr lang="en-US" altLang="en-US" sz="2000">
                <a:latin typeface="Comic Sans MS" pitchFamily="66" charset="0"/>
              </a:rPr>
            </a:br>
            <a:br>
              <a:rPr lang="en-US" altLang="en-US" sz="2000">
                <a:latin typeface="Comic Sans MS" pitchFamily="66" charset="0"/>
              </a:rPr>
            </a:br>
            <a:endParaRPr lang="en-US" altLang="en-US" sz="2000">
              <a:latin typeface="Comic Sans MS" pitchFamily="66" charset="0"/>
            </a:endParaRPr>
          </a:p>
          <a:p>
            <a:pPr lvl="1"/>
            <a:endParaRPr lang="en-US" altLang="en-US" sz="2000">
              <a:latin typeface="Comic Sans MS" pitchFamily="66" charset="0"/>
            </a:endParaRPr>
          </a:p>
          <a:p>
            <a:pPr lvl="1"/>
            <a:endParaRPr lang="en-US" altLang="zh-CN" sz="2000">
              <a:latin typeface="Comic Sans MS" pitchFamily="66" charset="0"/>
            </a:endParaRPr>
          </a:p>
          <a:p>
            <a:pPr lvl="1"/>
            <a:r>
              <a:rPr lang="en-US" altLang="en-US" sz="2000">
                <a:latin typeface="Comic Sans MS" pitchFamily="66" charset="0"/>
              </a:rPr>
              <a:t>Called an “</a:t>
            </a:r>
            <a:r>
              <a:rPr lang="en-US" altLang="en-US" sz="2000">
                <a:solidFill>
                  <a:srgbClr val="FF0000"/>
                </a:solidFill>
                <a:latin typeface="Comic Sans MS" pitchFamily="66" charset="0"/>
              </a:rPr>
              <a:t>output dependence</a:t>
            </a:r>
            <a:r>
              <a:rPr lang="en-US" altLang="en-US" sz="2000">
                <a:latin typeface="Comic Sans MS" pitchFamily="66" charset="0"/>
              </a:rPr>
              <a:t>” by compiler writers</a:t>
            </a:r>
            <a:br>
              <a:rPr lang="en-US" altLang="en-US" sz="2000">
                <a:latin typeface="Comic Sans MS" pitchFamily="66" charset="0"/>
              </a:rPr>
            </a:br>
            <a:r>
              <a:rPr lang="en-US" altLang="en-US" sz="2000">
                <a:latin typeface="Comic Sans MS" pitchFamily="66" charset="0"/>
              </a:rPr>
              <a:t>This also results from the reuse of name “</a:t>
            </a:r>
            <a:r>
              <a:rPr lang="en-US" altLang="en-US" sz="2000">
                <a:solidFill>
                  <a:srgbClr val="FF0000"/>
                </a:solidFill>
                <a:latin typeface="Comic Sans MS" pitchFamily="66" charset="0"/>
              </a:rPr>
              <a:t>r1</a:t>
            </a:r>
            <a:r>
              <a:rPr lang="en-US" altLang="en-US" sz="2000">
                <a:latin typeface="Comic Sans MS" pitchFamily="66" charset="0"/>
              </a:rPr>
              <a:t>”</a:t>
            </a:r>
          </a:p>
          <a:p>
            <a:pPr lvl="1"/>
            <a:r>
              <a:rPr lang="en-US" altLang="en-US">
                <a:latin typeface="Comic Sans MS" pitchFamily="66" charset="0"/>
              </a:rPr>
              <a:t>If out-dependence caused a hazard in the pipeline, called a </a:t>
            </a:r>
            <a:r>
              <a:rPr lang="en-US" altLang="en-US">
                <a:solidFill>
                  <a:srgbClr val="FF0000"/>
                </a:solidFill>
                <a:latin typeface="Comic Sans MS" pitchFamily="66" charset="0"/>
              </a:rPr>
              <a:t>Write After Write (WAW) hazard</a:t>
            </a:r>
          </a:p>
        </p:txBody>
      </p:sp>
      <p:sp>
        <p:nvSpPr>
          <p:cNvPr id="287748" name="Rectangle 4"/>
          <p:cNvSpPr>
            <a:spLocks noChangeArrowheads="1"/>
          </p:cNvSpPr>
          <p:nvPr/>
        </p:nvSpPr>
        <p:spPr bwMode="auto">
          <a:xfrm>
            <a:off x="4224338" y="2349500"/>
            <a:ext cx="3352800" cy="1197764"/>
          </a:xfrm>
          <a:prstGeom prst="rect">
            <a:avLst/>
          </a:prstGeom>
          <a:solidFill>
            <a:schemeClr val="bg1"/>
          </a:solidFill>
          <a:ln>
            <a:noFill/>
          </a:ln>
          <a:effectLst/>
          <a:extLs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sz="2400" b="1">
                <a:latin typeface="Courier New" pitchFamily="49" charset="0"/>
              </a:rPr>
              <a:t>I: sub </a:t>
            </a:r>
            <a:r>
              <a:rPr lang="en-US" altLang="en-US" sz="2400" b="1">
                <a:solidFill>
                  <a:schemeClr val="accent2"/>
                </a:solidFill>
                <a:latin typeface="Courier New" pitchFamily="49" charset="0"/>
              </a:rPr>
              <a:t>r1</a:t>
            </a:r>
            <a:r>
              <a:rPr lang="en-US" altLang="en-US" sz="2400" b="1">
                <a:latin typeface="Courier New" pitchFamily="49" charset="0"/>
              </a:rPr>
              <a:t>,r4,r3 </a:t>
            </a:r>
          </a:p>
          <a:p>
            <a:pPr eaLnBrk="0" hangingPunct="0"/>
            <a:r>
              <a:rPr lang="en-US" altLang="en-US" sz="2400" b="1">
                <a:latin typeface="Courier New" pitchFamily="49" charset="0"/>
              </a:rPr>
              <a:t>J: add </a:t>
            </a:r>
            <a:r>
              <a:rPr lang="en-US" altLang="en-US" sz="2400" b="1">
                <a:solidFill>
                  <a:schemeClr val="accent2"/>
                </a:solidFill>
                <a:latin typeface="Courier New" pitchFamily="49" charset="0"/>
              </a:rPr>
              <a:t>r1</a:t>
            </a:r>
            <a:r>
              <a:rPr lang="en-US" altLang="en-US" sz="2400" b="1">
                <a:latin typeface="Courier New" pitchFamily="49" charset="0"/>
              </a:rPr>
              <a:t>,r2,r3</a:t>
            </a:r>
          </a:p>
          <a:p>
            <a:pPr eaLnBrk="0" hangingPunct="0"/>
            <a:r>
              <a:rPr lang="en-US" altLang="en-US" sz="2400" b="1">
                <a:latin typeface="Courier New" pitchFamily="49" charset="0"/>
              </a:rPr>
              <a:t>K: mul r6,r1,r7</a:t>
            </a:r>
          </a:p>
        </p:txBody>
      </p:sp>
      <p:sp>
        <p:nvSpPr>
          <p:cNvPr id="287749" name="Arc 5"/>
          <p:cNvSpPr>
            <a:spLocks/>
          </p:cNvSpPr>
          <p:nvPr/>
        </p:nvSpPr>
        <p:spPr bwMode="auto">
          <a:xfrm flipH="1" flipV="1">
            <a:off x="3792538" y="2565400"/>
            <a:ext cx="468312" cy="457200"/>
          </a:xfrm>
          <a:custGeom>
            <a:avLst/>
            <a:gdLst>
              <a:gd name="G0" fmla="+- 2932 0 0"/>
              <a:gd name="G1" fmla="+- 21600 0 0"/>
              <a:gd name="G2" fmla="+- 21600 0 0"/>
              <a:gd name="T0" fmla="*/ 0 w 24532"/>
              <a:gd name="T1" fmla="*/ 200 h 43200"/>
              <a:gd name="T2" fmla="*/ 870 w 24532"/>
              <a:gd name="T3" fmla="*/ 43101 h 43200"/>
              <a:gd name="T4" fmla="*/ 2932 w 24532"/>
              <a:gd name="T5" fmla="*/ 21600 h 43200"/>
            </a:gdLst>
            <a:ahLst/>
            <a:cxnLst>
              <a:cxn ang="0">
                <a:pos x="T0" y="T1"/>
              </a:cxn>
              <a:cxn ang="0">
                <a:pos x="T2" y="T3"/>
              </a:cxn>
              <a:cxn ang="0">
                <a:pos x="T4" y="T5"/>
              </a:cxn>
            </a:cxnLst>
            <a:rect l="0" t="0" r="r" b="b"/>
            <a:pathLst>
              <a:path w="24532" h="43200" fill="none"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path>
              <a:path w="24532" h="43200" stroke="0"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lnTo>
                  <a:pt x="2932" y="21600"/>
                </a:lnTo>
                <a:close/>
              </a:path>
            </a:pathLst>
          </a:custGeom>
          <a:noFill/>
          <a:ln w="28575">
            <a:solidFill>
              <a:schemeClr val="tx1"/>
            </a:solidFill>
            <a:round/>
            <a:headEnd type="triangle" w="med" len="me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zh-CN" altLang="en-US" b="1" dirty="0"/>
              <a:t>实例２：</a:t>
            </a:r>
            <a:endParaRPr lang="zh-CN" altLang="en-US" dirty="0"/>
          </a:p>
        </p:txBody>
      </p:sp>
      <p:sp>
        <p:nvSpPr>
          <p:cNvPr id="602115" name="Rectangle 3"/>
          <p:cNvSpPr>
            <a:spLocks noGrp="1" noChangeArrowheads="1"/>
          </p:cNvSpPr>
          <p:nvPr>
            <p:ph idx="1"/>
          </p:nvPr>
        </p:nvSpPr>
        <p:spPr>
          <a:xfrm>
            <a:off x="2133600" y="1600200"/>
            <a:ext cx="7924800" cy="4165600"/>
          </a:xfrm>
        </p:spPr>
        <p:txBody>
          <a:bodyPr/>
          <a:lstStyle/>
          <a:p>
            <a:pPr>
              <a:lnSpc>
                <a:spcPct val="90000"/>
              </a:lnSpc>
            </a:pPr>
            <a:r>
              <a:rPr lang="zh-CN" altLang="en-US" dirty="0"/>
              <a:t>设有某</a:t>
            </a:r>
            <a:r>
              <a:rPr lang="en-US" altLang="en-US" dirty="0"/>
              <a:t>Loop</a:t>
            </a:r>
            <a:r>
              <a:rPr lang="zh-CN" altLang="en-US" dirty="0"/>
              <a:t>：　</a:t>
            </a:r>
            <a:r>
              <a:rPr lang="en-US" altLang="zh-CN" dirty="0"/>
              <a:t>L.D         F0, 0(R1)</a:t>
            </a:r>
          </a:p>
          <a:p>
            <a:pPr>
              <a:lnSpc>
                <a:spcPct val="90000"/>
              </a:lnSpc>
              <a:buFont typeface="Wingdings" pitchFamily="2" charset="2"/>
              <a:buNone/>
            </a:pPr>
            <a:r>
              <a:rPr lang="en-US" altLang="zh-CN" dirty="0"/>
              <a:t>                             MUL.D    F4,  F0, F2</a:t>
            </a:r>
          </a:p>
          <a:p>
            <a:pPr>
              <a:lnSpc>
                <a:spcPct val="90000"/>
              </a:lnSpc>
              <a:buFont typeface="Wingdings" pitchFamily="2" charset="2"/>
              <a:buNone/>
            </a:pPr>
            <a:r>
              <a:rPr lang="en-US" altLang="zh-CN" dirty="0"/>
              <a:t>                             S.D         0(R1), F4</a:t>
            </a:r>
          </a:p>
          <a:p>
            <a:pPr>
              <a:lnSpc>
                <a:spcPct val="90000"/>
              </a:lnSpc>
              <a:buFont typeface="Wingdings" pitchFamily="2" charset="2"/>
              <a:buNone/>
            </a:pPr>
            <a:r>
              <a:rPr lang="en-US" altLang="zh-CN" dirty="0"/>
              <a:t>                             DADDIU  R1, R1, #8</a:t>
            </a:r>
          </a:p>
          <a:p>
            <a:pPr>
              <a:lnSpc>
                <a:spcPct val="90000"/>
              </a:lnSpc>
              <a:buFont typeface="Wingdings" pitchFamily="2" charset="2"/>
              <a:buNone/>
            </a:pPr>
            <a:r>
              <a:rPr lang="en-US" altLang="zh-CN" dirty="0"/>
              <a:t>                             BNE    R1, R2,Loop</a:t>
            </a:r>
          </a:p>
          <a:p>
            <a:pPr>
              <a:lnSpc>
                <a:spcPct val="90000"/>
              </a:lnSpc>
              <a:buFont typeface="Wingdings" pitchFamily="2" charset="2"/>
              <a:buNone/>
            </a:pPr>
            <a:r>
              <a:rPr lang="zh-CN" altLang="en-US" dirty="0"/>
              <a:t>并且已经将两次迭代的指令都已</a:t>
            </a:r>
            <a:r>
              <a:rPr lang="en-US" altLang="en-US" dirty="0"/>
              <a:t>issue</a:t>
            </a:r>
            <a:r>
              <a:rPr lang="zh-CN" altLang="en-US" dirty="0"/>
              <a:t>到保留站和重构序缓存器中。这样做法意味着已经在进行投机，即已假设</a:t>
            </a:r>
            <a:r>
              <a:rPr lang="en-US" altLang="en-US" dirty="0"/>
              <a:t>BNE</a:t>
            </a:r>
            <a:r>
              <a:rPr lang="zh-CN" altLang="en-US" dirty="0"/>
              <a:t>将成功。</a:t>
            </a:r>
          </a:p>
          <a:p>
            <a:pPr>
              <a:lnSpc>
                <a:spcPct val="90000"/>
              </a:lnSpc>
              <a:buFont typeface="Wingdings" pitchFamily="2" charset="2"/>
              <a:buNone/>
            </a:pPr>
            <a:r>
              <a:rPr lang="zh-CN" altLang="en-US" dirty="0"/>
              <a:t>                         </a:t>
            </a:r>
            <a:endParaRPr lang="zh-CN" altLang="en-US" sz="28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zh-CN" altLang="en-US" dirty="0"/>
              <a:t>保留站表（</a:t>
            </a:r>
            <a:r>
              <a:rPr lang="en-US" altLang="zh-CN" dirty="0"/>
              <a:t>Ep111, Fig 2.16; Cp231, </a:t>
            </a:r>
            <a:r>
              <a:rPr lang="zh-CN" altLang="en-US" dirty="0"/>
              <a:t>表</a:t>
            </a:r>
            <a:r>
              <a:rPr lang="en-US" altLang="zh-CN" dirty="0"/>
              <a:t>4-43)</a:t>
            </a:r>
          </a:p>
        </p:txBody>
      </p:sp>
      <p:graphicFrame>
        <p:nvGraphicFramePr>
          <p:cNvPr id="603139" name="Object 3"/>
          <p:cNvGraphicFramePr>
            <a:graphicFrameLocks noGrp="1" noChangeAspect="1"/>
          </p:cNvGraphicFramePr>
          <p:nvPr>
            <p:ph idx="1"/>
          </p:nvPr>
        </p:nvGraphicFramePr>
        <p:xfrm>
          <a:off x="2133600" y="2579367"/>
          <a:ext cx="7924800" cy="2461267"/>
        </p:xfrm>
        <a:graphic>
          <a:graphicData uri="http://schemas.openxmlformats.org/presentationml/2006/ole">
            <mc:AlternateContent xmlns:mc="http://schemas.openxmlformats.org/markup-compatibility/2006">
              <mc:Choice xmlns:v="urn:schemas-microsoft-com:vml" Requires="v">
                <p:oleObj spid="_x0000_s9218" name="Document" r:id="rId3" imgW="8930160" imgH="2772720" progId="Word.Document.8">
                  <p:embed/>
                </p:oleObj>
              </mc:Choice>
              <mc:Fallback>
                <p:oleObj name="Document" r:id="rId3" imgW="8930160" imgH="2772720" progId="Word.Document.8">
                  <p:embed/>
                  <p:pic>
                    <p:nvPicPr>
                      <p:cNvPr id="6031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579367"/>
                        <a:ext cx="7924800" cy="2461267"/>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r>
              <a:rPr lang="zh-CN" altLang="en-US"/>
              <a:t>重构序缓存状态</a:t>
            </a:r>
          </a:p>
        </p:txBody>
      </p:sp>
      <p:graphicFrame>
        <p:nvGraphicFramePr>
          <p:cNvPr id="604163" name="Object 3"/>
          <p:cNvGraphicFramePr>
            <a:graphicFrameLocks noGrp="1" noChangeAspect="1"/>
          </p:cNvGraphicFramePr>
          <p:nvPr>
            <p:ph idx="1"/>
          </p:nvPr>
        </p:nvGraphicFramePr>
        <p:xfrm>
          <a:off x="2659036" y="1600200"/>
          <a:ext cx="6873929" cy="4419600"/>
        </p:xfrm>
        <a:graphic>
          <a:graphicData uri="http://schemas.openxmlformats.org/presentationml/2006/ole">
            <mc:AlternateContent xmlns:mc="http://schemas.openxmlformats.org/markup-compatibility/2006">
              <mc:Choice xmlns:v="urn:schemas-microsoft-com:vml" Requires="v">
                <p:oleObj spid="_x0000_s10242" name="Document" r:id="rId3" imgW="8457164" imgH="5437542" progId="Word.Document.8">
                  <p:embed/>
                </p:oleObj>
              </mc:Choice>
              <mc:Fallback>
                <p:oleObj name="Document" r:id="rId3" imgW="8457164" imgH="5437542" progId="Word.Document.8">
                  <p:embed/>
                  <p:pic>
                    <p:nvPicPr>
                      <p:cNvPr id="6041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36" y="1600200"/>
                        <a:ext cx="6873929" cy="441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zh-CN" altLang="en-US"/>
              <a:t>寄存器状态</a:t>
            </a:r>
          </a:p>
        </p:txBody>
      </p:sp>
      <p:graphicFrame>
        <p:nvGraphicFramePr>
          <p:cNvPr id="605187" name="Object 3"/>
          <p:cNvGraphicFramePr>
            <a:graphicFrameLocks noGrp="1" noChangeAspect="1"/>
          </p:cNvGraphicFramePr>
          <p:nvPr>
            <p:ph idx="1"/>
          </p:nvPr>
        </p:nvGraphicFramePr>
        <p:xfrm>
          <a:off x="2568418" y="1600200"/>
          <a:ext cx="7055165" cy="4419600"/>
        </p:xfrm>
        <a:graphic>
          <a:graphicData uri="http://schemas.openxmlformats.org/presentationml/2006/ole">
            <mc:AlternateContent xmlns:mc="http://schemas.openxmlformats.org/markup-compatibility/2006">
              <mc:Choice xmlns:v="urn:schemas-microsoft-com:vml" Requires="v">
                <p:oleObj spid="_x0000_s11266" name="Document" r:id="rId3" imgW="8298968" imgH="5198921" progId="Word.Document.8">
                  <p:embed/>
                </p:oleObj>
              </mc:Choice>
              <mc:Fallback>
                <p:oleObj name="Document" r:id="rId3" imgW="8298968" imgH="5198921" progId="Word.Document.8">
                  <p:embed/>
                  <p:pic>
                    <p:nvPicPr>
                      <p:cNvPr id="60518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8418" y="1600200"/>
                        <a:ext cx="7055165" cy="441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zh-CN" altLang="en-US"/>
              <a:t>四、关于投机失败处理</a:t>
            </a:r>
          </a:p>
        </p:txBody>
      </p:sp>
      <p:sp>
        <p:nvSpPr>
          <p:cNvPr id="606211" name="Rectangle 3"/>
          <p:cNvSpPr>
            <a:spLocks noGrp="1" noChangeArrowheads="1"/>
          </p:cNvSpPr>
          <p:nvPr>
            <p:ph idx="1"/>
          </p:nvPr>
        </p:nvSpPr>
        <p:spPr/>
        <p:txBody>
          <a:bodyPr/>
          <a:lstStyle/>
          <a:p>
            <a:r>
              <a:rPr lang="zh-CN" altLang="en-US"/>
              <a:t>如果前一个</a:t>
            </a:r>
            <a:r>
              <a:rPr lang="en-US" altLang="en-US"/>
              <a:t>BNEZ</a:t>
            </a:r>
            <a:r>
              <a:rPr lang="zh-CN" altLang="en-US"/>
              <a:t>为不成功，即预测出错，这时如何处理？</a:t>
            </a:r>
          </a:p>
          <a:p>
            <a:r>
              <a:rPr lang="zh-CN" altLang="en-US"/>
              <a:t> 等到该</a:t>
            </a:r>
            <a:r>
              <a:rPr lang="en-US" altLang="en-US"/>
              <a:t>BNE</a:t>
            </a:r>
            <a:r>
              <a:rPr lang="en-US" altLang="zh-CN"/>
              <a:t>Z</a:t>
            </a:r>
            <a:r>
              <a:rPr lang="zh-CN" altLang="en-US"/>
              <a:t>移到重组缓存顶部时，</a:t>
            </a:r>
          </a:p>
          <a:p>
            <a:pPr lvl="1"/>
            <a:r>
              <a:rPr lang="zh-CN" altLang="en-US"/>
              <a:t>将整个重组缓存清零，</a:t>
            </a:r>
          </a:p>
          <a:p>
            <a:pPr lvl="1"/>
            <a:r>
              <a:rPr lang="zh-CN" altLang="en-US"/>
              <a:t>处理器重新按正确转移路径取指，重新开始执行，而实际做法是尽可能提早把该</a:t>
            </a:r>
            <a:r>
              <a:rPr lang="en-US" altLang="en-US"/>
              <a:t>BNEZ</a:t>
            </a:r>
            <a:r>
              <a:rPr lang="zh-CN" altLang="en-US"/>
              <a:t>指令后的所有指令清除掉，提早从新的转移方向上取指令。这里所谓提早是指不必等到</a:t>
            </a:r>
            <a:r>
              <a:rPr lang="en-US" altLang="en-US"/>
              <a:t>BNEZ</a:t>
            </a:r>
            <a:r>
              <a:rPr lang="zh-CN" altLang="en-US"/>
              <a:t>移到重组缓存顶部在开始上述两步。</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zh-CN" altLang="en-US" dirty="0"/>
              <a:t>基于</a:t>
            </a:r>
            <a:r>
              <a:rPr lang="en-US" altLang="en-US" dirty="0" err="1"/>
              <a:t>Tomasulo</a:t>
            </a:r>
            <a:r>
              <a:rPr lang="zh-CN" altLang="en-US" dirty="0"/>
              <a:t>算法投机技术的形式化描述</a:t>
            </a:r>
          </a:p>
        </p:txBody>
      </p:sp>
      <p:sp>
        <p:nvSpPr>
          <p:cNvPr id="607235" name="Rectangle 3"/>
          <p:cNvSpPr>
            <a:spLocks noGrp="1" noChangeArrowheads="1"/>
          </p:cNvSpPr>
          <p:nvPr>
            <p:ph idx="1"/>
          </p:nvPr>
        </p:nvSpPr>
        <p:spPr/>
        <p:txBody>
          <a:bodyPr/>
          <a:lstStyle/>
          <a:p>
            <a:r>
              <a:rPr lang="zh-CN" altLang="en-US" dirty="0"/>
              <a:t>见</a:t>
            </a:r>
            <a:r>
              <a:rPr lang="en-US" altLang="en-US" dirty="0"/>
              <a:t>p</a:t>
            </a:r>
            <a:r>
              <a:rPr lang="en-US" altLang="zh-CN" dirty="0"/>
              <a:t>180</a:t>
            </a:r>
            <a:r>
              <a:rPr lang="en-US" altLang="en-US" dirty="0"/>
              <a:t>, Fig</a:t>
            </a:r>
            <a:r>
              <a:rPr lang="en-US" altLang="zh-CN" dirty="0"/>
              <a:t>3.9</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altLang="zh-CN" dirty="0"/>
              <a:t>3.9 Taking Advantage of More ILP with Multiple Issue(2.7) </a:t>
            </a:r>
          </a:p>
        </p:txBody>
      </p:sp>
      <p:sp>
        <p:nvSpPr>
          <p:cNvPr id="608259" name="Rectangle 3"/>
          <p:cNvSpPr>
            <a:spLocks noGrp="1" noChangeArrowheads="1"/>
          </p:cNvSpPr>
          <p:nvPr>
            <p:ph idx="1"/>
          </p:nvPr>
        </p:nvSpPr>
        <p:spPr/>
        <p:txBody>
          <a:bodyPr/>
          <a:lstStyle/>
          <a:p>
            <a:r>
              <a:rPr lang="en-US" altLang="zh-CN"/>
              <a:t>3.9.1 </a:t>
            </a:r>
            <a:r>
              <a:rPr lang="zh-CN" altLang="en-US"/>
              <a:t>指令多发射技术的基本概念</a:t>
            </a:r>
          </a:p>
          <a:p>
            <a:r>
              <a:rPr lang="zh-CN" altLang="en-US"/>
              <a:t>一、基本概念</a:t>
            </a:r>
          </a:p>
          <a:p>
            <a:r>
              <a:rPr lang="zh-CN" altLang="en-US"/>
              <a:t>迄今为止介绍的各类提高性能的技术都是围绕使</a:t>
            </a:r>
            <a:r>
              <a:rPr lang="en-US" altLang="zh-CN"/>
              <a:t>CPI=1</a:t>
            </a:r>
            <a:r>
              <a:rPr lang="zh-CN" altLang="en-US"/>
              <a:t>这一目标展开的。</a:t>
            </a:r>
          </a:p>
          <a:p>
            <a:pPr lvl="1"/>
            <a:r>
              <a:rPr lang="zh-CN" altLang="en-US"/>
              <a:t>如：流水线中消除数据相关、控制相关、静态调度、动态调度等</a:t>
            </a:r>
          </a:p>
          <a:p>
            <a:r>
              <a:rPr lang="zh-CN" altLang="en-US"/>
              <a:t>根据公式</a:t>
            </a:r>
            <a:r>
              <a:rPr lang="en-US" altLang="zh-CN"/>
              <a:t>CPUtime=IC</a:t>
            </a:r>
            <a:r>
              <a:rPr lang="en-US" altLang="zh-CN">
                <a:sym typeface="Symbol" pitchFamily="18" charset="2"/>
              </a:rPr>
              <a:t>CPI cycle time</a:t>
            </a:r>
            <a:r>
              <a:rPr lang="zh-CN" altLang="en-US">
                <a:sym typeface="Symbol" pitchFamily="18" charset="2"/>
              </a:rPr>
              <a:t>，进一步提高性能的启发是使</a:t>
            </a:r>
            <a:r>
              <a:rPr lang="en-US" altLang="zh-CN">
                <a:sym typeface="Symbol" pitchFamily="18" charset="2"/>
              </a:rPr>
              <a:t>CPI &lt;1</a:t>
            </a:r>
          </a:p>
        </p:txBody>
      </p:sp>
      <p:grpSp>
        <p:nvGrpSpPr>
          <p:cNvPr id="608260" name="Group 4"/>
          <p:cNvGrpSpPr>
            <a:grpSpLocks/>
          </p:cNvGrpSpPr>
          <p:nvPr/>
        </p:nvGrpSpPr>
        <p:grpSpPr bwMode="auto">
          <a:xfrm>
            <a:off x="2952750" y="5334000"/>
            <a:ext cx="6953250" cy="641350"/>
            <a:chOff x="720" y="3600"/>
            <a:chExt cx="4380" cy="404"/>
          </a:xfrm>
        </p:grpSpPr>
        <p:sp>
          <p:nvSpPr>
            <p:cNvPr id="608261" name="AutoShape 5"/>
            <p:cNvSpPr>
              <a:spLocks noChangeArrowheads="1"/>
            </p:cNvSpPr>
            <p:nvPr/>
          </p:nvSpPr>
          <p:spPr bwMode="auto">
            <a:xfrm>
              <a:off x="1632" y="3696"/>
              <a:ext cx="240" cy="258"/>
            </a:xfrm>
            <a:prstGeom prst="rightArrow">
              <a:avLst>
                <a:gd name="adj1" fmla="val 37981"/>
                <a:gd name="adj2" fmla="val 43333"/>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608262" name="AutoShape 6"/>
            <p:cNvSpPr>
              <a:spLocks noChangeArrowheads="1"/>
            </p:cNvSpPr>
            <p:nvPr/>
          </p:nvSpPr>
          <p:spPr bwMode="auto">
            <a:xfrm>
              <a:off x="3984" y="3696"/>
              <a:ext cx="240" cy="258"/>
            </a:xfrm>
            <a:prstGeom prst="rightArrow">
              <a:avLst>
                <a:gd name="adj1" fmla="val 37981"/>
                <a:gd name="adj2" fmla="val 43333"/>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608263" name="Rectangle 7"/>
            <p:cNvSpPr>
              <a:spLocks noChangeArrowheads="1"/>
            </p:cNvSpPr>
            <p:nvPr/>
          </p:nvSpPr>
          <p:spPr bwMode="auto">
            <a:xfrm>
              <a:off x="720" y="3600"/>
              <a:ext cx="4380"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eaLnBrk="0" fontAlgn="base" hangingPunct="0">
                <a:spcBef>
                  <a:spcPct val="20000"/>
                </a:spcBef>
                <a:spcAft>
                  <a:spcPct val="0"/>
                </a:spcAft>
                <a:buClr>
                  <a:srgbClr val="996666"/>
                </a:buClr>
              </a:pPr>
              <a:r>
                <a:rPr kumimoji="1" lang="en-US" altLang="zh-CN" sz="3600" b="1">
                  <a:solidFill>
                    <a:srgbClr val="FF0000"/>
                  </a:solidFill>
                  <a:latin typeface="Arial" charset="0"/>
                  <a:ea typeface="宋体" pitchFamily="2" charset="-122"/>
                </a:rPr>
                <a:t>CPI=1	Multiple-Issue	CPI&lt;1</a:t>
              </a:r>
            </a:p>
          </p:txBody>
        </p:sp>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zh-CN" altLang="en-US" dirty="0"/>
              <a:t>基本概念</a:t>
            </a:r>
          </a:p>
        </p:txBody>
      </p:sp>
      <p:sp>
        <p:nvSpPr>
          <p:cNvPr id="609283" name="Rectangle 3"/>
          <p:cNvSpPr>
            <a:spLocks noGrp="1" noChangeArrowheads="1"/>
          </p:cNvSpPr>
          <p:nvPr>
            <p:ph idx="1"/>
          </p:nvPr>
        </p:nvSpPr>
        <p:spPr/>
        <p:txBody>
          <a:bodyPr/>
          <a:lstStyle/>
          <a:p>
            <a:r>
              <a:rPr lang="zh-CN" altLang="en-US" dirty="0"/>
              <a:t>在传统每一周期发射一条指令的系统中</a:t>
            </a:r>
            <a:r>
              <a:rPr lang="en-US" altLang="zh-CN" dirty="0"/>
              <a:t>,</a:t>
            </a:r>
            <a:r>
              <a:rPr lang="zh-CN" altLang="en-US" dirty="0"/>
              <a:t>是无法实现</a:t>
            </a:r>
            <a:r>
              <a:rPr lang="en-US" altLang="zh-CN" dirty="0"/>
              <a:t>CPI&lt;1</a:t>
            </a:r>
            <a:r>
              <a:rPr lang="zh-CN" altLang="en-US" dirty="0"/>
              <a:t>的。也就是说，要达到</a:t>
            </a:r>
            <a:r>
              <a:rPr lang="en-US" altLang="zh-CN" dirty="0"/>
              <a:t>CPI&lt;1,</a:t>
            </a:r>
            <a:r>
              <a:rPr lang="zh-CN" altLang="en-US" dirty="0"/>
              <a:t>必须要求实现在一个时钟周期里发射多条指令，即指令的多发射技术。</a:t>
            </a:r>
            <a:endParaRPr lang="en-US" altLang="zh-CN" dirty="0"/>
          </a:p>
          <a:p>
            <a:endParaRPr lang="zh-CN" altLang="en-US" dirty="0"/>
          </a:p>
          <a:p>
            <a:r>
              <a:rPr lang="zh-CN" altLang="en-US" dirty="0"/>
              <a:t>多发射技术的两种方法</a:t>
            </a:r>
            <a:r>
              <a:rPr lang="en-US" altLang="zh-CN" dirty="0"/>
              <a:t>(Two basic flavors)</a:t>
            </a:r>
            <a:r>
              <a:rPr lang="zh-CN" altLang="en-US" dirty="0"/>
              <a:t>：</a:t>
            </a:r>
          </a:p>
          <a:p>
            <a:pPr lvl="1"/>
            <a:r>
              <a:rPr lang="en-US" altLang="zh-CN" dirty="0"/>
              <a:t>Superscalar(</a:t>
            </a:r>
            <a:r>
              <a:rPr lang="zh-CN" altLang="en-US" dirty="0"/>
              <a:t>超标量</a:t>
            </a:r>
            <a:r>
              <a:rPr lang="en-US" altLang="zh-CN" dirty="0"/>
              <a:t>)</a:t>
            </a:r>
            <a:r>
              <a:rPr lang="zh-CN" altLang="en-US" dirty="0"/>
              <a:t>方法</a:t>
            </a:r>
          </a:p>
          <a:p>
            <a:pPr lvl="1"/>
            <a:r>
              <a:rPr lang="en-US" altLang="zh-CN" dirty="0"/>
              <a:t>VLIW(</a:t>
            </a:r>
            <a:r>
              <a:rPr lang="zh-CN" altLang="en-US" dirty="0"/>
              <a:t>超长指令字</a:t>
            </a:r>
            <a:r>
              <a:rPr lang="en-US" altLang="zh-CN" dirty="0"/>
              <a:t>)</a:t>
            </a:r>
            <a:r>
              <a:rPr lang="zh-CN" altLang="en-US" dirty="0"/>
              <a:t>方法</a:t>
            </a:r>
          </a:p>
          <a:p>
            <a:r>
              <a:rPr lang="zh-CN" altLang="en-US" dirty="0"/>
              <a:t>实现指令多发射技术的前提：</a:t>
            </a:r>
          </a:p>
          <a:p>
            <a:pPr lvl="1"/>
            <a:r>
              <a:rPr lang="zh-CN" altLang="en-US" dirty="0"/>
              <a:t>有足够硬件，即功能单元、寄存器、及存储器带宽的基础上。也就是说不存在结构竞争。</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zh-CN" altLang="en-US" dirty="0"/>
              <a:t>二、</a:t>
            </a:r>
            <a:r>
              <a:rPr lang="en-US" altLang="zh-CN" dirty="0"/>
              <a:t>Superscalar</a:t>
            </a:r>
            <a:r>
              <a:rPr lang="zh-CN" altLang="en-US" dirty="0"/>
              <a:t>的基本概念</a:t>
            </a:r>
          </a:p>
        </p:txBody>
      </p:sp>
      <p:sp>
        <p:nvSpPr>
          <p:cNvPr id="610307" name="Rectangle 3"/>
          <p:cNvSpPr>
            <a:spLocks noGrp="1" noChangeArrowheads="1"/>
          </p:cNvSpPr>
          <p:nvPr>
            <p:ph idx="1"/>
          </p:nvPr>
        </p:nvSpPr>
        <p:spPr/>
        <p:txBody>
          <a:bodyPr/>
          <a:lstStyle/>
          <a:p>
            <a:r>
              <a:rPr lang="zh-CN" altLang="en-US" dirty="0"/>
              <a:t>在一个周期里能发射</a:t>
            </a:r>
            <a:r>
              <a:rPr lang="zh-CN" altLang="en-US" b="1" dirty="0"/>
              <a:t>可变</a:t>
            </a:r>
            <a:r>
              <a:rPr lang="zh-CN" altLang="en-US" dirty="0"/>
              <a:t>数量的指令，通常为</a:t>
            </a:r>
            <a:r>
              <a:rPr lang="en-US" altLang="zh-CN" dirty="0"/>
              <a:t>1-8</a:t>
            </a:r>
            <a:r>
              <a:rPr lang="zh-CN" altLang="en-US" dirty="0"/>
              <a:t>条指令</a:t>
            </a:r>
            <a:r>
              <a:rPr lang="en-US" altLang="zh-CN" dirty="0"/>
              <a:t>/cycle</a:t>
            </a:r>
            <a:r>
              <a:rPr lang="zh-CN" altLang="en-US" dirty="0"/>
              <a:t>；</a:t>
            </a:r>
          </a:p>
          <a:p>
            <a:r>
              <a:rPr lang="zh-CN" altLang="en-US" dirty="0"/>
              <a:t>同时发射的指令按一定规律搭配，即有一定限制，不能自由搭配；</a:t>
            </a:r>
          </a:p>
          <a:p>
            <a:r>
              <a:rPr lang="zh-CN" altLang="en-US" dirty="0"/>
              <a:t>用静态调度（</a:t>
            </a:r>
            <a:r>
              <a:rPr lang="en-US" altLang="zh-CN" dirty="0"/>
              <a:t>compiler</a:t>
            </a:r>
            <a:r>
              <a:rPr lang="zh-CN" altLang="en-US" dirty="0"/>
              <a:t>完成）和</a:t>
            </a:r>
            <a:r>
              <a:rPr lang="en-US" altLang="zh-CN" dirty="0"/>
              <a:t>/</a:t>
            </a:r>
            <a:r>
              <a:rPr lang="zh-CN" altLang="en-US" dirty="0"/>
              <a:t>或动态调度（硬件完成）方法确定可同时发射的指令条数。</a:t>
            </a:r>
          </a:p>
          <a:p>
            <a:pPr lvl="2"/>
            <a:r>
              <a:rPr lang="en-US" altLang="zh-CN" dirty="0"/>
              <a:t>Statically scheduled—in-order execution</a:t>
            </a:r>
          </a:p>
          <a:p>
            <a:pPr lvl="2"/>
            <a:r>
              <a:rPr lang="en-US" altLang="zh-CN" dirty="0"/>
              <a:t>Dynamically scheduled—out-of-order execution</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zh-CN" altLang="en-US"/>
              <a:t>三、</a:t>
            </a:r>
            <a:r>
              <a:rPr lang="en-US" altLang="zh-CN"/>
              <a:t>VLIW</a:t>
            </a:r>
            <a:r>
              <a:rPr lang="zh-CN" altLang="en-US"/>
              <a:t>的基本概念</a:t>
            </a:r>
          </a:p>
        </p:txBody>
      </p:sp>
      <p:sp>
        <p:nvSpPr>
          <p:cNvPr id="611331" name="Rectangle 3"/>
          <p:cNvSpPr>
            <a:spLocks noGrp="1" noChangeArrowheads="1"/>
          </p:cNvSpPr>
          <p:nvPr>
            <p:ph idx="1"/>
          </p:nvPr>
        </p:nvSpPr>
        <p:spPr/>
        <p:txBody>
          <a:bodyPr/>
          <a:lstStyle/>
          <a:p>
            <a:r>
              <a:rPr lang="zh-CN" altLang="en-US" dirty="0"/>
              <a:t>在一个时钟周期里发射</a:t>
            </a:r>
            <a:r>
              <a:rPr lang="zh-CN" altLang="en-US" b="1" dirty="0"/>
              <a:t>固定</a:t>
            </a:r>
            <a:r>
              <a:rPr lang="zh-CN" altLang="en-US" dirty="0"/>
              <a:t>数量的指令，实际为一条长指令，或固定的指令包；</a:t>
            </a:r>
          </a:p>
          <a:p>
            <a:r>
              <a:rPr lang="en-US" altLang="zh-CN" dirty="0"/>
              <a:t>VLIW</a:t>
            </a:r>
            <a:r>
              <a:rPr lang="zh-CN" altLang="en-US" dirty="0"/>
              <a:t>也是按固定格式组织的；</a:t>
            </a:r>
          </a:p>
          <a:p>
            <a:r>
              <a:rPr lang="en-US" altLang="zh-CN" dirty="0"/>
              <a:t>VLIW</a:t>
            </a:r>
            <a:r>
              <a:rPr lang="zh-CN" altLang="en-US" dirty="0"/>
              <a:t>是由</a:t>
            </a:r>
            <a:r>
              <a:rPr lang="en-US" altLang="zh-CN" dirty="0"/>
              <a:t>Compiler</a:t>
            </a:r>
            <a:r>
              <a:rPr lang="zh-CN" altLang="en-US" dirty="0"/>
              <a:t>组织的，（将在后面分析）</a:t>
            </a:r>
          </a:p>
          <a:p>
            <a:pPr lvl="1"/>
            <a:r>
              <a:rPr lang="en-US" altLang="zh-CN" dirty="0"/>
              <a:t>Issue a fixed number of instruction formatted as one large instruction</a:t>
            </a:r>
          </a:p>
          <a:p>
            <a:pPr lvl="1"/>
            <a:r>
              <a:rPr lang="en-US" altLang="zh-CN" dirty="0"/>
              <a:t>A fixed instruction packet with a parallelism among instructions explicitly indicated by the instruction (EPIC—explicitly parallel instruction computer)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1919288" y="188913"/>
            <a:ext cx="8540750" cy="1143000"/>
          </a:xfrm>
        </p:spPr>
        <p:txBody>
          <a:bodyPr/>
          <a:lstStyle/>
          <a:p>
            <a:r>
              <a:rPr lang="en-US" altLang="zh-CN" sz="2900" b="1" dirty="0">
                <a:solidFill>
                  <a:schemeClr val="bg1"/>
                </a:solidFill>
              </a:rPr>
              <a:t>Types of data hazards</a:t>
            </a:r>
            <a:r>
              <a:rPr lang="en-US" altLang="zh-CN" b="1" dirty="0">
                <a:solidFill>
                  <a:schemeClr val="bg1"/>
                </a:solidFill>
              </a:rPr>
              <a:t> </a:t>
            </a:r>
          </a:p>
        </p:txBody>
      </p:sp>
      <p:sp>
        <p:nvSpPr>
          <p:cNvPr id="288771" name="Rectangle 3"/>
          <p:cNvSpPr>
            <a:spLocks noGrp="1" noChangeArrowheads="1"/>
          </p:cNvSpPr>
          <p:nvPr>
            <p:ph idx="1"/>
          </p:nvPr>
        </p:nvSpPr>
        <p:spPr>
          <a:xfrm>
            <a:off x="1828800" y="1208088"/>
            <a:ext cx="8686800" cy="5029200"/>
          </a:xfrm>
        </p:spPr>
        <p:txBody>
          <a:bodyPr/>
          <a:lstStyle/>
          <a:p>
            <a:endParaRPr lang="en-US" altLang="zh-CN" sz="2000">
              <a:solidFill>
                <a:schemeClr val="tx2"/>
              </a:solidFill>
              <a:latin typeface="Comic Sans MS" pitchFamily="66" charset="0"/>
            </a:endParaRPr>
          </a:p>
          <a:p>
            <a:r>
              <a:rPr lang="en-US" altLang="zh-CN" sz="2000">
                <a:solidFill>
                  <a:schemeClr val="tx2"/>
                </a:solidFill>
                <a:latin typeface="Comic Sans MS" pitchFamily="66" charset="0"/>
              </a:rPr>
              <a:t>Consider two instructions, A and B. A occurs before B.</a:t>
            </a:r>
          </a:p>
          <a:p>
            <a:endParaRPr lang="en-US" altLang="zh-CN" sz="2000">
              <a:solidFill>
                <a:schemeClr val="tx2"/>
              </a:solidFill>
              <a:latin typeface="Comic Sans MS" pitchFamily="66" charset="0"/>
            </a:endParaRPr>
          </a:p>
          <a:p>
            <a:endParaRPr lang="en-US" altLang="zh-CN">
              <a:solidFill>
                <a:srgbClr val="0000FF"/>
              </a:solidFill>
              <a:latin typeface="Comic Sans MS" pitchFamily="66" charset="0"/>
            </a:endParaRPr>
          </a:p>
          <a:p>
            <a:endParaRPr lang="en-US" altLang="zh-CN">
              <a:solidFill>
                <a:srgbClr val="0000FF"/>
              </a:solidFill>
              <a:latin typeface="Comic Sans MS" pitchFamily="66" charset="0"/>
            </a:endParaRPr>
          </a:p>
          <a:p>
            <a:endParaRPr lang="en-US" altLang="zh-CN" sz="2200">
              <a:solidFill>
                <a:srgbClr val="FF0000"/>
              </a:solidFill>
              <a:latin typeface="Comic Sans MS" pitchFamily="66" charset="0"/>
            </a:endParaRPr>
          </a:p>
          <a:p>
            <a:r>
              <a:rPr lang="en-US" altLang="zh-CN" sz="2200">
                <a:solidFill>
                  <a:srgbClr val="FF0000"/>
                </a:solidFill>
                <a:latin typeface="Comic Sans MS" pitchFamily="66" charset="0"/>
              </a:rPr>
              <a:t>RAW( Read after write)  true dependence</a:t>
            </a:r>
          </a:p>
          <a:p>
            <a:pPr lvl="1"/>
            <a:r>
              <a:rPr lang="en-US" altLang="zh-CN" sz="2000">
                <a:latin typeface="Comic Sans MS" pitchFamily="66" charset="0"/>
              </a:rPr>
              <a:t>Instruction A writes Rx</a:t>
            </a:r>
            <a:r>
              <a:rPr lang="zh-CN" altLang="en-US" sz="2000">
                <a:latin typeface="Comic Sans MS" pitchFamily="66" charset="0"/>
              </a:rPr>
              <a:t>，</a:t>
            </a:r>
            <a:r>
              <a:rPr lang="en-US" altLang="zh-CN" sz="2000">
                <a:latin typeface="Comic Sans MS" pitchFamily="66" charset="0"/>
              </a:rPr>
              <a:t>instruction B reads Rx</a:t>
            </a:r>
            <a:endParaRPr lang="en-US" altLang="zh-CN" sz="1800">
              <a:solidFill>
                <a:srgbClr val="0000FF"/>
              </a:solidFill>
              <a:latin typeface="Comic Sans MS" pitchFamily="66" charset="0"/>
            </a:endParaRPr>
          </a:p>
          <a:p>
            <a:r>
              <a:rPr lang="en-US" altLang="zh-CN" sz="2200">
                <a:solidFill>
                  <a:srgbClr val="FF0000"/>
                </a:solidFill>
                <a:latin typeface="Comic Sans MS" pitchFamily="66" charset="0"/>
              </a:rPr>
              <a:t>WAW(Write after write) output dependence</a:t>
            </a:r>
            <a:r>
              <a:rPr lang="zh-CN" altLang="en-US" sz="2200">
                <a:solidFill>
                  <a:srgbClr val="FF0000"/>
                </a:solidFill>
                <a:latin typeface="Comic Sans MS" pitchFamily="66" charset="0"/>
              </a:rPr>
              <a:t>，</a:t>
            </a:r>
            <a:r>
              <a:rPr lang="en-US" altLang="zh-CN" sz="2200">
                <a:solidFill>
                  <a:srgbClr val="FF0000"/>
                </a:solidFill>
                <a:latin typeface="Comic Sans MS" pitchFamily="66" charset="0"/>
              </a:rPr>
              <a:t>NAME DEP</a:t>
            </a:r>
          </a:p>
          <a:p>
            <a:pPr lvl="1"/>
            <a:r>
              <a:rPr lang="en-US" altLang="zh-CN" sz="2000">
                <a:latin typeface="Comic Sans MS" pitchFamily="66" charset="0"/>
              </a:rPr>
              <a:t>Instruction A writes Rx</a:t>
            </a:r>
            <a:r>
              <a:rPr lang="zh-CN" altLang="en-US" sz="2000">
                <a:latin typeface="Comic Sans MS" pitchFamily="66" charset="0"/>
              </a:rPr>
              <a:t>，</a:t>
            </a:r>
            <a:r>
              <a:rPr lang="en-US" altLang="zh-CN" sz="2000">
                <a:latin typeface="Comic Sans MS" pitchFamily="66" charset="0"/>
              </a:rPr>
              <a:t>instruction B writes Rx</a:t>
            </a:r>
            <a:endParaRPr lang="en-US" altLang="zh-CN" sz="2000">
              <a:solidFill>
                <a:srgbClr val="0000FF"/>
              </a:solidFill>
              <a:latin typeface="Comic Sans MS" pitchFamily="66" charset="0"/>
            </a:endParaRPr>
          </a:p>
          <a:p>
            <a:r>
              <a:rPr lang="en-US" altLang="zh-CN" sz="2200">
                <a:solidFill>
                  <a:srgbClr val="FF0000"/>
                </a:solidFill>
                <a:latin typeface="Comic Sans MS" pitchFamily="66" charset="0"/>
              </a:rPr>
              <a:t>WAR( Write after read) anti-denpendence,NAME DEP</a:t>
            </a:r>
          </a:p>
          <a:p>
            <a:pPr lvl="1"/>
            <a:r>
              <a:rPr lang="en-US" altLang="zh-CN" sz="2000">
                <a:latin typeface="Comic Sans MS" pitchFamily="66" charset="0"/>
              </a:rPr>
              <a:t>Instruction A reads Rx</a:t>
            </a:r>
            <a:r>
              <a:rPr lang="zh-CN" altLang="en-US" sz="2000">
                <a:latin typeface="Comic Sans MS" pitchFamily="66" charset="0"/>
              </a:rPr>
              <a:t>，</a:t>
            </a:r>
            <a:r>
              <a:rPr lang="en-US" altLang="zh-CN" sz="2000">
                <a:latin typeface="Comic Sans MS" pitchFamily="66" charset="0"/>
              </a:rPr>
              <a:t>instruction B writes  Rx</a:t>
            </a:r>
          </a:p>
          <a:p>
            <a:pPr lvl="1"/>
            <a:endParaRPr lang="en-US" altLang="zh-CN" sz="2000">
              <a:solidFill>
                <a:srgbClr val="0000FF"/>
              </a:solidFill>
              <a:latin typeface="Comic Sans MS" pitchFamily="66" charset="0"/>
            </a:endParaRPr>
          </a:p>
        </p:txBody>
      </p:sp>
      <p:pic>
        <p:nvPicPr>
          <p:cNvPr id="288772" name="Picture 4" descr="chap3_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1700213"/>
            <a:ext cx="7239000" cy="1600200"/>
          </a:xfrm>
          <a:prstGeom prst="rect">
            <a:avLst/>
          </a:prstGeom>
          <a:solidFill>
            <a:schemeClr val="accent1"/>
          </a:solidFill>
          <a:ln w="9525">
            <a:solidFill>
              <a:schemeClr val="tx1"/>
            </a:solidFill>
            <a:miter lim="800000"/>
            <a:headEnd/>
            <a:tailEnd/>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altLang="zh-CN"/>
              <a:t>3.9.2 Statically-Scheduled Superscalar Processors</a:t>
            </a:r>
          </a:p>
        </p:txBody>
      </p:sp>
      <p:sp>
        <p:nvSpPr>
          <p:cNvPr id="612355" name="Rectangle 3"/>
          <p:cNvSpPr>
            <a:spLocks noGrp="1" noChangeArrowheads="1"/>
          </p:cNvSpPr>
          <p:nvPr>
            <p:ph idx="1"/>
          </p:nvPr>
        </p:nvSpPr>
        <p:spPr/>
        <p:txBody>
          <a:bodyPr/>
          <a:lstStyle/>
          <a:p>
            <a:r>
              <a:rPr lang="zh-CN" altLang="en-US"/>
              <a:t>一、基本概念</a:t>
            </a:r>
          </a:p>
          <a:p>
            <a:pPr lvl="1"/>
            <a:r>
              <a:rPr lang="en-US" altLang="zh-CN"/>
              <a:t>Typical issue 0~8 instructions in a clock cycle with the hardware</a:t>
            </a:r>
          </a:p>
          <a:p>
            <a:pPr lvl="1"/>
            <a:r>
              <a:rPr lang="en-US" altLang="zh-CN"/>
              <a:t> In a statically-scheduled superscalar</a:t>
            </a:r>
          </a:p>
          <a:p>
            <a:pPr lvl="2"/>
            <a:r>
              <a:rPr lang="en-US" altLang="zh-CN"/>
              <a:t>instructions issue in order </a:t>
            </a:r>
          </a:p>
          <a:p>
            <a:pPr lvl="2"/>
            <a:r>
              <a:rPr lang="en-US" altLang="zh-CN"/>
              <a:t>all pipeline hazards are checked for at issue</a:t>
            </a:r>
          </a:p>
          <a:p>
            <a:pPr lvl="1"/>
            <a:r>
              <a:rPr lang="en-US" altLang="zh-CN"/>
              <a:t>The issue checks are sufficiently complex </a:t>
            </a:r>
          </a:p>
          <a:p>
            <a:pPr lvl="2"/>
            <a:r>
              <a:rPr lang="en-US" altLang="zh-CN"/>
              <a:t>performing the works/1CLK could mean that the issue logic determined the minimum clock cycle length</a:t>
            </a:r>
          </a:p>
          <a:p>
            <a:pPr lvl="2"/>
            <a:r>
              <a:rPr lang="en-US" altLang="zh-CN"/>
              <a:t>the issue stage is split and pipelined, so that it can issue instructions every clock cycle(2 stage)</a:t>
            </a:r>
          </a:p>
          <a:p>
            <a:pPr lvl="3"/>
            <a:r>
              <a:rPr lang="en-US" altLang="zh-CN"/>
              <a:t>to be higher branch penalties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a:xfrm>
            <a:off x="2057400" y="188913"/>
            <a:ext cx="8610600" cy="762000"/>
          </a:xfrm>
        </p:spPr>
        <p:txBody>
          <a:bodyPr/>
          <a:lstStyle/>
          <a:p>
            <a:r>
              <a:rPr lang="zh-CN" altLang="en-US" sz="2900" b="1"/>
              <a:t>二、</a:t>
            </a:r>
            <a:r>
              <a:rPr lang="en-US" altLang="zh-CN" sz="2900" b="1"/>
              <a:t>A Statically Scheduled Superscalar </a:t>
            </a:r>
            <a:br>
              <a:rPr lang="en-US" altLang="zh-CN" sz="2900" b="1"/>
            </a:br>
            <a:r>
              <a:rPr lang="en-US" altLang="zh-CN" sz="2900" b="1"/>
              <a:t>		MIPS Processor</a:t>
            </a:r>
          </a:p>
        </p:txBody>
      </p:sp>
      <p:sp>
        <p:nvSpPr>
          <p:cNvPr id="613379" name="Rectangle 3"/>
          <p:cNvSpPr>
            <a:spLocks noGrp="1" noChangeArrowheads="1"/>
          </p:cNvSpPr>
          <p:nvPr>
            <p:ph idx="1"/>
          </p:nvPr>
        </p:nvSpPr>
        <p:spPr>
          <a:xfrm>
            <a:off x="1703388" y="1341438"/>
            <a:ext cx="8515350" cy="4894262"/>
          </a:xfrm>
        </p:spPr>
        <p:txBody>
          <a:bodyPr/>
          <a:lstStyle/>
          <a:p>
            <a:pPr marL="1066800" lvl="1" indent="-609600">
              <a:lnSpc>
                <a:spcPct val="120000"/>
              </a:lnSpc>
              <a:buFontTx/>
              <a:buAutoNum type="arabicPeriod"/>
            </a:pPr>
            <a:r>
              <a:rPr lang="zh-CN" altLang="en-US" b="1" dirty="0"/>
              <a:t>结构</a:t>
            </a:r>
          </a:p>
          <a:p>
            <a:pPr marL="1066800" lvl="1" indent="-609600">
              <a:lnSpc>
                <a:spcPct val="120000"/>
              </a:lnSpc>
              <a:buNone/>
            </a:pPr>
            <a:r>
              <a:rPr lang="zh-CN" altLang="en-US" b="1" dirty="0"/>
              <a:t>设：</a:t>
            </a:r>
            <a:r>
              <a:rPr lang="en-US" altLang="zh-CN" b="1" dirty="0"/>
              <a:t>2-issue </a:t>
            </a:r>
            <a:r>
              <a:rPr lang="zh-CN" altLang="en-US" b="1" dirty="0"/>
              <a:t>整数指令：</a:t>
            </a:r>
            <a:r>
              <a:rPr lang="en-US" altLang="zh-CN" sz="2200" i="1" dirty="0"/>
              <a:t>Load/</a:t>
            </a:r>
            <a:r>
              <a:rPr lang="en-US" altLang="zh-CN" sz="2200" i="1" dirty="0" err="1"/>
              <a:t>store,Branch,ALU</a:t>
            </a:r>
            <a:endParaRPr lang="en-US" altLang="zh-CN" sz="2200" i="1" dirty="0"/>
          </a:p>
          <a:p>
            <a:pPr marL="1066800" lvl="1" indent="-609600">
              <a:lnSpc>
                <a:spcPct val="120000"/>
              </a:lnSpc>
              <a:buNone/>
            </a:pPr>
            <a:r>
              <a:rPr lang="en-US" altLang="zh-CN" i="1" dirty="0"/>
              <a:t>		        </a:t>
            </a:r>
            <a:r>
              <a:rPr lang="zh-CN" altLang="en-US" b="1" dirty="0"/>
              <a:t>浮点指令</a:t>
            </a:r>
            <a:r>
              <a:rPr lang="zh-CN" altLang="en-US" i="1" dirty="0"/>
              <a:t>：</a:t>
            </a:r>
            <a:r>
              <a:rPr lang="en-US" altLang="zh-CN" i="1" dirty="0" err="1"/>
              <a:t>Fp</a:t>
            </a:r>
            <a:endParaRPr lang="en-US" altLang="zh-CN" i="1" dirty="0"/>
          </a:p>
          <a:p>
            <a:pPr marL="1066800" lvl="1" indent="-609600">
              <a:spcBef>
                <a:spcPct val="0"/>
              </a:spcBef>
              <a:buNone/>
            </a:pPr>
            <a:r>
              <a:rPr lang="zh-CN" altLang="en-US" b="1" dirty="0"/>
              <a:t>激发条件：</a:t>
            </a:r>
            <a:r>
              <a:rPr lang="zh-CN" altLang="en-US" sz="2600" b="1" dirty="0"/>
              <a:t>两条同时发射的指令必须是</a:t>
            </a:r>
            <a:r>
              <a:rPr lang="zh-CN" altLang="en-US" sz="2600" b="1" dirty="0">
                <a:solidFill>
                  <a:srgbClr val="0000FF"/>
                </a:solidFill>
              </a:rPr>
              <a:t>独立的</a:t>
            </a:r>
          </a:p>
          <a:p>
            <a:pPr marL="1066800" lvl="1" indent="-609600">
              <a:spcBef>
                <a:spcPct val="0"/>
              </a:spcBef>
              <a:buNone/>
            </a:pPr>
            <a:r>
              <a:rPr lang="zh-CN" altLang="en-US" b="1" dirty="0"/>
              <a:t>			无数据竞争</a:t>
            </a:r>
          </a:p>
          <a:p>
            <a:pPr marL="1066800" lvl="1" indent="-609600">
              <a:spcBef>
                <a:spcPct val="0"/>
              </a:spcBef>
              <a:buNone/>
            </a:pPr>
            <a:r>
              <a:rPr lang="zh-CN" altLang="en-US" b="1" dirty="0"/>
              <a:t>			无结构竞争</a:t>
            </a:r>
          </a:p>
          <a:p>
            <a:pPr marL="1066800" lvl="1" indent="-609600">
              <a:spcBef>
                <a:spcPct val="0"/>
              </a:spcBef>
              <a:buNone/>
            </a:pPr>
            <a:r>
              <a:rPr lang="zh-CN" altLang="en-US" b="1" dirty="0"/>
              <a:t>激发过程：	从</a:t>
            </a:r>
            <a:r>
              <a:rPr lang="en-US" altLang="zh-CN" b="1" dirty="0"/>
              <a:t>cache</a:t>
            </a:r>
            <a:r>
              <a:rPr lang="zh-CN" altLang="en-US" b="1" dirty="0"/>
              <a:t>取</a:t>
            </a:r>
            <a:r>
              <a:rPr lang="en-US" altLang="zh-CN" b="1" dirty="0"/>
              <a:t>2</a:t>
            </a:r>
            <a:r>
              <a:rPr lang="zh-CN" altLang="en-US" b="1" dirty="0"/>
              <a:t>条指令</a:t>
            </a:r>
          </a:p>
          <a:p>
            <a:pPr marL="1066800" lvl="1" indent="-609600">
              <a:spcBef>
                <a:spcPct val="0"/>
              </a:spcBef>
              <a:buNone/>
            </a:pPr>
            <a:r>
              <a:rPr lang="zh-CN" altLang="en-US" b="1" dirty="0"/>
              <a:t>			决定有几条指令可发射</a:t>
            </a:r>
          </a:p>
          <a:p>
            <a:pPr marL="1066800" lvl="1" indent="-609600">
              <a:spcBef>
                <a:spcPct val="0"/>
              </a:spcBef>
              <a:buNone/>
            </a:pPr>
            <a:r>
              <a:rPr lang="zh-CN" altLang="en-US" b="1" dirty="0"/>
              <a:t>			激发到正确的功能单元</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altLang="zh-CN" dirty="0"/>
              <a:t>2. </a:t>
            </a:r>
            <a:r>
              <a:rPr lang="zh-CN" altLang="en-US" dirty="0"/>
              <a:t>双发射处理器的流水时序</a:t>
            </a:r>
          </a:p>
        </p:txBody>
      </p:sp>
      <p:graphicFrame>
        <p:nvGraphicFramePr>
          <p:cNvPr id="614403" name="Object 3"/>
          <p:cNvGraphicFramePr>
            <a:graphicFrameLocks noGrp="1" noChangeAspect="1"/>
          </p:cNvGraphicFramePr>
          <p:nvPr>
            <p:ph idx="1"/>
          </p:nvPr>
        </p:nvGraphicFramePr>
        <p:xfrm>
          <a:off x="2219023" y="1600200"/>
          <a:ext cx="7753955" cy="4419600"/>
        </p:xfrm>
        <a:graphic>
          <a:graphicData uri="http://schemas.openxmlformats.org/presentationml/2006/ole">
            <mc:AlternateContent xmlns:mc="http://schemas.openxmlformats.org/markup-compatibility/2006">
              <mc:Choice xmlns:v="urn:schemas-microsoft-com:vml" Requires="v">
                <p:oleObj spid="_x0000_s12290" name="Document" r:id="rId3" imgW="8767440" imgH="4997160" progId="Word.Document.8">
                  <p:embed/>
                </p:oleObj>
              </mc:Choice>
              <mc:Fallback>
                <p:oleObj name="Document" r:id="rId3" imgW="8767440" imgH="4997160" progId="Word.Document.8">
                  <p:embed/>
                  <p:pic>
                    <p:nvPicPr>
                      <p:cNvPr id="6144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023" y="1600200"/>
                        <a:ext cx="7753955" cy="4419600"/>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r>
              <a:rPr lang="zh-CN" altLang="en-US" dirty="0"/>
              <a:t>双发射流水线结构示意图</a:t>
            </a:r>
          </a:p>
        </p:txBody>
      </p:sp>
      <p:graphicFrame>
        <p:nvGraphicFramePr>
          <p:cNvPr id="615427" name="Object 3"/>
          <p:cNvGraphicFramePr>
            <a:graphicFrameLocks noGrp="1" noChangeAspect="1"/>
          </p:cNvGraphicFramePr>
          <p:nvPr>
            <p:ph idx="1"/>
          </p:nvPr>
        </p:nvGraphicFramePr>
        <p:xfrm>
          <a:off x="2351584" y="1628800"/>
          <a:ext cx="7488832" cy="3744416"/>
        </p:xfrm>
        <a:graphic>
          <a:graphicData uri="http://schemas.openxmlformats.org/presentationml/2006/ole">
            <mc:AlternateContent xmlns:mc="http://schemas.openxmlformats.org/markup-compatibility/2006">
              <mc:Choice xmlns:v="urn:schemas-microsoft-com:vml" Requires="v">
                <p:oleObj spid="_x0000_s13314" name="Picture" r:id="rId3" imgW="3219480" imgH="1609560" progId="Word.Picture.8">
                  <p:embed/>
                </p:oleObj>
              </mc:Choice>
              <mc:Fallback>
                <p:oleObj name="Picture" r:id="rId3" imgW="3219480" imgH="1609560" progId="Word.Picture.8">
                  <p:embed/>
                  <p:pic>
                    <p:nvPicPr>
                      <p:cNvPr id="61542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584" y="1628800"/>
                        <a:ext cx="7488832" cy="3744416"/>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zh-CN" altLang="en-US"/>
              <a:t>三、竞争的处理</a:t>
            </a:r>
          </a:p>
        </p:txBody>
      </p:sp>
      <p:sp>
        <p:nvSpPr>
          <p:cNvPr id="616451" name="Rectangle 3"/>
          <p:cNvSpPr>
            <a:spLocks noGrp="1" noChangeArrowheads="1"/>
          </p:cNvSpPr>
          <p:nvPr>
            <p:ph idx="1"/>
          </p:nvPr>
        </p:nvSpPr>
        <p:spPr/>
        <p:txBody>
          <a:bodyPr/>
          <a:lstStyle/>
          <a:p>
            <a:r>
              <a:rPr lang="en-US" altLang="zh-CN" dirty="0"/>
              <a:t>1.</a:t>
            </a:r>
            <a:r>
              <a:rPr lang="zh-CN" altLang="en-US" dirty="0"/>
              <a:t>当整数指令为</a:t>
            </a:r>
            <a:r>
              <a:rPr lang="en-US" altLang="zh-CN" dirty="0"/>
              <a:t>Load/Store/Move</a:t>
            </a:r>
            <a:r>
              <a:rPr lang="zh-CN" altLang="en-US" dirty="0"/>
              <a:t>浮点数时，可能造成</a:t>
            </a:r>
          </a:p>
          <a:p>
            <a:pPr lvl="1"/>
            <a:r>
              <a:rPr lang="zh-CN" altLang="en-US" dirty="0"/>
              <a:t>在</a:t>
            </a:r>
            <a:r>
              <a:rPr lang="en-US" altLang="zh-CN" dirty="0"/>
              <a:t>FP register file</a:t>
            </a:r>
            <a:r>
              <a:rPr lang="zh-CN" altLang="en-US" dirty="0"/>
              <a:t>处出现寄存器口的竞争</a:t>
            </a:r>
          </a:p>
          <a:p>
            <a:pPr lvl="1"/>
            <a:r>
              <a:rPr lang="zh-CN" altLang="en-US" dirty="0"/>
              <a:t>与下一条</a:t>
            </a:r>
            <a:r>
              <a:rPr lang="en-US" altLang="zh-CN" dirty="0"/>
              <a:t>FP</a:t>
            </a:r>
            <a:r>
              <a:rPr lang="zh-CN" altLang="en-US" dirty="0"/>
              <a:t>操作指令可能有</a:t>
            </a:r>
            <a:r>
              <a:rPr lang="en-US" altLang="zh-CN" dirty="0"/>
              <a:t>RAW</a:t>
            </a:r>
            <a:r>
              <a:rPr lang="zh-CN" altLang="en-US" dirty="0"/>
              <a:t>数据竞争</a:t>
            </a:r>
          </a:p>
          <a:p>
            <a:r>
              <a:rPr lang="zh-CN" altLang="en-US" dirty="0"/>
              <a:t>解决方法</a:t>
            </a:r>
          </a:p>
          <a:p>
            <a:pPr lvl="1"/>
            <a:r>
              <a:rPr lang="zh-CN" altLang="en-US" dirty="0"/>
              <a:t>当出现上述情况时，把它作为结构竞争处理，即不允许出现此类搭配</a:t>
            </a:r>
          </a:p>
          <a:p>
            <a:pPr lvl="1"/>
            <a:r>
              <a:rPr lang="zh-CN" altLang="en-US" dirty="0"/>
              <a:t>将</a:t>
            </a:r>
            <a:r>
              <a:rPr lang="en-US" altLang="zh-CN" dirty="0"/>
              <a:t>FP register file</a:t>
            </a:r>
            <a:r>
              <a:rPr lang="zh-CN" altLang="en-US" dirty="0"/>
              <a:t>做成</a:t>
            </a:r>
            <a:r>
              <a:rPr lang="en-US" altLang="zh-CN" dirty="0"/>
              <a:t>Read/Write</a:t>
            </a:r>
            <a:r>
              <a:rPr lang="zh-CN" altLang="en-US" dirty="0"/>
              <a:t>双口寄存器，允许同时访问不同</a:t>
            </a:r>
            <a:r>
              <a:rPr lang="en-US" altLang="zh-CN" dirty="0"/>
              <a:t>FP registers.</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63CD1BEA-4779-44A5-A8B1-F021E43109E5}"/>
              </a:ext>
            </a:extLst>
          </p:cNvPr>
          <p:cNvSpPr>
            <a:spLocks noGrp="1"/>
          </p:cNvSpPr>
          <p:nvPr>
            <p:ph type="title"/>
          </p:nvPr>
        </p:nvSpPr>
        <p:spPr/>
        <p:txBody>
          <a:bodyPr/>
          <a:lstStyle/>
          <a:p>
            <a:endParaRPr lang="zh-CN" altLang="en-US"/>
          </a:p>
        </p:txBody>
      </p:sp>
      <p:sp>
        <p:nvSpPr>
          <p:cNvPr id="617474" name="Rectangle 2"/>
          <p:cNvSpPr>
            <a:spLocks noGrp="1" noChangeArrowheads="1"/>
          </p:cNvSpPr>
          <p:nvPr>
            <p:ph idx="1"/>
          </p:nvPr>
        </p:nvSpPr>
        <p:spPr/>
        <p:txBody>
          <a:bodyPr/>
          <a:lstStyle/>
          <a:p>
            <a:r>
              <a:rPr lang="en-US" altLang="zh-CN" dirty="0"/>
              <a:t>2. Load</a:t>
            </a:r>
            <a:r>
              <a:rPr lang="zh-CN" altLang="en-US" dirty="0"/>
              <a:t>浮点数的结果不能被同一周期的另一条指令所应用，实际上也不能被下一周期的两条指令所应用。因为</a:t>
            </a:r>
            <a:r>
              <a:rPr lang="en-US" altLang="zh-CN" dirty="0"/>
              <a:t>LD</a:t>
            </a:r>
            <a:r>
              <a:rPr lang="zh-CN" altLang="en-US" dirty="0"/>
              <a:t>后跟</a:t>
            </a:r>
            <a:r>
              <a:rPr lang="en-US" altLang="zh-CN" dirty="0"/>
              <a:t>FP</a:t>
            </a:r>
            <a:r>
              <a:rPr lang="zh-CN" altLang="en-US" dirty="0"/>
              <a:t>操作之间有一个</a:t>
            </a:r>
            <a:r>
              <a:rPr lang="en-US" altLang="zh-CN" dirty="0"/>
              <a:t>Stall</a:t>
            </a:r>
            <a:r>
              <a:rPr lang="zh-CN" altLang="en-US" dirty="0"/>
              <a:t>周期。由于这里每一个周期发射两条指令，因此</a:t>
            </a:r>
            <a:r>
              <a:rPr lang="en-US" altLang="zh-CN" dirty="0"/>
              <a:t>LD</a:t>
            </a:r>
            <a:r>
              <a:rPr lang="zh-CN" altLang="en-US" dirty="0"/>
              <a:t>的结果不能被紧接的三条指令所用。</a:t>
            </a:r>
            <a:endParaRPr lang="en-US" altLang="zh-CN" dirty="0"/>
          </a:p>
          <a:p>
            <a:endParaRPr lang="zh-CN" altLang="en-US" dirty="0"/>
          </a:p>
          <a:p>
            <a:r>
              <a:rPr lang="en-US" altLang="zh-CN" dirty="0"/>
              <a:t>3. </a:t>
            </a:r>
            <a:r>
              <a:rPr lang="zh-CN" altLang="en-US" dirty="0"/>
              <a:t>同理，由于</a:t>
            </a:r>
            <a:r>
              <a:rPr lang="en-US" altLang="zh-CN" dirty="0"/>
              <a:t>Br.</a:t>
            </a:r>
            <a:r>
              <a:rPr lang="zh-CN" altLang="en-US" dirty="0"/>
              <a:t>指令后存在一个周期的</a:t>
            </a:r>
            <a:r>
              <a:rPr lang="en-US" altLang="zh-CN" dirty="0"/>
              <a:t>Br. Delay</a:t>
            </a:r>
            <a:r>
              <a:rPr lang="zh-CN" altLang="en-US" dirty="0"/>
              <a:t>，所以也要影响三条指令，即要用三条不相关指令来填充这一延时槽，而不是传统处理器中只需填一条指令。</a:t>
            </a:r>
            <a:endParaRPr lang="en-US" altLang="zh-CN" dirty="0"/>
          </a:p>
          <a:p>
            <a:pPr lvl="1"/>
            <a:r>
              <a:rPr lang="zh-CN" altLang="en-US" dirty="0"/>
              <a:t>所以需要更强的编译调度和硬件调度策略</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F315BFD-8F4B-4B73-BFBA-1FB067B9F9CC}"/>
              </a:ext>
            </a:extLst>
          </p:cNvPr>
          <p:cNvSpPr>
            <a:spLocks noGrp="1"/>
          </p:cNvSpPr>
          <p:nvPr>
            <p:ph type="title"/>
          </p:nvPr>
        </p:nvSpPr>
        <p:spPr/>
        <p:txBody>
          <a:bodyPr/>
          <a:lstStyle/>
          <a:p>
            <a:endParaRPr lang="zh-CN" altLang="en-US"/>
          </a:p>
        </p:txBody>
      </p:sp>
      <p:sp>
        <p:nvSpPr>
          <p:cNvPr id="618498" name="Rectangle 2"/>
          <p:cNvSpPr>
            <a:spLocks noGrp="1" noChangeArrowheads="1"/>
          </p:cNvSpPr>
          <p:nvPr>
            <p:ph idx="1"/>
          </p:nvPr>
        </p:nvSpPr>
        <p:spPr>
          <a:xfrm>
            <a:off x="2147474" y="1340768"/>
            <a:ext cx="7924800" cy="4419600"/>
          </a:xfrm>
        </p:spPr>
        <p:txBody>
          <a:bodyPr/>
          <a:lstStyle/>
          <a:p>
            <a:r>
              <a:rPr lang="en-US" altLang="zh-CN" sz="2000" dirty="0"/>
              <a:t>4. Larger set of bypass paths will be needed</a:t>
            </a:r>
          </a:p>
          <a:p>
            <a:r>
              <a:rPr lang="en-US" altLang="zh-CN" sz="2000" dirty="0"/>
              <a:t>5. </a:t>
            </a:r>
            <a:r>
              <a:rPr lang="zh-CN" altLang="en-US" sz="2000" dirty="0"/>
              <a:t>一对指令可能来自不同的</a:t>
            </a:r>
            <a:r>
              <a:rPr lang="en-US" altLang="zh-CN" sz="2000" dirty="0"/>
              <a:t>cache</a:t>
            </a:r>
            <a:r>
              <a:rPr lang="zh-CN" altLang="en-US" sz="2000" dirty="0"/>
              <a:t>块</a:t>
            </a:r>
          </a:p>
          <a:p>
            <a:pPr lvl="2"/>
            <a:r>
              <a:rPr lang="zh-CN" altLang="en-US" sz="1800" dirty="0"/>
              <a:t>要用独立的取指单元</a:t>
            </a:r>
          </a:p>
          <a:p>
            <a:r>
              <a:rPr lang="en-US" altLang="zh-CN" sz="2000" dirty="0"/>
              <a:t>6. </a:t>
            </a:r>
            <a:r>
              <a:rPr lang="zh-CN" altLang="en-US" sz="2000" dirty="0"/>
              <a:t>中断：精确中断的困难</a:t>
            </a:r>
          </a:p>
          <a:p>
            <a:pPr lvl="1"/>
            <a:r>
              <a:rPr lang="en-US" altLang="zh-CN" sz="2000" dirty="0"/>
              <a:t>A floating point instruction can finish execution after an integer instruction that is later in program order </a:t>
            </a:r>
          </a:p>
          <a:p>
            <a:pPr lvl="1"/>
            <a:r>
              <a:rPr lang="en-US" altLang="zh-CN" sz="2000" dirty="0"/>
              <a:t>The floating point instruction exception could be detected after the integer instruction completed</a:t>
            </a:r>
          </a:p>
          <a:p>
            <a:pPr lvl="1"/>
            <a:r>
              <a:rPr lang="en-US" altLang="zh-CN" sz="2000" dirty="0"/>
              <a:t>Solutions</a:t>
            </a:r>
          </a:p>
          <a:p>
            <a:pPr lvl="2"/>
            <a:r>
              <a:rPr lang="en-US" altLang="zh-CN" sz="1800" dirty="0"/>
              <a:t>Early detection of FP exceptions</a:t>
            </a:r>
          </a:p>
          <a:p>
            <a:pPr lvl="2"/>
            <a:r>
              <a:rPr lang="en-US" altLang="zh-CN" sz="1800" dirty="0"/>
              <a:t>The use of software mechanisms to restore a precise exception state</a:t>
            </a:r>
          </a:p>
          <a:p>
            <a:pPr lvl="2"/>
            <a:r>
              <a:rPr lang="en-US" altLang="zh-CN" sz="1800" dirty="0"/>
              <a:t>Delaying instruction completion until we know an exception is impossible</a:t>
            </a:r>
            <a:r>
              <a:rPr lang="zh-CN" altLang="en-US" sz="1800" dirty="0"/>
              <a:t>（</a:t>
            </a:r>
            <a:r>
              <a:rPr lang="en-US" altLang="zh-CN" sz="1800" dirty="0"/>
              <a:t>the speculation approach</a:t>
            </a:r>
            <a:r>
              <a:rPr lang="zh-CN" altLang="en-US" sz="1800" dirty="0"/>
              <a:t>）</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r>
              <a:rPr lang="en-US" altLang="zh-CN"/>
              <a:t>3.9.3 Multiple Instruction Issue</a:t>
            </a:r>
            <a:br>
              <a:rPr lang="en-US" altLang="zh-CN"/>
            </a:br>
            <a:r>
              <a:rPr lang="en-US" altLang="zh-CN"/>
              <a:t>	with Dynamic Scheduling</a:t>
            </a:r>
          </a:p>
        </p:txBody>
      </p:sp>
      <p:sp>
        <p:nvSpPr>
          <p:cNvPr id="619523" name="Rectangle 3"/>
          <p:cNvSpPr>
            <a:spLocks noGrp="1" noChangeArrowheads="1"/>
          </p:cNvSpPr>
          <p:nvPr>
            <p:ph idx="1"/>
          </p:nvPr>
        </p:nvSpPr>
        <p:spPr/>
        <p:txBody>
          <a:bodyPr/>
          <a:lstStyle/>
          <a:p>
            <a:r>
              <a:rPr lang="zh-CN" altLang="en-US" dirty="0"/>
              <a:t>多发射技术也可采用动态调度方法（</a:t>
            </a:r>
            <a:r>
              <a:rPr lang="en-US" altLang="zh-CN" dirty="0"/>
              <a:t>Scoreboard</a:t>
            </a:r>
            <a:r>
              <a:rPr lang="zh-CN" altLang="en-US" dirty="0"/>
              <a:t>、</a:t>
            </a:r>
            <a:r>
              <a:rPr lang="en-US" altLang="zh-CN" dirty="0" err="1"/>
              <a:t>Tomasulo</a:t>
            </a:r>
            <a:r>
              <a:rPr lang="en-US" altLang="zh-CN" dirty="0"/>
              <a:t>)</a:t>
            </a:r>
            <a:r>
              <a:rPr lang="zh-CN" altLang="en-US" dirty="0"/>
              <a:t>来决策可同时发射的指令。</a:t>
            </a:r>
          </a:p>
          <a:p>
            <a:pPr marL="0" indent="0">
              <a:buNone/>
            </a:pPr>
            <a:endParaRPr lang="zh-CN" altLang="en-US" dirty="0"/>
          </a:p>
          <a:p>
            <a:r>
              <a:rPr lang="zh-CN" altLang="en-US" dirty="0"/>
              <a:t>现将</a:t>
            </a:r>
            <a:r>
              <a:rPr lang="en-US" altLang="zh-CN" dirty="0" err="1"/>
              <a:t>Tomasulo</a:t>
            </a:r>
            <a:r>
              <a:rPr lang="zh-CN" altLang="en-US" dirty="0"/>
              <a:t>动态调度算法扩展到支持每个周期同时发射两条指令的多发射机制。</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zh-CN" altLang="en-US"/>
              <a:t>约定</a:t>
            </a:r>
          </a:p>
        </p:txBody>
      </p:sp>
      <p:sp>
        <p:nvSpPr>
          <p:cNvPr id="620547" name="Rectangle 3"/>
          <p:cNvSpPr>
            <a:spLocks noGrp="1" noChangeArrowheads="1"/>
          </p:cNvSpPr>
          <p:nvPr>
            <p:ph idx="1"/>
          </p:nvPr>
        </p:nvSpPr>
        <p:spPr/>
        <p:txBody>
          <a:bodyPr/>
          <a:lstStyle/>
          <a:p>
            <a:r>
              <a:rPr lang="zh-CN" altLang="en-US"/>
              <a:t>两条同时发射的指令搭配：一条为整数操作，一条为</a:t>
            </a:r>
            <a:r>
              <a:rPr lang="en-US" altLang="zh-CN"/>
              <a:t>FP</a:t>
            </a:r>
            <a:r>
              <a:rPr lang="zh-CN" altLang="en-US"/>
              <a:t>操作；</a:t>
            </a:r>
          </a:p>
          <a:p>
            <a:r>
              <a:rPr lang="zh-CN" altLang="en-US"/>
              <a:t>按序发射，而非乱序发射；</a:t>
            </a:r>
          </a:p>
          <a:p>
            <a:r>
              <a:rPr lang="zh-CN" altLang="en-US"/>
              <a:t>采用独立的整数寄存器堆和</a:t>
            </a:r>
            <a:r>
              <a:rPr lang="en-US" altLang="zh-CN"/>
              <a:t>FP</a:t>
            </a:r>
            <a:r>
              <a:rPr lang="zh-CN" altLang="en-US"/>
              <a:t>寄存器堆，使同时发射的两条指令可同时进入对应的保留站，可分别同时访问对应的寄存器堆。</a:t>
            </a:r>
          </a:p>
          <a:p>
            <a:endParaRPr lang="en-US" altLang="zh-CN"/>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zh-CN" altLang="en-US" dirty="0"/>
              <a:t>如何处理</a:t>
            </a:r>
            <a:r>
              <a:rPr lang="zh-CN" altLang="en-US" b="1" dirty="0"/>
              <a:t>相邻</a:t>
            </a:r>
            <a:r>
              <a:rPr lang="zh-CN" altLang="en-US" dirty="0"/>
              <a:t>的两条</a:t>
            </a:r>
            <a:r>
              <a:rPr lang="zh-CN" altLang="en-US" b="1" dirty="0"/>
              <a:t>相关</a:t>
            </a:r>
            <a:r>
              <a:rPr lang="zh-CN" altLang="en-US" dirty="0"/>
              <a:t>指令？</a:t>
            </a:r>
          </a:p>
        </p:txBody>
      </p:sp>
      <p:sp>
        <p:nvSpPr>
          <p:cNvPr id="621571" name="Rectangle 3"/>
          <p:cNvSpPr>
            <a:spLocks noGrp="1" noChangeArrowheads="1"/>
          </p:cNvSpPr>
          <p:nvPr>
            <p:ph idx="1"/>
          </p:nvPr>
        </p:nvSpPr>
        <p:spPr/>
        <p:txBody>
          <a:bodyPr/>
          <a:lstStyle/>
          <a:p>
            <a:r>
              <a:rPr lang="zh-CN" altLang="en-US" dirty="0"/>
              <a:t>在非动态调度的多发射处理器中，由</a:t>
            </a:r>
            <a:r>
              <a:rPr lang="en-US" altLang="zh-CN" dirty="0"/>
              <a:t>compiler</a:t>
            </a:r>
            <a:r>
              <a:rPr lang="zh-CN" altLang="en-US" dirty="0"/>
              <a:t>作静态调度，选择两条非相关指令同时发射同时执行。</a:t>
            </a:r>
            <a:endParaRPr lang="en-US" altLang="zh-CN" dirty="0"/>
          </a:p>
          <a:p>
            <a:endParaRPr lang="zh-CN" altLang="en-US" dirty="0"/>
          </a:p>
          <a:p>
            <a:r>
              <a:rPr lang="zh-CN" altLang="en-US" dirty="0"/>
              <a:t> 在采用</a:t>
            </a:r>
            <a:r>
              <a:rPr lang="en-US" altLang="zh-CN" dirty="0" err="1"/>
              <a:t>Tomasulo</a:t>
            </a:r>
            <a:r>
              <a:rPr lang="zh-CN" altLang="en-US" dirty="0"/>
              <a:t>动态调度算法时，可以按序，按搭配规定同时发射两条指令，由硬件（保留站等）自动解决相关性问题，即乱序执行，乱序结束。</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1919288" y="188913"/>
            <a:ext cx="8540750" cy="1143000"/>
          </a:xfrm>
        </p:spPr>
        <p:txBody>
          <a:bodyPr/>
          <a:lstStyle/>
          <a:p>
            <a:r>
              <a:rPr lang="en-US" altLang="zh-CN" sz="2900" b="1" dirty="0">
                <a:solidFill>
                  <a:schemeClr val="bg1"/>
                </a:solidFill>
              </a:rPr>
              <a:t>Types of data hazards</a:t>
            </a:r>
            <a:r>
              <a:rPr lang="en-US" altLang="zh-CN" b="1" dirty="0">
                <a:solidFill>
                  <a:schemeClr val="bg1"/>
                </a:solidFill>
              </a:rPr>
              <a:t> </a:t>
            </a:r>
          </a:p>
        </p:txBody>
      </p:sp>
      <p:pic>
        <p:nvPicPr>
          <p:cNvPr id="5" name="图片 4">
            <a:extLst>
              <a:ext uri="{FF2B5EF4-FFF2-40B4-BE49-F238E27FC236}">
                <a16:creationId xmlns:a16="http://schemas.microsoft.com/office/drawing/2014/main" id="{7DD63774-5F3F-4E23-8DE6-730406DFCB45}"/>
              </a:ext>
            </a:extLst>
          </p:cNvPr>
          <p:cNvPicPr>
            <a:picLocks noChangeAspect="1"/>
          </p:cNvPicPr>
          <p:nvPr/>
        </p:nvPicPr>
        <p:blipFill>
          <a:blip r:embed="rId3"/>
          <a:stretch>
            <a:fillRect/>
          </a:stretch>
        </p:blipFill>
        <p:spPr>
          <a:xfrm>
            <a:off x="1524000" y="836712"/>
            <a:ext cx="9144000" cy="5356116"/>
          </a:xfrm>
          <a:prstGeom prst="rect">
            <a:avLst/>
          </a:prstGeom>
        </p:spPr>
      </p:pic>
    </p:spTree>
    <p:extLst>
      <p:ext uri="{BB962C8B-B14F-4D97-AF65-F5344CB8AC3E}">
        <p14:creationId xmlns:p14="http://schemas.microsoft.com/office/powerpoint/2010/main" val="27501399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2005806" y="260648"/>
            <a:ext cx="8540750" cy="1143000"/>
          </a:xfrm>
        </p:spPr>
        <p:txBody>
          <a:bodyPr/>
          <a:lstStyle/>
          <a:p>
            <a:r>
              <a:rPr lang="zh-CN" altLang="en-US" dirty="0"/>
              <a:t>例</a:t>
            </a:r>
          </a:p>
        </p:txBody>
      </p:sp>
      <p:sp>
        <p:nvSpPr>
          <p:cNvPr id="622595" name="Rectangle 3"/>
          <p:cNvSpPr>
            <a:spLocks noGrp="1" noChangeArrowheads="1"/>
          </p:cNvSpPr>
          <p:nvPr>
            <p:ph idx="1"/>
          </p:nvPr>
        </p:nvSpPr>
        <p:spPr>
          <a:xfrm>
            <a:off x="2424114" y="1341438"/>
            <a:ext cx="7704137" cy="4824412"/>
          </a:xfrm>
        </p:spPr>
        <p:txBody>
          <a:bodyPr/>
          <a:lstStyle/>
          <a:p>
            <a:pPr>
              <a:buFont typeface="Wingdings" pitchFamily="2" charset="2"/>
              <a:buNone/>
            </a:pPr>
            <a:r>
              <a:rPr lang="en-US" altLang="zh-CN" dirty="0">
                <a:latin typeface="Times New Roman" pitchFamily="18" charset="0"/>
              </a:rPr>
              <a:t>Loop:  L.D       F0, 0(R1)</a:t>
            </a:r>
          </a:p>
          <a:p>
            <a:pPr>
              <a:buFont typeface="Wingdings" pitchFamily="2" charset="2"/>
              <a:buNone/>
            </a:pPr>
            <a:r>
              <a:rPr lang="en-US" altLang="zh-CN" dirty="0">
                <a:latin typeface="Times New Roman" pitchFamily="18" charset="0"/>
              </a:rPr>
              <a:t>            ADD.D F4, F0, F2</a:t>
            </a:r>
          </a:p>
          <a:p>
            <a:pPr>
              <a:buFont typeface="Wingdings" pitchFamily="2" charset="2"/>
              <a:buNone/>
            </a:pPr>
            <a:r>
              <a:rPr lang="en-US" altLang="zh-CN" dirty="0">
                <a:latin typeface="Times New Roman" pitchFamily="18" charset="0"/>
              </a:rPr>
              <a:t>            S.D        0(R1), F4</a:t>
            </a:r>
          </a:p>
          <a:p>
            <a:pPr>
              <a:buFont typeface="Wingdings" pitchFamily="2" charset="2"/>
              <a:buNone/>
            </a:pPr>
            <a:r>
              <a:rPr lang="en-US" altLang="zh-CN" dirty="0">
                <a:latin typeface="Times New Roman" pitchFamily="18" charset="0"/>
              </a:rPr>
              <a:t>            DADDIU  R1, R1, #-8</a:t>
            </a:r>
          </a:p>
          <a:p>
            <a:pPr>
              <a:buFont typeface="Wingdings" pitchFamily="2" charset="2"/>
              <a:buNone/>
            </a:pPr>
            <a:r>
              <a:rPr lang="en-US" altLang="zh-CN" dirty="0">
                <a:latin typeface="Times New Roman" pitchFamily="18" charset="0"/>
              </a:rPr>
              <a:t>            BNE  R1,R2, Loop</a:t>
            </a:r>
          </a:p>
          <a:p>
            <a:pPr>
              <a:buFont typeface="Wingdings" pitchFamily="2" charset="2"/>
              <a:buNone/>
            </a:pPr>
            <a:r>
              <a:rPr lang="zh-CN" altLang="en-US" dirty="0">
                <a:latin typeface="Times New Roman" pitchFamily="18" charset="0"/>
              </a:rPr>
              <a:t>条件：</a:t>
            </a:r>
            <a:endParaRPr lang="en-US" altLang="zh-CN" dirty="0">
              <a:latin typeface="Times New Roman" pitchFamily="18" charset="0"/>
            </a:endParaRPr>
          </a:p>
          <a:p>
            <a:pPr lvl="1">
              <a:buNone/>
            </a:pPr>
            <a:r>
              <a:rPr lang="en-US" altLang="zh-CN" dirty="0"/>
              <a:t>2-issue</a:t>
            </a:r>
            <a:r>
              <a:rPr lang="zh-CN" altLang="en-US" dirty="0"/>
              <a:t>，</a:t>
            </a:r>
            <a:r>
              <a:rPr lang="en-US" altLang="zh-CN" dirty="0"/>
              <a:t>branches</a:t>
            </a:r>
            <a:r>
              <a:rPr lang="zh-CN" altLang="en-US" dirty="0"/>
              <a:t>单一发射，</a:t>
            </a:r>
            <a:endParaRPr lang="en-US" altLang="zh-CN" dirty="0"/>
          </a:p>
          <a:p>
            <a:pPr lvl="1">
              <a:buNone/>
            </a:pPr>
            <a:r>
              <a:rPr lang="zh-CN" altLang="en-US" dirty="0"/>
              <a:t>预测正确时的</a:t>
            </a:r>
            <a:r>
              <a:rPr lang="en-US" altLang="zh-CN" dirty="0"/>
              <a:t>latency: ALU-1,Load-2,Fp.ADD-3</a:t>
            </a:r>
          </a:p>
          <a:p>
            <a:pPr lvl="1">
              <a:buNone/>
            </a:pPr>
            <a:r>
              <a:rPr lang="en-US" altLang="zh-CN" dirty="0"/>
              <a:t>CDB:2</a:t>
            </a:r>
            <a:r>
              <a:rPr lang="zh-CN" altLang="en-US" dirty="0"/>
              <a:t>个</a:t>
            </a:r>
          </a:p>
          <a:p>
            <a:pPr lvl="1">
              <a:buNone/>
            </a:pPr>
            <a:r>
              <a:rPr lang="zh-CN" altLang="en-US" dirty="0"/>
              <a:t>     </a:t>
            </a:r>
            <a:r>
              <a:rPr lang="en-US" altLang="zh-CN" dirty="0"/>
              <a:t>ALU</a:t>
            </a:r>
            <a:r>
              <a:rPr lang="zh-CN" altLang="en-US" dirty="0"/>
              <a:t>和有效地址运算用同一个整数单元</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zh-CN" altLang="en-US" dirty="0"/>
              <a:t>双发射</a:t>
            </a:r>
            <a:r>
              <a:rPr lang="en-US" altLang="zh-CN" dirty="0" err="1"/>
              <a:t>Tomasulo</a:t>
            </a:r>
            <a:r>
              <a:rPr lang="zh-CN" altLang="en-US" dirty="0"/>
              <a:t>流水线</a:t>
            </a:r>
          </a:p>
        </p:txBody>
      </p:sp>
      <p:pic>
        <p:nvPicPr>
          <p:cNvPr id="6236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857250"/>
            <a:ext cx="8839200" cy="533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623621" name="Oval 5"/>
          <p:cNvSpPr>
            <a:spLocks noChangeArrowheads="1"/>
          </p:cNvSpPr>
          <p:nvPr/>
        </p:nvSpPr>
        <p:spPr bwMode="auto">
          <a:xfrm>
            <a:off x="6764338" y="2420939"/>
            <a:ext cx="360362" cy="287337"/>
          </a:xfrm>
          <a:prstGeom prst="ellipse">
            <a:avLst/>
          </a:prstGeom>
          <a:noFill/>
          <a:ln w="12700" algn="ctr">
            <a:solidFill>
              <a:srgbClr val="FF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623622" name="Oval 6"/>
          <p:cNvSpPr>
            <a:spLocks noChangeArrowheads="1"/>
          </p:cNvSpPr>
          <p:nvPr/>
        </p:nvSpPr>
        <p:spPr bwMode="auto">
          <a:xfrm>
            <a:off x="5783262" y="2133601"/>
            <a:ext cx="360363" cy="287338"/>
          </a:xfrm>
          <a:prstGeom prst="ellipse">
            <a:avLst/>
          </a:prstGeom>
          <a:noFill/>
          <a:ln w="12700" algn="ctr">
            <a:solidFill>
              <a:srgbClr val="FF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r>
              <a:rPr lang="zh-CN" altLang="en-US"/>
              <a:t>结果</a:t>
            </a:r>
          </a:p>
        </p:txBody>
      </p:sp>
      <p:sp>
        <p:nvSpPr>
          <p:cNvPr id="624643" name="Rectangle 3"/>
          <p:cNvSpPr>
            <a:spLocks noGrp="1" noChangeArrowheads="1"/>
          </p:cNvSpPr>
          <p:nvPr>
            <p:ph idx="1"/>
          </p:nvPr>
        </p:nvSpPr>
        <p:spPr>
          <a:xfrm>
            <a:off x="2100294" y="1143000"/>
            <a:ext cx="7924800" cy="4419600"/>
          </a:xfrm>
        </p:spPr>
        <p:txBody>
          <a:bodyPr/>
          <a:lstStyle/>
          <a:p>
            <a:r>
              <a:rPr lang="zh-CN" altLang="en-US" dirty="0"/>
              <a:t>注意：</a:t>
            </a:r>
          </a:p>
          <a:p>
            <a:pPr lvl="1"/>
            <a:r>
              <a:rPr lang="zh-CN" altLang="en-US" dirty="0"/>
              <a:t>这里是按序发射的，且由硬件进行组合，按搭配要求进行多发射；</a:t>
            </a:r>
          </a:p>
          <a:p>
            <a:pPr lvl="1"/>
            <a:r>
              <a:rPr lang="zh-CN" altLang="en-US" dirty="0"/>
              <a:t>由于</a:t>
            </a:r>
            <a:r>
              <a:rPr lang="en-US" altLang="zh-CN" dirty="0"/>
              <a:t>FP</a:t>
            </a:r>
            <a:r>
              <a:rPr lang="zh-CN" altLang="en-US" dirty="0"/>
              <a:t>操作指令少，所以多发射次数少；</a:t>
            </a:r>
          </a:p>
          <a:p>
            <a:pPr lvl="1"/>
            <a:r>
              <a:rPr lang="zh-CN" altLang="en-US" dirty="0"/>
              <a:t>这里是不按顺序执行，也不按顺序写结果。</a:t>
            </a:r>
          </a:p>
          <a:p>
            <a:r>
              <a:rPr lang="zh-CN" altLang="en-US" dirty="0"/>
              <a:t>结论：</a:t>
            </a:r>
          </a:p>
          <a:p>
            <a:pPr lvl="1"/>
            <a:r>
              <a:rPr lang="en-US" altLang="zh-CN" dirty="0"/>
              <a:t>9 cycles/3 iteration = 3 cycles/iteration</a:t>
            </a:r>
          </a:p>
          <a:p>
            <a:pPr lvl="1"/>
            <a:r>
              <a:rPr lang="en-US" altLang="zh-CN" dirty="0"/>
              <a:t>one iteration every three cycles would lead to an IPC=5/3=1.67</a:t>
            </a:r>
          </a:p>
          <a:p>
            <a:pPr lvl="1"/>
            <a:r>
              <a:rPr lang="en-US" altLang="zh-CN" dirty="0"/>
              <a:t>Instruction completion rate is 15/16 = 0.94.</a:t>
            </a:r>
          </a:p>
          <a:p>
            <a:pPr lvl="1"/>
            <a:r>
              <a:rPr lang="zh-CN" altLang="en-US" dirty="0"/>
              <a:t>如果增加整数部件，则可提高多发射机会，达到加速目的。</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E743DF11-7C99-40FD-AEE6-1A81302F1FCD}"/>
              </a:ext>
            </a:extLst>
          </p:cNvPr>
          <p:cNvSpPr>
            <a:spLocks noGrp="1"/>
          </p:cNvSpPr>
          <p:nvPr>
            <p:ph type="title"/>
          </p:nvPr>
        </p:nvSpPr>
        <p:spPr/>
        <p:txBody>
          <a:bodyPr/>
          <a:lstStyle/>
          <a:p>
            <a:endParaRPr lang="zh-CN" altLang="en-US"/>
          </a:p>
        </p:txBody>
      </p:sp>
      <p:sp>
        <p:nvSpPr>
          <p:cNvPr id="627714" name="Rectangle 2"/>
          <p:cNvSpPr>
            <a:spLocks noGrp="1" noChangeArrowheads="1"/>
          </p:cNvSpPr>
          <p:nvPr>
            <p:ph idx="1"/>
          </p:nvPr>
        </p:nvSpPr>
        <p:spPr>
          <a:xfrm>
            <a:off x="2063552" y="1268760"/>
            <a:ext cx="7924800" cy="4419600"/>
          </a:xfrm>
        </p:spPr>
        <p:txBody>
          <a:bodyPr/>
          <a:lstStyle/>
          <a:p>
            <a:r>
              <a:rPr lang="en-US" altLang="zh-CN" sz="1800" dirty="0"/>
              <a:t>Three factors limit the performance of the two-issue dynamically scheduled pipeline:</a:t>
            </a:r>
          </a:p>
          <a:p>
            <a:pPr lvl="1"/>
            <a:r>
              <a:rPr lang="en-US" altLang="zh-CN" sz="1800" dirty="0"/>
              <a:t>There is an imbalance between the functional unit structure of the pipeline and the example loop. This imbalance means that it is impossible to fully use the FP units. To remedy this, we would need fewer dependent integer operations per loop. </a:t>
            </a:r>
          </a:p>
          <a:p>
            <a:pPr lvl="1"/>
            <a:endParaRPr lang="en-US" altLang="zh-CN" sz="1800" dirty="0"/>
          </a:p>
          <a:p>
            <a:pPr lvl="1"/>
            <a:r>
              <a:rPr lang="en-US" altLang="zh-CN" sz="1800" dirty="0"/>
              <a:t>The amount of overhead per loop iteration is very high: two of out of five instructions (the DADDIU and the BNE) are overhead. In the next chapter we look at how this overhead can be reduced.</a:t>
            </a:r>
          </a:p>
          <a:p>
            <a:pPr lvl="1"/>
            <a:endParaRPr lang="en-US" altLang="zh-CN" sz="1800" dirty="0"/>
          </a:p>
          <a:p>
            <a:pPr lvl="1"/>
            <a:r>
              <a:rPr lang="en-US" altLang="zh-CN" sz="1800" dirty="0"/>
              <a:t>The control hazard, which prevents us from starting the next L.D before we know whether the branch was correctly predicted, causes a one-cycle penalty on every loop iteration. The next section introduces a technique that addresses this limitation.(</a:t>
            </a:r>
            <a:r>
              <a:rPr lang="zh-CN" altLang="en-US" sz="1800" dirty="0"/>
              <a:t>投机</a:t>
            </a:r>
            <a:r>
              <a:rPr lang="en-US" altLang="zh-CN" sz="1800" dirty="0"/>
              <a: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2208214" y="188914"/>
            <a:ext cx="7932737" cy="668337"/>
          </a:xfrm>
        </p:spPr>
        <p:txBody>
          <a:bodyPr/>
          <a:lstStyle/>
          <a:p>
            <a:r>
              <a:rPr lang="en-US" altLang="zh-CN" dirty="0"/>
              <a:t>3.9.4 Multiple Issue with Speculation</a:t>
            </a:r>
          </a:p>
        </p:txBody>
      </p:sp>
      <p:pic>
        <p:nvPicPr>
          <p:cNvPr id="6287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039" y="811212"/>
            <a:ext cx="7924800" cy="5083175"/>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628741" name="Rectangle 5"/>
          <p:cNvSpPr>
            <a:spLocks noChangeArrowheads="1"/>
          </p:cNvSpPr>
          <p:nvPr/>
        </p:nvSpPr>
        <p:spPr bwMode="auto">
          <a:xfrm>
            <a:off x="1814115" y="5894387"/>
            <a:ext cx="8563769" cy="677751"/>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pPr marL="180000" lvl="2" eaLnBrk="0" fontAlgn="base" hangingPunct="0">
              <a:spcBef>
                <a:spcPct val="20000"/>
              </a:spcBef>
              <a:spcAft>
                <a:spcPct val="0"/>
              </a:spcAft>
              <a:buClr>
                <a:srgbClr val="996666"/>
              </a:buClr>
              <a:buFont typeface="Wingdings" pitchFamily="2" charset="2"/>
              <a:buChar char="l"/>
            </a:pPr>
            <a:r>
              <a:rPr kumimoji="1" lang="en-US" altLang="zh-CN" b="1">
                <a:solidFill>
                  <a:srgbClr val="3333CC"/>
                </a:solidFill>
                <a:latin typeface="Arial" charset="0"/>
                <a:ea typeface="宋体" pitchFamily="2" charset="-122"/>
              </a:rPr>
              <a:t>FIGURE</a:t>
            </a:r>
            <a:r>
              <a:rPr kumimoji="1" lang="zh-CN" altLang="en-US" b="1">
                <a:solidFill>
                  <a:srgbClr val="3333CC"/>
                </a:solidFill>
                <a:latin typeface="Arial" charset="0"/>
                <a:ea typeface="宋体" pitchFamily="2" charset="-122"/>
              </a:rPr>
              <a:t>： </a:t>
            </a:r>
            <a:r>
              <a:rPr kumimoji="1" lang="en-US" altLang="zh-CN" b="1">
                <a:solidFill>
                  <a:srgbClr val="3333CC"/>
                </a:solidFill>
                <a:latin typeface="Arial" charset="0"/>
                <a:ea typeface="宋体" pitchFamily="2" charset="-122"/>
              </a:rPr>
              <a:t>The time of issue, execution, and writing result for a dual-issue version of our pipeline </a:t>
            </a:r>
            <a:r>
              <a:rPr kumimoji="1" lang="en-US" altLang="zh-CN" b="1" i="1">
                <a:solidFill>
                  <a:srgbClr val="3333CC"/>
                </a:solidFill>
                <a:latin typeface="Arial" charset="0"/>
                <a:ea typeface="宋体" pitchFamily="2" charset="-122"/>
              </a:rPr>
              <a:t>without </a:t>
            </a:r>
            <a:r>
              <a:rPr kumimoji="1" lang="en-US" altLang="zh-CN" b="1">
                <a:solidFill>
                  <a:srgbClr val="3333CC"/>
                </a:solidFill>
                <a:latin typeface="Arial" charset="0"/>
                <a:ea typeface="宋体" pitchFamily="2" charset="-122"/>
              </a:rPr>
              <a:t>speculation</a:t>
            </a:r>
            <a:r>
              <a:rPr kumimoji="1" lang="en-US" altLang="zh-CN" sz="2000" b="1">
                <a:solidFill>
                  <a:srgbClr val="3333CC"/>
                </a:solidFill>
                <a:latin typeface="Arial" charset="0"/>
                <a:ea typeface="宋体" pitchFamily="2" charset="-122"/>
              </a:rPr>
              <a:t>.</a:t>
            </a:r>
          </a:p>
        </p:txBody>
      </p:sp>
      <p:sp>
        <p:nvSpPr>
          <p:cNvPr id="628742" name="Oval 6"/>
          <p:cNvSpPr>
            <a:spLocks noChangeArrowheads="1"/>
          </p:cNvSpPr>
          <p:nvPr/>
        </p:nvSpPr>
        <p:spPr bwMode="auto">
          <a:xfrm>
            <a:off x="5791200" y="3048000"/>
            <a:ext cx="381000" cy="304800"/>
          </a:xfrm>
          <a:prstGeom prst="ellipse">
            <a:avLst/>
          </a:prstGeom>
          <a:noFill/>
          <a:ln w="2857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628743" name="Oval 7"/>
          <p:cNvSpPr>
            <a:spLocks noChangeArrowheads="1"/>
          </p:cNvSpPr>
          <p:nvPr/>
        </p:nvSpPr>
        <p:spPr bwMode="auto">
          <a:xfrm>
            <a:off x="5791200" y="5486400"/>
            <a:ext cx="381000" cy="304800"/>
          </a:xfrm>
          <a:prstGeom prst="ellipse">
            <a:avLst/>
          </a:prstGeom>
          <a:noFill/>
          <a:ln w="2857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628744" name="Oval 8"/>
          <p:cNvSpPr>
            <a:spLocks noChangeArrowheads="1"/>
          </p:cNvSpPr>
          <p:nvPr/>
        </p:nvSpPr>
        <p:spPr bwMode="auto">
          <a:xfrm>
            <a:off x="5808664" y="3644900"/>
            <a:ext cx="358775" cy="215900"/>
          </a:xfrm>
          <a:prstGeom prst="ellipse">
            <a:avLst/>
          </a:prstGeom>
          <a:noFill/>
          <a:ln w="12700" algn="ctr">
            <a:solidFill>
              <a:schemeClr val="accent2"/>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628745" name="AutoShape 9"/>
          <p:cNvSpPr>
            <a:spLocks noChangeArrowheads="1"/>
          </p:cNvSpPr>
          <p:nvPr/>
        </p:nvSpPr>
        <p:spPr bwMode="auto">
          <a:xfrm>
            <a:off x="5735639" y="3284538"/>
            <a:ext cx="73025" cy="431800"/>
          </a:xfrm>
          <a:prstGeom prst="curvedRightArrow">
            <a:avLst>
              <a:gd name="adj1" fmla="val 118261"/>
              <a:gd name="adj2" fmla="val 236522"/>
              <a:gd name="adj3" fmla="val 33333"/>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endParaRPr lang="zh-CN" altLang="zh-CN"/>
          </a:p>
        </p:txBody>
      </p:sp>
      <p:sp>
        <p:nvSpPr>
          <p:cNvPr id="629763" name="Rectangle 3"/>
          <p:cNvSpPr>
            <a:spLocks noGrp="1" noChangeArrowheads="1"/>
          </p:cNvSpPr>
          <p:nvPr>
            <p:ph idx="1"/>
          </p:nvPr>
        </p:nvSpPr>
        <p:spPr>
          <a:xfrm>
            <a:off x="269974" y="5649779"/>
            <a:ext cx="11652052" cy="1155086"/>
          </a:xfrm>
          <a:noFill/>
        </p:spPr>
        <p:txBody>
          <a:bodyPr/>
          <a:lstStyle/>
          <a:p>
            <a:pPr>
              <a:buFont typeface="Wingdings" pitchFamily="2" charset="2"/>
              <a:buNone/>
            </a:pPr>
            <a:r>
              <a:rPr lang="en-US" altLang="zh-CN" sz="1800"/>
              <a:t>FIGURE</a:t>
            </a:r>
            <a:r>
              <a:rPr lang="zh-CN" altLang="en-US" sz="1800"/>
              <a:t>：</a:t>
            </a:r>
            <a:r>
              <a:rPr lang="en-US" altLang="zh-CN" sz="1800"/>
              <a:t>The time of issue, execution, and writing result for a dual-issue version of our pipeline </a:t>
            </a:r>
            <a:r>
              <a:rPr lang="en-US" altLang="zh-CN" sz="1800" i="1">
                <a:solidFill>
                  <a:srgbClr val="FF0000"/>
                </a:solidFill>
              </a:rPr>
              <a:t>with </a:t>
            </a:r>
            <a:r>
              <a:rPr lang="en-US" altLang="zh-CN" sz="1800">
                <a:solidFill>
                  <a:srgbClr val="FF0000"/>
                </a:solidFill>
              </a:rPr>
              <a:t>speculation</a:t>
            </a:r>
            <a:r>
              <a:rPr lang="en-US" altLang="zh-CN" sz="1800"/>
              <a:t>.</a:t>
            </a:r>
          </a:p>
          <a:p>
            <a:pPr>
              <a:buFont typeface="Wingdings" pitchFamily="2" charset="2"/>
              <a:buNone/>
            </a:pPr>
            <a:r>
              <a:rPr lang="en-US" altLang="zh-CN" sz="1800" b="1"/>
              <a:t>Note that the L.D following the BNE can start execution early, because it is speculative.</a:t>
            </a:r>
          </a:p>
        </p:txBody>
      </p:sp>
      <p:pic>
        <p:nvPicPr>
          <p:cNvPr id="6297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169" y="781054"/>
            <a:ext cx="7967662" cy="4822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629765" name="Oval 5"/>
          <p:cNvSpPr>
            <a:spLocks noChangeArrowheads="1"/>
          </p:cNvSpPr>
          <p:nvPr/>
        </p:nvSpPr>
        <p:spPr bwMode="auto">
          <a:xfrm>
            <a:off x="5292725" y="2849496"/>
            <a:ext cx="381000" cy="304800"/>
          </a:xfrm>
          <a:prstGeom prst="ellipse">
            <a:avLst/>
          </a:prstGeom>
          <a:noFill/>
          <a:ln w="2857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629766" name="Oval 6"/>
          <p:cNvSpPr>
            <a:spLocks noChangeArrowheads="1"/>
          </p:cNvSpPr>
          <p:nvPr/>
        </p:nvSpPr>
        <p:spPr bwMode="auto">
          <a:xfrm>
            <a:off x="5292725" y="5276701"/>
            <a:ext cx="381000" cy="304800"/>
          </a:xfrm>
          <a:prstGeom prst="ellipse">
            <a:avLst/>
          </a:prstGeom>
          <a:noFill/>
          <a:ln w="2857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629767" name="Line 7"/>
          <p:cNvSpPr>
            <a:spLocks noChangeShapeType="1"/>
          </p:cNvSpPr>
          <p:nvPr/>
        </p:nvSpPr>
        <p:spPr bwMode="auto">
          <a:xfrm flipH="1">
            <a:off x="5735638" y="2505770"/>
            <a:ext cx="1299370" cy="423929"/>
          </a:xfrm>
          <a:prstGeom prst="line">
            <a:avLst/>
          </a:prstGeom>
          <a:noFill/>
          <a:ln w="2857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2075" tIns="46038" rIns="92075" bIns="46038"/>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629768" name="Text Box 8"/>
          <p:cNvSpPr txBox="1">
            <a:spLocks noChangeArrowheads="1"/>
          </p:cNvSpPr>
          <p:nvPr/>
        </p:nvSpPr>
        <p:spPr bwMode="auto">
          <a:xfrm>
            <a:off x="5159375" y="5230664"/>
            <a:ext cx="647700" cy="396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defTabSz="915988" eaLnBrk="0" hangingPunct="0">
              <a:defRPr kumimoji="1" sz="2400">
                <a:solidFill>
                  <a:schemeClr val="tx1"/>
                </a:solidFill>
                <a:latin typeface="Times New Roman" pitchFamily="18" charset="0"/>
                <a:ea typeface="宋体" pitchFamily="2" charset="-122"/>
              </a:defRPr>
            </a:lvl1pPr>
            <a:lvl2pPr defTabSz="915988" eaLnBrk="0" hangingPunct="0">
              <a:defRPr kumimoji="1" sz="2400">
                <a:solidFill>
                  <a:schemeClr val="tx1"/>
                </a:solidFill>
                <a:latin typeface="Times New Roman" pitchFamily="18" charset="0"/>
                <a:ea typeface="宋体" pitchFamily="2" charset="-122"/>
              </a:defRPr>
            </a:lvl2pPr>
            <a:lvl3pPr defTabSz="915988" eaLnBrk="0" hangingPunct="0">
              <a:defRPr kumimoji="1" sz="2400">
                <a:solidFill>
                  <a:schemeClr val="tx1"/>
                </a:solidFill>
                <a:latin typeface="Times New Roman" pitchFamily="18" charset="0"/>
                <a:ea typeface="宋体" pitchFamily="2" charset="-122"/>
              </a:defRPr>
            </a:lvl3pPr>
            <a:lvl4pPr defTabSz="915988" eaLnBrk="0" hangingPunct="0">
              <a:defRPr kumimoji="1" sz="2400">
                <a:solidFill>
                  <a:schemeClr val="tx1"/>
                </a:solidFill>
                <a:latin typeface="Times New Roman" pitchFamily="18" charset="0"/>
                <a:ea typeface="宋体" pitchFamily="2" charset="-122"/>
              </a:defRPr>
            </a:lvl4pPr>
            <a:lvl5pPr defTabSz="915988" eaLnBrk="0" hangingPunct="0">
              <a:defRPr kumimoji="1" sz="2400">
                <a:solidFill>
                  <a:schemeClr val="tx1"/>
                </a:solidFill>
                <a:latin typeface="Times New Roman" pitchFamily="18" charset="0"/>
                <a:ea typeface="宋体" pitchFamily="2" charset="-122"/>
              </a:defRPr>
            </a:lvl5pPr>
            <a:lvl6pPr defTabSz="915988"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defTabSz="915988"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defTabSz="915988"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defTabSz="915988"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fontAlgn="base">
              <a:spcBef>
                <a:spcPct val="50000"/>
              </a:spcBef>
              <a:spcAft>
                <a:spcPct val="0"/>
              </a:spcAft>
            </a:pPr>
            <a:r>
              <a:rPr kumimoji="0" lang="en-US" altLang="zh-CN" sz="2000">
                <a:solidFill>
                  <a:srgbClr val="FF0000"/>
                </a:solidFill>
                <a:latin typeface="Arial" pitchFamily="34" charset="0"/>
              </a:rPr>
              <a:t>13</a:t>
            </a:r>
          </a:p>
        </p:txBody>
      </p:sp>
      <p:sp>
        <p:nvSpPr>
          <p:cNvPr id="629769" name="Line 9"/>
          <p:cNvSpPr>
            <a:spLocks noChangeShapeType="1"/>
          </p:cNvSpPr>
          <p:nvPr/>
        </p:nvSpPr>
        <p:spPr bwMode="auto">
          <a:xfrm flipH="1">
            <a:off x="5590382" y="4636195"/>
            <a:ext cx="1430335" cy="667543"/>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9936" y="795246"/>
            <a:ext cx="1158298" cy="1033889"/>
          </a:xfrm>
          <a:prstGeom prst="rect">
            <a:avLst/>
          </a:prstGeom>
        </p:spPr>
      </p:pic>
      <p:sp>
        <p:nvSpPr>
          <p:cNvPr id="5" name="矩形 4"/>
          <p:cNvSpPr/>
          <p:nvPr/>
        </p:nvSpPr>
        <p:spPr>
          <a:xfrm>
            <a:off x="1524000" y="2348880"/>
            <a:ext cx="9144000" cy="1656184"/>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latin typeface="Arial"/>
              <a:ea typeface="宋体"/>
            </a:endParaRPr>
          </a:p>
        </p:txBody>
      </p:sp>
      <p:sp>
        <p:nvSpPr>
          <p:cNvPr id="2" name="标题 1"/>
          <p:cNvSpPr>
            <a:spLocks noGrp="1"/>
          </p:cNvSpPr>
          <p:nvPr>
            <p:ph type="ctrTitle" idx="4294967295"/>
          </p:nvPr>
        </p:nvSpPr>
        <p:spPr>
          <a:xfrm>
            <a:off x="1524001" y="2744788"/>
            <a:ext cx="9143999" cy="863600"/>
          </a:xfrm>
          <a:prstGeom prst="rect">
            <a:avLst/>
          </a:prstGeom>
        </p:spPr>
        <p:txBody>
          <a:bodyPr/>
          <a:lstStyle/>
          <a:p>
            <a:pPr algn="ctr"/>
            <a:r>
              <a:rPr lang="zh-CN" altLang="en-US" sz="3200" kern="1200">
                <a:latin typeface="黑体" panose="02010609060101010101" pitchFamily="49" charset="-122"/>
                <a:ea typeface="黑体" panose="02010609060101010101" pitchFamily="49" charset="-122"/>
                <a:cs typeface="+mn-cs"/>
              </a:rPr>
              <a:t>软件辅助的指令级并行</a:t>
            </a:r>
            <a:endParaRPr lang="zh-CN" altLang="en-US" sz="3200" kern="1200" dirty="0">
              <a:latin typeface="黑体" panose="02010609060101010101" pitchFamily="49" charset="-122"/>
              <a:ea typeface="黑体" panose="02010609060101010101" pitchFamily="49" charset="-122"/>
              <a:cs typeface="+mn-cs"/>
            </a:endParaRPr>
          </a:p>
        </p:txBody>
      </p:sp>
      <p:sp>
        <p:nvSpPr>
          <p:cNvPr id="8" name="等腰三角形 7"/>
          <p:cNvSpPr/>
          <p:nvPr/>
        </p:nvSpPr>
        <p:spPr>
          <a:xfrm rot="10800000">
            <a:off x="5939112" y="4005064"/>
            <a:ext cx="313776" cy="216024"/>
          </a:xfrm>
          <a:prstGeom prst="triangl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ltLang="zh-CN" dirty="0">
              <a:solidFill>
                <a:srgbClr val="004EA2"/>
              </a:solidFill>
              <a:latin typeface="Arial"/>
              <a:ea typeface="宋体"/>
            </a:endParaRPr>
          </a:p>
        </p:txBody>
      </p:sp>
      <p:sp>
        <p:nvSpPr>
          <p:cNvPr id="11" name="矩形 10"/>
          <p:cNvSpPr/>
          <p:nvPr/>
        </p:nvSpPr>
        <p:spPr>
          <a:xfrm>
            <a:off x="1523999" y="2222867"/>
            <a:ext cx="9144000" cy="54007"/>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latin typeface="Arial"/>
              <a:ea typeface="宋体"/>
            </a:endParaRPr>
          </a:p>
        </p:txBody>
      </p:sp>
      <p:sp>
        <p:nvSpPr>
          <p:cNvPr id="9" name="矩形 8"/>
          <p:cNvSpPr/>
          <p:nvPr/>
        </p:nvSpPr>
        <p:spPr>
          <a:xfrm>
            <a:off x="4484947" y="4659302"/>
            <a:ext cx="3222105" cy="1597040"/>
          </a:xfrm>
          <a:prstGeom prst="rect">
            <a:avLst/>
          </a:prstGeom>
        </p:spPr>
        <p:txBody>
          <a:bodyPr wrap="square">
            <a:spAutoFit/>
          </a:bodyPr>
          <a:lstStyle/>
          <a:p>
            <a:pPr algn="ctr" fontAlgn="base">
              <a:spcBef>
                <a:spcPct val="0"/>
              </a:spcBef>
              <a:spcAft>
                <a:spcPct val="0"/>
              </a:spcAft>
            </a:pPr>
            <a:r>
              <a:rPr lang="zh-CN" altLang="en-US" sz="2400" dirty="0">
                <a:solidFill>
                  <a:srgbClr val="000000"/>
                </a:solidFill>
                <a:latin typeface="黑体" panose="02010609060101010101" pitchFamily="49" charset="-122"/>
                <a:ea typeface="黑体" panose="02010609060101010101" pitchFamily="49" charset="-122"/>
              </a:rPr>
              <a:t>陈文智</a:t>
            </a:r>
            <a:endParaRPr lang="en-US" altLang="zh-CN" sz="2400" dirty="0">
              <a:solidFill>
                <a:srgbClr val="000000"/>
              </a:solidFill>
              <a:latin typeface="黑体" panose="02010609060101010101" pitchFamily="49" charset="-122"/>
              <a:ea typeface="黑体" panose="02010609060101010101" pitchFamily="49" charset="-122"/>
            </a:endParaRPr>
          </a:p>
          <a:p>
            <a:pPr algn="ctr" fontAlgn="base">
              <a:spcBef>
                <a:spcPct val="0"/>
              </a:spcBef>
              <a:spcAft>
                <a:spcPct val="0"/>
              </a:spcAft>
            </a:pPr>
            <a:r>
              <a:rPr lang="zh-CN" altLang="en-US"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algn="ct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rPr>
              <a:t>浙江大学计算机学院</a:t>
            </a:r>
          </a:p>
          <a:p>
            <a:pPr algn="ctr" fontAlgn="base">
              <a:lnSpc>
                <a:spcPct val="150000"/>
              </a:lnSpc>
              <a:spcBef>
                <a:spcPct val="0"/>
              </a:spcBef>
              <a:spcAft>
                <a:spcPct val="0"/>
              </a:spcAft>
            </a:pPr>
            <a:r>
              <a:rPr lang="en-US" altLang="zh-CN" dirty="0">
                <a:solidFill>
                  <a:srgbClr val="000000"/>
                </a:solidFill>
                <a:latin typeface="黑体" panose="02010609060101010101" pitchFamily="49" charset="-122"/>
                <a:ea typeface="黑体" panose="02010609060101010101" pitchFamily="49" charset="-122"/>
              </a:rPr>
              <a:t>chenwz@zju.edu.cn</a:t>
            </a:r>
          </a:p>
        </p:txBody>
      </p:sp>
    </p:spTree>
    <p:extLst>
      <p:ext uri="{BB962C8B-B14F-4D97-AF65-F5344CB8AC3E}">
        <p14:creationId xmlns:p14="http://schemas.microsoft.com/office/powerpoint/2010/main" val="231235202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53932-A7F6-4F01-AB6F-DBFAF9FA5589}"/>
              </a:ext>
            </a:extLst>
          </p:cNvPr>
          <p:cNvSpPr>
            <a:spLocks noGrp="1"/>
          </p:cNvSpPr>
          <p:nvPr>
            <p:ph type="title"/>
          </p:nvPr>
        </p:nvSpPr>
        <p:spPr/>
        <p:txBody>
          <a:bodyPr/>
          <a:lstStyle/>
          <a:p>
            <a:r>
              <a:rPr lang="en-US" altLang="zh-CN" dirty="0"/>
              <a:t>Exploiting ILP with Software Approaches</a:t>
            </a:r>
            <a:endParaRPr lang="zh-CN" altLang="en-US" dirty="0"/>
          </a:p>
        </p:txBody>
      </p:sp>
      <p:sp>
        <p:nvSpPr>
          <p:cNvPr id="3" name="内容占位符 2">
            <a:extLst>
              <a:ext uri="{FF2B5EF4-FFF2-40B4-BE49-F238E27FC236}">
                <a16:creationId xmlns:a16="http://schemas.microsoft.com/office/drawing/2014/main" id="{E4018EB1-1F63-454B-BC83-EFB02C288B37}"/>
              </a:ext>
            </a:extLst>
          </p:cNvPr>
          <p:cNvSpPr>
            <a:spLocks noGrp="1"/>
          </p:cNvSpPr>
          <p:nvPr>
            <p:ph idx="1"/>
          </p:nvPr>
        </p:nvSpPr>
        <p:spPr/>
        <p:txBody>
          <a:bodyPr/>
          <a:lstStyle/>
          <a:p>
            <a:r>
              <a:rPr lang="en-US" altLang="zh-CN" dirty="0"/>
              <a:t>4.1 Basic Compiler Techniques for Exposing ILP</a:t>
            </a:r>
          </a:p>
          <a:p>
            <a:endParaRPr lang="en-US" altLang="zh-CN" dirty="0"/>
          </a:p>
          <a:p>
            <a:r>
              <a:rPr lang="en-US" altLang="zh-CN" dirty="0"/>
              <a:t>4.2 Static Multiple Issue: the VLIW Approach</a:t>
            </a:r>
          </a:p>
          <a:p>
            <a:pPr marL="0" indent="0">
              <a:buNone/>
            </a:pPr>
            <a:endParaRPr lang="en-US" altLang="zh-CN" dirty="0"/>
          </a:p>
          <a:p>
            <a:r>
              <a:rPr lang="en-US" altLang="zh-CN" dirty="0"/>
              <a:t>4.3 Advanced Compiler Support for Exposing and Exploiting ILP</a:t>
            </a:r>
          </a:p>
          <a:p>
            <a:endParaRPr lang="en-US" altLang="zh-CN" b="1" dirty="0"/>
          </a:p>
          <a:p>
            <a:endParaRPr lang="zh-CN" altLang="en-US" dirty="0"/>
          </a:p>
        </p:txBody>
      </p:sp>
    </p:spTree>
    <p:extLst>
      <p:ext uri="{BB962C8B-B14F-4D97-AF65-F5344CB8AC3E}">
        <p14:creationId xmlns:p14="http://schemas.microsoft.com/office/powerpoint/2010/main" val="122966146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0BD785C-7452-4C0B-B938-A41322E08922}"/>
              </a:ext>
            </a:extLst>
          </p:cNvPr>
          <p:cNvSpPr>
            <a:spLocks noGrp="1"/>
          </p:cNvSpPr>
          <p:nvPr>
            <p:ph type="title"/>
          </p:nvPr>
        </p:nvSpPr>
        <p:spPr>
          <a:xfrm>
            <a:off x="2133600" y="228600"/>
            <a:ext cx="7778824" cy="519112"/>
          </a:xfrm>
        </p:spPr>
        <p:txBody>
          <a:bodyPr/>
          <a:lstStyle/>
          <a:p>
            <a:r>
              <a:rPr lang="en-US" altLang="zh-CN" sz="2400" b="1" dirty="0"/>
              <a:t>4.1 Basic Compiler Techniques for Exposing ILP</a:t>
            </a:r>
            <a:br>
              <a:rPr lang="en-US" altLang="zh-CN" sz="2400" b="1" dirty="0"/>
            </a:br>
            <a:endParaRPr lang="zh-CN" altLang="en-US" sz="2400" dirty="0"/>
          </a:p>
        </p:txBody>
      </p:sp>
      <p:sp>
        <p:nvSpPr>
          <p:cNvPr id="351235" name="Rectangle 3"/>
          <p:cNvSpPr>
            <a:spLocks noGrp="1" noChangeArrowheads="1"/>
          </p:cNvSpPr>
          <p:nvPr>
            <p:ph idx="1"/>
          </p:nvPr>
        </p:nvSpPr>
        <p:spPr/>
        <p:txBody>
          <a:bodyPr/>
          <a:lstStyle/>
          <a:p>
            <a:r>
              <a:rPr lang="en-US" altLang="zh-CN" dirty="0"/>
              <a:t>4.1.1 </a:t>
            </a:r>
            <a:r>
              <a:rPr lang="zh-CN" altLang="en-US" dirty="0"/>
              <a:t>流水线调度</a:t>
            </a:r>
          </a:p>
          <a:p>
            <a:r>
              <a:rPr lang="zh-CN" altLang="en-US" dirty="0"/>
              <a:t> 流水线调度：若</a:t>
            </a:r>
            <a:r>
              <a:rPr lang="en-US" altLang="zh-CN" dirty="0"/>
              <a:t>j</a:t>
            </a:r>
            <a:r>
              <a:rPr lang="zh-CN" altLang="en-US" dirty="0"/>
              <a:t>指令要用到</a:t>
            </a:r>
            <a:r>
              <a:rPr lang="en-US" altLang="zh-CN" dirty="0"/>
              <a:t>I</a:t>
            </a:r>
            <a:r>
              <a:rPr lang="zh-CN" altLang="en-US" dirty="0"/>
              <a:t>指令的结果</a:t>
            </a:r>
            <a:r>
              <a:rPr lang="en-US" altLang="zh-CN" dirty="0"/>
              <a:t>(RAW</a:t>
            </a:r>
            <a:r>
              <a:rPr lang="zh-CN" altLang="en-US" dirty="0"/>
              <a:t>相关</a:t>
            </a:r>
            <a:r>
              <a:rPr lang="en-US" altLang="en-US" dirty="0"/>
              <a:t>)</a:t>
            </a:r>
            <a:r>
              <a:rPr lang="zh-CN" altLang="en-US" dirty="0"/>
              <a:t>，流水线调度是指把（</a:t>
            </a:r>
            <a:r>
              <a:rPr lang="en-US" altLang="zh-CN" dirty="0" err="1"/>
              <a:t>i</a:t>
            </a:r>
            <a:r>
              <a:rPr lang="zh-CN" altLang="en-US" dirty="0"/>
              <a:t>和</a:t>
            </a:r>
            <a:r>
              <a:rPr lang="en-US" altLang="zh-CN" dirty="0"/>
              <a:t>j)</a:t>
            </a:r>
            <a:r>
              <a:rPr lang="zh-CN" altLang="en-US" dirty="0"/>
              <a:t>两条指令分隔开来，两者之间应间隔的时钟周期数等于源指令产生结果所需的延时</a:t>
            </a:r>
            <a:r>
              <a:rPr lang="en-US" altLang="zh-CN" dirty="0"/>
              <a:t>(latency)</a:t>
            </a:r>
            <a:r>
              <a:rPr lang="zh-CN" altLang="en-US" dirty="0"/>
              <a:t>时钟周期数。</a:t>
            </a:r>
          </a:p>
          <a:p>
            <a:r>
              <a:rPr lang="zh-CN" altLang="en-US" dirty="0"/>
              <a:t>两种流水线调度方法</a:t>
            </a:r>
          </a:p>
          <a:p>
            <a:pPr lvl="1"/>
            <a:r>
              <a:rPr lang="en-US" altLang="zh-CN" dirty="0"/>
              <a:t>Static pipeline scheduling by compiler</a:t>
            </a:r>
          </a:p>
          <a:p>
            <a:pPr lvl="1"/>
            <a:r>
              <a:rPr lang="en-US" altLang="zh-CN" dirty="0"/>
              <a:t>Dynamic pipeline scheduling by hardware</a:t>
            </a: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idx="1"/>
          </p:nvPr>
        </p:nvSpPr>
        <p:spPr>
          <a:xfrm>
            <a:off x="2286001" y="1484314"/>
            <a:ext cx="7986713" cy="4537075"/>
          </a:xfrm>
        </p:spPr>
        <p:txBody>
          <a:bodyPr/>
          <a:lstStyle/>
          <a:p>
            <a:pPr>
              <a:buFont typeface="Wingdings" pitchFamily="2" charset="2"/>
              <a:buNone/>
            </a:pPr>
            <a:r>
              <a:rPr lang="zh-CN" altLang="en-US">
                <a:latin typeface="Arial Narrow" pitchFamily="34" charset="0"/>
              </a:rPr>
              <a:t>本章采用如下假设</a:t>
            </a:r>
            <a:endParaRPr lang="zh-CN" altLang="en-US" sz="3600" b="1">
              <a:latin typeface="Arial Narrow" pitchFamily="34" charset="0"/>
            </a:endParaRPr>
          </a:p>
          <a:p>
            <a:pPr lvl="1">
              <a:lnSpc>
                <a:spcPct val="110000"/>
              </a:lnSpc>
            </a:pPr>
            <a:r>
              <a:rPr lang="zh-CN" altLang="en-US" b="1">
                <a:latin typeface="Arial Narrow" pitchFamily="34" charset="0"/>
              </a:rPr>
              <a:t>无结构竞争</a:t>
            </a:r>
            <a:r>
              <a:rPr lang="en-US" altLang="zh-CN" b="1">
                <a:latin typeface="Arial Narrow" pitchFamily="34" charset="0"/>
              </a:rPr>
              <a:t>(</a:t>
            </a:r>
            <a:r>
              <a:rPr lang="zh-CN" altLang="en-US" b="1">
                <a:latin typeface="Arial Narrow" pitchFamily="34" charset="0"/>
              </a:rPr>
              <a:t>即有足够硬件可供使用</a:t>
            </a:r>
            <a:r>
              <a:rPr lang="en-US" altLang="zh-CN" b="1">
                <a:latin typeface="Arial Narrow" pitchFamily="34" charset="0"/>
              </a:rPr>
              <a:t>),</a:t>
            </a:r>
            <a:r>
              <a:rPr lang="zh-CN" altLang="en-US" b="1">
                <a:latin typeface="Arial Narrow" pitchFamily="34" charset="0"/>
              </a:rPr>
              <a:t>每一时钟周期可发射一条指令</a:t>
            </a:r>
          </a:p>
          <a:p>
            <a:pPr lvl="1">
              <a:lnSpc>
                <a:spcPct val="110000"/>
              </a:lnSpc>
            </a:pPr>
            <a:r>
              <a:rPr lang="zh-CN" altLang="en-US" b="1">
                <a:latin typeface="Arial Narrow" pitchFamily="34" charset="0"/>
              </a:rPr>
              <a:t>采用</a:t>
            </a:r>
            <a:r>
              <a:rPr lang="en-US" altLang="zh-CN" b="1">
                <a:latin typeface="Arial Narrow" pitchFamily="34" charset="0"/>
              </a:rPr>
              <a:t>MIPS</a:t>
            </a:r>
            <a:r>
              <a:rPr lang="zh-CN" altLang="en-US" b="1">
                <a:latin typeface="Arial Narrow" pitchFamily="34" charset="0"/>
              </a:rPr>
              <a:t>标准的整数操作流水线结构</a:t>
            </a:r>
            <a:r>
              <a:rPr lang="en-US" altLang="zh-CN" b="1">
                <a:latin typeface="Arial Narrow" pitchFamily="34" charset="0"/>
              </a:rPr>
              <a:t>(</a:t>
            </a:r>
            <a:r>
              <a:rPr lang="zh-CN" altLang="en-US" b="1">
                <a:latin typeface="Arial Narrow" pitchFamily="34" charset="0"/>
              </a:rPr>
              <a:t>即由</a:t>
            </a:r>
            <a:r>
              <a:rPr lang="en-US" altLang="zh-CN" b="1">
                <a:latin typeface="Arial Narrow" pitchFamily="34" charset="0"/>
              </a:rPr>
              <a:t>IF,ID,EX,MEM,WB</a:t>
            </a:r>
            <a:r>
              <a:rPr lang="zh-CN" altLang="en-US" b="1">
                <a:latin typeface="Arial Narrow" pitchFamily="34" charset="0"/>
              </a:rPr>
              <a:t>五拍组成</a:t>
            </a:r>
            <a:r>
              <a:rPr lang="en-US" altLang="zh-CN" b="1">
                <a:latin typeface="Arial Narrow" pitchFamily="34" charset="0"/>
              </a:rPr>
              <a:t>)</a:t>
            </a:r>
          </a:p>
          <a:p>
            <a:pPr lvl="1">
              <a:lnSpc>
                <a:spcPct val="110000"/>
              </a:lnSpc>
            </a:pPr>
            <a:r>
              <a:rPr lang="zh-CN" altLang="en-US" b="1">
                <a:latin typeface="Arial Narrow" pitchFamily="34" charset="0"/>
              </a:rPr>
              <a:t>转移指令</a:t>
            </a:r>
            <a:r>
              <a:rPr lang="en-US" altLang="zh-CN" b="1">
                <a:latin typeface="Arial Narrow" pitchFamily="34" charset="0"/>
              </a:rPr>
              <a:t>(Branch)</a:t>
            </a:r>
            <a:r>
              <a:rPr lang="zh-CN" altLang="en-US" b="1">
                <a:latin typeface="Arial Narrow" pitchFamily="34" charset="0"/>
              </a:rPr>
              <a:t>后有一个时钟周期延时</a:t>
            </a:r>
          </a:p>
          <a:p>
            <a:pPr lvl="1">
              <a:lnSpc>
                <a:spcPct val="110000"/>
              </a:lnSpc>
            </a:pPr>
            <a:r>
              <a:rPr lang="zh-CN" altLang="en-US" b="1">
                <a:latin typeface="Arial Narrow" pitchFamily="34" charset="0"/>
              </a:rPr>
              <a:t>浮点操作的延时时钟周期数参见表</a:t>
            </a:r>
          </a:p>
          <a:p>
            <a:pPr lvl="1">
              <a:lnSpc>
                <a:spcPct val="110000"/>
              </a:lnSpc>
              <a:buFont typeface="Wingdings" pitchFamily="2" charset="2"/>
              <a:buNone/>
            </a:pPr>
            <a:r>
              <a:rPr lang="zh-CN" altLang="en-US" b="1">
                <a:latin typeface="Arial Narrow" pitchFamily="34" charset="0"/>
              </a:rPr>
              <a:t>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2135189" y="188913"/>
            <a:ext cx="7921625" cy="10795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7" tIns="44450" rIns="90487" bIns="44450"/>
          <a:lstStyle/>
          <a:p>
            <a:r>
              <a:rPr lang="en-US" altLang="zh-CN" sz="2000" b="1" dirty="0">
                <a:latin typeface="MyriadMM_215_600_"/>
              </a:rPr>
              <a:t>3.6 Overcoming Data Hazards with Dynamic Scheduling( 4</a:t>
            </a:r>
            <a:r>
              <a:rPr lang="en-US" altLang="zh-CN" sz="2000" b="1" baseline="30000" dirty="0">
                <a:latin typeface="MyriadMM_215_600_"/>
              </a:rPr>
              <a:t>TH</a:t>
            </a:r>
            <a:r>
              <a:rPr lang="en-US" altLang="zh-CN" sz="2000" b="1" dirty="0">
                <a:latin typeface="MyriadMM_215_600_"/>
              </a:rPr>
              <a:t>:2.4)</a:t>
            </a:r>
          </a:p>
        </p:txBody>
      </p:sp>
      <p:sp>
        <p:nvSpPr>
          <p:cNvPr id="300035" name="Rectangle 3"/>
          <p:cNvSpPr>
            <a:spLocks noGrp="1" noChangeArrowheads="1"/>
          </p:cNvSpPr>
          <p:nvPr>
            <p:ph idx="1"/>
          </p:nvPr>
        </p:nvSpPr>
        <p:spPr>
          <a:xfrm>
            <a:off x="1981200" y="1449388"/>
            <a:ext cx="8458200" cy="50038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7" tIns="44450" rIns="90487" bIns="44450"/>
          <a:lstStyle/>
          <a:p>
            <a:pPr>
              <a:lnSpc>
                <a:spcPct val="90000"/>
              </a:lnSpc>
            </a:pPr>
            <a:r>
              <a:rPr lang="en-US" altLang="zh-CN" dirty="0">
                <a:latin typeface="Comic Sans MS" pitchFamily="66" charset="0"/>
              </a:rPr>
              <a:t>3.6.1 Key idea: </a:t>
            </a:r>
          </a:p>
          <a:p>
            <a:pPr>
              <a:lnSpc>
                <a:spcPct val="90000"/>
              </a:lnSpc>
              <a:buFont typeface="Wingdings" pitchFamily="2" charset="2"/>
              <a:buNone/>
            </a:pPr>
            <a:r>
              <a:rPr lang="en-US" altLang="zh-CN" b="1" dirty="0">
                <a:solidFill>
                  <a:srgbClr val="FF0000"/>
                </a:solidFill>
                <a:latin typeface="Comic Sans MS" pitchFamily="66" charset="0"/>
              </a:rPr>
              <a:t>     Allow instructions behind stall to proceed</a:t>
            </a:r>
            <a:br>
              <a:rPr lang="en-US" altLang="zh-CN" sz="2000" b="1" dirty="0">
                <a:solidFill>
                  <a:srgbClr val="FF0000"/>
                </a:solidFill>
                <a:latin typeface="Comic Sans MS" pitchFamily="66" charset="0"/>
              </a:rPr>
            </a:br>
            <a:endParaRPr lang="en-US" altLang="zh-CN" sz="2000" b="1" dirty="0">
              <a:solidFill>
                <a:srgbClr val="FF0000"/>
              </a:solidFill>
              <a:latin typeface="Comic Sans MS" pitchFamily="66" charset="0"/>
            </a:endParaRPr>
          </a:p>
          <a:p>
            <a:pPr>
              <a:lnSpc>
                <a:spcPct val="90000"/>
              </a:lnSpc>
              <a:buFont typeface="Wingdings" pitchFamily="2" charset="2"/>
              <a:buNone/>
            </a:pPr>
            <a:r>
              <a:rPr lang="en-US" altLang="zh-CN" sz="2800" dirty="0">
                <a:latin typeface="Comic Sans MS" pitchFamily="66" charset="0"/>
              </a:rPr>
              <a:t>     	</a:t>
            </a:r>
            <a:r>
              <a:rPr lang="en-US" altLang="zh-CN" b="1" dirty="0">
                <a:latin typeface="Comic Sans MS" pitchFamily="66" charset="0"/>
              </a:rPr>
              <a:t>DIVD	</a:t>
            </a:r>
            <a:r>
              <a:rPr lang="en-US" altLang="zh-CN" b="1" dirty="0">
                <a:solidFill>
                  <a:srgbClr val="0000FF"/>
                </a:solidFill>
                <a:latin typeface="Comic Sans MS" pitchFamily="66" charset="0"/>
              </a:rPr>
              <a:t>F0,</a:t>
            </a:r>
            <a:r>
              <a:rPr lang="en-US" altLang="zh-CN" b="1" dirty="0">
                <a:latin typeface="Comic Sans MS" pitchFamily="66" charset="0"/>
              </a:rPr>
              <a:t>F2,F4</a:t>
            </a:r>
            <a:br>
              <a:rPr lang="en-US" altLang="zh-CN" b="1" dirty="0">
                <a:latin typeface="Comic Sans MS" pitchFamily="66" charset="0"/>
              </a:rPr>
            </a:br>
            <a:r>
              <a:rPr lang="en-US" altLang="zh-CN" b="1" dirty="0">
                <a:latin typeface="Comic Sans MS" pitchFamily="66" charset="0"/>
              </a:rPr>
              <a:t>	ADDD	F10,</a:t>
            </a:r>
            <a:r>
              <a:rPr lang="en-US" altLang="zh-CN" b="1" dirty="0">
                <a:solidFill>
                  <a:srgbClr val="0000FF"/>
                </a:solidFill>
                <a:latin typeface="Comic Sans MS" pitchFamily="66" charset="0"/>
              </a:rPr>
              <a:t>F0</a:t>
            </a:r>
            <a:r>
              <a:rPr lang="en-US" altLang="zh-CN" b="1" dirty="0">
                <a:latin typeface="Comic Sans MS" pitchFamily="66" charset="0"/>
              </a:rPr>
              <a:t>,F8</a:t>
            </a:r>
            <a:br>
              <a:rPr lang="en-US" altLang="zh-CN" b="1" dirty="0">
                <a:latin typeface="Comic Sans MS" pitchFamily="66" charset="0"/>
              </a:rPr>
            </a:br>
            <a:r>
              <a:rPr lang="en-US" altLang="zh-CN" b="1" dirty="0">
                <a:latin typeface="Comic Sans MS" pitchFamily="66" charset="0"/>
              </a:rPr>
              <a:t>	SUBD	F12,F8,F14</a:t>
            </a:r>
          </a:p>
          <a:p>
            <a:pPr>
              <a:lnSpc>
                <a:spcPct val="80000"/>
              </a:lnSpc>
            </a:pPr>
            <a:endParaRPr lang="en-US" altLang="zh-CN" sz="2000" dirty="0">
              <a:latin typeface="Comic Sans MS" pitchFamily="66" charset="0"/>
            </a:endParaRPr>
          </a:p>
          <a:p>
            <a:pPr>
              <a:lnSpc>
                <a:spcPct val="80000"/>
              </a:lnSpc>
            </a:pPr>
            <a:r>
              <a:rPr lang="en-US" altLang="zh-CN" dirty="0">
                <a:latin typeface="Comic Sans MS" pitchFamily="66" charset="0"/>
              </a:rPr>
              <a:t>Enables </a:t>
            </a:r>
            <a:r>
              <a:rPr lang="en-US" altLang="zh-CN" dirty="0">
                <a:solidFill>
                  <a:srgbClr val="FF0000"/>
                </a:solidFill>
                <a:latin typeface="Comic Sans MS" pitchFamily="66" charset="0"/>
              </a:rPr>
              <a:t>out-of-order execution </a:t>
            </a:r>
            <a:r>
              <a:rPr lang="en-US" altLang="zh-CN" dirty="0">
                <a:latin typeface="Comic Sans MS" pitchFamily="66" charset="0"/>
              </a:rPr>
              <a:t>and allows </a:t>
            </a:r>
            <a:r>
              <a:rPr lang="en-US" altLang="zh-CN" dirty="0">
                <a:solidFill>
                  <a:srgbClr val="FF0000"/>
                </a:solidFill>
                <a:latin typeface="Comic Sans MS" pitchFamily="66" charset="0"/>
              </a:rPr>
              <a:t>out-of-order completion</a:t>
            </a:r>
          </a:p>
          <a:p>
            <a:pPr algn="just">
              <a:lnSpc>
                <a:spcPct val="80000"/>
              </a:lnSpc>
            </a:pPr>
            <a:r>
              <a:rPr lang="en-US" altLang="zh-CN" dirty="0">
                <a:latin typeface="Comic Sans MS" pitchFamily="66" charset="0"/>
              </a:rPr>
              <a:t>Will distinguish when an instruction </a:t>
            </a:r>
            <a:r>
              <a:rPr lang="en-US" altLang="zh-CN" i="1" dirty="0">
                <a:solidFill>
                  <a:srgbClr val="FF0000"/>
                </a:solidFill>
                <a:latin typeface="Comic Sans MS" pitchFamily="66" charset="0"/>
              </a:rPr>
              <a:t>begins execution</a:t>
            </a:r>
            <a:r>
              <a:rPr lang="en-US" altLang="zh-CN" dirty="0">
                <a:latin typeface="Comic Sans MS" pitchFamily="66" charset="0"/>
              </a:rPr>
              <a:t> and when it </a:t>
            </a:r>
            <a:r>
              <a:rPr lang="en-US" altLang="zh-CN" i="1" dirty="0">
                <a:solidFill>
                  <a:srgbClr val="FF0000"/>
                </a:solidFill>
                <a:latin typeface="Comic Sans MS" pitchFamily="66" charset="0"/>
              </a:rPr>
              <a:t>completes execution</a:t>
            </a:r>
            <a:r>
              <a:rPr lang="en-US" altLang="zh-CN" dirty="0">
                <a:latin typeface="Comic Sans MS" pitchFamily="66" charset="0"/>
              </a:rPr>
              <a:t>; between 2 times, the instruction is </a:t>
            </a:r>
            <a:r>
              <a:rPr lang="en-US" altLang="zh-CN" i="1" dirty="0">
                <a:solidFill>
                  <a:srgbClr val="FF0000"/>
                </a:solidFill>
                <a:latin typeface="Comic Sans MS" pitchFamily="66" charset="0"/>
              </a:rPr>
              <a:t>in execution</a:t>
            </a:r>
            <a:endParaRPr lang="en-US" altLang="zh-CN" dirty="0">
              <a:solidFill>
                <a:srgbClr val="FF0000"/>
              </a:solidFill>
              <a:latin typeface="Comic Sans MS" pitchFamily="66" charset="0"/>
            </a:endParaRPr>
          </a:p>
          <a:p>
            <a:pPr algn="just">
              <a:lnSpc>
                <a:spcPct val="80000"/>
              </a:lnSpc>
            </a:pPr>
            <a:r>
              <a:rPr lang="en-US" altLang="zh-CN" dirty="0">
                <a:latin typeface="Comic Sans MS" pitchFamily="66" charset="0"/>
              </a:rPr>
              <a:t>In a dynamically scheduled pipeline, all instructions pass through issue stage in order (</a:t>
            </a:r>
            <a:r>
              <a:rPr lang="en-US" altLang="zh-CN" dirty="0">
                <a:solidFill>
                  <a:srgbClr val="FF0000"/>
                </a:solidFill>
                <a:latin typeface="Comic Sans MS" pitchFamily="66" charset="0"/>
              </a:rPr>
              <a:t>in-order issue</a:t>
            </a:r>
            <a:r>
              <a:rPr lang="en-US" altLang="zh-CN" dirty="0">
                <a:latin typeface="Comic Sans MS" pitchFamily="66" charset="0"/>
              </a:rPr>
              <a:t>)</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zh-CN" altLang="en-US"/>
              <a:t>浮点操作延迟时间</a:t>
            </a:r>
          </a:p>
        </p:txBody>
      </p:sp>
      <p:graphicFrame>
        <p:nvGraphicFramePr>
          <p:cNvPr id="353283" name="Object 3"/>
          <p:cNvGraphicFramePr>
            <a:graphicFrameLocks noGrp="1" noChangeAspect="1"/>
          </p:cNvGraphicFramePr>
          <p:nvPr>
            <p:ph idx="1"/>
          </p:nvPr>
        </p:nvGraphicFramePr>
        <p:xfrm>
          <a:off x="2133600" y="2161287"/>
          <a:ext cx="7924800" cy="3297426"/>
        </p:xfrm>
        <a:graphic>
          <a:graphicData uri="http://schemas.openxmlformats.org/presentationml/2006/ole">
            <mc:AlternateContent xmlns:mc="http://schemas.openxmlformats.org/markup-compatibility/2006">
              <mc:Choice xmlns:v="urn:schemas-microsoft-com:vml" Requires="v">
                <p:oleObj spid="_x0000_s14338" name="Document" r:id="rId3" imgW="8939520" imgH="3720240" progId="Word.Document.8">
                  <p:embed/>
                </p:oleObj>
              </mc:Choice>
              <mc:Fallback>
                <p:oleObj name="Document" r:id="rId3" imgW="8939520" imgH="3720240" progId="Word.Document.8">
                  <p:embed/>
                  <p:pic>
                    <p:nvPicPr>
                      <p:cNvPr id="35328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161287"/>
                        <a:ext cx="7924800" cy="3297426"/>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ltLang="zh-CN" dirty="0"/>
              <a:t>4.1.2 Loop Unrolling</a:t>
            </a:r>
          </a:p>
        </p:txBody>
      </p:sp>
      <p:sp>
        <p:nvSpPr>
          <p:cNvPr id="354307" name="Rectangle 3"/>
          <p:cNvSpPr>
            <a:spLocks noGrp="1" noChangeArrowheads="1"/>
          </p:cNvSpPr>
          <p:nvPr>
            <p:ph idx="1"/>
          </p:nvPr>
        </p:nvSpPr>
        <p:spPr/>
        <p:txBody>
          <a:bodyPr/>
          <a:lstStyle/>
          <a:p>
            <a:r>
              <a:rPr lang="zh-CN" altLang="en-US" dirty="0"/>
              <a:t>通过编译循环展开和指令序列调度来提高流水线性能</a:t>
            </a:r>
          </a:p>
          <a:p>
            <a:endParaRPr lang="zh-CN" altLang="en-US" dirty="0"/>
          </a:p>
          <a:p>
            <a:pPr marL="0" indent="0">
              <a:buNone/>
            </a:pPr>
            <a:r>
              <a:rPr lang="en-US" altLang="zh-CN" dirty="0"/>
              <a:t>For (</a:t>
            </a:r>
            <a:r>
              <a:rPr lang="en-US" altLang="zh-CN" dirty="0" err="1"/>
              <a:t>i</a:t>
            </a:r>
            <a:r>
              <a:rPr lang="en-US" altLang="zh-CN" dirty="0"/>
              <a:t>=1; </a:t>
            </a:r>
            <a:r>
              <a:rPr lang="en-US" altLang="zh-CN" dirty="0" err="1"/>
              <a:t>i</a:t>
            </a:r>
            <a:r>
              <a:rPr lang="en-US" altLang="zh-CN" dirty="0"/>
              <a:t>&lt;=1000; </a:t>
            </a:r>
            <a:r>
              <a:rPr lang="en-US" altLang="zh-CN" dirty="0" err="1"/>
              <a:t>i</a:t>
            </a:r>
            <a:r>
              <a:rPr lang="en-US" altLang="zh-CN" dirty="0"/>
              <a:t>++)</a:t>
            </a:r>
          </a:p>
          <a:p>
            <a:pPr marL="0" indent="0">
              <a:buNone/>
            </a:pPr>
            <a:r>
              <a:rPr lang="en-US" altLang="zh-CN" dirty="0"/>
              <a:t>       x[</a:t>
            </a:r>
            <a:r>
              <a:rPr lang="en-US" altLang="zh-CN" dirty="0" err="1"/>
              <a:t>i</a:t>
            </a:r>
            <a:r>
              <a:rPr lang="en-US" altLang="zh-CN" dirty="0"/>
              <a:t>] = x[</a:t>
            </a:r>
            <a:r>
              <a:rPr lang="en-US" altLang="zh-CN" dirty="0" err="1"/>
              <a:t>i</a:t>
            </a:r>
            <a:r>
              <a:rPr lang="en-US" altLang="zh-CN" dirty="0"/>
              <a:t>] +s; </a:t>
            </a:r>
          </a:p>
          <a:p>
            <a:endParaRPr lang="en-US" altLang="zh-CN" dirty="0"/>
          </a:p>
          <a:p>
            <a:r>
              <a:rPr lang="zh-CN" altLang="en-US" dirty="0"/>
              <a:t>其中</a:t>
            </a:r>
            <a:r>
              <a:rPr lang="en-US" altLang="zh-CN" dirty="0"/>
              <a:t>: </a:t>
            </a:r>
          </a:p>
          <a:p>
            <a:pPr lvl="1"/>
            <a:r>
              <a:rPr lang="en-US" altLang="zh-CN" dirty="0"/>
              <a:t>x[</a:t>
            </a:r>
            <a:r>
              <a:rPr lang="en-US" altLang="zh-CN" dirty="0" err="1"/>
              <a:t>i</a:t>
            </a:r>
            <a:r>
              <a:rPr lang="en-US" altLang="zh-CN" dirty="0"/>
              <a:t>] ----array element;</a:t>
            </a:r>
          </a:p>
          <a:p>
            <a:pPr lvl="1"/>
            <a:r>
              <a:rPr lang="en-US" altLang="zh-CN" dirty="0"/>
              <a:t>s   ---- scalar.</a:t>
            </a: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1943895" y="1006539"/>
            <a:ext cx="8015287" cy="642938"/>
          </a:xfrm>
        </p:spPr>
        <p:txBody>
          <a:bodyPr/>
          <a:lstStyle/>
          <a:p>
            <a:r>
              <a:rPr lang="zh-CN" altLang="en-US" dirty="0">
                <a:solidFill>
                  <a:schemeClr val="tx1"/>
                </a:solidFill>
              </a:rPr>
              <a:t>转换为</a:t>
            </a:r>
            <a:r>
              <a:rPr lang="en-US" altLang="zh-CN" dirty="0">
                <a:solidFill>
                  <a:schemeClr val="tx1"/>
                </a:solidFill>
              </a:rPr>
              <a:t>MIPS</a:t>
            </a:r>
            <a:r>
              <a:rPr lang="zh-CN" altLang="en-US" dirty="0">
                <a:solidFill>
                  <a:schemeClr val="tx1"/>
                </a:solidFill>
              </a:rPr>
              <a:t>汇编语言代码如下</a:t>
            </a:r>
            <a:r>
              <a:rPr lang="en-US" altLang="zh-CN" dirty="0">
                <a:solidFill>
                  <a:schemeClr val="tx1"/>
                </a:solidFill>
              </a:rPr>
              <a:t>:</a:t>
            </a:r>
          </a:p>
        </p:txBody>
      </p:sp>
      <p:sp>
        <p:nvSpPr>
          <p:cNvPr id="355331" name="Rectangle 3"/>
          <p:cNvSpPr>
            <a:spLocks noGrp="1" noChangeArrowheads="1"/>
          </p:cNvSpPr>
          <p:nvPr>
            <p:ph sz="half" idx="1"/>
          </p:nvPr>
        </p:nvSpPr>
        <p:spPr>
          <a:xfrm>
            <a:off x="1919288" y="1773238"/>
            <a:ext cx="4191000" cy="3962400"/>
          </a:xfrm>
        </p:spPr>
        <p:txBody>
          <a:bodyPr/>
          <a:lstStyle/>
          <a:p>
            <a:pPr>
              <a:buFont typeface="Wingdings" pitchFamily="2" charset="2"/>
              <a:buNone/>
            </a:pPr>
            <a:r>
              <a:rPr lang="en-US" altLang="zh-CN" dirty="0">
                <a:latin typeface="Arial Narrow" pitchFamily="34" charset="0"/>
              </a:rPr>
              <a:t>Loop: L.D   F0, 0(R1)</a:t>
            </a:r>
          </a:p>
          <a:p>
            <a:pPr>
              <a:buFont typeface="Wingdings" pitchFamily="2" charset="2"/>
              <a:buNone/>
            </a:pPr>
            <a:r>
              <a:rPr lang="en-US" altLang="zh-CN" dirty="0">
                <a:latin typeface="Arial Narrow" pitchFamily="34" charset="0"/>
              </a:rPr>
              <a:t>      ADD.D  F4, F0, F2</a:t>
            </a:r>
          </a:p>
          <a:p>
            <a:pPr>
              <a:buFont typeface="Wingdings" pitchFamily="2" charset="2"/>
              <a:buNone/>
            </a:pPr>
            <a:r>
              <a:rPr lang="en-US" altLang="zh-CN" dirty="0">
                <a:latin typeface="Arial Narrow" pitchFamily="34" charset="0"/>
              </a:rPr>
              <a:t>      S.D       0(R1),  F4</a:t>
            </a:r>
          </a:p>
          <a:p>
            <a:pPr>
              <a:buFont typeface="Wingdings" pitchFamily="2" charset="2"/>
              <a:buNone/>
            </a:pPr>
            <a:r>
              <a:rPr lang="en-US" altLang="zh-CN" dirty="0">
                <a:latin typeface="Arial Narrow" pitchFamily="34" charset="0"/>
              </a:rPr>
              <a:t>      DADDUI    R1, R1, #-8</a:t>
            </a:r>
          </a:p>
          <a:p>
            <a:pPr>
              <a:buFont typeface="Wingdings" pitchFamily="2" charset="2"/>
              <a:buNone/>
            </a:pPr>
            <a:r>
              <a:rPr lang="en-US" altLang="zh-CN" dirty="0">
                <a:latin typeface="Arial Narrow" pitchFamily="34" charset="0"/>
              </a:rPr>
              <a:t>      BNEZ   R1, R2,Loop</a:t>
            </a:r>
          </a:p>
        </p:txBody>
      </p:sp>
      <p:sp>
        <p:nvSpPr>
          <p:cNvPr id="355332" name="Rectangle 4"/>
          <p:cNvSpPr>
            <a:spLocks noGrp="1" noChangeArrowheads="1"/>
          </p:cNvSpPr>
          <p:nvPr>
            <p:ph sz="half" idx="2"/>
          </p:nvPr>
        </p:nvSpPr>
        <p:spPr>
          <a:xfrm>
            <a:off x="5951539" y="1844676"/>
            <a:ext cx="4414837" cy="3313113"/>
          </a:xfrm>
        </p:spPr>
        <p:txBody>
          <a:bodyPr/>
          <a:lstStyle/>
          <a:p>
            <a:pPr>
              <a:buFont typeface="Wingdings" pitchFamily="2" charset="2"/>
              <a:buNone/>
            </a:pPr>
            <a:r>
              <a:rPr lang="en-US" altLang="zh-CN" b="1">
                <a:latin typeface="Arial Narrow" pitchFamily="34" charset="0"/>
              </a:rPr>
              <a:t>R1</a:t>
            </a:r>
            <a:r>
              <a:rPr lang="en-US" altLang="zh-CN" b="1"/>
              <a:t>: </a:t>
            </a:r>
            <a:r>
              <a:rPr lang="zh-CN" altLang="en-US" b="1"/>
              <a:t>数组元素的地址</a:t>
            </a:r>
            <a:r>
              <a:rPr lang="en-US" altLang="zh-CN" b="1"/>
              <a:t>,</a:t>
            </a:r>
            <a:r>
              <a:rPr lang="zh-CN" altLang="en-US" b="1"/>
              <a:t>初始化为最高地址</a:t>
            </a:r>
          </a:p>
          <a:p>
            <a:pPr>
              <a:buFont typeface="Wingdings" pitchFamily="2" charset="2"/>
              <a:buNone/>
            </a:pPr>
            <a:r>
              <a:rPr lang="en-US" altLang="zh-CN" b="1">
                <a:latin typeface="Arial Narrow" pitchFamily="34" charset="0"/>
              </a:rPr>
              <a:t>F2</a:t>
            </a:r>
            <a:r>
              <a:rPr lang="en-US" altLang="zh-CN" b="1"/>
              <a:t>: </a:t>
            </a:r>
            <a:r>
              <a:rPr lang="zh-CN" altLang="en-US" b="1"/>
              <a:t>标量值</a:t>
            </a:r>
            <a:r>
              <a:rPr lang="en-US" altLang="zh-CN" b="1"/>
              <a:t>s</a:t>
            </a:r>
          </a:p>
          <a:p>
            <a:pPr>
              <a:buFont typeface="Wingdings" pitchFamily="2" charset="2"/>
              <a:buNone/>
            </a:pPr>
            <a:r>
              <a:rPr lang="zh-CN" altLang="en-US" b="1"/>
              <a:t>双字地址间隔为</a:t>
            </a:r>
            <a:r>
              <a:rPr lang="en-US" altLang="zh-CN" b="1"/>
              <a:t>8</a:t>
            </a:r>
            <a:r>
              <a:rPr lang="zh-CN" altLang="en-US" b="1"/>
              <a:t>字节</a:t>
            </a:r>
          </a:p>
          <a:p>
            <a:pPr>
              <a:buFont typeface="Wingdings" pitchFamily="2" charset="2"/>
              <a:buNone/>
            </a:pPr>
            <a:r>
              <a:rPr lang="en-US" altLang="zh-CN" b="1">
                <a:latin typeface="Arial Narrow" pitchFamily="34" charset="0"/>
              </a:rPr>
              <a:t>R2: </a:t>
            </a:r>
            <a:r>
              <a:rPr lang="zh-CN" altLang="en-US" b="1">
                <a:latin typeface="Arial Narrow" pitchFamily="34" charset="0"/>
              </a:rPr>
              <a:t>预先计算，</a:t>
            </a:r>
            <a:r>
              <a:rPr lang="en-US" altLang="zh-CN" b="1">
                <a:latin typeface="Arial Narrow" pitchFamily="34" charset="0"/>
              </a:rPr>
              <a:t>8(R2)</a:t>
            </a:r>
            <a:r>
              <a:rPr lang="zh-CN" altLang="en-US" b="1">
                <a:latin typeface="Arial Narrow" pitchFamily="34" charset="0"/>
              </a:rPr>
              <a:t>最后一个元素。</a:t>
            </a: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1991544" y="774701"/>
            <a:ext cx="8534400" cy="762000"/>
          </a:xfrm>
        </p:spPr>
        <p:txBody>
          <a:bodyPr/>
          <a:lstStyle/>
          <a:p>
            <a:r>
              <a:rPr lang="zh-CN" altLang="en-US" b="1" dirty="0">
                <a:solidFill>
                  <a:schemeClr val="tx1"/>
                </a:solidFill>
              </a:rPr>
              <a:t>一、未调度时</a:t>
            </a:r>
            <a:r>
              <a:rPr lang="en-US" altLang="zh-CN" b="1" dirty="0">
                <a:solidFill>
                  <a:schemeClr val="tx1"/>
                </a:solidFill>
                <a:latin typeface="Arial Narrow" pitchFamily="34" charset="0"/>
              </a:rPr>
              <a:t>loop</a:t>
            </a:r>
            <a:r>
              <a:rPr lang="zh-CN" altLang="en-US" b="1" dirty="0">
                <a:solidFill>
                  <a:schemeClr val="tx1"/>
                </a:solidFill>
              </a:rPr>
              <a:t>一次迭代所需时钟周期数</a:t>
            </a:r>
            <a:endParaRPr lang="zh-CN" altLang="en-US" dirty="0">
              <a:solidFill>
                <a:schemeClr val="tx1"/>
              </a:solidFill>
            </a:endParaRPr>
          </a:p>
        </p:txBody>
      </p:sp>
      <p:sp>
        <p:nvSpPr>
          <p:cNvPr id="356355" name="Rectangle 3"/>
          <p:cNvSpPr>
            <a:spLocks noGrp="1" noChangeArrowheads="1"/>
          </p:cNvSpPr>
          <p:nvPr>
            <p:ph sz="half" idx="1"/>
          </p:nvPr>
        </p:nvSpPr>
        <p:spPr>
          <a:xfrm>
            <a:off x="2133601" y="1792288"/>
            <a:ext cx="3171825" cy="4227512"/>
          </a:xfrm>
        </p:spPr>
        <p:txBody>
          <a:bodyPr/>
          <a:lstStyle/>
          <a:p>
            <a:pPr>
              <a:buFont typeface="Wingdings" pitchFamily="2" charset="2"/>
              <a:buNone/>
            </a:pPr>
            <a:r>
              <a:rPr lang="en-US" altLang="zh-CN" b="1">
                <a:latin typeface="Arial Narrow" pitchFamily="34" charset="0"/>
              </a:rPr>
              <a:t>Loop: LD   F0, 0(R1)</a:t>
            </a:r>
          </a:p>
          <a:p>
            <a:pPr>
              <a:buFont typeface="Wingdings" pitchFamily="2" charset="2"/>
              <a:buNone/>
            </a:pPr>
            <a:r>
              <a:rPr lang="en-US" altLang="zh-CN" b="1">
                <a:latin typeface="Arial Narrow" pitchFamily="34" charset="0"/>
              </a:rPr>
              <a:t>      ADDD F4, F0, F2</a:t>
            </a:r>
          </a:p>
          <a:p>
            <a:pPr>
              <a:buFont typeface="Wingdings" pitchFamily="2" charset="2"/>
              <a:buNone/>
            </a:pPr>
            <a:r>
              <a:rPr lang="en-US" altLang="zh-CN" b="1">
                <a:latin typeface="Arial Narrow" pitchFamily="34" charset="0"/>
              </a:rPr>
              <a:t>      SD   0(R1),  F4</a:t>
            </a:r>
          </a:p>
          <a:p>
            <a:pPr>
              <a:buFont typeface="Wingdings" pitchFamily="2" charset="2"/>
              <a:buNone/>
            </a:pPr>
            <a:r>
              <a:rPr lang="en-US" altLang="zh-CN" b="1">
                <a:latin typeface="Arial Narrow" pitchFamily="34" charset="0"/>
              </a:rPr>
              <a:t>      SUBI R1, R1, 8</a:t>
            </a:r>
          </a:p>
          <a:p>
            <a:pPr>
              <a:buFont typeface="Wingdings" pitchFamily="2" charset="2"/>
              <a:buNone/>
            </a:pPr>
            <a:r>
              <a:rPr lang="en-US" altLang="zh-CN" b="1">
                <a:latin typeface="Arial Narrow" pitchFamily="34" charset="0"/>
              </a:rPr>
              <a:t>      BNEZ R1, Loop</a:t>
            </a:r>
            <a:endParaRPr lang="en-US" altLang="zh-CN">
              <a:latin typeface="Arial Narrow" pitchFamily="34" charset="0"/>
            </a:endParaRPr>
          </a:p>
          <a:p>
            <a:endParaRPr lang="en-US" altLang="zh-CN"/>
          </a:p>
        </p:txBody>
      </p:sp>
      <p:sp>
        <p:nvSpPr>
          <p:cNvPr id="356356" name="Rectangle 4"/>
          <p:cNvSpPr>
            <a:spLocks noGrp="1" noChangeArrowheads="1"/>
          </p:cNvSpPr>
          <p:nvPr>
            <p:ph sz="half" idx="2"/>
          </p:nvPr>
        </p:nvSpPr>
        <p:spPr>
          <a:xfrm>
            <a:off x="5695951" y="1689101"/>
            <a:ext cx="4576763" cy="4302125"/>
          </a:xfrm>
        </p:spPr>
        <p:txBody>
          <a:bodyPr/>
          <a:lstStyle/>
          <a:p>
            <a:pPr>
              <a:buFont typeface="Wingdings" pitchFamily="2" charset="2"/>
              <a:buNone/>
            </a:pPr>
            <a:r>
              <a:rPr lang="en-US" altLang="zh-CN">
                <a:latin typeface="Arial Narrow" pitchFamily="34" charset="0"/>
              </a:rPr>
              <a:t>F D X M W</a:t>
            </a:r>
          </a:p>
          <a:p>
            <a:pPr>
              <a:buFont typeface="Wingdings" pitchFamily="2" charset="2"/>
              <a:buNone/>
            </a:pPr>
            <a:r>
              <a:rPr lang="en-US" altLang="zh-CN">
                <a:latin typeface="Arial Narrow" pitchFamily="34" charset="0"/>
              </a:rPr>
              <a:t>   F  D </a:t>
            </a:r>
            <a:r>
              <a:rPr lang="en-US" altLang="zh-CN">
                <a:solidFill>
                  <a:srgbClr val="FF0066"/>
                </a:solidFill>
                <a:latin typeface="Arial Narrow" pitchFamily="34" charset="0"/>
              </a:rPr>
              <a:t>s</a:t>
            </a:r>
            <a:r>
              <a:rPr lang="en-US" altLang="zh-CN">
                <a:latin typeface="Arial Narrow" pitchFamily="34" charset="0"/>
              </a:rPr>
              <a:t>  A</a:t>
            </a:r>
            <a:r>
              <a:rPr lang="en-US" altLang="zh-CN" baseline="-25000">
                <a:latin typeface="Arial Narrow" pitchFamily="34" charset="0"/>
              </a:rPr>
              <a:t>1 </a:t>
            </a:r>
            <a:r>
              <a:rPr lang="en-US" altLang="zh-CN">
                <a:latin typeface="Arial Narrow" pitchFamily="34" charset="0"/>
              </a:rPr>
              <a:t>A</a:t>
            </a:r>
            <a:r>
              <a:rPr lang="en-US" altLang="zh-CN" baseline="-25000">
                <a:latin typeface="Arial Narrow" pitchFamily="34" charset="0"/>
              </a:rPr>
              <a:t>2 </a:t>
            </a:r>
            <a:r>
              <a:rPr lang="en-US" altLang="zh-CN">
                <a:latin typeface="Arial Narrow" pitchFamily="34" charset="0"/>
              </a:rPr>
              <a:t>A</a:t>
            </a:r>
            <a:r>
              <a:rPr lang="en-US" altLang="zh-CN" baseline="-25000">
                <a:latin typeface="Arial Narrow" pitchFamily="34" charset="0"/>
              </a:rPr>
              <a:t>3 </a:t>
            </a:r>
            <a:r>
              <a:rPr lang="en-US" altLang="zh-CN">
                <a:latin typeface="Arial Narrow" pitchFamily="34" charset="0"/>
              </a:rPr>
              <a:t>A</a:t>
            </a:r>
            <a:r>
              <a:rPr lang="en-US" altLang="zh-CN" baseline="-25000">
                <a:latin typeface="Arial Narrow" pitchFamily="34" charset="0"/>
              </a:rPr>
              <a:t>4 </a:t>
            </a:r>
            <a:r>
              <a:rPr lang="en-US" altLang="zh-CN">
                <a:latin typeface="Arial Narrow" pitchFamily="34" charset="0"/>
              </a:rPr>
              <a:t>W</a:t>
            </a:r>
          </a:p>
          <a:p>
            <a:pPr>
              <a:buFont typeface="Wingdings" pitchFamily="2" charset="2"/>
              <a:buNone/>
            </a:pPr>
            <a:r>
              <a:rPr lang="en-US" altLang="zh-CN">
                <a:latin typeface="Arial Narrow" pitchFamily="34" charset="0"/>
              </a:rPr>
              <a:t>        F s  D   </a:t>
            </a:r>
            <a:r>
              <a:rPr lang="en-US" altLang="zh-CN">
                <a:solidFill>
                  <a:srgbClr val="FF0066"/>
                </a:solidFill>
                <a:latin typeface="Arial Narrow" pitchFamily="34" charset="0"/>
              </a:rPr>
              <a:t>s  s</a:t>
            </a:r>
            <a:r>
              <a:rPr lang="en-US" altLang="zh-CN">
                <a:latin typeface="Arial Narrow" pitchFamily="34" charset="0"/>
              </a:rPr>
              <a:t>  X  M W</a:t>
            </a:r>
          </a:p>
          <a:p>
            <a:pPr>
              <a:buFont typeface="Wingdings" pitchFamily="2" charset="2"/>
              <a:buNone/>
            </a:pPr>
            <a:r>
              <a:rPr lang="en-US" altLang="zh-CN">
                <a:latin typeface="Arial Narrow" pitchFamily="34" charset="0"/>
              </a:rPr>
              <a:t>               F   s  s   D  X M W</a:t>
            </a:r>
          </a:p>
          <a:p>
            <a:pPr>
              <a:buFont typeface="Wingdings" pitchFamily="2" charset="2"/>
              <a:buNone/>
            </a:pPr>
            <a:r>
              <a:rPr lang="en-US" altLang="zh-CN">
                <a:latin typeface="Arial Narrow" pitchFamily="34" charset="0"/>
              </a:rPr>
              <a:t>                             F  </a:t>
            </a:r>
            <a:r>
              <a:rPr lang="en-US" altLang="zh-CN">
                <a:solidFill>
                  <a:srgbClr val="FF0066"/>
                </a:solidFill>
                <a:latin typeface="Arial Narrow" pitchFamily="34" charset="0"/>
              </a:rPr>
              <a:t>s</a:t>
            </a:r>
            <a:r>
              <a:rPr lang="en-US" altLang="zh-CN">
                <a:latin typeface="Arial Narrow" pitchFamily="34" charset="0"/>
              </a:rPr>
              <a:t>  D X M W</a:t>
            </a:r>
            <a:endParaRPr lang="en-US" altLang="zh-CN"/>
          </a:p>
          <a:p>
            <a:pPr>
              <a:buFont typeface="Wingdings" pitchFamily="2" charset="2"/>
              <a:buNone/>
            </a:pPr>
            <a:r>
              <a:rPr lang="en-US" altLang="zh-CN">
                <a:latin typeface="宋体" pitchFamily="2" charset="-122"/>
              </a:rPr>
              <a:t>    10 CC        F F</a:t>
            </a:r>
            <a:endParaRPr lang="en-US" altLang="zh-CN"/>
          </a:p>
          <a:p>
            <a:pPr>
              <a:buFont typeface="Wingdings" pitchFamily="2" charset="2"/>
              <a:buNone/>
            </a:pPr>
            <a:endParaRPr lang="en-US" altLang="zh-CN"/>
          </a:p>
        </p:txBody>
      </p:sp>
      <p:grpSp>
        <p:nvGrpSpPr>
          <p:cNvPr id="356357" name="Group 5"/>
          <p:cNvGrpSpPr>
            <a:grpSpLocks/>
          </p:cNvGrpSpPr>
          <p:nvPr/>
        </p:nvGrpSpPr>
        <p:grpSpPr bwMode="auto">
          <a:xfrm>
            <a:off x="5715000" y="1484784"/>
            <a:ext cx="3333750" cy="4572000"/>
            <a:chOff x="2640" y="624"/>
            <a:chExt cx="2352" cy="2880"/>
          </a:xfrm>
        </p:grpSpPr>
        <p:sp>
          <p:nvSpPr>
            <p:cNvPr id="356358" name="Line 6"/>
            <p:cNvSpPr>
              <a:spLocks noChangeShapeType="1"/>
            </p:cNvSpPr>
            <p:nvPr/>
          </p:nvSpPr>
          <p:spPr bwMode="auto">
            <a:xfrm>
              <a:off x="4992" y="1248"/>
              <a:ext cx="0" cy="2208"/>
            </a:xfrm>
            <a:prstGeom prst="line">
              <a:avLst/>
            </a:prstGeom>
            <a:noFill/>
            <a:ln w="9525">
              <a:solidFill>
                <a:srgbClr val="FF66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356359" name="Line 7"/>
            <p:cNvSpPr>
              <a:spLocks noChangeShapeType="1"/>
            </p:cNvSpPr>
            <p:nvPr/>
          </p:nvSpPr>
          <p:spPr bwMode="auto">
            <a:xfrm>
              <a:off x="2640" y="624"/>
              <a:ext cx="0" cy="288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356360" name="Line 8"/>
            <p:cNvSpPr>
              <a:spLocks noChangeShapeType="1"/>
            </p:cNvSpPr>
            <p:nvPr/>
          </p:nvSpPr>
          <p:spPr bwMode="auto">
            <a:xfrm>
              <a:off x="2640" y="2928"/>
              <a:ext cx="2304" cy="0"/>
            </a:xfrm>
            <a:prstGeom prst="line">
              <a:avLst/>
            </a:prstGeom>
            <a:noFill/>
            <a:ln w="9525">
              <a:solidFill>
                <a:srgbClr val="FF6600"/>
              </a:solidFill>
              <a:round/>
              <a:headEnd type="triangle" w="lg" len="lg"/>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gr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1919536" y="931862"/>
            <a:ext cx="8534400" cy="762000"/>
          </a:xfrm>
        </p:spPr>
        <p:txBody>
          <a:bodyPr/>
          <a:lstStyle/>
          <a:p>
            <a:r>
              <a:rPr lang="zh-CN" altLang="en-US" sz="2900" b="1" dirty="0">
                <a:solidFill>
                  <a:schemeClr val="tx1"/>
                </a:solidFill>
              </a:rPr>
              <a:t>二 对</a:t>
            </a:r>
            <a:r>
              <a:rPr lang="en-US" altLang="zh-CN" sz="2900" b="1" dirty="0">
                <a:solidFill>
                  <a:schemeClr val="tx1"/>
                </a:solidFill>
                <a:latin typeface="Arial Narrow" pitchFamily="34" charset="0"/>
              </a:rPr>
              <a:t>loop</a:t>
            </a:r>
            <a:r>
              <a:rPr lang="zh-CN" altLang="en-US" sz="2900" b="1" dirty="0">
                <a:solidFill>
                  <a:schemeClr val="tx1"/>
                </a:solidFill>
                <a:latin typeface="Arial Narrow" pitchFamily="34" charset="0"/>
              </a:rPr>
              <a:t>代码调度后</a:t>
            </a:r>
            <a:r>
              <a:rPr lang="en-US" altLang="zh-CN" sz="2900" b="1" dirty="0">
                <a:solidFill>
                  <a:schemeClr val="tx1"/>
                </a:solidFill>
                <a:latin typeface="Arial Narrow" pitchFamily="34" charset="0"/>
              </a:rPr>
              <a:t>,</a:t>
            </a:r>
            <a:r>
              <a:rPr lang="zh-CN" altLang="en-US" sz="2900" b="1" dirty="0">
                <a:solidFill>
                  <a:schemeClr val="tx1"/>
                </a:solidFill>
              </a:rPr>
              <a:t>一次迭代所需时钟周期数</a:t>
            </a:r>
          </a:p>
        </p:txBody>
      </p:sp>
      <p:sp>
        <p:nvSpPr>
          <p:cNvPr id="357379" name="Rectangle 3"/>
          <p:cNvSpPr>
            <a:spLocks noGrp="1" noChangeArrowheads="1"/>
          </p:cNvSpPr>
          <p:nvPr>
            <p:ph sz="half" idx="1"/>
          </p:nvPr>
        </p:nvSpPr>
        <p:spPr>
          <a:xfrm>
            <a:off x="2133601" y="2111376"/>
            <a:ext cx="3171825" cy="3908425"/>
          </a:xfrm>
        </p:spPr>
        <p:txBody>
          <a:bodyPr/>
          <a:lstStyle/>
          <a:p>
            <a:pPr>
              <a:buFont typeface="Wingdings" pitchFamily="2" charset="2"/>
              <a:buNone/>
            </a:pPr>
            <a:r>
              <a:rPr lang="en-US" altLang="zh-CN" b="1">
                <a:latin typeface="Arial Narrow" pitchFamily="34" charset="0"/>
              </a:rPr>
              <a:t>Loop: LD   F0, 0(R1)</a:t>
            </a:r>
          </a:p>
          <a:p>
            <a:pPr>
              <a:buFont typeface="Wingdings" pitchFamily="2" charset="2"/>
              <a:buNone/>
            </a:pPr>
            <a:r>
              <a:rPr lang="en-US" altLang="zh-CN" b="1">
                <a:latin typeface="Arial Narrow" pitchFamily="34" charset="0"/>
              </a:rPr>
              <a:t>      </a:t>
            </a:r>
            <a:r>
              <a:rPr lang="en-US" altLang="zh-CN" b="1">
                <a:solidFill>
                  <a:schemeClr val="folHlink"/>
                </a:solidFill>
                <a:latin typeface="Arial Narrow" pitchFamily="34" charset="0"/>
              </a:rPr>
              <a:t>SUBI   R1, R1, 8</a:t>
            </a:r>
          </a:p>
          <a:p>
            <a:pPr>
              <a:buFont typeface="Wingdings" pitchFamily="2" charset="2"/>
              <a:buNone/>
            </a:pPr>
            <a:r>
              <a:rPr lang="en-US" altLang="zh-CN" b="1">
                <a:latin typeface="Arial Narrow" pitchFamily="34" charset="0"/>
              </a:rPr>
              <a:t>      ADDD F4, F0, F2</a:t>
            </a:r>
          </a:p>
          <a:p>
            <a:pPr>
              <a:buFont typeface="Wingdings" pitchFamily="2" charset="2"/>
              <a:buNone/>
            </a:pPr>
            <a:r>
              <a:rPr lang="en-US" altLang="zh-CN" b="1">
                <a:latin typeface="Arial Narrow" pitchFamily="34" charset="0"/>
              </a:rPr>
              <a:t>      BNEZ  R1, Loop</a:t>
            </a:r>
          </a:p>
          <a:p>
            <a:pPr>
              <a:buFont typeface="Wingdings" pitchFamily="2" charset="2"/>
              <a:buNone/>
            </a:pPr>
            <a:r>
              <a:rPr lang="en-US" altLang="zh-CN" b="1">
                <a:solidFill>
                  <a:schemeClr val="tx2"/>
                </a:solidFill>
                <a:latin typeface="Arial Narrow" pitchFamily="34" charset="0"/>
              </a:rPr>
              <a:t>     </a:t>
            </a:r>
            <a:r>
              <a:rPr lang="en-US" altLang="zh-CN" b="1">
                <a:solidFill>
                  <a:schemeClr val="folHlink"/>
                </a:solidFill>
                <a:latin typeface="Arial Narrow" pitchFamily="34" charset="0"/>
              </a:rPr>
              <a:t> SD       </a:t>
            </a:r>
            <a:r>
              <a:rPr lang="en-US" altLang="zh-CN" b="1">
                <a:solidFill>
                  <a:srgbClr val="FF0066"/>
                </a:solidFill>
                <a:latin typeface="Arial Narrow" pitchFamily="34" charset="0"/>
              </a:rPr>
              <a:t>8</a:t>
            </a:r>
            <a:r>
              <a:rPr lang="en-US" altLang="zh-CN" b="1">
                <a:solidFill>
                  <a:schemeClr val="folHlink"/>
                </a:solidFill>
                <a:latin typeface="Arial Narrow" pitchFamily="34" charset="0"/>
              </a:rPr>
              <a:t>(R1),  F4</a:t>
            </a:r>
            <a:endParaRPr lang="en-US" altLang="zh-CN">
              <a:solidFill>
                <a:schemeClr val="folHlink"/>
              </a:solidFill>
              <a:latin typeface="Arial Narrow" pitchFamily="34" charset="0"/>
            </a:endParaRPr>
          </a:p>
          <a:p>
            <a:pPr>
              <a:buFont typeface="Wingdings" pitchFamily="2" charset="2"/>
              <a:buNone/>
            </a:pPr>
            <a:endParaRPr lang="en-US" altLang="zh-CN">
              <a:solidFill>
                <a:schemeClr val="folHlink"/>
              </a:solidFill>
            </a:endParaRPr>
          </a:p>
        </p:txBody>
      </p:sp>
      <p:sp>
        <p:nvSpPr>
          <p:cNvPr id="357380" name="Rectangle 4"/>
          <p:cNvSpPr>
            <a:spLocks noGrp="1" noChangeArrowheads="1"/>
          </p:cNvSpPr>
          <p:nvPr>
            <p:ph sz="half" idx="2"/>
          </p:nvPr>
        </p:nvSpPr>
        <p:spPr>
          <a:xfrm>
            <a:off x="5735638" y="2133600"/>
            <a:ext cx="4608512" cy="3697288"/>
          </a:xfrm>
        </p:spPr>
        <p:txBody>
          <a:bodyPr/>
          <a:lstStyle/>
          <a:p>
            <a:pPr>
              <a:buFont typeface="Wingdings" pitchFamily="2" charset="2"/>
              <a:buNone/>
            </a:pPr>
            <a:r>
              <a:rPr lang="en-US" altLang="zh-CN">
                <a:latin typeface="Arial Narrow" pitchFamily="34" charset="0"/>
              </a:rPr>
              <a:t>F  D  X  M  W</a:t>
            </a:r>
          </a:p>
          <a:p>
            <a:pPr>
              <a:buFont typeface="Wingdings" pitchFamily="2" charset="2"/>
              <a:buNone/>
            </a:pPr>
            <a:r>
              <a:rPr lang="en-US" altLang="zh-CN">
                <a:latin typeface="Arial Narrow" pitchFamily="34" charset="0"/>
              </a:rPr>
              <a:t>    F   D  X  M</a:t>
            </a:r>
            <a:r>
              <a:rPr lang="en-US" altLang="zh-CN" baseline="-25000">
                <a:latin typeface="Arial Narrow" pitchFamily="34" charset="0"/>
              </a:rPr>
              <a:t>   </a:t>
            </a:r>
            <a:r>
              <a:rPr lang="en-US" altLang="zh-CN">
                <a:latin typeface="Arial Narrow" pitchFamily="34" charset="0"/>
              </a:rPr>
              <a:t>W</a:t>
            </a:r>
          </a:p>
          <a:p>
            <a:pPr>
              <a:buFont typeface="Wingdings" pitchFamily="2" charset="2"/>
              <a:buNone/>
            </a:pPr>
            <a:r>
              <a:rPr lang="en-US" altLang="zh-CN">
                <a:latin typeface="Arial Narrow" pitchFamily="34" charset="0"/>
              </a:rPr>
              <a:t>          F  D  A</a:t>
            </a:r>
            <a:r>
              <a:rPr lang="en-US" altLang="zh-CN" baseline="-25000">
                <a:latin typeface="Arial Narrow" pitchFamily="34" charset="0"/>
              </a:rPr>
              <a:t>1 </a:t>
            </a:r>
            <a:r>
              <a:rPr lang="en-US" altLang="zh-CN">
                <a:latin typeface="Arial Narrow" pitchFamily="34" charset="0"/>
              </a:rPr>
              <a:t>A</a:t>
            </a:r>
            <a:r>
              <a:rPr lang="en-US" altLang="zh-CN" baseline="-25000">
                <a:latin typeface="Arial Narrow" pitchFamily="34" charset="0"/>
              </a:rPr>
              <a:t>2 </a:t>
            </a:r>
            <a:r>
              <a:rPr lang="en-US" altLang="zh-CN">
                <a:latin typeface="Arial Narrow" pitchFamily="34" charset="0"/>
              </a:rPr>
              <a:t>A</a:t>
            </a:r>
            <a:r>
              <a:rPr lang="en-US" altLang="zh-CN" baseline="-25000">
                <a:latin typeface="Arial Narrow" pitchFamily="34" charset="0"/>
              </a:rPr>
              <a:t>3  </a:t>
            </a:r>
            <a:r>
              <a:rPr lang="en-US" altLang="zh-CN">
                <a:latin typeface="Arial Narrow" pitchFamily="34" charset="0"/>
              </a:rPr>
              <a:t>A</a:t>
            </a:r>
            <a:r>
              <a:rPr lang="en-US" altLang="zh-CN" baseline="-25000">
                <a:latin typeface="Arial Narrow" pitchFamily="34" charset="0"/>
              </a:rPr>
              <a:t>4 </a:t>
            </a:r>
            <a:r>
              <a:rPr lang="en-US" altLang="zh-CN">
                <a:latin typeface="Arial Narrow" pitchFamily="34" charset="0"/>
              </a:rPr>
              <a:t>W</a:t>
            </a:r>
          </a:p>
          <a:p>
            <a:pPr>
              <a:buFont typeface="Wingdings" pitchFamily="2" charset="2"/>
              <a:buNone/>
            </a:pPr>
            <a:r>
              <a:rPr lang="en-US" altLang="zh-CN">
                <a:latin typeface="Arial Narrow" pitchFamily="34" charset="0"/>
              </a:rPr>
              <a:t>               F  D  X  M  W</a:t>
            </a:r>
          </a:p>
          <a:p>
            <a:pPr>
              <a:buFont typeface="Wingdings" pitchFamily="2" charset="2"/>
              <a:buNone/>
            </a:pPr>
            <a:r>
              <a:rPr lang="en-US" altLang="zh-CN">
                <a:latin typeface="Arial Narrow" pitchFamily="34" charset="0"/>
              </a:rPr>
              <a:t>                    F  D  </a:t>
            </a:r>
            <a:r>
              <a:rPr lang="en-US" altLang="zh-CN">
                <a:solidFill>
                  <a:srgbClr val="FF0066"/>
                </a:solidFill>
                <a:latin typeface="Arial Narrow" pitchFamily="34" charset="0"/>
              </a:rPr>
              <a:t>s   </a:t>
            </a:r>
            <a:r>
              <a:rPr lang="en-US" altLang="zh-CN">
                <a:latin typeface="Arial Narrow" pitchFamily="34" charset="0"/>
              </a:rPr>
              <a:t>X  M  W</a:t>
            </a:r>
            <a:endParaRPr lang="en-US" altLang="zh-CN"/>
          </a:p>
          <a:p>
            <a:pPr>
              <a:buFont typeface="Wingdings" pitchFamily="2" charset="2"/>
              <a:buNone/>
            </a:pPr>
            <a:r>
              <a:rPr lang="en-US" altLang="zh-CN">
                <a:latin typeface="宋体" pitchFamily="2" charset="-122"/>
              </a:rPr>
              <a:t>  </a:t>
            </a:r>
            <a:r>
              <a:rPr lang="en-US" altLang="zh-CN">
                <a:latin typeface="Arial Narrow" pitchFamily="34" charset="0"/>
              </a:rPr>
              <a:t>6  CC</a:t>
            </a:r>
            <a:r>
              <a:rPr lang="en-US" altLang="zh-CN">
                <a:latin typeface="宋体" pitchFamily="2" charset="-122"/>
              </a:rPr>
              <a:t>     F</a:t>
            </a:r>
            <a:r>
              <a:rPr lang="en-US" altLang="zh-CN">
                <a:latin typeface="Arial Narrow" pitchFamily="34" charset="0"/>
              </a:rPr>
              <a:t>  s   D  X  M W</a:t>
            </a:r>
            <a:endParaRPr lang="en-US" altLang="zh-CN"/>
          </a:p>
          <a:p>
            <a:pPr>
              <a:buFont typeface="Wingdings" pitchFamily="2" charset="2"/>
              <a:buNone/>
            </a:pPr>
            <a:endParaRPr lang="en-US" altLang="zh-CN"/>
          </a:p>
        </p:txBody>
      </p:sp>
      <p:sp>
        <p:nvSpPr>
          <p:cNvPr id="357381" name="Line 5"/>
          <p:cNvSpPr>
            <a:spLocks noChangeShapeType="1"/>
          </p:cNvSpPr>
          <p:nvPr/>
        </p:nvSpPr>
        <p:spPr bwMode="auto">
          <a:xfrm>
            <a:off x="7967663" y="2420938"/>
            <a:ext cx="0" cy="350520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357382" name="Line 6"/>
          <p:cNvSpPr>
            <a:spLocks noChangeShapeType="1"/>
          </p:cNvSpPr>
          <p:nvPr/>
        </p:nvSpPr>
        <p:spPr bwMode="auto">
          <a:xfrm>
            <a:off x="5735638" y="1393825"/>
            <a:ext cx="0" cy="457200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357383" name="Line 7"/>
          <p:cNvSpPr>
            <a:spLocks noChangeShapeType="1"/>
          </p:cNvSpPr>
          <p:nvPr/>
        </p:nvSpPr>
        <p:spPr bwMode="auto">
          <a:xfrm>
            <a:off x="5735639" y="5300664"/>
            <a:ext cx="2232025" cy="52387"/>
          </a:xfrm>
          <a:prstGeom prst="line">
            <a:avLst/>
          </a:prstGeom>
          <a:noFill/>
          <a:ln w="9525">
            <a:solidFill>
              <a:schemeClr val="accent2"/>
            </a:solidFill>
            <a:round/>
            <a:headEnd type="triangle" w="lg" len="lg"/>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357384" name="Line 8"/>
          <p:cNvSpPr>
            <a:spLocks noChangeShapeType="1"/>
          </p:cNvSpPr>
          <p:nvPr/>
        </p:nvSpPr>
        <p:spPr bwMode="auto">
          <a:xfrm>
            <a:off x="8688389" y="3573464"/>
            <a:ext cx="358775" cy="720725"/>
          </a:xfrm>
          <a:prstGeom prst="line">
            <a:avLst/>
          </a:prstGeom>
          <a:noFill/>
          <a:ln w="9525">
            <a:solidFill>
              <a:srgbClr val="FF0000"/>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zh-CN" altLang="en-US"/>
              <a:t>前页说明</a:t>
            </a:r>
            <a:r>
              <a:rPr lang="en-US" altLang="zh-CN"/>
              <a:t>:</a:t>
            </a:r>
          </a:p>
        </p:txBody>
      </p:sp>
      <p:sp>
        <p:nvSpPr>
          <p:cNvPr id="358403" name="Rectangle 3"/>
          <p:cNvSpPr>
            <a:spLocks noGrp="1" noChangeArrowheads="1"/>
          </p:cNvSpPr>
          <p:nvPr>
            <p:ph idx="1"/>
          </p:nvPr>
        </p:nvSpPr>
        <p:spPr/>
        <p:txBody>
          <a:bodyPr/>
          <a:lstStyle/>
          <a:p>
            <a:r>
              <a:rPr lang="zh-CN" altLang="en-US" dirty="0"/>
              <a:t>为了颠倒</a:t>
            </a:r>
            <a:r>
              <a:rPr lang="en-US" altLang="zh-CN" dirty="0"/>
              <a:t>SUBI</a:t>
            </a:r>
            <a:r>
              <a:rPr lang="zh-CN" altLang="en-US" dirty="0"/>
              <a:t>和</a:t>
            </a:r>
            <a:r>
              <a:rPr lang="en-US" altLang="zh-CN" dirty="0"/>
              <a:t>SD</a:t>
            </a:r>
            <a:r>
              <a:rPr lang="zh-CN" altLang="en-US" dirty="0"/>
              <a:t>顺序</a:t>
            </a:r>
            <a:r>
              <a:rPr lang="en-US" altLang="zh-CN" dirty="0"/>
              <a:t>,SD</a:t>
            </a:r>
            <a:r>
              <a:rPr lang="zh-CN" altLang="en-US" dirty="0"/>
              <a:t>的地址发生了改变</a:t>
            </a:r>
            <a:r>
              <a:rPr lang="en-US" altLang="zh-CN" dirty="0"/>
              <a:t>! </a:t>
            </a:r>
            <a:r>
              <a:rPr lang="zh-CN" altLang="en-US" dirty="0"/>
              <a:t>即恢复到原地址</a:t>
            </a:r>
            <a:endParaRPr lang="en-US" altLang="zh-CN" dirty="0"/>
          </a:p>
          <a:p>
            <a:endParaRPr lang="zh-CN" altLang="en-US" dirty="0"/>
          </a:p>
          <a:p>
            <a:r>
              <a:rPr lang="zh-CN" altLang="en-US" dirty="0"/>
              <a:t>一次迭代由</a:t>
            </a:r>
            <a:r>
              <a:rPr lang="en-US" altLang="zh-CN" dirty="0"/>
              <a:t>10</a:t>
            </a:r>
            <a:r>
              <a:rPr lang="zh-CN" altLang="en-US" dirty="0"/>
              <a:t>个时钟周期减少到</a:t>
            </a:r>
            <a:r>
              <a:rPr lang="en-US" altLang="zh-CN" dirty="0"/>
              <a:t>6</a:t>
            </a:r>
            <a:r>
              <a:rPr lang="zh-CN" altLang="en-US" dirty="0"/>
              <a:t>个时钟周期</a:t>
            </a:r>
            <a:endParaRPr lang="en-US" altLang="zh-CN" dirty="0"/>
          </a:p>
          <a:p>
            <a:endParaRPr lang="zh-CN" altLang="en-US" dirty="0"/>
          </a:p>
          <a:p>
            <a:r>
              <a:rPr lang="zh-CN" altLang="en-US" dirty="0"/>
              <a:t>实际上算一个数组元素仅需</a:t>
            </a:r>
            <a:r>
              <a:rPr lang="en-US" altLang="zh-CN" dirty="0"/>
              <a:t>3</a:t>
            </a:r>
            <a:r>
              <a:rPr lang="zh-CN" altLang="en-US" dirty="0"/>
              <a:t>个时钟周期</a:t>
            </a:r>
            <a:r>
              <a:rPr lang="en-US" altLang="zh-CN" dirty="0"/>
              <a:t>(</a:t>
            </a:r>
            <a:r>
              <a:rPr lang="en-US" altLang="zh-CN" dirty="0" err="1"/>
              <a:t>Load,add</a:t>
            </a:r>
            <a:r>
              <a:rPr lang="zh-CN" altLang="en-US" dirty="0"/>
              <a:t>和</a:t>
            </a:r>
            <a:r>
              <a:rPr lang="en-US" altLang="zh-CN" dirty="0"/>
              <a:t>store);</a:t>
            </a:r>
            <a:r>
              <a:rPr lang="zh-CN" altLang="en-US" dirty="0"/>
              <a:t>另外</a:t>
            </a:r>
            <a:r>
              <a:rPr lang="en-US" altLang="zh-CN" dirty="0"/>
              <a:t>3</a:t>
            </a:r>
            <a:r>
              <a:rPr lang="zh-CN" altLang="en-US" dirty="0"/>
              <a:t>个时钟周期</a:t>
            </a:r>
            <a:r>
              <a:rPr lang="en-US" altLang="zh-CN" dirty="0"/>
              <a:t>(SUBI,BNEZ</a:t>
            </a:r>
            <a:r>
              <a:rPr lang="zh-CN" altLang="en-US" dirty="0"/>
              <a:t>和一个</a:t>
            </a:r>
            <a:r>
              <a:rPr lang="en-US" altLang="zh-CN" dirty="0"/>
              <a:t>stall)</a:t>
            </a:r>
            <a:r>
              <a:rPr lang="zh-CN" altLang="en-US" dirty="0"/>
              <a:t>是</a:t>
            </a:r>
            <a:r>
              <a:rPr lang="en-US" altLang="zh-CN" dirty="0"/>
              <a:t>loop</a:t>
            </a:r>
            <a:r>
              <a:rPr lang="zh-CN" altLang="en-US" dirty="0"/>
              <a:t>的开销</a:t>
            </a: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2011363" y="745173"/>
            <a:ext cx="8458200" cy="703263"/>
          </a:xfrm>
        </p:spPr>
        <p:txBody>
          <a:bodyPr/>
          <a:lstStyle/>
          <a:p>
            <a:pPr>
              <a:lnSpc>
                <a:spcPct val="80000"/>
              </a:lnSpc>
            </a:pPr>
            <a:r>
              <a:rPr lang="zh-CN" altLang="en-US" sz="3800" dirty="0">
                <a:solidFill>
                  <a:schemeClr val="tx1"/>
                </a:solidFill>
              </a:rPr>
              <a:t>三、</a:t>
            </a:r>
            <a:r>
              <a:rPr lang="en-US" altLang="zh-CN" sz="3800" b="1" dirty="0">
                <a:solidFill>
                  <a:schemeClr val="tx1"/>
                </a:solidFill>
                <a:latin typeface="Arial Narrow" pitchFamily="34" charset="0"/>
              </a:rPr>
              <a:t>loop unrolling </a:t>
            </a:r>
            <a:r>
              <a:rPr lang="en-US" altLang="zh-CN" b="1" dirty="0">
                <a:solidFill>
                  <a:schemeClr val="tx1"/>
                </a:solidFill>
              </a:rPr>
              <a:t>(</a:t>
            </a:r>
            <a:r>
              <a:rPr lang="zh-CN" altLang="en-US" b="1" dirty="0">
                <a:solidFill>
                  <a:schemeClr val="tx1"/>
                </a:solidFill>
              </a:rPr>
              <a:t>消除</a:t>
            </a:r>
            <a:r>
              <a:rPr lang="en-US" altLang="zh-CN" b="1" dirty="0">
                <a:solidFill>
                  <a:schemeClr val="tx1"/>
                </a:solidFill>
              </a:rPr>
              <a:t>loop overhead)</a:t>
            </a:r>
          </a:p>
        </p:txBody>
      </p:sp>
      <p:sp>
        <p:nvSpPr>
          <p:cNvPr id="359427" name="Rectangle 3"/>
          <p:cNvSpPr>
            <a:spLocks noGrp="1" noChangeArrowheads="1"/>
          </p:cNvSpPr>
          <p:nvPr>
            <p:ph idx="1"/>
          </p:nvPr>
        </p:nvSpPr>
        <p:spPr>
          <a:xfrm>
            <a:off x="2362201" y="1268413"/>
            <a:ext cx="3878263" cy="5040312"/>
          </a:xfrm>
        </p:spPr>
        <p:txBody>
          <a:bodyPr/>
          <a:lstStyle/>
          <a:p>
            <a:pPr>
              <a:spcBef>
                <a:spcPct val="0"/>
              </a:spcBef>
              <a:buFont typeface="Wingdings" pitchFamily="2" charset="2"/>
              <a:buNone/>
            </a:pPr>
            <a:r>
              <a:rPr lang="en-US" altLang="zh-CN" sz="2700" b="1">
                <a:latin typeface="Arial Narrow" pitchFamily="34" charset="0"/>
              </a:rPr>
              <a:t>Loop: LD F0, 0(R1)</a:t>
            </a:r>
          </a:p>
          <a:p>
            <a:pPr>
              <a:spcBef>
                <a:spcPct val="0"/>
              </a:spcBef>
              <a:buFont typeface="Wingdings" pitchFamily="2" charset="2"/>
              <a:buNone/>
            </a:pPr>
            <a:r>
              <a:rPr lang="en-US" altLang="zh-CN" sz="2700" b="1">
                <a:latin typeface="Arial Narrow" pitchFamily="34" charset="0"/>
              </a:rPr>
              <a:t>          stall</a:t>
            </a:r>
          </a:p>
          <a:p>
            <a:pPr>
              <a:spcBef>
                <a:spcPct val="0"/>
              </a:spcBef>
              <a:buFont typeface="Wingdings" pitchFamily="2" charset="2"/>
              <a:buNone/>
            </a:pPr>
            <a:r>
              <a:rPr lang="en-US" altLang="zh-CN" sz="2700" b="1">
                <a:latin typeface="Arial Narrow" pitchFamily="34" charset="0"/>
              </a:rPr>
              <a:t>          ADDD F4, F0, F2</a:t>
            </a:r>
          </a:p>
          <a:p>
            <a:pPr>
              <a:spcBef>
                <a:spcPct val="0"/>
              </a:spcBef>
              <a:buFont typeface="Wingdings" pitchFamily="2" charset="2"/>
              <a:buNone/>
            </a:pPr>
            <a:r>
              <a:rPr lang="en-US" altLang="zh-CN" sz="2700" b="1">
                <a:latin typeface="Arial Narrow" pitchFamily="34" charset="0"/>
              </a:rPr>
              <a:t>          stall, stall</a:t>
            </a:r>
          </a:p>
          <a:p>
            <a:pPr>
              <a:spcBef>
                <a:spcPct val="0"/>
              </a:spcBef>
              <a:buFont typeface="Wingdings" pitchFamily="2" charset="2"/>
              <a:buNone/>
            </a:pPr>
            <a:r>
              <a:rPr lang="en-US" altLang="zh-CN" sz="2700" b="1">
                <a:latin typeface="Arial Narrow" pitchFamily="34" charset="0"/>
              </a:rPr>
              <a:t>          SD       0(R1), F4</a:t>
            </a:r>
          </a:p>
          <a:p>
            <a:pPr>
              <a:spcBef>
                <a:spcPct val="0"/>
              </a:spcBef>
              <a:buFont typeface="Wingdings" pitchFamily="2" charset="2"/>
              <a:buNone/>
            </a:pPr>
            <a:r>
              <a:rPr lang="en-US" altLang="zh-CN" sz="2700" b="1">
                <a:latin typeface="Arial Narrow" pitchFamily="34" charset="0"/>
              </a:rPr>
              <a:t>          LD       F6, -8(R1)</a:t>
            </a:r>
          </a:p>
          <a:p>
            <a:pPr>
              <a:spcBef>
                <a:spcPct val="0"/>
              </a:spcBef>
              <a:buFont typeface="Wingdings" pitchFamily="2" charset="2"/>
              <a:buNone/>
            </a:pPr>
            <a:r>
              <a:rPr lang="en-US" altLang="zh-CN" sz="2700" b="1">
                <a:latin typeface="Arial Narrow" pitchFamily="34" charset="0"/>
              </a:rPr>
              <a:t>          stall</a:t>
            </a:r>
          </a:p>
          <a:p>
            <a:pPr>
              <a:spcBef>
                <a:spcPct val="0"/>
              </a:spcBef>
              <a:buFont typeface="Wingdings" pitchFamily="2" charset="2"/>
              <a:buNone/>
            </a:pPr>
            <a:r>
              <a:rPr lang="en-US" altLang="zh-CN" sz="2700" b="1">
                <a:latin typeface="Arial Narrow" pitchFamily="34" charset="0"/>
              </a:rPr>
              <a:t>          ADDD F8, F6, F2</a:t>
            </a:r>
          </a:p>
          <a:p>
            <a:pPr>
              <a:spcBef>
                <a:spcPct val="0"/>
              </a:spcBef>
              <a:buFont typeface="Wingdings" pitchFamily="2" charset="2"/>
              <a:buNone/>
            </a:pPr>
            <a:r>
              <a:rPr lang="en-US" altLang="zh-CN" sz="2700" b="1">
                <a:latin typeface="Arial Narrow" pitchFamily="34" charset="0"/>
              </a:rPr>
              <a:t>          stall, stall </a:t>
            </a:r>
          </a:p>
          <a:p>
            <a:pPr>
              <a:spcBef>
                <a:spcPct val="0"/>
              </a:spcBef>
              <a:buFont typeface="Wingdings" pitchFamily="2" charset="2"/>
              <a:buNone/>
            </a:pPr>
            <a:r>
              <a:rPr lang="en-US" altLang="zh-CN" sz="2700" b="1">
                <a:latin typeface="Arial Narrow" pitchFamily="34" charset="0"/>
              </a:rPr>
              <a:t>         SD      -8(R1), F8</a:t>
            </a:r>
          </a:p>
          <a:p>
            <a:pPr>
              <a:spcBef>
                <a:spcPct val="0"/>
              </a:spcBef>
              <a:buFont typeface="Wingdings" pitchFamily="2" charset="2"/>
              <a:buNone/>
            </a:pPr>
            <a:r>
              <a:rPr lang="en-US" altLang="zh-CN" sz="2700" b="1">
                <a:latin typeface="Arial Narrow" pitchFamily="34" charset="0"/>
              </a:rPr>
              <a:t>         LD       F10, -16(R1)</a:t>
            </a:r>
          </a:p>
          <a:p>
            <a:pPr>
              <a:spcBef>
                <a:spcPct val="0"/>
              </a:spcBef>
              <a:buFont typeface="Wingdings" pitchFamily="2" charset="2"/>
              <a:buNone/>
            </a:pPr>
            <a:r>
              <a:rPr lang="en-US" altLang="zh-CN" sz="2700" b="1">
                <a:latin typeface="Arial Narrow" pitchFamily="34" charset="0"/>
              </a:rPr>
              <a:t>         stall</a:t>
            </a:r>
            <a:endParaRPr lang="en-US" altLang="zh-CN" sz="2700">
              <a:latin typeface="Arial Narrow" pitchFamily="34" charset="0"/>
            </a:endParaRPr>
          </a:p>
        </p:txBody>
      </p:sp>
      <p:sp>
        <p:nvSpPr>
          <p:cNvPr id="359428" name="Rectangle 4"/>
          <p:cNvSpPr>
            <a:spLocks noChangeArrowheads="1"/>
          </p:cNvSpPr>
          <p:nvPr/>
        </p:nvSpPr>
        <p:spPr bwMode="auto">
          <a:xfrm>
            <a:off x="6167439" y="1268413"/>
            <a:ext cx="4321175" cy="4608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r>
              <a:rPr kumimoji="1" lang="en-US" altLang="zh-CN" sz="2800">
                <a:solidFill>
                  <a:srgbClr val="000000"/>
                </a:solidFill>
                <a:latin typeface="Arial Narrow" pitchFamily="34" charset="0"/>
                <a:ea typeface="宋体" pitchFamily="2" charset="-122"/>
              </a:rPr>
              <a:t>     </a:t>
            </a:r>
            <a:r>
              <a:rPr kumimoji="1" lang="en-US" altLang="zh-CN" sz="2700" b="1">
                <a:solidFill>
                  <a:srgbClr val="000000"/>
                </a:solidFill>
                <a:latin typeface="Arial Narrow" pitchFamily="34" charset="0"/>
                <a:ea typeface="宋体" pitchFamily="2" charset="-122"/>
              </a:rPr>
              <a:t>ADDD F12, F10, F2</a:t>
            </a:r>
          </a:p>
          <a:p>
            <a:pPr eaLnBrk="0" fontAlgn="base" hangingPunct="0">
              <a:spcBef>
                <a:spcPct val="0"/>
              </a:spcBef>
              <a:spcAft>
                <a:spcPct val="0"/>
              </a:spcAft>
            </a:pPr>
            <a:r>
              <a:rPr kumimoji="1" lang="en-US" altLang="zh-CN" sz="2700" b="1">
                <a:solidFill>
                  <a:srgbClr val="000000"/>
                </a:solidFill>
                <a:latin typeface="Arial Narrow" pitchFamily="34" charset="0"/>
                <a:ea typeface="宋体" pitchFamily="2" charset="-122"/>
              </a:rPr>
              <a:t>     stall, stall</a:t>
            </a:r>
          </a:p>
          <a:p>
            <a:pPr eaLnBrk="0" fontAlgn="base" hangingPunct="0">
              <a:spcBef>
                <a:spcPct val="0"/>
              </a:spcBef>
              <a:spcAft>
                <a:spcPct val="0"/>
              </a:spcAft>
            </a:pPr>
            <a:r>
              <a:rPr kumimoji="1" lang="en-US" altLang="zh-CN" sz="2700" b="1">
                <a:solidFill>
                  <a:srgbClr val="000000"/>
                </a:solidFill>
                <a:latin typeface="Arial Narrow" pitchFamily="34" charset="0"/>
                <a:ea typeface="宋体" pitchFamily="2" charset="-122"/>
              </a:rPr>
              <a:t>     SD      -16(R1), F12</a:t>
            </a:r>
          </a:p>
          <a:p>
            <a:pPr eaLnBrk="0" fontAlgn="base" hangingPunct="0">
              <a:spcBef>
                <a:spcPct val="0"/>
              </a:spcBef>
              <a:spcAft>
                <a:spcPct val="0"/>
              </a:spcAft>
            </a:pPr>
            <a:r>
              <a:rPr kumimoji="1" lang="en-US" altLang="zh-CN" sz="2700" b="1">
                <a:solidFill>
                  <a:srgbClr val="000000"/>
                </a:solidFill>
                <a:latin typeface="Arial Narrow" pitchFamily="34" charset="0"/>
                <a:ea typeface="宋体" pitchFamily="2" charset="-122"/>
              </a:rPr>
              <a:t>     LD       F14, -24(R1)</a:t>
            </a:r>
          </a:p>
          <a:p>
            <a:pPr eaLnBrk="0" fontAlgn="base" hangingPunct="0">
              <a:spcBef>
                <a:spcPct val="0"/>
              </a:spcBef>
              <a:spcAft>
                <a:spcPct val="0"/>
              </a:spcAft>
            </a:pPr>
            <a:r>
              <a:rPr kumimoji="1" lang="en-US" altLang="zh-CN" sz="2700" b="1">
                <a:solidFill>
                  <a:srgbClr val="000000"/>
                </a:solidFill>
                <a:latin typeface="Arial Narrow" pitchFamily="34" charset="0"/>
                <a:ea typeface="宋体" pitchFamily="2" charset="-122"/>
              </a:rPr>
              <a:t>     stall</a:t>
            </a:r>
          </a:p>
          <a:p>
            <a:pPr eaLnBrk="0" fontAlgn="base" hangingPunct="0">
              <a:spcBef>
                <a:spcPct val="0"/>
              </a:spcBef>
              <a:spcAft>
                <a:spcPct val="0"/>
              </a:spcAft>
            </a:pPr>
            <a:r>
              <a:rPr kumimoji="1" lang="en-US" altLang="zh-CN" sz="2700" b="1">
                <a:solidFill>
                  <a:srgbClr val="000000"/>
                </a:solidFill>
                <a:latin typeface="Arial Narrow" pitchFamily="34" charset="0"/>
                <a:ea typeface="宋体" pitchFamily="2" charset="-122"/>
              </a:rPr>
              <a:t>     ADDD F16, F14, F2</a:t>
            </a:r>
          </a:p>
          <a:p>
            <a:pPr eaLnBrk="0" fontAlgn="base" hangingPunct="0">
              <a:spcBef>
                <a:spcPct val="0"/>
              </a:spcBef>
              <a:spcAft>
                <a:spcPct val="0"/>
              </a:spcAft>
            </a:pPr>
            <a:r>
              <a:rPr kumimoji="1" lang="en-US" altLang="zh-CN" sz="2700" b="1">
                <a:solidFill>
                  <a:srgbClr val="000000"/>
                </a:solidFill>
                <a:latin typeface="Arial Narrow" pitchFamily="34" charset="0"/>
                <a:ea typeface="宋体" pitchFamily="2" charset="-122"/>
              </a:rPr>
              <a:t>     stall, stall</a:t>
            </a:r>
          </a:p>
          <a:p>
            <a:pPr eaLnBrk="0" fontAlgn="base" hangingPunct="0">
              <a:spcBef>
                <a:spcPct val="0"/>
              </a:spcBef>
              <a:spcAft>
                <a:spcPct val="0"/>
              </a:spcAft>
            </a:pPr>
            <a:r>
              <a:rPr kumimoji="1" lang="en-US" altLang="zh-CN" sz="2700" b="1">
                <a:solidFill>
                  <a:srgbClr val="000000"/>
                </a:solidFill>
                <a:latin typeface="Arial Narrow" pitchFamily="34" charset="0"/>
                <a:ea typeface="宋体" pitchFamily="2" charset="-122"/>
              </a:rPr>
              <a:t>     SD       -24(R1), F16</a:t>
            </a:r>
          </a:p>
          <a:p>
            <a:pPr eaLnBrk="0" fontAlgn="base" hangingPunct="0">
              <a:spcBef>
                <a:spcPct val="0"/>
              </a:spcBef>
              <a:spcAft>
                <a:spcPct val="0"/>
              </a:spcAft>
            </a:pPr>
            <a:r>
              <a:rPr kumimoji="1" lang="en-US" altLang="zh-CN" sz="2700" b="1">
                <a:solidFill>
                  <a:srgbClr val="000000"/>
                </a:solidFill>
                <a:latin typeface="Arial Narrow" pitchFamily="34" charset="0"/>
                <a:ea typeface="宋体" pitchFamily="2" charset="-122"/>
              </a:rPr>
              <a:t>     SUBI   R1, R1, #32</a:t>
            </a:r>
          </a:p>
          <a:p>
            <a:pPr eaLnBrk="0" fontAlgn="base" hangingPunct="0">
              <a:spcBef>
                <a:spcPct val="0"/>
              </a:spcBef>
              <a:spcAft>
                <a:spcPct val="0"/>
              </a:spcAft>
            </a:pPr>
            <a:r>
              <a:rPr kumimoji="1" lang="en-US" altLang="zh-CN" sz="2700" b="1">
                <a:solidFill>
                  <a:srgbClr val="000000"/>
                </a:solidFill>
                <a:latin typeface="Arial Narrow" pitchFamily="34" charset="0"/>
                <a:ea typeface="宋体" pitchFamily="2" charset="-122"/>
              </a:rPr>
              <a:t>     stall</a:t>
            </a:r>
          </a:p>
          <a:p>
            <a:pPr eaLnBrk="0" fontAlgn="base" hangingPunct="0">
              <a:spcBef>
                <a:spcPct val="0"/>
              </a:spcBef>
              <a:spcAft>
                <a:spcPct val="0"/>
              </a:spcAft>
            </a:pPr>
            <a:r>
              <a:rPr kumimoji="1" lang="en-US" altLang="zh-CN" sz="2700" b="1">
                <a:solidFill>
                  <a:srgbClr val="000000"/>
                </a:solidFill>
                <a:latin typeface="Arial Narrow" pitchFamily="34" charset="0"/>
                <a:ea typeface="宋体" pitchFamily="2" charset="-122"/>
              </a:rPr>
              <a:t>     BNEZ   R1, loop </a:t>
            </a:r>
          </a:p>
          <a:p>
            <a:pPr eaLnBrk="0" fontAlgn="base" hangingPunct="0">
              <a:spcBef>
                <a:spcPct val="0"/>
              </a:spcBef>
              <a:spcAft>
                <a:spcPct val="0"/>
              </a:spcAft>
            </a:pPr>
            <a:r>
              <a:rPr kumimoji="1" lang="en-US" altLang="zh-CN" sz="2700" b="1">
                <a:solidFill>
                  <a:srgbClr val="000000"/>
                </a:solidFill>
                <a:latin typeface="Arial Narrow" pitchFamily="34" charset="0"/>
                <a:ea typeface="宋体" pitchFamily="2" charset="-122"/>
              </a:rPr>
              <a:t>     stall</a:t>
            </a: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zh-CN" altLang="en-US"/>
              <a:t>前页说明</a:t>
            </a:r>
          </a:p>
        </p:txBody>
      </p:sp>
      <p:sp>
        <p:nvSpPr>
          <p:cNvPr id="360451" name="Rectangle 3"/>
          <p:cNvSpPr>
            <a:spLocks noGrp="1" noChangeArrowheads="1"/>
          </p:cNvSpPr>
          <p:nvPr>
            <p:ph idx="1"/>
          </p:nvPr>
        </p:nvSpPr>
        <p:spPr/>
        <p:txBody>
          <a:bodyPr/>
          <a:lstStyle/>
          <a:p>
            <a:r>
              <a:rPr lang="zh-CN" altLang="en-US" dirty="0"/>
              <a:t>假设循环总数是</a:t>
            </a:r>
            <a:r>
              <a:rPr lang="en-US" altLang="zh-CN" dirty="0"/>
              <a:t>4</a:t>
            </a:r>
            <a:r>
              <a:rPr lang="zh-CN" altLang="en-US" dirty="0"/>
              <a:t>的倍数，我们将</a:t>
            </a:r>
            <a:r>
              <a:rPr lang="en-US" altLang="zh-CN" dirty="0"/>
              <a:t>Loop</a:t>
            </a:r>
            <a:r>
              <a:rPr lang="zh-CN" altLang="en-US" dirty="0"/>
              <a:t>展开</a:t>
            </a:r>
            <a:r>
              <a:rPr lang="en-US" altLang="zh-CN" dirty="0"/>
              <a:t>4</a:t>
            </a:r>
            <a:r>
              <a:rPr lang="zh-CN" altLang="en-US" dirty="0"/>
              <a:t>次</a:t>
            </a:r>
          </a:p>
          <a:p>
            <a:r>
              <a:rPr lang="en-US" altLang="zh-CN" dirty="0"/>
              <a:t>SUBI</a:t>
            </a:r>
            <a:r>
              <a:rPr lang="zh-CN" altLang="en-US" dirty="0"/>
              <a:t>指令中</a:t>
            </a:r>
            <a:r>
              <a:rPr lang="en-US" altLang="zh-CN" dirty="0"/>
              <a:t>R1</a:t>
            </a:r>
            <a:r>
              <a:rPr lang="zh-CN" altLang="en-US" dirty="0"/>
              <a:t>要减</a:t>
            </a:r>
            <a:r>
              <a:rPr lang="en-US" altLang="zh-CN" dirty="0"/>
              <a:t>32</a:t>
            </a:r>
          </a:p>
          <a:p>
            <a:r>
              <a:rPr lang="zh-CN" altLang="en-US" dirty="0"/>
              <a:t>注意</a:t>
            </a:r>
            <a:r>
              <a:rPr lang="en-US" altLang="zh-CN" dirty="0"/>
              <a:t>loop</a:t>
            </a:r>
            <a:r>
              <a:rPr lang="zh-CN" altLang="en-US" dirty="0"/>
              <a:t>展开后</a:t>
            </a:r>
            <a:r>
              <a:rPr lang="en-US" altLang="zh-CN" dirty="0"/>
              <a:t>,</a:t>
            </a:r>
            <a:r>
              <a:rPr lang="zh-CN" altLang="en-US" dirty="0"/>
              <a:t>每一次迭代采用不同寄存器</a:t>
            </a:r>
            <a:r>
              <a:rPr lang="en-US" altLang="zh-CN" dirty="0"/>
              <a:t>,</a:t>
            </a:r>
            <a:r>
              <a:rPr lang="zh-CN" altLang="en-US" dirty="0"/>
              <a:t>如用</a:t>
            </a:r>
            <a:r>
              <a:rPr lang="en-US" altLang="zh-CN" dirty="0"/>
              <a:t>F0, F6, F10, F14</a:t>
            </a:r>
            <a:r>
              <a:rPr lang="zh-CN" altLang="en-US" dirty="0"/>
              <a:t>表示</a:t>
            </a:r>
            <a:r>
              <a:rPr lang="en-US" altLang="zh-CN" dirty="0"/>
              <a:t>LD</a:t>
            </a:r>
            <a:r>
              <a:rPr lang="zh-CN" altLang="en-US" dirty="0"/>
              <a:t>的目的寄存器</a:t>
            </a:r>
            <a:r>
              <a:rPr lang="en-US" altLang="zh-CN" dirty="0"/>
              <a:t>,</a:t>
            </a:r>
            <a:r>
              <a:rPr lang="zh-CN" altLang="en-US" dirty="0"/>
              <a:t>分别表示不同变量</a:t>
            </a:r>
            <a:endParaRPr lang="en-US" altLang="zh-CN" dirty="0"/>
          </a:p>
          <a:p>
            <a:endParaRPr lang="en-US" altLang="zh-CN" dirty="0"/>
          </a:p>
          <a:p>
            <a:endParaRPr lang="zh-CN" altLang="en-US" dirty="0"/>
          </a:p>
          <a:p>
            <a:r>
              <a:rPr lang="zh-CN" altLang="en-US" dirty="0"/>
              <a:t>展开后</a:t>
            </a:r>
            <a:r>
              <a:rPr lang="en-US" altLang="zh-CN" dirty="0"/>
              <a:t>loop</a:t>
            </a:r>
            <a:r>
              <a:rPr lang="zh-CN" altLang="en-US" dirty="0"/>
              <a:t>需</a:t>
            </a:r>
            <a:r>
              <a:rPr lang="en-US" altLang="zh-CN" dirty="0"/>
              <a:t>28</a:t>
            </a:r>
            <a:r>
              <a:rPr lang="zh-CN" altLang="en-US" dirty="0"/>
              <a:t>个时钟周期</a:t>
            </a:r>
            <a:r>
              <a:rPr lang="en-US" altLang="zh-CN" dirty="0"/>
              <a:t>,</a:t>
            </a:r>
            <a:r>
              <a:rPr lang="zh-CN" altLang="en-US" dirty="0"/>
              <a:t>即每次迭代平均需</a:t>
            </a:r>
            <a:r>
              <a:rPr lang="en-US" altLang="zh-CN" dirty="0"/>
              <a:t>28/4=7</a:t>
            </a:r>
            <a:r>
              <a:rPr lang="zh-CN" altLang="en-US" dirty="0"/>
              <a:t>个时钟周期</a:t>
            </a:r>
            <a:r>
              <a:rPr lang="en-US" altLang="zh-CN" dirty="0"/>
              <a:t>,</a:t>
            </a:r>
            <a:r>
              <a:rPr lang="zh-CN" altLang="en-US" dirty="0"/>
              <a:t>仅通过展开</a:t>
            </a:r>
            <a:r>
              <a:rPr lang="en-US" altLang="zh-CN" dirty="0"/>
              <a:t>,</a:t>
            </a:r>
            <a:r>
              <a:rPr lang="zh-CN" altLang="en-US" dirty="0"/>
              <a:t>消除</a:t>
            </a:r>
            <a:r>
              <a:rPr lang="en-US" altLang="zh-CN" dirty="0"/>
              <a:t>loop overhead, </a:t>
            </a:r>
            <a:r>
              <a:rPr lang="zh-CN" altLang="en-US" dirty="0"/>
              <a:t>就可缩短每次迭代的时钟周期数</a:t>
            </a:r>
            <a:r>
              <a:rPr lang="en-US" altLang="zh-CN" dirty="0"/>
              <a:t>, </a:t>
            </a:r>
            <a:r>
              <a:rPr lang="zh-CN" altLang="en-US" dirty="0"/>
              <a:t>这里没有做任何调度</a:t>
            </a:r>
            <a:r>
              <a:rPr lang="en-US" altLang="zh-CN" dirty="0"/>
              <a:t>.</a:t>
            </a:r>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1752600" y="836712"/>
            <a:ext cx="8458200" cy="1143000"/>
          </a:xfrm>
        </p:spPr>
        <p:txBody>
          <a:bodyPr/>
          <a:lstStyle/>
          <a:p>
            <a:r>
              <a:rPr lang="zh-CN" altLang="en-US" sz="3200" b="1" dirty="0">
                <a:solidFill>
                  <a:schemeClr val="tx1"/>
                </a:solidFill>
              </a:rPr>
              <a:t>四、对</a:t>
            </a:r>
            <a:r>
              <a:rPr lang="en-US" altLang="zh-CN" sz="3200" b="1" dirty="0">
                <a:solidFill>
                  <a:schemeClr val="tx1"/>
                </a:solidFill>
              </a:rPr>
              <a:t>unrolling loop</a:t>
            </a:r>
            <a:r>
              <a:rPr lang="zh-CN" altLang="en-US" sz="3200" b="1" dirty="0">
                <a:solidFill>
                  <a:schemeClr val="tx1"/>
                </a:solidFill>
              </a:rPr>
              <a:t>进行调度</a:t>
            </a:r>
            <a:r>
              <a:rPr lang="en-US" altLang="zh-CN" sz="3200" b="1" dirty="0">
                <a:solidFill>
                  <a:schemeClr val="tx1"/>
                </a:solidFill>
              </a:rPr>
              <a:t>,</a:t>
            </a:r>
            <a:r>
              <a:rPr lang="zh-CN" altLang="en-US" sz="3200" b="1" dirty="0">
                <a:solidFill>
                  <a:schemeClr val="tx1"/>
                </a:solidFill>
              </a:rPr>
              <a:t>进一步缩短每次迭代的时钟周期数</a:t>
            </a:r>
          </a:p>
        </p:txBody>
      </p:sp>
      <p:sp>
        <p:nvSpPr>
          <p:cNvPr id="361475" name="Rectangle 3"/>
          <p:cNvSpPr>
            <a:spLocks noGrp="1" noChangeArrowheads="1"/>
          </p:cNvSpPr>
          <p:nvPr>
            <p:ph sz="half" idx="1"/>
          </p:nvPr>
        </p:nvSpPr>
        <p:spPr>
          <a:xfrm>
            <a:off x="1919289" y="1844675"/>
            <a:ext cx="4219575" cy="3894138"/>
          </a:xfrm>
        </p:spPr>
        <p:txBody>
          <a:bodyPr/>
          <a:lstStyle/>
          <a:p>
            <a:pPr>
              <a:buFont typeface="Wingdings" pitchFamily="2" charset="2"/>
              <a:buNone/>
            </a:pPr>
            <a:r>
              <a:rPr lang="en-US" altLang="zh-CN" b="1" dirty="0">
                <a:latin typeface="Arial Narrow" pitchFamily="34" charset="0"/>
              </a:rPr>
              <a:t>Loop: LD F0, 0(R1)</a:t>
            </a:r>
          </a:p>
          <a:p>
            <a:pPr>
              <a:buFont typeface="Wingdings" pitchFamily="2" charset="2"/>
              <a:buNone/>
            </a:pPr>
            <a:r>
              <a:rPr lang="en-US" altLang="zh-CN" b="1" dirty="0">
                <a:latin typeface="Arial Narrow" pitchFamily="34" charset="0"/>
              </a:rPr>
              <a:t>          LD F6, -8(R1)</a:t>
            </a:r>
          </a:p>
          <a:p>
            <a:pPr>
              <a:buFont typeface="Wingdings" pitchFamily="2" charset="2"/>
              <a:buNone/>
            </a:pPr>
            <a:r>
              <a:rPr lang="en-US" altLang="zh-CN" b="1" dirty="0">
                <a:latin typeface="Arial Narrow" pitchFamily="34" charset="0"/>
              </a:rPr>
              <a:t>          LD F10, -16(R1)</a:t>
            </a:r>
          </a:p>
          <a:p>
            <a:pPr>
              <a:buFont typeface="Wingdings" pitchFamily="2" charset="2"/>
              <a:buNone/>
            </a:pPr>
            <a:r>
              <a:rPr lang="en-US" altLang="zh-CN" b="1" dirty="0">
                <a:latin typeface="Arial Narrow" pitchFamily="34" charset="0"/>
              </a:rPr>
              <a:t>          LD F14, -24(R1)</a:t>
            </a:r>
          </a:p>
          <a:p>
            <a:pPr>
              <a:buFont typeface="Wingdings" pitchFamily="2" charset="2"/>
              <a:buNone/>
            </a:pPr>
            <a:r>
              <a:rPr lang="en-US" altLang="zh-CN" b="1" dirty="0">
                <a:latin typeface="Arial Narrow" pitchFamily="34" charset="0"/>
              </a:rPr>
              <a:t>          ADDD F4, F0, F2</a:t>
            </a:r>
          </a:p>
          <a:p>
            <a:pPr>
              <a:buFont typeface="Wingdings" pitchFamily="2" charset="2"/>
              <a:buNone/>
            </a:pPr>
            <a:r>
              <a:rPr lang="en-US" altLang="zh-CN" b="1" dirty="0">
                <a:latin typeface="Arial Narrow" pitchFamily="34" charset="0"/>
              </a:rPr>
              <a:t>          ADDD F8, F6, F2</a:t>
            </a:r>
          </a:p>
          <a:p>
            <a:pPr>
              <a:buFont typeface="Wingdings" pitchFamily="2" charset="2"/>
              <a:buNone/>
            </a:pPr>
            <a:r>
              <a:rPr lang="en-US" altLang="zh-CN" b="1" dirty="0">
                <a:latin typeface="Arial Narrow" pitchFamily="34" charset="0"/>
              </a:rPr>
              <a:t>          ADDD F12, F10, F2</a:t>
            </a:r>
          </a:p>
          <a:p>
            <a:pPr>
              <a:buFont typeface="Wingdings" pitchFamily="2" charset="2"/>
              <a:buNone/>
            </a:pPr>
            <a:r>
              <a:rPr lang="en-US" altLang="zh-CN" b="1" dirty="0">
                <a:latin typeface="Arial Narrow" pitchFamily="34" charset="0"/>
              </a:rPr>
              <a:t>          ADDD F16, F14, F2</a:t>
            </a:r>
            <a:endParaRPr lang="en-US" altLang="zh-CN" b="1" dirty="0"/>
          </a:p>
        </p:txBody>
      </p:sp>
      <p:sp>
        <p:nvSpPr>
          <p:cNvPr id="361476" name="Rectangle 4"/>
          <p:cNvSpPr>
            <a:spLocks noGrp="1" noChangeArrowheads="1"/>
          </p:cNvSpPr>
          <p:nvPr>
            <p:ph sz="half" idx="2"/>
          </p:nvPr>
        </p:nvSpPr>
        <p:spPr>
          <a:xfrm>
            <a:off x="6393667" y="1864131"/>
            <a:ext cx="3560763" cy="4044950"/>
          </a:xfrm>
        </p:spPr>
        <p:txBody>
          <a:bodyPr/>
          <a:lstStyle/>
          <a:p>
            <a:pPr>
              <a:buFont typeface="Wingdings" pitchFamily="2" charset="2"/>
              <a:buNone/>
            </a:pPr>
            <a:r>
              <a:rPr lang="en-US" altLang="zh-CN" b="1" dirty="0">
                <a:latin typeface="Arial Narrow" pitchFamily="34" charset="0"/>
              </a:rPr>
              <a:t>SD    0(R1), F4</a:t>
            </a:r>
          </a:p>
          <a:p>
            <a:pPr>
              <a:buFont typeface="Wingdings" pitchFamily="2" charset="2"/>
              <a:buNone/>
            </a:pPr>
            <a:r>
              <a:rPr lang="en-US" altLang="zh-CN" b="1" dirty="0">
                <a:latin typeface="Arial Narrow" pitchFamily="34" charset="0"/>
              </a:rPr>
              <a:t>SD    -8(R1), F8</a:t>
            </a:r>
          </a:p>
          <a:p>
            <a:pPr>
              <a:buFont typeface="Wingdings" pitchFamily="2" charset="2"/>
              <a:buNone/>
            </a:pPr>
            <a:r>
              <a:rPr lang="en-US" altLang="zh-CN" b="1" dirty="0">
                <a:latin typeface="Arial Narrow" pitchFamily="34" charset="0"/>
              </a:rPr>
              <a:t>SUBI  R1, R1, #32</a:t>
            </a:r>
          </a:p>
          <a:p>
            <a:pPr>
              <a:buFont typeface="Wingdings" pitchFamily="2" charset="2"/>
              <a:buNone/>
            </a:pPr>
            <a:r>
              <a:rPr lang="en-US" altLang="zh-CN" b="1" dirty="0">
                <a:solidFill>
                  <a:srgbClr val="FF0000"/>
                </a:solidFill>
                <a:latin typeface="Arial Narrow" pitchFamily="34" charset="0"/>
              </a:rPr>
              <a:t>SD   -16(R1), F12</a:t>
            </a:r>
          </a:p>
          <a:p>
            <a:pPr>
              <a:buFont typeface="Wingdings" pitchFamily="2" charset="2"/>
              <a:buNone/>
            </a:pPr>
            <a:r>
              <a:rPr lang="en-US" altLang="zh-CN" b="1" dirty="0">
                <a:latin typeface="Arial Narrow" pitchFamily="34" charset="0"/>
              </a:rPr>
              <a:t>BNEZ  R1, Loop</a:t>
            </a:r>
          </a:p>
          <a:p>
            <a:pPr>
              <a:buFont typeface="Wingdings" pitchFamily="2" charset="2"/>
              <a:buNone/>
            </a:pPr>
            <a:r>
              <a:rPr lang="en-US" altLang="zh-CN" b="1" dirty="0">
                <a:latin typeface="Arial Narrow" pitchFamily="34" charset="0"/>
              </a:rPr>
              <a:t>SD   8(R1), F16</a:t>
            </a:r>
          </a:p>
          <a:p>
            <a:pPr>
              <a:buFont typeface="Wingdings" pitchFamily="2" charset="2"/>
              <a:buNone/>
            </a:pPr>
            <a:r>
              <a:rPr lang="en-US" altLang="zh-CN" b="1" dirty="0">
                <a:latin typeface="Arial Narrow" pitchFamily="34" charset="0"/>
              </a:rPr>
              <a:t>(</a:t>
            </a:r>
            <a:r>
              <a:rPr lang="zh-CN" altLang="en-US" b="1" dirty="0">
                <a:latin typeface="Arial Narrow" pitchFamily="34" charset="0"/>
              </a:rPr>
              <a:t>因</a:t>
            </a:r>
            <a:r>
              <a:rPr lang="en-US" altLang="zh-CN" b="1" dirty="0">
                <a:latin typeface="Arial Narrow" pitchFamily="34" charset="0"/>
              </a:rPr>
              <a:t>R1</a:t>
            </a:r>
            <a:r>
              <a:rPr lang="zh-CN" altLang="en-US" b="1" dirty="0">
                <a:latin typeface="Arial Narrow" pitchFamily="34" charset="0"/>
              </a:rPr>
              <a:t>已减</a:t>
            </a:r>
            <a:r>
              <a:rPr lang="en-US" altLang="zh-CN" b="1" dirty="0">
                <a:latin typeface="Arial Narrow" pitchFamily="34" charset="0"/>
              </a:rPr>
              <a:t>32, </a:t>
            </a:r>
            <a:r>
              <a:rPr lang="zh-CN" altLang="en-US" b="1" dirty="0">
                <a:latin typeface="Arial Narrow" pitchFamily="34" charset="0"/>
              </a:rPr>
              <a:t>所以加</a:t>
            </a:r>
            <a:r>
              <a:rPr lang="en-US" altLang="zh-CN" b="1" dirty="0">
                <a:latin typeface="Arial Narrow" pitchFamily="34" charset="0"/>
              </a:rPr>
              <a:t>8)</a:t>
            </a:r>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zh-CN" altLang="en-US"/>
              <a:t>前页说明</a:t>
            </a:r>
            <a:r>
              <a:rPr lang="en-US" altLang="zh-CN"/>
              <a:t>:</a:t>
            </a:r>
          </a:p>
        </p:txBody>
      </p:sp>
      <p:sp>
        <p:nvSpPr>
          <p:cNvPr id="362499" name="Rectangle 3"/>
          <p:cNvSpPr>
            <a:spLocks noGrp="1" noChangeArrowheads="1"/>
          </p:cNvSpPr>
          <p:nvPr>
            <p:ph idx="1"/>
          </p:nvPr>
        </p:nvSpPr>
        <p:spPr/>
        <p:txBody>
          <a:bodyPr/>
          <a:lstStyle/>
          <a:p>
            <a:r>
              <a:rPr lang="en-US" altLang="zh-CN" dirty="0"/>
              <a:t> </a:t>
            </a:r>
            <a:r>
              <a:rPr lang="zh-CN" altLang="en-US" dirty="0"/>
              <a:t>展开调度后的</a:t>
            </a:r>
            <a:r>
              <a:rPr lang="en-US" altLang="zh-CN" dirty="0"/>
              <a:t>Loop</a:t>
            </a:r>
            <a:r>
              <a:rPr lang="zh-CN" altLang="en-US" dirty="0"/>
              <a:t>共需</a:t>
            </a:r>
            <a:r>
              <a:rPr lang="en-US" altLang="zh-CN" dirty="0"/>
              <a:t>14</a:t>
            </a:r>
            <a:r>
              <a:rPr lang="zh-CN" altLang="en-US" dirty="0"/>
              <a:t>个时钟周期</a:t>
            </a:r>
            <a:r>
              <a:rPr lang="en-US" altLang="zh-CN" dirty="0"/>
              <a:t>,</a:t>
            </a:r>
            <a:r>
              <a:rPr lang="zh-CN" altLang="en-US" dirty="0"/>
              <a:t>则每次迭代平均只需</a:t>
            </a:r>
            <a:r>
              <a:rPr lang="en-US" altLang="zh-CN" dirty="0"/>
              <a:t>14/4=3.5</a:t>
            </a:r>
            <a:r>
              <a:rPr lang="zh-CN" altLang="en-US" dirty="0"/>
              <a:t>个时钟周期</a:t>
            </a:r>
            <a:endParaRPr lang="en-US" altLang="zh-CN" dirty="0"/>
          </a:p>
          <a:p>
            <a:endParaRPr lang="en-US" altLang="zh-CN" dirty="0"/>
          </a:p>
          <a:p>
            <a:endParaRPr lang="zh-CN" altLang="en-US" dirty="0"/>
          </a:p>
          <a:p>
            <a:r>
              <a:rPr lang="zh-CN" altLang="en-US" dirty="0"/>
              <a:t>调度展开的循环对提高性能的作用大于单纯的调度</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2135189" y="188913"/>
            <a:ext cx="7921625" cy="10795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7" tIns="44450" rIns="90487" bIns="44450"/>
          <a:lstStyle/>
          <a:p>
            <a:r>
              <a:rPr lang="en-US" altLang="zh-CN" sz="2000" b="1" dirty="0">
                <a:latin typeface="MyriadMM_215_600_"/>
              </a:rPr>
              <a:t>3.6 Dynamic Scheduling: An example</a:t>
            </a:r>
          </a:p>
        </p:txBody>
      </p:sp>
      <p:pic>
        <p:nvPicPr>
          <p:cNvPr id="4" name="图片 3">
            <a:extLst>
              <a:ext uri="{FF2B5EF4-FFF2-40B4-BE49-F238E27FC236}">
                <a16:creationId xmlns:a16="http://schemas.microsoft.com/office/drawing/2014/main" id="{16C3D25E-66E3-4139-8F85-29ECC3EB2DD5}"/>
              </a:ext>
            </a:extLst>
          </p:cNvPr>
          <p:cNvPicPr>
            <a:picLocks noChangeAspect="1"/>
          </p:cNvPicPr>
          <p:nvPr/>
        </p:nvPicPr>
        <p:blipFill>
          <a:blip r:embed="rId2"/>
          <a:stretch>
            <a:fillRect/>
          </a:stretch>
        </p:blipFill>
        <p:spPr>
          <a:xfrm>
            <a:off x="1949184" y="980728"/>
            <a:ext cx="8293632" cy="5264174"/>
          </a:xfrm>
          <a:prstGeom prst="rect">
            <a:avLst/>
          </a:prstGeom>
        </p:spPr>
      </p:pic>
    </p:spTree>
    <p:extLst>
      <p:ext uri="{BB962C8B-B14F-4D97-AF65-F5344CB8AC3E}">
        <p14:creationId xmlns:p14="http://schemas.microsoft.com/office/powerpoint/2010/main" val="1100354978"/>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zh-CN" altLang="en-US" dirty="0"/>
              <a:t>例子说明的问题</a:t>
            </a:r>
            <a:r>
              <a:rPr lang="en-US" altLang="zh-CN" dirty="0"/>
              <a:t>:</a:t>
            </a:r>
          </a:p>
        </p:txBody>
      </p:sp>
      <p:sp>
        <p:nvSpPr>
          <p:cNvPr id="363523" name="Rectangle 3"/>
          <p:cNvSpPr>
            <a:spLocks noGrp="1" noChangeArrowheads="1"/>
          </p:cNvSpPr>
          <p:nvPr>
            <p:ph idx="1"/>
          </p:nvPr>
        </p:nvSpPr>
        <p:spPr/>
        <p:txBody>
          <a:bodyPr/>
          <a:lstStyle/>
          <a:p>
            <a:r>
              <a:rPr lang="zh-CN" altLang="en-US" dirty="0"/>
              <a:t>通过例子</a:t>
            </a:r>
            <a:r>
              <a:rPr lang="en-US" altLang="zh-CN" dirty="0"/>
              <a:t>,</a:t>
            </a:r>
            <a:r>
              <a:rPr lang="zh-CN" altLang="en-US" dirty="0"/>
              <a:t>我们看到研究开发</a:t>
            </a:r>
            <a:r>
              <a:rPr lang="en-US" altLang="zh-CN" dirty="0"/>
              <a:t>ILP</a:t>
            </a:r>
            <a:r>
              <a:rPr lang="zh-CN" altLang="en-US" dirty="0"/>
              <a:t>对提高处理器功能单元性能</a:t>
            </a:r>
            <a:r>
              <a:rPr lang="en-US" altLang="zh-CN" dirty="0"/>
              <a:t>(</a:t>
            </a:r>
            <a:r>
              <a:rPr lang="zh-CN" altLang="en-US" dirty="0"/>
              <a:t>即流水线性能</a:t>
            </a:r>
            <a:r>
              <a:rPr lang="en-US" altLang="zh-CN" dirty="0"/>
              <a:t>)</a:t>
            </a:r>
            <a:r>
              <a:rPr lang="zh-CN" altLang="en-US" dirty="0"/>
              <a:t>的巨大作用；</a:t>
            </a:r>
          </a:p>
          <a:p>
            <a:r>
              <a:rPr lang="zh-CN" altLang="en-US" dirty="0"/>
              <a:t>流水线思想早在</a:t>
            </a:r>
            <a:r>
              <a:rPr lang="en-US" altLang="zh-CN" dirty="0"/>
              <a:t>60</a:t>
            </a:r>
            <a:r>
              <a:rPr lang="zh-CN" altLang="en-US" dirty="0"/>
              <a:t>年代就开始应用于处理器</a:t>
            </a:r>
            <a:r>
              <a:rPr lang="en-US" altLang="zh-CN" dirty="0"/>
              <a:t>,</a:t>
            </a:r>
            <a:r>
              <a:rPr lang="zh-CN" altLang="en-US" dirty="0"/>
              <a:t>但只有在</a:t>
            </a:r>
            <a:r>
              <a:rPr lang="en-US" altLang="zh-CN" dirty="0"/>
              <a:t>80</a:t>
            </a:r>
            <a:r>
              <a:rPr lang="zh-CN" altLang="en-US" dirty="0"/>
              <a:t>年代和</a:t>
            </a:r>
            <a:r>
              <a:rPr lang="en-US" altLang="zh-CN" dirty="0"/>
              <a:t>90</a:t>
            </a:r>
            <a:r>
              <a:rPr lang="zh-CN" altLang="en-US" dirty="0"/>
              <a:t>年代</a:t>
            </a:r>
            <a:r>
              <a:rPr lang="en-US" altLang="zh-CN" dirty="0"/>
              <a:t>,</a:t>
            </a:r>
            <a:r>
              <a:rPr lang="zh-CN" altLang="en-US" dirty="0"/>
              <a:t>在深入研究</a:t>
            </a:r>
            <a:r>
              <a:rPr lang="en-US" altLang="zh-CN" dirty="0"/>
              <a:t>ILP</a:t>
            </a:r>
            <a:r>
              <a:rPr lang="zh-CN" altLang="en-US" dirty="0"/>
              <a:t>之后提出一系列先进流水线技术</a:t>
            </a:r>
            <a:r>
              <a:rPr lang="en-US" altLang="zh-CN" dirty="0"/>
              <a:t>,</a:t>
            </a:r>
            <a:r>
              <a:rPr lang="zh-CN" altLang="en-US" dirty="0"/>
              <a:t>才成为使微处理器性能突飞猛进的关键技术；</a:t>
            </a:r>
          </a:p>
          <a:p>
            <a:r>
              <a:rPr lang="zh-CN" altLang="en-US" dirty="0"/>
              <a:t>上述例子所采用的一些方法对我们人类来讲都十分直观和简单</a:t>
            </a:r>
            <a:r>
              <a:rPr lang="en-US" altLang="zh-CN" dirty="0"/>
              <a:t>,</a:t>
            </a:r>
            <a:r>
              <a:rPr lang="zh-CN" altLang="en-US" dirty="0"/>
              <a:t>但要使硬件和软件</a:t>
            </a:r>
            <a:r>
              <a:rPr lang="en-US" altLang="zh-CN" dirty="0"/>
              <a:t>(</a:t>
            </a:r>
            <a:r>
              <a:rPr lang="zh-CN" altLang="en-US" dirty="0"/>
              <a:t>编译器</a:t>
            </a:r>
            <a:r>
              <a:rPr lang="en-US" altLang="zh-CN" dirty="0"/>
              <a:t>)</a:t>
            </a:r>
            <a:r>
              <a:rPr lang="zh-CN" altLang="en-US" dirty="0"/>
              <a:t>来完成上述过程</a:t>
            </a:r>
            <a:r>
              <a:rPr lang="en-US" altLang="zh-CN" dirty="0"/>
              <a:t>,</a:t>
            </a:r>
            <a:r>
              <a:rPr lang="zh-CN" altLang="en-US" dirty="0"/>
              <a:t>必须总结出一套形式化的</a:t>
            </a:r>
            <a:r>
              <a:rPr lang="en-US" altLang="zh-CN" dirty="0"/>
              <a:t>,</a:t>
            </a:r>
            <a:r>
              <a:rPr lang="zh-CN" altLang="en-US" dirty="0"/>
              <a:t>方法学上的条例来确定何时以及如何来改变指令的执行顺序。</a:t>
            </a:r>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altLang="zh-CN" dirty="0"/>
              <a:t>Summary</a:t>
            </a:r>
            <a:endParaRPr lang="zh-CN" altLang="en-US" dirty="0"/>
          </a:p>
        </p:txBody>
      </p:sp>
      <p:sp>
        <p:nvSpPr>
          <p:cNvPr id="364547" name="Rectangle 3"/>
          <p:cNvSpPr>
            <a:spLocks noGrp="1" noChangeArrowheads="1"/>
          </p:cNvSpPr>
          <p:nvPr>
            <p:ph idx="1"/>
          </p:nvPr>
        </p:nvSpPr>
        <p:spPr/>
        <p:txBody>
          <a:bodyPr/>
          <a:lstStyle/>
          <a:p>
            <a:r>
              <a:rPr lang="zh-CN" altLang="en-US" dirty="0"/>
              <a:t>关于循环展开和调度方法在执行过程中，我们做出了以下决策和代码变换：</a:t>
            </a:r>
            <a:endParaRPr lang="en-US" altLang="zh-CN" dirty="0"/>
          </a:p>
          <a:p>
            <a:pPr lvl="1"/>
            <a:r>
              <a:rPr lang="en-US" altLang="zh-CN" dirty="0"/>
              <a:t>(1) </a:t>
            </a:r>
            <a:r>
              <a:rPr lang="zh-CN" altLang="en-US" dirty="0"/>
              <a:t>确信把</a:t>
            </a:r>
            <a:r>
              <a:rPr lang="en-US" altLang="zh-CN" dirty="0"/>
              <a:t>SD</a:t>
            </a:r>
            <a:r>
              <a:rPr lang="zh-CN" altLang="en-US" dirty="0"/>
              <a:t>移到</a:t>
            </a:r>
            <a:r>
              <a:rPr lang="en-US" altLang="zh-CN" dirty="0"/>
              <a:t>SUBI</a:t>
            </a:r>
            <a:r>
              <a:rPr lang="zh-CN" altLang="en-US" dirty="0"/>
              <a:t>和</a:t>
            </a:r>
            <a:r>
              <a:rPr lang="en-US" altLang="zh-CN" dirty="0"/>
              <a:t>BNEZ</a:t>
            </a:r>
            <a:r>
              <a:rPr lang="zh-CN" altLang="en-US" dirty="0"/>
              <a:t>之后是合法的，并求出</a:t>
            </a:r>
            <a:r>
              <a:rPr lang="en-US" altLang="zh-CN" dirty="0"/>
              <a:t>SD</a:t>
            </a:r>
            <a:r>
              <a:rPr lang="zh-CN" altLang="en-US" dirty="0"/>
              <a:t>的位移量；</a:t>
            </a:r>
          </a:p>
          <a:p>
            <a:pPr lvl="1"/>
            <a:r>
              <a:rPr lang="en-US" altLang="zh-CN" dirty="0"/>
              <a:t>(2) </a:t>
            </a:r>
            <a:r>
              <a:rPr lang="zh-CN" altLang="en-US" dirty="0"/>
              <a:t>确信循环体的每次迭代是相互独立的（除维持循环的代码外），以及循环体展开有利于性能提高；</a:t>
            </a:r>
          </a:p>
          <a:p>
            <a:pPr lvl="1"/>
            <a:r>
              <a:rPr lang="en-US" altLang="zh-CN" dirty="0"/>
              <a:t>(3) </a:t>
            </a:r>
            <a:r>
              <a:rPr lang="zh-CN" altLang="en-US" dirty="0"/>
              <a:t>为了避免因采用同一寄存器而造成不必要的限制，可以采用不同寄存器表示不同变量；</a:t>
            </a:r>
          </a:p>
          <a:p>
            <a:pPr lvl="3"/>
            <a:r>
              <a:rPr lang="en-US" altLang="zh-CN" dirty="0"/>
              <a:t>Renaming with software</a:t>
            </a: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54F076-04AA-47CC-9850-037932B9237C}"/>
              </a:ext>
            </a:extLst>
          </p:cNvPr>
          <p:cNvSpPr>
            <a:spLocks noGrp="1"/>
          </p:cNvSpPr>
          <p:nvPr>
            <p:ph type="title"/>
          </p:nvPr>
        </p:nvSpPr>
        <p:spPr/>
        <p:txBody>
          <a:bodyPr/>
          <a:lstStyle/>
          <a:p>
            <a:r>
              <a:rPr lang="en-US" altLang="zh-CN" dirty="0"/>
              <a:t>Summary</a:t>
            </a:r>
            <a:endParaRPr lang="zh-CN" altLang="en-US" dirty="0"/>
          </a:p>
        </p:txBody>
      </p:sp>
      <p:sp>
        <p:nvSpPr>
          <p:cNvPr id="365570" name="Rectangle 2"/>
          <p:cNvSpPr>
            <a:spLocks noGrp="1" noChangeArrowheads="1"/>
          </p:cNvSpPr>
          <p:nvPr>
            <p:ph idx="1"/>
          </p:nvPr>
        </p:nvSpPr>
        <p:spPr/>
        <p:txBody>
          <a:bodyPr/>
          <a:lstStyle/>
          <a:p>
            <a:pPr lvl="1"/>
            <a:r>
              <a:rPr lang="en-US" altLang="zh-CN" dirty="0"/>
              <a:t>(4) </a:t>
            </a:r>
            <a:r>
              <a:rPr lang="zh-CN" altLang="en-US" b="1" dirty="0"/>
              <a:t>消除额外测试和转移指令</a:t>
            </a:r>
            <a:r>
              <a:rPr lang="zh-CN" altLang="en-US" dirty="0"/>
              <a:t>，调整维持循环的代码；</a:t>
            </a:r>
          </a:p>
          <a:p>
            <a:pPr lvl="1"/>
            <a:r>
              <a:rPr lang="en-US" altLang="zh-CN" dirty="0"/>
              <a:t>(5) </a:t>
            </a:r>
            <a:r>
              <a:rPr lang="zh-CN" altLang="en-US" dirty="0"/>
              <a:t>只有确信不同迭代中的</a:t>
            </a:r>
            <a:r>
              <a:rPr lang="en-US" altLang="zh-CN" dirty="0"/>
              <a:t>Loads</a:t>
            </a:r>
            <a:r>
              <a:rPr lang="zh-CN" altLang="en-US" dirty="0"/>
              <a:t>和</a:t>
            </a:r>
            <a:r>
              <a:rPr lang="en-US" altLang="zh-CN" dirty="0"/>
              <a:t>stores</a:t>
            </a:r>
            <a:r>
              <a:rPr lang="zh-CN" altLang="en-US" dirty="0"/>
              <a:t>是互相独立的之后，</a:t>
            </a:r>
            <a:r>
              <a:rPr lang="en-US" altLang="zh-CN" dirty="0"/>
              <a:t>Loads</a:t>
            </a:r>
            <a:r>
              <a:rPr lang="zh-CN" altLang="en-US" dirty="0"/>
              <a:t>和</a:t>
            </a:r>
            <a:r>
              <a:rPr lang="en-US" altLang="zh-CN" dirty="0"/>
              <a:t>Stores</a:t>
            </a:r>
            <a:r>
              <a:rPr lang="zh-CN" altLang="en-US" dirty="0"/>
              <a:t>才能在展开后的循环体中</a:t>
            </a:r>
            <a:r>
              <a:rPr lang="zh-CN" altLang="en-US" b="1" dirty="0"/>
              <a:t>互换位置</a:t>
            </a:r>
            <a:r>
              <a:rPr lang="zh-CN" altLang="en-US" dirty="0"/>
              <a:t>。为此必须分析存储器的地址，并确信</a:t>
            </a:r>
            <a:r>
              <a:rPr lang="en-US" altLang="zh-CN" dirty="0"/>
              <a:t>Loads</a:t>
            </a:r>
            <a:r>
              <a:rPr lang="zh-CN" altLang="en-US" dirty="0"/>
              <a:t>和</a:t>
            </a:r>
            <a:r>
              <a:rPr lang="en-US" altLang="zh-CN" dirty="0"/>
              <a:t>stores</a:t>
            </a:r>
            <a:r>
              <a:rPr lang="zh-CN" altLang="en-US" dirty="0"/>
              <a:t>访问的并非同一地址。这就是所谓的</a:t>
            </a:r>
            <a:r>
              <a:rPr lang="en-US" altLang="zh-CN" dirty="0"/>
              <a:t>memory disambiguation</a:t>
            </a:r>
            <a:r>
              <a:rPr lang="zh-CN" altLang="en-US" dirty="0"/>
              <a:t>。</a:t>
            </a:r>
          </a:p>
          <a:p>
            <a:pPr lvl="1"/>
            <a:r>
              <a:rPr lang="en-US" altLang="zh-CN" dirty="0"/>
              <a:t>(6) </a:t>
            </a:r>
            <a:r>
              <a:rPr lang="zh-CN" altLang="en-US" dirty="0"/>
              <a:t>在调度指令执行顺序时，必须确保</a:t>
            </a:r>
            <a:r>
              <a:rPr lang="zh-CN" altLang="en-US" b="1" dirty="0"/>
              <a:t>相关性不变</a:t>
            </a:r>
            <a:r>
              <a:rPr lang="zh-CN" altLang="en-US" dirty="0"/>
              <a:t>，才能使调度后的代码的结果与源代码的相同。</a:t>
            </a: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zh-CN"/>
              <a:t>4.1.3 Using Loop Unrolling and Pipeline Scheduling with Static Multiple Issue</a:t>
            </a:r>
            <a:br>
              <a:rPr lang="en-US" altLang="zh-CN"/>
            </a:br>
            <a:endParaRPr lang="en-US" altLang="zh-CN"/>
          </a:p>
        </p:txBody>
      </p:sp>
      <p:sp>
        <p:nvSpPr>
          <p:cNvPr id="366595" name="Rectangle 3"/>
          <p:cNvSpPr>
            <a:spLocks noGrp="1" noChangeArrowheads="1"/>
          </p:cNvSpPr>
          <p:nvPr>
            <p:ph idx="1"/>
          </p:nvPr>
        </p:nvSpPr>
        <p:spPr/>
        <p:txBody>
          <a:bodyPr/>
          <a:lstStyle/>
          <a:p>
            <a:r>
              <a:rPr lang="en-US" altLang="zh-CN"/>
              <a:t>To schedule this loop without any delays, we will need to unroll the loop to make five copies of the body. After unrolling, the loop will contain five each of L.D, ADD.D, and S.D; one DADDUI; and one BNE. The unrolled and scheduled code is shown below.</a:t>
            </a: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endParaRPr lang="zh-CN" altLang="zh-CN"/>
          </a:p>
        </p:txBody>
      </p:sp>
      <p:pic>
        <p:nvPicPr>
          <p:cNvPr id="3676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82888" y="1484313"/>
            <a:ext cx="6985000" cy="4324350"/>
          </a:xfrm>
          <a:noFill/>
          <a:ln/>
          <a:extLst>
            <a:ext uri="{AF507438-7753-43e0-B8FC-AC1667EBCBE1}">
              <a14:hiddenEffects xmln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idx="1"/>
          </p:nvPr>
        </p:nvSpPr>
        <p:spPr>
          <a:xfrm>
            <a:off x="2208213" y="1341438"/>
            <a:ext cx="8058150" cy="4741862"/>
          </a:xfrm>
        </p:spPr>
        <p:txBody>
          <a:bodyPr/>
          <a:lstStyle/>
          <a:p>
            <a:pPr>
              <a:lnSpc>
                <a:spcPct val="150000"/>
              </a:lnSpc>
            </a:pPr>
            <a:r>
              <a:rPr lang="zh-CN" altLang="en-US" sz="2300" b="1" dirty="0"/>
              <a:t>超标量结构执行展开调度后的</a:t>
            </a:r>
            <a:r>
              <a:rPr lang="en-US" altLang="zh-CN" sz="2300" b="1" dirty="0"/>
              <a:t>Loop</a:t>
            </a:r>
            <a:r>
              <a:rPr lang="zh-CN" altLang="en-US" sz="2300" b="1" dirty="0"/>
              <a:t>共需</a:t>
            </a:r>
            <a:r>
              <a:rPr lang="en-US" altLang="zh-CN" sz="2300" b="1" dirty="0">
                <a:solidFill>
                  <a:srgbClr val="FF0000"/>
                </a:solidFill>
              </a:rPr>
              <a:t>12</a:t>
            </a:r>
            <a:r>
              <a:rPr lang="zh-CN" altLang="en-US" sz="2300" b="1" dirty="0"/>
              <a:t>个时钟周期</a:t>
            </a:r>
            <a:r>
              <a:rPr lang="en-US" altLang="zh-CN" sz="2300" b="1" dirty="0"/>
              <a:t>,</a:t>
            </a:r>
            <a:r>
              <a:rPr lang="zh-CN" altLang="en-US" sz="2300" b="1" dirty="0"/>
              <a:t>则每次迭代平均只需</a:t>
            </a:r>
            <a:r>
              <a:rPr lang="en-US" altLang="zh-CN" sz="2300" b="1" dirty="0">
                <a:solidFill>
                  <a:srgbClr val="FF0000"/>
                </a:solidFill>
              </a:rPr>
              <a:t>12/5=2.4</a:t>
            </a:r>
            <a:r>
              <a:rPr lang="zh-CN" altLang="en-US" sz="2300" b="1" dirty="0"/>
              <a:t>个时钟周期</a:t>
            </a:r>
          </a:p>
          <a:p>
            <a:pPr>
              <a:lnSpc>
                <a:spcPct val="150000"/>
              </a:lnSpc>
            </a:pPr>
            <a:r>
              <a:rPr lang="zh-CN" altLang="en-US" sz="2300" b="1" dirty="0"/>
              <a:t>多发射在编译优化下对提高性能的作用非常大（</a:t>
            </a:r>
            <a:r>
              <a:rPr lang="en-US" altLang="zh-CN" sz="2300" b="1" dirty="0"/>
              <a:t>6</a:t>
            </a:r>
            <a:r>
              <a:rPr lang="zh-CN" altLang="en-US" sz="2300" b="1" dirty="0"/>
              <a:t>，</a:t>
            </a:r>
            <a:r>
              <a:rPr lang="en-US" altLang="zh-CN" sz="2300" b="1" dirty="0"/>
              <a:t>3.5</a:t>
            </a:r>
            <a:r>
              <a:rPr lang="zh-CN" altLang="en-US" sz="2300" b="1" dirty="0"/>
              <a:t>）</a:t>
            </a:r>
          </a:p>
          <a:p>
            <a:pPr lvl="1">
              <a:lnSpc>
                <a:spcPct val="150000"/>
              </a:lnSpc>
            </a:pPr>
            <a:r>
              <a:rPr lang="en-US" altLang="zh-CN" sz="2100" b="1" dirty="0"/>
              <a:t>Speedup=6/2.4=2.5</a:t>
            </a:r>
          </a:p>
          <a:p>
            <a:pPr lvl="1">
              <a:lnSpc>
                <a:spcPct val="150000"/>
              </a:lnSpc>
            </a:pPr>
            <a:r>
              <a:rPr lang="en-US" altLang="zh-CN" sz="2100" b="1" dirty="0"/>
              <a:t>Speedup=3.5/2.4=1.458</a:t>
            </a:r>
          </a:p>
          <a:p>
            <a:pPr>
              <a:lnSpc>
                <a:spcPct val="85000"/>
              </a:lnSpc>
            </a:pPr>
            <a:r>
              <a:rPr lang="zh-CN" altLang="en-US" sz="2900" b="1" dirty="0"/>
              <a:t>从</a:t>
            </a:r>
            <a:r>
              <a:rPr lang="en-US" altLang="zh-CN" sz="2900" b="1" dirty="0"/>
              <a:t>10--&gt; 6 --&gt; 3.5 --------&gt; 2.4 ----------&gt; </a:t>
            </a:r>
            <a:r>
              <a:rPr lang="en-US" altLang="zh-CN" sz="2900" dirty="0">
                <a:solidFill>
                  <a:srgbClr val="FF0000"/>
                </a:solidFill>
              </a:rPr>
              <a:t>1.29</a:t>
            </a:r>
            <a:r>
              <a:rPr lang="en-US" altLang="zh-CN" sz="2900" b="1" dirty="0"/>
              <a:t> </a:t>
            </a:r>
          </a:p>
          <a:p>
            <a:pPr>
              <a:lnSpc>
                <a:spcPct val="85000"/>
              </a:lnSpc>
              <a:buFont typeface="Wingdings" pitchFamily="2" charset="2"/>
              <a:buNone/>
            </a:pPr>
            <a:r>
              <a:rPr lang="en-US" altLang="zh-CN" sz="2900" b="1" dirty="0"/>
              <a:t>       	     </a:t>
            </a:r>
            <a:r>
              <a:rPr lang="en-US" altLang="zh-CN" sz="1900" b="1" dirty="0"/>
              <a:t>(</a:t>
            </a:r>
            <a:r>
              <a:rPr lang="zh-CN" altLang="en-US" sz="1900" b="1" dirty="0"/>
              <a:t>调度</a:t>
            </a:r>
            <a:r>
              <a:rPr lang="en-US" altLang="zh-CN" sz="1900" b="1" dirty="0"/>
              <a:t>) (</a:t>
            </a:r>
            <a:r>
              <a:rPr lang="zh-CN" altLang="en-US" sz="1900" b="1" dirty="0"/>
              <a:t>展开</a:t>
            </a:r>
            <a:r>
              <a:rPr lang="en-US" altLang="zh-CN" sz="1900" b="1" dirty="0"/>
              <a:t>+</a:t>
            </a:r>
            <a:r>
              <a:rPr lang="zh-CN" altLang="en-US" sz="1900" b="1" dirty="0"/>
              <a:t>调度</a:t>
            </a:r>
            <a:r>
              <a:rPr lang="en-US" altLang="zh-CN" sz="1900" b="1" dirty="0"/>
              <a:t>) (</a:t>
            </a:r>
            <a:r>
              <a:rPr lang="zh-CN" altLang="en-US" sz="1900" b="1" dirty="0"/>
              <a:t>多发射</a:t>
            </a:r>
            <a:r>
              <a:rPr lang="en-US" altLang="zh-CN" sz="1900" b="1" dirty="0"/>
              <a:t>+</a:t>
            </a:r>
            <a:r>
              <a:rPr lang="zh-CN" altLang="en-US" sz="1900" b="1" dirty="0"/>
              <a:t>展开</a:t>
            </a:r>
            <a:r>
              <a:rPr lang="en-US" altLang="zh-CN" sz="1900" b="1" dirty="0"/>
              <a:t>+</a:t>
            </a:r>
            <a:r>
              <a:rPr lang="zh-CN" altLang="en-US" sz="1900" b="1" dirty="0"/>
              <a:t>调度）</a:t>
            </a:r>
            <a:endParaRPr lang="zh-CN" altLang="en-US" sz="2300" dirty="0"/>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ltLang="zh-CN" dirty="0"/>
              <a:t>4.2 Static Multiple Issue: the VLIW Approach</a:t>
            </a:r>
          </a:p>
        </p:txBody>
      </p:sp>
      <p:sp>
        <p:nvSpPr>
          <p:cNvPr id="369667" name="Rectangle 3"/>
          <p:cNvSpPr>
            <a:spLocks noGrp="1" noChangeArrowheads="1"/>
          </p:cNvSpPr>
          <p:nvPr>
            <p:ph idx="1"/>
          </p:nvPr>
        </p:nvSpPr>
        <p:spPr/>
        <p:txBody>
          <a:bodyPr/>
          <a:lstStyle/>
          <a:p>
            <a:r>
              <a:rPr lang="en-US" altLang="zh-CN"/>
              <a:t>4.2.1 VLIW</a:t>
            </a:r>
            <a:r>
              <a:rPr lang="zh-CN" altLang="en-US"/>
              <a:t>处理器的特点</a:t>
            </a:r>
          </a:p>
          <a:p>
            <a:r>
              <a:rPr lang="en-US" altLang="zh-CN"/>
              <a:t>1</a:t>
            </a:r>
            <a:r>
              <a:rPr lang="zh-CN" altLang="en-US"/>
              <a:t>、一次发射一条长指令，其中包含多个操作，而不是像超标量处理器那样一次发射多条指令。这样做可以减轻指令发射逻辑电路的带宽，因为超标量处理器中为了发射多条指令的需要，必须将指令发射逻辑电路流水化，并提高其带宽，使其硬件复杂化，同时增加了成本。</a:t>
            </a:r>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B339B-9BC5-4BA9-ACE2-A5BC17307127}"/>
              </a:ext>
            </a:extLst>
          </p:cNvPr>
          <p:cNvSpPr>
            <a:spLocks noGrp="1"/>
          </p:cNvSpPr>
          <p:nvPr>
            <p:ph type="title"/>
          </p:nvPr>
        </p:nvSpPr>
        <p:spPr/>
        <p:txBody>
          <a:bodyPr/>
          <a:lstStyle/>
          <a:p>
            <a:r>
              <a:rPr lang="en-US" altLang="zh-CN" dirty="0"/>
              <a:t>The VLIW Approach</a:t>
            </a:r>
            <a:endParaRPr lang="zh-CN" altLang="en-US" dirty="0"/>
          </a:p>
        </p:txBody>
      </p:sp>
      <p:sp>
        <p:nvSpPr>
          <p:cNvPr id="3" name="内容占位符 2">
            <a:extLst>
              <a:ext uri="{FF2B5EF4-FFF2-40B4-BE49-F238E27FC236}">
                <a16:creationId xmlns:a16="http://schemas.microsoft.com/office/drawing/2014/main" id="{1C533880-FEB5-4DCD-BDDE-86352B333D13}"/>
              </a:ext>
            </a:extLst>
          </p:cNvPr>
          <p:cNvSpPr>
            <a:spLocks noGrp="1"/>
          </p:cNvSpPr>
          <p:nvPr>
            <p:ph idx="1"/>
          </p:nvPr>
        </p:nvSpPr>
        <p:spPr>
          <a:xfrm>
            <a:off x="2133600" y="4077072"/>
            <a:ext cx="7924800" cy="1942728"/>
          </a:xfrm>
        </p:spPr>
        <p:txBody>
          <a:bodyPr/>
          <a:lstStyle/>
          <a:p>
            <a:r>
              <a:rPr lang="en-US" altLang="zh-CN" dirty="0"/>
              <a:t>Multiple operations packed into one instruction</a:t>
            </a:r>
          </a:p>
          <a:p>
            <a:r>
              <a:rPr lang="en-US" altLang="zh-CN" dirty="0"/>
              <a:t>Each operation slot is for a fixed function</a:t>
            </a:r>
          </a:p>
          <a:p>
            <a:r>
              <a:rPr lang="en-US" altLang="zh-CN" dirty="0"/>
              <a:t>Constant operation latencies are specified</a:t>
            </a:r>
            <a:endParaRPr lang="zh-CN" altLang="en-US" dirty="0"/>
          </a:p>
        </p:txBody>
      </p:sp>
      <p:pic>
        <p:nvPicPr>
          <p:cNvPr id="4" name="图片 3">
            <a:extLst>
              <a:ext uri="{FF2B5EF4-FFF2-40B4-BE49-F238E27FC236}">
                <a16:creationId xmlns:a16="http://schemas.microsoft.com/office/drawing/2014/main" id="{DD84012D-BF3D-4169-99C3-099B9CFB35B1}"/>
              </a:ext>
            </a:extLst>
          </p:cNvPr>
          <p:cNvPicPr>
            <a:picLocks noChangeAspect="1"/>
          </p:cNvPicPr>
          <p:nvPr/>
        </p:nvPicPr>
        <p:blipFill>
          <a:blip r:embed="rId2"/>
          <a:stretch>
            <a:fillRect/>
          </a:stretch>
        </p:blipFill>
        <p:spPr>
          <a:xfrm>
            <a:off x="1524000" y="839892"/>
            <a:ext cx="9144000" cy="3159829"/>
          </a:xfrm>
          <a:prstGeom prst="rect">
            <a:avLst/>
          </a:prstGeom>
        </p:spPr>
      </p:pic>
    </p:spTree>
    <p:extLst>
      <p:ext uri="{BB962C8B-B14F-4D97-AF65-F5344CB8AC3E}">
        <p14:creationId xmlns:p14="http://schemas.microsoft.com/office/powerpoint/2010/main" val="116694979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altLang="zh-CN"/>
              <a:t>VLIW</a:t>
            </a:r>
            <a:r>
              <a:rPr lang="zh-CN" altLang="en-US"/>
              <a:t>处理器的特点（</a:t>
            </a:r>
            <a:r>
              <a:rPr lang="en-US" altLang="zh-CN"/>
              <a:t>2</a:t>
            </a:r>
            <a:r>
              <a:rPr lang="zh-CN" altLang="en-US"/>
              <a:t>）</a:t>
            </a:r>
          </a:p>
        </p:txBody>
      </p:sp>
      <p:sp>
        <p:nvSpPr>
          <p:cNvPr id="370691" name="Rectangle 3"/>
          <p:cNvSpPr>
            <a:spLocks noGrp="1" noChangeArrowheads="1"/>
          </p:cNvSpPr>
          <p:nvPr>
            <p:ph idx="1"/>
          </p:nvPr>
        </p:nvSpPr>
        <p:spPr/>
        <p:txBody>
          <a:bodyPr/>
          <a:lstStyle/>
          <a:p>
            <a:r>
              <a:rPr lang="en-US" altLang="zh-CN"/>
              <a:t>2</a:t>
            </a:r>
            <a:r>
              <a:rPr lang="zh-CN" altLang="en-US"/>
              <a:t>、长指令的组装由</a:t>
            </a:r>
            <a:r>
              <a:rPr lang="en-US" altLang="zh-CN"/>
              <a:t>Compiler</a:t>
            </a:r>
            <a:r>
              <a:rPr lang="zh-CN" altLang="en-US"/>
              <a:t>完成，而不需要像超标量处理器那样由动态调度硬件完成，从而进一步减轻硬件负担，当然也丧失了动态调度的优点。</a:t>
            </a:r>
          </a:p>
          <a:p>
            <a:endParaRPr lang="zh-CN" altLang="en-US"/>
          </a:p>
          <a:p>
            <a:r>
              <a:rPr lang="zh-CN" altLang="en-US"/>
              <a:t>所以：</a:t>
            </a:r>
            <a:r>
              <a:rPr lang="en-US" altLang="zh-CN"/>
              <a:t>VLIW</a:t>
            </a:r>
            <a:r>
              <a:rPr lang="zh-CN" altLang="en-US"/>
              <a:t>与</a:t>
            </a:r>
            <a:r>
              <a:rPr lang="en-US" altLang="zh-CN"/>
              <a:t>Superscalar</a:t>
            </a:r>
            <a:r>
              <a:rPr lang="zh-CN" altLang="en-US"/>
              <a:t>相比较，硬件相对简单、廉价。</a:t>
            </a:r>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ltLang="zh-CN"/>
              <a:t>VLIW</a:t>
            </a:r>
            <a:r>
              <a:rPr lang="zh-CN" altLang="en-US"/>
              <a:t>处理器的特点（</a:t>
            </a:r>
            <a:r>
              <a:rPr lang="en-US" altLang="zh-CN"/>
              <a:t>3</a:t>
            </a:r>
            <a:r>
              <a:rPr lang="zh-CN" altLang="en-US"/>
              <a:t>）</a:t>
            </a:r>
          </a:p>
        </p:txBody>
      </p:sp>
      <p:sp>
        <p:nvSpPr>
          <p:cNvPr id="371715" name="Rectangle 3"/>
          <p:cNvSpPr>
            <a:spLocks noGrp="1" noChangeArrowheads="1"/>
          </p:cNvSpPr>
          <p:nvPr>
            <p:ph idx="1"/>
          </p:nvPr>
        </p:nvSpPr>
        <p:spPr/>
        <p:txBody>
          <a:bodyPr/>
          <a:lstStyle/>
          <a:p>
            <a:r>
              <a:rPr lang="en-US" altLang="zh-CN"/>
              <a:t>3</a:t>
            </a:r>
            <a:r>
              <a:rPr lang="zh-CN" altLang="en-US"/>
              <a:t>、为了使所有功能单元充分发挥作用，必须要开发更多的指令并行性，即有足够多能并行执行的指令去填充</a:t>
            </a:r>
            <a:r>
              <a:rPr lang="en-US" altLang="zh-CN"/>
              <a:t>VLIW</a:t>
            </a:r>
            <a:r>
              <a:rPr lang="zh-CN" altLang="en-US"/>
              <a:t>。这里要采用全局调度技术（</a:t>
            </a:r>
            <a:r>
              <a:rPr lang="en-US" altLang="zh-CN"/>
              <a:t>Globle scheduling technique)</a:t>
            </a:r>
            <a:r>
              <a:rPr lang="zh-CN" altLang="en-US"/>
              <a:t>。</a:t>
            </a:r>
          </a:p>
          <a:p>
            <a:r>
              <a:rPr lang="zh-CN" altLang="en-US"/>
              <a:t>全局调度技术：即跨越条件转移指令的调度技术，包含：循环展开，跨越基本块的调度，路径调度（</a:t>
            </a:r>
            <a:r>
              <a:rPr lang="en-US" altLang="zh-CN"/>
              <a:t>Trace scheduling)</a:t>
            </a:r>
            <a:r>
              <a:rPr lang="zh-CN" altLang="en-US"/>
              <a:t>等技术。</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2135189" y="188913"/>
            <a:ext cx="7921625" cy="10795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7" tIns="44450" rIns="90487" bIns="44450"/>
          <a:lstStyle/>
          <a:p>
            <a:r>
              <a:rPr lang="en-US" altLang="zh-CN" sz="2000" b="1" dirty="0">
                <a:latin typeface="MyriadMM_215_600_"/>
              </a:rPr>
              <a:t>3.6 Dynamic Scheduling: An example</a:t>
            </a:r>
          </a:p>
        </p:txBody>
      </p:sp>
      <p:pic>
        <p:nvPicPr>
          <p:cNvPr id="2" name="图片 1">
            <a:extLst>
              <a:ext uri="{FF2B5EF4-FFF2-40B4-BE49-F238E27FC236}">
                <a16:creationId xmlns:a16="http://schemas.microsoft.com/office/drawing/2014/main" id="{7D9BD0BA-3B50-4D03-9CDB-C36CBA104263}"/>
              </a:ext>
            </a:extLst>
          </p:cNvPr>
          <p:cNvPicPr>
            <a:picLocks noChangeAspect="1"/>
          </p:cNvPicPr>
          <p:nvPr/>
        </p:nvPicPr>
        <p:blipFill>
          <a:blip r:embed="rId2"/>
          <a:stretch>
            <a:fillRect/>
          </a:stretch>
        </p:blipFill>
        <p:spPr>
          <a:xfrm>
            <a:off x="1879628" y="991132"/>
            <a:ext cx="8432744" cy="4875737"/>
          </a:xfrm>
          <a:prstGeom prst="rect">
            <a:avLst/>
          </a:prstGeom>
        </p:spPr>
      </p:pic>
    </p:spTree>
    <p:extLst>
      <p:ext uri="{BB962C8B-B14F-4D97-AF65-F5344CB8AC3E}">
        <p14:creationId xmlns:p14="http://schemas.microsoft.com/office/powerpoint/2010/main" val="2166798140"/>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ltLang="zh-CN"/>
              <a:t>4.2.2 VLIW</a:t>
            </a:r>
            <a:r>
              <a:rPr lang="zh-CN" altLang="en-US"/>
              <a:t>处理器实例</a:t>
            </a:r>
          </a:p>
        </p:txBody>
      </p:sp>
      <p:sp>
        <p:nvSpPr>
          <p:cNvPr id="372739" name="Rectangle 3"/>
          <p:cNvSpPr>
            <a:spLocks noGrp="1" noChangeArrowheads="1"/>
          </p:cNvSpPr>
          <p:nvPr>
            <p:ph idx="1"/>
          </p:nvPr>
        </p:nvSpPr>
        <p:spPr/>
        <p:txBody>
          <a:bodyPr/>
          <a:lstStyle/>
          <a:p>
            <a:r>
              <a:rPr lang="zh-CN" altLang="en-US" dirty="0"/>
              <a:t>设处理器含</a:t>
            </a:r>
            <a:r>
              <a:rPr lang="en-US" altLang="zh-CN" dirty="0"/>
              <a:t>5</a:t>
            </a:r>
            <a:r>
              <a:rPr lang="zh-CN" altLang="en-US" dirty="0"/>
              <a:t>个功能单元：</a:t>
            </a:r>
          </a:p>
          <a:p>
            <a:pPr lvl="1"/>
            <a:r>
              <a:rPr lang="en-US" altLang="zh-CN" dirty="0"/>
              <a:t>1</a:t>
            </a:r>
            <a:r>
              <a:rPr lang="zh-CN" altLang="en-US" dirty="0"/>
              <a:t>个整数操作和转移指令部件</a:t>
            </a:r>
          </a:p>
          <a:p>
            <a:pPr lvl="1"/>
            <a:r>
              <a:rPr lang="en-US" altLang="zh-CN" dirty="0"/>
              <a:t>2</a:t>
            </a:r>
            <a:r>
              <a:rPr lang="zh-CN" altLang="en-US" dirty="0"/>
              <a:t>个</a:t>
            </a:r>
            <a:r>
              <a:rPr lang="en-US" altLang="zh-CN" dirty="0"/>
              <a:t>FP</a:t>
            </a:r>
            <a:r>
              <a:rPr lang="zh-CN" altLang="en-US" dirty="0"/>
              <a:t>操作部件</a:t>
            </a:r>
          </a:p>
          <a:p>
            <a:pPr lvl="1"/>
            <a:r>
              <a:rPr lang="en-US" altLang="zh-CN" dirty="0"/>
              <a:t>2</a:t>
            </a:r>
            <a:r>
              <a:rPr lang="zh-CN" altLang="en-US" dirty="0"/>
              <a:t>个访存操作部件</a:t>
            </a:r>
          </a:p>
          <a:p>
            <a:r>
              <a:rPr lang="zh-CN" altLang="en-US" dirty="0"/>
              <a:t>实现数组加法的实例：</a:t>
            </a:r>
          </a:p>
          <a:p>
            <a:pPr marL="0" indent="0" algn="ctr">
              <a:buNone/>
            </a:pPr>
            <a:r>
              <a:rPr lang="en-US" altLang="zh-CN" dirty="0"/>
              <a:t>X[</a:t>
            </a:r>
            <a:r>
              <a:rPr lang="en-US" altLang="zh-CN" dirty="0" err="1"/>
              <a:t>i</a:t>
            </a:r>
            <a:r>
              <a:rPr lang="en-US" altLang="zh-CN" dirty="0"/>
              <a:t>] = X[</a:t>
            </a:r>
            <a:r>
              <a:rPr lang="en-US" altLang="zh-CN" dirty="0" err="1"/>
              <a:t>i</a:t>
            </a:r>
            <a:r>
              <a:rPr lang="en-US" altLang="zh-CN" dirty="0"/>
              <a:t>] + s	; </a:t>
            </a:r>
          </a:p>
          <a:p>
            <a:pPr lvl="1"/>
            <a:r>
              <a:rPr lang="en-US" altLang="zh-CN" sz="1600" dirty="0"/>
              <a:t>Unroll as many times as necessary to eliminate any stalls. Ignore the branch-delay slot.</a:t>
            </a:r>
          </a:p>
          <a:p>
            <a:pPr lvl="1"/>
            <a:r>
              <a:rPr lang="en-US" altLang="zh-CN" sz="1600" dirty="0"/>
              <a:t>The loop has been unrolled to make seven copies of the body, which eliminates all stalls (i.e., completely empty issue cycles), and runs in 9 cycles. This code yields a running rate of seven results in 9 cycles, or 1.29 cycles per result.</a:t>
            </a:r>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type="title"/>
          </p:nvPr>
        </p:nvSpPr>
        <p:spPr/>
        <p:txBody>
          <a:bodyPr/>
          <a:lstStyle/>
          <a:p>
            <a:r>
              <a:rPr lang="en-US" altLang="zh-CN"/>
              <a:t>VLIW</a:t>
            </a:r>
            <a:r>
              <a:rPr lang="zh-CN" altLang="en-US"/>
              <a:t>展开循环、封装指令的结果</a:t>
            </a:r>
          </a:p>
        </p:txBody>
      </p:sp>
      <p:pic>
        <p:nvPicPr>
          <p:cNvPr id="3737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98111" y="972989"/>
            <a:ext cx="8795778" cy="3024336"/>
          </a:xfrm>
        </p:spPr>
      </p:pic>
      <p:sp>
        <p:nvSpPr>
          <p:cNvPr id="373764" name="Rectangle 4"/>
          <p:cNvSpPr>
            <a:spLocks noChangeArrowheads="1"/>
          </p:cNvSpPr>
          <p:nvPr/>
        </p:nvSpPr>
        <p:spPr bwMode="auto">
          <a:xfrm>
            <a:off x="1905000" y="4191001"/>
            <a:ext cx="8763000" cy="23209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fontAlgn="base" hangingPunct="0">
              <a:lnSpc>
                <a:spcPct val="90000"/>
              </a:lnSpc>
              <a:spcBef>
                <a:spcPct val="0"/>
              </a:spcBef>
              <a:spcAft>
                <a:spcPct val="0"/>
              </a:spcAft>
              <a:buClr>
                <a:srgbClr val="996666"/>
              </a:buClr>
              <a:buFont typeface="Wingdings" pitchFamily="2" charset="2"/>
              <a:buChar char="l"/>
            </a:pPr>
            <a:r>
              <a:rPr kumimoji="1" lang="en-US" altLang="zh-CN" b="1">
                <a:solidFill>
                  <a:srgbClr val="000000"/>
                </a:solidFill>
                <a:latin typeface="Arial" charset="0"/>
                <a:ea typeface="宋体" pitchFamily="2" charset="-122"/>
              </a:rPr>
              <a:t>This code takes nine cycles assuming no branch delay; normally the branch delay would also need to be scheduled. The issue rate is</a:t>
            </a:r>
            <a:r>
              <a:rPr kumimoji="1" lang="en-US" altLang="zh-CN" b="1">
                <a:solidFill>
                  <a:srgbClr val="FF0000"/>
                </a:solidFill>
                <a:latin typeface="Arial" charset="0"/>
                <a:ea typeface="宋体" pitchFamily="2" charset="-122"/>
              </a:rPr>
              <a:t> 23 operations in nine clock cycles, or 2.5 operations per cycle. The efficiency, </a:t>
            </a:r>
            <a:r>
              <a:rPr kumimoji="1" lang="en-US" altLang="zh-CN" b="1">
                <a:solidFill>
                  <a:srgbClr val="000000"/>
                </a:solidFill>
                <a:latin typeface="Arial" charset="0"/>
                <a:ea typeface="宋体" pitchFamily="2" charset="-122"/>
              </a:rPr>
              <a:t>the percentage of available slots that contained an operation</a:t>
            </a:r>
            <a:r>
              <a:rPr kumimoji="1" lang="en-US" altLang="zh-CN" b="1">
                <a:solidFill>
                  <a:srgbClr val="FF0000"/>
                </a:solidFill>
                <a:latin typeface="Arial" charset="0"/>
                <a:ea typeface="宋体" pitchFamily="2" charset="-122"/>
              </a:rPr>
              <a:t>, is about 60%.</a:t>
            </a:r>
            <a:r>
              <a:rPr kumimoji="1" lang="en-US" altLang="zh-CN" b="1">
                <a:solidFill>
                  <a:srgbClr val="000000"/>
                </a:solidFill>
                <a:latin typeface="Arial" charset="0"/>
                <a:ea typeface="宋体" pitchFamily="2" charset="-122"/>
              </a:rPr>
              <a:t> </a:t>
            </a:r>
          </a:p>
          <a:p>
            <a:pPr eaLnBrk="0" fontAlgn="base" hangingPunct="0">
              <a:lnSpc>
                <a:spcPct val="90000"/>
              </a:lnSpc>
              <a:spcBef>
                <a:spcPct val="0"/>
              </a:spcBef>
              <a:spcAft>
                <a:spcPct val="0"/>
              </a:spcAft>
              <a:buClr>
                <a:srgbClr val="996666"/>
              </a:buClr>
              <a:buFont typeface="Wingdings" pitchFamily="2" charset="2"/>
              <a:buChar char="l"/>
            </a:pPr>
            <a:r>
              <a:rPr kumimoji="1" lang="en-US" altLang="zh-CN" b="1">
                <a:solidFill>
                  <a:srgbClr val="000000"/>
                </a:solidFill>
                <a:latin typeface="Arial" charset="0"/>
                <a:ea typeface="宋体" pitchFamily="2" charset="-122"/>
              </a:rPr>
              <a:t>To achieve this issue rate requires a larger number of registers than MIPS would normally use in this loop. The VLIW code sequence above requires at least eight FP registers, while the same code sequence for the base MIPS processor can use as few as two FP registers or as many as five when unrolled and scheduled. In the superscalar, six registers were needed.</a:t>
            </a:r>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US" altLang="zh-CN"/>
              <a:t>4.2.3 </a:t>
            </a:r>
            <a:r>
              <a:rPr lang="zh-CN" altLang="en-US"/>
              <a:t>多发射处理器的局限性</a:t>
            </a:r>
          </a:p>
        </p:txBody>
      </p:sp>
      <p:sp>
        <p:nvSpPr>
          <p:cNvPr id="374787" name="Rectangle 3"/>
          <p:cNvSpPr>
            <a:spLocks noGrp="1" noChangeArrowheads="1"/>
          </p:cNvSpPr>
          <p:nvPr>
            <p:ph idx="1"/>
          </p:nvPr>
        </p:nvSpPr>
        <p:spPr/>
        <p:txBody>
          <a:bodyPr/>
          <a:lstStyle/>
          <a:p>
            <a:r>
              <a:rPr lang="zh-CN" altLang="en-US" dirty="0"/>
              <a:t>既然可以在一个时钟周期内发射</a:t>
            </a:r>
            <a:r>
              <a:rPr lang="en-US" altLang="zh-CN" dirty="0"/>
              <a:t>5</a:t>
            </a:r>
            <a:r>
              <a:rPr lang="zh-CN" altLang="en-US" dirty="0"/>
              <a:t>条指令，那么为什么不同时发射</a:t>
            </a:r>
            <a:r>
              <a:rPr lang="en-US" altLang="zh-CN" dirty="0"/>
              <a:t>50</a:t>
            </a:r>
            <a:r>
              <a:rPr lang="zh-CN" altLang="en-US" dirty="0"/>
              <a:t>条指令呢？</a:t>
            </a:r>
          </a:p>
          <a:p>
            <a:r>
              <a:rPr lang="zh-CN" altLang="en-US" dirty="0"/>
              <a:t>多发射方法的困难由哪些？</a:t>
            </a:r>
          </a:p>
          <a:p>
            <a:r>
              <a:rPr lang="zh-CN" altLang="en-US" dirty="0"/>
              <a:t>存在三方面困难：</a:t>
            </a:r>
          </a:p>
          <a:p>
            <a:pPr lvl="1"/>
            <a:r>
              <a:rPr lang="zh-CN" altLang="en-US" dirty="0"/>
              <a:t>程序中固有</a:t>
            </a:r>
            <a:r>
              <a:rPr lang="en-US" altLang="zh-CN" dirty="0"/>
              <a:t>ILP</a:t>
            </a:r>
            <a:r>
              <a:rPr lang="zh-CN" altLang="en-US" dirty="0"/>
              <a:t>有限；</a:t>
            </a:r>
          </a:p>
          <a:p>
            <a:pPr lvl="1"/>
            <a:r>
              <a:rPr lang="zh-CN" altLang="en-US" dirty="0"/>
              <a:t>多发射处理器硬件复杂性高，成本高；</a:t>
            </a:r>
          </a:p>
          <a:p>
            <a:pPr lvl="1"/>
            <a:r>
              <a:rPr lang="en-US" altLang="zh-CN" dirty="0"/>
              <a:t>Superscalar</a:t>
            </a:r>
            <a:r>
              <a:rPr lang="zh-CN" altLang="en-US" dirty="0"/>
              <a:t>和</a:t>
            </a:r>
            <a:r>
              <a:rPr lang="en-US" altLang="zh-CN" dirty="0"/>
              <a:t>VLIW</a:t>
            </a:r>
            <a:r>
              <a:rPr lang="zh-CN" altLang="en-US" dirty="0"/>
              <a:t>实现的专有困难。</a:t>
            </a:r>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zh-CN" altLang="en-US"/>
              <a:t>多发射方法的困难（</a:t>
            </a:r>
            <a:r>
              <a:rPr lang="en-US" altLang="zh-CN"/>
              <a:t>1</a:t>
            </a:r>
            <a:r>
              <a:rPr lang="zh-CN" altLang="en-US"/>
              <a:t>）</a:t>
            </a:r>
          </a:p>
        </p:txBody>
      </p:sp>
      <p:sp>
        <p:nvSpPr>
          <p:cNvPr id="375811" name="Rectangle 3"/>
          <p:cNvSpPr>
            <a:spLocks noGrp="1" noChangeArrowheads="1"/>
          </p:cNvSpPr>
          <p:nvPr>
            <p:ph idx="1"/>
          </p:nvPr>
        </p:nvSpPr>
        <p:spPr/>
        <p:txBody>
          <a:bodyPr/>
          <a:lstStyle/>
          <a:p>
            <a:r>
              <a:rPr lang="zh-CN" altLang="en-US" dirty="0"/>
              <a:t>程序固有</a:t>
            </a:r>
            <a:r>
              <a:rPr lang="en-US" altLang="zh-CN" dirty="0"/>
              <a:t>ILP</a:t>
            </a:r>
            <a:r>
              <a:rPr lang="zh-CN" altLang="en-US" dirty="0"/>
              <a:t>有限是多发射处理器的本质困难</a:t>
            </a:r>
          </a:p>
          <a:p>
            <a:pPr lvl="1"/>
            <a:r>
              <a:rPr lang="zh-CN" altLang="en-US" dirty="0"/>
              <a:t>我们需要的可并行的指令数并非等于功能单元数就能满足。</a:t>
            </a:r>
          </a:p>
          <a:p>
            <a:pPr lvl="1"/>
            <a:r>
              <a:rPr lang="zh-CN" altLang="en-US" dirty="0"/>
              <a:t>一般，我们需要的可并行（即独立的）指令数大致等于功能单元数乘以平均流水级数。这是因为这些功能单元中，如存储器访问，转移指令，</a:t>
            </a:r>
            <a:r>
              <a:rPr lang="en-US" altLang="zh-CN" dirty="0"/>
              <a:t>FP </a:t>
            </a:r>
            <a:r>
              <a:rPr lang="zh-CN" altLang="en-US" dirty="0"/>
              <a:t>操作都是流水化的，或有一定延时。</a:t>
            </a:r>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zh-CN" altLang="en-US"/>
              <a:t>多发射方法的困难（</a:t>
            </a:r>
            <a:r>
              <a:rPr lang="en-US" altLang="zh-CN"/>
              <a:t>2</a:t>
            </a:r>
            <a:r>
              <a:rPr lang="zh-CN" altLang="en-US"/>
              <a:t>）</a:t>
            </a:r>
          </a:p>
        </p:txBody>
      </p:sp>
      <p:sp>
        <p:nvSpPr>
          <p:cNvPr id="376835" name="Rectangle 3"/>
          <p:cNvSpPr>
            <a:spLocks noGrp="1" noChangeArrowheads="1"/>
          </p:cNvSpPr>
          <p:nvPr>
            <p:ph sz="half" idx="1"/>
          </p:nvPr>
        </p:nvSpPr>
        <p:spPr>
          <a:xfrm>
            <a:off x="2133600" y="1600200"/>
            <a:ext cx="7850832" cy="4419600"/>
          </a:xfrm>
        </p:spPr>
        <p:txBody>
          <a:bodyPr/>
          <a:lstStyle/>
          <a:p>
            <a:r>
              <a:rPr lang="zh-CN" altLang="en-US" dirty="0"/>
              <a:t>硬件复杂，成本高</a:t>
            </a:r>
            <a:endParaRPr lang="en-US" altLang="zh-CN" dirty="0"/>
          </a:p>
          <a:p>
            <a:endParaRPr lang="en-US" altLang="zh-CN" dirty="0"/>
          </a:p>
          <a:p>
            <a:pPr lvl="1"/>
            <a:r>
              <a:rPr lang="zh-CN" altLang="en-US" dirty="0"/>
              <a:t> 对多发射处理器来讲，在多指令发射和执行方面，既要增加发射和执行的硬件数量，又要提高它们的带宽（速度，即性能）。</a:t>
            </a:r>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zh-CN" altLang="en-US"/>
              <a:t>多发射方法的困难（</a:t>
            </a:r>
            <a:r>
              <a:rPr lang="en-US" altLang="zh-CN"/>
              <a:t>3</a:t>
            </a:r>
            <a:r>
              <a:rPr lang="zh-CN" altLang="en-US"/>
              <a:t>）</a:t>
            </a:r>
          </a:p>
        </p:txBody>
      </p:sp>
      <p:sp>
        <p:nvSpPr>
          <p:cNvPr id="377859" name="Rectangle 3"/>
          <p:cNvSpPr>
            <a:spLocks noGrp="1" noChangeArrowheads="1"/>
          </p:cNvSpPr>
          <p:nvPr>
            <p:ph idx="1"/>
          </p:nvPr>
        </p:nvSpPr>
        <p:spPr/>
        <p:txBody>
          <a:bodyPr/>
          <a:lstStyle/>
          <a:p>
            <a:r>
              <a:rPr lang="en-US" altLang="zh-CN" dirty="0"/>
              <a:t>Superscalar</a:t>
            </a:r>
            <a:r>
              <a:rPr lang="zh-CN" altLang="en-US" dirty="0"/>
              <a:t>的特殊困难</a:t>
            </a:r>
            <a:endParaRPr lang="en-US" altLang="zh-CN" dirty="0"/>
          </a:p>
          <a:p>
            <a:endParaRPr lang="zh-CN" altLang="en-US" dirty="0"/>
          </a:p>
          <a:p>
            <a:pPr lvl="1"/>
            <a:r>
              <a:rPr lang="zh-CN" altLang="en-US" dirty="0"/>
              <a:t>发射逻辑复杂且高速</a:t>
            </a:r>
            <a:endParaRPr lang="en-US" altLang="zh-CN" dirty="0"/>
          </a:p>
          <a:p>
            <a:pPr lvl="1"/>
            <a:endParaRPr lang="zh-CN" altLang="en-US" dirty="0"/>
          </a:p>
          <a:p>
            <a:pPr lvl="1"/>
            <a:r>
              <a:rPr lang="zh-CN" altLang="en-US" dirty="0"/>
              <a:t>动态调度硬件更复杂化</a:t>
            </a:r>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zh-CN" altLang="en-US"/>
              <a:t>多发射方法的困难（</a:t>
            </a:r>
            <a:r>
              <a:rPr lang="en-US" altLang="zh-CN"/>
              <a:t>4</a:t>
            </a:r>
            <a:r>
              <a:rPr lang="zh-CN" altLang="en-US"/>
              <a:t>）</a:t>
            </a:r>
          </a:p>
        </p:txBody>
      </p:sp>
      <p:sp>
        <p:nvSpPr>
          <p:cNvPr id="378883" name="Rectangle 3"/>
          <p:cNvSpPr>
            <a:spLocks noGrp="1" noChangeArrowheads="1"/>
          </p:cNvSpPr>
          <p:nvPr>
            <p:ph idx="1"/>
          </p:nvPr>
        </p:nvSpPr>
        <p:spPr/>
        <p:txBody>
          <a:bodyPr/>
          <a:lstStyle/>
          <a:p>
            <a:r>
              <a:rPr lang="en-US" altLang="zh-CN"/>
              <a:t>VLIW</a:t>
            </a:r>
            <a:r>
              <a:rPr lang="zh-CN" altLang="en-US"/>
              <a:t>的特殊困难</a:t>
            </a:r>
          </a:p>
          <a:p>
            <a:pPr lvl="1"/>
            <a:r>
              <a:rPr lang="zh-CN" altLang="en-US"/>
              <a:t>造成代码（</a:t>
            </a:r>
            <a:r>
              <a:rPr lang="en-US" altLang="zh-CN"/>
              <a:t>code)</a:t>
            </a:r>
            <a:r>
              <a:rPr lang="zh-CN" altLang="en-US"/>
              <a:t>量增大。因为</a:t>
            </a:r>
            <a:r>
              <a:rPr lang="en-US" altLang="zh-CN"/>
              <a:t>VLIW</a:t>
            </a:r>
            <a:r>
              <a:rPr lang="zh-CN" altLang="en-US"/>
              <a:t>指令中有很多域是未填满的，造成浪费码长；</a:t>
            </a:r>
          </a:p>
          <a:p>
            <a:pPr lvl="1"/>
            <a:r>
              <a:rPr lang="zh-CN" altLang="en-US"/>
              <a:t>一条长指令中任一个功能单元的锁操作（即停顿）造成所有功能单元停顿。因为所有功能单元都是同步工作的。</a:t>
            </a:r>
          </a:p>
          <a:p>
            <a:pPr lvl="1"/>
            <a:r>
              <a:rPr lang="zh-CN" altLang="en-US"/>
              <a:t>对</a:t>
            </a:r>
            <a:r>
              <a:rPr lang="en-US" altLang="zh-CN"/>
              <a:t>VLIW</a:t>
            </a:r>
            <a:r>
              <a:rPr lang="zh-CN" altLang="en-US"/>
              <a:t>系列处理器，二进制代码兼容困难。系列机中发射指令数目和功能单元延时长短不一，造成系列机中二进制代码不兼容。</a:t>
            </a:r>
          </a:p>
          <a:p>
            <a:endParaRPr lang="en-US" altLang="zh-CN"/>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sz="2000" dirty="0"/>
              <a:t>4.3 Advanced Compiler Support for Exposing and Exploiting ILP</a:t>
            </a:r>
          </a:p>
        </p:txBody>
      </p:sp>
      <p:sp>
        <p:nvSpPr>
          <p:cNvPr id="379907" name="Rectangle 3"/>
          <p:cNvSpPr>
            <a:spLocks noGrp="1" noChangeArrowheads="1"/>
          </p:cNvSpPr>
          <p:nvPr>
            <p:ph idx="1"/>
          </p:nvPr>
        </p:nvSpPr>
        <p:spPr/>
        <p:txBody>
          <a:bodyPr/>
          <a:lstStyle/>
          <a:p>
            <a:r>
              <a:rPr lang="en-US" altLang="zh-CN"/>
              <a:t>Loop unrolling ——</a:t>
            </a:r>
            <a:r>
              <a:rPr lang="zh-CN" altLang="en-US"/>
              <a:t>将</a:t>
            </a:r>
            <a:r>
              <a:rPr lang="en-US" altLang="zh-CN"/>
              <a:t>loop</a:t>
            </a:r>
            <a:r>
              <a:rPr lang="zh-CN" altLang="en-US"/>
              <a:t>展开形成长代码序列的方法。</a:t>
            </a:r>
          </a:p>
          <a:p>
            <a:r>
              <a:rPr lang="zh-CN" altLang="en-US"/>
              <a:t>软件流水技术</a:t>
            </a:r>
            <a:r>
              <a:rPr lang="en-US" altLang="zh-CN"/>
              <a:t>——software pipelining</a:t>
            </a:r>
            <a:r>
              <a:rPr lang="zh-CN" altLang="en-US"/>
              <a:t>，又称象征性循环展开技术（</a:t>
            </a:r>
            <a:r>
              <a:rPr lang="en-US" altLang="zh-CN"/>
              <a:t>symbolic loop unrolling</a:t>
            </a:r>
            <a:r>
              <a:rPr lang="zh-CN" altLang="en-US"/>
              <a:t>）。</a:t>
            </a:r>
          </a:p>
          <a:p>
            <a:r>
              <a:rPr lang="zh-CN" altLang="en-US"/>
              <a:t>路径调度技术</a:t>
            </a:r>
            <a:r>
              <a:rPr lang="en-US" altLang="zh-CN"/>
              <a:t>——trace scheduling</a:t>
            </a:r>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4.3.1 Software Pipelining: </a:t>
            </a:r>
            <a:br>
              <a:rPr lang="en-US" altLang="zh-CN"/>
            </a:br>
            <a:r>
              <a:rPr lang="en-US" altLang="zh-CN"/>
              <a:t>         Symbolic Loop Unrolling</a:t>
            </a:r>
          </a:p>
        </p:txBody>
      </p:sp>
      <p:sp>
        <p:nvSpPr>
          <p:cNvPr id="380931" name="Rectangle 3"/>
          <p:cNvSpPr>
            <a:spLocks noGrp="1" noChangeArrowheads="1"/>
          </p:cNvSpPr>
          <p:nvPr>
            <p:ph idx="1"/>
          </p:nvPr>
        </p:nvSpPr>
        <p:spPr/>
        <p:txBody>
          <a:bodyPr/>
          <a:lstStyle/>
          <a:p>
            <a:pPr marL="0" indent="0">
              <a:buNone/>
            </a:pPr>
            <a:endParaRPr lang="en-US" altLang="zh-CN" dirty="0"/>
          </a:p>
          <a:p>
            <a:r>
              <a:rPr lang="en-US" altLang="zh-CN" dirty="0"/>
              <a:t> </a:t>
            </a:r>
            <a:r>
              <a:rPr lang="zh-CN" altLang="en-US" dirty="0"/>
              <a:t>软件流水线技术是一种重组循环体的技术，在软件流水循环（</a:t>
            </a:r>
            <a:r>
              <a:rPr lang="en-US" altLang="zh-CN" dirty="0"/>
              <a:t>software pipeline loop</a:t>
            </a:r>
            <a:r>
              <a:rPr lang="zh-CN" altLang="en-US" dirty="0"/>
              <a:t>）的每一次迭代体（即新的重组后的循环）是由从原循环的不同迭代中选出的指令组成的，可以达到消除相关性引起竞争的目的。</a:t>
            </a:r>
          </a:p>
          <a:p>
            <a:endParaRPr lang="en-US" altLang="zh-CN" dirty="0"/>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zh-CN" altLang="en-US"/>
              <a:t>软件流水循环体是如何组成的？</a:t>
            </a:r>
          </a:p>
        </p:txBody>
      </p:sp>
      <p:sp>
        <p:nvSpPr>
          <p:cNvPr id="381955" name="Rectangle 3"/>
          <p:cNvSpPr>
            <a:spLocks noGrp="1" noChangeArrowheads="1"/>
          </p:cNvSpPr>
          <p:nvPr>
            <p:ph idx="1"/>
          </p:nvPr>
        </p:nvSpPr>
        <p:spPr/>
        <p:txBody>
          <a:bodyPr/>
          <a:lstStyle/>
          <a:p>
            <a:r>
              <a:rPr lang="zh-CN" altLang="en-US"/>
              <a:t>这里新的软件流水</a:t>
            </a:r>
            <a:r>
              <a:rPr lang="en-US" altLang="zh-CN"/>
              <a:t>loop</a:t>
            </a:r>
            <a:r>
              <a:rPr lang="zh-CN" altLang="en-US"/>
              <a:t>是通过</a:t>
            </a:r>
            <a:r>
              <a:rPr lang="en-US" altLang="zh-CN"/>
              <a:t>symbolic loop unrolling,</a:t>
            </a:r>
            <a:r>
              <a:rPr lang="zh-CN" altLang="en-US"/>
              <a:t>即象征性地循环展开方法来获得的</a:t>
            </a:r>
            <a:r>
              <a:rPr lang="en-US" altLang="zh-CN"/>
              <a:t>.</a:t>
            </a:r>
          </a:p>
        </p:txBody>
      </p:sp>
      <p:sp>
        <p:nvSpPr>
          <p:cNvPr id="381956" name="Rectangle 4"/>
          <p:cNvSpPr>
            <a:spLocks noChangeArrowheads="1"/>
          </p:cNvSpPr>
          <p:nvPr/>
        </p:nvSpPr>
        <p:spPr bwMode="white">
          <a:xfrm>
            <a:off x="3071814" y="3500439"/>
            <a:ext cx="5400675" cy="2592387"/>
          </a:xfrm>
          <a:prstGeom prst="rect">
            <a:avLst/>
          </a:prstGeom>
          <a:solidFill>
            <a:schemeClr val="accent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pPr eaLnBrk="0" fontAlgn="base" hangingPunct="0">
              <a:lnSpc>
                <a:spcPct val="90000"/>
              </a:lnSpc>
              <a:spcBef>
                <a:spcPct val="0"/>
              </a:spcBef>
              <a:spcAft>
                <a:spcPct val="0"/>
              </a:spcAft>
            </a:pPr>
            <a:r>
              <a:rPr lang="en-US" altLang="zh-CN" sz="2800" b="1">
                <a:solidFill>
                  <a:srgbClr val="000000"/>
                </a:solidFill>
                <a:effectLst>
                  <a:outerShdw blurRad="38100" dist="38100" dir="2700000" algn="tl">
                    <a:srgbClr val="FFFFFF"/>
                  </a:outerShdw>
                </a:effectLst>
                <a:latin typeface="Arial" charset="0"/>
                <a:ea typeface="宋体" pitchFamily="2" charset="-122"/>
              </a:rPr>
              <a:t>loop:   L.D              F0, 0(R1)</a:t>
            </a:r>
          </a:p>
          <a:p>
            <a:pPr eaLnBrk="0" fontAlgn="base" hangingPunct="0">
              <a:lnSpc>
                <a:spcPct val="90000"/>
              </a:lnSpc>
              <a:spcBef>
                <a:spcPct val="0"/>
              </a:spcBef>
              <a:spcAft>
                <a:spcPct val="0"/>
              </a:spcAft>
            </a:pPr>
            <a:r>
              <a:rPr lang="en-US" altLang="zh-CN" sz="2800" b="1">
                <a:solidFill>
                  <a:srgbClr val="000000"/>
                </a:solidFill>
                <a:effectLst>
                  <a:outerShdw blurRad="38100" dist="38100" dir="2700000" algn="tl">
                    <a:srgbClr val="FFFFFF"/>
                  </a:outerShdw>
                </a:effectLst>
                <a:latin typeface="Arial" charset="0"/>
                <a:ea typeface="宋体" pitchFamily="2" charset="-122"/>
              </a:rPr>
              <a:t>            ADD.D        F4, F0, F2</a:t>
            </a:r>
          </a:p>
          <a:p>
            <a:pPr eaLnBrk="0" fontAlgn="base" hangingPunct="0">
              <a:lnSpc>
                <a:spcPct val="90000"/>
              </a:lnSpc>
              <a:spcBef>
                <a:spcPct val="0"/>
              </a:spcBef>
              <a:spcAft>
                <a:spcPct val="0"/>
              </a:spcAft>
            </a:pPr>
            <a:r>
              <a:rPr lang="en-US" altLang="zh-CN" sz="2800" b="1">
                <a:solidFill>
                  <a:srgbClr val="000000"/>
                </a:solidFill>
                <a:effectLst>
                  <a:outerShdw blurRad="38100" dist="38100" dir="2700000" algn="tl">
                    <a:srgbClr val="FFFFFF"/>
                  </a:outerShdw>
                </a:effectLst>
                <a:latin typeface="Arial" charset="0"/>
                <a:ea typeface="宋体" pitchFamily="2" charset="-122"/>
              </a:rPr>
              <a:t>            S.D             0(R1), F4</a:t>
            </a:r>
          </a:p>
          <a:p>
            <a:pPr eaLnBrk="0" fontAlgn="base" hangingPunct="0">
              <a:lnSpc>
                <a:spcPct val="90000"/>
              </a:lnSpc>
              <a:spcBef>
                <a:spcPct val="0"/>
              </a:spcBef>
              <a:spcAft>
                <a:spcPct val="0"/>
              </a:spcAft>
            </a:pPr>
            <a:r>
              <a:rPr lang="en-US" altLang="zh-CN" sz="2800" b="1">
                <a:solidFill>
                  <a:srgbClr val="000000"/>
                </a:solidFill>
                <a:effectLst>
                  <a:outerShdw blurRad="38100" dist="38100" dir="2700000" algn="tl">
                    <a:srgbClr val="FFFFFF"/>
                  </a:outerShdw>
                </a:effectLst>
                <a:latin typeface="Arial" charset="0"/>
                <a:ea typeface="宋体" pitchFamily="2" charset="-122"/>
              </a:rPr>
              <a:t>            DADDUI     R1, R1,#-8</a:t>
            </a:r>
          </a:p>
          <a:p>
            <a:pPr eaLnBrk="0" fontAlgn="base" hangingPunct="0">
              <a:lnSpc>
                <a:spcPct val="90000"/>
              </a:lnSpc>
              <a:spcBef>
                <a:spcPct val="0"/>
              </a:spcBef>
              <a:spcAft>
                <a:spcPct val="0"/>
              </a:spcAft>
            </a:pPr>
            <a:r>
              <a:rPr lang="en-US" altLang="zh-CN" sz="2800" b="1">
                <a:solidFill>
                  <a:srgbClr val="000000"/>
                </a:solidFill>
                <a:effectLst>
                  <a:outerShdw blurRad="38100" dist="38100" dir="2700000" algn="tl">
                    <a:srgbClr val="FFFFFF"/>
                  </a:outerShdw>
                </a:effectLst>
                <a:latin typeface="Arial" charset="0"/>
                <a:ea typeface="宋体" pitchFamily="2" charset="-122"/>
              </a:rPr>
              <a:t>            BNEZ         R1, loop</a:t>
            </a:r>
          </a:p>
          <a:p>
            <a:pPr eaLnBrk="0" fontAlgn="base" hangingPunct="0">
              <a:lnSpc>
                <a:spcPct val="90000"/>
              </a:lnSpc>
              <a:spcBef>
                <a:spcPct val="0"/>
              </a:spcBef>
              <a:spcAft>
                <a:spcPct val="0"/>
              </a:spcAft>
            </a:pPr>
            <a:endParaRPr lang="en-US" altLang="zh-CN" sz="2800">
              <a:solidFill>
                <a:srgbClr val="FFFFFF"/>
              </a:solidFill>
              <a:effectLst>
                <a:outerShdw blurRad="38100" dist="38100" dir="2700000" algn="tl">
                  <a:srgbClr val="000000"/>
                </a:outerShdw>
              </a:effectLst>
              <a:latin typeface="Arial" charset="0"/>
              <a:ea typeface="宋体"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2135189" y="188913"/>
            <a:ext cx="7921625" cy="10795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7" tIns="44450" rIns="90487" bIns="44450"/>
          <a:lstStyle/>
          <a:p>
            <a:r>
              <a:rPr lang="en-US" altLang="zh-CN" sz="2000" b="1" dirty="0">
                <a:latin typeface="MyriadMM_215_600_"/>
              </a:rPr>
              <a:t>3.6 Dynamic Scheduling: An example</a:t>
            </a:r>
          </a:p>
        </p:txBody>
      </p:sp>
      <p:pic>
        <p:nvPicPr>
          <p:cNvPr id="3" name="图片 2">
            <a:extLst>
              <a:ext uri="{FF2B5EF4-FFF2-40B4-BE49-F238E27FC236}">
                <a16:creationId xmlns:a16="http://schemas.microsoft.com/office/drawing/2014/main" id="{69042A88-08FF-45F3-A690-D22290099C25}"/>
              </a:ext>
            </a:extLst>
          </p:cNvPr>
          <p:cNvPicPr>
            <a:picLocks noChangeAspect="1"/>
          </p:cNvPicPr>
          <p:nvPr/>
        </p:nvPicPr>
        <p:blipFill>
          <a:blip r:embed="rId2"/>
          <a:stretch>
            <a:fillRect/>
          </a:stretch>
        </p:blipFill>
        <p:spPr>
          <a:xfrm>
            <a:off x="1524000" y="847725"/>
            <a:ext cx="9144000" cy="5384880"/>
          </a:xfrm>
          <a:prstGeom prst="rect">
            <a:avLst/>
          </a:prstGeom>
        </p:spPr>
      </p:pic>
    </p:spTree>
    <p:extLst>
      <p:ext uri="{BB962C8B-B14F-4D97-AF65-F5344CB8AC3E}">
        <p14:creationId xmlns:p14="http://schemas.microsoft.com/office/powerpoint/2010/main" val="4078708370"/>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zh-CN" altLang="en-US"/>
              <a:t>新软件流水</a:t>
            </a:r>
            <a:r>
              <a:rPr lang="en-US" altLang="zh-CN"/>
              <a:t>loop</a:t>
            </a:r>
            <a:r>
              <a:rPr lang="zh-CN" altLang="en-US"/>
              <a:t>组成</a:t>
            </a:r>
          </a:p>
        </p:txBody>
      </p:sp>
      <p:graphicFrame>
        <p:nvGraphicFramePr>
          <p:cNvPr id="382979" name="Object 3"/>
          <p:cNvGraphicFramePr>
            <a:graphicFrameLocks noGrp="1" noChangeAspect="1"/>
          </p:cNvGraphicFramePr>
          <p:nvPr>
            <p:ph idx="1"/>
          </p:nvPr>
        </p:nvGraphicFramePr>
        <p:xfrm>
          <a:off x="2445745" y="1360554"/>
          <a:ext cx="7300511" cy="4372702"/>
        </p:xfrm>
        <a:graphic>
          <a:graphicData uri="http://schemas.openxmlformats.org/presentationml/2006/ole">
            <mc:AlternateContent xmlns:mc="http://schemas.openxmlformats.org/markup-compatibility/2006">
              <mc:Choice xmlns:v="urn:schemas-microsoft-com:vml" Requires="v">
                <p:oleObj spid="_x0000_s15362" name="Picture" r:id="rId3" imgW="3657600" imgH="2190600" progId="Word.Picture.8">
                  <p:embed/>
                </p:oleObj>
              </mc:Choice>
              <mc:Fallback>
                <p:oleObj name="Picture" r:id="rId3" imgW="3657600" imgH="2190600" progId="Word.Picture.8">
                  <p:embed/>
                  <p:pic>
                    <p:nvPicPr>
                      <p:cNvPr id="3829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5745" y="1360554"/>
                        <a:ext cx="7300511" cy="4372702"/>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zh-CN" altLang="en-US"/>
              <a:t>新循环结构</a:t>
            </a:r>
          </a:p>
        </p:txBody>
      </p:sp>
      <p:sp>
        <p:nvSpPr>
          <p:cNvPr id="384003" name="Rectangle 3"/>
          <p:cNvSpPr>
            <a:spLocks noGrp="1" noChangeArrowheads="1"/>
          </p:cNvSpPr>
          <p:nvPr>
            <p:ph idx="1"/>
          </p:nvPr>
        </p:nvSpPr>
        <p:spPr/>
        <p:txBody>
          <a:bodyPr/>
          <a:lstStyle/>
          <a:p>
            <a:r>
              <a:rPr lang="zh-CN" altLang="en-US"/>
              <a:t>这里并非按传统方法展开循环体，而是象征性地从原</a:t>
            </a:r>
            <a:r>
              <a:rPr lang="en-US" altLang="zh-CN"/>
              <a:t>loop</a:t>
            </a:r>
            <a:r>
              <a:rPr lang="zh-CN" altLang="en-US"/>
              <a:t>每一次迭代中选取一条指令</a:t>
            </a:r>
          </a:p>
          <a:p>
            <a:pPr lvl="1"/>
            <a:r>
              <a:rPr lang="zh-CN" altLang="en-US"/>
              <a:t>原来</a:t>
            </a:r>
            <a:r>
              <a:rPr lang="en-US" altLang="zh-CN"/>
              <a:t>loop</a:t>
            </a:r>
            <a:r>
              <a:rPr lang="zh-CN" altLang="en-US"/>
              <a:t>由</a:t>
            </a:r>
            <a:r>
              <a:rPr lang="en-US" altLang="zh-CN"/>
              <a:t>5</a:t>
            </a:r>
            <a:r>
              <a:rPr lang="zh-CN" altLang="en-US"/>
              <a:t>条指令组成，其中两条为</a:t>
            </a:r>
            <a:r>
              <a:rPr lang="en-US" altLang="zh-CN"/>
              <a:t>loop</a:t>
            </a:r>
            <a:r>
              <a:rPr lang="zh-CN" altLang="en-US"/>
              <a:t>开销。</a:t>
            </a:r>
          </a:p>
          <a:p>
            <a:pPr lvl="1"/>
            <a:r>
              <a:rPr lang="zh-CN" altLang="en-US"/>
              <a:t>新软件流水循环体也由</a:t>
            </a:r>
            <a:r>
              <a:rPr lang="en-US" altLang="zh-CN"/>
              <a:t>5</a:t>
            </a:r>
            <a:r>
              <a:rPr lang="zh-CN" altLang="en-US"/>
              <a:t>条指令组成</a:t>
            </a:r>
          </a:p>
          <a:p>
            <a:pPr lvl="2"/>
            <a:r>
              <a:rPr lang="zh-CN" altLang="en-US"/>
              <a:t>包含两条循环开销指令。</a:t>
            </a:r>
          </a:p>
          <a:p>
            <a:pPr lvl="2"/>
            <a:r>
              <a:rPr lang="zh-CN" altLang="en-US"/>
              <a:t>其中三条指令是象征性地从每一迭代中选取。</a:t>
            </a:r>
          </a:p>
          <a:p>
            <a:pPr lvl="1"/>
            <a:r>
              <a:rPr lang="zh-CN" altLang="en-US"/>
              <a:t>有一段起始代码段（</a:t>
            </a:r>
            <a:r>
              <a:rPr lang="en-US" altLang="zh-CN"/>
              <a:t>startup code</a:t>
            </a:r>
            <a:r>
              <a:rPr lang="zh-CN" altLang="en-US"/>
              <a:t>）</a:t>
            </a:r>
          </a:p>
          <a:p>
            <a:pPr lvl="1"/>
            <a:r>
              <a:rPr lang="zh-CN" altLang="en-US"/>
              <a:t>有一段结束代码段（</a:t>
            </a:r>
            <a:r>
              <a:rPr lang="en-US" altLang="zh-CN"/>
              <a:t>finish-up code</a:t>
            </a:r>
            <a:r>
              <a:rPr lang="zh-CN" altLang="en-US"/>
              <a:t>）。 </a:t>
            </a:r>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zh-CN" altLang="en-US" dirty="0"/>
              <a:t>原循环相关性分析</a:t>
            </a:r>
          </a:p>
        </p:txBody>
      </p:sp>
      <p:sp>
        <p:nvSpPr>
          <p:cNvPr id="385027" name="Rectangle 3"/>
          <p:cNvSpPr>
            <a:spLocks noGrp="1" noChangeArrowheads="1"/>
          </p:cNvSpPr>
          <p:nvPr>
            <p:ph sz="half" idx="1"/>
          </p:nvPr>
        </p:nvSpPr>
        <p:spPr>
          <a:xfrm>
            <a:off x="2354263" y="1841500"/>
            <a:ext cx="3771900" cy="3252788"/>
          </a:xfrm>
        </p:spPr>
        <p:txBody>
          <a:bodyPr/>
          <a:lstStyle/>
          <a:p>
            <a:pPr>
              <a:buFont typeface="Wingdings" pitchFamily="2" charset="2"/>
              <a:buNone/>
            </a:pPr>
            <a:r>
              <a:rPr lang="en-US" altLang="zh-CN">
                <a:latin typeface="Arial Narrow" pitchFamily="34" charset="0"/>
              </a:rPr>
              <a:t>loop: L.D       F0, 0(R1)</a:t>
            </a:r>
          </a:p>
          <a:p>
            <a:pPr>
              <a:buFont typeface="Wingdings" pitchFamily="2" charset="2"/>
              <a:buNone/>
            </a:pPr>
            <a:r>
              <a:rPr lang="en-US" altLang="zh-CN">
                <a:latin typeface="Arial Narrow" pitchFamily="34" charset="0"/>
              </a:rPr>
              <a:t>          ADD.D F4, F0, F2</a:t>
            </a:r>
          </a:p>
          <a:p>
            <a:pPr>
              <a:buFont typeface="Wingdings" pitchFamily="2" charset="2"/>
              <a:buNone/>
            </a:pPr>
            <a:r>
              <a:rPr lang="en-US" altLang="zh-CN">
                <a:latin typeface="Arial Narrow" pitchFamily="34" charset="0"/>
              </a:rPr>
              <a:t>          S.D       0(R1), F4</a:t>
            </a:r>
          </a:p>
          <a:p>
            <a:pPr>
              <a:buFont typeface="Wingdings" pitchFamily="2" charset="2"/>
              <a:buNone/>
            </a:pPr>
            <a:r>
              <a:rPr lang="en-US" altLang="zh-CN">
                <a:latin typeface="Arial Narrow" pitchFamily="34" charset="0"/>
              </a:rPr>
              <a:t>          DADDUI   R1, R1,#-8</a:t>
            </a:r>
          </a:p>
          <a:p>
            <a:pPr>
              <a:buFont typeface="Wingdings" pitchFamily="2" charset="2"/>
              <a:buNone/>
            </a:pPr>
            <a:r>
              <a:rPr lang="en-US" altLang="zh-CN">
                <a:latin typeface="Arial Narrow" pitchFamily="34" charset="0"/>
              </a:rPr>
              <a:t>          BNEZ  R1, loop</a:t>
            </a:r>
          </a:p>
        </p:txBody>
      </p:sp>
      <p:sp>
        <p:nvSpPr>
          <p:cNvPr id="385028" name="Rectangle 4"/>
          <p:cNvSpPr>
            <a:spLocks noGrp="1" noChangeArrowheads="1"/>
          </p:cNvSpPr>
          <p:nvPr>
            <p:ph sz="half" idx="2"/>
          </p:nvPr>
        </p:nvSpPr>
        <p:spPr>
          <a:xfrm>
            <a:off x="6169026" y="2241551"/>
            <a:ext cx="3889375" cy="3267075"/>
          </a:xfrm>
        </p:spPr>
        <p:txBody>
          <a:bodyPr/>
          <a:lstStyle/>
          <a:p>
            <a:pPr>
              <a:buFont typeface="Wingdings" pitchFamily="2" charset="2"/>
              <a:buNone/>
            </a:pPr>
            <a:r>
              <a:rPr lang="zh-CN" altLang="en-US"/>
              <a:t>存在</a:t>
            </a:r>
            <a:r>
              <a:rPr lang="en-US" altLang="zh-CN"/>
              <a:t>RAW</a:t>
            </a:r>
            <a:r>
              <a:rPr lang="zh-CN" altLang="en-US"/>
              <a:t>相关性</a:t>
            </a:r>
            <a:r>
              <a:rPr lang="en-US" altLang="zh-CN"/>
              <a:t>(F0)</a:t>
            </a:r>
          </a:p>
          <a:p>
            <a:pPr>
              <a:buFont typeface="Wingdings" pitchFamily="2" charset="2"/>
              <a:buNone/>
            </a:pPr>
            <a:r>
              <a:rPr lang="zh-CN" altLang="en-US"/>
              <a:t>存在</a:t>
            </a:r>
            <a:r>
              <a:rPr lang="en-US" altLang="zh-CN"/>
              <a:t>RAW</a:t>
            </a:r>
            <a:r>
              <a:rPr lang="zh-CN" altLang="en-US"/>
              <a:t>相关性</a:t>
            </a:r>
            <a:r>
              <a:rPr lang="en-US" altLang="zh-CN"/>
              <a:t>(F4)</a:t>
            </a:r>
          </a:p>
          <a:p>
            <a:pPr>
              <a:buFont typeface="Wingdings" pitchFamily="2" charset="2"/>
              <a:buNone/>
            </a:pPr>
            <a:endParaRPr lang="en-US" altLang="zh-CN"/>
          </a:p>
        </p:txBody>
      </p:sp>
      <p:sp>
        <p:nvSpPr>
          <p:cNvPr id="385029" name="Line 5"/>
          <p:cNvSpPr>
            <a:spLocks noChangeShapeType="1"/>
          </p:cNvSpPr>
          <p:nvPr/>
        </p:nvSpPr>
        <p:spPr bwMode="auto">
          <a:xfrm>
            <a:off x="4511675" y="2276475"/>
            <a:ext cx="381000" cy="304800"/>
          </a:xfrm>
          <a:prstGeom prst="line">
            <a:avLst/>
          </a:prstGeom>
          <a:noFill/>
          <a:ln w="28575">
            <a:solidFill>
              <a:srgbClr val="FF0000"/>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385030" name="Line 6"/>
          <p:cNvSpPr>
            <a:spLocks noChangeShapeType="1"/>
          </p:cNvSpPr>
          <p:nvPr/>
        </p:nvSpPr>
        <p:spPr bwMode="auto">
          <a:xfrm>
            <a:off x="4511675" y="2708275"/>
            <a:ext cx="762000" cy="457200"/>
          </a:xfrm>
          <a:prstGeom prst="line">
            <a:avLst/>
          </a:prstGeom>
          <a:noFill/>
          <a:ln w="28575">
            <a:solidFill>
              <a:srgbClr val="FF0000"/>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2159589" y="273727"/>
            <a:ext cx="7932737" cy="536575"/>
          </a:xfrm>
        </p:spPr>
        <p:txBody>
          <a:bodyPr/>
          <a:lstStyle/>
          <a:p>
            <a:r>
              <a:rPr lang="zh-CN" altLang="en-US" b="1" dirty="0"/>
              <a:t>新软件流水循环体构成</a:t>
            </a:r>
            <a:endParaRPr lang="zh-CN" altLang="en-US" dirty="0"/>
          </a:p>
        </p:txBody>
      </p:sp>
      <p:sp>
        <p:nvSpPr>
          <p:cNvPr id="386051" name="Rectangle 3"/>
          <p:cNvSpPr>
            <a:spLocks noGrp="1" noChangeArrowheads="1"/>
          </p:cNvSpPr>
          <p:nvPr>
            <p:ph sz="half" idx="1"/>
          </p:nvPr>
        </p:nvSpPr>
        <p:spPr>
          <a:xfrm>
            <a:off x="2135189" y="1270000"/>
            <a:ext cx="3527425" cy="5327650"/>
          </a:xfrm>
        </p:spPr>
        <p:txBody>
          <a:bodyPr/>
          <a:lstStyle/>
          <a:p>
            <a:r>
              <a:rPr lang="zh-CN" altLang="en-US" b="1" dirty="0"/>
              <a:t>象征性展开</a:t>
            </a:r>
            <a:r>
              <a:rPr lang="en-US" altLang="zh-CN" b="1" dirty="0"/>
              <a:t>loop</a:t>
            </a:r>
            <a:r>
              <a:rPr lang="zh-CN" altLang="en-US" b="1" dirty="0"/>
              <a:t>：</a:t>
            </a:r>
            <a:endParaRPr lang="zh-CN" altLang="en-US" dirty="0"/>
          </a:p>
          <a:p>
            <a:pPr>
              <a:buFont typeface="Wingdings" pitchFamily="2" charset="2"/>
              <a:buNone/>
            </a:pPr>
            <a:r>
              <a:rPr lang="zh-CN" altLang="en-US" sz="2400" b="1" dirty="0"/>
              <a:t>迭代</a:t>
            </a:r>
            <a:r>
              <a:rPr lang="en-US" altLang="zh-CN" sz="2400" b="1" dirty="0"/>
              <a:t>i:</a:t>
            </a:r>
            <a:r>
              <a:rPr lang="en-US" altLang="zh-CN" sz="2400" b="1" dirty="0">
                <a:solidFill>
                  <a:srgbClr val="FF0000"/>
                </a:solidFill>
              </a:rPr>
              <a:t>    LD</a:t>
            </a:r>
            <a:endParaRPr lang="en-US" altLang="zh-CN" sz="2400" b="1" dirty="0"/>
          </a:p>
          <a:p>
            <a:pPr>
              <a:buFont typeface="Wingdings" pitchFamily="2" charset="2"/>
              <a:buNone/>
            </a:pPr>
            <a:r>
              <a:rPr lang="en-US" altLang="zh-CN" sz="2400" b="1" dirty="0"/>
              <a:t>M[</a:t>
            </a:r>
            <a:r>
              <a:rPr lang="en-US" altLang="zh-CN" sz="2400" b="1" dirty="0" err="1"/>
              <a:t>i</a:t>
            </a:r>
            <a:r>
              <a:rPr lang="en-US" altLang="zh-CN" sz="2400" b="1" dirty="0"/>
              <a:t>]       </a:t>
            </a:r>
            <a:r>
              <a:rPr lang="en-US" altLang="zh-CN" sz="2400" b="1" dirty="0">
                <a:solidFill>
                  <a:srgbClr val="FF0000"/>
                </a:solidFill>
              </a:rPr>
              <a:t>ADDD</a:t>
            </a:r>
            <a:endParaRPr lang="en-US" altLang="zh-CN" sz="2400" b="1" dirty="0"/>
          </a:p>
          <a:p>
            <a:pPr>
              <a:buFont typeface="Wingdings" pitchFamily="2" charset="2"/>
              <a:buNone/>
            </a:pPr>
            <a:r>
              <a:rPr lang="en-US" altLang="zh-CN" sz="2400" b="1" dirty="0"/>
              <a:t>             SD</a:t>
            </a:r>
          </a:p>
          <a:p>
            <a:pPr>
              <a:buFont typeface="Wingdings" pitchFamily="2" charset="2"/>
              <a:buNone/>
            </a:pPr>
            <a:r>
              <a:rPr lang="zh-CN" altLang="en-US" sz="2400" b="1" dirty="0"/>
              <a:t>迭代</a:t>
            </a:r>
            <a:r>
              <a:rPr lang="en-US" altLang="zh-CN" sz="2400" b="1" dirty="0"/>
              <a:t>i+1: </a:t>
            </a:r>
            <a:r>
              <a:rPr lang="en-US" altLang="zh-CN" sz="2400" b="1" dirty="0">
                <a:solidFill>
                  <a:srgbClr val="FF0000"/>
                </a:solidFill>
              </a:rPr>
              <a:t>LD</a:t>
            </a:r>
            <a:endParaRPr lang="en-US" altLang="zh-CN" sz="2400" b="1" dirty="0"/>
          </a:p>
          <a:p>
            <a:pPr>
              <a:buFont typeface="Wingdings" pitchFamily="2" charset="2"/>
              <a:buNone/>
            </a:pPr>
            <a:r>
              <a:rPr lang="en-US" altLang="zh-CN" sz="2400" b="1" dirty="0"/>
              <a:t>M[i-1]</a:t>
            </a:r>
            <a:r>
              <a:rPr lang="en-US" altLang="zh-CN" sz="2400" b="1" dirty="0">
                <a:solidFill>
                  <a:schemeClr val="tx2"/>
                </a:solidFill>
              </a:rPr>
              <a:t>	  </a:t>
            </a:r>
            <a:r>
              <a:rPr lang="en-US" altLang="zh-CN" sz="2400" b="1" dirty="0"/>
              <a:t> ADDD</a:t>
            </a:r>
          </a:p>
          <a:p>
            <a:pPr>
              <a:buFont typeface="Wingdings" pitchFamily="2" charset="2"/>
              <a:buNone/>
            </a:pPr>
            <a:r>
              <a:rPr lang="en-US" altLang="zh-CN" sz="2400" b="1" dirty="0"/>
              <a:t>             </a:t>
            </a:r>
            <a:r>
              <a:rPr lang="en-US" altLang="zh-CN" sz="2400" b="1" dirty="0">
                <a:solidFill>
                  <a:srgbClr val="FF0000"/>
                </a:solidFill>
              </a:rPr>
              <a:t>SD</a:t>
            </a:r>
          </a:p>
          <a:p>
            <a:pPr>
              <a:buFont typeface="Wingdings" pitchFamily="2" charset="2"/>
              <a:buNone/>
            </a:pPr>
            <a:r>
              <a:rPr lang="zh-CN" altLang="en-US" sz="2400" b="1" dirty="0"/>
              <a:t>迭代</a:t>
            </a:r>
            <a:r>
              <a:rPr lang="en-US" altLang="zh-CN" sz="2400" b="1" dirty="0"/>
              <a:t>i+2:LD</a:t>
            </a:r>
          </a:p>
          <a:p>
            <a:pPr>
              <a:buFont typeface="Wingdings" pitchFamily="2" charset="2"/>
              <a:buNone/>
            </a:pPr>
            <a:r>
              <a:rPr lang="en-US" altLang="zh-CN" sz="2400" b="1" dirty="0"/>
              <a:t>M[i-2]</a:t>
            </a:r>
            <a:r>
              <a:rPr lang="en-US" altLang="zh-CN" sz="2400" b="1" dirty="0">
                <a:solidFill>
                  <a:srgbClr val="FF0000"/>
                </a:solidFill>
              </a:rPr>
              <a:t>    ADDD</a:t>
            </a:r>
          </a:p>
          <a:p>
            <a:pPr>
              <a:buFont typeface="Wingdings" pitchFamily="2" charset="2"/>
              <a:buNone/>
            </a:pPr>
            <a:r>
              <a:rPr lang="en-US" altLang="zh-CN" sz="2400" b="1" dirty="0"/>
              <a:t>             </a:t>
            </a:r>
            <a:r>
              <a:rPr lang="en-US" altLang="zh-CN" sz="2400" b="1" dirty="0">
                <a:solidFill>
                  <a:srgbClr val="FF0000"/>
                </a:solidFill>
              </a:rPr>
              <a:t>SD</a:t>
            </a:r>
            <a:endParaRPr lang="en-US" altLang="zh-CN" dirty="0"/>
          </a:p>
        </p:txBody>
      </p:sp>
      <p:sp>
        <p:nvSpPr>
          <p:cNvPr id="386052" name="Rectangle 4"/>
          <p:cNvSpPr>
            <a:spLocks noGrp="1" noChangeArrowheads="1"/>
          </p:cNvSpPr>
          <p:nvPr>
            <p:ph sz="half" idx="2"/>
          </p:nvPr>
        </p:nvSpPr>
        <p:spPr>
          <a:xfrm>
            <a:off x="5807968" y="2384427"/>
            <a:ext cx="4724400" cy="4175125"/>
          </a:xfrm>
        </p:spPr>
        <p:txBody>
          <a:bodyPr/>
          <a:lstStyle/>
          <a:p>
            <a:r>
              <a:rPr lang="zh-CN" altLang="en-US" sz="2200" b="1" dirty="0"/>
              <a:t>从每一次迭代中选一条指令组成新的循环体</a:t>
            </a:r>
          </a:p>
          <a:p>
            <a:pPr>
              <a:buFont typeface="Wingdings" pitchFamily="2" charset="2"/>
              <a:buNone/>
            </a:pPr>
            <a:r>
              <a:rPr lang="en-US" altLang="zh-CN" sz="2200" dirty="0">
                <a:latin typeface="Arial Narrow" pitchFamily="34" charset="0"/>
              </a:rPr>
              <a:t>loop: S.D 	F4 ,16(R1);</a:t>
            </a:r>
            <a:r>
              <a:rPr lang="zh-CN" altLang="en-US" sz="2200" dirty="0">
                <a:latin typeface="Arial Narrow" pitchFamily="34" charset="0"/>
              </a:rPr>
              <a:t>存到</a:t>
            </a:r>
            <a:r>
              <a:rPr lang="en-US" altLang="zh-CN" sz="2200" dirty="0">
                <a:latin typeface="Arial Narrow" pitchFamily="34" charset="0"/>
              </a:rPr>
              <a:t>M[</a:t>
            </a:r>
            <a:r>
              <a:rPr lang="en-US" altLang="zh-CN" sz="2200" dirty="0" err="1">
                <a:latin typeface="Arial Narrow" pitchFamily="34" charset="0"/>
              </a:rPr>
              <a:t>i</a:t>
            </a:r>
            <a:r>
              <a:rPr lang="en-US" altLang="zh-CN" sz="2200" dirty="0">
                <a:latin typeface="Arial Narrow" pitchFamily="34" charset="0"/>
              </a:rPr>
              <a:t> ]</a:t>
            </a:r>
          </a:p>
          <a:p>
            <a:pPr>
              <a:buFont typeface="Wingdings" pitchFamily="2" charset="2"/>
              <a:buNone/>
            </a:pPr>
            <a:r>
              <a:rPr lang="en-US" altLang="zh-CN" sz="2200" dirty="0">
                <a:latin typeface="Arial Narrow" pitchFamily="34" charset="0"/>
              </a:rPr>
              <a:t>          ADD.D 	F4, F0, F2;M[i-1]</a:t>
            </a:r>
          </a:p>
          <a:p>
            <a:pPr>
              <a:buFont typeface="Wingdings" pitchFamily="2" charset="2"/>
              <a:buNone/>
            </a:pPr>
            <a:r>
              <a:rPr lang="en-US" altLang="zh-CN" sz="2200" dirty="0">
                <a:latin typeface="Arial Narrow" pitchFamily="34" charset="0"/>
              </a:rPr>
              <a:t>          LD       	F0, 0(R1) ;</a:t>
            </a:r>
            <a:r>
              <a:rPr lang="zh-CN" altLang="en-US" sz="2200" dirty="0">
                <a:latin typeface="Arial Narrow" pitchFamily="34" charset="0"/>
              </a:rPr>
              <a:t>取</a:t>
            </a:r>
            <a:r>
              <a:rPr lang="en-US" altLang="zh-CN" sz="2200" dirty="0">
                <a:latin typeface="Arial Narrow" pitchFamily="34" charset="0"/>
              </a:rPr>
              <a:t>M[ i-2 ]</a:t>
            </a:r>
          </a:p>
          <a:p>
            <a:pPr>
              <a:buFont typeface="Wingdings" pitchFamily="2" charset="2"/>
              <a:buNone/>
            </a:pPr>
            <a:r>
              <a:rPr lang="en-US" altLang="zh-CN" sz="2200" dirty="0">
                <a:latin typeface="Arial Narrow" pitchFamily="34" charset="0"/>
              </a:rPr>
              <a:t>          DADDUI    R1, R1, #-8</a:t>
            </a:r>
          </a:p>
          <a:p>
            <a:pPr>
              <a:buFont typeface="Wingdings" pitchFamily="2" charset="2"/>
              <a:buNone/>
            </a:pPr>
            <a:r>
              <a:rPr lang="en-US" altLang="zh-CN" sz="2200" dirty="0">
                <a:latin typeface="Arial Narrow" pitchFamily="34" charset="0"/>
              </a:rPr>
              <a:t>          BNEZ  	R1, loop</a:t>
            </a:r>
          </a:p>
        </p:txBody>
      </p:sp>
      <p:grpSp>
        <p:nvGrpSpPr>
          <p:cNvPr id="386053" name="Group 5"/>
          <p:cNvGrpSpPr>
            <a:grpSpLocks/>
          </p:cNvGrpSpPr>
          <p:nvPr/>
        </p:nvGrpSpPr>
        <p:grpSpPr bwMode="auto">
          <a:xfrm>
            <a:off x="4008438" y="2925764"/>
            <a:ext cx="2665412" cy="1728787"/>
            <a:chOff x="1632" y="1632"/>
            <a:chExt cx="1872" cy="1296"/>
          </a:xfrm>
        </p:grpSpPr>
        <p:sp>
          <p:nvSpPr>
            <p:cNvPr id="386054" name="Line 6"/>
            <p:cNvSpPr>
              <a:spLocks noChangeShapeType="1"/>
            </p:cNvSpPr>
            <p:nvPr/>
          </p:nvSpPr>
          <p:spPr bwMode="auto">
            <a:xfrm>
              <a:off x="1632" y="1632"/>
              <a:ext cx="864" cy="672"/>
            </a:xfrm>
            <a:prstGeom prst="line">
              <a:avLst/>
            </a:prstGeom>
            <a:noFill/>
            <a:ln w="317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386055" name="Line 7"/>
            <p:cNvSpPr>
              <a:spLocks noChangeShapeType="1"/>
            </p:cNvSpPr>
            <p:nvPr/>
          </p:nvSpPr>
          <p:spPr bwMode="auto">
            <a:xfrm>
              <a:off x="1920" y="2304"/>
              <a:ext cx="528" cy="0"/>
            </a:xfrm>
            <a:prstGeom prst="line">
              <a:avLst/>
            </a:prstGeom>
            <a:noFill/>
            <a:ln w="317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386056" name="Line 8"/>
            <p:cNvSpPr>
              <a:spLocks noChangeShapeType="1"/>
            </p:cNvSpPr>
            <p:nvPr/>
          </p:nvSpPr>
          <p:spPr bwMode="auto">
            <a:xfrm flipV="1">
              <a:off x="1632" y="2352"/>
              <a:ext cx="816" cy="576"/>
            </a:xfrm>
            <a:prstGeom prst="line">
              <a:avLst/>
            </a:prstGeom>
            <a:noFill/>
            <a:ln w="317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386057" name="Text Box 9"/>
            <p:cNvSpPr txBox="1">
              <a:spLocks noChangeArrowheads="1"/>
            </p:cNvSpPr>
            <p:nvPr/>
          </p:nvSpPr>
          <p:spPr bwMode="auto">
            <a:xfrm>
              <a:off x="2496" y="2064"/>
              <a:ext cx="1008" cy="733"/>
            </a:xfrm>
            <a:prstGeom prst="rect">
              <a:avLst/>
            </a:prstGeom>
            <a:noFill/>
            <a:ln w="31750">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fontAlgn="base">
                <a:spcBef>
                  <a:spcPct val="50000"/>
                </a:spcBef>
                <a:spcAft>
                  <a:spcPct val="0"/>
                </a:spcAft>
              </a:pPr>
              <a:r>
                <a:rPr kumimoji="1" lang="zh-CN" altLang="en-US" sz="2800" b="1">
                  <a:solidFill>
                    <a:srgbClr val="6666CC"/>
                  </a:solidFill>
                  <a:latin typeface="Times New Roman" pitchFamily="18" charset="0"/>
                  <a:ea typeface="宋体" pitchFamily="2" charset="-122"/>
                </a:rPr>
                <a:t>地址相差</a:t>
              </a:r>
              <a:r>
                <a:rPr kumimoji="1" lang="en-US" altLang="zh-CN" sz="2800" b="1">
                  <a:solidFill>
                    <a:srgbClr val="6666CC"/>
                  </a:solidFill>
                  <a:latin typeface="Times New Roman" pitchFamily="18" charset="0"/>
                  <a:ea typeface="宋体" pitchFamily="2" charset="-122"/>
                </a:rPr>
                <a:t>16</a:t>
              </a:r>
            </a:p>
          </p:txBody>
        </p:sp>
      </p:grpSp>
      <p:sp>
        <p:nvSpPr>
          <p:cNvPr id="386058" name="Text Box 10"/>
          <p:cNvSpPr txBox="1">
            <a:spLocks noChangeArrowheads="1"/>
          </p:cNvSpPr>
          <p:nvPr/>
        </p:nvSpPr>
        <p:spPr bwMode="auto">
          <a:xfrm>
            <a:off x="6374472" y="619125"/>
            <a:ext cx="2743200" cy="178574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fontAlgn="base">
              <a:spcBef>
                <a:spcPct val="0"/>
              </a:spcBef>
              <a:spcAft>
                <a:spcPct val="0"/>
              </a:spcAft>
              <a:buClr>
                <a:srgbClr val="996666"/>
              </a:buClr>
            </a:pPr>
            <a:r>
              <a:rPr kumimoji="1" lang="en-US" altLang="zh-CN" sz="2200" b="1" dirty="0">
                <a:solidFill>
                  <a:srgbClr val="FF0000"/>
                </a:solidFill>
                <a:latin typeface="Arial Narrow" pitchFamily="34" charset="0"/>
                <a:ea typeface="宋体" pitchFamily="2" charset="-122"/>
              </a:rPr>
              <a:t>L.D       F0, 0(R1)</a:t>
            </a:r>
          </a:p>
          <a:p>
            <a:pPr fontAlgn="base">
              <a:spcBef>
                <a:spcPct val="0"/>
              </a:spcBef>
              <a:spcAft>
                <a:spcPct val="0"/>
              </a:spcAft>
              <a:buClr>
                <a:srgbClr val="996666"/>
              </a:buClr>
            </a:pPr>
            <a:r>
              <a:rPr kumimoji="1" lang="en-US" altLang="zh-CN" sz="2200" b="1" dirty="0">
                <a:solidFill>
                  <a:srgbClr val="FF0000"/>
                </a:solidFill>
                <a:latin typeface="Arial Narrow" pitchFamily="34" charset="0"/>
                <a:ea typeface="宋体" pitchFamily="2" charset="-122"/>
              </a:rPr>
              <a:t>ADD.D F4, F0, F2</a:t>
            </a:r>
          </a:p>
          <a:p>
            <a:pPr fontAlgn="base">
              <a:spcBef>
                <a:spcPct val="0"/>
              </a:spcBef>
              <a:spcAft>
                <a:spcPct val="0"/>
              </a:spcAft>
              <a:buClr>
                <a:srgbClr val="996666"/>
              </a:buClr>
            </a:pPr>
            <a:r>
              <a:rPr kumimoji="1" lang="en-US" altLang="zh-CN" sz="2200" b="1" dirty="0">
                <a:solidFill>
                  <a:srgbClr val="FF0000"/>
                </a:solidFill>
                <a:latin typeface="Arial Narrow" pitchFamily="34" charset="0"/>
                <a:ea typeface="宋体" pitchFamily="2" charset="-122"/>
              </a:rPr>
              <a:t>DADDUI   R1, R1,#-8</a:t>
            </a:r>
          </a:p>
          <a:p>
            <a:pPr fontAlgn="base">
              <a:spcBef>
                <a:spcPct val="0"/>
              </a:spcBef>
              <a:spcAft>
                <a:spcPct val="0"/>
              </a:spcAft>
              <a:buClr>
                <a:srgbClr val="996666"/>
              </a:buClr>
            </a:pPr>
            <a:r>
              <a:rPr kumimoji="1" lang="en-US" altLang="zh-CN" sz="2200" b="1" dirty="0">
                <a:solidFill>
                  <a:srgbClr val="FF0000"/>
                </a:solidFill>
                <a:latin typeface="Arial Narrow" pitchFamily="34" charset="0"/>
                <a:ea typeface="宋体" pitchFamily="2" charset="-122"/>
              </a:rPr>
              <a:t>L.D       F0, 0(R1)</a:t>
            </a:r>
          </a:p>
          <a:p>
            <a:pPr fontAlgn="base">
              <a:spcBef>
                <a:spcPct val="0"/>
              </a:spcBef>
              <a:spcAft>
                <a:spcPct val="0"/>
              </a:spcAft>
              <a:buClr>
                <a:srgbClr val="996666"/>
              </a:buClr>
            </a:pPr>
            <a:r>
              <a:rPr kumimoji="1" lang="en-US" altLang="zh-CN" sz="2200" b="1" dirty="0">
                <a:solidFill>
                  <a:srgbClr val="FF0000"/>
                </a:solidFill>
                <a:latin typeface="Arial Narrow" pitchFamily="34" charset="0"/>
                <a:ea typeface="宋体" pitchFamily="2" charset="-122"/>
              </a:rPr>
              <a:t>DADDUI   R1, R1,#-8</a:t>
            </a:r>
            <a:endParaRPr kumimoji="1" lang="en-US" altLang="zh-CN" sz="2200" b="1" dirty="0">
              <a:solidFill>
                <a:srgbClr val="FF0000"/>
              </a:solidFill>
              <a:latin typeface="Arial" charset="0"/>
              <a:ea typeface="宋体" pitchFamily="2" charset="-122"/>
            </a:endParaRPr>
          </a:p>
        </p:txBody>
      </p:sp>
      <p:sp>
        <p:nvSpPr>
          <p:cNvPr id="386059" name="Text Box 11"/>
          <p:cNvSpPr txBox="1">
            <a:spLocks noChangeArrowheads="1"/>
          </p:cNvSpPr>
          <p:nvPr/>
        </p:nvSpPr>
        <p:spPr bwMode="auto">
          <a:xfrm>
            <a:off x="6607176" y="5230813"/>
            <a:ext cx="2759075" cy="110863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fontAlgn="base">
              <a:spcBef>
                <a:spcPct val="0"/>
              </a:spcBef>
              <a:spcAft>
                <a:spcPct val="0"/>
              </a:spcAft>
              <a:buClr>
                <a:srgbClr val="996666"/>
              </a:buClr>
            </a:pPr>
            <a:r>
              <a:rPr kumimoji="1" lang="en-US" altLang="zh-CN" sz="2200" b="1" dirty="0">
                <a:solidFill>
                  <a:srgbClr val="FF0000"/>
                </a:solidFill>
                <a:latin typeface="Arial Narrow" pitchFamily="34" charset="0"/>
                <a:ea typeface="宋体" pitchFamily="2" charset="-122"/>
              </a:rPr>
              <a:t>S.D       F4, 16(R1)</a:t>
            </a:r>
          </a:p>
          <a:p>
            <a:pPr fontAlgn="base">
              <a:spcBef>
                <a:spcPct val="0"/>
              </a:spcBef>
              <a:spcAft>
                <a:spcPct val="0"/>
              </a:spcAft>
              <a:buClr>
                <a:srgbClr val="996666"/>
              </a:buClr>
            </a:pPr>
            <a:r>
              <a:rPr kumimoji="1" lang="en-US" altLang="zh-CN" sz="2200" b="1" dirty="0">
                <a:solidFill>
                  <a:srgbClr val="FF0000"/>
                </a:solidFill>
                <a:latin typeface="Arial Narrow" pitchFamily="34" charset="0"/>
                <a:ea typeface="宋体" pitchFamily="2" charset="-122"/>
              </a:rPr>
              <a:t>ADD.D  F4,F0,F2</a:t>
            </a:r>
          </a:p>
          <a:p>
            <a:pPr fontAlgn="base">
              <a:spcBef>
                <a:spcPct val="0"/>
              </a:spcBef>
              <a:spcAft>
                <a:spcPct val="0"/>
              </a:spcAft>
              <a:buClr>
                <a:srgbClr val="996666"/>
              </a:buClr>
            </a:pPr>
            <a:r>
              <a:rPr kumimoji="1" lang="en-US" altLang="zh-CN" sz="2200" b="1" dirty="0">
                <a:solidFill>
                  <a:srgbClr val="FF0000"/>
                </a:solidFill>
                <a:latin typeface="Arial Narrow" pitchFamily="34" charset="0"/>
                <a:ea typeface="宋体" pitchFamily="2" charset="-122"/>
              </a:rPr>
              <a:t>S.D       F4,8(R1)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6051"/>
                                        </p:tgtEl>
                                        <p:attrNameLst>
                                          <p:attrName>style.visibility</p:attrName>
                                        </p:attrNameLst>
                                      </p:cBhvr>
                                      <p:to>
                                        <p:strVal val="visible"/>
                                      </p:to>
                                    </p:set>
                                    <p:anim calcmode="lin" valueType="num">
                                      <p:cBhvr additive="base">
                                        <p:cTn id="7" dur="500" fill="hold"/>
                                        <p:tgtEl>
                                          <p:spTgt spid="386051"/>
                                        </p:tgtEl>
                                        <p:attrNameLst>
                                          <p:attrName>ppt_x</p:attrName>
                                        </p:attrNameLst>
                                      </p:cBhvr>
                                      <p:tavLst>
                                        <p:tav tm="0">
                                          <p:val>
                                            <p:strVal val="0-#ppt_w/2"/>
                                          </p:val>
                                        </p:tav>
                                        <p:tav tm="100000">
                                          <p:val>
                                            <p:strVal val="#ppt_x"/>
                                          </p:val>
                                        </p:tav>
                                      </p:tavLst>
                                    </p:anim>
                                    <p:anim calcmode="lin" valueType="num">
                                      <p:cBhvr additive="base">
                                        <p:cTn id="8" dur="500" fill="hold"/>
                                        <p:tgtEl>
                                          <p:spTgt spid="3860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386053"/>
                                        </p:tgtEl>
                                        <p:attrNameLst>
                                          <p:attrName>style.visibility</p:attrName>
                                        </p:attrNameLst>
                                      </p:cBhvr>
                                      <p:to>
                                        <p:strVal val="visible"/>
                                      </p:to>
                                    </p:set>
                                    <p:animEffect transition="in" filter="dissolve">
                                      <p:cBhvr>
                                        <p:cTn id="13" dur="500"/>
                                        <p:tgtEl>
                                          <p:spTgt spid="386053"/>
                                        </p:tgtEl>
                                      </p:cBhvr>
                                    </p:animEffect>
                                  </p:childTnLst>
                                  <p:subTnLst>
                                    <p:set>
                                      <p:cBhvr override="childStyle">
                                        <p:cTn dur="1" fill="hold" display="0" masterRel="nextClick" afterEffect="1"/>
                                        <p:tgtEl>
                                          <p:spTgt spid="386053"/>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86052"/>
                                        </p:tgtEl>
                                        <p:attrNameLst>
                                          <p:attrName>style.visibility</p:attrName>
                                        </p:attrNameLst>
                                      </p:cBhvr>
                                      <p:to>
                                        <p:strVal val="visible"/>
                                      </p:to>
                                    </p:set>
                                    <p:anim calcmode="lin" valueType="num">
                                      <p:cBhvr additive="base">
                                        <p:cTn id="18" dur="500" fill="hold"/>
                                        <p:tgtEl>
                                          <p:spTgt spid="386052"/>
                                        </p:tgtEl>
                                        <p:attrNameLst>
                                          <p:attrName>ppt_x</p:attrName>
                                        </p:attrNameLst>
                                      </p:cBhvr>
                                      <p:tavLst>
                                        <p:tav tm="0">
                                          <p:val>
                                            <p:strVal val="0-#ppt_w/2"/>
                                          </p:val>
                                        </p:tav>
                                        <p:tav tm="100000">
                                          <p:val>
                                            <p:strVal val="#ppt_x"/>
                                          </p:val>
                                        </p:tav>
                                      </p:tavLst>
                                    </p:anim>
                                    <p:anim calcmode="lin" valueType="num">
                                      <p:cBhvr additive="base">
                                        <p:cTn id="19" dur="500" fill="hold"/>
                                        <p:tgtEl>
                                          <p:spTgt spid="38605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86058"/>
                                        </p:tgtEl>
                                        <p:attrNameLst>
                                          <p:attrName>style.visibility</p:attrName>
                                        </p:attrNameLst>
                                      </p:cBhvr>
                                      <p:to>
                                        <p:strVal val="visible"/>
                                      </p:to>
                                    </p:set>
                                    <p:anim calcmode="lin" valueType="num">
                                      <p:cBhvr additive="base">
                                        <p:cTn id="24" dur="500" fill="hold"/>
                                        <p:tgtEl>
                                          <p:spTgt spid="386058"/>
                                        </p:tgtEl>
                                        <p:attrNameLst>
                                          <p:attrName>ppt_x</p:attrName>
                                        </p:attrNameLst>
                                      </p:cBhvr>
                                      <p:tavLst>
                                        <p:tav tm="0">
                                          <p:val>
                                            <p:strVal val="#ppt_x"/>
                                          </p:val>
                                        </p:tav>
                                        <p:tav tm="100000">
                                          <p:val>
                                            <p:strVal val="#ppt_x"/>
                                          </p:val>
                                        </p:tav>
                                      </p:tavLst>
                                    </p:anim>
                                    <p:anim calcmode="lin" valueType="num">
                                      <p:cBhvr additive="base">
                                        <p:cTn id="25" dur="500" fill="hold"/>
                                        <p:tgtEl>
                                          <p:spTgt spid="386058"/>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86059"/>
                                        </p:tgtEl>
                                        <p:attrNameLst>
                                          <p:attrName>style.visibility</p:attrName>
                                        </p:attrNameLst>
                                      </p:cBhvr>
                                      <p:to>
                                        <p:strVal val="visible"/>
                                      </p:to>
                                    </p:set>
                                    <p:anim calcmode="lin" valueType="num">
                                      <p:cBhvr additive="base">
                                        <p:cTn id="30" dur="500" fill="hold"/>
                                        <p:tgtEl>
                                          <p:spTgt spid="386059"/>
                                        </p:tgtEl>
                                        <p:attrNameLst>
                                          <p:attrName>ppt_x</p:attrName>
                                        </p:attrNameLst>
                                      </p:cBhvr>
                                      <p:tavLst>
                                        <p:tav tm="0">
                                          <p:val>
                                            <p:strVal val="#ppt_x"/>
                                          </p:val>
                                        </p:tav>
                                        <p:tav tm="100000">
                                          <p:val>
                                            <p:strVal val="#ppt_x"/>
                                          </p:val>
                                        </p:tav>
                                      </p:tavLst>
                                    </p:anim>
                                    <p:anim calcmode="lin" valueType="num">
                                      <p:cBhvr additive="base">
                                        <p:cTn id="31" dur="500" fill="hold"/>
                                        <p:tgtEl>
                                          <p:spTgt spid="3860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autoUpdateAnimBg="0"/>
      <p:bldP spid="386052" grpId="0" autoUpdateAnimBg="0"/>
      <p:bldP spid="386058" grpId="0" animBg="1"/>
      <p:bldP spid="386059"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zh-CN" altLang="en-US"/>
              <a:t>小结：</a:t>
            </a:r>
          </a:p>
        </p:txBody>
      </p:sp>
      <p:sp>
        <p:nvSpPr>
          <p:cNvPr id="387075" name="Rectangle 3"/>
          <p:cNvSpPr>
            <a:spLocks noGrp="1" noChangeArrowheads="1"/>
          </p:cNvSpPr>
          <p:nvPr>
            <p:ph idx="1"/>
          </p:nvPr>
        </p:nvSpPr>
        <p:spPr/>
        <p:txBody>
          <a:bodyPr/>
          <a:lstStyle/>
          <a:p>
            <a:r>
              <a:rPr lang="zh-CN" altLang="en-US" b="1" dirty="0"/>
              <a:t>软件流水线技术的实质</a:t>
            </a:r>
          </a:p>
          <a:p>
            <a:pPr lvl="1"/>
            <a:r>
              <a:rPr lang="zh-CN" altLang="en-US" dirty="0"/>
              <a:t>仅仅是一种调度方法，即象征性循环展开方法</a:t>
            </a:r>
          </a:p>
          <a:p>
            <a:r>
              <a:rPr lang="zh-CN" altLang="en-US" dirty="0"/>
              <a:t>软件流水技术与直接循环展开相比具有以下优点</a:t>
            </a:r>
          </a:p>
          <a:p>
            <a:pPr lvl="1"/>
            <a:r>
              <a:rPr lang="zh-CN" altLang="en-US" dirty="0"/>
              <a:t>占用较小的代码空间，因为不必象直接循环展开那样需形成一条较长的代码序列；</a:t>
            </a:r>
          </a:p>
          <a:p>
            <a:pPr lvl="1"/>
            <a:r>
              <a:rPr lang="zh-CN" altLang="en-US" dirty="0"/>
              <a:t>减少了</a:t>
            </a:r>
            <a:r>
              <a:rPr lang="en-US" altLang="zh-CN" dirty="0"/>
              <a:t>loop</a:t>
            </a:r>
            <a:r>
              <a:rPr lang="zh-CN" altLang="en-US" dirty="0"/>
              <a:t>头尾部分的开销。</a:t>
            </a:r>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1919537" y="311944"/>
            <a:ext cx="8015287" cy="914400"/>
          </a:xfrm>
        </p:spPr>
        <p:txBody>
          <a:bodyPr/>
          <a:lstStyle/>
          <a:p>
            <a:r>
              <a:rPr lang="zh-CN" altLang="en-US" sz="2400" dirty="0"/>
              <a:t>例：若有一</a:t>
            </a:r>
            <a:r>
              <a:rPr lang="en-US" altLang="zh-CN" sz="2400" dirty="0"/>
              <a:t>loop</a:t>
            </a:r>
            <a:r>
              <a:rPr lang="zh-CN" altLang="en-US" sz="2400" dirty="0"/>
              <a:t>含</a:t>
            </a:r>
            <a:r>
              <a:rPr lang="en-US" altLang="zh-CN" sz="2400" dirty="0"/>
              <a:t>100</a:t>
            </a:r>
            <a:r>
              <a:rPr lang="zh-CN" altLang="en-US" sz="2400" dirty="0"/>
              <a:t>次迭代，</a:t>
            </a:r>
          </a:p>
        </p:txBody>
      </p:sp>
      <p:sp>
        <p:nvSpPr>
          <p:cNvPr id="388099" name="Rectangle 3"/>
          <p:cNvSpPr>
            <a:spLocks noGrp="1" noChangeArrowheads="1"/>
          </p:cNvSpPr>
          <p:nvPr>
            <p:ph type="body" sz="half" idx="1"/>
          </p:nvPr>
        </p:nvSpPr>
        <p:spPr>
          <a:xfrm>
            <a:off x="2133600" y="1600200"/>
            <a:ext cx="7924800" cy="769938"/>
          </a:xfrm>
        </p:spPr>
        <p:txBody>
          <a:bodyPr/>
          <a:lstStyle/>
          <a:p>
            <a:pPr>
              <a:lnSpc>
                <a:spcPct val="85000"/>
              </a:lnSpc>
            </a:pPr>
            <a:r>
              <a:rPr lang="zh-CN" altLang="en-US" sz="2400"/>
              <a:t>采用软件流水线技术</a:t>
            </a:r>
          </a:p>
          <a:p>
            <a:pPr lvl="1">
              <a:lnSpc>
                <a:spcPct val="85000"/>
              </a:lnSpc>
            </a:pPr>
            <a:r>
              <a:rPr lang="zh-CN" altLang="en-US" sz="2200">
                <a:solidFill>
                  <a:srgbClr val="FF0000"/>
                </a:solidFill>
              </a:rPr>
              <a:t>减少的是循环执行时间</a:t>
            </a:r>
          </a:p>
        </p:txBody>
      </p:sp>
      <p:graphicFrame>
        <p:nvGraphicFramePr>
          <p:cNvPr id="388100" name="Object 4"/>
          <p:cNvGraphicFramePr>
            <a:graphicFrameLocks noGrp="1" noChangeAspect="1"/>
          </p:cNvGraphicFramePr>
          <p:nvPr>
            <p:ph sz="half" idx="2"/>
          </p:nvPr>
        </p:nvGraphicFramePr>
        <p:xfrm>
          <a:off x="2259013" y="2708275"/>
          <a:ext cx="7243762" cy="3036888"/>
        </p:xfrm>
        <a:graphic>
          <a:graphicData uri="http://schemas.openxmlformats.org/presentationml/2006/ole">
            <mc:AlternateContent xmlns:mc="http://schemas.openxmlformats.org/markup-compatibility/2006">
              <mc:Choice xmlns:v="urn:schemas-microsoft-com:vml" Requires="v">
                <p:oleObj spid="_x0000_s16386" name="Picture" r:id="rId3" imgW="3067200" imgH="1285920" progId="Word.Picture.8">
                  <p:embed/>
                </p:oleObj>
              </mc:Choice>
              <mc:Fallback>
                <p:oleObj name="Picture" r:id="rId3" imgW="3067200" imgH="1285920" progId="Word.Picture.8">
                  <p:embed/>
                  <p:pic>
                    <p:nvPicPr>
                      <p:cNvPr id="3881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013" y="2708275"/>
                        <a:ext cx="7243762" cy="3036888"/>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BD2E455-E622-4A0B-9BF8-3936C7E62A33}"/>
              </a:ext>
            </a:extLst>
          </p:cNvPr>
          <p:cNvSpPr>
            <a:spLocks noGrp="1"/>
          </p:cNvSpPr>
          <p:nvPr>
            <p:ph type="title"/>
          </p:nvPr>
        </p:nvSpPr>
        <p:spPr/>
        <p:txBody>
          <a:bodyPr/>
          <a:lstStyle/>
          <a:p>
            <a:endParaRPr lang="zh-CN" altLang="en-US" dirty="0"/>
          </a:p>
        </p:txBody>
      </p:sp>
      <p:sp>
        <p:nvSpPr>
          <p:cNvPr id="389123" name="Rectangle 3"/>
          <p:cNvSpPr>
            <a:spLocks noGrp="1" noChangeArrowheads="1"/>
          </p:cNvSpPr>
          <p:nvPr>
            <p:ph type="body" sz="half" idx="1"/>
          </p:nvPr>
        </p:nvSpPr>
        <p:spPr>
          <a:xfrm>
            <a:off x="1991544" y="1052736"/>
            <a:ext cx="7924800" cy="2133600"/>
          </a:xfrm>
        </p:spPr>
        <p:txBody>
          <a:bodyPr/>
          <a:lstStyle/>
          <a:p>
            <a:r>
              <a:rPr lang="zh-CN" altLang="en-US" sz="2800" dirty="0"/>
              <a:t>采用直接循环展开</a:t>
            </a:r>
          </a:p>
          <a:p>
            <a:pPr lvl="1"/>
            <a:r>
              <a:rPr lang="zh-CN" altLang="en-US" sz="2400" dirty="0"/>
              <a:t>减少的是循环开销（分支和计数器更新的代码）。</a:t>
            </a:r>
          </a:p>
          <a:p>
            <a:pPr lvl="1"/>
            <a:r>
              <a:rPr lang="zh-CN" altLang="en-US" sz="2400" dirty="0"/>
              <a:t>由于不可能将</a:t>
            </a:r>
            <a:r>
              <a:rPr lang="en-US" altLang="zh-CN" sz="2400" dirty="0"/>
              <a:t>100</a:t>
            </a:r>
            <a:r>
              <a:rPr lang="zh-CN" altLang="en-US" sz="2400" dirty="0"/>
              <a:t>次迭代全部直接展开，（因为占用太多代码空间，寄存器），通常，每次展开几个迭代，这样能流水化（即重叠执行）的指令数就远远少于软件流水技术。</a:t>
            </a:r>
          </a:p>
        </p:txBody>
      </p:sp>
      <p:graphicFrame>
        <p:nvGraphicFramePr>
          <p:cNvPr id="389122" name="Object 2"/>
          <p:cNvGraphicFramePr>
            <a:graphicFrameLocks noGrp="1" noChangeAspect="1"/>
          </p:cNvGraphicFramePr>
          <p:nvPr>
            <p:ph sz="half" idx="2"/>
          </p:nvPr>
        </p:nvGraphicFramePr>
        <p:xfrm>
          <a:off x="2423592" y="3702514"/>
          <a:ext cx="7148720" cy="1917575"/>
        </p:xfrm>
        <a:graphic>
          <a:graphicData uri="http://schemas.openxmlformats.org/presentationml/2006/ole">
            <mc:AlternateContent xmlns:mc="http://schemas.openxmlformats.org/markup-compatibility/2006">
              <mc:Choice xmlns:v="urn:schemas-microsoft-com:vml" Requires="v">
                <p:oleObj spid="_x0000_s17410" name="Picture" r:id="rId3" imgW="4438800" imgH="1190520" progId="Word.Picture.8">
                  <p:embed/>
                </p:oleObj>
              </mc:Choice>
              <mc:Fallback>
                <p:oleObj name="Picture" r:id="rId3" imgW="4438800" imgH="1190520" progId="Word.Picture.8">
                  <p:embed/>
                  <p:pic>
                    <p:nvPicPr>
                      <p:cNvPr id="389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592" y="3702514"/>
                        <a:ext cx="7148720" cy="1917575"/>
                      </a:xfrm>
                      <a:prstGeom prst="rect">
                        <a:avLst/>
                      </a:prstGeom>
                      <a:solidFill>
                        <a:schemeClr val="accent1"/>
                      </a:solidFill>
                    </p:spPr>
                  </p:pic>
                </p:oleObj>
              </mc:Fallback>
            </mc:AlternateContent>
          </a:graphicData>
        </a:graphic>
      </p:graphicFrame>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ltLang="zh-CN" dirty="0"/>
              <a:t>4.3.2  Global Code Scheduling trace scheduling 	--</a:t>
            </a:r>
            <a:r>
              <a:rPr lang="zh-CN" altLang="en-US" dirty="0"/>
              <a:t>路径调度</a:t>
            </a:r>
          </a:p>
        </p:txBody>
      </p:sp>
      <p:sp>
        <p:nvSpPr>
          <p:cNvPr id="390147" name="Rectangle 3"/>
          <p:cNvSpPr>
            <a:spLocks noGrp="1" noChangeArrowheads="1"/>
          </p:cNvSpPr>
          <p:nvPr>
            <p:ph idx="1"/>
          </p:nvPr>
        </p:nvSpPr>
        <p:spPr/>
        <p:txBody>
          <a:bodyPr/>
          <a:lstStyle/>
          <a:p>
            <a:r>
              <a:rPr lang="zh-CN" altLang="en-US"/>
              <a:t>按关键路径进行调度</a:t>
            </a:r>
            <a:r>
              <a:rPr lang="en-US" altLang="zh-CN"/>
              <a:t>(Using critical path scheduling)</a:t>
            </a:r>
          </a:p>
          <a:p>
            <a:r>
              <a:rPr lang="zh-CN" altLang="en-US"/>
              <a:t>适用范围</a:t>
            </a:r>
            <a:r>
              <a:rPr lang="en-US" altLang="zh-CN"/>
              <a:t>:</a:t>
            </a:r>
          </a:p>
          <a:p>
            <a:pPr lvl="1"/>
            <a:r>
              <a:rPr lang="en-US" altLang="zh-CN"/>
              <a:t>  </a:t>
            </a:r>
            <a:r>
              <a:rPr lang="zh-CN" altLang="en-US"/>
              <a:t>路径调度是为开发条件转移之间的</a:t>
            </a:r>
            <a:r>
              <a:rPr lang="en-US" altLang="zh-CN"/>
              <a:t>ILP</a:t>
            </a:r>
            <a:r>
              <a:rPr lang="zh-CN" altLang="en-US"/>
              <a:t>而提出的。</a:t>
            </a:r>
          </a:p>
          <a:p>
            <a:pPr lvl="1"/>
            <a:r>
              <a:rPr lang="zh-CN" altLang="en-US"/>
              <a:t>  循环展开是为开发</a:t>
            </a:r>
            <a:r>
              <a:rPr lang="en-US" altLang="zh-CN"/>
              <a:t>Loop</a:t>
            </a:r>
            <a:r>
              <a:rPr lang="zh-CN" altLang="en-US"/>
              <a:t>之间的</a:t>
            </a:r>
            <a:r>
              <a:rPr lang="en-US" altLang="zh-CN"/>
              <a:t>ILP</a:t>
            </a:r>
            <a:r>
              <a:rPr lang="zh-CN" altLang="en-US"/>
              <a:t>而提出的。 </a:t>
            </a:r>
          </a:p>
        </p:txBody>
      </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ltLang="zh-CN"/>
              <a:t>*</a:t>
            </a:r>
            <a:r>
              <a:rPr lang="zh-CN" altLang="en-US"/>
              <a:t>路径调度技术的提出：</a:t>
            </a:r>
          </a:p>
        </p:txBody>
      </p:sp>
      <p:sp>
        <p:nvSpPr>
          <p:cNvPr id="391171" name="Rectangle 3"/>
          <p:cNvSpPr>
            <a:spLocks noGrp="1" noChangeArrowheads="1"/>
          </p:cNvSpPr>
          <p:nvPr>
            <p:ph idx="1"/>
          </p:nvPr>
        </p:nvSpPr>
        <p:spPr/>
        <p:txBody>
          <a:bodyPr/>
          <a:lstStyle/>
          <a:p>
            <a:r>
              <a:rPr lang="zh-CN" altLang="en-US"/>
              <a:t>迄今我们研究了程序基本块内，</a:t>
            </a:r>
            <a:r>
              <a:rPr lang="en-US" altLang="zh-CN"/>
              <a:t>loop</a:t>
            </a:r>
            <a:r>
              <a:rPr lang="zh-CN" altLang="en-US"/>
              <a:t>间的</a:t>
            </a:r>
            <a:r>
              <a:rPr lang="en-US" altLang="zh-CN"/>
              <a:t>ILP</a:t>
            </a:r>
            <a:r>
              <a:rPr lang="zh-CN" altLang="en-US"/>
              <a:t>开发，然而多发射处理器的引入，要求开发更多的</a:t>
            </a:r>
            <a:r>
              <a:rPr lang="en-US" altLang="zh-CN"/>
              <a:t>ILP</a:t>
            </a:r>
            <a:r>
              <a:rPr lang="zh-CN" altLang="en-US"/>
              <a:t>来发挥其性能。因此，进一步研究包含条件转移的程序基本块之间的</a:t>
            </a:r>
            <a:r>
              <a:rPr lang="en-US" altLang="zh-CN"/>
              <a:t>ILP----</a:t>
            </a:r>
            <a:r>
              <a:rPr lang="zh-CN" altLang="en-US"/>
              <a:t>路径调度技术。</a:t>
            </a:r>
          </a:p>
        </p:txBody>
      </p:sp>
    </p:spTree>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US" altLang="zh-CN"/>
              <a:t>*</a:t>
            </a:r>
            <a:r>
              <a:rPr lang="zh-CN" altLang="en-US"/>
              <a:t>路径调度的基本思想</a:t>
            </a:r>
          </a:p>
        </p:txBody>
      </p:sp>
      <p:sp>
        <p:nvSpPr>
          <p:cNvPr id="392195" name="Rectangle 3"/>
          <p:cNvSpPr>
            <a:spLocks noGrp="1" noChangeArrowheads="1"/>
          </p:cNvSpPr>
          <p:nvPr>
            <p:ph idx="1"/>
          </p:nvPr>
        </p:nvSpPr>
        <p:spPr/>
        <p:txBody>
          <a:bodyPr/>
          <a:lstStyle/>
          <a:p>
            <a:r>
              <a:rPr lang="zh-CN" altLang="en-US"/>
              <a:t>路径调度技术应用转移预测技术和投机执行思想，预测代码执行方向（即预测条件转移指令的转移方向），也就是预测代码的执行路径。选择转移概率大的执行路径，将这条路径上的基本块合并在一起，扩大基本块的规模。然后投机执行（即提前执行）。这样做的结果是突破了转移指令造成的线性代码块规模的限制，从而增加了进一步开发出更多</a:t>
            </a:r>
            <a:r>
              <a:rPr lang="en-US" altLang="zh-CN"/>
              <a:t>ILP</a:t>
            </a:r>
            <a:r>
              <a:rPr lang="zh-CN" altLang="en-US"/>
              <a:t>的可能性。</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2133600" y="228600"/>
            <a:ext cx="8066856" cy="914400"/>
          </a:xfrm>
        </p:spPr>
        <p:txBody>
          <a:bodyPr/>
          <a:lstStyle/>
          <a:p>
            <a:r>
              <a:rPr lang="en-US" altLang="zh-CN" sz="3600" b="1" dirty="0"/>
              <a:t>Advantages of Dynamic Scheduling Scheduling</a:t>
            </a:r>
          </a:p>
        </p:txBody>
      </p:sp>
      <p:sp>
        <p:nvSpPr>
          <p:cNvPr id="301059" name="Rectangle 3"/>
          <p:cNvSpPr>
            <a:spLocks noGrp="1" noChangeArrowheads="1"/>
          </p:cNvSpPr>
          <p:nvPr>
            <p:ph idx="1"/>
          </p:nvPr>
        </p:nvSpPr>
        <p:spPr/>
        <p:txBody>
          <a:bodyPr/>
          <a:lstStyle/>
          <a:p>
            <a:pPr>
              <a:lnSpc>
                <a:spcPct val="90000"/>
              </a:lnSpc>
            </a:pPr>
            <a:r>
              <a:rPr lang="en-US" altLang="zh-CN" sz="2800">
                <a:latin typeface="Comic Sans MS" pitchFamily="66" charset="0"/>
              </a:rPr>
              <a:t>Handles cases when dependences unknown at compile time </a:t>
            </a:r>
          </a:p>
          <a:p>
            <a:pPr lvl="1">
              <a:lnSpc>
                <a:spcPct val="90000"/>
              </a:lnSpc>
            </a:pPr>
            <a:r>
              <a:rPr lang="en-US" altLang="zh-CN">
                <a:latin typeface="Comic Sans MS" pitchFamily="66" charset="0"/>
              </a:rPr>
              <a:t>(e.g., because they may involve a memory reference)</a:t>
            </a:r>
          </a:p>
          <a:p>
            <a:pPr>
              <a:lnSpc>
                <a:spcPct val="90000"/>
              </a:lnSpc>
            </a:pPr>
            <a:r>
              <a:rPr lang="en-US" altLang="zh-CN" sz="2800">
                <a:latin typeface="Comic Sans MS" pitchFamily="66" charset="0"/>
              </a:rPr>
              <a:t>It simplifies the compiler </a:t>
            </a:r>
          </a:p>
          <a:p>
            <a:pPr>
              <a:lnSpc>
                <a:spcPct val="90000"/>
              </a:lnSpc>
            </a:pPr>
            <a:r>
              <a:rPr lang="en-US" altLang="zh-CN" sz="2800">
                <a:latin typeface="Comic Sans MS" pitchFamily="66" charset="0"/>
              </a:rPr>
              <a:t>Allows code that compiled for one pipeline to run efficiently on a different pipeline </a:t>
            </a:r>
          </a:p>
          <a:p>
            <a:pPr>
              <a:lnSpc>
                <a:spcPct val="90000"/>
              </a:lnSpc>
            </a:pPr>
            <a:r>
              <a:rPr lang="en-US" altLang="zh-CN" sz="2800">
                <a:latin typeface="Comic Sans MS" pitchFamily="66" charset="0"/>
              </a:rPr>
              <a:t>Hardware speculation, a technique with significant performance advantages, that builds on dynamic scheduling</a:t>
            </a:r>
          </a:p>
          <a:p>
            <a:pPr>
              <a:lnSpc>
                <a:spcPct val="90000"/>
              </a:lnSpc>
            </a:pPr>
            <a:endParaRPr lang="en-US" altLang="zh-CN" sz="2800">
              <a:latin typeface="Comic Sans MS" pitchFamily="66" charset="0"/>
            </a:endParaRPr>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ltLang="zh-CN"/>
              <a:t>*</a:t>
            </a:r>
            <a:r>
              <a:rPr lang="zh-CN" altLang="en-US"/>
              <a:t>路径调度方法：</a:t>
            </a:r>
          </a:p>
        </p:txBody>
      </p:sp>
      <p:sp>
        <p:nvSpPr>
          <p:cNvPr id="393219" name="Rectangle 3"/>
          <p:cNvSpPr>
            <a:spLocks noGrp="1" noChangeArrowheads="1"/>
          </p:cNvSpPr>
          <p:nvPr>
            <p:ph idx="1"/>
          </p:nvPr>
        </p:nvSpPr>
        <p:spPr/>
        <p:txBody>
          <a:bodyPr/>
          <a:lstStyle/>
          <a:p>
            <a:r>
              <a:rPr lang="zh-CN" altLang="en-US" dirty="0"/>
              <a:t>有三个不同过程组成：</a:t>
            </a:r>
          </a:p>
          <a:p>
            <a:pPr lvl="1"/>
            <a:r>
              <a:rPr lang="en-US" altLang="zh-CN" dirty="0"/>
              <a:t>Trace selection</a:t>
            </a:r>
            <a:r>
              <a:rPr lang="zh-CN" altLang="en-US" dirty="0"/>
              <a:t>（路径选择）</a:t>
            </a:r>
          </a:p>
          <a:p>
            <a:pPr lvl="1"/>
            <a:r>
              <a:rPr lang="en-US" altLang="zh-CN" dirty="0"/>
              <a:t>Trace compaction</a:t>
            </a:r>
            <a:r>
              <a:rPr lang="zh-CN" altLang="en-US" dirty="0"/>
              <a:t>（路径压缩）</a:t>
            </a:r>
          </a:p>
          <a:p>
            <a:pPr lvl="1"/>
            <a:r>
              <a:rPr lang="en-US" altLang="zh-CN" dirty="0"/>
              <a:t>Predict miss compensate</a:t>
            </a:r>
            <a:r>
              <a:rPr lang="zh-CN" altLang="en-US" dirty="0"/>
              <a:t>（路径补偿）</a:t>
            </a:r>
            <a:endParaRPr lang="en-US" altLang="zh-CN" dirty="0"/>
          </a:p>
        </p:txBody>
      </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ltLang="zh-CN"/>
              <a:t>*</a:t>
            </a:r>
            <a:r>
              <a:rPr lang="zh-CN" altLang="en-US"/>
              <a:t>路径选择</a:t>
            </a:r>
          </a:p>
        </p:txBody>
      </p:sp>
      <p:sp>
        <p:nvSpPr>
          <p:cNvPr id="394243" name="Rectangle 3"/>
          <p:cNvSpPr>
            <a:spLocks noGrp="1" noChangeArrowheads="1"/>
          </p:cNvSpPr>
          <p:nvPr>
            <p:ph idx="1"/>
          </p:nvPr>
        </p:nvSpPr>
        <p:spPr/>
        <p:txBody>
          <a:bodyPr/>
          <a:lstStyle/>
          <a:p>
            <a:r>
              <a:rPr lang="zh-CN" altLang="en-US" dirty="0"/>
              <a:t>遇到条件转移指令时，首先预测转移的可能方向，将转移概率大的方向选作代码的执行路径，将转移指令前的代码基本块和转移指令后的路径上的基本块合并成一个大的基本块。若新形成的大基本块中含有</a:t>
            </a:r>
            <a:r>
              <a:rPr lang="en-US" altLang="zh-CN" dirty="0"/>
              <a:t>loop</a:t>
            </a:r>
            <a:r>
              <a:rPr lang="zh-CN" altLang="en-US" dirty="0"/>
              <a:t>，则展开该</a:t>
            </a:r>
            <a:r>
              <a:rPr lang="en-US" altLang="zh-CN" dirty="0"/>
              <a:t>loop</a:t>
            </a:r>
            <a:r>
              <a:rPr lang="zh-CN" altLang="en-US" dirty="0"/>
              <a:t>，最终形成一条长的代码序列，供进一步开发</a:t>
            </a:r>
            <a:r>
              <a:rPr lang="en-US" altLang="zh-CN" dirty="0"/>
              <a:t>ILP</a:t>
            </a:r>
            <a:r>
              <a:rPr lang="zh-CN" altLang="en-US" dirty="0"/>
              <a:t>。</a:t>
            </a:r>
          </a:p>
          <a:p>
            <a:endParaRPr lang="en-US" altLang="zh-CN" dirty="0"/>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5268" name="Rectangle 4"/>
          <p:cNvSpPr>
            <a:spLocks noGrp="1" noChangeArrowheads="1"/>
          </p:cNvSpPr>
          <p:nvPr>
            <p:ph type="title"/>
          </p:nvPr>
        </p:nvSpPr>
        <p:spPr>
          <a:xfrm>
            <a:off x="2079625" y="254001"/>
            <a:ext cx="7442200" cy="428625"/>
          </a:xfrm>
          <a:ln/>
          <a:extLst>
            <a:ext uri="{91240B29-F687-4f45-9708-019B960494DF}">
              <a14:hiddenLine xmlns="" xmlns:a14="http://schemas.microsoft.com/office/drawing/2010/main" w="9525">
                <a:solidFill>
                  <a:srgbClr val="FF0000"/>
                </a:solidFill>
                <a:miter lim="800000"/>
                <a:headEnd/>
                <a:tailEnd/>
              </a14:hiddenLine>
            </a:ext>
          </a:extLst>
        </p:spPr>
        <p:txBody>
          <a:bodyPr/>
          <a:lstStyle/>
          <a:p>
            <a:r>
              <a:rPr lang="zh-CN" altLang="en-US" sz="3200" b="1" dirty="0"/>
              <a:t>路径选择图示：</a:t>
            </a:r>
            <a:endParaRPr lang="zh-CN" altLang="en-US" sz="3600" dirty="0"/>
          </a:p>
        </p:txBody>
      </p:sp>
      <p:graphicFrame>
        <p:nvGraphicFramePr>
          <p:cNvPr id="395267" name="Object 3"/>
          <p:cNvGraphicFramePr>
            <a:graphicFrameLocks noGrp="1" noChangeAspect="1"/>
          </p:cNvGraphicFramePr>
          <p:nvPr>
            <p:ph sz="half" idx="1"/>
          </p:nvPr>
        </p:nvGraphicFramePr>
        <p:xfrm>
          <a:off x="4410075" y="1600200"/>
          <a:ext cx="3371850" cy="2133600"/>
        </p:xfrm>
        <a:graphic>
          <a:graphicData uri="http://schemas.openxmlformats.org/presentationml/2006/ole">
            <mc:AlternateContent xmlns:mc="http://schemas.openxmlformats.org/markup-compatibility/2006">
              <mc:Choice xmlns:v="urn:schemas-microsoft-com:vml" Requires="v">
                <p:oleObj spid="_x0000_s18434" name="Picture" r:id="rId3" imgW="3943440" imgH="2495520" progId="Word.Picture.8">
                  <p:embed/>
                </p:oleObj>
              </mc:Choice>
              <mc:Fallback>
                <p:oleObj name="Picture" r:id="rId3" imgW="3943440" imgH="2495520" progId="Word.Picture.8">
                  <p:embed/>
                  <p:pic>
                    <p:nvPicPr>
                      <p:cNvPr id="39526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0075" y="1600200"/>
                        <a:ext cx="3371850" cy="2133600"/>
                      </a:xfrm>
                      <a:prstGeom prst="rect">
                        <a:avLst/>
                      </a:prstGeom>
                    </p:spPr>
                  </p:pic>
                </p:oleObj>
              </mc:Fallback>
            </mc:AlternateContent>
          </a:graphicData>
        </a:graphic>
      </p:graphicFrame>
      <p:sp>
        <p:nvSpPr>
          <p:cNvPr id="395269" name="Rectangle 5"/>
          <p:cNvSpPr>
            <a:spLocks noGrp="1" noChangeArrowheads="1"/>
          </p:cNvSpPr>
          <p:nvPr>
            <p:ph type="body" sz="half" idx="2"/>
          </p:nvPr>
        </p:nvSpPr>
        <p:spPr>
          <a:xfrm>
            <a:off x="2135189" y="5842001"/>
            <a:ext cx="8131175" cy="682625"/>
          </a:xfrm>
        </p:spPr>
        <p:txBody>
          <a:bodyPr/>
          <a:lstStyle/>
          <a:p>
            <a:r>
              <a:rPr lang="zh-CN" altLang="en-US" sz="2400"/>
              <a:t>若</a:t>
            </a:r>
            <a:r>
              <a:rPr lang="en-US" altLang="zh-CN" sz="2400"/>
              <a:t>True</a:t>
            </a:r>
            <a:r>
              <a:rPr lang="zh-CN" altLang="en-US" sz="2400"/>
              <a:t>概率大，则将左边分支选作</a:t>
            </a:r>
            <a:r>
              <a:rPr lang="en-US" altLang="zh-CN" sz="2400"/>
              <a:t>Trace,</a:t>
            </a:r>
            <a:r>
              <a:rPr lang="zh-CN" altLang="en-US" sz="2400"/>
              <a:t>统一开发其</a:t>
            </a:r>
            <a:r>
              <a:rPr lang="en-US" altLang="zh-CN" sz="2400"/>
              <a:t>ILP</a:t>
            </a:r>
            <a:endParaRPr lang="en-US" altLang="zh-CN" sz="2800"/>
          </a:p>
        </p:txBody>
      </p:sp>
      <p:sp>
        <p:nvSpPr>
          <p:cNvPr id="395266" name="Freeform 2"/>
          <p:cNvSpPr>
            <a:spLocks/>
          </p:cNvSpPr>
          <p:nvPr/>
        </p:nvSpPr>
        <p:spPr bwMode="auto">
          <a:xfrm>
            <a:off x="5375275" y="723901"/>
            <a:ext cx="3600450" cy="5153025"/>
          </a:xfrm>
          <a:custGeom>
            <a:avLst/>
            <a:gdLst>
              <a:gd name="T0" fmla="*/ 2256 w 2448"/>
              <a:gd name="T1" fmla="*/ 96 h 3456"/>
              <a:gd name="T2" fmla="*/ 2400 w 2448"/>
              <a:gd name="T3" fmla="*/ 336 h 3456"/>
              <a:gd name="T4" fmla="*/ 2448 w 2448"/>
              <a:gd name="T5" fmla="*/ 528 h 3456"/>
              <a:gd name="T6" fmla="*/ 2400 w 2448"/>
              <a:gd name="T7" fmla="*/ 768 h 3456"/>
              <a:gd name="T8" fmla="*/ 2256 w 2448"/>
              <a:gd name="T9" fmla="*/ 1008 h 3456"/>
              <a:gd name="T10" fmla="*/ 2112 w 2448"/>
              <a:gd name="T11" fmla="*/ 1248 h 3456"/>
              <a:gd name="T12" fmla="*/ 1920 w 2448"/>
              <a:gd name="T13" fmla="*/ 1440 h 3456"/>
              <a:gd name="T14" fmla="*/ 1728 w 2448"/>
              <a:gd name="T15" fmla="*/ 1584 h 3456"/>
              <a:gd name="T16" fmla="*/ 1728 w 2448"/>
              <a:gd name="T17" fmla="*/ 1824 h 3456"/>
              <a:gd name="T18" fmla="*/ 1776 w 2448"/>
              <a:gd name="T19" fmla="*/ 1968 h 3456"/>
              <a:gd name="T20" fmla="*/ 1968 w 2448"/>
              <a:gd name="T21" fmla="*/ 2112 h 3456"/>
              <a:gd name="T22" fmla="*/ 2064 w 2448"/>
              <a:gd name="T23" fmla="*/ 2256 h 3456"/>
              <a:gd name="T24" fmla="*/ 2112 w 2448"/>
              <a:gd name="T25" fmla="*/ 2448 h 3456"/>
              <a:gd name="T26" fmla="*/ 2160 w 2448"/>
              <a:gd name="T27" fmla="*/ 2688 h 3456"/>
              <a:gd name="T28" fmla="*/ 2160 w 2448"/>
              <a:gd name="T29" fmla="*/ 2880 h 3456"/>
              <a:gd name="T30" fmla="*/ 2160 w 2448"/>
              <a:gd name="T31" fmla="*/ 3168 h 3456"/>
              <a:gd name="T32" fmla="*/ 1968 w 2448"/>
              <a:gd name="T33" fmla="*/ 3360 h 3456"/>
              <a:gd name="T34" fmla="*/ 1824 w 2448"/>
              <a:gd name="T35" fmla="*/ 3456 h 3456"/>
              <a:gd name="T36" fmla="*/ 1488 w 2448"/>
              <a:gd name="T37" fmla="*/ 3456 h 3456"/>
              <a:gd name="T38" fmla="*/ 960 w 2448"/>
              <a:gd name="T39" fmla="*/ 3408 h 3456"/>
              <a:gd name="T40" fmla="*/ 576 w 2448"/>
              <a:gd name="T41" fmla="*/ 3264 h 3456"/>
              <a:gd name="T42" fmla="*/ 288 w 2448"/>
              <a:gd name="T43" fmla="*/ 3024 h 3456"/>
              <a:gd name="T44" fmla="*/ 96 w 2448"/>
              <a:gd name="T45" fmla="*/ 2592 h 3456"/>
              <a:gd name="T46" fmla="*/ 0 w 2448"/>
              <a:gd name="T47" fmla="*/ 2064 h 3456"/>
              <a:gd name="T48" fmla="*/ 48 w 2448"/>
              <a:gd name="T49" fmla="*/ 1440 h 3456"/>
              <a:gd name="T50" fmla="*/ 144 w 2448"/>
              <a:gd name="T51" fmla="*/ 912 h 3456"/>
              <a:gd name="T52" fmla="*/ 432 w 2448"/>
              <a:gd name="T53" fmla="*/ 576 h 3456"/>
              <a:gd name="T54" fmla="*/ 624 w 2448"/>
              <a:gd name="T55" fmla="*/ 384 h 3456"/>
              <a:gd name="T56" fmla="*/ 960 w 2448"/>
              <a:gd name="T57" fmla="*/ 144 h 3456"/>
              <a:gd name="T58" fmla="*/ 1392 w 2448"/>
              <a:gd name="T59" fmla="*/ 96 h 3456"/>
              <a:gd name="T60" fmla="*/ 1632 w 2448"/>
              <a:gd name="T61" fmla="*/ 0 h 3456"/>
              <a:gd name="T62" fmla="*/ 1968 w 2448"/>
              <a:gd name="T63" fmla="*/ 0 h 3456"/>
              <a:gd name="T64" fmla="*/ 2256 w 2448"/>
              <a:gd name="T65" fmla="*/ 96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48" h="3456">
                <a:moveTo>
                  <a:pt x="2256" y="96"/>
                </a:moveTo>
                <a:lnTo>
                  <a:pt x="2400" y="336"/>
                </a:lnTo>
                <a:lnTo>
                  <a:pt x="2448" y="528"/>
                </a:lnTo>
                <a:lnTo>
                  <a:pt x="2400" y="768"/>
                </a:lnTo>
                <a:lnTo>
                  <a:pt x="2256" y="1008"/>
                </a:lnTo>
                <a:lnTo>
                  <a:pt x="2112" y="1248"/>
                </a:lnTo>
                <a:lnTo>
                  <a:pt x="1920" y="1440"/>
                </a:lnTo>
                <a:lnTo>
                  <a:pt x="1728" y="1584"/>
                </a:lnTo>
                <a:lnTo>
                  <a:pt x="1728" y="1824"/>
                </a:lnTo>
                <a:lnTo>
                  <a:pt x="1776" y="1968"/>
                </a:lnTo>
                <a:lnTo>
                  <a:pt x="1968" y="2112"/>
                </a:lnTo>
                <a:lnTo>
                  <a:pt x="2064" y="2256"/>
                </a:lnTo>
                <a:lnTo>
                  <a:pt x="2112" y="2448"/>
                </a:lnTo>
                <a:lnTo>
                  <a:pt x="2160" y="2688"/>
                </a:lnTo>
                <a:lnTo>
                  <a:pt x="2160" y="2880"/>
                </a:lnTo>
                <a:lnTo>
                  <a:pt x="2160" y="3168"/>
                </a:lnTo>
                <a:lnTo>
                  <a:pt x="1968" y="3360"/>
                </a:lnTo>
                <a:lnTo>
                  <a:pt x="1824" y="3456"/>
                </a:lnTo>
                <a:lnTo>
                  <a:pt x="1488" y="3456"/>
                </a:lnTo>
                <a:lnTo>
                  <a:pt x="960" y="3408"/>
                </a:lnTo>
                <a:lnTo>
                  <a:pt x="576" y="3264"/>
                </a:lnTo>
                <a:lnTo>
                  <a:pt x="288" y="3024"/>
                </a:lnTo>
                <a:lnTo>
                  <a:pt x="96" y="2592"/>
                </a:lnTo>
                <a:lnTo>
                  <a:pt x="0" y="2064"/>
                </a:lnTo>
                <a:lnTo>
                  <a:pt x="48" y="1440"/>
                </a:lnTo>
                <a:lnTo>
                  <a:pt x="144" y="912"/>
                </a:lnTo>
                <a:lnTo>
                  <a:pt x="432" y="576"/>
                </a:lnTo>
                <a:lnTo>
                  <a:pt x="624" y="384"/>
                </a:lnTo>
                <a:lnTo>
                  <a:pt x="960" y="144"/>
                </a:lnTo>
                <a:lnTo>
                  <a:pt x="1392" y="96"/>
                </a:lnTo>
                <a:lnTo>
                  <a:pt x="1632" y="0"/>
                </a:lnTo>
                <a:lnTo>
                  <a:pt x="1968" y="0"/>
                </a:lnTo>
                <a:lnTo>
                  <a:pt x="2256" y="96"/>
                </a:lnTo>
                <a:close/>
              </a:path>
            </a:pathLst>
          </a:custGeom>
          <a:solidFill>
            <a:srgbClr val="FFFF00">
              <a:alpha val="50000"/>
            </a:srgbClr>
          </a:solidFill>
          <a:ln w="9525" cap="flat" cmpd="sng">
            <a:solidFill>
              <a:srgbClr val="FF0000"/>
            </a:solidFill>
            <a:prstDash val="solid"/>
            <a:round/>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95267"/>
                                        </p:tgtEl>
                                        <p:attrNameLst>
                                          <p:attrName>style.visibility</p:attrName>
                                        </p:attrNameLst>
                                      </p:cBhvr>
                                      <p:to>
                                        <p:strVal val="visible"/>
                                      </p:to>
                                    </p:set>
                                    <p:animEffect transition="in" filter="box(out)">
                                      <p:cBhvr>
                                        <p:cTn id="7" dur="500"/>
                                        <p:tgtEl>
                                          <p:spTgt spid="395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5266"/>
                                        </p:tgtEl>
                                        <p:attrNameLst>
                                          <p:attrName>style.visibility</p:attrName>
                                        </p:attrNameLst>
                                      </p:cBhvr>
                                      <p:to>
                                        <p:strVal val="visible"/>
                                      </p:to>
                                    </p:set>
                                    <p:animEffect transition="in" filter="strips(downRight)">
                                      <p:cBhvr>
                                        <p:cTn id="12" dur="500"/>
                                        <p:tgtEl>
                                          <p:spTgt spid="3952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95269">
                                            <p:txEl>
                                              <p:pRg st="0" end="0"/>
                                            </p:txEl>
                                          </p:spTgt>
                                        </p:tgtEl>
                                        <p:attrNameLst>
                                          <p:attrName>style.visibility</p:attrName>
                                        </p:attrNameLst>
                                      </p:cBhvr>
                                      <p:to>
                                        <p:strVal val="visible"/>
                                      </p:to>
                                    </p:set>
                                    <p:animEffect transition="in" filter="slide(fromBottom)">
                                      <p:cBhvr>
                                        <p:cTn id="17" dur="500"/>
                                        <p:tgtEl>
                                          <p:spTgt spid="3952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9" grpId="0" build="p" autoUpdateAnimBg="0"/>
      <p:bldP spid="395266"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altLang="zh-CN"/>
              <a:t>*</a:t>
            </a:r>
            <a:r>
              <a:rPr lang="zh-CN" altLang="en-US"/>
              <a:t>路径压缩</a:t>
            </a:r>
          </a:p>
        </p:txBody>
      </p:sp>
      <p:sp>
        <p:nvSpPr>
          <p:cNvPr id="396291" name="Rectangle 3"/>
          <p:cNvSpPr>
            <a:spLocks noGrp="1" noChangeArrowheads="1"/>
          </p:cNvSpPr>
          <p:nvPr>
            <p:ph idx="1"/>
          </p:nvPr>
        </p:nvSpPr>
        <p:spPr/>
        <p:txBody>
          <a:bodyPr/>
          <a:lstStyle/>
          <a:p>
            <a:r>
              <a:rPr lang="zh-CN" altLang="en-US" dirty="0"/>
              <a:t>一旦路径选好后，可以将转移指令后的代码提前到转移指令前执行（即投机执行）。根据所采用的多发射方法，将路径内的代码组织成超长指令字，或超标量指令，提高</a:t>
            </a:r>
            <a:r>
              <a:rPr lang="en-US" altLang="zh-CN" dirty="0"/>
              <a:t>ILP</a:t>
            </a:r>
            <a:r>
              <a:rPr lang="zh-CN" altLang="en-US" dirty="0"/>
              <a:t>。经过压缩，使代码长度缩短，这就是“</a:t>
            </a:r>
            <a:r>
              <a:rPr lang="en-US" altLang="zh-CN" dirty="0"/>
              <a:t>compaction”</a:t>
            </a:r>
            <a:r>
              <a:rPr lang="zh-CN" altLang="en-US" dirty="0"/>
              <a:t>的含义。由此可知，路径压缩是一种整体调度（</a:t>
            </a:r>
            <a:r>
              <a:rPr lang="en-US" altLang="zh-CN" dirty="0"/>
              <a:t>Global schedule</a:t>
            </a:r>
            <a:r>
              <a:rPr lang="zh-CN" altLang="en-US" dirty="0"/>
              <a:t>）。</a:t>
            </a:r>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zh-CN" altLang="en-US" dirty="0"/>
              <a:t>路径压缩要注意的两件事</a:t>
            </a:r>
          </a:p>
        </p:txBody>
      </p:sp>
      <p:sp>
        <p:nvSpPr>
          <p:cNvPr id="397315" name="Rectangle 3"/>
          <p:cNvSpPr>
            <a:spLocks noGrp="1" noChangeArrowheads="1"/>
          </p:cNvSpPr>
          <p:nvPr>
            <p:ph idx="1"/>
          </p:nvPr>
        </p:nvSpPr>
        <p:spPr/>
        <p:txBody>
          <a:bodyPr/>
          <a:lstStyle/>
          <a:p>
            <a:r>
              <a:rPr lang="zh-CN" altLang="en-US" dirty="0"/>
              <a:t>保证</a:t>
            </a:r>
            <a:r>
              <a:rPr lang="en-US" altLang="zh-CN" dirty="0"/>
              <a:t>Data dependence</a:t>
            </a:r>
          </a:p>
          <a:p>
            <a:pPr lvl="1"/>
            <a:r>
              <a:rPr lang="zh-CN" altLang="en-US" dirty="0"/>
              <a:t>可采用前面已介绍过的循环展开相关性分析和静动态调度方法来解决；</a:t>
            </a:r>
          </a:p>
          <a:p>
            <a:r>
              <a:rPr lang="zh-CN" altLang="en-US" dirty="0"/>
              <a:t>保证控制相关性</a:t>
            </a:r>
          </a:p>
          <a:p>
            <a:pPr lvl="1"/>
            <a:r>
              <a:rPr lang="zh-CN" altLang="en-US" dirty="0"/>
              <a:t>若预测是对的，则所选择的路径不会破坏</a:t>
            </a:r>
            <a:r>
              <a:rPr lang="en-US" altLang="zh-CN" dirty="0"/>
              <a:t>Control dependence</a:t>
            </a:r>
            <a:r>
              <a:rPr lang="zh-CN" altLang="en-US" dirty="0"/>
              <a:t>，若预测是错的，则破坏了控制相关性，则必须给予补偿和调整执行路径。</a:t>
            </a:r>
          </a:p>
        </p:txBody>
      </p:sp>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zh-CN" altLang="en-US"/>
              <a:t>路径补偿</a:t>
            </a:r>
          </a:p>
        </p:txBody>
      </p:sp>
      <p:sp>
        <p:nvSpPr>
          <p:cNvPr id="398339" name="Rectangle 3"/>
          <p:cNvSpPr>
            <a:spLocks noGrp="1" noChangeArrowheads="1"/>
          </p:cNvSpPr>
          <p:nvPr>
            <p:ph idx="1"/>
          </p:nvPr>
        </p:nvSpPr>
        <p:spPr/>
        <p:txBody>
          <a:bodyPr/>
          <a:lstStyle/>
          <a:p>
            <a:r>
              <a:rPr lang="zh-CN" altLang="en-US"/>
              <a:t>包含两个工作，分别对应</a:t>
            </a:r>
            <a:r>
              <a:rPr lang="en-US" altLang="zh-CN"/>
              <a:t>branch</a:t>
            </a:r>
            <a:r>
              <a:rPr lang="zh-CN" altLang="en-US"/>
              <a:t>指令转出路径口（</a:t>
            </a:r>
            <a:r>
              <a:rPr lang="en-US" altLang="zh-CN"/>
              <a:t>branch out-of trace</a:t>
            </a:r>
            <a:r>
              <a:rPr lang="zh-CN" altLang="en-US"/>
              <a:t>）和</a:t>
            </a:r>
            <a:r>
              <a:rPr lang="en-US" altLang="zh-CN"/>
              <a:t>branch</a:t>
            </a:r>
            <a:r>
              <a:rPr lang="zh-CN" altLang="en-US"/>
              <a:t>指令转入路径口（</a:t>
            </a:r>
            <a:r>
              <a:rPr lang="en-US" altLang="zh-CN"/>
              <a:t>branch into trace</a:t>
            </a:r>
            <a:r>
              <a:rPr lang="zh-CN" altLang="en-US"/>
              <a:t>）处的两项工作：</a:t>
            </a:r>
          </a:p>
          <a:p>
            <a:pPr lvl="1"/>
            <a:r>
              <a:rPr lang="zh-CN" altLang="en-US"/>
              <a:t>在</a:t>
            </a:r>
            <a:r>
              <a:rPr lang="en-US" altLang="zh-CN"/>
              <a:t>Branch out-of trace</a:t>
            </a:r>
            <a:r>
              <a:rPr lang="zh-CN" altLang="en-US"/>
              <a:t>处，要清除投机执行指令（</a:t>
            </a:r>
            <a:r>
              <a:rPr lang="en-US" altLang="zh-CN"/>
              <a:t>B[i]</a:t>
            </a:r>
            <a:r>
              <a:rPr lang="zh-CN" altLang="en-US"/>
              <a:t>和</a:t>
            </a:r>
            <a:r>
              <a:rPr lang="en-US" altLang="zh-CN"/>
              <a:t>C[i]</a:t>
            </a:r>
            <a:r>
              <a:rPr lang="zh-CN" altLang="en-US"/>
              <a:t>）的结果；</a:t>
            </a:r>
          </a:p>
          <a:p>
            <a:pPr lvl="1"/>
            <a:r>
              <a:rPr lang="zh-CN" altLang="en-US"/>
              <a:t>在</a:t>
            </a:r>
            <a:r>
              <a:rPr lang="en-US" altLang="zh-CN"/>
              <a:t>Branch into trace</a:t>
            </a:r>
            <a:r>
              <a:rPr lang="zh-CN" altLang="en-US"/>
              <a:t>处要重新执行</a:t>
            </a:r>
            <a:r>
              <a:rPr lang="en-US" altLang="zh-CN"/>
              <a:t>C[j]</a:t>
            </a:r>
            <a:r>
              <a:rPr lang="zh-CN" altLang="en-US"/>
              <a:t>赋值语句。</a:t>
            </a:r>
          </a:p>
        </p:txBody>
      </p:sp>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2351089" y="188914"/>
            <a:ext cx="7932737" cy="534987"/>
          </a:xfrm>
        </p:spPr>
        <p:txBody>
          <a:bodyPr/>
          <a:lstStyle/>
          <a:p>
            <a:r>
              <a:rPr lang="zh-CN" altLang="en-US" sz="3800" b="1"/>
              <a:t>例</a:t>
            </a:r>
            <a:endParaRPr lang="zh-CN" altLang="en-US"/>
          </a:p>
        </p:txBody>
      </p:sp>
      <p:graphicFrame>
        <p:nvGraphicFramePr>
          <p:cNvPr id="399363" name="Object 3"/>
          <p:cNvGraphicFramePr>
            <a:graphicFrameLocks noGrp="1" noChangeAspect="1"/>
          </p:cNvGraphicFramePr>
          <p:nvPr>
            <p:ph idx="1"/>
          </p:nvPr>
        </p:nvGraphicFramePr>
        <p:xfrm>
          <a:off x="2513013" y="836613"/>
          <a:ext cx="7289800" cy="5395912"/>
        </p:xfrm>
        <a:graphic>
          <a:graphicData uri="http://schemas.openxmlformats.org/presentationml/2006/ole">
            <mc:AlternateContent xmlns:mc="http://schemas.openxmlformats.org/markup-compatibility/2006">
              <mc:Choice xmlns:v="urn:schemas-microsoft-com:vml" Requires="v">
                <p:oleObj spid="_x0000_s19458" name="Picture" r:id="rId3" imgW="4581360" imgH="3390840" progId="Word.Picture.8">
                  <p:embed/>
                </p:oleObj>
              </mc:Choice>
              <mc:Fallback>
                <p:oleObj name="Picture" r:id="rId3" imgW="4581360" imgH="3390840" progId="Word.Picture.8">
                  <p:embed/>
                  <p:pic>
                    <p:nvPicPr>
                      <p:cNvPr id="3993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013" y="836613"/>
                        <a:ext cx="7289800" cy="5395912"/>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727848" y="2760067"/>
            <a:ext cx="2736304" cy="1077218"/>
          </a:xfrm>
          <a:prstGeom prst="rect">
            <a:avLst/>
          </a:prstGeom>
          <a:noFill/>
        </p:spPr>
        <p:txBody>
          <a:bodyPr wrap="square" rtlCol="0">
            <a:spAutoFit/>
          </a:bodyPr>
          <a:lstStyle/>
          <a:p>
            <a:pPr fontAlgn="base">
              <a:spcBef>
                <a:spcPct val="0"/>
              </a:spcBef>
              <a:spcAft>
                <a:spcPct val="0"/>
              </a:spcAft>
            </a:pPr>
            <a:r>
              <a:rPr lang="en-US" altLang="zh-CN" sz="3200" b="1" dirty="0">
                <a:solidFill>
                  <a:srgbClr val="004EA2"/>
                </a:solidFill>
                <a:latin typeface="Arial" charset="0"/>
                <a:ea typeface="宋体" pitchFamily="2" charset="-122"/>
              </a:rPr>
              <a:t>THANK YOU</a:t>
            </a:r>
          </a:p>
          <a:p>
            <a:pPr fontAlgn="base">
              <a:spcBef>
                <a:spcPct val="0"/>
              </a:spcBef>
              <a:spcAft>
                <a:spcPct val="0"/>
              </a:spcAft>
            </a:pPr>
            <a:endParaRPr lang="en-US" altLang="zh-CN" sz="3200" b="1" dirty="0">
              <a:solidFill>
                <a:srgbClr val="004EA2"/>
              </a:solidFill>
              <a:latin typeface="Arial" charset="0"/>
              <a:ea typeface="宋体" pitchFamily="2" charset="-122"/>
            </a:endParaRPr>
          </a:p>
        </p:txBody>
      </p:sp>
      <p:sp>
        <p:nvSpPr>
          <p:cNvPr id="7" name="矩形 6"/>
          <p:cNvSpPr/>
          <p:nvPr/>
        </p:nvSpPr>
        <p:spPr>
          <a:xfrm>
            <a:off x="1524000" y="3717032"/>
            <a:ext cx="9144000" cy="3387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fontAlgn="base">
              <a:lnSpc>
                <a:spcPct val="150000"/>
              </a:lnSpc>
              <a:spcBef>
                <a:spcPct val="0"/>
              </a:spcBef>
              <a:spcAft>
                <a:spcPct val="0"/>
              </a:spcAft>
            </a:pPr>
            <a:endParaRPr lang="en-US" altLang="zh-CN" sz="4123" b="1" dirty="0">
              <a:solidFill>
                <a:srgbClr val="FFFFFF"/>
              </a:solidFill>
              <a:latin typeface="微软雅黑" panose="020B0503020204020204" pitchFamily="34" charset="-122"/>
              <a:ea typeface="微软雅黑" panose="020B0503020204020204" pitchFamily="34" charset="-122"/>
            </a:endParaRPr>
          </a:p>
        </p:txBody>
      </p:sp>
      <p:sp>
        <p:nvSpPr>
          <p:cNvPr id="8" name="等腰三角形 7"/>
          <p:cNvSpPr/>
          <p:nvPr/>
        </p:nvSpPr>
        <p:spPr>
          <a:xfrm>
            <a:off x="5939807" y="3551761"/>
            <a:ext cx="312387" cy="187653"/>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sz="1581">
              <a:solidFill>
                <a:srgbClr val="FFFFFF"/>
              </a:solidFill>
              <a:latin typeface="Arial"/>
              <a:ea typeface="宋体"/>
            </a:endParaRPr>
          </a:p>
        </p:txBody>
      </p:sp>
      <p:sp>
        <p:nvSpPr>
          <p:cNvPr id="9" name="矩形 8"/>
          <p:cNvSpPr/>
          <p:nvPr/>
        </p:nvSpPr>
        <p:spPr>
          <a:xfrm>
            <a:off x="1523999" y="4135388"/>
            <a:ext cx="9144000" cy="85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fontAlgn="base">
              <a:lnSpc>
                <a:spcPct val="150000"/>
              </a:lnSpc>
              <a:spcBef>
                <a:spcPct val="0"/>
              </a:spcBef>
              <a:spcAft>
                <a:spcPct val="0"/>
              </a:spcAft>
            </a:pPr>
            <a:endParaRPr lang="en-US" altLang="zh-CN" sz="4123"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09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Scale>
                                      <p:cBhvr additive="base" accumulate="none">
                                        <p:cTn id="8" dur="250" fill="hold">
                                          <p:stCondLst>
                                            <p:cond delay="0"/>
                                          </p:stCondLst>
                                        </p:cTn>
                                        <p:tgtEl>
                                          <p:spTgt spid="7"/>
                                        </p:tgtEl>
                                      </p:cBhvr>
                                      <p:from x="500000" y="500000"/>
                                      <p:to x="120000" y="120000"/>
                                    </p:animScale>
                                    <p:animScale>
                                      <p:cBhvr additive="base" accumulate="none">
                                        <p:cTn id="9" dur="250" fill="hold">
                                          <p:stCondLst>
                                            <p:cond delay="250"/>
                                          </p:stCondLst>
                                        </p:cTn>
                                        <p:tgtEl>
                                          <p:spTgt spid="7"/>
                                        </p:tgtEl>
                                      </p:cBhvr>
                                      <p:from x="120000" y="120000"/>
                                      <p:to x="100000" y="100000"/>
                                    </p:animScale>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iterate type="lt">
                                    <p:tmPct val="15000"/>
                                  </p:iterate>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Scale>
                                      <p:cBhvr additive="base" accumulate="none">
                                        <p:cTn id="19" dur="250" fill="hold">
                                          <p:stCondLst>
                                            <p:cond delay="0"/>
                                          </p:stCondLst>
                                        </p:cTn>
                                        <p:tgtEl>
                                          <p:spTgt spid="9"/>
                                        </p:tgtEl>
                                      </p:cBhvr>
                                      <p:from x="500000" y="500000"/>
                                      <p:to x="120000" y="120000"/>
                                    </p:animScale>
                                    <p:animScale>
                                      <p:cBhvr additive="base" accumulate="none">
                                        <p:cTn id="20" dur="250" fill="hold">
                                          <p:stCondLst>
                                            <p:cond delay="250"/>
                                          </p:stCondLst>
                                        </p:cTn>
                                        <p:tgtEl>
                                          <p:spTgt spid="9"/>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zh-CN" sz="3600" dirty="0"/>
              <a:t>Dynamic Scheduling Step </a:t>
            </a:r>
          </a:p>
        </p:txBody>
      </p:sp>
      <p:sp>
        <p:nvSpPr>
          <p:cNvPr id="302083" name="Rectangle 3"/>
          <p:cNvSpPr>
            <a:spLocks noGrp="1" noChangeArrowheads="1"/>
          </p:cNvSpPr>
          <p:nvPr>
            <p:ph idx="1"/>
          </p:nvPr>
        </p:nvSpPr>
        <p:spPr>
          <a:xfrm>
            <a:off x="2205038" y="1811339"/>
            <a:ext cx="7853362" cy="3786187"/>
          </a:xfrm>
        </p:spPr>
        <p:txBody>
          <a:bodyPr/>
          <a:lstStyle/>
          <a:p>
            <a:pPr>
              <a:lnSpc>
                <a:spcPct val="90000"/>
              </a:lnSpc>
            </a:pPr>
            <a:r>
              <a:rPr lang="en-US" altLang="zh-CN" sz="2800" dirty="0">
                <a:latin typeface="Comic Sans MS" pitchFamily="66" charset="0"/>
              </a:rPr>
              <a:t>Simple pipeline has 1 stage to check both structural and data hazards:  Instruction Decode (ID), also called Instruction Issue</a:t>
            </a:r>
          </a:p>
          <a:p>
            <a:pPr algn="just">
              <a:lnSpc>
                <a:spcPct val="90000"/>
              </a:lnSpc>
            </a:pPr>
            <a:r>
              <a:rPr lang="en-US" altLang="zh-CN" sz="2800" dirty="0">
                <a:latin typeface="Comic Sans MS" pitchFamily="66" charset="0"/>
              </a:rPr>
              <a:t>Split the ID pipe stage of simple 5-stage pipeline into 2 stages: </a:t>
            </a:r>
          </a:p>
          <a:p>
            <a:pPr algn="just">
              <a:lnSpc>
                <a:spcPct val="90000"/>
              </a:lnSpc>
              <a:spcBef>
                <a:spcPts val="1300"/>
              </a:spcBef>
              <a:spcAft>
                <a:spcPts val="600"/>
              </a:spcAft>
            </a:pPr>
            <a:r>
              <a:rPr lang="en-US" altLang="zh-CN" sz="2800" i="1" dirty="0">
                <a:solidFill>
                  <a:srgbClr val="FF0000"/>
                </a:solidFill>
                <a:latin typeface="Comic Sans MS" pitchFamily="66" charset="0"/>
              </a:rPr>
              <a:t>Issue</a:t>
            </a:r>
            <a:r>
              <a:rPr lang="en-US" altLang="zh-CN" sz="2800" i="1" dirty="0">
                <a:latin typeface="Comic Sans MS" pitchFamily="66" charset="0"/>
              </a:rPr>
              <a:t>—</a:t>
            </a:r>
            <a:r>
              <a:rPr lang="en-US" altLang="zh-CN" sz="2800" dirty="0">
                <a:latin typeface="Comic Sans MS" pitchFamily="66" charset="0"/>
              </a:rPr>
              <a:t>Decode instructions, check for structural hazards </a:t>
            </a:r>
          </a:p>
          <a:p>
            <a:pPr algn="just">
              <a:lnSpc>
                <a:spcPct val="90000"/>
              </a:lnSpc>
              <a:spcAft>
                <a:spcPts val="1300"/>
              </a:spcAft>
            </a:pPr>
            <a:r>
              <a:rPr lang="en-US" altLang="zh-CN" sz="2800" i="1" dirty="0">
                <a:solidFill>
                  <a:srgbClr val="FF0000"/>
                </a:solidFill>
                <a:latin typeface="Comic Sans MS" pitchFamily="66" charset="0"/>
              </a:rPr>
              <a:t>Read operands</a:t>
            </a:r>
            <a:r>
              <a:rPr lang="en-US" altLang="zh-CN" sz="2800" i="1" dirty="0">
                <a:latin typeface="Comic Sans MS" pitchFamily="66" charset="0"/>
              </a:rPr>
              <a:t>—</a:t>
            </a:r>
            <a:r>
              <a:rPr lang="en-US" altLang="zh-CN" sz="2800" dirty="0">
                <a:latin typeface="Comic Sans MS" pitchFamily="66" charset="0"/>
              </a:rPr>
              <a:t>Wait until no data hazards, then read operands</a:t>
            </a:r>
            <a:r>
              <a:rPr lang="en-US" altLang="zh-CN" sz="2800" b="1" dirty="0">
                <a:latin typeface="Comic Sans MS" pitchFamily="66" charset="0"/>
              </a:rPr>
              <a:t> </a:t>
            </a:r>
            <a:endParaRPr lang="en-US" altLang="zh-CN" sz="2800" dirty="0">
              <a:latin typeface="Comic Sans MS" pitchFamily="66" charset="0"/>
            </a:endParaRPr>
          </a:p>
          <a:p>
            <a:pPr>
              <a:lnSpc>
                <a:spcPct val="90000"/>
              </a:lnSpc>
            </a:pPr>
            <a:endParaRPr lang="en-US" altLang="zh-CN" sz="2800" dirty="0">
              <a:latin typeface="Comic Sans MS" pitchFamily="66"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9936" y="795246"/>
            <a:ext cx="1158298" cy="1033889"/>
          </a:xfrm>
          <a:prstGeom prst="rect">
            <a:avLst/>
          </a:prstGeom>
        </p:spPr>
      </p:pic>
      <p:sp>
        <p:nvSpPr>
          <p:cNvPr id="5" name="矩形 4"/>
          <p:cNvSpPr/>
          <p:nvPr/>
        </p:nvSpPr>
        <p:spPr>
          <a:xfrm>
            <a:off x="1524000" y="2348880"/>
            <a:ext cx="9144000" cy="1656184"/>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idx="4294967295"/>
          </p:nvPr>
        </p:nvSpPr>
        <p:spPr>
          <a:xfrm>
            <a:off x="1524001" y="2744788"/>
            <a:ext cx="9143999" cy="863600"/>
          </a:xfrm>
          <a:prstGeom prst="rect">
            <a:avLst/>
          </a:prstGeom>
        </p:spPr>
        <p:txBody>
          <a:bodyPr/>
          <a:lstStyle/>
          <a:p>
            <a:pPr algn="ctr"/>
            <a:r>
              <a:rPr lang="zh-CN" altLang="en-US" sz="3200" spc="-5"/>
              <a:t>记分牌算法</a:t>
            </a:r>
            <a:endParaRPr lang="zh-CN" altLang="en-US" sz="3200" kern="1200" dirty="0">
              <a:latin typeface="黑体" panose="02010609060101010101" pitchFamily="49" charset="-122"/>
              <a:ea typeface="黑体" panose="02010609060101010101" pitchFamily="49" charset="-122"/>
              <a:cs typeface="+mn-cs"/>
            </a:endParaRPr>
          </a:p>
        </p:txBody>
      </p:sp>
      <p:sp>
        <p:nvSpPr>
          <p:cNvPr id="8" name="等腰三角形 7"/>
          <p:cNvSpPr/>
          <p:nvPr/>
        </p:nvSpPr>
        <p:spPr>
          <a:xfrm rot="10800000">
            <a:off x="5939112" y="4005064"/>
            <a:ext cx="313776" cy="216024"/>
          </a:xfrm>
          <a:prstGeom prst="triangl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rgbClr val="004EA2"/>
              </a:solidFill>
            </a:endParaRPr>
          </a:p>
        </p:txBody>
      </p:sp>
      <p:sp>
        <p:nvSpPr>
          <p:cNvPr id="11" name="矩形 10"/>
          <p:cNvSpPr/>
          <p:nvPr/>
        </p:nvSpPr>
        <p:spPr>
          <a:xfrm>
            <a:off x="1523999" y="2222867"/>
            <a:ext cx="9144000" cy="54007"/>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484947" y="4659302"/>
            <a:ext cx="3222105" cy="1597040"/>
          </a:xfrm>
          <a:prstGeom prst="rect">
            <a:avLst/>
          </a:prstGeom>
        </p:spPr>
        <p:txBody>
          <a:bodyPr wrap="square">
            <a:spAutoFit/>
          </a:bodyPr>
          <a:lstStyle/>
          <a:p>
            <a:pPr algn="ctr"/>
            <a:r>
              <a:rPr lang="zh-CN" altLang="en-US" sz="2400" dirty="0">
                <a:latin typeface="黑体" panose="02010609060101010101" pitchFamily="49" charset="-122"/>
                <a:ea typeface="黑体" panose="02010609060101010101" pitchFamily="49" charset="-122"/>
              </a:rPr>
              <a:t>陈文智</a:t>
            </a:r>
            <a:endParaRPr lang="en-US" altLang="zh-CN" sz="2400" dirty="0">
              <a:latin typeface="黑体" panose="02010609060101010101" pitchFamily="49" charset="-122"/>
              <a:ea typeface="黑体" panose="02010609060101010101" pitchFamily="49" charset="-122"/>
            </a:endParaRPr>
          </a:p>
          <a:p>
            <a:pPr algn="ct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algn="ctr">
              <a:lnSpc>
                <a:spcPct val="150000"/>
              </a:lnSpc>
            </a:pPr>
            <a:r>
              <a:rPr lang="zh-CN" altLang="en-US" dirty="0">
                <a:latin typeface="黑体" panose="02010609060101010101" pitchFamily="49" charset="-122"/>
                <a:ea typeface="黑体" panose="02010609060101010101" pitchFamily="49" charset="-122"/>
              </a:rPr>
              <a:t>浙江大学计算机学院</a:t>
            </a:r>
          </a:p>
          <a:p>
            <a:pPr algn="ctr">
              <a:lnSpc>
                <a:spcPct val="150000"/>
              </a:lnSpc>
            </a:pPr>
            <a:r>
              <a:rPr lang="en-US" altLang="zh-CN" dirty="0">
                <a:latin typeface="黑体" panose="02010609060101010101" pitchFamily="49" charset="-122"/>
                <a:ea typeface="黑体" panose="02010609060101010101" pitchFamily="49" charset="-122"/>
              </a:rPr>
              <a:t>chenwz@zju.edu.cn</a:t>
            </a:r>
          </a:p>
        </p:txBody>
      </p:sp>
    </p:spTree>
    <p:extLst>
      <p:ext uri="{BB962C8B-B14F-4D97-AF65-F5344CB8AC3E}">
        <p14:creationId xmlns:p14="http://schemas.microsoft.com/office/powerpoint/2010/main" val="63805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US" altLang="zh-CN"/>
              <a:t>3.5 </a:t>
            </a:r>
            <a:r>
              <a:rPr lang="zh-CN" altLang="en-US"/>
              <a:t>指令级并行</a:t>
            </a:r>
            <a:endParaRPr lang="zh-CN" altLang="zh-CN"/>
          </a:p>
        </p:txBody>
      </p:sp>
      <p:sp>
        <p:nvSpPr>
          <p:cNvPr id="541699" name="Rectangle 3"/>
          <p:cNvSpPr>
            <a:spLocks noGrp="1" noChangeArrowheads="1"/>
          </p:cNvSpPr>
          <p:nvPr>
            <p:ph idx="1"/>
          </p:nvPr>
        </p:nvSpPr>
        <p:spPr/>
        <p:txBody>
          <a:bodyPr/>
          <a:lstStyle/>
          <a:p>
            <a:r>
              <a:rPr lang="zh-CN" altLang="en-US" dirty="0"/>
              <a:t>有几种竞争？</a:t>
            </a:r>
          </a:p>
          <a:p>
            <a:r>
              <a:rPr lang="zh-CN" altLang="en-US" dirty="0"/>
              <a:t>结构竞争有几种情况？如何解决</a:t>
            </a:r>
          </a:p>
          <a:p>
            <a:r>
              <a:rPr lang="zh-CN" altLang="en-US" dirty="0"/>
              <a:t>数据竞争有几种情况？如何解决</a:t>
            </a:r>
          </a:p>
          <a:p>
            <a:r>
              <a:rPr lang="zh-CN" altLang="en-US" dirty="0"/>
              <a:t>控制竞争如何解决？如何解决？</a:t>
            </a:r>
          </a:p>
          <a:p>
            <a:r>
              <a:rPr lang="zh-CN" altLang="en-US" dirty="0"/>
              <a:t>多周期以后引进何种新竞争？</a:t>
            </a:r>
          </a:p>
          <a:p>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3"/>
          <p:cNvSpPr>
            <a:spLocks noGrp="1" noChangeArrowheads="1"/>
          </p:cNvSpPr>
          <p:nvPr>
            <p:ph idx="1"/>
          </p:nvPr>
        </p:nvSpPr>
        <p:spPr>
          <a:xfrm>
            <a:off x="1828800" y="980729"/>
            <a:ext cx="8540750" cy="5184575"/>
          </a:xfrm>
        </p:spPr>
        <p:txBody>
          <a:bodyPr/>
          <a:lstStyle/>
          <a:p>
            <a:r>
              <a:rPr lang="en-US" altLang="zh-CN" dirty="0" err="1">
                <a:latin typeface="Comic Sans MS" pitchFamily="66" charset="0"/>
              </a:rPr>
              <a:t>Scoreboarding</a:t>
            </a:r>
            <a:r>
              <a:rPr lang="en-US" altLang="zh-CN" dirty="0">
                <a:latin typeface="Comic Sans MS" pitchFamily="66" charset="0"/>
              </a:rPr>
              <a:t>: </a:t>
            </a:r>
            <a:r>
              <a:rPr lang="en-US" altLang="zh-CN" dirty="0">
                <a:solidFill>
                  <a:srgbClr val="7030A0"/>
                </a:solidFill>
                <a:latin typeface="Comic Sans MS" pitchFamily="66" charset="0"/>
              </a:rPr>
              <a:t>A Hardware Data Structure to Detect Hazards Dynamically</a:t>
            </a:r>
          </a:p>
          <a:p>
            <a:pPr lvl="1"/>
            <a:endParaRPr lang="en-US" altLang="zh-CN" dirty="0">
              <a:latin typeface="Comic Sans MS" pitchFamily="66" charset="0"/>
            </a:endParaRPr>
          </a:p>
          <a:p>
            <a:pPr lvl="1"/>
            <a:r>
              <a:rPr lang="en-US" altLang="zh-CN" dirty="0">
                <a:latin typeface="Comic Sans MS" pitchFamily="66" charset="0"/>
              </a:rPr>
              <a:t>Named after CDC6600 scoreboard</a:t>
            </a:r>
          </a:p>
          <a:p>
            <a:pPr lvl="1"/>
            <a:r>
              <a:rPr lang="en-US" altLang="zh-CN" dirty="0">
                <a:latin typeface="Comic Sans MS" pitchFamily="66" charset="0"/>
              </a:rPr>
              <a:t>Allowing instructions to </a:t>
            </a:r>
            <a:r>
              <a:rPr lang="en-US" altLang="zh-CN" dirty="0">
                <a:solidFill>
                  <a:srgbClr val="FF0000"/>
                </a:solidFill>
                <a:latin typeface="Comic Sans MS" pitchFamily="66" charset="0"/>
              </a:rPr>
              <a:t>execute out of order</a:t>
            </a:r>
            <a:r>
              <a:rPr lang="en-US" altLang="zh-CN" dirty="0">
                <a:latin typeface="Comic Sans MS" pitchFamily="66" charset="0"/>
              </a:rPr>
              <a:t> when there are </a:t>
            </a:r>
            <a:r>
              <a:rPr lang="en-US" altLang="zh-CN" dirty="0">
                <a:solidFill>
                  <a:srgbClr val="FF0000"/>
                </a:solidFill>
                <a:latin typeface="Comic Sans MS" pitchFamily="66" charset="0"/>
              </a:rPr>
              <a:t>sufficient</a:t>
            </a:r>
            <a:r>
              <a:rPr lang="en-US" altLang="zh-CN" dirty="0">
                <a:latin typeface="Comic Sans MS" pitchFamily="66" charset="0"/>
              </a:rPr>
              <a:t> resources and no data dependences.</a:t>
            </a:r>
          </a:p>
          <a:p>
            <a:pPr lvl="1"/>
            <a:r>
              <a:rPr lang="en-US" altLang="zh-CN" dirty="0">
                <a:latin typeface="Comic Sans MS" pitchFamily="66" charset="0"/>
              </a:rPr>
              <a:t>In-order issue</a:t>
            </a:r>
          </a:p>
          <a:p>
            <a:pPr lvl="1"/>
            <a:r>
              <a:rPr lang="en-US" altLang="zh-CN" dirty="0" err="1">
                <a:latin typeface="Comic Sans MS" pitchFamily="66" charset="0"/>
              </a:rPr>
              <a:t>Out-of</a:t>
            </a:r>
            <a:r>
              <a:rPr lang="en-US" altLang="zh-CN" dirty="0">
                <a:latin typeface="Comic Sans MS" pitchFamily="66" charset="0"/>
              </a:rPr>
              <a:t> order completion</a:t>
            </a:r>
          </a:p>
          <a:p>
            <a:pPr lvl="1"/>
            <a:r>
              <a:rPr lang="en-US" altLang="zh-CN" dirty="0">
                <a:latin typeface="Comic Sans MS" pitchFamily="66" charset="0"/>
              </a:rPr>
              <a:t>Executing an instruction as early as possible</a:t>
            </a:r>
          </a:p>
        </p:txBody>
      </p:sp>
      <p:sp>
        <p:nvSpPr>
          <p:cNvPr id="3" name="标题 2">
            <a:extLst>
              <a:ext uri="{FF2B5EF4-FFF2-40B4-BE49-F238E27FC236}">
                <a16:creationId xmlns:a16="http://schemas.microsoft.com/office/drawing/2014/main" id="{20E6EA8F-99A6-4733-AADF-DF961F47E665}"/>
              </a:ext>
            </a:extLst>
          </p:cNvPr>
          <p:cNvSpPr>
            <a:spLocks noGrp="1"/>
          </p:cNvSpPr>
          <p:nvPr>
            <p:ph type="title"/>
          </p:nvPr>
        </p:nvSpPr>
        <p:spPr/>
        <p:txBody>
          <a:bodyPr/>
          <a:lstStyle/>
          <a:p>
            <a:r>
              <a:rPr lang="en-US" altLang="zh-CN" sz="2800" b="1"/>
              <a:t>Scoreboard Algorithm</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ltLang="zh-CN" sz="2000" dirty="0"/>
              <a:t>Basic structure of a pipelined processor with a scoreboard</a:t>
            </a:r>
          </a:p>
        </p:txBody>
      </p:sp>
      <p:pic>
        <p:nvPicPr>
          <p:cNvPr id="304131" name="Picture 3" descr="chap4_3-3"/>
          <p:cNvPicPr>
            <a:picLocks noChangeAspect="1" noChangeArrowheads="1"/>
          </p:cNvPicPr>
          <p:nvPr/>
        </p:nvPicPr>
        <p:blipFill rotWithShape="1">
          <a:blip r:embed="rId2">
            <a:extLst>
              <a:ext uri="{28A0092B-C50C-407E-A947-70E740481C1C}">
                <a14:useLocalDpi xmlns:a14="http://schemas.microsoft.com/office/drawing/2010/main" val="0"/>
              </a:ext>
            </a:extLst>
          </a:blip>
          <a:srcRect r="13946"/>
          <a:stretch/>
        </p:blipFill>
        <p:spPr bwMode="auto">
          <a:xfrm>
            <a:off x="2495600" y="1404938"/>
            <a:ext cx="7200800" cy="40481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1847850" y="260350"/>
            <a:ext cx="8540750" cy="1143000"/>
          </a:xfrm>
        </p:spPr>
        <p:txBody>
          <a:bodyPr/>
          <a:lstStyle/>
          <a:p>
            <a:r>
              <a:rPr lang="en-US" altLang="zh-CN" sz="3400"/>
              <a:t>The pipeline stages with scoreboard</a:t>
            </a:r>
            <a:r>
              <a:rPr lang="en-US" altLang="zh-CN"/>
              <a:t> </a:t>
            </a:r>
          </a:p>
        </p:txBody>
      </p:sp>
      <p:sp>
        <p:nvSpPr>
          <p:cNvPr id="305155" name="Rectangle 3"/>
          <p:cNvSpPr>
            <a:spLocks noGrp="1" noChangeArrowheads="1"/>
          </p:cNvSpPr>
          <p:nvPr>
            <p:ph idx="1"/>
          </p:nvPr>
        </p:nvSpPr>
        <p:spPr/>
        <p:txBody>
          <a:bodyPr/>
          <a:lstStyle/>
          <a:p>
            <a:pPr>
              <a:lnSpc>
                <a:spcPct val="90000"/>
              </a:lnSpc>
            </a:pPr>
            <a:r>
              <a:rPr lang="en-US" altLang="zh-CN" sz="2800" dirty="0">
                <a:latin typeface="Comic Sans MS" pitchFamily="66" charset="0"/>
              </a:rPr>
              <a:t>The Five stages: IF, ID, EX, MEM, WB</a:t>
            </a:r>
          </a:p>
          <a:p>
            <a:pPr lvl="1">
              <a:lnSpc>
                <a:spcPct val="90000"/>
              </a:lnSpc>
            </a:pPr>
            <a:r>
              <a:rPr lang="en-US" altLang="zh-CN" dirty="0">
                <a:latin typeface="Comic Sans MS" pitchFamily="66" charset="0"/>
              </a:rPr>
              <a:t>IF: the same for all instructions</a:t>
            </a:r>
          </a:p>
          <a:p>
            <a:pPr lvl="1">
              <a:lnSpc>
                <a:spcPct val="90000"/>
              </a:lnSpc>
            </a:pPr>
            <a:r>
              <a:rPr lang="en-US" altLang="zh-CN" dirty="0">
                <a:latin typeface="Comic Sans MS" pitchFamily="66" charset="0"/>
              </a:rPr>
              <a:t>ID: split into two stages: </a:t>
            </a:r>
            <a:r>
              <a:rPr lang="en-US" altLang="zh-CN" dirty="0">
                <a:solidFill>
                  <a:srgbClr val="FF0000"/>
                </a:solidFill>
                <a:latin typeface="Comic Sans MS" pitchFamily="66" charset="0"/>
              </a:rPr>
              <a:t>issue</a:t>
            </a:r>
            <a:r>
              <a:rPr lang="en-US" altLang="zh-CN" dirty="0">
                <a:latin typeface="Comic Sans MS" pitchFamily="66" charset="0"/>
              </a:rPr>
              <a:t> and </a:t>
            </a:r>
            <a:r>
              <a:rPr lang="en-US" altLang="zh-CN" dirty="0">
                <a:solidFill>
                  <a:srgbClr val="FF0000"/>
                </a:solidFill>
                <a:latin typeface="Comic Sans MS" pitchFamily="66" charset="0"/>
              </a:rPr>
              <a:t>read operands</a:t>
            </a:r>
          </a:p>
          <a:p>
            <a:pPr lvl="1">
              <a:lnSpc>
                <a:spcPct val="90000"/>
              </a:lnSpc>
            </a:pPr>
            <a:r>
              <a:rPr lang="en-US" altLang="zh-CN" dirty="0">
                <a:latin typeface="Comic Sans MS" pitchFamily="66" charset="0"/>
              </a:rPr>
              <a:t>EX: no change</a:t>
            </a:r>
          </a:p>
          <a:p>
            <a:pPr lvl="1">
              <a:lnSpc>
                <a:spcPct val="90000"/>
              </a:lnSpc>
            </a:pPr>
            <a:r>
              <a:rPr lang="en-US" altLang="zh-CN" dirty="0">
                <a:latin typeface="Comic Sans MS" pitchFamily="66" charset="0"/>
              </a:rPr>
              <a:t>MEM: omitted for only concentrating on the FP operations</a:t>
            </a:r>
          </a:p>
          <a:p>
            <a:pPr lvl="1">
              <a:lnSpc>
                <a:spcPct val="90000"/>
              </a:lnSpc>
            </a:pPr>
            <a:r>
              <a:rPr lang="en-US" altLang="zh-CN" dirty="0">
                <a:latin typeface="Comic Sans MS" pitchFamily="66" charset="0"/>
              </a:rPr>
              <a:t>WB: no change</a:t>
            </a:r>
          </a:p>
          <a:p>
            <a:pPr>
              <a:lnSpc>
                <a:spcPct val="90000"/>
              </a:lnSpc>
            </a:pPr>
            <a:r>
              <a:rPr lang="en-US" altLang="zh-CN" sz="2800" dirty="0">
                <a:latin typeface="Comic Sans MS" pitchFamily="66" charset="0"/>
              </a:rPr>
              <a:t>So, the stages are: </a:t>
            </a:r>
          </a:p>
          <a:p>
            <a:pPr lvl="1">
              <a:lnSpc>
                <a:spcPct val="90000"/>
              </a:lnSpc>
            </a:pPr>
            <a:r>
              <a:rPr lang="en-US" altLang="zh-CN" dirty="0">
                <a:latin typeface="Comic Sans MS" pitchFamily="66" charset="0"/>
              </a:rPr>
              <a:t>(IF), IS, RO, EX,(MEM),WB.</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1847850" y="260350"/>
            <a:ext cx="8540750" cy="1143000"/>
          </a:xfrm>
        </p:spPr>
        <p:txBody>
          <a:bodyPr/>
          <a:lstStyle/>
          <a:p>
            <a:r>
              <a:rPr lang="en-US" altLang="zh-CN" sz="3400"/>
              <a:t>The pipeline stages with scoreboard</a:t>
            </a:r>
            <a:r>
              <a:rPr lang="en-US" altLang="zh-CN"/>
              <a:t> </a:t>
            </a:r>
          </a:p>
        </p:txBody>
      </p:sp>
      <p:pic>
        <p:nvPicPr>
          <p:cNvPr id="4" name="图片 3">
            <a:extLst>
              <a:ext uri="{FF2B5EF4-FFF2-40B4-BE49-F238E27FC236}">
                <a16:creationId xmlns:a16="http://schemas.microsoft.com/office/drawing/2014/main" id="{283EF2B0-7919-4DC5-92BC-8D9E047BED75}"/>
              </a:ext>
            </a:extLst>
          </p:cNvPr>
          <p:cNvPicPr>
            <a:picLocks noChangeAspect="1"/>
          </p:cNvPicPr>
          <p:nvPr/>
        </p:nvPicPr>
        <p:blipFill>
          <a:blip r:embed="rId2"/>
          <a:stretch>
            <a:fillRect/>
          </a:stretch>
        </p:blipFill>
        <p:spPr>
          <a:xfrm>
            <a:off x="2244508" y="1232934"/>
            <a:ext cx="7747435" cy="4392133"/>
          </a:xfrm>
          <a:prstGeom prst="rect">
            <a:avLst/>
          </a:prstGeom>
        </p:spPr>
      </p:pic>
    </p:spTree>
    <p:extLst>
      <p:ext uri="{BB962C8B-B14F-4D97-AF65-F5344CB8AC3E}">
        <p14:creationId xmlns:p14="http://schemas.microsoft.com/office/powerpoint/2010/main" val="947724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1919536" y="198438"/>
            <a:ext cx="8540750" cy="1143000"/>
          </a:xfrm>
        </p:spPr>
        <p:txBody>
          <a:bodyPr/>
          <a:lstStyle/>
          <a:p>
            <a:r>
              <a:rPr lang="en-US" altLang="zh-CN" dirty="0"/>
              <a:t>Pipeline stage description</a:t>
            </a:r>
          </a:p>
        </p:txBody>
      </p:sp>
      <p:sp>
        <p:nvSpPr>
          <p:cNvPr id="306179" name="Rectangle 3"/>
          <p:cNvSpPr>
            <a:spLocks noGrp="1" noChangeArrowheads="1"/>
          </p:cNvSpPr>
          <p:nvPr>
            <p:ph idx="1"/>
          </p:nvPr>
        </p:nvSpPr>
        <p:spPr>
          <a:xfrm>
            <a:off x="2133601" y="1341438"/>
            <a:ext cx="8283575" cy="4672012"/>
          </a:xfrm>
        </p:spPr>
        <p:txBody>
          <a:bodyPr/>
          <a:lstStyle/>
          <a:p>
            <a:pPr>
              <a:lnSpc>
                <a:spcPct val="90000"/>
              </a:lnSpc>
            </a:pPr>
            <a:r>
              <a:rPr lang="en-US" altLang="zh-CN" sz="2000" b="1" dirty="0">
                <a:latin typeface="Comic Sans MS" pitchFamily="66" charset="0"/>
              </a:rPr>
              <a:t>Issue:</a:t>
            </a:r>
            <a:r>
              <a:rPr lang="en-US" altLang="zh-CN" sz="2000" dirty="0">
                <a:latin typeface="Comic Sans MS" pitchFamily="66" charset="0"/>
              </a:rPr>
              <a:t> a instruction is issued when</a:t>
            </a:r>
          </a:p>
          <a:p>
            <a:pPr lvl="1">
              <a:lnSpc>
                <a:spcPct val="90000"/>
              </a:lnSpc>
            </a:pPr>
            <a:r>
              <a:rPr lang="en-US" altLang="zh-CN" sz="1800" i="1" dirty="0">
                <a:solidFill>
                  <a:srgbClr val="FF0000"/>
                </a:solidFill>
                <a:latin typeface="Comic Sans MS" pitchFamily="66" charset="0"/>
              </a:rPr>
              <a:t>The functional unit is available and</a:t>
            </a:r>
            <a:r>
              <a:rPr lang="en-US" altLang="zh-CN" sz="1800" dirty="0">
                <a:solidFill>
                  <a:srgbClr val="FF0000"/>
                </a:solidFill>
                <a:latin typeface="Comic Sans MS" pitchFamily="66" charset="0"/>
              </a:rPr>
              <a:t> </a:t>
            </a:r>
          </a:p>
          <a:p>
            <a:pPr lvl="1">
              <a:lnSpc>
                <a:spcPct val="90000"/>
              </a:lnSpc>
            </a:pPr>
            <a:r>
              <a:rPr lang="en-US" altLang="zh-CN" sz="1800" i="1" dirty="0">
                <a:solidFill>
                  <a:srgbClr val="FF0000"/>
                </a:solidFill>
                <a:latin typeface="Comic Sans MS" pitchFamily="66" charset="0"/>
              </a:rPr>
              <a:t>No other active instruction has the </a:t>
            </a:r>
            <a:r>
              <a:rPr lang="en-US" altLang="zh-CN" sz="1800" b="1" dirty="0">
                <a:solidFill>
                  <a:srgbClr val="FF0000"/>
                </a:solidFill>
                <a:latin typeface="Comic Sans MS" pitchFamily="66" charset="0"/>
              </a:rPr>
              <a:t>same</a:t>
            </a:r>
            <a:r>
              <a:rPr lang="en-US" altLang="zh-CN" sz="1800" dirty="0">
                <a:solidFill>
                  <a:srgbClr val="FF0000"/>
                </a:solidFill>
                <a:latin typeface="Comic Sans MS" pitchFamily="66" charset="0"/>
              </a:rPr>
              <a:t> </a:t>
            </a:r>
            <a:r>
              <a:rPr lang="en-US" altLang="zh-CN" sz="1800" i="1" dirty="0">
                <a:solidFill>
                  <a:srgbClr val="FF0000"/>
                </a:solidFill>
                <a:latin typeface="Comic Sans MS" pitchFamily="66" charset="0"/>
              </a:rPr>
              <a:t>destination register.</a:t>
            </a:r>
            <a:endParaRPr lang="en-US" altLang="zh-CN" sz="1800" dirty="0">
              <a:solidFill>
                <a:srgbClr val="FF0000"/>
              </a:solidFill>
              <a:latin typeface="Comic Sans MS" pitchFamily="66" charset="0"/>
            </a:endParaRPr>
          </a:p>
          <a:p>
            <a:pPr lvl="1">
              <a:lnSpc>
                <a:spcPct val="90000"/>
              </a:lnSpc>
            </a:pPr>
            <a:r>
              <a:rPr lang="en-US" altLang="zh-CN" sz="1800" dirty="0">
                <a:latin typeface="Comic Sans MS" pitchFamily="66" charset="0"/>
              </a:rPr>
              <a:t>Avoid </a:t>
            </a:r>
            <a:r>
              <a:rPr lang="en-US" altLang="zh-CN" sz="1800" b="1" dirty="0" err="1">
                <a:solidFill>
                  <a:srgbClr val="FF0000"/>
                </a:solidFill>
                <a:latin typeface="Comic Sans MS" pitchFamily="66" charset="0"/>
              </a:rPr>
              <a:t>strutural</a:t>
            </a:r>
            <a:r>
              <a:rPr lang="en-US" altLang="zh-CN" sz="1800" dirty="0">
                <a:solidFill>
                  <a:srgbClr val="FF0000"/>
                </a:solidFill>
                <a:latin typeface="Comic Sans MS" pitchFamily="66" charset="0"/>
              </a:rPr>
              <a:t> </a:t>
            </a:r>
            <a:r>
              <a:rPr lang="en-US" altLang="zh-CN" sz="1800" dirty="0">
                <a:latin typeface="Comic Sans MS" pitchFamily="66" charset="0"/>
              </a:rPr>
              <a:t>hazard and </a:t>
            </a:r>
            <a:r>
              <a:rPr lang="en-US" altLang="zh-CN" sz="1800" b="1" dirty="0">
                <a:solidFill>
                  <a:srgbClr val="FF0000"/>
                </a:solidFill>
                <a:latin typeface="Comic Sans MS" pitchFamily="66" charset="0"/>
              </a:rPr>
              <a:t>WAW</a:t>
            </a:r>
            <a:r>
              <a:rPr lang="en-US" altLang="zh-CN" sz="1800" dirty="0">
                <a:latin typeface="Comic Sans MS" pitchFamily="66" charset="0"/>
              </a:rPr>
              <a:t> hazard</a:t>
            </a:r>
          </a:p>
          <a:p>
            <a:pPr>
              <a:lnSpc>
                <a:spcPct val="90000"/>
              </a:lnSpc>
            </a:pPr>
            <a:r>
              <a:rPr lang="en-US" altLang="zh-CN" sz="2000" b="1" dirty="0">
                <a:latin typeface="Comic Sans MS" pitchFamily="66" charset="0"/>
              </a:rPr>
              <a:t>Read Operands</a:t>
            </a:r>
            <a:r>
              <a:rPr lang="en-US" altLang="zh-CN" sz="2000" dirty="0">
                <a:latin typeface="Comic Sans MS" pitchFamily="66" charset="0"/>
              </a:rPr>
              <a:t> (</a:t>
            </a:r>
            <a:r>
              <a:rPr lang="en-US" altLang="zh-CN" sz="2000" b="1" dirty="0">
                <a:latin typeface="Comic Sans MS" pitchFamily="66" charset="0"/>
              </a:rPr>
              <a:t>RO</a:t>
            </a:r>
            <a:r>
              <a:rPr lang="en-US" altLang="zh-CN" sz="2000" dirty="0">
                <a:latin typeface="Comic Sans MS" pitchFamily="66" charset="0"/>
              </a:rPr>
              <a:t>) </a:t>
            </a:r>
          </a:p>
          <a:p>
            <a:pPr lvl="1">
              <a:lnSpc>
                <a:spcPct val="90000"/>
              </a:lnSpc>
            </a:pPr>
            <a:r>
              <a:rPr lang="en-US" altLang="zh-CN" sz="1800" i="1" dirty="0">
                <a:solidFill>
                  <a:srgbClr val="FF0000"/>
                </a:solidFill>
                <a:latin typeface="Comic Sans MS" pitchFamily="66" charset="0"/>
              </a:rPr>
              <a:t>The read operation is delayed until the operands are available. </a:t>
            </a:r>
          </a:p>
          <a:p>
            <a:pPr lvl="1">
              <a:lnSpc>
                <a:spcPct val="90000"/>
              </a:lnSpc>
            </a:pPr>
            <a:r>
              <a:rPr lang="en-US" altLang="zh-CN" sz="1800" i="1" dirty="0">
                <a:latin typeface="Comic Sans MS" pitchFamily="66" charset="0"/>
              </a:rPr>
              <a:t>This means that no previously issued but </a:t>
            </a:r>
            <a:r>
              <a:rPr lang="en-US" altLang="zh-CN" sz="1800" i="1" dirty="0" err="1">
                <a:latin typeface="Comic Sans MS" pitchFamily="66" charset="0"/>
              </a:rPr>
              <a:t>ncompleted</a:t>
            </a:r>
            <a:r>
              <a:rPr lang="en-US" altLang="zh-CN" sz="1800" dirty="0">
                <a:latin typeface="Comic Sans MS" pitchFamily="66" charset="0"/>
              </a:rPr>
              <a:t> </a:t>
            </a:r>
            <a:r>
              <a:rPr lang="en-US" altLang="zh-CN" sz="1800" i="1" dirty="0">
                <a:latin typeface="Comic Sans MS" pitchFamily="66" charset="0"/>
              </a:rPr>
              <a:t>instruction has the operand as its destination.</a:t>
            </a:r>
            <a:r>
              <a:rPr lang="en-US" altLang="zh-CN" sz="1800" dirty="0">
                <a:latin typeface="Comic Sans MS" pitchFamily="66" charset="0"/>
              </a:rPr>
              <a:t> </a:t>
            </a:r>
          </a:p>
          <a:p>
            <a:pPr lvl="1">
              <a:lnSpc>
                <a:spcPct val="90000"/>
              </a:lnSpc>
            </a:pPr>
            <a:r>
              <a:rPr lang="en-US" altLang="zh-CN" sz="1800" dirty="0">
                <a:latin typeface="Comic Sans MS" pitchFamily="66" charset="0"/>
              </a:rPr>
              <a:t>This resolves</a:t>
            </a:r>
            <a:r>
              <a:rPr lang="en-US" altLang="zh-CN" sz="1800" dirty="0">
                <a:solidFill>
                  <a:srgbClr val="000000"/>
                </a:solidFill>
                <a:latin typeface="Comic Sans MS" pitchFamily="66" charset="0"/>
              </a:rPr>
              <a:t> </a:t>
            </a:r>
            <a:r>
              <a:rPr lang="en-US" altLang="zh-CN" sz="1800" b="1" dirty="0">
                <a:solidFill>
                  <a:srgbClr val="FF0000"/>
                </a:solidFill>
                <a:latin typeface="Comic Sans MS" pitchFamily="66" charset="0"/>
              </a:rPr>
              <a:t>RAW</a:t>
            </a:r>
            <a:r>
              <a:rPr lang="en-US" altLang="zh-CN" sz="1800" dirty="0">
                <a:solidFill>
                  <a:srgbClr val="0000FF"/>
                </a:solidFill>
                <a:latin typeface="Comic Sans MS" pitchFamily="66" charset="0"/>
              </a:rPr>
              <a:t> </a:t>
            </a:r>
            <a:r>
              <a:rPr lang="en-US" altLang="zh-CN" sz="1800" dirty="0">
                <a:latin typeface="Comic Sans MS" pitchFamily="66" charset="0"/>
              </a:rPr>
              <a:t>hazards </a:t>
            </a:r>
            <a:r>
              <a:rPr lang="en-US" altLang="zh-CN" sz="1800" b="1" dirty="0">
                <a:latin typeface="Comic Sans MS" pitchFamily="66" charset="0"/>
              </a:rPr>
              <a:t>dynamically</a:t>
            </a:r>
            <a:r>
              <a:rPr lang="en-US" altLang="zh-CN" sz="1800" dirty="0">
                <a:latin typeface="Comic Sans MS" pitchFamily="66" charset="0"/>
              </a:rPr>
              <a:t> </a:t>
            </a:r>
          </a:p>
          <a:p>
            <a:pPr>
              <a:lnSpc>
                <a:spcPct val="90000"/>
              </a:lnSpc>
            </a:pPr>
            <a:r>
              <a:rPr lang="en-US" altLang="zh-CN" sz="2000" b="1" dirty="0">
                <a:latin typeface="Comic Sans MS" pitchFamily="66" charset="0"/>
              </a:rPr>
              <a:t>Execution (EX)</a:t>
            </a:r>
            <a:r>
              <a:rPr lang="en-US" altLang="zh-CN" sz="2000" i="1" dirty="0">
                <a:solidFill>
                  <a:srgbClr val="000000"/>
                </a:solidFill>
                <a:latin typeface="Comic Sans MS" pitchFamily="66" charset="0"/>
              </a:rPr>
              <a:t> </a:t>
            </a:r>
          </a:p>
          <a:p>
            <a:pPr lvl="1">
              <a:lnSpc>
                <a:spcPct val="90000"/>
              </a:lnSpc>
            </a:pPr>
            <a:r>
              <a:rPr lang="en-US" altLang="zh-CN" sz="1800" i="1" dirty="0">
                <a:solidFill>
                  <a:srgbClr val="FF0000"/>
                </a:solidFill>
                <a:latin typeface="Comic Sans MS" pitchFamily="66" charset="0"/>
              </a:rPr>
              <a:t>Notify the scoreboard when completed so the functional unit can be reused.</a:t>
            </a:r>
          </a:p>
          <a:p>
            <a:pPr>
              <a:lnSpc>
                <a:spcPct val="90000"/>
              </a:lnSpc>
            </a:pPr>
            <a:r>
              <a:rPr lang="en-US" altLang="zh-CN" sz="2000" b="1" dirty="0">
                <a:latin typeface="Comic Sans MS" pitchFamily="66" charset="0"/>
              </a:rPr>
              <a:t>Write result (WB)</a:t>
            </a:r>
            <a:r>
              <a:rPr lang="en-US" altLang="zh-CN" sz="2000" i="1" dirty="0">
                <a:solidFill>
                  <a:srgbClr val="000000"/>
                </a:solidFill>
                <a:latin typeface="Comic Sans MS" pitchFamily="66" charset="0"/>
              </a:rPr>
              <a:t> </a:t>
            </a:r>
          </a:p>
          <a:p>
            <a:pPr lvl="1">
              <a:lnSpc>
                <a:spcPct val="90000"/>
              </a:lnSpc>
            </a:pPr>
            <a:r>
              <a:rPr lang="en-US" altLang="zh-CN" sz="1800" i="1" dirty="0">
                <a:solidFill>
                  <a:srgbClr val="FF0000"/>
                </a:solidFill>
                <a:latin typeface="Comic Sans MS" pitchFamily="66" charset="0"/>
              </a:rPr>
              <a:t>The scoreboard checks for WAR hazards and stalls the completing instruction if necessary.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1991544" y="260648"/>
            <a:ext cx="8540750" cy="935038"/>
          </a:xfrm>
        </p:spPr>
        <p:txBody>
          <a:bodyPr/>
          <a:lstStyle/>
          <a:p>
            <a:r>
              <a:rPr lang="en-US" altLang="zh-CN" dirty="0"/>
              <a:t>The scoreboard algorithm</a:t>
            </a:r>
          </a:p>
        </p:txBody>
      </p:sp>
      <p:sp>
        <p:nvSpPr>
          <p:cNvPr id="350211" name="Rectangle 3"/>
          <p:cNvSpPr>
            <a:spLocks noGrp="1" noChangeArrowheads="1"/>
          </p:cNvSpPr>
          <p:nvPr>
            <p:ph idx="1"/>
          </p:nvPr>
        </p:nvSpPr>
        <p:spPr>
          <a:xfrm>
            <a:off x="2208213" y="1341438"/>
            <a:ext cx="8229600" cy="4895850"/>
          </a:xfrm>
        </p:spPr>
        <p:txBody>
          <a:bodyPr/>
          <a:lstStyle/>
          <a:p>
            <a:pPr>
              <a:lnSpc>
                <a:spcPct val="90000"/>
              </a:lnSpc>
            </a:pPr>
            <a:r>
              <a:rPr lang="en-US" altLang="zh-CN">
                <a:latin typeface="Comic Sans MS" pitchFamily="66" charset="0"/>
              </a:rPr>
              <a:t>Scoreboard-takes full responsibility for instruction issue and execution</a:t>
            </a:r>
          </a:p>
          <a:p>
            <a:pPr lvl="1">
              <a:lnSpc>
                <a:spcPct val="90000"/>
              </a:lnSpc>
            </a:pPr>
            <a:r>
              <a:rPr lang="en-US" altLang="zh-CN" sz="1800">
                <a:latin typeface="Comic Sans MS" pitchFamily="66" charset="0"/>
              </a:rPr>
              <a:t>Create the dependence records</a:t>
            </a:r>
          </a:p>
          <a:p>
            <a:pPr lvl="1">
              <a:lnSpc>
                <a:spcPct val="90000"/>
              </a:lnSpc>
            </a:pPr>
            <a:r>
              <a:rPr lang="en-US" altLang="zh-CN" sz="1800">
                <a:latin typeface="Comic Sans MS" pitchFamily="66" charset="0"/>
              </a:rPr>
              <a:t>Decide when to fetch the operand</a:t>
            </a:r>
          </a:p>
          <a:p>
            <a:pPr lvl="1">
              <a:lnSpc>
                <a:spcPct val="90000"/>
              </a:lnSpc>
            </a:pPr>
            <a:r>
              <a:rPr lang="en-US" altLang="zh-CN" sz="1800">
                <a:latin typeface="Comic Sans MS" pitchFamily="66" charset="0"/>
              </a:rPr>
              <a:t>Decide when to enter execution</a:t>
            </a:r>
          </a:p>
          <a:p>
            <a:pPr lvl="1">
              <a:lnSpc>
                <a:spcPct val="90000"/>
              </a:lnSpc>
            </a:pPr>
            <a:r>
              <a:rPr lang="en-US" altLang="zh-CN" sz="1800">
                <a:latin typeface="Comic Sans MS" pitchFamily="66" charset="0"/>
              </a:rPr>
              <a:t>Decide when the result can be written into the register file</a:t>
            </a:r>
          </a:p>
          <a:p>
            <a:pPr>
              <a:lnSpc>
                <a:spcPct val="90000"/>
              </a:lnSpc>
            </a:pPr>
            <a:r>
              <a:rPr lang="en-US" altLang="zh-CN">
                <a:latin typeface="Comic Sans MS" pitchFamily="66" charset="0"/>
              </a:rPr>
              <a:t>Three data structure</a:t>
            </a:r>
          </a:p>
          <a:p>
            <a:pPr lvl="1">
              <a:lnSpc>
                <a:spcPct val="90000"/>
              </a:lnSpc>
            </a:pPr>
            <a:r>
              <a:rPr lang="en-US" altLang="zh-CN" sz="2000">
                <a:latin typeface="Comic Sans MS" pitchFamily="66" charset="0"/>
              </a:rPr>
              <a:t>Instruction status: </a:t>
            </a:r>
          </a:p>
          <a:p>
            <a:pPr lvl="2">
              <a:lnSpc>
                <a:spcPct val="90000"/>
              </a:lnSpc>
            </a:pPr>
            <a:r>
              <a:rPr lang="en-US" altLang="zh-CN" sz="1800">
                <a:solidFill>
                  <a:srgbClr val="CC00FF"/>
                </a:solidFill>
                <a:latin typeface="Comic Sans MS" pitchFamily="66" charset="0"/>
              </a:rPr>
              <a:t>which of the four steps the instruction is in</a:t>
            </a:r>
          </a:p>
          <a:p>
            <a:pPr lvl="1">
              <a:lnSpc>
                <a:spcPct val="90000"/>
              </a:lnSpc>
            </a:pPr>
            <a:r>
              <a:rPr lang="en-US" altLang="zh-CN" sz="2000">
                <a:latin typeface="Comic Sans MS" pitchFamily="66" charset="0"/>
              </a:rPr>
              <a:t>Functional unit status: </a:t>
            </a:r>
            <a:r>
              <a:rPr lang="en-US" altLang="zh-CN" sz="2000">
                <a:solidFill>
                  <a:srgbClr val="CC00FF"/>
                </a:solidFill>
                <a:latin typeface="Comic Sans MS" pitchFamily="66" charset="0"/>
              </a:rPr>
              <a:t>buzy,op,Fi, Fj,Fk,Qj,Qk ,Rj,Rk</a:t>
            </a:r>
          </a:p>
          <a:p>
            <a:pPr lvl="1">
              <a:lnSpc>
                <a:spcPct val="90000"/>
              </a:lnSpc>
            </a:pPr>
            <a:r>
              <a:rPr lang="en-US" altLang="zh-CN" sz="2000">
                <a:latin typeface="Comic Sans MS" pitchFamily="66" charset="0"/>
              </a:rPr>
              <a:t>Register result status:</a:t>
            </a:r>
          </a:p>
          <a:p>
            <a:pPr lvl="2">
              <a:lnSpc>
                <a:spcPct val="90000"/>
              </a:lnSpc>
            </a:pPr>
            <a:r>
              <a:rPr lang="en-US" altLang="zh-CN" sz="1800">
                <a:solidFill>
                  <a:srgbClr val="CC00FF"/>
                </a:solidFill>
                <a:latin typeface="Comic Sans MS" pitchFamily="66" charset="0"/>
              </a:rPr>
              <a:t>which functional unit will write that register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zh-CN" altLang="en-US"/>
              <a:t>记分牌数据结构</a:t>
            </a:r>
            <a:endParaRPr lang="zh-CN" altLang="zh-CN"/>
          </a:p>
        </p:txBody>
      </p:sp>
      <p:pic>
        <p:nvPicPr>
          <p:cNvPr id="53350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174775" y="952500"/>
            <a:ext cx="7410650" cy="5273496"/>
          </a:xfr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3" name="Rectangle 5"/>
          <p:cNvSpPr>
            <a:spLocks noGrp="1" noChangeArrowheads="1"/>
          </p:cNvSpPr>
          <p:nvPr>
            <p:ph type="title"/>
          </p:nvPr>
        </p:nvSpPr>
        <p:spPr/>
        <p:txBody>
          <a:bodyPr/>
          <a:lstStyle/>
          <a:p>
            <a:endParaRPr lang="zh-CN" altLang="zh-CN"/>
          </a:p>
        </p:txBody>
      </p:sp>
      <p:pic>
        <p:nvPicPr>
          <p:cNvPr id="47821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74826" y="1484314"/>
            <a:ext cx="8640763" cy="4537075"/>
          </a:xfrm>
          <a:noFill/>
          <a:ln/>
          <a:extLst>
            <a:ext uri="{91240B29-F687-4f45-9708-019B960494DF}">
              <a14:hiddenLine xmlns:a14="http://schemas.microsoft.com/office/drawing/2010/main" xmlns="" w="25400" cap="flat" cmpd="sng" algn="ctr">
                <a:solidFill>
                  <a:srgbClr val="FFFF00"/>
                </a:solidFill>
                <a:prstDash val="solid"/>
                <a:miter lim="800000"/>
                <a:headEnd type="none" w="med" len="med"/>
                <a:tailEnd type="none" w="med" len="me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1934272" y="188640"/>
            <a:ext cx="8769225" cy="914400"/>
          </a:xfrm>
        </p:spPr>
        <p:txBody>
          <a:bodyPr/>
          <a:lstStyle/>
          <a:p>
            <a:r>
              <a:rPr lang="en-US" altLang="zh-CN" dirty="0"/>
              <a:t>Detailed Scoreboard Pipeline Control</a:t>
            </a:r>
            <a:endParaRPr lang="zh-CN" altLang="zh-CN" dirty="0"/>
          </a:p>
        </p:txBody>
      </p:sp>
      <p:pic>
        <p:nvPicPr>
          <p:cNvPr id="480260" name="Picture 4"/>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0397"/>
          <a:stretch/>
        </p:blipFill>
        <p:spPr>
          <a:xfrm>
            <a:off x="1517471" y="1105179"/>
            <a:ext cx="9144000" cy="4964311"/>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9" name="Rectangle 3"/>
          <p:cNvSpPr>
            <a:spLocks noGrp="1" noChangeArrowheads="1"/>
          </p:cNvSpPr>
          <p:nvPr>
            <p:ph idx="1"/>
          </p:nvPr>
        </p:nvSpPr>
        <p:spPr>
          <a:xfrm>
            <a:off x="2692401" y="1206500"/>
            <a:ext cx="3114675" cy="5175250"/>
          </a:xfrm>
        </p:spPr>
        <p:txBody>
          <a:bodyPr/>
          <a:lstStyle/>
          <a:p>
            <a:pPr>
              <a:buFont typeface="Wingdings" pitchFamily="2" charset="2"/>
              <a:buNone/>
            </a:pPr>
            <a:r>
              <a:rPr lang="en-US" altLang="zh-CN"/>
              <a:t>F</a:t>
            </a:r>
            <a:r>
              <a:rPr lang="en-US" altLang="zh-CN" baseline="-25000"/>
              <a:t>j</a:t>
            </a:r>
            <a:r>
              <a:rPr lang="en-US" altLang="zh-CN"/>
              <a:t>(f)  =  F</a:t>
            </a:r>
            <a:r>
              <a:rPr lang="en-US" altLang="zh-CN" baseline="-25000"/>
              <a:t>i</a:t>
            </a:r>
            <a:r>
              <a:rPr lang="en-US" altLang="zh-CN"/>
              <a:t>(FU)</a:t>
            </a:r>
          </a:p>
          <a:p>
            <a:pPr>
              <a:buFont typeface="Wingdings" pitchFamily="2" charset="2"/>
              <a:buNone/>
            </a:pPr>
            <a:r>
              <a:rPr lang="en-US" altLang="zh-CN"/>
              <a:t>R</a:t>
            </a:r>
            <a:r>
              <a:rPr lang="en-US" altLang="zh-CN" baseline="-25000"/>
              <a:t>j</a:t>
            </a:r>
            <a:r>
              <a:rPr lang="en-US" altLang="zh-CN"/>
              <a:t>(f)  = NO</a:t>
            </a:r>
          </a:p>
          <a:p>
            <a:pPr>
              <a:buFont typeface="Wingdings" pitchFamily="2" charset="2"/>
              <a:buNone/>
            </a:pPr>
            <a:r>
              <a:rPr lang="en-US" altLang="zh-CN"/>
              <a:t>F</a:t>
            </a:r>
            <a:r>
              <a:rPr lang="en-US" altLang="zh-CN" baseline="-25000"/>
              <a:t>j</a:t>
            </a:r>
            <a:r>
              <a:rPr lang="en-US" altLang="zh-CN"/>
              <a:t>(f)  = F</a:t>
            </a:r>
            <a:r>
              <a:rPr lang="en-US" altLang="zh-CN" baseline="-25000"/>
              <a:t>i</a:t>
            </a:r>
            <a:r>
              <a:rPr lang="en-US" altLang="zh-CN"/>
              <a:t>(FU)</a:t>
            </a:r>
          </a:p>
          <a:p>
            <a:pPr>
              <a:buFont typeface="Wingdings" pitchFamily="2" charset="2"/>
              <a:buNone/>
            </a:pPr>
            <a:r>
              <a:rPr lang="en-US" altLang="zh-CN"/>
              <a:t>R</a:t>
            </a:r>
            <a:r>
              <a:rPr lang="en-US" altLang="zh-CN" baseline="-25000"/>
              <a:t>j</a:t>
            </a:r>
            <a:r>
              <a:rPr lang="en-US" altLang="zh-CN"/>
              <a:t>(f) ≠ NO</a:t>
            </a:r>
          </a:p>
          <a:p>
            <a:pPr>
              <a:buFont typeface="Wingdings" pitchFamily="2" charset="2"/>
              <a:buNone/>
            </a:pPr>
            <a:r>
              <a:rPr lang="en-US" altLang="zh-CN"/>
              <a:t>F</a:t>
            </a:r>
            <a:r>
              <a:rPr lang="en-US" altLang="zh-CN" baseline="-25000"/>
              <a:t>j</a:t>
            </a:r>
            <a:r>
              <a:rPr lang="en-US" altLang="zh-CN"/>
              <a:t>(f) ≠ F</a:t>
            </a:r>
            <a:r>
              <a:rPr lang="en-US" altLang="zh-CN" baseline="-25000"/>
              <a:t>i</a:t>
            </a:r>
            <a:r>
              <a:rPr lang="en-US" altLang="zh-CN"/>
              <a:t>(FU)</a:t>
            </a:r>
          </a:p>
          <a:p>
            <a:pPr>
              <a:buFont typeface="Wingdings" pitchFamily="2" charset="2"/>
              <a:buNone/>
            </a:pPr>
            <a:r>
              <a:rPr lang="en-US" altLang="zh-CN"/>
              <a:t>R</a:t>
            </a:r>
            <a:r>
              <a:rPr lang="en-US" altLang="zh-CN" baseline="-25000"/>
              <a:t>j</a:t>
            </a:r>
            <a:r>
              <a:rPr lang="en-US" altLang="zh-CN"/>
              <a:t>(f) = NO</a:t>
            </a:r>
          </a:p>
          <a:p>
            <a:pPr>
              <a:buFont typeface="Wingdings" pitchFamily="2" charset="2"/>
              <a:buNone/>
            </a:pPr>
            <a:r>
              <a:rPr lang="en-US" altLang="zh-CN"/>
              <a:t>F</a:t>
            </a:r>
            <a:r>
              <a:rPr lang="en-US" altLang="zh-CN" baseline="-25000"/>
              <a:t>j</a:t>
            </a:r>
            <a:r>
              <a:rPr lang="en-US" altLang="zh-CN"/>
              <a:t>(f) ≠ F</a:t>
            </a:r>
            <a:r>
              <a:rPr lang="en-US" altLang="zh-CN" baseline="-25000"/>
              <a:t>i</a:t>
            </a:r>
            <a:r>
              <a:rPr lang="en-US" altLang="zh-CN"/>
              <a:t>(FU)</a:t>
            </a:r>
          </a:p>
          <a:p>
            <a:pPr>
              <a:buFont typeface="Wingdings" pitchFamily="2" charset="2"/>
              <a:buNone/>
            </a:pPr>
            <a:r>
              <a:rPr lang="en-US" altLang="zh-CN"/>
              <a:t>R</a:t>
            </a:r>
            <a:r>
              <a:rPr lang="en-US" altLang="zh-CN" baseline="-25000"/>
              <a:t>j</a:t>
            </a:r>
            <a:r>
              <a:rPr lang="en-US" altLang="zh-CN"/>
              <a:t>(f) ≠ NO</a:t>
            </a:r>
          </a:p>
          <a:p>
            <a:pPr>
              <a:buFont typeface="Wingdings" pitchFamily="2" charset="2"/>
              <a:buNone/>
            </a:pPr>
            <a:endParaRPr lang="en-US" altLang="zh-CN"/>
          </a:p>
        </p:txBody>
      </p:sp>
      <p:sp>
        <p:nvSpPr>
          <p:cNvPr id="536581" name="Rectangle 5"/>
          <p:cNvSpPr>
            <a:spLocks noRot="1" noChangeArrowheads="1"/>
          </p:cNvSpPr>
          <p:nvPr/>
        </p:nvSpPr>
        <p:spPr bwMode="auto">
          <a:xfrm>
            <a:off x="6797676" y="1206500"/>
            <a:ext cx="3114675" cy="5175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pPr>
            <a:r>
              <a:rPr lang="en-US" altLang="zh-CN" sz="3200"/>
              <a:t>F</a:t>
            </a:r>
            <a:r>
              <a:rPr lang="en-US" altLang="zh-CN" sz="3200" baseline="-25000"/>
              <a:t>k</a:t>
            </a:r>
            <a:r>
              <a:rPr lang="en-US" altLang="zh-CN" sz="3200"/>
              <a:t>(f)  =  F</a:t>
            </a:r>
            <a:r>
              <a:rPr lang="en-US" altLang="zh-CN" sz="3200" baseline="-25000"/>
              <a:t>i</a:t>
            </a:r>
            <a:r>
              <a:rPr lang="en-US" altLang="zh-CN" sz="3200"/>
              <a:t>(FU)</a:t>
            </a:r>
          </a:p>
          <a:p>
            <a:pPr marL="342900" indent="-342900">
              <a:spcBef>
                <a:spcPct val="20000"/>
              </a:spcBef>
              <a:buClr>
                <a:schemeClr val="hlink"/>
              </a:buClr>
              <a:buSzPct val="80000"/>
            </a:pPr>
            <a:r>
              <a:rPr lang="en-US" altLang="zh-CN" sz="3200"/>
              <a:t>R</a:t>
            </a:r>
            <a:r>
              <a:rPr lang="en-US" altLang="zh-CN" sz="3200" baseline="-25000"/>
              <a:t>k</a:t>
            </a:r>
            <a:r>
              <a:rPr lang="en-US" altLang="zh-CN" sz="3200"/>
              <a:t>(f)  = NO</a:t>
            </a:r>
          </a:p>
          <a:p>
            <a:pPr marL="342900" indent="-342900">
              <a:spcBef>
                <a:spcPct val="20000"/>
              </a:spcBef>
              <a:buClr>
                <a:schemeClr val="hlink"/>
              </a:buClr>
              <a:buSzPct val="80000"/>
            </a:pPr>
            <a:r>
              <a:rPr lang="en-US" altLang="zh-CN" sz="3200"/>
              <a:t>F</a:t>
            </a:r>
            <a:r>
              <a:rPr lang="en-US" altLang="zh-CN" sz="3200" baseline="-25000"/>
              <a:t>k</a:t>
            </a:r>
            <a:r>
              <a:rPr lang="en-US" altLang="zh-CN" sz="3200"/>
              <a:t>(f)  = F</a:t>
            </a:r>
            <a:r>
              <a:rPr lang="en-US" altLang="zh-CN" sz="3200" baseline="-25000"/>
              <a:t>i</a:t>
            </a:r>
            <a:r>
              <a:rPr lang="en-US" altLang="zh-CN" sz="3200"/>
              <a:t>(FU)</a:t>
            </a:r>
          </a:p>
          <a:p>
            <a:pPr marL="342900" indent="-342900">
              <a:spcBef>
                <a:spcPct val="20000"/>
              </a:spcBef>
              <a:buClr>
                <a:schemeClr val="hlink"/>
              </a:buClr>
              <a:buSzPct val="80000"/>
            </a:pPr>
            <a:r>
              <a:rPr lang="en-US" altLang="zh-CN" sz="3200"/>
              <a:t>R</a:t>
            </a:r>
            <a:r>
              <a:rPr lang="en-US" altLang="zh-CN" sz="3200" baseline="-25000"/>
              <a:t>k</a:t>
            </a:r>
            <a:r>
              <a:rPr lang="en-US" altLang="zh-CN" sz="3200"/>
              <a:t>(f) ≠ NO</a:t>
            </a:r>
          </a:p>
          <a:p>
            <a:pPr marL="342900" indent="-342900">
              <a:spcBef>
                <a:spcPct val="20000"/>
              </a:spcBef>
              <a:buClr>
                <a:schemeClr val="hlink"/>
              </a:buClr>
              <a:buSzPct val="80000"/>
            </a:pPr>
            <a:r>
              <a:rPr lang="en-US" altLang="zh-CN" sz="3200"/>
              <a:t>F</a:t>
            </a:r>
            <a:r>
              <a:rPr lang="en-US" altLang="zh-CN" sz="3200" baseline="-25000"/>
              <a:t>k</a:t>
            </a:r>
            <a:r>
              <a:rPr lang="en-US" altLang="zh-CN" sz="3200"/>
              <a:t>(f) ≠ F</a:t>
            </a:r>
            <a:r>
              <a:rPr lang="en-US" altLang="zh-CN" sz="3200" baseline="-25000"/>
              <a:t>i</a:t>
            </a:r>
            <a:r>
              <a:rPr lang="en-US" altLang="zh-CN" sz="3200"/>
              <a:t>(FU)</a:t>
            </a:r>
          </a:p>
          <a:p>
            <a:pPr marL="342900" indent="-342900">
              <a:spcBef>
                <a:spcPct val="20000"/>
              </a:spcBef>
              <a:buClr>
                <a:schemeClr val="hlink"/>
              </a:buClr>
              <a:buSzPct val="80000"/>
            </a:pPr>
            <a:r>
              <a:rPr lang="en-US" altLang="zh-CN" sz="3200"/>
              <a:t>R</a:t>
            </a:r>
            <a:r>
              <a:rPr lang="en-US" altLang="zh-CN" sz="3200" baseline="-25000"/>
              <a:t>k</a:t>
            </a:r>
            <a:r>
              <a:rPr lang="en-US" altLang="zh-CN" sz="3200"/>
              <a:t>(f) = NO</a:t>
            </a:r>
          </a:p>
          <a:p>
            <a:pPr marL="342900" indent="-342900">
              <a:spcBef>
                <a:spcPct val="20000"/>
              </a:spcBef>
              <a:buClr>
                <a:schemeClr val="hlink"/>
              </a:buClr>
              <a:buSzPct val="80000"/>
            </a:pPr>
            <a:r>
              <a:rPr lang="en-US" altLang="zh-CN" sz="3200"/>
              <a:t>F</a:t>
            </a:r>
            <a:r>
              <a:rPr lang="en-US" altLang="zh-CN" sz="3200" baseline="-25000"/>
              <a:t>k</a:t>
            </a:r>
            <a:r>
              <a:rPr lang="en-US" altLang="zh-CN" sz="3200"/>
              <a:t>(f) ≠ F</a:t>
            </a:r>
            <a:r>
              <a:rPr lang="en-US" altLang="zh-CN" sz="3200" baseline="-25000"/>
              <a:t>i</a:t>
            </a:r>
            <a:r>
              <a:rPr lang="en-US" altLang="zh-CN" sz="3200"/>
              <a:t>(FU)</a:t>
            </a:r>
          </a:p>
          <a:p>
            <a:pPr marL="342900" indent="-342900">
              <a:spcBef>
                <a:spcPct val="20000"/>
              </a:spcBef>
              <a:buClr>
                <a:schemeClr val="hlink"/>
              </a:buClr>
              <a:buSzPct val="80000"/>
            </a:pPr>
            <a:r>
              <a:rPr lang="en-US" altLang="zh-CN" sz="3200"/>
              <a:t>R</a:t>
            </a:r>
            <a:r>
              <a:rPr lang="en-US" altLang="zh-CN" sz="3200" baseline="-25000"/>
              <a:t>k</a:t>
            </a:r>
            <a:r>
              <a:rPr lang="en-US" altLang="zh-CN" sz="3200"/>
              <a:t>(f) ≠ NO</a:t>
            </a:r>
          </a:p>
          <a:p>
            <a:pPr marL="342900" indent="-342900">
              <a:spcBef>
                <a:spcPct val="20000"/>
              </a:spcBef>
              <a:buClr>
                <a:schemeClr val="hlink"/>
              </a:buClr>
              <a:buSzPct val="80000"/>
            </a:pPr>
            <a:endParaRPr lang="en-US" altLang="zh-CN" sz="3200"/>
          </a:p>
        </p:txBody>
      </p:sp>
      <p:sp>
        <p:nvSpPr>
          <p:cNvPr id="536585" name="AutoShape 9"/>
          <p:cNvSpPr>
            <a:spLocks/>
          </p:cNvSpPr>
          <p:nvPr/>
        </p:nvSpPr>
        <p:spPr bwMode="auto">
          <a:xfrm>
            <a:off x="2476500" y="1493839"/>
            <a:ext cx="215900" cy="720725"/>
          </a:xfrm>
          <a:prstGeom prst="leftBrace">
            <a:avLst>
              <a:gd name="adj1" fmla="val 27819"/>
              <a:gd name="adj2" fmla="val 50000"/>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586" name="AutoShape 10"/>
          <p:cNvSpPr>
            <a:spLocks/>
          </p:cNvSpPr>
          <p:nvPr/>
        </p:nvSpPr>
        <p:spPr bwMode="auto">
          <a:xfrm>
            <a:off x="2476500" y="2574926"/>
            <a:ext cx="215900" cy="720725"/>
          </a:xfrm>
          <a:prstGeom prst="leftBrace">
            <a:avLst>
              <a:gd name="adj1" fmla="val 27819"/>
              <a:gd name="adj2" fmla="val 50000"/>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588" name="AutoShape 12"/>
          <p:cNvSpPr>
            <a:spLocks/>
          </p:cNvSpPr>
          <p:nvPr/>
        </p:nvSpPr>
        <p:spPr bwMode="auto">
          <a:xfrm>
            <a:off x="2476500" y="3798889"/>
            <a:ext cx="215900" cy="720725"/>
          </a:xfrm>
          <a:prstGeom prst="leftBrace">
            <a:avLst>
              <a:gd name="adj1" fmla="val 27819"/>
              <a:gd name="adj2" fmla="val 50000"/>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589" name="AutoShape 13"/>
          <p:cNvSpPr>
            <a:spLocks/>
          </p:cNvSpPr>
          <p:nvPr/>
        </p:nvSpPr>
        <p:spPr bwMode="auto">
          <a:xfrm>
            <a:off x="2476500" y="4949826"/>
            <a:ext cx="215900" cy="720725"/>
          </a:xfrm>
          <a:prstGeom prst="leftBrace">
            <a:avLst>
              <a:gd name="adj1" fmla="val 27819"/>
              <a:gd name="adj2" fmla="val 50000"/>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590" name="AutoShape 14"/>
          <p:cNvSpPr>
            <a:spLocks/>
          </p:cNvSpPr>
          <p:nvPr/>
        </p:nvSpPr>
        <p:spPr bwMode="auto">
          <a:xfrm>
            <a:off x="6437313" y="5022851"/>
            <a:ext cx="215900" cy="720725"/>
          </a:xfrm>
          <a:prstGeom prst="leftBrace">
            <a:avLst>
              <a:gd name="adj1" fmla="val 27819"/>
              <a:gd name="adj2" fmla="val 50000"/>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591" name="AutoShape 15"/>
          <p:cNvSpPr>
            <a:spLocks/>
          </p:cNvSpPr>
          <p:nvPr/>
        </p:nvSpPr>
        <p:spPr bwMode="auto">
          <a:xfrm>
            <a:off x="6437313" y="3798889"/>
            <a:ext cx="215900" cy="720725"/>
          </a:xfrm>
          <a:prstGeom prst="leftBrace">
            <a:avLst>
              <a:gd name="adj1" fmla="val 27819"/>
              <a:gd name="adj2" fmla="val 50000"/>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592" name="AutoShape 16"/>
          <p:cNvSpPr>
            <a:spLocks/>
          </p:cNvSpPr>
          <p:nvPr/>
        </p:nvSpPr>
        <p:spPr bwMode="auto">
          <a:xfrm>
            <a:off x="6437313" y="2646364"/>
            <a:ext cx="215900" cy="720725"/>
          </a:xfrm>
          <a:prstGeom prst="leftBrace">
            <a:avLst>
              <a:gd name="adj1" fmla="val 27819"/>
              <a:gd name="adj2" fmla="val 50000"/>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593" name="AutoShape 17"/>
          <p:cNvSpPr>
            <a:spLocks/>
          </p:cNvSpPr>
          <p:nvPr/>
        </p:nvSpPr>
        <p:spPr bwMode="auto">
          <a:xfrm>
            <a:off x="6437313" y="1493839"/>
            <a:ext cx="215900" cy="720725"/>
          </a:xfrm>
          <a:prstGeom prst="leftBrace">
            <a:avLst>
              <a:gd name="adj1" fmla="val 27819"/>
              <a:gd name="adj2" fmla="val 50000"/>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594" name="Line 18"/>
          <p:cNvSpPr>
            <a:spLocks noChangeShapeType="1"/>
          </p:cNvSpPr>
          <p:nvPr/>
        </p:nvSpPr>
        <p:spPr bwMode="auto">
          <a:xfrm>
            <a:off x="5284788" y="1854200"/>
            <a:ext cx="1008062" cy="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595" name="Line 19"/>
          <p:cNvSpPr>
            <a:spLocks noChangeShapeType="1"/>
          </p:cNvSpPr>
          <p:nvPr/>
        </p:nvSpPr>
        <p:spPr bwMode="auto">
          <a:xfrm>
            <a:off x="5284788" y="3006725"/>
            <a:ext cx="1008062"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596" name="Line 20"/>
          <p:cNvSpPr>
            <a:spLocks noChangeShapeType="1"/>
          </p:cNvSpPr>
          <p:nvPr/>
        </p:nvSpPr>
        <p:spPr bwMode="auto">
          <a:xfrm>
            <a:off x="5213351" y="4157663"/>
            <a:ext cx="1152525" cy="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597" name="Line 21"/>
          <p:cNvSpPr>
            <a:spLocks noChangeShapeType="1"/>
          </p:cNvSpPr>
          <p:nvPr/>
        </p:nvSpPr>
        <p:spPr bwMode="auto">
          <a:xfrm>
            <a:off x="5284788" y="5383213"/>
            <a:ext cx="1008062" cy="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599" name="Line 23"/>
          <p:cNvSpPr>
            <a:spLocks noChangeShapeType="1"/>
          </p:cNvSpPr>
          <p:nvPr/>
        </p:nvSpPr>
        <p:spPr bwMode="auto">
          <a:xfrm>
            <a:off x="5357814" y="1998663"/>
            <a:ext cx="935037" cy="863600"/>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600" name="Line 24"/>
          <p:cNvSpPr>
            <a:spLocks noChangeShapeType="1"/>
          </p:cNvSpPr>
          <p:nvPr/>
        </p:nvSpPr>
        <p:spPr bwMode="auto">
          <a:xfrm>
            <a:off x="5284789" y="2070100"/>
            <a:ext cx="1081087" cy="1944688"/>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601" name="Line 25"/>
          <p:cNvSpPr>
            <a:spLocks noChangeShapeType="1"/>
          </p:cNvSpPr>
          <p:nvPr/>
        </p:nvSpPr>
        <p:spPr bwMode="auto">
          <a:xfrm>
            <a:off x="5213350" y="2141538"/>
            <a:ext cx="1079500" cy="316865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602" name="Line 26"/>
          <p:cNvSpPr>
            <a:spLocks noChangeShapeType="1"/>
          </p:cNvSpPr>
          <p:nvPr/>
        </p:nvSpPr>
        <p:spPr bwMode="auto">
          <a:xfrm flipV="1">
            <a:off x="5284789" y="1925639"/>
            <a:ext cx="1081087" cy="865187"/>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603" name="Line 27"/>
          <p:cNvSpPr>
            <a:spLocks noChangeShapeType="1"/>
          </p:cNvSpPr>
          <p:nvPr/>
        </p:nvSpPr>
        <p:spPr bwMode="auto">
          <a:xfrm>
            <a:off x="5284788" y="3222625"/>
            <a:ext cx="1008062" cy="8636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604" name="Line 28"/>
          <p:cNvSpPr>
            <a:spLocks noChangeShapeType="1"/>
          </p:cNvSpPr>
          <p:nvPr/>
        </p:nvSpPr>
        <p:spPr bwMode="auto">
          <a:xfrm>
            <a:off x="5141913" y="3365500"/>
            <a:ext cx="1079500" cy="194468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605" name="Line 29"/>
          <p:cNvSpPr>
            <a:spLocks noChangeShapeType="1"/>
          </p:cNvSpPr>
          <p:nvPr/>
        </p:nvSpPr>
        <p:spPr bwMode="auto">
          <a:xfrm flipV="1">
            <a:off x="5213351" y="2070101"/>
            <a:ext cx="1152525" cy="1800225"/>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606" name="Line 30"/>
          <p:cNvSpPr>
            <a:spLocks noChangeShapeType="1"/>
          </p:cNvSpPr>
          <p:nvPr/>
        </p:nvSpPr>
        <p:spPr bwMode="auto">
          <a:xfrm flipV="1">
            <a:off x="5213350" y="3149600"/>
            <a:ext cx="1079500" cy="86518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607" name="Line 31"/>
          <p:cNvSpPr>
            <a:spLocks noChangeShapeType="1"/>
          </p:cNvSpPr>
          <p:nvPr/>
        </p:nvSpPr>
        <p:spPr bwMode="auto">
          <a:xfrm>
            <a:off x="5213351" y="4446588"/>
            <a:ext cx="936625" cy="86360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608" name="Line 32"/>
          <p:cNvSpPr>
            <a:spLocks noChangeShapeType="1"/>
          </p:cNvSpPr>
          <p:nvPr/>
        </p:nvSpPr>
        <p:spPr bwMode="auto">
          <a:xfrm flipV="1">
            <a:off x="5284789" y="2141538"/>
            <a:ext cx="1081087" cy="2881312"/>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609" name="Line 33"/>
          <p:cNvSpPr>
            <a:spLocks noChangeShapeType="1"/>
          </p:cNvSpPr>
          <p:nvPr/>
        </p:nvSpPr>
        <p:spPr bwMode="auto">
          <a:xfrm flipV="1">
            <a:off x="5284789" y="3294063"/>
            <a:ext cx="1081087" cy="187166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610" name="Line 34"/>
          <p:cNvSpPr>
            <a:spLocks noChangeShapeType="1"/>
          </p:cNvSpPr>
          <p:nvPr/>
        </p:nvSpPr>
        <p:spPr bwMode="auto">
          <a:xfrm flipV="1">
            <a:off x="5284789" y="4230688"/>
            <a:ext cx="1081087" cy="107950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6611" name="Text Box 35"/>
          <p:cNvSpPr txBox="1">
            <a:spLocks noChangeArrowheads="1"/>
          </p:cNvSpPr>
          <p:nvPr/>
        </p:nvSpPr>
        <p:spPr bwMode="auto">
          <a:xfrm>
            <a:off x="2217738" y="800101"/>
            <a:ext cx="79930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lgn="ctr">
                <a:solidFill>
                  <a:srgbClr val="FFFF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000" b="1" dirty="0" err="1">
                <a:solidFill>
                  <a:srgbClr val="FF0000"/>
                </a:solidFill>
              </a:rPr>
              <a:t>Vf</a:t>
            </a:r>
            <a:r>
              <a:rPr lang="en-US" altLang="zh-CN" sz="2000" b="1" dirty="0">
                <a:solidFill>
                  <a:srgbClr val="0000FF"/>
                </a:solidFill>
              </a:rPr>
              <a:t>(</a:t>
            </a:r>
            <a:r>
              <a:rPr lang="en-US" altLang="zh-CN" sz="2000" b="1" dirty="0">
                <a:solidFill>
                  <a:srgbClr val="66FFCC"/>
                </a:solidFill>
              </a:rPr>
              <a:t>(</a:t>
            </a:r>
            <a:r>
              <a:rPr lang="en-US" altLang="zh-CN" sz="2000" b="1" dirty="0">
                <a:solidFill>
                  <a:srgbClr val="FF0000"/>
                </a:solidFill>
              </a:rPr>
              <a:t> Fj(f) ≠Fi(FU) or </a:t>
            </a:r>
            <a:r>
              <a:rPr lang="en-US" altLang="zh-CN" sz="2000" b="1" dirty="0" err="1">
                <a:solidFill>
                  <a:srgbClr val="FF0000"/>
                </a:solidFill>
              </a:rPr>
              <a:t>Rj</a:t>
            </a:r>
            <a:r>
              <a:rPr lang="en-US" altLang="zh-CN" sz="2000" b="1" dirty="0">
                <a:solidFill>
                  <a:srgbClr val="FF0000"/>
                </a:solidFill>
              </a:rPr>
              <a:t>(f) = No </a:t>
            </a:r>
            <a:r>
              <a:rPr lang="en-US" altLang="zh-CN" sz="2000" b="1" dirty="0">
                <a:solidFill>
                  <a:srgbClr val="66FFCC"/>
                </a:solidFill>
              </a:rPr>
              <a:t>)</a:t>
            </a:r>
            <a:r>
              <a:rPr lang="en-US" altLang="zh-CN" sz="2000" b="1" dirty="0">
                <a:solidFill>
                  <a:srgbClr val="FF0000"/>
                </a:solidFill>
              </a:rPr>
              <a:t> </a:t>
            </a:r>
            <a:r>
              <a:rPr lang="en-US" altLang="zh-CN" sz="2000" b="1" dirty="0"/>
              <a:t>&amp;</a:t>
            </a:r>
            <a:r>
              <a:rPr lang="en-US" altLang="zh-CN" sz="2000" b="1" dirty="0">
                <a:solidFill>
                  <a:srgbClr val="FF0000"/>
                </a:solidFill>
              </a:rPr>
              <a:t> </a:t>
            </a:r>
            <a:r>
              <a:rPr lang="en-US" altLang="zh-CN" sz="2000" b="1" dirty="0">
                <a:solidFill>
                  <a:srgbClr val="66FFCC"/>
                </a:solidFill>
              </a:rPr>
              <a:t>(</a:t>
            </a:r>
            <a:r>
              <a:rPr lang="en-US" altLang="zh-CN" sz="2000" b="1" dirty="0" err="1">
                <a:solidFill>
                  <a:srgbClr val="FF0000"/>
                </a:solidFill>
              </a:rPr>
              <a:t>Fk</a:t>
            </a:r>
            <a:r>
              <a:rPr lang="en-US" altLang="zh-CN" sz="2000" b="1" dirty="0">
                <a:solidFill>
                  <a:srgbClr val="FF0000"/>
                </a:solidFill>
              </a:rPr>
              <a:t>(f) ≠ Fi(FU) or </a:t>
            </a:r>
            <a:r>
              <a:rPr lang="en-US" altLang="zh-CN" sz="2000" b="1" dirty="0" err="1">
                <a:solidFill>
                  <a:srgbClr val="FF0000"/>
                </a:solidFill>
              </a:rPr>
              <a:t>Rk</a:t>
            </a:r>
            <a:r>
              <a:rPr lang="en-US" altLang="zh-CN" sz="2000" b="1" dirty="0">
                <a:solidFill>
                  <a:srgbClr val="FF0000"/>
                </a:solidFill>
              </a:rPr>
              <a:t>(f) = No</a:t>
            </a:r>
            <a:r>
              <a:rPr lang="en-US" altLang="zh-CN" sz="2000" b="1" dirty="0">
                <a:solidFill>
                  <a:srgbClr val="66FFCC"/>
                </a:solidFill>
              </a:rPr>
              <a:t>)</a:t>
            </a:r>
            <a:r>
              <a:rPr lang="en-US" altLang="zh-CN" sz="2000" b="1" dirty="0">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6579">
                                            <p:txEl>
                                              <p:pRg st="0" end="0"/>
                                            </p:txEl>
                                          </p:spTgt>
                                        </p:tgtEl>
                                        <p:attrNameLst>
                                          <p:attrName>style.visibility</p:attrName>
                                        </p:attrNameLst>
                                      </p:cBhvr>
                                      <p:to>
                                        <p:strVal val="visible"/>
                                      </p:to>
                                    </p:set>
                                    <p:animEffect transition="in" filter="blinds(horizontal)">
                                      <p:cBhvr>
                                        <p:cTn id="7" dur="500"/>
                                        <p:tgtEl>
                                          <p:spTgt spid="536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6579">
                                            <p:txEl>
                                              <p:pRg st="1" end="1"/>
                                            </p:txEl>
                                          </p:spTgt>
                                        </p:tgtEl>
                                        <p:attrNameLst>
                                          <p:attrName>style.visibility</p:attrName>
                                        </p:attrNameLst>
                                      </p:cBhvr>
                                      <p:to>
                                        <p:strVal val="visible"/>
                                      </p:to>
                                    </p:set>
                                    <p:animEffect transition="in" filter="blinds(horizontal)">
                                      <p:cBhvr>
                                        <p:cTn id="12" dur="500"/>
                                        <p:tgtEl>
                                          <p:spTgt spid="536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6579">
                                            <p:txEl>
                                              <p:pRg st="2" end="2"/>
                                            </p:txEl>
                                          </p:spTgt>
                                        </p:tgtEl>
                                        <p:attrNameLst>
                                          <p:attrName>style.visibility</p:attrName>
                                        </p:attrNameLst>
                                      </p:cBhvr>
                                      <p:to>
                                        <p:strVal val="visible"/>
                                      </p:to>
                                    </p:set>
                                    <p:animEffect transition="in" filter="blinds(horizontal)">
                                      <p:cBhvr>
                                        <p:cTn id="17" dur="500"/>
                                        <p:tgtEl>
                                          <p:spTgt spid="536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6579">
                                            <p:txEl>
                                              <p:pRg st="3" end="3"/>
                                            </p:txEl>
                                          </p:spTgt>
                                        </p:tgtEl>
                                        <p:attrNameLst>
                                          <p:attrName>style.visibility</p:attrName>
                                        </p:attrNameLst>
                                      </p:cBhvr>
                                      <p:to>
                                        <p:strVal val="visible"/>
                                      </p:to>
                                    </p:set>
                                    <p:animEffect transition="in" filter="blinds(horizontal)">
                                      <p:cBhvr>
                                        <p:cTn id="22" dur="500"/>
                                        <p:tgtEl>
                                          <p:spTgt spid="536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36579">
                                            <p:txEl>
                                              <p:pRg st="4" end="4"/>
                                            </p:txEl>
                                          </p:spTgt>
                                        </p:tgtEl>
                                        <p:attrNameLst>
                                          <p:attrName>style.visibility</p:attrName>
                                        </p:attrNameLst>
                                      </p:cBhvr>
                                      <p:to>
                                        <p:strVal val="visible"/>
                                      </p:to>
                                    </p:set>
                                    <p:animEffect transition="in" filter="blinds(horizontal)">
                                      <p:cBhvr>
                                        <p:cTn id="27" dur="500"/>
                                        <p:tgtEl>
                                          <p:spTgt spid="5365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36579">
                                            <p:txEl>
                                              <p:pRg st="5" end="5"/>
                                            </p:txEl>
                                          </p:spTgt>
                                        </p:tgtEl>
                                        <p:attrNameLst>
                                          <p:attrName>style.visibility</p:attrName>
                                        </p:attrNameLst>
                                      </p:cBhvr>
                                      <p:to>
                                        <p:strVal val="visible"/>
                                      </p:to>
                                    </p:set>
                                    <p:animEffect transition="in" filter="blinds(horizontal)">
                                      <p:cBhvr>
                                        <p:cTn id="32" dur="500"/>
                                        <p:tgtEl>
                                          <p:spTgt spid="5365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36579">
                                            <p:txEl>
                                              <p:pRg st="6" end="6"/>
                                            </p:txEl>
                                          </p:spTgt>
                                        </p:tgtEl>
                                        <p:attrNameLst>
                                          <p:attrName>style.visibility</p:attrName>
                                        </p:attrNameLst>
                                      </p:cBhvr>
                                      <p:to>
                                        <p:strVal val="visible"/>
                                      </p:to>
                                    </p:set>
                                    <p:animEffect transition="in" filter="blinds(horizontal)">
                                      <p:cBhvr>
                                        <p:cTn id="37" dur="500"/>
                                        <p:tgtEl>
                                          <p:spTgt spid="53657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36579">
                                            <p:txEl>
                                              <p:pRg st="7" end="7"/>
                                            </p:txEl>
                                          </p:spTgt>
                                        </p:tgtEl>
                                        <p:attrNameLst>
                                          <p:attrName>style.visibility</p:attrName>
                                        </p:attrNameLst>
                                      </p:cBhvr>
                                      <p:to>
                                        <p:strVal val="visible"/>
                                      </p:to>
                                    </p:set>
                                    <p:animEffect transition="in" filter="blinds(horizontal)">
                                      <p:cBhvr>
                                        <p:cTn id="42" dur="500"/>
                                        <p:tgtEl>
                                          <p:spTgt spid="536579">
                                            <p:txEl>
                                              <p:pRg st="7" end="7"/>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36585"/>
                                        </p:tgtEl>
                                        <p:attrNameLst>
                                          <p:attrName>style.visibility</p:attrName>
                                        </p:attrNameLst>
                                      </p:cBhvr>
                                      <p:to>
                                        <p:strVal val="visible"/>
                                      </p:to>
                                    </p:set>
                                    <p:animEffect transition="in" filter="blinds(horizontal)">
                                      <p:cBhvr>
                                        <p:cTn id="45" dur="500"/>
                                        <p:tgtEl>
                                          <p:spTgt spid="536585"/>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36586"/>
                                        </p:tgtEl>
                                        <p:attrNameLst>
                                          <p:attrName>style.visibility</p:attrName>
                                        </p:attrNameLst>
                                      </p:cBhvr>
                                      <p:to>
                                        <p:strVal val="visible"/>
                                      </p:to>
                                    </p:set>
                                    <p:animEffect transition="in" filter="blinds(horizontal)">
                                      <p:cBhvr>
                                        <p:cTn id="48" dur="500"/>
                                        <p:tgtEl>
                                          <p:spTgt spid="536586"/>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536588"/>
                                        </p:tgtEl>
                                        <p:attrNameLst>
                                          <p:attrName>style.visibility</p:attrName>
                                        </p:attrNameLst>
                                      </p:cBhvr>
                                      <p:to>
                                        <p:strVal val="visible"/>
                                      </p:to>
                                    </p:set>
                                    <p:animEffect transition="in" filter="blinds(horizontal)">
                                      <p:cBhvr>
                                        <p:cTn id="51" dur="500"/>
                                        <p:tgtEl>
                                          <p:spTgt spid="536588"/>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36589"/>
                                        </p:tgtEl>
                                        <p:attrNameLst>
                                          <p:attrName>style.visibility</p:attrName>
                                        </p:attrNameLst>
                                      </p:cBhvr>
                                      <p:to>
                                        <p:strVal val="visible"/>
                                      </p:to>
                                    </p:set>
                                    <p:animEffect transition="in" filter="blinds(horizontal)">
                                      <p:cBhvr>
                                        <p:cTn id="54" dur="500"/>
                                        <p:tgtEl>
                                          <p:spTgt spid="53658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536581"/>
                                        </p:tgtEl>
                                        <p:attrNameLst>
                                          <p:attrName>style.visibility</p:attrName>
                                        </p:attrNameLst>
                                      </p:cBhvr>
                                      <p:to>
                                        <p:strVal val="visible"/>
                                      </p:to>
                                    </p:set>
                                    <p:animEffect transition="in" filter="blinds(horizontal)">
                                      <p:cBhvr>
                                        <p:cTn id="59" dur="500"/>
                                        <p:tgtEl>
                                          <p:spTgt spid="536581"/>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536590"/>
                                        </p:tgtEl>
                                        <p:attrNameLst>
                                          <p:attrName>style.visibility</p:attrName>
                                        </p:attrNameLst>
                                      </p:cBhvr>
                                      <p:to>
                                        <p:strVal val="visible"/>
                                      </p:to>
                                    </p:set>
                                    <p:animEffect transition="in" filter="blinds(horizontal)">
                                      <p:cBhvr>
                                        <p:cTn id="62" dur="500"/>
                                        <p:tgtEl>
                                          <p:spTgt spid="536590"/>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536591"/>
                                        </p:tgtEl>
                                        <p:attrNameLst>
                                          <p:attrName>style.visibility</p:attrName>
                                        </p:attrNameLst>
                                      </p:cBhvr>
                                      <p:to>
                                        <p:strVal val="visible"/>
                                      </p:to>
                                    </p:set>
                                    <p:animEffect transition="in" filter="blinds(horizontal)">
                                      <p:cBhvr>
                                        <p:cTn id="65" dur="500"/>
                                        <p:tgtEl>
                                          <p:spTgt spid="536591"/>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536592"/>
                                        </p:tgtEl>
                                        <p:attrNameLst>
                                          <p:attrName>style.visibility</p:attrName>
                                        </p:attrNameLst>
                                      </p:cBhvr>
                                      <p:to>
                                        <p:strVal val="visible"/>
                                      </p:to>
                                    </p:set>
                                    <p:animEffect transition="in" filter="blinds(horizontal)">
                                      <p:cBhvr>
                                        <p:cTn id="68" dur="500"/>
                                        <p:tgtEl>
                                          <p:spTgt spid="536592"/>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536593"/>
                                        </p:tgtEl>
                                        <p:attrNameLst>
                                          <p:attrName>style.visibility</p:attrName>
                                        </p:attrNameLst>
                                      </p:cBhvr>
                                      <p:to>
                                        <p:strVal val="visible"/>
                                      </p:to>
                                    </p:set>
                                    <p:animEffect transition="in" filter="blinds(horizontal)">
                                      <p:cBhvr>
                                        <p:cTn id="71" dur="500"/>
                                        <p:tgtEl>
                                          <p:spTgt spid="53659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536594"/>
                                        </p:tgtEl>
                                        <p:attrNameLst>
                                          <p:attrName>style.visibility</p:attrName>
                                        </p:attrNameLst>
                                      </p:cBhvr>
                                      <p:to>
                                        <p:strVal val="visible"/>
                                      </p:to>
                                    </p:set>
                                    <p:animEffect transition="in" filter="blinds(horizontal)">
                                      <p:cBhvr>
                                        <p:cTn id="76" dur="500"/>
                                        <p:tgtEl>
                                          <p:spTgt spid="53659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536599"/>
                                        </p:tgtEl>
                                        <p:attrNameLst>
                                          <p:attrName>style.visibility</p:attrName>
                                        </p:attrNameLst>
                                      </p:cBhvr>
                                      <p:to>
                                        <p:strVal val="visible"/>
                                      </p:to>
                                    </p:set>
                                    <p:animEffect transition="in" filter="blinds(horizontal)">
                                      <p:cBhvr>
                                        <p:cTn id="81" dur="500"/>
                                        <p:tgtEl>
                                          <p:spTgt spid="53659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536600"/>
                                        </p:tgtEl>
                                        <p:attrNameLst>
                                          <p:attrName>style.visibility</p:attrName>
                                        </p:attrNameLst>
                                      </p:cBhvr>
                                      <p:to>
                                        <p:strVal val="visible"/>
                                      </p:to>
                                    </p:set>
                                    <p:animEffect transition="in" filter="blinds(horizontal)">
                                      <p:cBhvr>
                                        <p:cTn id="86" dur="500"/>
                                        <p:tgtEl>
                                          <p:spTgt spid="53660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536601"/>
                                        </p:tgtEl>
                                        <p:attrNameLst>
                                          <p:attrName>style.visibility</p:attrName>
                                        </p:attrNameLst>
                                      </p:cBhvr>
                                      <p:to>
                                        <p:strVal val="visible"/>
                                      </p:to>
                                    </p:set>
                                    <p:animEffect transition="in" filter="blinds(horizontal)">
                                      <p:cBhvr>
                                        <p:cTn id="91" dur="500"/>
                                        <p:tgtEl>
                                          <p:spTgt spid="53660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536602"/>
                                        </p:tgtEl>
                                        <p:attrNameLst>
                                          <p:attrName>style.visibility</p:attrName>
                                        </p:attrNameLst>
                                      </p:cBhvr>
                                      <p:to>
                                        <p:strVal val="visible"/>
                                      </p:to>
                                    </p:set>
                                    <p:animEffect transition="in" filter="blinds(horizontal)">
                                      <p:cBhvr>
                                        <p:cTn id="96" dur="500"/>
                                        <p:tgtEl>
                                          <p:spTgt spid="536602"/>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536595"/>
                                        </p:tgtEl>
                                        <p:attrNameLst>
                                          <p:attrName>style.visibility</p:attrName>
                                        </p:attrNameLst>
                                      </p:cBhvr>
                                      <p:to>
                                        <p:strVal val="visible"/>
                                      </p:to>
                                    </p:set>
                                    <p:animEffect transition="in" filter="blinds(horizontal)">
                                      <p:cBhvr>
                                        <p:cTn id="101" dur="500"/>
                                        <p:tgtEl>
                                          <p:spTgt spid="536595"/>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536603"/>
                                        </p:tgtEl>
                                        <p:attrNameLst>
                                          <p:attrName>style.visibility</p:attrName>
                                        </p:attrNameLst>
                                      </p:cBhvr>
                                      <p:to>
                                        <p:strVal val="visible"/>
                                      </p:to>
                                    </p:set>
                                    <p:animEffect transition="in" filter="blinds(horizontal)">
                                      <p:cBhvr>
                                        <p:cTn id="106" dur="500"/>
                                        <p:tgtEl>
                                          <p:spTgt spid="53660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536604"/>
                                        </p:tgtEl>
                                        <p:attrNameLst>
                                          <p:attrName>style.visibility</p:attrName>
                                        </p:attrNameLst>
                                      </p:cBhvr>
                                      <p:to>
                                        <p:strVal val="visible"/>
                                      </p:to>
                                    </p:set>
                                    <p:animEffect transition="in" filter="blinds(horizontal)">
                                      <p:cBhvr>
                                        <p:cTn id="111" dur="500"/>
                                        <p:tgtEl>
                                          <p:spTgt spid="536604"/>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536605"/>
                                        </p:tgtEl>
                                        <p:attrNameLst>
                                          <p:attrName>style.visibility</p:attrName>
                                        </p:attrNameLst>
                                      </p:cBhvr>
                                      <p:to>
                                        <p:strVal val="visible"/>
                                      </p:to>
                                    </p:set>
                                    <p:animEffect transition="in" filter="blinds(horizontal)">
                                      <p:cBhvr>
                                        <p:cTn id="116" dur="500"/>
                                        <p:tgtEl>
                                          <p:spTgt spid="536605"/>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536606"/>
                                        </p:tgtEl>
                                        <p:attrNameLst>
                                          <p:attrName>style.visibility</p:attrName>
                                        </p:attrNameLst>
                                      </p:cBhvr>
                                      <p:to>
                                        <p:strVal val="visible"/>
                                      </p:to>
                                    </p:set>
                                    <p:animEffect transition="in" filter="blinds(horizontal)">
                                      <p:cBhvr>
                                        <p:cTn id="121" dur="500"/>
                                        <p:tgtEl>
                                          <p:spTgt spid="536606"/>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536596"/>
                                        </p:tgtEl>
                                        <p:attrNameLst>
                                          <p:attrName>style.visibility</p:attrName>
                                        </p:attrNameLst>
                                      </p:cBhvr>
                                      <p:to>
                                        <p:strVal val="visible"/>
                                      </p:to>
                                    </p:set>
                                    <p:animEffect transition="in" filter="blinds(horizontal)">
                                      <p:cBhvr>
                                        <p:cTn id="126" dur="500"/>
                                        <p:tgtEl>
                                          <p:spTgt spid="536596"/>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536607"/>
                                        </p:tgtEl>
                                        <p:attrNameLst>
                                          <p:attrName>style.visibility</p:attrName>
                                        </p:attrNameLst>
                                      </p:cBhvr>
                                      <p:to>
                                        <p:strVal val="visible"/>
                                      </p:to>
                                    </p:set>
                                    <p:animEffect transition="in" filter="blinds(horizontal)">
                                      <p:cBhvr>
                                        <p:cTn id="131" dur="500"/>
                                        <p:tgtEl>
                                          <p:spTgt spid="536607"/>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3" presetClass="entr" presetSubtype="10" fill="hold" grpId="0" nodeType="clickEffect">
                                  <p:stCondLst>
                                    <p:cond delay="0"/>
                                  </p:stCondLst>
                                  <p:childTnLst>
                                    <p:set>
                                      <p:cBhvr>
                                        <p:cTn id="135" dur="1" fill="hold">
                                          <p:stCondLst>
                                            <p:cond delay="0"/>
                                          </p:stCondLst>
                                        </p:cTn>
                                        <p:tgtEl>
                                          <p:spTgt spid="536608"/>
                                        </p:tgtEl>
                                        <p:attrNameLst>
                                          <p:attrName>style.visibility</p:attrName>
                                        </p:attrNameLst>
                                      </p:cBhvr>
                                      <p:to>
                                        <p:strVal val="visible"/>
                                      </p:to>
                                    </p:set>
                                    <p:animEffect transition="in" filter="blinds(horizontal)">
                                      <p:cBhvr>
                                        <p:cTn id="136" dur="500"/>
                                        <p:tgtEl>
                                          <p:spTgt spid="536608"/>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536609"/>
                                        </p:tgtEl>
                                        <p:attrNameLst>
                                          <p:attrName>style.visibility</p:attrName>
                                        </p:attrNameLst>
                                      </p:cBhvr>
                                      <p:to>
                                        <p:strVal val="visible"/>
                                      </p:to>
                                    </p:set>
                                    <p:animEffect transition="in" filter="blinds(horizontal)">
                                      <p:cBhvr>
                                        <p:cTn id="141" dur="500"/>
                                        <p:tgtEl>
                                          <p:spTgt spid="536609"/>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536610"/>
                                        </p:tgtEl>
                                        <p:attrNameLst>
                                          <p:attrName>style.visibility</p:attrName>
                                        </p:attrNameLst>
                                      </p:cBhvr>
                                      <p:to>
                                        <p:strVal val="visible"/>
                                      </p:to>
                                    </p:set>
                                    <p:animEffect transition="in" filter="blinds(horizontal)">
                                      <p:cBhvr>
                                        <p:cTn id="146" dur="500"/>
                                        <p:tgtEl>
                                          <p:spTgt spid="536610"/>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3" presetClass="entr" presetSubtype="10" fill="hold" grpId="0" nodeType="clickEffect">
                                  <p:stCondLst>
                                    <p:cond delay="0"/>
                                  </p:stCondLst>
                                  <p:childTnLst>
                                    <p:set>
                                      <p:cBhvr>
                                        <p:cTn id="150" dur="1" fill="hold">
                                          <p:stCondLst>
                                            <p:cond delay="0"/>
                                          </p:stCondLst>
                                        </p:cTn>
                                        <p:tgtEl>
                                          <p:spTgt spid="536597"/>
                                        </p:tgtEl>
                                        <p:attrNameLst>
                                          <p:attrName>style.visibility</p:attrName>
                                        </p:attrNameLst>
                                      </p:cBhvr>
                                      <p:to>
                                        <p:strVal val="visible"/>
                                      </p:to>
                                    </p:set>
                                    <p:animEffect transition="in" filter="blinds(horizontal)">
                                      <p:cBhvr>
                                        <p:cTn id="151" dur="500"/>
                                        <p:tgtEl>
                                          <p:spTgt spid="536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build="p"/>
      <p:bldP spid="536581" grpId="0"/>
      <p:bldP spid="536585" grpId="0" animBg="1"/>
      <p:bldP spid="536586" grpId="0" animBg="1"/>
      <p:bldP spid="536588" grpId="0" animBg="1"/>
      <p:bldP spid="536589" grpId="0" animBg="1"/>
      <p:bldP spid="536590" grpId="0" animBg="1"/>
      <p:bldP spid="536591" grpId="0" animBg="1"/>
      <p:bldP spid="536592" grpId="0" animBg="1"/>
      <p:bldP spid="536593" grpId="0" animBg="1"/>
      <p:bldP spid="536594" grpId="0" animBg="1"/>
      <p:bldP spid="536595" grpId="0" animBg="1"/>
      <p:bldP spid="536596" grpId="0" animBg="1"/>
      <p:bldP spid="536597" grpId="0" animBg="1"/>
      <p:bldP spid="536599" grpId="0" animBg="1"/>
      <p:bldP spid="536600" grpId="0" animBg="1"/>
      <p:bldP spid="536601" grpId="0" animBg="1"/>
      <p:bldP spid="536602" grpId="0" animBg="1"/>
      <p:bldP spid="536603" grpId="0" animBg="1"/>
      <p:bldP spid="536604" grpId="0" animBg="1"/>
      <p:bldP spid="536605" grpId="0" animBg="1"/>
      <p:bldP spid="536606" grpId="0" animBg="1"/>
      <p:bldP spid="536607" grpId="0" animBg="1"/>
      <p:bldP spid="536608" grpId="0" animBg="1"/>
      <p:bldP spid="536609" grpId="0" animBg="1"/>
      <p:bldP spid="5366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063750" y="333376"/>
            <a:ext cx="7912100" cy="981075"/>
          </a:xfrm>
        </p:spPr>
        <p:txBody>
          <a:bodyPr/>
          <a:lstStyle/>
          <a:p>
            <a:r>
              <a:rPr lang="en-US" altLang="zh-CN" sz="2900" b="1">
                <a:cs typeface="Arial" pitchFamily="34" charset="0"/>
              </a:rPr>
              <a:t>3.5 Instruction-Level Parallelism: </a:t>
            </a:r>
            <a:br>
              <a:rPr lang="en-US" altLang="zh-CN" sz="2900" b="1">
                <a:cs typeface="Arial" pitchFamily="34" charset="0"/>
              </a:rPr>
            </a:br>
            <a:r>
              <a:rPr lang="en-US" altLang="zh-CN" sz="2900" b="1">
                <a:cs typeface="Arial" pitchFamily="34" charset="0"/>
              </a:rPr>
              <a:t>	Concepts and Challenges</a:t>
            </a:r>
            <a:r>
              <a:rPr lang="en-US" altLang="zh-CN" sz="3200" b="1">
                <a:cs typeface="Arial" pitchFamily="34" charset="0"/>
              </a:rPr>
              <a:t> </a:t>
            </a:r>
          </a:p>
        </p:txBody>
      </p:sp>
      <p:sp>
        <p:nvSpPr>
          <p:cNvPr id="8195" name="Rectangle 3"/>
          <p:cNvSpPr>
            <a:spLocks noGrp="1" noChangeArrowheads="1"/>
          </p:cNvSpPr>
          <p:nvPr>
            <p:ph idx="1"/>
          </p:nvPr>
        </p:nvSpPr>
        <p:spPr>
          <a:xfrm>
            <a:off x="2063750" y="1046163"/>
            <a:ext cx="7993063" cy="4608512"/>
          </a:xfrm>
        </p:spPr>
        <p:txBody>
          <a:bodyPr/>
          <a:lstStyle/>
          <a:p>
            <a:pPr>
              <a:buFont typeface="Wingdings" pitchFamily="2" charset="2"/>
              <a:buNone/>
            </a:pPr>
            <a:r>
              <a:rPr lang="en-US" altLang="zh-CN" dirty="0"/>
              <a:t>3.5.1 </a:t>
            </a:r>
            <a:r>
              <a:rPr lang="zh-CN" altLang="en-US" dirty="0"/>
              <a:t>提高流水线性能的思路</a:t>
            </a:r>
          </a:p>
          <a:p>
            <a:r>
              <a:rPr lang="zh-CN" altLang="en-US" sz="2800" dirty="0"/>
              <a:t>直观思路</a:t>
            </a:r>
            <a:r>
              <a:rPr lang="en-US" altLang="zh-CN" sz="2800" dirty="0"/>
              <a:t>: </a:t>
            </a:r>
            <a:r>
              <a:rPr lang="zh-CN" altLang="en-US" sz="2800" b="1" dirty="0"/>
              <a:t>缩小流水线的</a:t>
            </a:r>
            <a:r>
              <a:rPr lang="en-US" altLang="zh-CN" sz="2800" b="1" dirty="0"/>
              <a:t>CPI</a:t>
            </a:r>
            <a:endParaRPr lang="en-US" altLang="zh-CN" b="1" dirty="0"/>
          </a:p>
          <a:p>
            <a:pPr>
              <a:buFont typeface="Wingdings" pitchFamily="2" charset="2"/>
              <a:buNone/>
            </a:pPr>
            <a:r>
              <a:rPr lang="en-US" altLang="zh-CN" sz="2800" b="1" dirty="0"/>
              <a:t>                               </a:t>
            </a:r>
          </a:p>
          <a:p>
            <a:pPr>
              <a:lnSpc>
                <a:spcPct val="50000"/>
              </a:lnSpc>
              <a:spcBef>
                <a:spcPct val="0"/>
              </a:spcBef>
              <a:buFont typeface="Wingdings" pitchFamily="2" charset="2"/>
              <a:buNone/>
            </a:pPr>
            <a:r>
              <a:rPr lang="zh-CN" altLang="en-US" sz="2800" b="1"/>
              <a:t>因为：</a:t>
            </a:r>
            <a:endParaRPr lang="en-US" altLang="zh-CN" sz="2800" b="1" dirty="0"/>
          </a:p>
          <a:p>
            <a:pPr>
              <a:lnSpc>
                <a:spcPct val="80000"/>
              </a:lnSpc>
              <a:spcBef>
                <a:spcPct val="0"/>
              </a:spcBef>
              <a:buFont typeface="Wingdings" pitchFamily="2" charset="2"/>
              <a:buNone/>
            </a:pPr>
            <a:r>
              <a:rPr lang="en-US" altLang="zh-CN" sz="2800" b="1" dirty="0"/>
              <a:t>                                </a:t>
            </a:r>
          </a:p>
        </p:txBody>
      </p:sp>
      <p:pic>
        <p:nvPicPr>
          <p:cNvPr id="2" name="图片 1">
            <a:extLst>
              <a:ext uri="{FF2B5EF4-FFF2-40B4-BE49-F238E27FC236}">
                <a16:creationId xmlns:a16="http://schemas.microsoft.com/office/drawing/2014/main" id="{E6AC7546-5FB8-4A63-9549-BB6AC25A1325}"/>
              </a:ext>
            </a:extLst>
          </p:cNvPr>
          <p:cNvPicPr>
            <a:picLocks noChangeAspect="1"/>
          </p:cNvPicPr>
          <p:nvPr/>
        </p:nvPicPr>
        <p:blipFill>
          <a:blip r:embed="rId2"/>
          <a:stretch>
            <a:fillRect/>
          </a:stretch>
        </p:blipFill>
        <p:spPr>
          <a:xfrm>
            <a:off x="3008611" y="2184322"/>
            <a:ext cx="7048202" cy="732375"/>
          </a:xfrm>
          <a:prstGeom prst="rect">
            <a:avLst/>
          </a:prstGeom>
        </p:spPr>
      </p:pic>
      <p:pic>
        <p:nvPicPr>
          <p:cNvPr id="3" name="图片 2">
            <a:extLst>
              <a:ext uri="{FF2B5EF4-FFF2-40B4-BE49-F238E27FC236}">
                <a16:creationId xmlns:a16="http://schemas.microsoft.com/office/drawing/2014/main" id="{DBA26612-6DC2-4E82-95D1-08B5A34F87CF}"/>
              </a:ext>
            </a:extLst>
          </p:cNvPr>
          <p:cNvPicPr>
            <a:picLocks noChangeAspect="1"/>
          </p:cNvPicPr>
          <p:nvPr/>
        </p:nvPicPr>
        <p:blipFill>
          <a:blip r:embed="rId3"/>
          <a:stretch>
            <a:fillRect/>
          </a:stretch>
        </p:blipFill>
        <p:spPr>
          <a:xfrm>
            <a:off x="3008611" y="3114197"/>
            <a:ext cx="8059377" cy="940659"/>
          </a:xfrm>
          <a:prstGeom prst="rect">
            <a:avLst/>
          </a:prstGeom>
        </p:spPr>
      </p:pic>
      <p:sp>
        <p:nvSpPr>
          <p:cNvPr id="6" name="Rectangle 3">
            <a:extLst>
              <a:ext uri="{FF2B5EF4-FFF2-40B4-BE49-F238E27FC236}">
                <a16:creationId xmlns:a16="http://schemas.microsoft.com/office/drawing/2014/main" id="{8CED9FD1-CF03-4EB4-AF84-53B3D80F1526}"/>
              </a:ext>
            </a:extLst>
          </p:cNvPr>
          <p:cNvSpPr txBox="1">
            <a:spLocks noChangeArrowheads="1"/>
          </p:cNvSpPr>
          <p:nvPr/>
        </p:nvSpPr>
        <p:spPr>
          <a:xfrm>
            <a:off x="2063750" y="4054856"/>
            <a:ext cx="8280400" cy="2095500"/>
          </a:xfrm>
          <a:prstGeom prst="rect">
            <a:avLst/>
          </a:prstGeom>
        </p:spPr>
        <p:txBody>
          <a:bodyPr/>
          <a:lstStyle>
            <a:lvl1pPr marL="342900" indent="-342900" algn="l" rtl="0" eaLnBrk="1" fontAlgn="base" hangingPunct="1">
              <a:spcBef>
                <a:spcPct val="20000"/>
              </a:spcBef>
              <a:spcAft>
                <a:spcPct val="0"/>
              </a:spcAft>
              <a:buClr>
                <a:schemeClr val="hlink"/>
              </a:buClr>
              <a:buSzPct val="80000"/>
              <a:buFont typeface="Wingding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4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0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buNone/>
            </a:pPr>
            <a:r>
              <a:rPr lang="zh-CN" altLang="en-US" sz="2800" b="1" kern="0"/>
              <a:t>所以</a:t>
            </a:r>
            <a:r>
              <a:rPr lang="en-US" altLang="zh-CN" sz="2800" b="1" kern="0"/>
              <a:t>:</a:t>
            </a:r>
          </a:p>
          <a:p>
            <a:pPr>
              <a:buFont typeface="Wingdings" pitchFamily="2" charset="2"/>
              <a:buNone/>
            </a:pPr>
            <a:r>
              <a:rPr lang="en-US" altLang="zh-CN" kern="0"/>
              <a:t>   </a:t>
            </a:r>
            <a:r>
              <a:rPr lang="zh-CN" altLang="en-US" b="1" kern="0"/>
              <a:t>缩小</a:t>
            </a:r>
            <a:r>
              <a:rPr lang="en-US" altLang="zh-CN" b="1" kern="0"/>
              <a:t>CPI</a:t>
            </a:r>
            <a:r>
              <a:rPr lang="en-US" altLang="zh-CN" sz="2000" b="1" kern="0"/>
              <a:t>pipelined</a:t>
            </a:r>
            <a:r>
              <a:rPr lang="zh-CN" altLang="en-US" b="1" kern="0"/>
              <a:t>的途径就是</a:t>
            </a:r>
            <a:r>
              <a:rPr lang="en-US" altLang="zh-CN" b="1" kern="0"/>
              <a:t>:</a:t>
            </a:r>
          </a:p>
          <a:p>
            <a:pPr>
              <a:lnSpc>
                <a:spcPct val="130000"/>
              </a:lnSpc>
              <a:buFont typeface="Wingdings" pitchFamily="2" charset="2"/>
              <a:buNone/>
            </a:pPr>
            <a:r>
              <a:rPr lang="en-US" altLang="zh-CN" b="1" kern="0"/>
              <a:t>        </a:t>
            </a:r>
            <a:r>
              <a:rPr lang="en-US" altLang="zh-CN" b="1" kern="0">
                <a:sym typeface="Wingdings" pitchFamily="2" charset="2"/>
              </a:rPr>
              <a:t></a:t>
            </a:r>
            <a:r>
              <a:rPr lang="zh-CN" altLang="en-US" kern="0"/>
              <a:t>减少各种竞争造成的停顿周期数</a:t>
            </a:r>
          </a:p>
          <a:p>
            <a:pPr>
              <a:lnSpc>
                <a:spcPct val="130000"/>
              </a:lnSpc>
              <a:buFont typeface="Wingdings" pitchFamily="2" charset="2"/>
              <a:buNone/>
            </a:pPr>
            <a:r>
              <a:rPr lang="zh-CN" altLang="en-US" kern="0"/>
              <a:t>        </a:t>
            </a:r>
            <a:r>
              <a:rPr lang="zh-CN" altLang="en-US" kern="0">
                <a:sym typeface="Wingdings" pitchFamily="2" charset="2"/>
              </a:rPr>
              <a:t></a:t>
            </a:r>
            <a:r>
              <a:rPr lang="zh-CN" altLang="en-US" kern="0">
                <a:solidFill>
                  <a:srgbClr val="FF0000"/>
                </a:solidFill>
              </a:rPr>
              <a:t>或者减少理想</a:t>
            </a:r>
            <a:r>
              <a:rPr lang="en-US" altLang="zh-CN" kern="0">
                <a:solidFill>
                  <a:srgbClr val="FF0000"/>
                </a:solidFill>
              </a:rPr>
              <a:t>CPI</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1847850" y="260350"/>
            <a:ext cx="8540750" cy="1143000"/>
          </a:xfrm>
        </p:spPr>
        <p:txBody>
          <a:bodyPr/>
          <a:lstStyle/>
          <a:p>
            <a:r>
              <a:rPr lang="en-US" altLang="zh-CN"/>
              <a:t>Limitations of Scoreboard-1</a:t>
            </a:r>
          </a:p>
        </p:txBody>
      </p:sp>
      <p:sp>
        <p:nvSpPr>
          <p:cNvPr id="353283" name="Rectangle 3"/>
          <p:cNvSpPr>
            <a:spLocks noGrp="1" noChangeArrowheads="1"/>
          </p:cNvSpPr>
          <p:nvPr>
            <p:ph idx="1"/>
          </p:nvPr>
        </p:nvSpPr>
        <p:spPr>
          <a:xfrm>
            <a:off x="2279651" y="1341438"/>
            <a:ext cx="8086725" cy="4894262"/>
          </a:xfrm>
        </p:spPr>
        <p:txBody>
          <a:bodyPr/>
          <a:lstStyle/>
          <a:p>
            <a:pPr>
              <a:lnSpc>
                <a:spcPct val="90000"/>
              </a:lnSpc>
            </a:pPr>
            <a:r>
              <a:rPr lang="en-US" altLang="zh-CN" sz="2800">
                <a:solidFill>
                  <a:srgbClr val="0000FF"/>
                </a:solidFill>
                <a:latin typeface="Comic Sans MS" pitchFamily="66" charset="0"/>
              </a:rPr>
              <a:t>ILP</a:t>
            </a:r>
          </a:p>
          <a:p>
            <a:pPr lvl="1">
              <a:lnSpc>
                <a:spcPct val="90000"/>
              </a:lnSpc>
            </a:pPr>
            <a:r>
              <a:rPr lang="en-US" altLang="zh-CN">
                <a:latin typeface="Comic Sans MS" pitchFamily="66" charset="0"/>
              </a:rPr>
              <a:t>If we can't find independent instructions to execute, scoreboard (or any dynamic scheduling scheme for that matter) helps very little. </a:t>
            </a:r>
          </a:p>
          <a:p>
            <a:pPr>
              <a:lnSpc>
                <a:spcPct val="90000"/>
              </a:lnSpc>
            </a:pPr>
            <a:r>
              <a:rPr lang="en-US" altLang="zh-CN" sz="2800">
                <a:solidFill>
                  <a:srgbClr val="0000FF"/>
                </a:solidFill>
                <a:latin typeface="Comic Sans MS" pitchFamily="66" charset="0"/>
              </a:rPr>
              <a:t>Size of the "issued" queue </a:t>
            </a:r>
          </a:p>
          <a:p>
            <a:pPr lvl="1">
              <a:lnSpc>
                <a:spcPct val="90000"/>
              </a:lnSpc>
            </a:pPr>
            <a:r>
              <a:rPr lang="en-US" altLang="zh-CN">
                <a:latin typeface="Comic Sans MS" pitchFamily="66" charset="0"/>
              </a:rPr>
              <a:t>This determines how far ahead the CPU can look for instructions to execute in parallel. </a:t>
            </a:r>
          </a:p>
          <a:p>
            <a:pPr lvl="1">
              <a:lnSpc>
                <a:spcPct val="90000"/>
              </a:lnSpc>
            </a:pPr>
            <a:r>
              <a:rPr lang="en-US" altLang="zh-CN">
                <a:latin typeface="Comic Sans MS" pitchFamily="66" charset="0"/>
              </a:rPr>
              <a:t>It's called the window. </a:t>
            </a:r>
          </a:p>
          <a:p>
            <a:pPr lvl="1">
              <a:lnSpc>
                <a:spcPct val="90000"/>
              </a:lnSpc>
            </a:pPr>
            <a:r>
              <a:rPr lang="en-US" altLang="zh-CN">
                <a:latin typeface="Comic Sans MS" pitchFamily="66" charset="0"/>
              </a:rPr>
              <a:t>For now, we assume that a window can </a:t>
            </a:r>
            <a:r>
              <a:rPr lang="en-US" altLang="zh-CN" b="1">
                <a:solidFill>
                  <a:srgbClr val="FF0000"/>
                </a:solidFill>
                <a:latin typeface="Comic Sans MS" pitchFamily="66" charset="0"/>
              </a:rPr>
              <a:t>not</a:t>
            </a:r>
            <a:r>
              <a:rPr lang="en-US" altLang="zh-CN">
                <a:latin typeface="Comic Sans MS" pitchFamily="66" charset="0"/>
              </a:rPr>
              <a:t> span a branch. </a:t>
            </a:r>
          </a:p>
          <a:p>
            <a:pPr lvl="1">
              <a:lnSpc>
                <a:spcPct val="90000"/>
              </a:lnSpc>
            </a:pPr>
            <a:r>
              <a:rPr lang="en-US" altLang="zh-CN">
                <a:latin typeface="Comic Sans MS" pitchFamily="66" charset="0"/>
              </a:rPr>
              <a:t>In other words, the window includes instructions only within basic blocks.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1919288" y="333375"/>
            <a:ext cx="8540750" cy="998538"/>
          </a:xfrm>
        </p:spPr>
        <p:txBody>
          <a:bodyPr/>
          <a:lstStyle/>
          <a:p>
            <a:r>
              <a:rPr lang="en-US" altLang="zh-CN"/>
              <a:t>Limitations of Scoreboard-2</a:t>
            </a:r>
          </a:p>
        </p:txBody>
      </p:sp>
      <p:sp>
        <p:nvSpPr>
          <p:cNvPr id="354307" name="Rectangle 3"/>
          <p:cNvSpPr>
            <a:spLocks noGrp="1" noChangeArrowheads="1"/>
          </p:cNvSpPr>
          <p:nvPr>
            <p:ph idx="1"/>
          </p:nvPr>
        </p:nvSpPr>
        <p:spPr>
          <a:xfrm>
            <a:off x="2351088" y="1341438"/>
            <a:ext cx="8013700" cy="4824412"/>
          </a:xfrm>
        </p:spPr>
        <p:txBody>
          <a:bodyPr/>
          <a:lstStyle/>
          <a:p>
            <a:pPr>
              <a:lnSpc>
                <a:spcPct val="90000"/>
              </a:lnSpc>
            </a:pPr>
            <a:r>
              <a:rPr lang="en-US" altLang="zh-CN" sz="2800">
                <a:latin typeface="Comic Sans MS" pitchFamily="66" charset="0"/>
              </a:rPr>
              <a:t>Number, types, and speed of the functional units </a:t>
            </a:r>
          </a:p>
          <a:p>
            <a:pPr lvl="1">
              <a:lnSpc>
                <a:spcPct val="90000"/>
              </a:lnSpc>
            </a:pPr>
            <a:r>
              <a:rPr lang="en-US" altLang="zh-CN">
                <a:latin typeface="Comic Sans MS" pitchFamily="66" charset="0"/>
              </a:rPr>
              <a:t>This determines how often a structural hazard results in stall. </a:t>
            </a:r>
          </a:p>
          <a:p>
            <a:pPr>
              <a:lnSpc>
                <a:spcPct val="90000"/>
              </a:lnSpc>
            </a:pPr>
            <a:r>
              <a:rPr lang="en-US" altLang="zh-CN" sz="2800">
                <a:latin typeface="Comic Sans MS" pitchFamily="66" charset="0"/>
              </a:rPr>
              <a:t>The presence of anti-dependences and output dependences </a:t>
            </a:r>
          </a:p>
          <a:p>
            <a:pPr lvl="1">
              <a:lnSpc>
                <a:spcPct val="90000"/>
              </a:lnSpc>
            </a:pPr>
            <a:r>
              <a:rPr lang="en-US" altLang="zh-CN" b="1">
                <a:solidFill>
                  <a:srgbClr val="CC00FF"/>
                </a:solidFill>
                <a:latin typeface="Comic Sans MS" pitchFamily="66" charset="0"/>
              </a:rPr>
              <a:t>WAR</a:t>
            </a:r>
            <a:r>
              <a:rPr lang="en-US" altLang="zh-CN">
                <a:latin typeface="Comic Sans MS" pitchFamily="66" charset="0"/>
              </a:rPr>
              <a:t> and</a:t>
            </a:r>
            <a:r>
              <a:rPr lang="en-US" altLang="zh-CN">
                <a:solidFill>
                  <a:srgbClr val="000000"/>
                </a:solidFill>
                <a:latin typeface="Comic Sans MS" pitchFamily="66" charset="0"/>
              </a:rPr>
              <a:t> </a:t>
            </a:r>
            <a:r>
              <a:rPr lang="en-US" altLang="zh-CN" b="1">
                <a:solidFill>
                  <a:srgbClr val="CC00FF"/>
                </a:solidFill>
                <a:latin typeface="Comic Sans MS" pitchFamily="66" charset="0"/>
              </a:rPr>
              <a:t>WAW</a:t>
            </a:r>
            <a:r>
              <a:rPr lang="en-US" altLang="zh-CN">
                <a:latin typeface="Comic Sans MS" pitchFamily="66" charset="0"/>
              </a:rPr>
              <a:t> hazards limit the scoreboard more than </a:t>
            </a:r>
            <a:r>
              <a:rPr lang="en-US" altLang="zh-CN" b="1">
                <a:latin typeface="Comic Sans MS" pitchFamily="66" charset="0"/>
              </a:rPr>
              <a:t>RAW</a:t>
            </a:r>
            <a:r>
              <a:rPr lang="en-US" altLang="zh-CN">
                <a:latin typeface="Comic Sans MS" pitchFamily="66" charset="0"/>
              </a:rPr>
              <a:t> hazards,</a:t>
            </a:r>
            <a:r>
              <a:rPr lang="en-US" altLang="zh-CN">
                <a:solidFill>
                  <a:srgbClr val="000000"/>
                </a:solidFill>
                <a:latin typeface="Comic Sans MS" pitchFamily="66" charset="0"/>
              </a:rPr>
              <a:t> </a:t>
            </a:r>
            <a:r>
              <a:rPr lang="en-US" altLang="zh-CN">
                <a:solidFill>
                  <a:srgbClr val="CC00FF"/>
                </a:solidFill>
                <a:latin typeface="Comic Sans MS" pitchFamily="66" charset="0"/>
              </a:rPr>
              <a:t>lead to WAR and WAW stalls</a:t>
            </a:r>
            <a:r>
              <a:rPr lang="en-US" altLang="zh-CN">
                <a:solidFill>
                  <a:srgbClr val="000000"/>
                </a:solidFill>
                <a:latin typeface="Comic Sans MS" pitchFamily="66" charset="0"/>
              </a:rPr>
              <a:t>. </a:t>
            </a:r>
            <a:endParaRPr lang="en-US" altLang="zh-CN">
              <a:latin typeface="Comic Sans MS" pitchFamily="66" charset="0"/>
            </a:endParaRPr>
          </a:p>
          <a:p>
            <a:pPr lvl="1">
              <a:lnSpc>
                <a:spcPct val="90000"/>
              </a:lnSpc>
            </a:pPr>
            <a:r>
              <a:rPr lang="en-US" altLang="zh-CN">
                <a:solidFill>
                  <a:srgbClr val="000000"/>
                </a:solidFill>
                <a:latin typeface="Comic Sans MS" pitchFamily="66" charset="0"/>
              </a:rPr>
              <a:t> </a:t>
            </a:r>
            <a:r>
              <a:rPr lang="en-US" altLang="zh-CN" b="1">
                <a:latin typeface="Comic Sans MS" pitchFamily="66" charset="0"/>
              </a:rPr>
              <a:t>RAW</a:t>
            </a:r>
            <a:r>
              <a:rPr lang="en-US" altLang="zh-CN">
                <a:latin typeface="Comic Sans MS" pitchFamily="66" charset="0"/>
              </a:rPr>
              <a:t> hazards are problems for any technique. </a:t>
            </a:r>
          </a:p>
          <a:p>
            <a:pPr lvl="1">
              <a:lnSpc>
                <a:spcPct val="90000"/>
              </a:lnSpc>
            </a:pPr>
            <a:r>
              <a:rPr lang="en-US" altLang="zh-CN">
                <a:latin typeface="Comic Sans MS" pitchFamily="66" charset="0"/>
              </a:rPr>
              <a:t>But </a:t>
            </a:r>
            <a:r>
              <a:rPr lang="en-US" altLang="zh-CN" b="1">
                <a:latin typeface="Comic Sans MS" pitchFamily="66" charset="0"/>
              </a:rPr>
              <a:t>WAR</a:t>
            </a:r>
            <a:r>
              <a:rPr lang="en-US" altLang="zh-CN">
                <a:latin typeface="Comic Sans MS" pitchFamily="66" charset="0"/>
              </a:rPr>
              <a:t> and </a:t>
            </a:r>
            <a:r>
              <a:rPr lang="en-US" altLang="zh-CN" b="1">
                <a:latin typeface="Comic Sans MS" pitchFamily="66" charset="0"/>
              </a:rPr>
              <a:t>WAW</a:t>
            </a:r>
            <a:r>
              <a:rPr lang="en-US" altLang="zh-CN">
                <a:latin typeface="Comic Sans MS" pitchFamily="66" charset="0"/>
              </a:rPr>
              <a:t> hazards can be solved in ways other than scoreboards.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9936" y="795246"/>
            <a:ext cx="1158298" cy="1033889"/>
          </a:xfrm>
          <a:prstGeom prst="rect">
            <a:avLst/>
          </a:prstGeom>
        </p:spPr>
      </p:pic>
      <p:sp>
        <p:nvSpPr>
          <p:cNvPr id="5" name="矩形 4"/>
          <p:cNvSpPr/>
          <p:nvPr/>
        </p:nvSpPr>
        <p:spPr>
          <a:xfrm>
            <a:off x="1524000" y="2348880"/>
            <a:ext cx="9144000" cy="1656184"/>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idx="4294967295"/>
          </p:nvPr>
        </p:nvSpPr>
        <p:spPr>
          <a:xfrm>
            <a:off x="1524001" y="2744788"/>
            <a:ext cx="9143999" cy="863600"/>
          </a:xfrm>
          <a:prstGeom prst="rect">
            <a:avLst/>
          </a:prstGeom>
        </p:spPr>
        <p:txBody>
          <a:bodyPr/>
          <a:lstStyle/>
          <a:p>
            <a:pPr algn="ctr"/>
            <a:r>
              <a:rPr lang="en-US" altLang="zh-CN" sz="3200" spc="-5" dirty="0" err="1"/>
              <a:t>Tomasulo</a:t>
            </a:r>
            <a:r>
              <a:rPr lang="zh-CN" altLang="en-US" sz="3200" spc="-5" dirty="0"/>
              <a:t>算法</a:t>
            </a:r>
            <a:endParaRPr lang="zh-CN" altLang="en-US" sz="3200" kern="1200" dirty="0">
              <a:latin typeface="黑体" panose="02010609060101010101" pitchFamily="49" charset="-122"/>
              <a:ea typeface="黑体" panose="02010609060101010101" pitchFamily="49" charset="-122"/>
              <a:cs typeface="+mn-cs"/>
            </a:endParaRPr>
          </a:p>
        </p:txBody>
      </p:sp>
      <p:sp>
        <p:nvSpPr>
          <p:cNvPr id="8" name="等腰三角形 7"/>
          <p:cNvSpPr/>
          <p:nvPr/>
        </p:nvSpPr>
        <p:spPr>
          <a:xfrm rot="10800000">
            <a:off x="5939112" y="4005064"/>
            <a:ext cx="313776" cy="216024"/>
          </a:xfrm>
          <a:prstGeom prst="triangl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rgbClr val="004EA2"/>
              </a:solidFill>
            </a:endParaRPr>
          </a:p>
        </p:txBody>
      </p:sp>
      <p:sp>
        <p:nvSpPr>
          <p:cNvPr id="11" name="矩形 10"/>
          <p:cNvSpPr/>
          <p:nvPr/>
        </p:nvSpPr>
        <p:spPr>
          <a:xfrm>
            <a:off x="1523999" y="2222867"/>
            <a:ext cx="9144000" cy="54007"/>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484947" y="4659302"/>
            <a:ext cx="3222105" cy="1597040"/>
          </a:xfrm>
          <a:prstGeom prst="rect">
            <a:avLst/>
          </a:prstGeom>
        </p:spPr>
        <p:txBody>
          <a:bodyPr wrap="square">
            <a:spAutoFit/>
          </a:bodyPr>
          <a:lstStyle/>
          <a:p>
            <a:pPr algn="ctr"/>
            <a:r>
              <a:rPr lang="zh-CN" altLang="en-US" sz="2400" dirty="0">
                <a:latin typeface="黑体" panose="02010609060101010101" pitchFamily="49" charset="-122"/>
                <a:ea typeface="黑体" panose="02010609060101010101" pitchFamily="49" charset="-122"/>
              </a:rPr>
              <a:t>陈文智</a:t>
            </a:r>
            <a:endParaRPr lang="en-US" altLang="zh-CN" sz="2400" dirty="0">
              <a:latin typeface="黑体" panose="02010609060101010101" pitchFamily="49" charset="-122"/>
              <a:ea typeface="黑体" panose="02010609060101010101" pitchFamily="49" charset="-122"/>
            </a:endParaRPr>
          </a:p>
          <a:p>
            <a:pPr algn="ct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algn="ctr">
              <a:lnSpc>
                <a:spcPct val="150000"/>
              </a:lnSpc>
            </a:pPr>
            <a:r>
              <a:rPr lang="zh-CN" altLang="en-US" dirty="0">
                <a:latin typeface="黑体" panose="02010609060101010101" pitchFamily="49" charset="-122"/>
                <a:ea typeface="黑体" panose="02010609060101010101" pitchFamily="49" charset="-122"/>
              </a:rPr>
              <a:t>浙江大学计算机学院</a:t>
            </a:r>
          </a:p>
          <a:p>
            <a:pPr algn="ctr">
              <a:lnSpc>
                <a:spcPct val="150000"/>
              </a:lnSpc>
            </a:pPr>
            <a:r>
              <a:rPr lang="en-US" altLang="zh-CN" dirty="0">
                <a:latin typeface="黑体" panose="02010609060101010101" pitchFamily="49" charset="-122"/>
                <a:ea typeface="黑体" panose="02010609060101010101" pitchFamily="49" charset="-122"/>
              </a:rPr>
              <a:t>chenwz@zju.edu.cn</a:t>
            </a:r>
          </a:p>
        </p:txBody>
      </p:sp>
    </p:spTree>
    <p:extLst>
      <p:ext uri="{BB962C8B-B14F-4D97-AF65-F5344CB8AC3E}">
        <p14:creationId xmlns:p14="http://schemas.microsoft.com/office/powerpoint/2010/main" val="4111050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D91DCC0-897D-4944-8F0E-148F24F8DB84}"/>
              </a:ext>
            </a:extLst>
          </p:cNvPr>
          <p:cNvSpPr>
            <a:spLocks noGrp="1"/>
          </p:cNvSpPr>
          <p:nvPr>
            <p:ph type="title"/>
          </p:nvPr>
        </p:nvSpPr>
        <p:spPr/>
        <p:txBody>
          <a:bodyPr/>
          <a:lstStyle/>
          <a:p>
            <a:r>
              <a:rPr lang="en-US" altLang="zh-CN" spc="-5"/>
              <a:t>Tomasulo</a:t>
            </a:r>
            <a:r>
              <a:rPr lang="en-US" altLang="zh-CN" spc="-30"/>
              <a:t> </a:t>
            </a:r>
            <a:r>
              <a:rPr lang="en-US" altLang="zh-CN" spc="-5"/>
              <a:t>Algorithm</a:t>
            </a:r>
            <a:r>
              <a:rPr lang="en-US" altLang="zh-CN" spc="-35"/>
              <a:t> </a:t>
            </a:r>
            <a:r>
              <a:rPr lang="en-US" altLang="zh-CN" spc="-5"/>
              <a:t>vs.</a:t>
            </a:r>
            <a:r>
              <a:rPr lang="en-US" altLang="zh-CN" spc="-30"/>
              <a:t> </a:t>
            </a:r>
            <a:r>
              <a:rPr lang="en-US" altLang="zh-CN" spc="-5"/>
              <a:t>Scoreboard</a:t>
            </a:r>
            <a:endParaRPr lang="zh-CN" altLang="en-US"/>
          </a:p>
        </p:txBody>
      </p:sp>
      <p:sp>
        <p:nvSpPr>
          <p:cNvPr id="8" name="object 5">
            <a:extLst>
              <a:ext uri="{FF2B5EF4-FFF2-40B4-BE49-F238E27FC236}">
                <a16:creationId xmlns:a16="http://schemas.microsoft.com/office/drawing/2014/main" id="{F2520140-E9E2-48B5-B3CF-9DC90A12971C}"/>
              </a:ext>
            </a:extLst>
          </p:cNvPr>
          <p:cNvSpPr txBox="1"/>
          <p:nvPr/>
        </p:nvSpPr>
        <p:spPr>
          <a:xfrm>
            <a:off x="1389955" y="874629"/>
            <a:ext cx="8980290" cy="5412785"/>
          </a:xfrm>
          <a:prstGeom prst="rect">
            <a:avLst/>
          </a:prstGeom>
        </p:spPr>
        <p:txBody>
          <a:bodyPr vert="horz" wrap="square" lIns="0" tIns="47077" rIns="0" bIns="0" rtlCol="0">
            <a:spAutoFit/>
          </a:bodyPr>
          <a:lstStyle/>
          <a:p>
            <a:pPr marL="355624" marR="78890" indent="-342900" defTabSz="916137">
              <a:lnSpc>
                <a:spcPts val="2164"/>
              </a:lnSpc>
              <a:spcBef>
                <a:spcPts val="371"/>
              </a:spcBef>
              <a:buClr>
                <a:srgbClr val="996633"/>
              </a:buClr>
              <a:buSzPct val="80000"/>
              <a:buFont typeface="Wingdings" panose="05000000000000000000" pitchFamily="2" charset="2"/>
              <a:buChar char="l"/>
              <a:tabLst>
                <a:tab pos="299653" algn="l"/>
              </a:tabLst>
            </a:pPr>
            <a:r>
              <a:rPr sz="2004" spc="-5" dirty="0">
                <a:solidFill>
                  <a:prstClr val="black"/>
                </a:solidFill>
                <a:latin typeface="Arial"/>
                <a:cs typeface="Arial"/>
              </a:rPr>
              <a:t>Tomasulo</a:t>
            </a:r>
            <a:r>
              <a:rPr sz="2004" spc="10" dirty="0">
                <a:solidFill>
                  <a:prstClr val="black"/>
                </a:solidFill>
                <a:latin typeface="Arial"/>
                <a:cs typeface="Arial"/>
              </a:rPr>
              <a:t> </a:t>
            </a:r>
            <a:r>
              <a:rPr sz="2004" spc="-10" dirty="0">
                <a:solidFill>
                  <a:prstClr val="black"/>
                </a:solidFill>
                <a:latin typeface="Arial"/>
                <a:cs typeface="Arial"/>
              </a:rPr>
              <a:t>algorithm</a:t>
            </a:r>
            <a:r>
              <a:rPr sz="2004" spc="10" dirty="0">
                <a:solidFill>
                  <a:prstClr val="black"/>
                </a:solidFill>
                <a:latin typeface="Arial"/>
                <a:cs typeface="Arial"/>
              </a:rPr>
              <a:t> </a:t>
            </a:r>
            <a:r>
              <a:rPr sz="2004" spc="-5" dirty="0">
                <a:solidFill>
                  <a:prstClr val="black"/>
                </a:solidFill>
                <a:latin typeface="Arial"/>
                <a:cs typeface="Arial"/>
              </a:rPr>
              <a:t>lead</a:t>
            </a:r>
            <a:r>
              <a:rPr sz="2004" spc="10" dirty="0">
                <a:solidFill>
                  <a:prstClr val="black"/>
                </a:solidFill>
                <a:latin typeface="Arial"/>
                <a:cs typeface="Arial"/>
              </a:rPr>
              <a:t> </a:t>
            </a:r>
            <a:r>
              <a:rPr sz="2004" spc="-5" dirty="0">
                <a:solidFill>
                  <a:prstClr val="black"/>
                </a:solidFill>
                <a:latin typeface="Arial"/>
                <a:cs typeface="Arial"/>
              </a:rPr>
              <a:t>to</a:t>
            </a:r>
            <a:r>
              <a:rPr sz="2004" spc="10" dirty="0">
                <a:solidFill>
                  <a:prstClr val="black"/>
                </a:solidFill>
                <a:latin typeface="Arial"/>
                <a:cs typeface="Arial"/>
              </a:rPr>
              <a:t> </a:t>
            </a:r>
            <a:r>
              <a:rPr sz="2004" spc="-5" dirty="0">
                <a:solidFill>
                  <a:prstClr val="black"/>
                </a:solidFill>
                <a:latin typeface="Arial"/>
                <a:cs typeface="Arial"/>
              </a:rPr>
              <a:t>Alpha</a:t>
            </a:r>
            <a:r>
              <a:rPr sz="2004" spc="10" dirty="0">
                <a:solidFill>
                  <a:prstClr val="black"/>
                </a:solidFill>
                <a:latin typeface="Arial"/>
                <a:cs typeface="Arial"/>
              </a:rPr>
              <a:t> </a:t>
            </a:r>
            <a:r>
              <a:rPr sz="2004" spc="-10" dirty="0">
                <a:solidFill>
                  <a:prstClr val="black"/>
                </a:solidFill>
                <a:latin typeface="Arial"/>
                <a:cs typeface="Arial"/>
              </a:rPr>
              <a:t>21264,</a:t>
            </a:r>
            <a:r>
              <a:rPr sz="2004" spc="10" dirty="0">
                <a:solidFill>
                  <a:prstClr val="black"/>
                </a:solidFill>
                <a:latin typeface="Arial"/>
                <a:cs typeface="Arial"/>
              </a:rPr>
              <a:t> </a:t>
            </a:r>
            <a:r>
              <a:rPr sz="2004" spc="-5" dirty="0">
                <a:solidFill>
                  <a:prstClr val="black"/>
                </a:solidFill>
                <a:latin typeface="Arial"/>
                <a:cs typeface="Arial"/>
              </a:rPr>
              <a:t>HP</a:t>
            </a:r>
            <a:r>
              <a:rPr sz="2004" spc="10" dirty="0">
                <a:solidFill>
                  <a:prstClr val="black"/>
                </a:solidFill>
                <a:latin typeface="Arial"/>
                <a:cs typeface="Arial"/>
              </a:rPr>
              <a:t> </a:t>
            </a:r>
            <a:r>
              <a:rPr sz="2004" spc="-5" dirty="0">
                <a:solidFill>
                  <a:prstClr val="black"/>
                </a:solidFill>
                <a:latin typeface="Arial"/>
                <a:cs typeface="Arial"/>
              </a:rPr>
              <a:t>8000,</a:t>
            </a:r>
            <a:r>
              <a:rPr sz="2004" spc="10" dirty="0">
                <a:solidFill>
                  <a:prstClr val="black"/>
                </a:solidFill>
                <a:latin typeface="Arial"/>
                <a:cs typeface="Arial"/>
              </a:rPr>
              <a:t> </a:t>
            </a:r>
            <a:r>
              <a:rPr sz="2004" spc="-5" dirty="0">
                <a:solidFill>
                  <a:prstClr val="black"/>
                </a:solidFill>
                <a:latin typeface="Arial"/>
                <a:cs typeface="Arial"/>
              </a:rPr>
              <a:t>MIPS</a:t>
            </a:r>
            <a:r>
              <a:rPr sz="2004" spc="10" dirty="0">
                <a:solidFill>
                  <a:prstClr val="black"/>
                </a:solidFill>
                <a:latin typeface="Arial"/>
                <a:cs typeface="Arial"/>
              </a:rPr>
              <a:t> </a:t>
            </a:r>
            <a:r>
              <a:rPr sz="2004" spc="-10" dirty="0">
                <a:solidFill>
                  <a:prstClr val="black"/>
                </a:solidFill>
                <a:latin typeface="Arial"/>
                <a:cs typeface="Arial"/>
              </a:rPr>
              <a:t>10000,</a:t>
            </a:r>
            <a:r>
              <a:rPr sz="2004" spc="10" dirty="0">
                <a:solidFill>
                  <a:prstClr val="black"/>
                </a:solidFill>
                <a:latin typeface="Arial"/>
                <a:cs typeface="Arial"/>
              </a:rPr>
              <a:t> </a:t>
            </a:r>
            <a:r>
              <a:rPr sz="2004" spc="-5" dirty="0">
                <a:solidFill>
                  <a:prstClr val="black"/>
                </a:solidFill>
                <a:latin typeface="Arial"/>
                <a:cs typeface="Arial"/>
              </a:rPr>
              <a:t>Pentium</a:t>
            </a:r>
            <a:r>
              <a:rPr sz="2004" spc="10" dirty="0">
                <a:solidFill>
                  <a:prstClr val="black"/>
                </a:solidFill>
                <a:latin typeface="Arial"/>
                <a:cs typeface="Arial"/>
              </a:rPr>
              <a:t> </a:t>
            </a:r>
            <a:r>
              <a:rPr sz="2004" spc="-5" dirty="0">
                <a:solidFill>
                  <a:prstClr val="black"/>
                </a:solidFill>
                <a:latin typeface="Arial"/>
                <a:cs typeface="Arial"/>
              </a:rPr>
              <a:t>II, </a:t>
            </a:r>
            <a:r>
              <a:rPr sz="2004" spc="-546" dirty="0">
                <a:solidFill>
                  <a:prstClr val="black"/>
                </a:solidFill>
                <a:latin typeface="Arial"/>
                <a:cs typeface="Arial"/>
              </a:rPr>
              <a:t> </a:t>
            </a:r>
            <a:r>
              <a:rPr sz="2004" spc="-5" dirty="0">
                <a:solidFill>
                  <a:prstClr val="black"/>
                </a:solidFill>
                <a:latin typeface="Arial"/>
                <a:cs typeface="Arial"/>
              </a:rPr>
              <a:t>PowerPC 604,</a:t>
            </a:r>
            <a:r>
              <a:rPr sz="2004" dirty="0">
                <a:solidFill>
                  <a:prstClr val="black"/>
                </a:solidFill>
                <a:latin typeface="Arial"/>
                <a:cs typeface="Arial"/>
              </a:rPr>
              <a:t> </a:t>
            </a:r>
            <a:r>
              <a:rPr sz="2004" spc="-5" dirty="0">
                <a:solidFill>
                  <a:prstClr val="black"/>
                </a:solidFill>
                <a:latin typeface="Arial"/>
                <a:cs typeface="Arial"/>
              </a:rPr>
              <a:t>…</a:t>
            </a:r>
            <a:endParaRPr sz="2004">
              <a:solidFill>
                <a:prstClr val="black"/>
              </a:solidFill>
              <a:latin typeface="Arial"/>
              <a:cs typeface="Arial"/>
            </a:endParaRPr>
          </a:p>
          <a:p>
            <a:pPr marL="355624" marR="662291" indent="-342900" defTabSz="916137">
              <a:spcBef>
                <a:spcPts val="406"/>
              </a:spcBef>
              <a:buClr>
                <a:srgbClr val="996633"/>
              </a:buClr>
              <a:buSzPct val="80000"/>
              <a:buFont typeface="Wingdings" panose="05000000000000000000" pitchFamily="2" charset="2"/>
              <a:buChar char="l"/>
              <a:tabLst>
                <a:tab pos="299653" algn="l"/>
              </a:tabLst>
            </a:pPr>
            <a:r>
              <a:rPr sz="2004" spc="-5" dirty="0">
                <a:solidFill>
                  <a:prstClr val="black"/>
                </a:solidFill>
                <a:latin typeface="Arial"/>
                <a:cs typeface="Arial"/>
              </a:rPr>
              <a:t>Many</a:t>
            </a:r>
            <a:r>
              <a:rPr sz="2004" spc="10" dirty="0">
                <a:solidFill>
                  <a:prstClr val="black"/>
                </a:solidFill>
                <a:latin typeface="Arial"/>
                <a:cs typeface="Arial"/>
              </a:rPr>
              <a:t> </a:t>
            </a:r>
            <a:r>
              <a:rPr sz="2004" spc="-5" dirty="0">
                <a:solidFill>
                  <a:prstClr val="black"/>
                </a:solidFill>
                <a:latin typeface="Arial"/>
                <a:cs typeface="Arial"/>
              </a:rPr>
              <a:t>variations</a:t>
            </a:r>
            <a:r>
              <a:rPr sz="2004" spc="10" dirty="0">
                <a:solidFill>
                  <a:prstClr val="black"/>
                </a:solidFill>
                <a:latin typeface="Arial"/>
                <a:cs typeface="Arial"/>
              </a:rPr>
              <a:t> </a:t>
            </a:r>
            <a:r>
              <a:rPr sz="2004" spc="-5" dirty="0">
                <a:solidFill>
                  <a:prstClr val="black"/>
                </a:solidFill>
                <a:latin typeface="Arial"/>
                <a:cs typeface="Arial"/>
              </a:rPr>
              <a:t>compared</a:t>
            </a:r>
            <a:r>
              <a:rPr sz="2004" spc="10" dirty="0">
                <a:solidFill>
                  <a:prstClr val="black"/>
                </a:solidFill>
                <a:latin typeface="Arial"/>
                <a:cs typeface="Arial"/>
              </a:rPr>
              <a:t> </a:t>
            </a:r>
            <a:r>
              <a:rPr sz="2004" spc="-5" dirty="0">
                <a:solidFill>
                  <a:prstClr val="black"/>
                </a:solidFill>
                <a:latin typeface="Arial"/>
                <a:cs typeface="Arial"/>
              </a:rPr>
              <a:t>with</a:t>
            </a:r>
            <a:r>
              <a:rPr sz="2004" spc="10" dirty="0">
                <a:solidFill>
                  <a:prstClr val="black"/>
                </a:solidFill>
                <a:latin typeface="Arial"/>
                <a:cs typeface="Arial"/>
              </a:rPr>
              <a:t> </a:t>
            </a:r>
            <a:r>
              <a:rPr sz="2004" spc="-10" dirty="0">
                <a:solidFill>
                  <a:prstClr val="black"/>
                </a:solidFill>
                <a:latin typeface="Arial"/>
                <a:cs typeface="Arial"/>
              </a:rPr>
              <a:t>scoreboard,</a:t>
            </a:r>
            <a:r>
              <a:rPr sz="2004" spc="5" dirty="0">
                <a:solidFill>
                  <a:prstClr val="black"/>
                </a:solidFill>
                <a:latin typeface="Arial"/>
                <a:cs typeface="Arial"/>
              </a:rPr>
              <a:t> </a:t>
            </a:r>
            <a:r>
              <a:rPr sz="2004" spc="-10" dirty="0">
                <a:solidFill>
                  <a:prstClr val="black"/>
                </a:solidFill>
                <a:latin typeface="Arial"/>
                <a:cs typeface="Arial"/>
              </a:rPr>
              <a:t>though</a:t>
            </a:r>
            <a:r>
              <a:rPr sz="2004" spc="10" dirty="0">
                <a:solidFill>
                  <a:prstClr val="black"/>
                </a:solidFill>
                <a:latin typeface="Arial"/>
                <a:cs typeface="Arial"/>
              </a:rPr>
              <a:t> </a:t>
            </a:r>
            <a:r>
              <a:rPr sz="2004" spc="-5" dirty="0">
                <a:solidFill>
                  <a:prstClr val="black"/>
                </a:solidFill>
                <a:latin typeface="Arial"/>
                <a:cs typeface="Arial"/>
              </a:rPr>
              <a:t>the</a:t>
            </a:r>
            <a:r>
              <a:rPr sz="2004" spc="10" dirty="0">
                <a:solidFill>
                  <a:prstClr val="black"/>
                </a:solidFill>
                <a:latin typeface="Arial"/>
                <a:cs typeface="Arial"/>
              </a:rPr>
              <a:t> </a:t>
            </a:r>
            <a:r>
              <a:rPr sz="2004" spc="-5" dirty="0">
                <a:solidFill>
                  <a:prstClr val="black"/>
                </a:solidFill>
                <a:latin typeface="Arial"/>
                <a:cs typeface="Arial"/>
              </a:rPr>
              <a:t>key</a:t>
            </a:r>
            <a:r>
              <a:rPr sz="2004" spc="5" dirty="0">
                <a:solidFill>
                  <a:prstClr val="black"/>
                </a:solidFill>
                <a:latin typeface="Arial"/>
                <a:cs typeface="Arial"/>
              </a:rPr>
              <a:t> </a:t>
            </a:r>
            <a:r>
              <a:rPr sz="2004" spc="-10" dirty="0">
                <a:solidFill>
                  <a:prstClr val="black"/>
                </a:solidFill>
                <a:latin typeface="Arial"/>
                <a:cs typeface="Arial"/>
              </a:rPr>
              <a:t>concept</a:t>
            </a:r>
            <a:r>
              <a:rPr sz="2004" spc="5" dirty="0">
                <a:solidFill>
                  <a:prstClr val="black"/>
                </a:solidFill>
                <a:latin typeface="Arial"/>
                <a:cs typeface="Arial"/>
              </a:rPr>
              <a:t> </a:t>
            </a:r>
            <a:r>
              <a:rPr sz="2004" spc="-10" dirty="0">
                <a:solidFill>
                  <a:prstClr val="black"/>
                </a:solidFill>
                <a:latin typeface="Arial"/>
                <a:cs typeface="Arial"/>
              </a:rPr>
              <a:t>of </a:t>
            </a:r>
            <a:r>
              <a:rPr sz="2004" spc="-5" dirty="0">
                <a:solidFill>
                  <a:prstClr val="black"/>
                </a:solidFill>
                <a:latin typeface="Arial"/>
                <a:cs typeface="Arial"/>
              </a:rPr>
              <a:t> register</a:t>
            </a:r>
            <a:r>
              <a:rPr sz="2004" spc="5" dirty="0">
                <a:solidFill>
                  <a:prstClr val="black"/>
                </a:solidFill>
                <a:latin typeface="Arial"/>
                <a:cs typeface="Arial"/>
              </a:rPr>
              <a:t> </a:t>
            </a:r>
            <a:r>
              <a:rPr sz="2004" spc="-5" dirty="0">
                <a:solidFill>
                  <a:prstClr val="black"/>
                </a:solidFill>
                <a:latin typeface="Arial"/>
                <a:cs typeface="Arial"/>
              </a:rPr>
              <a:t>renaming</a:t>
            </a:r>
            <a:r>
              <a:rPr sz="2004" spc="5" dirty="0">
                <a:solidFill>
                  <a:prstClr val="black"/>
                </a:solidFill>
                <a:latin typeface="Arial"/>
                <a:cs typeface="Arial"/>
              </a:rPr>
              <a:t> </a:t>
            </a:r>
            <a:r>
              <a:rPr sz="2004" spc="-5" dirty="0">
                <a:solidFill>
                  <a:prstClr val="black"/>
                </a:solidFill>
                <a:latin typeface="Arial"/>
                <a:cs typeface="Arial"/>
              </a:rPr>
              <a:t>to</a:t>
            </a:r>
            <a:r>
              <a:rPr sz="2004" spc="10" dirty="0">
                <a:solidFill>
                  <a:prstClr val="black"/>
                </a:solidFill>
                <a:latin typeface="Arial"/>
                <a:cs typeface="Arial"/>
              </a:rPr>
              <a:t> </a:t>
            </a:r>
            <a:r>
              <a:rPr sz="2004" spc="-5" dirty="0">
                <a:solidFill>
                  <a:prstClr val="black"/>
                </a:solidFill>
                <a:latin typeface="Arial"/>
                <a:cs typeface="Arial"/>
              </a:rPr>
              <a:t>avoid</a:t>
            </a:r>
            <a:r>
              <a:rPr sz="2004" spc="5" dirty="0">
                <a:solidFill>
                  <a:prstClr val="black"/>
                </a:solidFill>
                <a:latin typeface="Arial"/>
                <a:cs typeface="Arial"/>
              </a:rPr>
              <a:t> </a:t>
            </a:r>
            <a:r>
              <a:rPr sz="2004" spc="-5" dirty="0">
                <a:solidFill>
                  <a:prstClr val="black"/>
                </a:solidFill>
                <a:latin typeface="Arial"/>
                <a:cs typeface="Arial"/>
              </a:rPr>
              <a:t>WAR</a:t>
            </a:r>
            <a:r>
              <a:rPr sz="2004" spc="5" dirty="0">
                <a:solidFill>
                  <a:prstClr val="black"/>
                </a:solidFill>
                <a:latin typeface="Arial"/>
                <a:cs typeface="Arial"/>
              </a:rPr>
              <a:t> </a:t>
            </a:r>
            <a:r>
              <a:rPr sz="2004" spc="-5" dirty="0">
                <a:solidFill>
                  <a:prstClr val="black"/>
                </a:solidFill>
                <a:latin typeface="Arial"/>
                <a:cs typeface="Arial"/>
              </a:rPr>
              <a:t>and</a:t>
            </a:r>
            <a:r>
              <a:rPr sz="2004" spc="5" dirty="0">
                <a:solidFill>
                  <a:prstClr val="black"/>
                </a:solidFill>
                <a:latin typeface="Arial"/>
                <a:cs typeface="Arial"/>
              </a:rPr>
              <a:t> </a:t>
            </a:r>
            <a:r>
              <a:rPr sz="2004" spc="-5" dirty="0">
                <a:solidFill>
                  <a:prstClr val="black"/>
                </a:solidFill>
                <a:latin typeface="Arial"/>
                <a:cs typeface="Arial"/>
              </a:rPr>
              <a:t>WAW</a:t>
            </a:r>
            <a:r>
              <a:rPr sz="2004" spc="10" dirty="0">
                <a:solidFill>
                  <a:prstClr val="black"/>
                </a:solidFill>
                <a:latin typeface="Arial"/>
                <a:cs typeface="Arial"/>
              </a:rPr>
              <a:t> </a:t>
            </a:r>
            <a:r>
              <a:rPr sz="2004" spc="-10" dirty="0">
                <a:solidFill>
                  <a:prstClr val="black"/>
                </a:solidFill>
                <a:latin typeface="Arial"/>
                <a:cs typeface="Arial"/>
              </a:rPr>
              <a:t>hazards</a:t>
            </a:r>
            <a:r>
              <a:rPr sz="2004" spc="5" dirty="0">
                <a:solidFill>
                  <a:prstClr val="black"/>
                </a:solidFill>
                <a:latin typeface="Arial"/>
                <a:cs typeface="Arial"/>
              </a:rPr>
              <a:t> </a:t>
            </a:r>
            <a:r>
              <a:rPr sz="2004" spc="-5" dirty="0">
                <a:solidFill>
                  <a:prstClr val="black"/>
                </a:solidFill>
                <a:latin typeface="Arial"/>
                <a:cs typeface="Arial"/>
              </a:rPr>
              <a:t>is</a:t>
            </a:r>
            <a:r>
              <a:rPr sz="2004" spc="5" dirty="0">
                <a:solidFill>
                  <a:prstClr val="black"/>
                </a:solidFill>
                <a:latin typeface="Arial"/>
                <a:cs typeface="Arial"/>
              </a:rPr>
              <a:t> </a:t>
            </a:r>
            <a:r>
              <a:rPr sz="2004" spc="-5" dirty="0">
                <a:solidFill>
                  <a:prstClr val="black"/>
                </a:solidFill>
                <a:latin typeface="Arial"/>
                <a:cs typeface="Arial"/>
              </a:rPr>
              <a:t>the</a:t>
            </a:r>
            <a:r>
              <a:rPr sz="2004" spc="5" dirty="0">
                <a:solidFill>
                  <a:prstClr val="black"/>
                </a:solidFill>
                <a:latin typeface="Arial"/>
                <a:cs typeface="Arial"/>
              </a:rPr>
              <a:t> </a:t>
            </a:r>
            <a:r>
              <a:rPr sz="2004" spc="-10" dirty="0">
                <a:solidFill>
                  <a:prstClr val="black"/>
                </a:solidFill>
                <a:latin typeface="Arial"/>
                <a:cs typeface="Arial"/>
              </a:rPr>
              <a:t>common</a:t>
            </a:r>
            <a:r>
              <a:rPr sz="2004" spc="10" dirty="0">
                <a:solidFill>
                  <a:prstClr val="black"/>
                </a:solidFill>
                <a:latin typeface="Arial"/>
                <a:cs typeface="Arial"/>
              </a:rPr>
              <a:t> </a:t>
            </a:r>
            <a:r>
              <a:rPr sz="2004" spc="-10" dirty="0">
                <a:solidFill>
                  <a:prstClr val="black"/>
                </a:solidFill>
                <a:latin typeface="Arial"/>
                <a:cs typeface="Arial"/>
              </a:rPr>
              <a:t>one</a:t>
            </a:r>
            <a:endParaRPr sz="2004">
              <a:solidFill>
                <a:prstClr val="black"/>
              </a:solidFill>
              <a:latin typeface="Arial"/>
              <a:cs typeface="Arial"/>
            </a:endParaRPr>
          </a:p>
          <a:p>
            <a:pPr marL="355624" marR="759631" indent="-342900" defTabSz="916137">
              <a:spcBef>
                <a:spcPts val="481"/>
              </a:spcBef>
              <a:buClr>
                <a:srgbClr val="996633"/>
              </a:buClr>
              <a:buSzPct val="80000"/>
              <a:buFont typeface="Wingdings" panose="05000000000000000000" pitchFamily="2" charset="2"/>
              <a:buChar char="l"/>
              <a:tabLst>
                <a:tab pos="299653" algn="l"/>
              </a:tabLst>
            </a:pPr>
            <a:r>
              <a:rPr sz="2004" spc="-10" dirty="0">
                <a:solidFill>
                  <a:prstClr val="black"/>
                </a:solidFill>
                <a:latin typeface="Arial"/>
                <a:cs typeface="Arial"/>
              </a:rPr>
              <a:t>Control</a:t>
            </a:r>
            <a:r>
              <a:rPr sz="2004" spc="10" dirty="0">
                <a:solidFill>
                  <a:prstClr val="black"/>
                </a:solidFill>
                <a:latin typeface="Arial"/>
                <a:cs typeface="Arial"/>
              </a:rPr>
              <a:t> </a:t>
            </a:r>
            <a:r>
              <a:rPr sz="2004" spc="-5" dirty="0">
                <a:solidFill>
                  <a:prstClr val="black"/>
                </a:solidFill>
                <a:latin typeface="Arial"/>
                <a:cs typeface="Arial"/>
              </a:rPr>
              <a:t>&amp;</a:t>
            </a:r>
            <a:r>
              <a:rPr sz="2004" spc="15" dirty="0">
                <a:solidFill>
                  <a:prstClr val="black"/>
                </a:solidFill>
                <a:latin typeface="Arial"/>
                <a:cs typeface="Arial"/>
              </a:rPr>
              <a:t> </a:t>
            </a:r>
            <a:r>
              <a:rPr sz="2004" spc="-10" dirty="0">
                <a:solidFill>
                  <a:prstClr val="black"/>
                </a:solidFill>
                <a:latin typeface="Arial"/>
                <a:cs typeface="Arial"/>
              </a:rPr>
              <a:t>buffers</a:t>
            </a:r>
            <a:r>
              <a:rPr sz="2004" spc="20" dirty="0">
                <a:solidFill>
                  <a:srgbClr val="3333CC"/>
                </a:solidFill>
                <a:latin typeface="Arial"/>
                <a:cs typeface="Arial"/>
              </a:rPr>
              <a:t> </a:t>
            </a:r>
            <a:r>
              <a:rPr sz="2004" u="heavy" spc="-10" dirty="0">
                <a:solidFill>
                  <a:srgbClr val="3333CC"/>
                </a:solidFill>
                <a:uFill>
                  <a:solidFill>
                    <a:srgbClr val="3333CC"/>
                  </a:solidFill>
                </a:uFill>
                <a:latin typeface="Arial"/>
                <a:cs typeface="Arial"/>
              </a:rPr>
              <a:t>distributed</a:t>
            </a:r>
            <a:r>
              <a:rPr sz="2004" spc="15" dirty="0">
                <a:solidFill>
                  <a:srgbClr val="3333CC"/>
                </a:solidFill>
                <a:latin typeface="Arial"/>
                <a:cs typeface="Arial"/>
              </a:rPr>
              <a:t> </a:t>
            </a:r>
            <a:r>
              <a:rPr sz="2004" spc="-5" dirty="0">
                <a:solidFill>
                  <a:prstClr val="black"/>
                </a:solidFill>
                <a:latin typeface="Arial"/>
                <a:cs typeface="Arial"/>
              </a:rPr>
              <a:t>with</a:t>
            </a:r>
            <a:r>
              <a:rPr sz="2004" spc="10" dirty="0">
                <a:solidFill>
                  <a:prstClr val="black"/>
                </a:solidFill>
                <a:latin typeface="Arial"/>
                <a:cs typeface="Arial"/>
              </a:rPr>
              <a:t> </a:t>
            </a:r>
            <a:r>
              <a:rPr sz="2004" spc="-5" dirty="0">
                <a:solidFill>
                  <a:prstClr val="black"/>
                </a:solidFill>
                <a:latin typeface="Arial"/>
                <a:cs typeface="Arial"/>
              </a:rPr>
              <a:t>Function</a:t>
            </a:r>
            <a:r>
              <a:rPr sz="2004" spc="15" dirty="0">
                <a:solidFill>
                  <a:prstClr val="black"/>
                </a:solidFill>
                <a:latin typeface="Arial"/>
                <a:cs typeface="Arial"/>
              </a:rPr>
              <a:t> </a:t>
            </a:r>
            <a:r>
              <a:rPr sz="2004" spc="-5" dirty="0">
                <a:solidFill>
                  <a:prstClr val="black"/>
                </a:solidFill>
                <a:latin typeface="Arial"/>
                <a:cs typeface="Arial"/>
              </a:rPr>
              <a:t>Units</a:t>
            </a:r>
            <a:r>
              <a:rPr sz="2004" spc="15" dirty="0">
                <a:solidFill>
                  <a:prstClr val="black"/>
                </a:solidFill>
                <a:latin typeface="Arial"/>
                <a:cs typeface="Arial"/>
              </a:rPr>
              <a:t> </a:t>
            </a:r>
            <a:r>
              <a:rPr sz="2004" spc="-5" dirty="0">
                <a:solidFill>
                  <a:prstClr val="black"/>
                </a:solidFill>
                <a:latin typeface="Arial"/>
                <a:cs typeface="Arial"/>
              </a:rPr>
              <a:t>(FU)</a:t>
            </a:r>
            <a:r>
              <a:rPr sz="2004" spc="15" dirty="0">
                <a:solidFill>
                  <a:prstClr val="black"/>
                </a:solidFill>
                <a:latin typeface="Arial"/>
                <a:cs typeface="Arial"/>
              </a:rPr>
              <a:t> </a:t>
            </a:r>
            <a:r>
              <a:rPr sz="2004" spc="-5" dirty="0">
                <a:solidFill>
                  <a:prstClr val="black"/>
                </a:solidFill>
                <a:latin typeface="Arial"/>
                <a:cs typeface="Arial"/>
              </a:rPr>
              <a:t>vs.</a:t>
            </a:r>
            <a:r>
              <a:rPr sz="2004" spc="5" dirty="0">
                <a:solidFill>
                  <a:prstClr val="black"/>
                </a:solidFill>
                <a:latin typeface="Arial"/>
                <a:cs typeface="Arial"/>
              </a:rPr>
              <a:t> </a:t>
            </a:r>
            <a:r>
              <a:rPr sz="2004" spc="-5" dirty="0">
                <a:solidFill>
                  <a:prstClr val="black"/>
                </a:solidFill>
                <a:latin typeface="Arial"/>
                <a:cs typeface="Arial"/>
              </a:rPr>
              <a:t>centralized</a:t>
            </a:r>
            <a:r>
              <a:rPr sz="2004" spc="10" dirty="0">
                <a:solidFill>
                  <a:prstClr val="black"/>
                </a:solidFill>
                <a:latin typeface="Arial"/>
                <a:cs typeface="Arial"/>
              </a:rPr>
              <a:t> </a:t>
            </a:r>
            <a:r>
              <a:rPr sz="2004" spc="-10" dirty="0">
                <a:solidFill>
                  <a:prstClr val="black"/>
                </a:solidFill>
                <a:latin typeface="Arial"/>
                <a:cs typeface="Arial"/>
              </a:rPr>
              <a:t>in </a:t>
            </a:r>
            <a:r>
              <a:rPr sz="2004" spc="-541" dirty="0">
                <a:solidFill>
                  <a:prstClr val="black"/>
                </a:solidFill>
                <a:latin typeface="Arial"/>
                <a:cs typeface="Arial"/>
              </a:rPr>
              <a:t> </a:t>
            </a:r>
            <a:r>
              <a:rPr sz="2004" spc="-10" dirty="0">
                <a:solidFill>
                  <a:prstClr val="black"/>
                </a:solidFill>
                <a:latin typeface="Arial"/>
                <a:cs typeface="Arial"/>
              </a:rPr>
              <a:t>scoreboard;</a:t>
            </a:r>
            <a:endParaRPr sz="2004">
              <a:solidFill>
                <a:prstClr val="black"/>
              </a:solidFill>
              <a:latin typeface="Arial"/>
              <a:cs typeface="Arial"/>
            </a:endParaRPr>
          </a:p>
          <a:p>
            <a:pPr marL="470793" defTabSz="916137">
              <a:spcBef>
                <a:spcPts val="271"/>
              </a:spcBef>
              <a:buClr>
                <a:srgbClr val="996633"/>
              </a:buClr>
              <a:buSzPct val="80000"/>
            </a:pPr>
            <a:r>
              <a:rPr sz="2004" spc="-5" dirty="0">
                <a:solidFill>
                  <a:prstClr val="black"/>
                </a:solidFill>
                <a:latin typeface="Wingdings"/>
                <a:cs typeface="Wingdings"/>
              </a:rPr>
              <a:t></a:t>
            </a:r>
            <a:r>
              <a:rPr sz="2004" spc="60" dirty="0">
                <a:solidFill>
                  <a:prstClr val="black"/>
                </a:solidFill>
                <a:latin typeface="Times New Roman"/>
                <a:cs typeface="Times New Roman"/>
              </a:rPr>
              <a:t> </a:t>
            </a:r>
            <a:r>
              <a:rPr sz="2004" spc="-5" dirty="0">
                <a:solidFill>
                  <a:prstClr val="black"/>
                </a:solidFill>
                <a:latin typeface="Arial"/>
                <a:cs typeface="Arial"/>
              </a:rPr>
              <a:t>FU</a:t>
            </a:r>
            <a:r>
              <a:rPr sz="2004" dirty="0">
                <a:solidFill>
                  <a:prstClr val="black"/>
                </a:solidFill>
                <a:latin typeface="Arial"/>
                <a:cs typeface="Arial"/>
              </a:rPr>
              <a:t> </a:t>
            </a:r>
            <a:r>
              <a:rPr sz="2004" spc="-10" dirty="0">
                <a:solidFill>
                  <a:prstClr val="black"/>
                </a:solidFill>
                <a:latin typeface="Arial"/>
                <a:cs typeface="Arial"/>
              </a:rPr>
              <a:t>buffers</a:t>
            </a:r>
            <a:r>
              <a:rPr sz="2004" spc="5" dirty="0">
                <a:solidFill>
                  <a:prstClr val="black"/>
                </a:solidFill>
                <a:latin typeface="Arial"/>
                <a:cs typeface="Arial"/>
              </a:rPr>
              <a:t> </a:t>
            </a:r>
            <a:r>
              <a:rPr sz="2004" spc="-5" dirty="0">
                <a:solidFill>
                  <a:prstClr val="black"/>
                </a:solidFill>
                <a:latin typeface="Arial"/>
                <a:cs typeface="Arial"/>
              </a:rPr>
              <a:t>called</a:t>
            </a:r>
            <a:r>
              <a:rPr sz="2004" dirty="0">
                <a:solidFill>
                  <a:prstClr val="black"/>
                </a:solidFill>
                <a:latin typeface="Arial"/>
                <a:cs typeface="Arial"/>
              </a:rPr>
              <a:t> </a:t>
            </a:r>
            <a:r>
              <a:rPr sz="2004" spc="-5" dirty="0">
                <a:solidFill>
                  <a:prstClr val="black"/>
                </a:solidFill>
                <a:latin typeface="Arial"/>
                <a:cs typeface="Arial"/>
              </a:rPr>
              <a:t>“</a:t>
            </a:r>
            <a:r>
              <a:rPr sz="2004" u="heavy" spc="-5" dirty="0">
                <a:solidFill>
                  <a:srgbClr val="3333CC"/>
                </a:solidFill>
                <a:uFill>
                  <a:solidFill>
                    <a:srgbClr val="3333CC"/>
                  </a:solidFill>
                </a:uFill>
                <a:latin typeface="Arial"/>
                <a:cs typeface="Arial"/>
              </a:rPr>
              <a:t>reservation</a:t>
            </a:r>
            <a:r>
              <a:rPr sz="2004" u="heavy" dirty="0">
                <a:solidFill>
                  <a:srgbClr val="3333CC"/>
                </a:solidFill>
                <a:uFill>
                  <a:solidFill>
                    <a:srgbClr val="3333CC"/>
                  </a:solidFill>
                </a:uFill>
                <a:latin typeface="Arial"/>
                <a:cs typeface="Arial"/>
              </a:rPr>
              <a:t> </a:t>
            </a:r>
            <a:r>
              <a:rPr sz="2004" u="heavy" spc="-5" dirty="0">
                <a:solidFill>
                  <a:srgbClr val="3333CC"/>
                </a:solidFill>
                <a:uFill>
                  <a:solidFill>
                    <a:srgbClr val="3333CC"/>
                  </a:solidFill>
                </a:uFill>
                <a:latin typeface="Arial"/>
                <a:cs typeface="Arial"/>
              </a:rPr>
              <a:t>stations</a:t>
            </a:r>
            <a:r>
              <a:rPr sz="2004" spc="-5" dirty="0">
                <a:solidFill>
                  <a:prstClr val="black"/>
                </a:solidFill>
                <a:latin typeface="Arial"/>
                <a:cs typeface="Arial"/>
              </a:rPr>
              <a:t>”;</a:t>
            </a:r>
            <a:r>
              <a:rPr sz="2004" spc="5" dirty="0">
                <a:solidFill>
                  <a:prstClr val="black"/>
                </a:solidFill>
                <a:latin typeface="Arial"/>
                <a:cs typeface="Arial"/>
              </a:rPr>
              <a:t> </a:t>
            </a:r>
            <a:r>
              <a:rPr sz="2004" spc="-5" dirty="0">
                <a:solidFill>
                  <a:prstClr val="black"/>
                </a:solidFill>
                <a:latin typeface="Arial"/>
                <a:cs typeface="Arial"/>
              </a:rPr>
              <a:t>have</a:t>
            </a:r>
            <a:r>
              <a:rPr sz="2004" dirty="0">
                <a:solidFill>
                  <a:prstClr val="black"/>
                </a:solidFill>
                <a:latin typeface="Arial"/>
                <a:cs typeface="Arial"/>
              </a:rPr>
              <a:t> </a:t>
            </a:r>
            <a:r>
              <a:rPr sz="2004" spc="-10" dirty="0">
                <a:solidFill>
                  <a:prstClr val="black"/>
                </a:solidFill>
                <a:latin typeface="Arial"/>
                <a:cs typeface="Arial"/>
              </a:rPr>
              <a:t>pending</a:t>
            </a:r>
            <a:r>
              <a:rPr sz="2004" dirty="0">
                <a:solidFill>
                  <a:prstClr val="black"/>
                </a:solidFill>
                <a:latin typeface="Arial"/>
                <a:cs typeface="Arial"/>
              </a:rPr>
              <a:t> </a:t>
            </a:r>
            <a:r>
              <a:rPr sz="2004" spc="-10" dirty="0">
                <a:solidFill>
                  <a:prstClr val="black"/>
                </a:solidFill>
                <a:latin typeface="Arial"/>
                <a:cs typeface="Arial"/>
              </a:rPr>
              <a:t>operands</a:t>
            </a:r>
            <a:endParaRPr sz="2004">
              <a:solidFill>
                <a:prstClr val="black"/>
              </a:solidFill>
              <a:latin typeface="Arial"/>
              <a:cs typeface="Arial"/>
            </a:endParaRPr>
          </a:p>
          <a:p>
            <a:pPr marL="355624" marR="902777" indent="-342900" defTabSz="916137">
              <a:spcBef>
                <a:spcPts val="435"/>
              </a:spcBef>
              <a:buClr>
                <a:srgbClr val="996633"/>
              </a:buClr>
              <a:buSzPct val="80000"/>
              <a:buFont typeface="Wingdings" panose="05000000000000000000" pitchFamily="2" charset="2"/>
              <a:buChar char="l"/>
              <a:tabLst>
                <a:tab pos="299653" algn="l"/>
                <a:tab pos="2645347" algn="l"/>
              </a:tabLst>
            </a:pPr>
            <a:r>
              <a:rPr sz="2004" spc="-10" dirty="0">
                <a:solidFill>
                  <a:prstClr val="black"/>
                </a:solidFill>
                <a:latin typeface="Arial"/>
                <a:cs typeface="Arial"/>
              </a:rPr>
              <a:t>Registers</a:t>
            </a:r>
            <a:r>
              <a:rPr sz="2004" spc="15" dirty="0">
                <a:solidFill>
                  <a:prstClr val="black"/>
                </a:solidFill>
                <a:latin typeface="Arial"/>
                <a:cs typeface="Arial"/>
              </a:rPr>
              <a:t> </a:t>
            </a:r>
            <a:r>
              <a:rPr sz="2004" spc="-5" dirty="0">
                <a:solidFill>
                  <a:prstClr val="black"/>
                </a:solidFill>
                <a:latin typeface="Arial"/>
                <a:cs typeface="Arial"/>
              </a:rPr>
              <a:t>in</a:t>
            </a:r>
            <a:r>
              <a:rPr sz="2004" spc="15" dirty="0">
                <a:solidFill>
                  <a:prstClr val="black"/>
                </a:solidFill>
                <a:latin typeface="Arial"/>
                <a:cs typeface="Arial"/>
              </a:rPr>
              <a:t> </a:t>
            </a:r>
            <a:r>
              <a:rPr sz="2004" spc="-10" dirty="0">
                <a:solidFill>
                  <a:prstClr val="black"/>
                </a:solidFill>
                <a:latin typeface="Arial"/>
                <a:cs typeface="Arial"/>
              </a:rPr>
              <a:t>instructions</a:t>
            </a:r>
            <a:r>
              <a:rPr sz="2004" spc="20" dirty="0">
                <a:solidFill>
                  <a:prstClr val="black"/>
                </a:solidFill>
                <a:latin typeface="Arial"/>
                <a:cs typeface="Arial"/>
              </a:rPr>
              <a:t> </a:t>
            </a:r>
            <a:r>
              <a:rPr sz="2004" spc="-5" dirty="0">
                <a:solidFill>
                  <a:prstClr val="black"/>
                </a:solidFill>
                <a:latin typeface="Arial"/>
                <a:cs typeface="Arial"/>
              </a:rPr>
              <a:t>replaced</a:t>
            </a:r>
            <a:r>
              <a:rPr sz="2004" spc="15" dirty="0">
                <a:solidFill>
                  <a:prstClr val="black"/>
                </a:solidFill>
                <a:latin typeface="Arial"/>
                <a:cs typeface="Arial"/>
              </a:rPr>
              <a:t> </a:t>
            </a:r>
            <a:r>
              <a:rPr sz="2004" spc="-5" dirty="0">
                <a:solidFill>
                  <a:prstClr val="black"/>
                </a:solidFill>
                <a:latin typeface="Arial"/>
                <a:cs typeface="Arial"/>
              </a:rPr>
              <a:t>by</a:t>
            </a:r>
            <a:r>
              <a:rPr sz="2004" spc="25" dirty="0">
                <a:solidFill>
                  <a:prstClr val="black"/>
                </a:solidFill>
                <a:latin typeface="Arial"/>
                <a:cs typeface="Arial"/>
              </a:rPr>
              <a:t> </a:t>
            </a:r>
            <a:r>
              <a:rPr sz="2004" spc="-10" dirty="0">
                <a:solidFill>
                  <a:prstClr val="black"/>
                </a:solidFill>
                <a:latin typeface="Arial"/>
                <a:cs typeface="Arial"/>
              </a:rPr>
              <a:t>values</a:t>
            </a:r>
            <a:r>
              <a:rPr sz="2004" spc="15" dirty="0">
                <a:solidFill>
                  <a:prstClr val="black"/>
                </a:solidFill>
                <a:latin typeface="Arial"/>
                <a:cs typeface="Arial"/>
              </a:rPr>
              <a:t> </a:t>
            </a:r>
            <a:r>
              <a:rPr sz="2004" spc="-5" dirty="0">
                <a:solidFill>
                  <a:prstClr val="black"/>
                </a:solidFill>
                <a:latin typeface="Arial"/>
                <a:cs typeface="Arial"/>
              </a:rPr>
              <a:t>or</a:t>
            </a:r>
            <a:r>
              <a:rPr sz="2004" spc="10" dirty="0">
                <a:solidFill>
                  <a:prstClr val="black"/>
                </a:solidFill>
                <a:latin typeface="Arial"/>
                <a:cs typeface="Arial"/>
              </a:rPr>
              <a:t> </a:t>
            </a:r>
            <a:r>
              <a:rPr sz="2004" spc="-10" dirty="0">
                <a:solidFill>
                  <a:prstClr val="black"/>
                </a:solidFill>
                <a:latin typeface="Arial"/>
                <a:cs typeface="Arial"/>
              </a:rPr>
              <a:t>pointers</a:t>
            </a:r>
            <a:r>
              <a:rPr sz="2004" spc="15" dirty="0">
                <a:solidFill>
                  <a:prstClr val="black"/>
                </a:solidFill>
                <a:latin typeface="Arial"/>
                <a:cs typeface="Arial"/>
              </a:rPr>
              <a:t> </a:t>
            </a:r>
            <a:r>
              <a:rPr sz="2004" spc="-5" dirty="0">
                <a:solidFill>
                  <a:prstClr val="black"/>
                </a:solidFill>
                <a:latin typeface="Arial"/>
                <a:cs typeface="Arial"/>
              </a:rPr>
              <a:t>to</a:t>
            </a:r>
            <a:r>
              <a:rPr sz="2004" spc="10" dirty="0">
                <a:solidFill>
                  <a:prstClr val="black"/>
                </a:solidFill>
                <a:latin typeface="Arial"/>
                <a:cs typeface="Arial"/>
              </a:rPr>
              <a:t> </a:t>
            </a:r>
            <a:r>
              <a:rPr sz="2004" spc="-10" dirty="0">
                <a:solidFill>
                  <a:prstClr val="black"/>
                </a:solidFill>
                <a:latin typeface="Arial"/>
                <a:cs typeface="Arial"/>
              </a:rPr>
              <a:t>reservation </a:t>
            </a:r>
            <a:r>
              <a:rPr sz="2004" spc="-541" dirty="0">
                <a:solidFill>
                  <a:prstClr val="black"/>
                </a:solidFill>
                <a:latin typeface="Arial"/>
                <a:cs typeface="Arial"/>
              </a:rPr>
              <a:t> </a:t>
            </a:r>
            <a:r>
              <a:rPr sz="2004" spc="-5" dirty="0">
                <a:solidFill>
                  <a:prstClr val="black"/>
                </a:solidFill>
                <a:latin typeface="Arial"/>
                <a:cs typeface="Arial"/>
              </a:rPr>
              <a:t>stations(RS);</a:t>
            </a:r>
            <a:r>
              <a:rPr sz="2004" spc="25" dirty="0">
                <a:solidFill>
                  <a:prstClr val="black"/>
                </a:solidFill>
                <a:latin typeface="Arial"/>
                <a:cs typeface="Arial"/>
              </a:rPr>
              <a:t> </a:t>
            </a:r>
            <a:r>
              <a:rPr sz="2004" spc="-5" dirty="0">
                <a:solidFill>
                  <a:prstClr val="black"/>
                </a:solidFill>
                <a:latin typeface="Arial"/>
                <a:cs typeface="Arial"/>
              </a:rPr>
              <a:t>called	</a:t>
            </a:r>
            <a:r>
              <a:rPr sz="2004" u="heavy" spc="-10" dirty="0">
                <a:solidFill>
                  <a:srgbClr val="3333CC"/>
                </a:solidFill>
                <a:uFill>
                  <a:solidFill>
                    <a:srgbClr val="3333CC"/>
                  </a:solidFill>
                </a:uFill>
                <a:latin typeface="Arial"/>
                <a:cs typeface="Arial"/>
              </a:rPr>
              <a:t>register</a:t>
            </a:r>
            <a:r>
              <a:rPr sz="2004" u="heavy" spc="-5" dirty="0">
                <a:solidFill>
                  <a:srgbClr val="3333CC"/>
                </a:solidFill>
                <a:uFill>
                  <a:solidFill>
                    <a:srgbClr val="3333CC"/>
                  </a:solidFill>
                </a:uFill>
                <a:latin typeface="Arial"/>
                <a:cs typeface="Arial"/>
              </a:rPr>
              <a:t> </a:t>
            </a:r>
            <a:r>
              <a:rPr sz="2004" u="heavy" spc="-10" dirty="0">
                <a:solidFill>
                  <a:srgbClr val="3333CC"/>
                </a:solidFill>
                <a:uFill>
                  <a:solidFill>
                    <a:srgbClr val="3333CC"/>
                  </a:solidFill>
                </a:uFill>
                <a:latin typeface="Arial"/>
                <a:cs typeface="Arial"/>
              </a:rPr>
              <a:t>renaming</a:t>
            </a:r>
            <a:r>
              <a:rPr sz="2004" spc="5" dirty="0">
                <a:solidFill>
                  <a:srgbClr val="3333CC"/>
                </a:solidFill>
                <a:latin typeface="Arial"/>
                <a:cs typeface="Arial"/>
              </a:rPr>
              <a:t> </a:t>
            </a:r>
            <a:r>
              <a:rPr sz="2004" spc="-5" dirty="0">
                <a:solidFill>
                  <a:prstClr val="black"/>
                </a:solidFill>
                <a:latin typeface="Arial"/>
                <a:cs typeface="Arial"/>
              </a:rPr>
              <a:t>;</a:t>
            </a:r>
            <a:endParaRPr sz="2004">
              <a:solidFill>
                <a:prstClr val="black"/>
              </a:solidFill>
              <a:latin typeface="Arial"/>
              <a:cs typeface="Arial"/>
            </a:endParaRPr>
          </a:p>
          <a:p>
            <a:pPr marL="470793" defTabSz="916137">
              <a:spcBef>
                <a:spcPts val="281"/>
              </a:spcBef>
              <a:buClr>
                <a:srgbClr val="996633"/>
              </a:buClr>
              <a:buSzPct val="80000"/>
            </a:pPr>
            <a:r>
              <a:rPr sz="2004" spc="-5" dirty="0">
                <a:solidFill>
                  <a:prstClr val="black"/>
                </a:solidFill>
                <a:latin typeface="Wingdings"/>
                <a:cs typeface="Wingdings"/>
              </a:rPr>
              <a:t></a:t>
            </a:r>
            <a:r>
              <a:rPr sz="2004" spc="55" dirty="0">
                <a:solidFill>
                  <a:prstClr val="black"/>
                </a:solidFill>
                <a:latin typeface="Times New Roman"/>
                <a:cs typeface="Times New Roman"/>
              </a:rPr>
              <a:t> </a:t>
            </a:r>
            <a:r>
              <a:rPr sz="2004" spc="-10" dirty="0">
                <a:solidFill>
                  <a:prstClr val="black"/>
                </a:solidFill>
                <a:latin typeface="Arial"/>
                <a:cs typeface="Arial"/>
              </a:rPr>
              <a:t>avoids</a:t>
            </a:r>
            <a:r>
              <a:rPr sz="2004" spc="-5" dirty="0">
                <a:solidFill>
                  <a:prstClr val="black"/>
                </a:solidFill>
                <a:latin typeface="Arial"/>
                <a:cs typeface="Arial"/>
              </a:rPr>
              <a:t> WAR,</a:t>
            </a:r>
            <a:r>
              <a:rPr sz="2004" dirty="0">
                <a:solidFill>
                  <a:prstClr val="black"/>
                </a:solidFill>
                <a:latin typeface="Arial"/>
                <a:cs typeface="Arial"/>
              </a:rPr>
              <a:t> </a:t>
            </a:r>
            <a:r>
              <a:rPr sz="2004" spc="-5" dirty="0">
                <a:solidFill>
                  <a:prstClr val="black"/>
                </a:solidFill>
                <a:latin typeface="Arial"/>
                <a:cs typeface="Arial"/>
              </a:rPr>
              <a:t>WAW hazards</a:t>
            </a:r>
            <a:endParaRPr sz="2004">
              <a:solidFill>
                <a:prstClr val="black"/>
              </a:solidFill>
              <a:latin typeface="Arial"/>
              <a:cs typeface="Arial"/>
            </a:endParaRPr>
          </a:p>
          <a:p>
            <a:pPr marL="470157" marR="901504" defTabSz="916137">
              <a:lnSpc>
                <a:spcPts val="2645"/>
              </a:lnSpc>
              <a:spcBef>
                <a:spcPts val="120"/>
              </a:spcBef>
              <a:buClr>
                <a:srgbClr val="996633"/>
              </a:buClr>
              <a:buSzPct val="80000"/>
            </a:pPr>
            <a:r>
              <a:rPr sz="2004" spc="-5" dirty="0">
                <a:solidFill>
                  <a:prstClr val="black"/>
                </a:solidFill>
                <a:latin typeface="Wingdings"/>
                <a:cs typeface="Wingdings"/>
              </a:rPr>
              <a:t></a:t>
            </a:r>
            <a:r>
              <a:rPr sz="2004" spc="70" dirty="0">
                <a:solidFill>
                  <a:prstClr val="black"/>
                </a:solidFill>
                <a:latin typeface="Times New Roman"/>
                <a:cs typeface="Times New Roman"/>
              </a:rPr>
              <a:t> </a:t>
            </a:r>
            <a:r>
              <a:rPr sz="2004" spc="-5" dirty="0">
                <a:solidFill>
                  <a:prstClr val="black"/>
                </a:solidFill>
                <a:latin typeface="Arial"/>
                <a:cs typeface="Arial"/>
              </a:rPr>
              <a:t>More</a:t>
            </a:r>
            <a:r>
              <a:rPr sz="2004" spc="5" dirty="0">
                <a:solidFill>
                  <a:prstClr val="black"/>
                </a:solidFill>
                <a:latin typeface="Arial"/>
                <a:cs typeface="Arial"/>
              </a:rPr>
              <a:t> </a:t>
            </a:r>
            <a:r>
              <a:rPr sz="2004" spc="-10" dirty="0">
                <a:solidFill>
                  <a:prstClr val="black"/>
                </a:solidFill>
                <a:latin typeface="Arial"/>
                <a:cs typeface="Arial"/>
              </a:rPr>
              <a:t>reservation</a:t>
            </a:r>
            <a:r>
              <a:rPr sz="2004" spc="5" dirty="0">
                <a:solidFill>
                  <a:prstClr val="black"/>
                </a:solidFill>
                <a:latin typeface="Arial"/>
                <a:cs typeface="Arial"/>
              </a:rPr>
              <a:t> </a:t>
            </a:r>
            <a:r>
              <a:rPr sz="2004" spc="-10" dirty="0">
                <a:solidFill>
                  <a:prstClr val="black"/>
                </a:solidFill>
                <a:latin typeface="Arial"/>
                <a:cs typeface="Arial"/>
              </a:rPr>
              <a:t>stations</a:t>
            </a:r>
            <a:r>
              <a:rPr sz="2004" spc="5" dirty="0">
                <a:solidFill>
                  <a:prstClr val="black"/>
                </a:solidFill>
                <a:latin typeface="Arial"/>
                <a:cs typeface="Arial"/>
              </a:rPr>
              <a:t> </a:t>
            </a:r>
            <a:r>
              <a:rPr sz="2004" spc="-5" dirty="0">
                <a:solidFill>
                  <a:prstClr val="black"/>
                </a:solidFill>
                <a:latin typeface="Arial"/>
                <a:cs typeface="Arial"/>
              </a:rPr>
              <a:t>than</a:t>
            </a:r>
            <a:r>
              <a:rPr sz="2004" spc="10" dirty="0">
                <a:solidFill>
                  <a:prstClr val="black"/>
                </a:solidFill>
                <a:latin typeface="Arial"/>
                <a:cs typeface="Arial"/>
              </a:rPr>
              <a:t> </a:t>
            </a:r>
            <a:r>
              <a:rPr sz="2004" spc="-10" dirty="0">
                <a:solidFill>
                  <a:prstClr val="black"/>
                </a:solidFill>
                <a:latin typeface="Arial"/>
                <a:cs typeface="Arial"/>
              </a:rPr>
              <a:t>registers,</a:t>
            </a:r>
            <a:r>
              <a:rPr sz="2004" spc="5" dirty="0">
                <a:solidFill>
                  <a:prstClr val="black"/>
                </a:solidFill>
                <a:latin typeface="Arial"/>
                <a:cs typeface="Arial"/>
              </a:rPr>
              <a:t> </a:t>
            </a:r>
            <a:r>
              <a:rPr sz="2004" spc="-5" dirty="0">
                <a:solidFill>
                  <a:prstClr val="black"/>
                </a:solidFill>
                <a:latin typeface="Arial"/>
                <a:cs typeface="Arial"/>
              </a:rPr>
              <a:t>so</a:t>
            </a:r>
            <a:r>
              <a:rPr sz="2004" spc="5" dirty="0">
                <a:solidFill>
                  <a:prstClr val="black"/>
                </a:solidFill>
                <a:latin typeface="Arial"/>
                <a:cs typeface="Arial"/>
              </a:rPr>
              <a:t> </a:t>
            </a:r>
            <a:r>
              <a:rPr sz="2004" spc="-5" dirty="0">
                <a:solidFill>
                  <a:prstClr val="black"/>
                </a:solidFill>
                <a:latin typeface="Arial"/>
                <a:cs typeface="Arial"/>
              </a:rPr>
              <a:t>can</a:t>
            </a:r>
            <a:r>
              <a:rPr sz="2004" spc="5" dirty="0">
                <a:solidFill>
                  <a:prstClr val="black"/>
                </a:solidFill>
                <a:latin typeface="Arial"/>
                <a:cs typeface="Arial"/>
              </a:rPr>
              <a:t> </a:t>
            </a:r>
            <a:r>
              <a:rPr sz="2004" spc="-5" dirty="0">
                <a:solidFill>
                  <a:prstClr val="black"/>
                </a:solidFill>
                <a:latin typeface="Arial"/>
                <a:cs typeface="Arial"/>
              </a:rPr>
              <a:t>do</a:t>
            </a:r>
            <a:r>
              <a:rPr sz="2004" spc="10" dirty="0">
                <a:solidFill>
                  <a:prstClr val="black"/>
                </a:solidFill>
                <a:latin typeface="Arial"/>
                <a:cs typeface="Arial"/>
              </a:rPr>
              <a:t> </a:t>
            </a:r>
            <a:r>
              <a:rPr sz="2004" spc="-10" dirty="0">
                <a:solidFill>
                  <a:prstClr val="black"/>
                </a:solidFill>
                <a:latin typeface="Arial"/>
                <a:cs typeface="Arial"/>
              </a:rPr>
              <a:t>optimizations </a:t>
            </a:r>
            <a:r>
              <a:rPr sz="2004" spc="-546" dirty="0">
                <a:solidFill>
                  <a:prstClr val="black"/>
                </a:solidFill>
                <a:latin typeface="Arial"/>
                <a:cs typeface="Arial"/>
              </a:rPr>
              <a:t> </a:t>
            </a:r>
            <a:r>
              <a:rPr sz="2004" spc="-10" dirty="0">
                <a:solidFill>
                  <a:prstClr val="black"/>
                </a:solidFill>
                <a:latin typeface="Arial"/>
                <a:cs typeface="Arial"/>
              </a:rPr>
              <a:t>compilers</a:t>
            </a:r>
            <a:r>
              <a:rPr sz="2004" spc="-5" dirty="0">
                <a:solidFill>
                  <a:prstClr val="black"/>
                </a:solidFill>
                <a:latin typeface="Arial"/>
                <a:cs typeface="Arial"/>
              </a:rPr>
              <a:t> </a:t>
            </a:r>
            <a:r>
              <a:rPr sz="2004" spc="-10" dirty="0">
                <a:solidFill>
                  <a:prstClr val="black"/>
                </a:solidFill>
                <a:latin typeface="Arial"/>
                <a:cs typeface="Arial"/>
              </a:rPr>
              <a:t>cannot</a:t>
            </a:r>
            <a:r>
              <a:rPr sz="2004" spc="-5" dirty="0">
                <a:solidFill>
                  <a:prstClr val="black"/>
                </a:solidFill>
                <a:latin typeface="Arial"/>
                <a:cs typeface="Arial"/>
              </a:rPr>
              <a:t> </a:t>
            </a:r>
            <a:r>
              <a:rPr sz="2004" spc="-10" dirty="0">
                <a:solidFill>
                  <a:prstClr val="black"/>
                </a:solidFill>
                <a:latin typeface="Arial"/>
                <a:cs typeface="Arial"/>
              </a:rPr>
              <a:t>perform</a:t>
            </a:r>
            <a:endParaRPr sz="2004">
              <a:solidFill>
                <a:prstClr val="black"/>
              </a:solidFill>
              <a:latin typeface="Arial"/>
              <a:cs typeface="Arial"/>
            </a:endParaRPr>
          </a:p>
          <a:p>
            <a:pPr marL="354988" marR="5090" indent="-342900" defTabSz="916137">
              <a:spcBef>
                <a:spcPts val="311"/>
              </a:spcBef>
              <a:buClr>
                <a:srgbClr val="996633"/>
              </a:buClr>
              <a:buSzPct val="80000"/>
              <a:buFont typeface="Wingdings" panose="05000000000000000000" pitchFamily="2" charset="2"/>
              <a:buChar char="l"/>
              <a:tabLst>
                <a:tab pos="299017" algn="l"/>
              </a:tabLst>
            </a:pPr>
            <a:r>
              <a:rPr sz="2004" spc="-10" dirty="0">
                <a:solidFill>
                  <a:prstClr val="black"/>
                </a:solidFill>
                <a:latin typeface="Arial"/>
                <a:cs typeface="Arial"/>
              </a:rPr>
              <a:t>Results</a:t>
            </a:r>
            <a:r>
              <a:rPr sz="2004" spc="5" dirty="0">
                <a:solidFill>
                  <a:prstClr val="black"/>
                </a:solidFill>
                <a:latin typeface="Arial"/>
                <a:cs typeface="Arial"/>
              </a:rPr>
              <a:t> </a:t>
            </a:r>
            <a:r>
              <a:rPr sz="2004" spc="-5" dirty="0">
                <a:solidFill>
                  <a:prstClr val="black"/>
                </a:solidFill>
                <a:latin typeface="Arial"/>
                <a:cs typeface="Arial"/>
              </a:rPr>
              <a:t>to</a:t>
            </a:r>
            <a:r>
              <a:rPr sz="2004" spc="10" dirty="0">
                <a:solidFill>
                  <a:prstClr val="black"/>
                </a:solidFill>
                <a:latin typeface="Arial"/>
                <a:cs typeface="Arial"/>
              </a:rPr>
              <a:t> </a:t>
            </a:r>
            <a:r>
              <a:rPr sz="2004" spc="-5" dirty="0">
                <a:solidFill>
                  <a:prstClr val="black"/>
                </a:solidFill>
                <a:latin typeface="Arial"/>
                <a:cs typeface="Arial"/>
              </a:rPr>
              <a:t>FU</a:t>
            </a:r>
            <a:r>
              <a:rPr sz="2004" spc="10" dirty="0">
                <a:solidFill>
                  <a:prstClr val="black"/>
                </a:solidFill>
                <a:latin typeface="Arial"/>
                <a:cs typeface="Arial"/>
              </a:rPr>
              <a:t> </a:t>
            </a:r>
            <a:r>
              <a:rPr sz="2004" spc="-5" dirty="0">
                <a:solidFill>
                  <a:prstClr val="black"/>
                </a:solidFill>
                <a:latin typeface="Arial"/>
                <a:cs typeface="Arial"/>
              </a:rPr>
              <a:t>from</a:t>
            </a:r>
            <a:r>
              <a:rPr sz="2004" spc="10" dirty="0">
                <a:solidFill>
                  <a:prstClr val="black"/>
                </a:solidFill>
                <a:latin typeface="Arial"/>
                <a:cs typeface="Arial"/>
              </a:rPr>
              <a:t> </a:t>
            </a:r>
            <a:r>
              <a:rPr sz="2004" spc="-10" dirty="0">
                <a:solidFill>
                  <a:prstClr val="black"/>
                </a:solidFill>
                <a:latin typeface="Arial"/>
                <a:cs typeface="Arial"/>
              </a:rPr>
              <a:t>reservation</a:t>
            </a:r>
            <a:r>
              <a:rPr sz="2004" spc="10" dirty="0">
                <a:solidFill>
                  <a:prstClr val="black"/>
                </a:solidFill>
                <a:latin typeface="Arial"/>
                <a:cs typeface="Arial"/>
              </a:rPr>
              <a:t> </a:t>
            </a:r>
            <a:r>
              <a:rPr sz="2004" spc="-10" dirty="0">
                <a:solidFill>
                  <a:prstClr val="black"/>
                </a:solidFill>
                <a:latin typeface="Arial"/>
                <a:cs typeface="Arial"/>
              </a:rPr>
              <a:t>stations</a:t>
            </a:r>
            <a:r>
              <a:rPr sz="2004" spc="10" dirty="0">
                <a:solidFill>
                  <a:prstClr val="black"/>
                </a:solidFill>
                <a:latin typeface="Arial"/>
                <a:cs typeface="Arial"/>
              </a:rPr>
              <a:t> </a:t>
            </a:r>
            <a:r>
              <a:rPr sz="2004" spc="-5" dirty="0">
                <a:solidFill>
                  <a:prstClr val="black"/>
                </a:solidFill>
                <a:latin typeface="Arial"/>
                <a:cs typeface="Arial"/>
              </a:rPr>
              <a:t>,</a:t>
            </a:r>
            <a:r>
              <a:rPr sz="2004" spc="10" dirty="0">
                <a:solidFill>
                  <a:srgbClr val="3333CC"/>
                </a:solidFill>
                <a:latin typeface="Arial"/>
                <a:cs typeface="Arial"/>
              </a:rPr>
              <a:t> </a:t>
            </a:r>
            <a:r>
              <a:rPr sz="2004" u="heavy" spc="-5" dirty="0">
                <a:solidFill>
                  <a:srgbClr val="3333CC"/>
                </a:solidFill>
                <a:uFill>
                  <a:solidFill>
                    <a:srgbClr val="3333CC"/>
                  </a:solidFill>
                </a:uFill>
                <a:latin typeface="Arial"/>
                <a:cs typeface="Arial"/>
              </a:rPr>
              <a:t>not</a:t>
            </a:r>
            <a:r>
              <a:rPr sz="2004" u="heavy" spc="10" dirty="0">
                <a:solidFill>
                  <a:srgbClr val="3333CC"/>
                </a:solidFill>
                <a:uFill>
                  <a:solidFill>
                    <a:srgbClr val="3333CC"/>
                  </a:solidFill>
                </a:uFill>
                <a:latin typeface="Arial"/>
                <a:cs typeface="Arial"/>
              </a:rPr>
              <a:t> </a:t>
            </a:r>
            <a:r>
              <a:rPr sz="2004" u="heavy" spc="-10" dirty="0">
                <a:solidFill>
                  <a:srgbClr val="3333CC"/>
                </a:solidFill>
                <a:uFill>
                  <a:solidFill>
                    <a:srgbClr val="3333CC"/>
                  </a:solidFill>
                </a:uFill>
                <a:latin typeface="Arial"/>
                <a:cs typeface="Arial"/>
              </a:rPr>
              <a:t>through</a:t>
            </a:r>
            <a:r>
              <a:rPr sz="2004" u="heavy" spc="10" dirty="0">
                <a:solidFill>
                  <a:srgbClr val="3333CC"/>
                </a:solidFill>
                <a:uFill>
                  <a:solidFill>
                    <a:srgbClr val="3333CC"/>
                  </a:solidFill>
                </a:uFill>
                <a:latin typeface="Arial"/>
                <a:cs typeface="Arial"/>
              </a:rPr>
              <a:t> </a:t>
            </a:r>
            <a:r>
              <a:rPr sz="2004" u="heavy" spc="-10" dirty="0">
                <a:solidFill>
                  <a:srgbClr val="3333CC"/>
                </a:solidFill>
                <a:uFill>
                  <a:solidFill>
                    <a:srgbClr val="3333CC"/>
                  </a:solidFill>
                </a:uFill>
                <a:latin typeface="Arial"/>
                <a:cs typeface="Arial"/>
              </a:rPr>
              <a:t>registers</a:t>
            </a:r>
            <a:r>
              <a:rPr sz="2004" spc="-10" dirty="0">
                <a:solidFill>
                  <a:prstClr val="black"/>
                </a:solidFill>
                <a:latin typeface="Arial"/>
                <a:cs typeface="Arial"/>
              </a:rPr>
              <a:t>,</a:t>
            </a:r>
            <a:r>
              <a:rPr sz="2004" spc="15" dirty="0">
                <a:solidFill>
                  <a:prstClr val="black"/>
                </a:solidFill>
                <a:latin typeface="Arial"/>
                <a:cs typeface="Arial"/>
              </a:rPr>
              <a:t> </a:t>
            </a:r>
            <a:r>
              <a:rPr sz="2004" spc="-5" dirty="0">
                <a:solidFill>
                  <a:prstClr val="black"/>
                </a:solidFill>
                <a:latin typeface="Arial"/>
                <a:cs typeface="Arial"/>
              </a:rPr>
              <a:t>over</a:t>
            </a:r>
            <a:r>
              <a:rPr sz="2004" spc="15" dirty="0">
                <a:solidFill>
                  <a:srgbClr val="3333CC"/>
                </a:solidFill>
                <a:latin typeface="Arial"/>
                <a:cs typeface="Arial"/>
              </a:rPr>
              <a:t> </a:t>
            </a:r>
            <a:r>
              <a:rPr sz="2004" u="heavy" spc="-10" dirty="0">
                <a:solidFill>
                  <a:srgbClr val="3333CC"/>
                </a:solidFill>
                <a:uFill>
                  <a:solidFill>
                    <a:srgbClr val="3333CC"/>
                  </a:solidFill>
                </a:uFill>
                <a:latin typeface="Arial"/>
                <a:cs typeface="Arial"/>
              </a:rPr>
              <a:t>Common </a:t>
            </a:r>
            <a:r>
              <a:rPr sz="2004" spc="-541" dirty="0">
                <a:solidFill>
                  <a:srgbClr val="3333CC"/>
                </a:solidFill>
                <a:latin typeface="Arial"/>
                <a:cs typeface="Arial"/>
              </a:rPr>
              <a:t> </a:t>
            </a:r>
            <a:r>
              <a:rPr sz="2004" u="heavy" spc="-5" dirty="0">
                <a:solidFill>
                  <a:srgbClr val="3333CC"/>
                </a:solidFill>
                <a:uFill>
                  <a:solidFill>
                    <a:srgbClr val="3333CC"/>
                  </a:solidFill>
                </a:uFill>
                <a:latin typeface="Arial"/>
                <a:cs typeface="Arial"/>
              </a:rPr>
              <a:t>Data</a:t>
            </a:r>
            <a:r>
              <a:rPr sz="2004" u="heavy" dirty="0">
                <a:solidFill>
                  <a:srgbClr val="3333CC"/>
                </a:solidFill>
                <a:uFill>
                  <a:solidFill>
                    <a:srgbClr val="3333CC"/>
                  </a:solidFill>
                </a:uFill>
                <a:latin typeface="Arial"/>
                <a:cs typeface="Arial"/>
              </a:rPr>
              <a:t> </a:t>
            </a:r>
            <a:r>
              <a:rPr sz="2004" u="heavy" spc="-5" dirty="0">
                <a:solidFill>
                  <a:srgbClr val="3333CC"/>
                </a:solidFill>
                <a:uFill>
                  <a:solidFill>
                    <a:srgbClr val="3333CC"/>
                  </a:solidFill>
                </a:uFill>
                <a:latin typeface="Arial"/>
                <a:cs typeface="Arial"/>
              </a:rPr>
              <a:t>Bus</a:t>
            </a:r>
            <a:r>
              <a:rPr sz="2004" u="heavy" spc="-5" dirty="0">
                <a:solidFill>
                  <a:prstClr val="black"/>
                </a:solidFill>
                <a:uFill>
                  <a:solidFill>
                    <a:srgbClr val="3333CC"/>
                  </a:solidFill>
                </a:uFill>
                <a:latin typeface="Arial"/>
                <a:cs typeface="Arial"/>
              </a:rPr>
              <a:t> </a:t>
            </a:r>
            <a:r>
              <a:rPr sz="2004" spc="-5" dirty="0">
                <a:solidFill>
                  <a:prstClr val="black"/>
                </a:solidFill>
                <a:latin typeface="Arial"/>
                <a:cs typeface="Arial"/>
              </a:rPr>
              <a:t>that</a:t>
            </a:r>
            <a:r>
              <a:rPr sz="2004" dirty="0">
                <a:solidFill>
                  <a:prstClr val="black"/>
                </a:solidFill>
                <a:latin typeface="Arial"/>
                <a:cs typeface="Arial"/>
              </a:rPr>
              <a:t> </a:t>
            </a:r>
            <a:r>
              <a:rPr sz="2004" spc="-10" dirty="0">
                <a:solidFill>
                  <a:prstClr val="black"/>
                </a:solidFill>
                <a:latin typeface="Arial"/>
                <a:cs typeface="Arial"/>
              </a:rPr>
              <a:t>broadcasts</a:t>
            </a:r>
            <a:r>
              <a:rPr sz="2004" dirty="0">
                <a:solidFill>
                  <a:prstClr val="black"/>
                </a:solidFill>
                <a:latin typeface="Arial"/>
                <a:cs typeface="Arial"/>
              </a:rPr>
              <a:t> </a:t>
            </a:r>
            <a:r>
              <a:rPr sz="2004" spc="-10" dirty="0">
                <a:solidFill>
                  <a:prstClr val="black"/>
                </a:solidFill>
                <a:latin typeface="Arial"/>
                <a:cs typeface="Arial"/>
              </a:rPr>
              <a:t>results</a:t>
            </a:r>
            <a:r>
              <a:rPr sz="2004" spc="5" dirty="0">
                <a:solidFill>
                  <a:prstClr val="black"/>
                </a:solidFill>
                <a:latin typeface="Arial"/>
                <a:cs typeface="Arial"/>
              </a:rPr>
              <a:t> </a:t>
            </a:r>
            <a:r>
              <a:rPr sz="2004" spc="-5" dirty="0">
                <a:solidFill>
                  <a:prstClr val="black"/>
                </a:solidFill>
                <a:latin typeface="Arial"/>
                <a:cs typeface="Arial"/>
              </a:rPr>
              <a:t>to</a:t>
            </a:r>
            <a:r>
              <a:rPr sz="2004" dirty="0">
                <a:solidFill>
                  <a:prstClr val="black"/>
                </a:solidFill>
                <a:latin typeface="Arial"/>
                <a:cs typeface="Arial"/>
              </a:rPr>
              <a:t> </a:t>
            </a:r>
            <a:r>
              <a:rPr sz="2004" spc="-5" dirty="0">
                <a:solidFill>
                  <a:prstClr val="black"/>
                </a:solidFill>
                <a:latin typeface="Arial"/>
                <a:cs typeface="Arial"/>
              </a:rPr>
              <a:t>all</a:t>
            </a:r>
            <a:r>
              <a:rPr sz="2004" dirty="0">
                <a:solidFill>
                  <a:prstClr val="black"/>
                </a:solidFill>
                <a:latin typeface="Arial"/>
                <a:cs typeface="Arial"/>
              </a:rPr>
              <a:t> </a:t>
            </a:r>
            <a:r>
              <a:rPr sz="2004" spc="-5" dirty="0">
                <a:solidFill>
                  <a:prstClr val="black"/>
                </a:solidFill>
                <a:latin typeface="Arial"/>
                <a:cs typeface="Arial"/>
              </a:rPr>
              <a:t>function</a:t>
            </a:r>
            <a:r>
              <a:rPr sz="2004" spc="5" dirty="0">
                <a:solidFill>
                  <a:prstClr val="black"/>
                </a:solidFill>
                <a:latin typeface="Arial"/>
                <a:cs typeface="Arial"/>
              </a:rPr>
              <a:t> </a:t>
            </a:r>
            <a:r>
              <a:rPr sz="2004" spc="-10" dirty="0">
                <a:solidFill>
                  <a:prstClr val="black"/>
                </a:solidFill>
                <a:latin typeface="Arial"/>
                <a:cs typeface="Arial"/>
              </a:rPr>
              <a:t>units</a:t>
            </a:r>
            <a:endParaRPr sz="2004">
              <a:solidFill>
                <a:prstClr val="black"/>
              </a:solidFill>
              <a:latin typeface="Arial"/>
              <a:cs typeface="Arial"/>
            </a:endParaRPr>
          </a:p>
          <a:p>
            <a:pPr marL="354988" indent="-342900" defTabSz="916137">
              <a:spcBef>
                <a:spcPts val="476"/>
              </a:spcBef>
              <a:buClr>
                <a:srgbClr val="996633"/>
              </a:buClr>
              <a:buSzPct val="80000"/>
              <a:buFont typeface="Wingdings" panose="05000000000000000000" pitchFamily="2" charset="2"/>
              <a:buChar char="l"/>
              <a:tabLst>
                <a:tab pos="299653" algn="l"/>
              </a:tabLst>
            </a:pPr>
            <a:r>
              <a:rPr sz="2004" spc="-5" dirty="0">
                <a:solidFill>
                  <a:prstClr val="black"/>
                </a:solidFill>
                <a:latin typeface="Arial"/>
                <a:cs typeface="Arial"/>
              </a:rPr>
              <a:t>Load</a:t>
            </a:r>
            <a:r>
              <a:rPr sz="2004" dirty="0">
                <a:solidFill>
                  <a:prstClr val="black"/>
                </a:solidFill>
                <a:latin typeface="Arial"/>
                <a:cs typeface="Arial"/>
              </a:rPr>
              <a:t> </a:t>
            </a:r>
            <a:r>
              <a:rPr sz="2004" spc="-5" dirty="0">
                <a:solidFill>
                  <a:prstClr val="black"/>
                </a:solidFill>
                <a:latin typeface="Arial"/>
                <a:cs typeface="Arial"/>
              </a:rPr>
              <a:t>and</a:t>
            </a:r>
            <a:r>
              <a:rPr sz="2004" spc="5" dirty="0">
                <a:solidFill>
                  <a:prstClr val="black"/>
                </a:solidFill>
                <a:latin typeface="Arial"/>
                <a:cs typeface="Arial"/>
              </a:rPr>
              <a:t> </a:t>
            </a:r>
            <a:r>
              <a:rPr sz="2004" spc="-10" dirty="0">
                <a:solidFill>
                  <a:prstClr val="black"/>
                </a:solidFill>
                <a:latin typeface="Arial"/>
                <a:cs typeface="Arial"/>
              </a:rPr>
              <a:t>Stores</a:t>
            </a:r>
            <a:r>
              <a:rPr sz="2004" spc="5" dirty="0">
                <a:solidFill>
                  <a:prstClr val="black"/>
                </a:solidFill>
                <a:latin typeface="Arial"/>
                <a:cs typeface="Arial"/>
              </a:rPr>
              <a:t> </a:t>
            </a:r>
            <a:r>
              <a:rPr sz="2004" spc="-10" dirty="0">
                <a:solidFill>
                  <a:prstClr val="black"/>
                </a:solidFill>
                <a:latin typeface="Arial"/>
                <a:cs typeface="Arial"/>
              </a:rPr>
              <a:t>treated</a:t>
            </a:r>
            <a:r>
              <a:rPr sz="2004" spc="10" dirty="0">
                <a:solidFill>
                  <a:prstClr val="black"/>
                </a:solidFill>
                <a:latin typeface="Arial"/>
                <a:cs typeface="Arial"/>
              </a:rPr>
              <a:t> </a:t>
            </a:r>
            <a:r>
              <a:rPr sz="2004" spc="-5" dirty="0">
                <a:solidFill>
                  <a:prstClr val="black"/>
                </a:solidFill>
                <a:latin typeface="Arial"/>
                <a:cs typeface="Arial"/>
              </a:rPr>
              <a:t>as</a:t>
            </a:r>
            <a:r>
              <a:rPr sz="2004" spc="5" dirty="0">
                <a:solidFill>
                  <a:prstClr val="black"/>
                </a:solidFill>
                <a:latin typeface="Arial"/>
                <a:cs typeface="Arial"/>
              </a:rPr>
              <a:t> </a:t>
            </a:r>
            <a:r>
              <a:rPr sz="2004" spc="-10" dirty="0">
                <a:solidFill>
                  <a:prstClr val="black"/>
                </a:solidFill>
                <a:latin typeface="Arial"/>
                <a:cs typeface="Arial"/>
              </a:rPr>
              <a:t>function</a:t>
            </a:r>
            <a:r>
              <a:rPr sz="2004" spc="5" dirty="0">
                <a:solidFill>
                  <a:prstClr val="black"/>
                </a:solidFill>
                <a:latin typeface="Arial"/>
                <a:cs typeface="Arial"/>
              </a:rPr>
              <a:t> </a:t>
            </a:r>
            <a:r>
              <a:rPr sz="2004" spc="-5" dirty="0">
                <a:solidFill>
                  <a:prstClr val="black"/>
                </a:solidFill>
                <a:latin typeface="Arial"/>
                <a:cs typeface="Arial"/>
              </a:rPr>
              <a:t>units</a:t>
            </a:r>
            <a:r>
              <a:rPr sz="2004" spc="5" dirty="0">
                <a:solidFill>
                  <a:prstClr val="black"/>
                </a:solidFill>
                <a:latin typeface="Arial"/>
                <a:cs typeface="Arial"/>
              </a:rPr>
              <a:t> </a:t>
            </a:r>
            <a:r>
              <a:rPr sz="2004" spc="-5" dirty="0">
                <a:solidFill>
                  <a:prstClr val="black"/>
                </a:solidFill>
                <a:latin typeface="Arial"/>
                <a:cs typeface="Arial"/>
              </a:rPr>
              <a:t>with</a:t>
            </a:r>
            <a:r>
              <a:rPr sz="2004" spc="10" dirty="0">
                <a:solidFill>
                  <a:prstClr val="black"/>
                </a:solidFill>
                <a:latin typeface="Arial"/>
                <a:cs typeface="Arial"/>
              </a:rPr>
              <a:t> </a:t>
            </a:r>
            <a:r>
              <a:rPr sz="2004" spc="-10" dirty="0">
                <a:solidFill>
                  <a:prstClr val="black"/>
                </a:solidFill>
                <a:latin typeface="Arial"/>
                <a:cs typeface="Arial"/>
              </a:rPr>
              <a:t>reservation</a:t>
            </a:r>
            <a:r>
              <a:rPr sz="2004" spc="5" dirty="0">
                <a:solidFill>
                  <a:prstClr val="black"/>
                </a:solidFill>
                <a:latin typeface="Arial"/>
                <a:cs typeface="Arial"/>
              </a:rPr>
              <a:t> </a:t>
            </a:r>
            <a:r>
              <a:rPr sz="2004" spc="-10" dirty="0">
                <a:solidFill>
                  <a:prstClr val="black"/>
                </a:solidFill>
                <a:latin typeface="Arial"/>
                <a:cs typeface="Arial"/>
              </a:rPr>
              <a:t>stations</a:t>
            </a:r>
            <a:r>
              <a:rPr sz="2004" spc="10" dirty="0">
                <a:solidFill>
                  <a:prstClr val="black"/>
                </a:solidFill>
                <a:latin typeface="Arial"/>
                <a:cs typeface="Arial"/>
              </a:rPr>
              <a:t> </a:t>
            </a:r>
            <a:r>
              <a:rPr sz="2004" spc="-5" dirty="0">
                <a:solidFill>
                  <a:prstClr val="black"/>
                </a:solidFill>
                <a:latin typeface="Arial"/>
                <a:cs typeface="Arial"/>
              </a:rPr>
              <a:t>as</a:t>
            </a:r>
            <a:r>
              <a:rPr sz="2004" spc="10" dirty="0">
                <a:solidFill>
                  <a:prstClr val="black"/>
                </a:solidFill>
                <a:latin typeface="Arial"/>
                <a:cs typeface="Arial"/>
              </a:rPr>
              <a:t> </a:t>
            </a:r>
            <a:r>
              <a:rPr sz="2004" spc="-5" dirty="0">
                <a:solidFill>
                  <a:prstClr val="black"/>
                </a:solidFill>
                <a:latin typeface="Arial"/>
                <a:cs typeface="Arial"/>
              </a:rPr>
              <a:t>well</a:t>
            </a:r>
            <a:endParaRPr sz="2004">
              <a:solidFill>
                <a:prstClr val="black"/>
              </a:solidFill>
              <a:latin typeface="Arial"/>
              <a:cs typeface="Arial"/>
            </a:endParaRPr>
          </a:p>
          <a:p>
            <a:pPr marL="354988" indent="-342900" defTabSz="916137">
              <a:spcBef>
                <a:spcPts val="481"/>
              </a:spcBef>
              <a:buClr>
                <a:srgbClr val="996633"/>
              </a:buClr>
              <a:buSzPct val="80000"/>
              <a:buFont typeface="Wingdings" panose="05000000000000000000" pitchFamily="2" charset="2"/>
              <a:buChar char="l"/>
              <a:tabLst>
                <a:tab pos="299653" algn="l"/>
              </a:tabLst>
            </a:pPr>
            <a:r>
              <a:rPr sz="2004" spc="-5" dirty="0">
                <a:solidFill>
                  <a:prstClr val="black"/>
                </a:solidFill>
                <a:latin typeface="Arial"/>
                <a:cs typeface="Arial"/>
              </a:rPr>
              <a:t>Issuing</a:t>
            </a:r>
            <a:r>
              <a:rPr sz="2004" spc="5" dirty="0">
                <a:solidFill>
                  <a:prstClr val="black"/>
                </a:solidFill>
                <a:latin typeface="Arial"/>
                <a:cs typeface="Arial"/>
              </a:rPr>
              <a:t> </a:t>
            </a:r>
            <a:r>
              <a:rPr sz="2004" spc="-10" dirty="0">
                <a:solidFill>
                  <a:prstClr val="black"/>
                </a:solidFill>
                <a:latin typeface="Arial"/>
                <a:cs typeface="Arial"/>
              </a:rPr>
              <a:t>instructions</a:t>
            </a:r>
            <a:r>
              <a:rPr sz="2004" spc="5" dirty="0">
                <a:solidFill>
                  <a:prstClr val="black"/>
                </a:solidFill>
                <a:latin typeface="Arial"/>
                <a:cs typeface="Arial"/>
              </a:rPr>
              <a:t> </a:t>
            </a:r>
            <a:r>
              <a:rPr sz="2004" spc="-5" dirty="0">
                <a:solidFill>
                  <a:prstClr val="black"/>
                </a:solidFill>
                <a:latin typeface="Arial"/>
                <a:cs typeface="Arial"/>
              </a:rPr>
              <a:t>can</a:t>
            </a:r>
            <a:r>
              <a:rPr sz="2004" spc="10" dirty="0">
                <a:solidFill>
                  <a:prstClr val="black"/>
                </a:solidFill>
                <a:latin typeface="Arial"/>
                <a:cs typeface="Arial"/>
              </a:rPr>
              <a:t> </a:t>
            </a:r>
            <a:r>
              <a:rPr sz="2004" spc="-5" dirty="0">
                <a:solidFill>
                  <a:prstClr val="black"/>
                </a:solidFill>
                <a:latin typeface="Arial"/>
                <a:cs typeface="Arial"/>
              </a:rPr>
              <a:t>go</a:t>
            </a:r>
            <a:r>
              <a:rPr sz="2004" spc="10" dirty="0">
                <a:solidFill>
                  <a:prstClr val="black"/>
                </a:solidFill>
                <a:latin typeface="Arial"/>
                <a:cs typeface="Arial"/>
              </a:rPr>
              <a:t> </a:t>
            </a:r>
            <a:r>
              <a:rPr sz="2004" spc="-5" dirty="0">
                <a:solidFill>
                  <a:prstClr val="black"/>
                </a:solidFill>
                <a:latin typeface="Arial"/>
                <a:cs typeface="Arial"/>
              </a:rPr>
              <a:t>past</a:t>
            </a:r>
            <a:r>
              <a:rPr sz="2004" spc="10" dirty="0">
                <a:solidFill>
                  <a:prstClr val="black"/>
                </a:solidFill>
                <a:latin typeface="Arial"/>
                <a:cs typeface="Arial"/>
              </a:rPr>
              <a:t> </a:t>
            </a:r>
            <a:r>
              <a:rPr sz="2004" dirty="0">
                <a:solidFill>
                  <a:prstClr val="black"/>
                </a:solidFill>
                <a:latin typeface="Arial"/>
                <a:cs typeface="Arial"/>
              </a:rPr>
              <a:t>branches,</a:t>
            </a:r>
            <a:r>
              <a:rPr sz="2004" spc="10" dirty="0">
                <a:solidFill>
                  <a:prstClr val="black"/>
                </a:solidFill>
                <a:latin typeface="Arial"/>
                <a:cs typeface="Arial"/>
              </a:rPr>
              <a:t> </a:t>
            </a:r>
            <a:r>
              <a:rPr sz="2004" spc="-5" dirty="0">
                <a:solidFill>
                  <a:prstClr val="black"/>
                </a:solidFill>
                <a:latin typeface="Arial"/>
                <a:cs typeface="Arial"/>
              </a:rPr>
              <a:t>allowing</a:t>
            </a:r>
            <a:r>
              <a:rPr sz="2004" spc="10" dirty="0">
                <a:solidFill>
                  <a:prstClr val="black"/>
                </a:solidFill>
                <a:latin typeface="Arial"/>
                <a:cs typeface="Arial"/>
              </a:rPr>
              <a:t> </a:t>
            </a:r>
            <a:r>
              <a:rPr sz="2004" spc="-5" dirty="0">
                <a:solidFill>
                  <a:prstClr val="black"/>
                </a:solidFill>
                <a:latin typeface="Arial"/>
                <a:cs typeface="Arial"/>
              </a:rPr>
              <a:t>FP</a:t>
            </a:r>
            <a:r>
              <a:rPr sz="2004" spc="5" dirty="0">
                <a:solidFill>
                  <a:prstClr val="black"/>
                </a:solidFill>
                <a:latin typeface="Arial"/>
                <a:cs typeface="Arial"/>
              </a:rPr>
              <a:t> </a:t>
            </a:r>
            <a:r>
              <a:rPr sz="2004" spc="-5" dirty="0">
                <a:solidFill>
                  <a:prstClr val="black"/>
                </a:solidFill>
                <a:latin typeface="Arial"/>
                <a:cs typeface="Arial"/>
              </a:rPr>
              <a:t>operations</a:t>
            </a:r>
            <a:r>
              <a:rPr sz="2004" spc="10" dirty="0">
                <a:solidFill>
                  <a:prstClr val="black"/>
                </a:solidFill>
                <a:latin typeface="Arial"/>
                <a:cs typeface="Arial"/>
              </a:rPr>
              <a:t> </a:t>
            </a:r>
            <a:r>
              <a:rPr sz="2004" spc="-5" dirty="0">
                <a:solidFill>
                  <a:prstClr val="black"/>
                </a:solidFill>
                <a:latin typeface="Arial"/>
                <a:cs typeface="Arial"/>
              </a:rPr>
              <a:t>beyond</a:t>
            </a:r>
            <a:endParaRPr sz="2004">
              <a:solidFill>
                <a:prstClr val="black"/>
              </a:solidFill>
              <a:latin typeface="Arial"/>
              <a:cs typeface="Arial"/>
            </a:endParaRPr>
          </a:p>
        </p:txBody>
      </p:sp>
    </p:spTree>
    <p:extLst>
      <p:ext uri="{BB962C8B-B14F-4D97-AF65-F5344CB8AC3E}">
        <p14:creationId xmlns:p14="http://schemas.microsoft.com/office/powerpoint/2010/main" val="1969943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D91DCC0-897D-4944-8F0E-148F24F8DB84}"/>
              </a:ext>
            </a:extLst>
          </p:cNvPr>
          <p:cNvSpPr>
            <a:spLocks noGrp="1"/>
          </p:cNvSpPr>
          <p:nvPr>
            <p:ph type="title"/>
          </p:nvPr>
        </p:nvSpPr>
        <p:spPr/>
        <p:txBody>
          <a:bodyPr/>
          <a:lstStyle/>
          <a:p>
            <a:r>
              <a:rPr lang="en-US" altLang="zh-CN" spc="-5"/>
              <a:t>Renaming</a:t>
            </a:r>
            <a:endParaRPr lang="zh-CN" altLang="en-US"/>
          </a:p>
        </p:txBody>
      </p:sp>
      <p:sp>
        <p:nvSpPr>
          <p:cNvPr id="3" name="object 2">
            <a:extLst>
              <a:ext uri="{FF2B5EF4-FFF2-40B4-BE49-F238E27FC236}">
                <a16:creationId xmlns:a16="http://schemas.microsoft.com/office/drawing/2014/main" id="{6BA087C8-45F2-40A2-95D3-617C62DDF522}"/>
              </a:ext>
            </a:extLst>
          </p:cNvPr>
          <p:cNvSpPr txBox="1">
            <a:spLocks/>
          </p:cNvSpPr>
          <p:nvPr/>
        </p:nvSpPr>
        <p:spPr>
          <a:xfrm>
            <a:off x="1971958" y="1143000"/>
            <a:ext cx="8386100" cy="514032"/>
          </a:xfrm>
          <a:prstGeom prst="rect">
            <a:avLst/>
          </a:prstGeom>
        </p:spPr>
        <p:txBody>
          <a:bodyPr vert="horz" wrap="square" lIns="0" tIns="12087" rIns="0" bIns="0" rtlCol="0">
            <a:spAutoFit/>
          </a:bodyP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charset="0"/>
                <a:ea typeface="宋体" pitchFamily="2" charset="-122"/>
              </a:defRPr>
            </a:lvl2pPr>
            <a:lvl3pPr algn="l" rtl="0" eaLnBrk="1" fontAlgn="base" hangingPunct="1">
              <a:spcBef>
                <a:spcPct val="0"/>
              </a:spcBef>
              <a:spcAft>
                <a:spcPct val="0"/>
              </a:spcAft>
              <a:defRPr sz="4200">
                <a:solidFill>
                  <a:schemeClr val="tx2"/>
                </a:solidFill>
                <a:latin typeface="Arial" charset="0"/>
                <a:ea typeface="宋体" pitchFamily="2" charset="-122"/>
              </a:defRPr>
            </a:lvl3pPr>
            <a:lvl4pPr algn="l" rtl="0" eaLnBrk="1" fontAlgn="base" hangingPunct="1">
              <a:spcBef>
                <a:spcPct val="0"/>
              </a:spcBef>
              <a:spcAft>
                <a:spcPct val="0"/>
              </a:spcAft>
              <a:defRPr sz="4200">
                <a:solidFill>
                  <a:schemeClr val="tx2"/>
                </a:solidFill>
                <a:latin typeface="Arial" charset="0"/>
                <a:ea typeface="宋体" pitchFamily="2" charset="-122"/>
              </a:defRPr>
            </a:lvl4pPr>
            <a:lvl5pPr algn="l" rtl="0" eaLnBrk="1" fontAlgn="base" hangingPunct="1">
              <a:spcBef>
                <a:spcPct val="0"/>
              </a:spcBef>
              <a:spcAft>
                <a:spcPct val="0"/>
              </a:spcAft>
              <a:defRPr sz="4200">
                <a:solidFill>
                  <a:schemeClr val="tx2"/>
                </a:solidFill>
                <a:latin typeface="Arial" charset="0"/>
                <a:ea typeface="宋体" pitchFamily="2" charset="-122"/>
              </a:defRPr>
            </a:lvl5pPr>
            <a:lvl6pPr marL="457200" algn="l" rtl="0" eaLnBrk="1" fontAlgn="base" hangingPunct="1">
              <a:spcBef>
                <a:spcPct val="0"/>
              </a:spcBef>
              <a:spcAft>
                <a:spcPct val="0"/>
              </a:spcAft>
              <a:defRPr sz="4200">
                <a:solidFill>
                  <a:schemeClr val="tx2"/>
                </a:solidFill>
                <a:latin typeface="Arial" charset="0"/>
                <a:ea typeface="宋体" pitchFamily="2" charset="-122"/>
              </a:defRPr>
            </a:lvl6pPr>
            <a:lvl7pPr marL="914400" algn="l" rtl="0" eaLnBrk="1" fontAlgn="base" hangingPunct="1">
              <a:spcBef>
                <a:spcPct val="0"/>
              </a:spcBef>
              <a:spcAft>
                <a:spcPct val="0"/>
              </a:spcAft>
              <a:defRPr sz="4200">
                <a:solidFill>
                  <a:schemeClr val="tx2"/>
                </a:solidFill>
                <a:latin typeface="Arial" charset="0"/>
                <a:ea typeface="宋体" pitchFamily="2" charset="-122"/>
              </a:defRPr>
            </a:lvl7pPr>
            <a:lvl8pPr marL="1371600" algn="l" rtl="0" eaLnBrk="1" fontAlgn="base" hangingPunct="1">
              <a:spcBef>
                <a:spcPct val="0"/>
              </a:spcBef>
              <a:spcAft>
                <a:spcPct val="0"/>
              </a:spcAft>
              <a:defRPr sz="4200">
                <a:solidFill>
                  <a:schemeClr val="tx2"/>
                </a:solidFill>
                <a:latin typeface="Arial" charset="0"/>
                <a:ea typeface="宋体" pitchFamily="2" charset="-122"/>
              </a:defRPr>
            </a:lvl8pPr>
            <a:lvl9pPr marL="1828800" algn="l" rtl="0" eaLnBrk="1" fontAlgn="base" hangingPunct="1">
              <a:spcBef>
                <a:spcPct val="0"/>
              </a:spcBef>
              <a:spcAft>
                <a:spcPct val="0"/>
              </a:spcAft>
              <a:defRPr sz="4200">
                <a:solidFill>
                  <a:schemeClr val="tx2"/>
                </a:solidFill>
                <a:latin typeface="Arial" charset="0"/>
                <a:ea typeface="宋体" pitchFamily="2" charset="-122"/>
              </a:defRPr>
            </a:lvl9pPr>
          </a:lstStyle>
          <a:p>
            <a:pPr marL="12724">
              <a:spcBef>
                <a:spcPts val="95"/>
              </a:spcBef>
            </a:pPr>
            <a:r>
              <a:rPr lang="en-US" sz="3206" kern="0" spc="-10">
                <a:solidFill>
                  <a:srgbClr val="000000"/>
                </a:solidFill>
              </a:rPr>
              <a:t>Renaming</a:t>
            </a:r>
            <a:r>
              <a:rPr lang="en-US" sz="3206" kern="0">
                <a:solidFill>
                  <a:srgbClr val="000000"/>
                </a:solidFill>
              </a:rPr>
              <a:t> </a:t>
            </a:r>
            <a:r>
              <a:rPr lang="en-US" sz="3206" kern="0" spc="-10">
                <a:solidFill>
                  <a:srgbClr val="000000"/>
                </a:solidFill>
              </a:rPr>
              <a:t>eliminates</a:t>
            </a:r>
            <a:r>
              <a:rPr lang="en-US" sz="3206" kern="0">
                <a:solidFill>
                  <a:srgbClr val="000000"/>
                </a:solidFill>
              </a:rPr>
              <a:t> </a:t>
            </a:r>
            <a:r>
              <a:rPr lang="en-US" sz="3206" kern="0" spc="-5">
                <a:solidFill>
                  <a:srgbClr val="000000"/>
                </a:solidFill>
              </a:rPr>
              <a:t>WAR</a:t>
            </a:r>
            <a:r>
              <a:rPr lang="en-US" sz="3206" kern="0">
                <a:solidFill>
                  <a:srgbClr val="000000"/>
                </a:solidFill>
              </a:rPr>
              <a:t> </a:t>
            </a:r>
            <a:r>
              <a:rPr lang="en-US" sz="3206" kern="0" spc="-5">
                <a:solidFill>
                  <a:srgbClr val="000000"/>
                </a:solidFill>
              </a:rPr>
              <a:t>and</a:t>
            </a:r>
            <a:r>
              <a:rPr lang="en-US" sz="3206" kern="0" spc="5">
                <a:solidFill>
                  <a:srgbClr val="000000"/>
                </a:solidFill>
              </a:rPr>
              <a:t> </a:t>
            </a:r>
            <a:r>
              <a:rPr lang="en-US" sz="3206" kern="0" spc="-5">
                <a:solidFill>
                  <a:srgbClr val="000000"/>
                </a:solidFill>
              </a:rPr>
              <a:t>WAW</a:t>
            </a:r>
            <a:r>
              <a:rPr lang="en-US" sz="3206" kern="0">
                <a:solidFill>
                  <a:srgbClr val="000000"/>
                </a:solidFill>
              </a:rPr>
              <a:t> </a:t>
            </a:r>
            <a:r>
              <a:rPr lang="en-US" sz="3206" kern="0" spc="-10">
                <a:solidFill>
                  <a:srgbClr val="000000"/>
                </a:solidFill>
              </a:rPr>
              <a:t>hazards</a:t>
            </a:r>
            <a:endParaRPr lang="en-US" sz="3206" kern="0"/>
          </a:p>
        </p:txBody>
      </p:sp>
      <p:sp>
        <p:nvSpPr>
          <p:cNvPr id="4" name="object 3">
            <a:extLst>
              <a:ext uri="{FF2B5EF4-FFF2-40B4-BE49-F238E27FC236}">
                <a16:creationId xmlns:a16="http://schemas.microsoft.com/office/drawing/2014/main" id="{0B4ED18C-FCB5-42D1-9765-3ECFE5DA88D9}"/>
              </a:ext>
            </a:extLst>
          </p:cNvPr>
          <p:cNvSpPr txBox="1"/>
          <p:nvPr/>
        </p:nvSpPr>
        <p:spPr>
          <a:xfrm>
            <a:off x="2616278" y="2814375"/>
            <a:ext cx="3155443" cy="1566907"/>
          </a:xfrm>
          <a:prstGeom prst="rect">
            <a:avLst/>
          </a:prstGeom>
        </p:spPr>
        <p:txBody>
          <a:bodyPr vert="horz" wrap="square" lIns="0" tIns="12087" rIns="0" bIns="0" rtlCol="0">
            <a:spAutoFit/>
          </a:bodyPr>
          <a:lstStyle/>
          <a:p>
            <a:pPr marL="12724" marR="5090" defTabSz="916137">
              <a:lnSpc>
                <a:spcPct val="120200"/>
              </a:lnSpc>
              <a:spcBef>
                <a:spcPts val="95"/>
              </a:spcBef>
              <a:tabLst>
                <a:tab pos="1299770" algn="l"/>
                <a:tab pos="1319492" algn="l"/>
                <a:tab pos="1394565" algn="l"/>
              </a:tabLst>
            </a:pPr>
            <a:r>
              <a:rPr sz="2805" spc="-5" dirty="0">
                <a:solidFill>
                  <a:prstClr val="black"/>
                </a:solidFill>
                <a:latin typeface="Arial"/>
                <a:cs typeface="Arial"/>
              </a:rPr>
              <a:t>S.D			F6,0(R1) </a:t>
            </a:r>
            <a:r>
              <a:rPr sz="2805" dirty="0">
                <a:solidFill>
                  <a:prstClr val="black"/>
                </a:solidFill>
                <a:latin typeface="Arial"/>
                <a:cs typeface="Arial"/>
              </a:rPr>
              <a:t> </a:t>
            </a:r>
            <a:r>
              <a:rPr sz="2805" spc="-5" dirty="0">
                <a:solidFill>
                  <a:prstClr val="black"/>
                </a:solidFill>
                <a:latin typeface="Arial"/>
                <a:cs typeface="Arial"/>
              </a:rPr>
              <a:t>SUB.</a:t>
            </a:r>
            <a:r>
              <a:rPr sz="2805" dirty="0">
                <a:solidFill>
                  <a:prstClr val="black"/>
                </a:solidFill>
                <a:latin typeface="Arial"/>
                <a:cs typeface="Arial"/>
              </a:rPr>
              <a:t>D	</a:t>
            </a:r>
            <a:r>
              <a:rPr sz="2805" spc="-5" dirty="0">
                <a:solidFill>
                  <a:prstClr val="black"/>
                </a:solidFill>
                <a:latin typeface="Arial"/>
                <a:cs typeface="Arial"/>
              </a:rPr>
              <a:t>F8,F10,F14  </a:t>
            </a:r>
            <a:r>
              <a:rPr sz="2805" dirty="0">
                <a:solidFill>
                  <a:prstClr val="black"/>
                </a:solidFill>
                <a:latin typeface="Arial"/>
                <a:cs typeface="Arial"/>
              </a:rPr>
              <a:t>MUL.D		F6,F10,F8</a:t>
            </a:r>
            <a:endParaRPr sz="2805">
              <a:solidFill>
                <a:prstClr val="black"/>
              </a:solidFill>
              <a:latin typeface="Arial"/>
              <a:cs typeface="Arial"/>
            </a:endParaRPr>
          </a:p>
        </p:txBody>
      </p:sp>
      <p:sp>
        <p:nvSpPr>
          <p:cNvPr id="6" name="object 4">
            <a:extLst>
              <a:ext uri="{FF2B5EF4-FFF2-40B4-BE49-F238E27FC236}">
                <a16:creationId xmlns:a16="http://schemas.microsoft.com/office/drawing/2014/main" id="{92EA3B7D-6451-4676-95F4-A18EDB8B59E0}"/>
              </a:ext>
            </a:extLst>
          </p:cNvPr>
          <p:cNvSpPr txBox="1"/>
          <p:nvPr/>
        </p:nvSpPr>
        <p:spPr>
          <a:xfrm>
            <a:off x="2616278" y="1786904"/>
            <a:ext cx="6805833" cy="1002386"/>
          </a:xfrm>
          <a:prstGeom prst="rect">
            <a:avLst/>
          </a:prstGeom>
        </p:spPr>
        <p:txBody>
          <a:bodyPr vert="horz" wrap="square" lIns="0" tIns="12087" rIns="0" bIns="0" rtlCol="0">
            <a:spAutoFit/>
          </a:bodyPr>
          <a:lstStyle/>
          <a:p>
            <a:pPr marL="12724" marR="5090" defTabSz="916137">
              <a:lnSpc>
                <a:spcPct val="120200"/>
              </a:lnSpc>
              <a:spcBef>
                <a:spcPts val="95"/>
              </a:spcBef>
              <a:tabLst>
                <a:tab pos="1318856" algn="l"/>
                <a:tab pos="1357028" algn="l"/>
                <a:tab pos="4002375" algn="l"/>
                <a:tab pos="5308507" algn="l"/>
                <a:tab pos="5347316" algn="l"/>
              </a:tabLst>
            </a:pPr>
            <a:r>
              <a:rPr sz="2805" spc="-5" dirty="0">
                <a:solidFill>
                  <a:prstClr val="black"/>
                </a:solidFill>
                <a:latin typeface="Arial"/>
                <a:cs typeface="Arial"/>
              </a:rPr>
              <a:t>DIV.</a:t>
            </a:r>
            <a:r>
              <a:rPr sz="2805" dirty="0">
                <a:solidFill>
                  <a:prstClr val="black"/>
                </a:solidFill>
                <a:latin typeface="Arial"/>
                <a:cs typeface="Arial"/>
              </a:rPr>
              <a:t>D		</a:t>
            </a:r>
            <a:r>
              <a:rPr sz="2805" spc="-5" dirty="0">
                <a:solidFill>
                  <a:prstClr val="black"/>
                </a:solidFill>
                <a:latin typeface="Arial"/>
                <a:cs typeface="Arial"/>
              </a:rPr>
              <a:t>F0,F2,F</a:t>
            </a:r>
            <a:r>
              <a:rPr sz="2805" dirty="0">
                <a:solidFill>
                  <a:prstClr val="black"/>
                </a:solidFill>
                <a:latin typeface="Arial"/>
                <a:cs typeface="Arial"/>
              </a:rPr>
              <a:t>4	</a:t>
            </a:r>
            <a:r>
              <a:rPr sz="2805" spc="-5" dirty="0">
                <a:solidFill>
                  <a:prstClr val="black"/>
                </a:solidFill>
                <a:latin typeface="Arial"/>
                <a:cs typeface="Arial"/>
              </a:rPr>
              <a:t>DIV.</a:t>
            </a:r>
            <a:r>
              <a:rPr sz="2805" dirty="0">
                <a:solidFill>
                  <a:prstClr val="black"/>
                </a:solidFill>
                <a:latin typeface="Arial"/>
                <a:cs typeface="Arial"/>
              </a:rPr>
              <a:t>D		</a:t>
            </a:r>
            <a:r>
              <a:rPr sz="2805" spc="-5" dirty="0">
                <a:solidFill>
                  <a:prstClr val="black"/>
                </a:solidFill>
                <a:latin typeface="Arial"/>
                <a:cs typeface="Arial"/>
              </a:rPr>
              <a:t>F0,F2,F4  ADD.D	F6,F0,F8	ADD.D	S,F0,F8</a:t>
            </a:r>
            <a:endParaRPr sz="2805">
              <a:solidFill>
                <a:prstClr val="black"/>
              </a:solidFill>
              <a:latin typeface="Arial"/>
              <a:cs typeface="Arial"/>
            </a:endParaRPr>
          </a:p>
        </p:txBody>
      </p:sp>
      <p:sp>
        <p:nvSpPr>
          <p:cNvPr id="7" name="object 5">
            <a:extLst>
              <a:ext uri="{FF2B5EF4-FFF2-40B4-BE49-F238E27FC236}">
                <a16:creationId xmlns:a16="http://schemas.microsoft.com/office/drawing/2014/main" id="{4593299B-3BEC-4091-98DF-37F1FF306661}"/>
              </a:ext>
            </a:extLst>
          </p:cNvPr>
          <p:cNvSpPr txBox="1"/>
          <p:nvPr/>
        </p:nvSpPr>
        <p:spPr>
          <a:xfrm>
            <a:off x="3110051" y="4955245"/>
            <a:ext cx="3163714" cy="453595"/>
          </a:xfrm>
          <a:prstGeom prst="rect">
            <a:avLst/>
          </a:prstGeom>
        </p:spPr>
        <p:txBody>
          <a:bodyPr vert="horz" wrap="square" lIns="0" tIns="12724" rIns="0" bIns="0" rtlCol="0">
            <a:spAutoFit/>
          </a:bodyPr>
          <a:lstStyle/>
          <a:p>
            <a:pPr marL="12724" defTabSz="916137">
              <a:spcBef>
                <a:spcPts val="100"/>
              </a:spcBef>
              <a:tabLst>
                <a:tab pos="2320245" algn="l"/>
              </a:tabLst>
            </a:pPr>
            <a:r>
              <a:rPr sz="2805" spc="-10" dirty="0">
                <a:solidFill>
                  <a:prstClr val="black"/>
                </a:solidFill>
                <a:latin typeface="Arial"/>
                <a:cs typeface="Arial"/>
              </a:rPr>
              <a:t>RA</a:t>
            </a:r>
            <a:r>
              <a:rPr sz="2805" dirty="0">
                <a:solidFill>
                  <a:prstClr val="black"/>
                </a:solidFill>
                <a:latin typeface="Arial"/>
                <a:cs typeface="Arial"/>
              </a:rPr>
              <a:t>W	</a:t>
            </a:r>
            <a:r>
              <a:rPr sz="2805" spc="-5" dirty="0">
                <a:solidFill>
                  <a:prstClr val="black"/>
                </a:solidFill>
                <a:latin typeface="Arial"/>
                <a:cs typeface="Arial"/>
              </a:rPr>
              <a:t>WAR</a:t>
            </a:r>
            <a:endParaRPr sz="2805">
              <a:solidFill>
                <a:prstClr val="black"/>
              </a:solidFill>
              <a:latin typeface="Arial"/>
              <a:cs typeface="Arial"/>
            </a:endParaRPr>
          </a:p>
        </p:txBody>
      </p:sp>
      <p:sp>
        <p:nvSpPr>
          <p:cNvPr id="8" name="object 6">
            <a:extLst>
              <a:ext uri="{FF2B5EF4-FFF2-40B4-BE49-F238E27FC236}">
                <a16:creationId xmlns:a16="http://schemas.microsoft.com/office/drawing/2014/main" id="{5F84B88E-8F94-4896-AB8E-B8C7022B5363}"/>
              </a:ext>
            </a:extLst>
          </p:cNvPr>
          <p:cNvSpPr txBox="1"/>
          <p:nvPr/>
        </p:nvSpPr>
        <p:spPr>
          <a:xfrm>
            <a:off x="6606384" y="2814021"/>
            <a:ext cx="2956320" cy="1566907"/>
          </a:xfrm>
          <a:prstGeom prst="rect">
            <a:avLst/>
          </a:prstGeom>
        </p:spPr>
        <p:txBody>
          <a:bodyPr vert="horz" wrap="square" lIns="0" tIns="12087" rIns="0" bIns="0" rtlCol="0">
            <a:spAutoFit/>
          </a:bodyPr>
          <a:lstStyle/>
          <a:p>
            <a:pPr marL="12724" marR="5090" defTabSz="916137">
              <a:lnSpc>
                <a:spcPct val="120200"/>
              </a:lnSpc>
              <a:spcBef>
                <a:spcPts val="95"/>
              </a:spcBef>
              <a:tabLst>
                <a:tab pos="1297225" algn="l"/>
                <a:tab pos="1320128" algn="l"/>
              </a:tabLst>
            </a:pPr>
            <a:r>
              <a:rPr sz="2805" spc="-5" dirty="0">
                <a:solidFill>
                  <a:prstClr val="black"/>
                </a:solidFill>
                <a:latin typeface="Arial"/>
                <a:cs typeface="Arial"/>
              </a:rPr>
              <a:t>S.D	S,0(R1) </a:t>
            </a:r>
            <a:r>
              <a:rPr sz="2805" dirty="0">
                <a:solidFill>
                  <a:prstClr val="black"/>
                </a:solidFill>
                <a:latin typeface="Arial"/>
                <a:cs typeface="Arial"/>
              </a:rPr>
              <a:t> </a:t>
            </a:r>
            <a:r>
              <a:rPr sz="2805" spc="-5" dirty="0">
                <a:solidFill>
                  <a:prstClr val="black"/>
                </a:solidFill>
                <a:latin typeface="Arial"/>
                <a:cs typeface="Arial"/>
              </a:rPr>
              <a:t>SUB.</a:t>
            </a:r>
            <a:r>
              <a:rPr sz="2805" dirty="0">
                <a:solidFill>
                  <a:prstClr val="black"/>
                </a:solidFill>
                <a:latin typeface="Arial"/>
                <a:cs typeface="Arial"/>
              </a:rPr>
              <a:t>D	</a:t>
            </a:r>
            <a:r>
              <a:rPr sz="2805" spc="-776" dirty="0">
                <a:solidFill>
                  <a:prstClr val="black"/>
                </a:solidFill>
                <a:latin typeface="Arial"/>
                <a:cs typeface="Arial"/>
              </a:rPr>
              <a:t> </a:t>
            </a:r>
            <a:r>
              <a:rPr sz="2805" spc="-5" dirty="0">
                <a:solidFill>
                  <a:prstClr val="black"/>
                </a:solidFill>
                <a:latin typeface="Arial"/>
                <a:cs typeface="Arial"/>
              </a:rPr>
              <a:t>T,F10,F14  </a:t>
            </a:r>
            <a:r>
              <a:rPr sz="2805" dirty="0">
                <a:solidFill>
                  <a:prstClr val="black"/>
                </a:solidFill>
                <a:latin typeface="Arial"/>
                <a:cs typeface="Arial"/>
              </a:rPr>
              <a:t>MUL.D		F6,F10,T</a:t>
            </a:r>
            <a:endParaRPr sz="2805">
              <a:solidFill>
                <a:prstClr val="black"/>
              </a:solidFill>
              <a:latin typeface="Arial"/>
              <a:cs typeface="Arial"/>
            </a:endParaRPr>
          </a:p>
        </p:txBody>
      </p:sp>
      <p:sp>
        <p:nvSpPr>
          <p:cNvPr id="9" name="object 7">
            <a:extLst>
              <a:ext uri="{FF2B5EF4-FFF2-40B4-BE49-F238E27FC236}">
                <a16:creationId xmlns:a16="http://schemas.microsoft.com/office/drawing/2014/main" id="{6A565E19-8239-41CA-B066-6C2B1D1E175C}"/>
              </a:ext>
            </a:extLst>
          </p:cNvPr>
          <p:cNvSpPr txBox="1"/>
          <p:nvPr/>
        </p:nvSpPr>
        <p:spPr>
          <a:xfrm>
            <a:off x="7493393" y="4954890"/>
            <a:ext cx="933909" cy="453595"/>
          </a:xfrm>
          <a:prstGeom prst="rect">
            <a:avLst/>
          </a:prstGeom>
        </p:spPr>
        <p:txBody>
          <a:bodyPr vert="horz" wrap="square" lIns="0" tIns="12724" rIns="0" bIns="0" rtlCol="0">
            <a:spAutoFit/>
          </a:bodyPr>
          <a:lstStyle/>
          <a:p>
            <a:pPr marL="12724" defTabSz="916137">
              <a:spcBef>
                <a:spcPts val="100"/>
              </a:spcBef>
            </a:pPr>
            <a:r>
              <a:rPr sz="2805" spc="-10" dirty="0">
                <a:solidFill>
                  <a:prstClr val="black"/>
                </a:solidFill>
                <a:latin typeface="Arial"/>
                <a:cs typeface="Arial"/>
              </a:rPr>
              <a:t>WAW</a:t>
            </a:r>
            <a:endParaRPr sz="2805">
              <a:solidFill>
                <a:prstClr val="black"/>
              </a:solidFill>
              <a:latin typeface="Arial"/>
              <a:cs typeface="Arial"/>
            </a:endParaRPr>
          </a:p>
        </p:txBody>
      </p:sp>
      <p:grpSp>
        <p:nvGrpSpPr>
          <p:cNvPr id="10" name="object 8">
            <a:extLst>
              <a:ext uri="{FF2B5EF4-FFF2-40B4-BE49-F238E27FC236}">
                <a16:creationId xmlns:a16="http://schemas.microsoft.com/office/drawing/2014/main" id="{9C89C45C-0A49-46D3-8C4E-4DC9C46FC24F}"/>
              </a:ext>
            </a:extLst>
          </p:cNvPr>
          <p:cNvGrpSpPr/>
          <p:nvPr/>
        </p:nvGrpSpPr>
        <p:grpSpPr>
          <a:xfrm>
            <a:off x="5488501" y="2370059"/>
            <a:ext cx="1094863" cy="1865274"/>
            <a:chOff x="3905389" y="1913635"/>
            <a:chExt cx="1092835" cy="1861820"/>
          </a:xfrm>
        </p:grpSpPr>
        <p:sp>
          <p:nvSpPr>
            <p:cNvPr id="11" name="object 9">
              <a:extLst>
                <a:ext uri="{FF2B5EF4-FFF2-40B4-BE49-F238E27FC236}">
                  <a16:creationId xmlns:a16="http://schemas.microsoft.com/office/drawing/2014/main" id="{892547B6-B64B-4225-8D3F-3D4AF8E61CDC}"/>
                </a:ext>
              </a:extLst>
            </p:cNvPr>
            <p:cNvSpPr/>
            <p:nvPr/>
          </p:nvSpPr>
          <p:spPr>
            <a:xfrm>
              <a:off x="4199013" y="2401569"/>
              <a:ext cx="792480" cy="144780"/>
            </a:xfrm>
            <a:custGeom>
              <a:avLst/>
              <a:gdLst/>
              <a:ahLst/>
              <a:cxnLst/>
              <a:rect l="l" t="t" r="r" b="b"/>
              <a:pathLst>
                <a:path w="792479" h="144780">
                  <a:moveTo>
                    <a:pt x="594360" y="0"/>
                  </a:moveTo>
                  <a:lnTo>
                    <a:pt x="594360" y="35813"/>
                  </a:lnTo>
                  <a:lnTo>
                    <a:pt x="0" y="35813"/>
                  </a:lnTo>
                  <a:lnTo>
                    <a:pt x="0" y="108203"/>
                  </a:lnTo>
                  <a:lnTo>
                    <a:pt x="594360" y="108203"/>
                  </a:lnTo>
                  <a:lnTo>
                    <a:pt x="594360" y="144779"/>
                  </a:lnTo>
                  <a:lnTo>
                    <a:pt x="792480" y="72389"/>
                  </a:lnTo>
                  <a:lnTo>
                    <a:pt x="594360" y="0"/>
                  </a:lnTo>
                  <a:close/>
                </a:path>
              </a:pathLst>
            </a:custGeom>
            <a:solidFill>
              <a:srgbClr val="01FF01"/>
            </a:solidFill>
          </p:spPr>
          <p:txBody>
            <a:bodyPr wrap="square" lIns="0" tIns="0" rIns="0" bIns="0" rtlCol="0"/>
            <a:lstStyle/>
            <a:p>
              <a:pPr defTabSz="916137"/>
              <a:endParaRPr sz="1803">
                <a:solidFill>
                  <a:prstClr val="black"/>
                </a:solidFill>
                <a:latin typeface="Calibri"/>
              </a:endParaRPr>
            </a:p>
          </p:txBody>
        </p:sp>
        <p:sp>
          <p:nvSpPr>
            <p:cNvPr id="12" name="object 10">
              <a:extLst>
                <a:ext uri="{FF2B5EF4-FFF2-40B4-BE49-F238E27FC236}">
                  <a16:creationId xmlns:a16="http://schemas.microsoft.com/office/drawing/2014/main" id="{AB6C1FCD-5A48-40AA-9F7C-59C2B085FD19}"/>
                </a:ext>
              </a:extLst>
            </p:cNvPr>
            <p:cNvSpPr/>
            <p:nvPr/>
          </p:nvSpPr>
          <p:spPr>
            <a:xfrm>
              <a:off x="4199013" y="2401569"/>
              <a:ext cx="792480" cy="144780"/>
            </a:xfrm>
            <a:custGeom>
              <a:avLst/>
              <a:gdLst/>
              <a:ahLst/>
              <a:cxnLst/>
              <a:rect l="l" t="t" r="r" b="b"/>
              <a:pathLst>
                <a:path w="792479" h="144780">
                  <a:moveTo>
                    <a:pt x="594360" y="0"/>
                  </a:moveTo>
                  <a:lnTo>
                    <a:pt x="594360" y="35814"/>
                  </a:lnTo>
                  <a:lnTo>
                    <a:pt x="0" y="35814"/>
                  </a:lnTo>
                  <a:lnTo>
                    <a:pt x="0" y="108204"/>
                  </a:lnTo>
                  <a:lnTo>
                    <a:pt x="594360" y="108204"/>
                  </a:lnTo>
                  <a:lnTo>
                    <a:pt x="594360" y="144780"/>
                  </a:lnTo>
                  <a:lnTo>
                    <a:pt x="792480" y="72390"/>
                  </a:lnTo>
                  <a:lnTo>
                    <a:pt x="594360" y="0"/>
                  </a:lnTo>
                  <a:close/>
                </a:path>
              </a:pathLst>
            </a:custGeom>
            <a:ln w="12700">
              <a:solidFill>
                <a:srgbClr val="010101"/>
              </a:solidFill>
            </a:ln>
          </p:spPr>
          <p:txBody>
            <a:bodyPr wrap="square" lIns="0" tIns="0" rIns="0" bIns="0" rtlCol="0"/>
            <a:lstStyle/>
            <a:p>
              <a:pPr defTabSz="916137"/>
              <a:endParaRPr sz="1803">
                <a:solidFill>
                  <a:prstClr val="black"/>
                </a:solidFill>
                <a:latin typeface="Calibri"/>
              </a:endParaRPr>
            </a:p>
          </p:txBody>
        </p:sp>
        <p:sp>
          <p:nvSpPr>
            <p:cNvPr id="13" name="object 11">
              <a:extLst>
                <a:ext uri="{FF2B5EF4-FFF2-40B4-BE49-F238E27FC236}">
                  <a16:creationId xmlns:a16="http://schemas.microsoft.com/office/drawing/2014/main" id="{4877EE0C-E2A2-440C-91C9-466A635C712B}"/>
                </a:ext>
              </a:extLst>
            </p:cNvPr>
            <p:cNvSpPr/>
            <p:nvPr/>
          </p:nvSpPr>
          <p:spPr>
            <a:xfrm>
              <a:off x="3911739" y="1919985"/>
              <a:ext cx="360680" cy="1129665"/>
            </a:xfrm>
            <a:custGeom>
              <a:avLst/>
              <a:gdLst/>
              <a:ahLst/>
              <a:cxnLst/>
              <a:rect l="l" t="t" r="r" b="b"/>
              <a:pathLst>
                <a:path w="360679" h="1129664">
                  <a:moveTo>
                    <a:pt x="120395" y="0"/>
                  </a:moveTo>
                  <a:lnTo>
                    <a:pt x="0" y="207263"/>
                  </a:lnTo>
                  <a:lnTo>
                    <a:pt x="120395" y="461010"/>
                  </a:lnTo>
                  <a:lnTo>
                    <a:pt x="120395" y="345948"/>
                  </a:lnTo>
                  <a:lnTo>
                    <a:pt x="165198" y="367552"/>
                  </a:lnTo>
                  <a:lnTo>
                    <a:pt x="206548" y="395435"/>
                  </a:lnTo>
                  <a:lnTo>
                    <a:pt x="243979" y="429063"/>
                  </a:lnTo>
                  <a:lnTo>
                    <a:pt x="277025" y="467903"/>
                  </a:lnTo>
                  <a:lnTo>
                    <a:pt x="305219" y="511421"/>
                  </a:lnTo>
                  <a:lnTo>
                    <a:pt x="328095" y="559085"/>
                  </a:lnTo>
                  <a:lnTo>
                    <a:pt x="345185" y="610362"/>
                  </a:lnTo>
                  <a:lnTo>
                    <a:pt x="328710" y="660110"/>
                  </a:lnTo>
                  <a:lnTo>
                    <a:pt x="307018" y="706233"/>
                  </a:lnTo>
                  <a:lnTo>
                    <a:pt x="280563" y="748351"/>
                  </a:lnTo>
                  <a:lnTo>
                    <a:pt x="249795" y="786085"/>
                  </a:lnTo>
                  <a:lnTo>
                    <a:pt x="215169" y="819054"/>
                  </a:lnTo>
                  <a:lnTo>
                    <a:pt x="177137" y="846880"/>
                  </a:lnTo>
                  <a:lnTo>
                    <a:pt x="136151" y="869183"/>
                  </a:lnTo>
                  <a:lnTo>
                    <a:pt x="92665" y="885584"/>
                  </a:lnTo>
                  <a:lnTo>
                    <a:pt x="47130" y="895702"/>
                  </a:lnTo>
                  <a:lnTo>
                    <a:pt x="0" y="899160"/>
                  </a:lnTo>
                  <a:lnTo>
                    <a:pt x="0" y="1129284"/>
                  </a:lnTo>
                  <a:lnTo>
                    <a:pt x="45176" y="1126141"/>
                  </a:lnTo>
                  <a:lnTo>
                    <a:pt x="88688" y="1116965"/>
                  </a:lnTo>
                  <a:lnTo>
                    <a:pt x="130195" y="1102136"/>
                  </a:lnTo>
                  <a:lnTo>
                    <a:pt x="169360" y="1082030"/>
                  </a:lnTo>
                  <a:lnTo>
                    <a:pt x="205842" y="1057029"/>
                  </a:lnTo>
                  <a:lnTo>
                    <a:pt x="239302" y="1027509"/>
                  </a:lnTo>
                  <a:lnTo>
                    <a:pt x="269402" y="993850"/>
                  </a:lnTo>
                  <a:lnTo>
                    <a:pt x="295801" y="956431"/>
                  </a:lnTo>
                  <a:lnTo>
                    <a:pt x="318161" y="915630"/>
                  </a:lnTo>
                  <a:lnTo>
                    <a:pt x="336143" y="871827"/>
                  </a:lnTo>
                  <a:lnTo>
                    <a:pt x="349407" y="825399"/>
                  </a:lnTo>
                  <a:lnTo>
                    <a:pt x="357614" y="776725"/>
                  </a:lnTo>
                  <a:lnTo>
                    <a:pt x="360425" y="726186"/>
                  </a:lnTo>
                  <a:lnTo>
                    <a:pt x="360425" y="495300"/>
                  </a:lnTo>
                  <a:lnTo>
                    <a:pt x="357593" y="444719"/>
                  </a:lnTo>
                  <a:lnTo>
                    <a:pt x="349288" y="395697"/>
                  </a:lnTo>
                  <a:lnTo>
                    <a:pt x="335798" y="348696"/>
                  </a:lnTo>
                  <a:lnTo>
                    <a:pt x="317412" y="304178"/>
                  </a:lnTo>
                  <a:lnTo>
                    <a:pt x="294417" y="262604"/>
                  </a:lnTo>
                  <a:lnTo>
                    <a:pt x="267102" y="224436"/>
                  </a:lnTo>
                  <a:lnTo>
                    <a:pt x="235754" y="190136"/>
                  </a:lnTo>
                  <a:lnTo>
                    <a:pt x="200662" y="160166"/>
                  </a:lnTo>
                  <a:lnTo>
                    <a:pt x="162113" y="134987"/>
                  </a:lnTo>
                  <a:lnTo>
                    <a:pt x="120395" y="115062"/>
                  </a:lnTo>
                  <a:lnTo>
                    <a:pt x="120395" y="0"/>
                  </a:lnTo>
                  <a:close/>
                </a:path>
              </a:pathLst>
            </a:custGeom>
            <a:solidFill>
              <a:srgbClr val="FF6701"/>
            </a:solidFill>
          </p:spPr>
          <p:txBody>
            <a:bodyPr wrap="square" lIns="0" tIns="0" rIns="0" bIns="0" rtlCol="0"/>
            <a:lstStyle/>
            <a:p>
              <a:pPr defTabSz="916137"/>
              <a:endParaRPr sz="1803">
                <a:solidFill>
                  <a:prstClr val="black"/>
                </a:solidFill>
                <a:latin typeface="Calibri"/>
              </a:endParaRPr>
            </a:p>
          </p:txBody>
        </p:sp>
        <p:sp>
          <p:nvSpPr>
            <p:cNvPr id="14" name="object 12">
              <a:extLst>
                <a:ext uri="{FF2B5EF4-FFF2-40B4-BE49-F238E27FC236}">
                  <a16:creationId xmlns:a16="http://schemas.microsoft.com/office/drawing/2014/main" id="{7BA183D6-CCCE-4DA9-8BC9-AD6A9979B6C3}"/>
                </a:ext>
              </a:extLst>
            </p:cNvPr>
            <p:cNvSpPr/>
            <p:nvPr/>
          </p:nvSpPr>
          <p:spPr>
            <a:xfrm>
              <a:off x="3911739" y="2530347"/>
              <a:ext cx="360680" cy="519430"/>
            </a:xfrm>
            <a:custGeom>
              <a:avLst/>
              <a:gdLst/>
              <a:ahLst/>
              <a:cxnLst/>
              <a:rect l="l" t="t" r="r" b="b"/>
              <a:pathLst>
                <a:path w="360679" h="519430">
                  <a:moveTo>
                    <a:pt x="345185" y="0"/>
                  </a:moveTo>
                  <a:lnTo>
                    <a:pt x="328710" y="49748"/>
                  </a:lnTo>
                  <a:lnTo>
                    <a:pt x="307018" y="95871"/>
                  </a:lnTo>
                  <a:lnTo>
                    <a:pt x="280563" y="137989"/>
                  </a:lnTo>
                  <a:lnTo>
                    <a:pt x="249795" y="175723"/>
                  </a:lnTo>
                  <a:lnTo>
                    <a:pt x="215169" y="208692"/>
                  </a:lnTo>
                  <a:lnTo>
                    <a:pt x="177137" y="236518"/>
                  </a:lnTo>
                  <a:lnTo>
                    <a:pt x="136151" y="258821"/>
                  </a:lnTo>
                  <a:lnTo>
                    <a:pt x="92665" y="275222"/>
                  </a:lnTo>
                  <a:lnTo>
                    <a:pt x="47130" y="285340"/>
                  </a:lnTo>
                  <a:lnTo>
                    <a:pt x="0" y="288798"/>
                  </a:lnTo>
                  <a:lnTo>
                    <a:pt x="0" y="518922"/>
                  </a:lnTo>
                  <a:lnTo>
                    <a:pt x="45176" y="515779"/>
                  </a:lnTo>
                  <a:lnTo>
                    <a:pt x="88688" y="506603"/>
                  </a:lnTo>
                  <a:lnTo>
                    <a:pt x="130195" y="491774"/>
                  </a:lnTo>
                  <a:lnTo>
                    <a:pt x="169360" y="471668"/>
                  </a:lnTo>
                  <a:lnTo>
                    <a:pt x="205842" y="446667"/>
                  </a:lnTo>
                  <a:lnTo>
                    <a:pt x="239302" y="417147"/>
                  </a:lnTo>
                  <a:lnTo>
                    <a:pt x="269402" y="383488"/>
                  </a:lnTo>
                  <a:lnTo>
                    <a:pt x="295801" y="346069"/>
                  </a:lnTo>
                  <a:lnTo>
                    <a:pt x="318161" y="305268"/>
                  </a:lnTo>
                  <a:lnTo>
                    <a:pt x="336143" y="261465"/>
                  </a:lnTo>
                  <a:lnTo>
                    <a:pt x="349407" y="215037"/>
                  </a:lnTo>
                  <a:lnTo>
                    <a:pt x="357614" y="166363"/>
                  </a:lnTo>
                  <a:lnTo>
                    <a:pt x="360425" y="115824"/>
                  </a:lnTo>
                  <a:lnTo>
                    <a:pt x="359437" y="86367"/>
                  </a:lnTo>
                  <a:lnTo>
                    <a:pt x="356520" y="57340"/>
                  </a:lnTo>
                  <a:lnTo>
                    <a:pt x="351746" y="28598"/>
                  </a:lnTo>
                  <a:lnTo>
                    <a:pt x="345185" y="0"/>
                  </a:lnTo>
                  <a:close/>
                </a:path>
              </a:pathLst>
            </a:custGeom>
            <a:solidFill>
              <a:srgbClr val="CD5301"/>
            </a:solidFill>
          </p:spPr>
          <p:txBody>
            <a:bodyPr wrap="square" lIns="0" tIns="0" rIns="0" bIns="0" rtlCol="0"/>
            <a:lstStyle/>
            <a:p>
              <a:pPr defTabSz="916137"/>
              <a:endParaRPr sz="1803">
                <a:solidFill>
                  <a:prstClr val="black"/>
                </a:solidFill>
                <a:latin typeface="Calibri"/>
              </a:endParaRPr>
            </a:p>
          </p:txBody>
        </p:sp>
        <p:sp>
          <p:nvSpPr>
            <p:cNvPr id="15" name="object 13">
              <a:extLst>
                <a:ext uri="{FF2B5EF4-FFF2-40B4-BE49-F238E27FC236}">
                  <a16:creationId xmlns:a16="http://schemas.microsoft.com/office/drawing/2014/main" id="{0C0B7C58-91A7-4291-8D1B-3EAD19D2E672}"/>
                </a:ext>
              </a:extLst>
            </p:cNvPr>
            <p:cNvSpPr/>
            <p:nvPr/>
          </p:nvSpPr>
          <p:spPr>
            <a:xfrm>
              <a:off x="3911739" y="1919985"/>
              <a:ext cx="360680" cy="1129665"/>
            </a:xfrm>
            <a:custGeom>
              <a:avLst/>
              <a:gdLst/>
              <a:ahLst/>
              <a:cxnLst/>
              <a:rect l="l" t="t" r="r" b="b"/>
              <a:pathLst>
                <a:path w="360679" h="1129664">
                  <a:moveTo>
                    <a:pt x="0" y="1129284"/>
                  </a:moveTo>
                  <a:lnTo>
                    <a:pt x="45176" y="1126141"/>
                  </a:lnTo>
                  <a:lnTo>
                    <a:pt x="88688" y="1116965"/>
                  </a:lnTo>
                  <a:lnTo>
                    <a:pt x="130195" y="1102136"/>
                  </a:lnTo>
                  <a:lnTo>
                    <a:pt x="169360" y="1082030"/>
                  </a:lnTo>
                  <a:lnTo>
                    <a:pt x="205842" y="1057029"/>
                  </a:lnTo>
                  <a:lnTo>
                    <a:pt x="239302" y="1027509"/>
                  </a:lnTo>
                  <a:lnTo>
                    <a:pt x="269402" y="993850"/>
                  </a:lnTo>
                  <a:lnTo>
                    <a:pt x="295801" y="956431"/>
                  </a:lnTo>
                  <a:lnTo>
                    <a:pt x="318161" y="915630"/>
                  </a:lnTo>
                  <a:lnTo>
                    <a:pt x="336143" y="871827"/>
                  </a:lnTo>
                  <a:lnTo>
                    <a:pt x="349407" y="825399"/>
                  </a:lnTo>
                  <a:lnTo>
                    <a:pt x="357614" y="776725"/>
                  </a:lnTo>
                  <a:lnTo>
                    <a:pt x="360426" y="726186"/>
                  </a:lnTo>
                  <a:lnTo>
                    <a:pt x="360426" y="495300"/>
                  </a:lnTo>
                  <a:lnTo>
                    <a:pt x="357593" y="444719"/>
                  </a:lnTo>
                  <a:lnTo>
                    <a:pt x="349288" y="395697"/>
                  </a:lnTo>
                  <a:lnTo>
                    <a:pt x="335798" y="348696"/>
                  </a:lnTo>
                  <a:lnTo>
                    <a:pt x="317412" y="304178"/>
                  </a:lnTo>
                  <a:lnTo>
                    <a:pt x="294417" y="262604"/>
                  </a:lnTo>
                  <a:lnTo>
                    <a:pt x="267102" y="224436"/>
                  </a:lnTo>
                  <a:lnTo>
                    <a:pt x="235754" y="190136"/>
                  </a:lnTo>
                  <a:lnTo>
                    <a:pt x="200662" y="160166"/>
                  </a:lnTo>
                  <a:lnTo>
                    <a:pt x="162113" y="134987"/>
                  </a:lnTo>
                  <a:lnTo>
                    <a:pt x="120396" y="115062"/>
                  </a:lnTo>
                  <a:lnTo>
                    <a:pt x="120396" y="0"/>
                  </a:lnTo>
                  <a:lnTo>
                    <a:pt x="0" y="207264"/>
                  </a:lnTo>
                  <a:lnTo>
                    <a:pt x="120396" y="461010"/>
                  </a:lnTo>
                  <a:lnTo>
                    <a:pt x="120396" y="345948"/>
                  </a:lnTo>
                  <a:lnTo>
                    <a:pt x="165198" y="367552"/>
                  </a:lnTo>
                  <a:lnTo>
                    <a:pt x="206548" y="395435"/>
                  </a:lnTo>
                  <a:lnTo>
                    <a:pt x="243979" y="429063"/>
                  </a:lnTo>
                  <a:lnTo>
                    <a:pt x="277025" y="467903"/>
                  </a:lnTo>
                  <a:lnTo>
                    <a:pt x="305219" y="511421"/>
                  </a:lnTo>
                  <a:lnTo>
                    <a:pt x="328095" y="559085"/>
                  </a:lnTo>
                  <a:lnTo>
                    <a:pt x="345186" y="610362"/>
                  </a:lnTo>
                  <a:lnTo>
                    <a:pt x="328710" y="660110"/>
                  </a:lnTo>
                  <a:lnTo>
                    <a:pt x="307018" y="706233"/>
                  </a:lnTo>
                  <a:lnTo>
                    <a:pt x="280563" y="748351"/>
                  </a:lnTo>
                  <a:lnTo>
                    <a:pt x="249795" y="786085"/>
                  </a:lnTo>
                  <a:lnTo>
                    <a:pt x="215169" y="819054"/>
                  </a:lnTo>
                  <a:lnTo>
                    <a:pt x="177137" y="846880"/>
                  </a:lnTo>
                  <a:lnTo>
                    <a:pt x="136151" y="869183"/>
                  </a:lnTo>
                  <a:lnTo>
                    <a:pt x="92665" y="885584"/>
                  </a:lnTo>
                  <a:lnTo>
                    <a:pt x="47130" y="895702"/>
                  </a:lnTo>
                  <a:lnTo>
                    <a:pt x="0" y="899160"/>
                  </a:lnTo>
                  <a:lnTo>
                    <a:pt x="0" y="1129284"/>
                  </a:lnTo>
                  <a:close/>
                </a:path>
                <a:path w="360679" h="1129664">
                  <a:moveTo>
                    <a:pt x="360426" y="726186"/>
                  </a:moveTo>
                  <a:lnTo>
                    <a:pt x="359437" y="696729"/>
                  </a:lnTo>
                  <a:lnTo>
                    <a:pt x="356520" y="667702"/>
                  </a:lnTo>
                  <a:lnTo>
                    <a:pt x="351746" y="638960"/>
                  </a:lnTo>
                  <a:lnTo>
                    <a:pt x="345186" y="610362"/>
                  </a:lnTo>
                </a:path>
              </a:pathLst>
            </a:custGeom>
            <a:ln w="12700">
              <a:solidFill>
                <a:srgbClr val="010101"/>
              </a:solidFill>
            </a:ln>
          </p:spPr>
          <p:txBody>
            <a:bodyPr wrap="square" lIns="0" tIns="0" rIns="0" bIns="0" rtlCol="0"/>
            <a:lstStyle/>
            <a:p>
              <a:pPr defTabSz="916137"/>
              <a:endParaRPr sz="1803">
                <a:solidFill>
                  <a:prstClr val="black"/>
                </a:solidFill>
                <a:latin typeface="Calibri"/>
              </a:endParaRPr>
            </a:p>
          </p:txBody>
        </p:sp>
        <p:sp>
          <p:nvSpPr>
            <p:cNvPr id="16" name="object 14">
              <a:extLst>
                <a:ext uri="{FF2B5EF4-FFF2-40B4-BE49-F238E27FC236}">
                  <a16:creationId xmlns:a16="http://schemas.microsoft.com/office/drawing/2014/main" id="{42961378-E471-4BB7-9E3E-C15062FF6893}"/>
                </a:ext>
              </a:extLst>
            </p:cNvPr>
            <p:cNvSpPr/>
            <p:nvPr/>
          </p:nvSpPr>
          <p:spPr>
            <a:xfrm>
              <a:off x="4054233" y="1934463"/>
              <a:ext cx="432434" cy="1834514"/>
            </a:xfrm>
            <a:custGeom>
              <a:avLst/>
              <a:gdLst/>
              <a:ahLst/>
              <a:cxnLst/>
              <a:rect l="l" t="t" r="r" b="b"/>
              <a:pathLst>
                <a:path w="432435" h="1834514">
                  <a:moveTo>
                    <a:pt x="144018" y="0"/>
                  </a:moveTo>
                  <a:lnTo>
                    <a:pt x="0" y="336803"/>
                  </a:lnTo>
                  <a:lnTo>
                    <a:pt x="144018" y="748284"/>
                  </a:lnTo>
                  <a:lnTo>
                    <a:pt x="144018" y="561594"/>
                  </a:lnTo>
                  <a:lnTo>
                    <a:pt x="178794" y="582715"/>
                  </a:lnTo>
                  <a:lnTo>
                    <a:pt x="211956" y="608107"/>
                  </a:lnTo>
                  <a:lnTo>
                    <a:pt x="243363" y="637542"/>
                  </a:lnTo>
                  <a:lnTo>
                    <a:pt x="272874" y="670793"/>
                  </a:lnTo>
                  <a:lnTo>
                    <a:pt x="300348" y="707633"/>
                  </a:lnTo>
                  <a:lnTo>
                    <a:pt x="325644" y="747836"/>
                  </a:lnTo>
                  <a:lnTo>
                    <a:pt x="348621" y="791176"/>
                  </a:lnTo>
                  <a:lnTo>
                    <a:pt x="369139" y="837425"/>
                  </a:lnTo>
                  <a:lnTo>
                    <a:pt x="387057" y="886357"/>
                  </a:lnTo>
                  <a:lnTo>
                    <a:pt x="402233" y="937744"/>
                  </a:lnTo>
                  <a:lnTo>
                    <a:pt x="414527" y="991362"/>
                  </a:lnTo>
                  <a:lnTo>
                    <a:pt x="414527" y="992124"/>
                  </a:lnTo>
                  <a:lnTo>
                    <a:pt x="401066" y="1050192"/>
                  </a:lnTo>
                  <a:lnTo>
                    <a:pt x="384327" y="1105375"/>
                  </a:lnTo>
                  <a:lnTo>
                    <a:pt x="364510" y="1157445"/>
                  </a:lnTo>
                  <a:lnTo>
                    <a:pt x="341811" y="1206177"/>
                  </a:lnTo>
                  <a:lnTo>
                    <a:pt x="316430" y="1251342"/>
                  </a:lnTo>
                  <a:lnTo>
                    <a:pt x="288564" y="1292716"/>
                  </a:lnTo>
                  <a:lnTo>
                    <a:pt x="258413" y="1330070"/>
                  </a:lnTo>
                  <a:lnTo>
                    <a:pt x="226174" y="1363180"/>
                  </a:lnTo>
                  <a:lnTo>
                    <a:pt x="192045" y="1391817"/>
                  </a:lnTo>
                  <a:lnTo>
                    <a:pt x="156225" y="1415756"/>
                  </a:lnTo>
                  <a:lnTo>
                    <a:pt x="118912" y="1434769"/>
                  </a:lnTo>
                  <a:lnTo>
                    <a:pt x="80305" y="1448630"/>
                  </a:lnTo>
                  <a:lnTo>
                    <a:pt x="40601" y="1457113"/>
                  </a:lnTo>
                  <a:lnTo>
                    <a:pt x="0" y="1459991"/>
                  </a:lnTo>
                  <a:lnTo>
                    <a:pt x="0" y="1834134"/>
                  </a:lnTo>
                  <a:lnTo>
                    <a:pt x="73649" y="1824644"/>
                  </a:lnTo>
                  <a:lnTo>
                    <a:pt x="143271" y="1797223"/>
                  </a:lnTo>
                  <a:lnTo>
                    <a:pt x="176245" y="1777281"/>
                  </a:lnTo>
                  <a:lnTo>
                    <a:pt x="207823" y="1753445"/>
                  </a:lnTo>
                  <a:lnTo>
                    <a:pt x="237874" y="1725914"/>
                  </a:lnTo>
                  <a:lnTo>
                    <a:pt x="266267" y="1694883"/>
                  </a:lnTo>
                  <a:lnTo>
                    <a:pt x="292874" y="1660549"/>
                  </a:lnTo>
                  <a:lnTo>
                    <a:pt x="317563" y="1623109"/>
                  </a:lnTo>
                  <a:lnTo>
                    <a:pt x="340206" y="1582759"/>
                  </a:lnTo>
                  <a:lnTo>
                    <a:pt x="360671" y="1539696"/>
                  </a:lnTo>
                  <a:lnTo>
                    <a:pt x="378829" y="1494118"/>
                  </a:lnTo>
                  <a:lnTo>
                    <a:pt x="394551" y="1446219"/>
                  </a:lnTo>
                  <a:lnTo>
                    <a:pt x="407705" y="1396197"/>
                  </a:lnTo>
                  <a:lnTo>
                    <a:pt x="418163" y="1344249"/>
                  </a:lnTo>
                  <a:lnTo>
                    <a:pt x="425793" y="1290572"/>
                  </a:lnTo>
                  <a:lnTo>
                    <a:pt x="430467" y="1235361"/>
                  </a:lnTo>
                  <a:lnTo>
                    <a:pt x="432053" y="1178814"/>
                  </a:lnTo>
                  <a:lnTo>
                    <a:pt x="432053" y="804672"/>
                  </a:lnTo>
                  <a:lnTo>
                    <a:pt x="430536" y="749631"/>
                  </a:lnTo>
                  <a:lnTo>
                    <a:pt x="426052" y="695605"/>
                  </a:lnTo>
                  <a:lnTo>
                    <a:pt x="418703" y="642817"/>
                  </a:lnTo>
                  <a:lnTo>
                    <a:pt x="408591" y="591487"/>
                  </a:lnTo>
                  <a:lnTo>
                    <a:pt x="395816" y="541838"/>
                  </a:lnTo>
                  <a:lnTo>
                    <a:pt x="380481" y="494092"/>
                  </a:lnTo>
                  <a:lnTo>
                    <a:pt x="362688" y="448473"/>
                  </a:lnTo>
                  <a:lnTo>
                    <a:pt x="342537" y="405200"/>
                  </a:lnTo>
                  <a:lnTo>
                    <a:pt x="320131" y="364498"/>
                  </a:lnTo>
                  <a:lnTo>
                    <a:pt x="295571" y="326587"/>
                  </a:lnTo>
                  <a:lnTo>
                    <a:pt x="268958" y="291691"/>
                  </a:lnTo>
                  <a:lnTo>
                    <a:pt x="240395" y="260030"/>
                  </a:lnTo>
                  <a:lnTo>
                    <a:pt x="209983" y="231829"/>
                  </a:lnTo>
                  <a:lnTo>
                    <a:pt x="177823" y="207308"/>
                  </a:lnTo>
                  <a:lnTo>
                    <a:pt x="144018" y="186689"/>
                  </a:lnTo>
                  <a:lnTo>
                    <a:pt x="144018" y="0"/>
                  </a:lnTo>
                  <a:close/>
                </a:path>
              </a:pathLst>
            </a:custGeom>
            <a:solidFill>
              <a:srgbClr val="01FFFF"/>
            </a:solidFill>
          </p:spPr>
          <p:txBody>
            <a:bodyPr wrap="square" lIns="0" tIns="0" rIns="0" bIns="0" rtlCol="0"/>
            <a:lstStyle/>
            <a:p>
              <a:pPr defTabSz="916137"/>
              <a:endParaRPr sz="1803">
                <a:solidFill>
                  <a:prstClr val="black"/>
                </a:solidFill>
                <a:latin typeface="Calibri"/>
              </a:endParaRPr>
            </a:p>
          </p:txBody>
        </p:sp>
        <p:sp>
          <p:nvSpPr>
            <p:cNvPr id="17" name="object 15">
              <a:extLst>
                <a:ext uri="{FF2B5EF4-FFF2-40B4-BE49-F238E27FC236}">
                  <a16:creationId xmlns:a16="http://schemas.microsoft.com/office/drawing/2014/main" id="{43A563B2-D321-4198-A6E7-9F80220B3F1B}"/>
                </a:ext>
              </a:extLst>
            </p:cNvPr>
            <p:cNvSpPr/>
            <p:nvPr/>
          </p:nvSpPr>
          <p:spPr>
            <a:xfrm>
              <a:off x="4054233" y="2925825"/>
              <a:ext cx="432434" cy="843280"/>
            </a:xfrm>
            <a:custGeom>
              <a:avLst/>
              <a:gdLst/>
              <a:ahLst/>
              <a:cxnLst/>
              <a:rect l="l" t="t" r="r" b="b"/>
              <a:pathLst>
                <a:path w="432435" h="843279">
                  <a:moveTo>
                    <a:pt x="414527" y="0"/>
                  </a:moveTo>
                  <a:lnTo>
                    <a:pt x="414527" y="762"/>
                  </a:lnTo>
                  <a:lnTo>
                    <a:pt x="401066" y="58830"/>
                  </a:lnTo>
                  <a:lnTo>
                    <a:pt x="384327" y="114013"/>
                  </a:lnTo>
                  <a:lnTo>
                    <a:pt x="364510" y="166083"/>
                  </a:lnTo>
                  <a:lnTo>
                    <a:pt x="341811" y="214815"/>
                  </a:lnTo>
                  <a:lnTo>
                    <a:pt x="316430" y="259980"/>
                  </a:lnTo>
                  <a:lnTo>
                    <a:pt x="288564" y="301354"/>
                  </a:lnTo>
                  <a:lnTo>
                    <a:pt x="258413" y="338708"/>
                  </a:lnTo>
                  <a:lnTo>
                    <a:pt x="226174" y="371818"/>
                  </a:lnTo>
                  <a:lnTo>
                    <a:pt x="192045" y="400455"/>
                  </a:lnTo>
                  <a:lnTo>
                    <a:pt x="156225" y="424394"/>
                  </a:lnTo>
                  <a:lnTo>
                    <a:pt x="118912" y="443407"/>
                  </a:lnTo>
                  <a:lnTo>
                    <a:pt x="80305" y="457268"/>
                  </a:lnTo>
                  <a:lnTo>
                    <a:pt x="40601" y="465751"/>
                  </a:lnTo>
                  <a:lnTo>
                    <a:pt x="0" y="468629"/>
                  </a:lnTo>
                  <a:lnTo>
                    <a:pt x="0" y="842772"/>
                  </a:lnTo>
                  <a:lnTo>
                    <a:pt x="73649" y="833282"/>
                  </a:lnTo>
                  <a:lnTo>
                    <a:pt x="143271" y="805861"/>
                  </a:lnTo>
                  <a:lnTo>
                    <a:pt x="176245" y="785919"/>
                  </a:lnTo>
                  <a:lnTo>
                    <a:pt x="207823" y="762083"/>
                  </a:lnTo>
                  <a:lnTo>
                    <a:pt x="237874" y="734552"/>
                  </a:lnTo>
                  <a:lnTo>
                    <a:pt x="266267" y="703521"/>
                  </a:lnTo>
                  <a:lnTo>
                    <a:pt x="292874" y="669187"/>
                  </a:lnTo>
                  <a:lnTo>
                    <a:pt x="317563" y="631747"/>
                  </a:lnTo>
                  <a:lnTo>
                    <a:pt x="340206" y="591397"/>
                  </a:lnTo>
                  <a:lnTo>
                    <a:pt x="360671" y="548334"/>
                  </a:lnTo>
                  <a:lnTo>
                    <a:pt x="378829" y="502756"/>
                  </a:lnTo>
                  <a:lnTo>
                    <a:pt x="394551" y="454857"/>
                  </a:lnTo>
                  <a:lnTo>
                    <a:pt x="407705" y="404835"/>
                  </a:lnTo>
                  <a:lnTo>
                    <a:pt x="418163" y="352887"/>
                  </a:lnTo>
                  <a:lnTo>
                    <a:pt x="425793" y="299210"/>
                  </a:lnTo>
                  <a:lnTo>
                    <a:pt x="430467" y="243999"/>
                  </a:lnTo>
                  <a:lnTo>
                    <a:pt x="432053" y="187451"/>
                  </a:lnTo>
                  <a:lnTo>
                    <a:pt x="430922" y="140053"/>
                  </a:lnTo>
                  <a:lnTo>
                    <a:pt x="427577" y="92868"/>
                  </a:lnTo>
                  <a:lnTo>
                    <a:pt x="422088" y="46112"/>
                  </a:lnTo>
                  <a:lnTo>
                    <a:pt x="414527" y="0"/>
                  </a:lnTo>
                  <a:close/>
                </a:path>
              </a:pathLst>
            </a:custGeom>
            <a:solidFill>
              <a:srgbClr val="01CDCD"/>
            </a:solidFill>
          </p:spPr>
          <p:txBody>
            <a:bodyPr wrap="square" lIns="0" tIns="0" rIns="0" bIns="0" rtlCol="0"/>
            <a:lstStyle/>
            <a:p>
              <a:pPr defTabSz="916137"/>
              <a:endParaRPr sz="1803">
                <a:solidFill>
                  <a:prstClr val="black"/>
                </a:solidFill>
                <a:latin typeface="Calibri"/>
              </a:endParaRPr>
            </a:p>
          </p:txBody>
        </p:sp>
        <p:sp>
          <p:nvSpPr>
            <p:cNvPr id="18" name="object 16">
              <a:extLst>
                <a:ext uri="{FF2B5EF4-FFF2-40B4-BE49-F238E27FC236}">
                  <a16:creationId xmlns:a16="http://schemas.microsoft.com/office/drawing/2014/main" id="{98391087-68C4-430D-B22D-3DD077DB35ED}"/>
                </a:ext>
              </a:extLst>
            </p:cNvPr>
            <p:cNvSpPr/>
            <p:nvPr/>
          </p:nvSpPr>
          <p:spPr>
            <a:xfrm>
              <a:off x="4054233" y="1934463"/>
              <a:ext cx="432434" cy="1834514"/>
            </a:xfrm>
            <a:custGeom>
              <a:avLst/>
              <a:gdLst/>
              <a:ahLst/>
              <a:cxnLst/>
              <a:rect l="l" t="t" r="r" b="b"/>
              <a:pathLst>
                <a:path w="432435" h="1834514">
                  <a:moveTo>
                    <a:pt x="0" y="1834133"/>
                  </a:moveTo>
                  <a:lnTo>
                    <a:pt x="73649" y="1824644"/>
                  </a:lnTo>
                  <a:lnTo>
                    <a:pt x="143271" y="1797223"/>
                  </a:lnTo>
                  <a:lnTo>
                    <a:pt x="176245" y="1777281"/>
                  </a:lnTo>
                  <a:lnTo>
                    <a:pt x="207823" y="1753445"/>
                  </a:lnTo>
                  <a:lnTo>
                    <a:pt x="237874" y="1725914"/>
                  </a:lnTo>
                  <a:lnTo>
                    <a:pt x="266267" y="1694883"/>
                  </a:lnTo>
                  <a:lnTo>
                    <a:pt x="292874" y="1660549"/>
                  </a:lnTo>
                  <a:lnTo>
                    <a:pt x="317563" y="1623109"/>
                  </a:lnTo>
                  <a:lnTo>
                    <a:pt x="340206" y="1582759"/>
                  </a:lnTo>
                  <a:lnTo>
                    <a:pt x="360671" y="1539696"/>
                  </a:lnTo>
                  <a:lnTo>
                    <a:pt x="378829" y="1494118"/>
                  </a:lnTo>
                  <a:lnTo>
                    <a:pt x="394551" y="1446219"/>
                  </a:lnTo>
                  <a:lnTo>
                    <a:pt x="407705" y="1396197"/>
                  </a:lnTo>
                  <a:lnTo>
                    <a:pt x="418163" y="1344249"/>
                  </a:lnTo>
                  <a:lnTo>
                    <a:pt x="425793" y="1290572"/>
                  </a:lnTo>
                  <a:lnTo>
                    <a:pt x="430467" y="1235361"/>
                  </a:lnTo>
                  <a:lnTo>
                    <a:pt x="432054" y="1178813"/>
                  </a:lnTo>
                  <a:lnTo>
                    <a:pt x="432054" y="804671"/>
                  </a:lnTo>
                  <a:lnTo>
                    <a:pt x="430536" y="749631"/>
                  </a:lnTo>
                  <a:lnTo>
                    <a:pt x="426052" y="695605"/>
                  </a:lnTo>
                  <a:lnTo>
                    <a:pt x="418703" y="642817"/>
                  </a:lnTo>
                  <a:lnTo>
                    <a:pt x="408591" y="591487"/>
                  </a:lnTo>
                  <a:lnTo>
                    <a:pt x="395816" y="541838"/>
                  </a:lnTo>
                  <a:lnTo>
                    <a:pt x="380481" y="494092"/>
                  </a:lnTo>
                  <a:lnTo>
                    <a:pt x="362688" y="448473"/>
                  </a:lnTo>
                  <a:lnTo>
                    <a:pt x="342537" y="405200"/>
                  </a:lnTo>
                  <a:lnTo>
                    <a:pt x="320131" y="364498"/>
                  </a:lnTo>
                  <a:lnTo>
                    <a:pt x="295571" y="326587"/>
                  </a:lnTo>
                  <a:lnTo>
                    <a:pt x="268958" y="291691"/>
                  </a:lnTo>
                  <a:lnTo>
                    <a:pt x="240395" y="260030"/>
                  </a:lnTo>
                  <a:lnTo>
                    <a:pt x="209983" y="231829"/>
                  </a:lnTo>
                  <a:lnTo>
                    <a:pt x="177823" y="207308"/>
                  </a:lnTo>
                  <a:lnTo>
                    <a:pt x="144018" y="186689"/>
                  </a:lnTo>
                  <a:lnTo>
                    <a:pt x="144018" y="0"/>
                  </a:lnTo>
                  <a:lnTo>
                    <a:pt x="0" y="336803"/>
                  </a:lnTo>
                  <a:lnTo>
                    <a:pt x="144018" y="748283"/>
                  </a:lnTo>
                  <a:lnTo>
                    <a:pt x="144018" y="561593"/>
                  </a:lnTo>
                  <a:lnTo>
                    <a:pt x="178794" y="582715"/>
                  </a:lnTo>
                  <a:lnTo>
                    <a:pt x="211956" y="608107"/>
                  </a:lnTo>
                  <a:lnTo>
                    <a:pt x="243363" y="637542"/>
                  </a:lnTo>
                  <a:lnTo>
                    <a:pt x="272874" y="670793"/>
                  </a:lnTo>
                  <a:lnTo>
                    <a:pt x="300348" y="707633"/>
                  </a:lnTo>
                  <a:lnTo>
                    <a:pt x="325644" y="747836"/>
                  </a:lnTo>
                  <a:lnTo>
                    <a:pt x="348621" y="791176"/>
                  </a:lnTo>
                  <a:lnTo>
                    <a:pt x="369139" y="837425"/>
                  </a:lnTo>
                  <a:lnTo>
                    <a:pt x="387057" y="886357"/>
                  </a:lnTo>
                  <a:lnTo>
                    <a:pt x="402233" y="937744"/>
                  </a:lnTo>
                  <a:lnTo>
                    <a:pt x="414528" y="991361"/>
                  </a:lnTo>
                  <a:lnTo>
                    <a:pt x="414528" y="992123"/>
                  </a:lnTo>
                  <a:lnTo>
                    <a:pt x="401066" y="1050192"/>
                  </a:lnTo>
                  <a:lnTo>
                    <a:pt x="384327" y="1105375"/>
                  </a:lnTo>
                  <a:lnTo>
                    <a:pt x="364510" y="1157445"/>
                  </a:lnTo>
                  <a:lnTo>
                    <a:pt x="341811" y="1206177"/>
                  </a:lnTo>
                  <a:lnTo>
                    <a:pt x="316430" y="1251342"/>
                  </a:lnTo>
                  <a:lnTo>
                    <a:pt x="288564" y="1292716"/>
                  </a:lnTo>
                  <a:lnTo>
                    <a:pt x="258413" y="1330070"/>
                  </a:lnTo>
                  <a:lnTo>
                    <a:pt x="226174" y="1363180"/>
                  </a:lnTo>
                  <a:lnTo>
                    <a:pt x="192045" y="1391817"/>
                  </a:lnTo>
                  <a:lnTo>
                    <a:pt x="156225" y="1415756"/>
                  </a:lnTo>
                  <a:lnTo>
                    <a:pt x="118912" y="1434769"/>
                  </a:lnTo>
                  <a:lnTo>
                    <a:pt x="80305" y="1448630"/>
                  </a:lnTo>
                  <a:lnTo>
                    <a:pt x="40601" y="1457113"/>
                  </a:lnTo>
                  <a:lnTo>
                    <a:pt x="0" y="1459991"/>
                  </a:lnTo>
                  <a:lnTo>
                    <a:pt x="0" y="1834133"/>
                  </a:lnTo>
                  <a:close/>
                </a:path>
                <a:path w="432435" h="1834514">
                  <a:moveTo>
                    <a:pt x="432054" y="1178813"/>
                  </a:moveTo>
                  <a:lnTo>
                    <a:pt x="430922" y="1131415"/>
                  </a:lnTo>
                  <a:lnTo>
                    <a:pt x="427577" y="1084230"/>
                  </a:lnTo>
                  <a:lnTo>
                    <a:pt x="422088" y="1037474"/>
                  </a:lnTo>
                  <a:lnTo>
                    <a:pt x="414528" y="991361"/>
                  </a:lnTo>
                </a:path>
              </a:pathLst>
            </a:custGeom>
            <a:ln w="12700">
              <a:solidFill>
                <a:srgbClr val="010101"/>
              </a:solidFill>
            </a:ln>
          </p:spPr>
          <p:txBody>
            <a:bodyPr wrap="square" lIns="0" tIns="0" rIns="0" bIns="0" rtlCol="0"/>
            <a:lstStyle/>
            <a:p>
              <a:pPr defTabSz="916137"/>
              <a:endParaRPr sz="1803">
                <a:solidFill>
                  <a:prstClr val="black"/>
                </a:solidFill>
                <a:latin typeface="Calibri"/>
              </a:endParaRPr>
            </a:p>
          </p:txBody>
        </p:sp>
      </p:grpSp>
      <p:grpSp>
        <p:nvGrpSpPr>
          <p:cNvPr id="19" name="object 17">
            <a:extLst>
              <a:ext uri="{FF2B5EF4-FFF2-40B4-BE49-F238E27FC236}">
                <a16:creationId xmlns:a16="http://schemas.microsoft.com/office/drawing/2014/main" id="{EC867F96-BEEF-45F9-92F3-E591E05663C9}"/>
              </a:ext>
            </a:extLst>
          </p:cNvPr>
          <p:cNvGrpSpPr/>
          <p:nvPr/>
        </p:nvGrpSpPr>
        <p:grpSpPr>
          <a:xfrm>
            <a:off x="2242466" y="2058587"/>
            <a:ext cx="300912" cy="508942"/>
            <a:chOff x="665365" y="1602739"/>
            <a:chExt cx="300355" cy="508000"/>
          </a:xfrm>
        </p:grpSpPr>
        <p:sp>
          <p:nvSpPr>
            <p:cNvPr id="20" name="object 18">
              <a:extLst>
                <a:ext uri="{FF2B5EF4-FFF2-40B4-BE49-F238E27FC236}">
                  <a16:creationId xmlns:a16="http://schemas.microsoft.com/office/drawing/2014/main" id="{449200C3-97BC-4CD2-8145-2CE6F52FF87F}"/>
                </a:ext>
              </a:extLst>
            </p:cNvPr>
            <p:cNvSpPr/>
            <p:nvPr/>
          </p:nvSpPr>
          <p:spPr>
            <a:xfrm>
              <a:off x="671715" y="1609089"/>
              <a:ext cx="287655" cy="495300"/>
            </a:xfrm>
            <a:custGeom>
              <a:avLst/>
              <a:gdLst/>
              <a:ahLst/>
              <a:cxnLst/>
              <a:rect l="l" t="t" r="r" b="b"/>
              <a:pathLst>
                <a:path w="287655" h="495300">
                  <a:moveTo>
                    <a:pt x="287274" y="0"/>
                  </a:moveTo>
                  <a:lnTo>
                    <a:pt x="229412" y="3606"/>
                  </a:lnTo>
                  <a:lnTo>
                    <a:pt x="175514" y="13906"/>
                  </a:lnTo>
                  <a:lnTo>
                    <a:pt x="126720" y="30226"/>
                  </a:lnTo>
                  <a:lnTo>
                    <a:pt x="84201" y="51816"/>
                  </a:lnTo>
                  <a:lnTo>
                    <a:pt x="49098" y="77990"/>
                  </a:lnTo>
                  <a:lnTo>
                    <a:pt x="22593" y="108013"/>
                  </a:lnTo>
                  <a:lnTo>
                    <a:pt x="0" y="176784"/>
                  </a:lnTo>
                  <a:lnTo>
                    <a:pt x="0" y="278130"/>
                  </a:lnTo>
                  <a:lnTo>
                    <a:pt x="24180" y="348970"/>
                  </a:lnTo>
                  <a:lnTo>
                    <a:pt x="52768" y="380047"/>
                  </a:lnTo>
                  <a:lnTo>
                    <a:pt x="90868" y="406946"/>
                  </a:lnTo>
                  <a:lnTo>
                    <a:pt x="137401" y="428663"/>
                  </a:lnTo>
                  <a:lnTo>
                    <a:pt x="191262" y="444246"/>
                  </a:lnTo>
                  <a:lnTo>
                    <a:pt x="191262" y="495300"/>
                  </a:lnTo>
                  <a:lnTo>
                    <a:pt x="287274" y="403860"/>
                  </a:lnTo>
                  <a:lnTo>
                    <a:pt x="191262" y="293370"/>
                  </a:lnTo>
                  <a:lnTo>
                    <a:pt x="191262" y="343662"/>
                  </a:lnTo>
                  <a:lnTo>
                    <a:pt x="130594" y="325145"/>
                  </a:lnTo>
                  <a:lnTo>
                    <a:pt x="79146" y="298894"/>
                  </a:lnTo>
                  <a:lnTo>
                    <a:pt x="38989" y="266090"/>
                  </a:lnTo>
                  <a:lnTo>
                    <a:pt x="12192" y="227838"/>
                  </a:lnTo>
                  <a:lnTo>
                    <a:pt x="32016" y="197078"/>
                  </a:lnTo>
                  <a:lnTo>
                    <a:pt x="60121" y="169773"/>
                  </a:lnTo>
                  <a:lnTo>
                    <a:pt x="95415" y="146392"/>
                  </a:lnTo>
                  <a:lnTo>
                    <a:pt x="136855" y="127381"/>
                  </a:lnTo>
                  <a:lnTo>
                    <a:pt x="183349" y="113233"/>
                  </a:lnTo>
                  <a:lnTo>
                    <a:pt x="233845" y="104406"/>
                  </a:lnTo>
                  <a:lnTo>
                    <a:pt x="287274" y="101346"/>
                  </a:lnTo>
                  <a:lnTo>
                    <a:pt x="287274" y="0"/>
                  </a:lnTo>
                  <a:close/>
                </a:path>
              </a:pathLst>
            </a:custGeom>
            <a:solidFill>
              <a:srgbClr val="010101"/>
            </a:solidFill>
          </p:spPr>
          <p:txBody>
            <a:bodyPr wrap="square" lIns="0" tIns="0" rIns="0" bIns="0" rtlCol="0"/>
            <a:lstStyle/>
            <a:p>
              <a:pPr defTabSz="916137"/>
              <a:endParaRPr sz="1803">
                <a:solidFill>
                  <a:prstClr val="black"/>
                </a:solidFill>
                <a:latin typeface="Calibri"/>
              </a:endParaRPr>
            </a:p>
          </p:txBody>
        </p:sp>
        <p:sp>
          <p:nvSpPr>
            <p:cNvPr id="21" name="object 19">
              <a:extLst>
                <a:ext uri="{FF2B5EF4-FFF2-40B4-BE49-F238E27FC236}">
                  <a16:creationId xmlns:a16="http://schemas.microsoft.com/office/drawing/2014/main" id="{A14E91C3-E0D6-4880-8D62-E12D75CA37D4}"/>
                </a:ext>
              </a:extLst>
            </p:cNvPr>
            <p:cNvSpPr/>
            <p:nvPr/>
          </p:nvSpPr>
          <p:spPr>
            <a:xfrm>
              <a:off x="671715" y="1609089"/>
              <a:ext cx="287655" cy="495300"/>
            </a:xfrm>
            <a:custGeom>
              <a:avLst/>
              <a:gdLst/>
              <a:ahLst/>
              <a:cxnLst/>
              <a:rect l="l" t="t" r="r" b="b"/>
              <a:pathLst>
                <a:path w="287655" h="495300">
                  <a:moveTo>
                    <a:pt x="287274" y="0"/>
                  </a:moveTo>
                  <a:lnTo>
                    <a:pt x="229424" y="3595"/>
                  </a:lnTo>
                  <a:lnTo>
                    <a:pt x="175521" y="13906"/>
                  </a:lnTo>
                  <a:lnTo>
                    <a:pt x="126727" y="30218"/>
                  </a:lnTo>
                  <a:lnTo>
                    <a:pt x="84201" y="51815"/>
                  </a:lnTo>
                  <a:lnTo>
                    <a:pt x="49104" y="77985"/>
                  </a:lnTo>
                  <a:lnTo>
                    <a:pt x="22598" y="108013"/>
                  </a:lnTo>
                  <a:lnTo>
                    <a:pt x="0" y="176784"/>
                  </a:lnTo>
                  <a:lnTo>
                    <a:pt x="0" y="278130"/>
                  </a:lnTo>
                  <a:lnTo>
                    <a:pt x="24186" y="348967"/>
                  </a:lnTo>
                  <a:lnTo>
                    <a:pt x="52768" y="380047"/>
                  </a:lnTo>
                  <a:lnTo>
                    <a:pt x="90875" y="406936"/>
                  </a:lnTo>
                  <a:lnTo>
                    <a:pt x="137406" y="428660"/>
                  </a:lnTo>
                  <a:lnTo>
                    <a:pt x="191262" y="444245"/>
                  </a:lnTo>
                  <a:lnTo>
                    <a:pt x="191262" y="495300"/>
                  </a:lnTo>
                  <a:lnTo>
                    <a:pt x="287274" y="403860"/>
                  </a:lnTo>
                  <a:lnTo>
                    <a:pt x="191262" y="293370"/>
                  </a:lnTo>
                  <a:lnTo>
                    <a:pt x="191262" y="343662"/>
                  </a:lnTo>
                  <a:lnTo>
                    <a:pt x="130599" y="325135"/>
                  </a:lnTo>
                  <a:lnTo>
                    <a:pt x="79152" y="298894"/>
                  </a:lnTo>
                  <a:lnTo>
                    <a:pt x="38992" y="266080"/>
                  </a:lnTo>
                  <a:lnTo>
                    <a:pt x="12192" y="227838"/>
                  </a:lnTo>
                  <a:lnTo>
                    <a:pt x="32028" y="197078"/>
                  </a:lnTo>
                  <a:lnTo>
                    <a:pt x="60129" y="169770"/>
                  </a:lnTo>
                  <a:lnTo>
                    <a:pt x="95427" y="146381"/>
                  </a:lnTo>
                  <a:lnTo>
                    <a:pt x="136857" y="127378"/>
                  </a:lnTo>
                  <a:lnTo>
                    <a:pt x="183353" y="113226"/>
                  </a:lnTo>
                  <a:lnTo>
                    <a:pt x="233847" y="104393"/>
                  </a:lnTo>
                  <a:lnTo>
                    <a:pt x="287274" y="101346"/>
                  </a:lnTo>
                  <a:lnTo>
                    <a:pt x="287274" y="0"/>
                  </a:lnTo>
                  <a:close/>
                </a:path>
                <a:path w="287655" h="495300">
                  <a:moveTo>
                    <a:pt x="0" y="176784"/>
                  </a:moveTo>
                  <a:lnTo>
                    <a:pt x="726" y="189797"/>
                  </a:lnTo>
                  <a:lnTo>
                    <a:pt x="2952" y="202596"/>
                  </a:lnTo>
                  <a:lnTo>
                    <a:pt x="6750" y="215253"/>
                  </a:lnTo>
                  <a:lnTo>
                    <a:pt x="12192" y="227838"/>
                  </a:lnTo>
                </a:path>
              </a:pathLst>
            </a:custGeom>
            <a:ln w="12700">
              <a:solidFill>
                <a:srgbClr val="010101"/>
              </a:solidFill>
            </a:ln>
          </p:spPr>
          <p:txBody>
            <a:bodyPr wrap="square" lIns="0" tIns="0" rIns="0" bIns="0" rtlCol="0"/>
            <a:lstStyle/>
            <a:p>
              <a:pPr defTabSz="916137"/>
              <a:endParaRPr sz="1803">
                <a:solidFill>
                  <a:prstClr val="black"/>
                </a:solidFill>
                <a:latin typeface="Calibri"/>
              </a:endParaRPr>
            </a:p>
          </p:txBody>
        </p:sp>
      </p:grpSp>
      <p:grpSp>
        <p:nvGrpSpPr>
          <p:cNvPr id="22" name="object 20">
            <a:extLst>
              <a:ext uri="{FF2B5EF4-FFF2-40B4-BE49-F238E27FC236}">
                <a16:creationId xmlns:a16="http://schemas.microsoft.com/office/drawing/2014/main" id="{4916323D-9DBE-49DA-8DAE-6445526DC850}"/>
              </a:ext>
            </a:extLst>
          </p:cNvPr>
          <p:cNvGrpSpPr/>
          <p:nvPr/>
        </p:nvGrpSpPr>
        <p:grpSpPr>
          <a:xfrm>
            <a:off x="2242466" y="2707488"/>
            <a:ext cx="229024" cy="507670"/>
            <a:chOff x="665365" y="2250439"/>
            <a:chExt cx="228600" cy="506730"/>
          </a:xfrm>
        </p:grpSpPr>
        <p:sp>
          <p:nvSpPr>
            <p:cNvPr id="23" name="object 21">
              <a:extLst>
                <a:ext uri="{FF2B5EF4-FFF2-40B4-BE49-F238E27FC236}">
                  <a16:creationId xmlns:a16="http://schemas.microsoft.com/office/drawing/2014/main" id="{1C8AB763-47A4-4C23-ABA7-D50EB09422E7}"/>
                </a:ext>
              </a:extLst>
            </p:cNvPr>
            <p:cNvSpPr/>
            <p:nvPr/>
          </p:nvSpPr>
          <p:spPr>
            <a:xfrm>
              <a:off x="671715" y="2256789"/>
              <a:ext cx="215900" cy="494030"/>
            </a:xfrm>
            <a:custGeom>
              <a:avLst/>
              <a:gdLst/>
              <a:ahLst/>
              <a:cxnLst/>
              <a:rect l="l" t="t" r="r" b="b"/>
              <a:pathLst>
                <a:path w="215900" h="494030">
                  <a:moveTo>
                    <a:pt x="215646" y="0"/>
                  </a:moveTo>
                  <a:lnTo>
                    <a:pt x="166271" y="4674"/>
                  </a:lnTo>
                  <a:lnTo>
                    <a:pt x="120909" y="17985"/>
                  </a:lnTo>
                  <a:lnTo>
                    <a:pt x="80865" y="38868"/>
                  </a:lnTo>
                  <a:lnTo>
                    <a:pt x="47446" y="66256"/>
                  </a:lnTo>
                  <a:lnTo>
                    <a:pt x="21958" y="99082"/>
                  </a:lnTo>
                  <a:lnTo>
                    <a:pt x="5707" y="136280"/>
                  </a:lnTo>
                  <a:lnTo>
                    <a:pt x="0" y="176784"/>
                  </a:lnTo>
                  <a:lnTo>
                    <a:pt x="0" y="277368"/>
                  </a:lnTo>
                  <a:lnTo>
                    <a:pt x="6711" y="320905"/>
                  </a:lnTo>
                  <a:lnTo>
                    <a:pt x="25895" y="360858"/>
                  </a:lnTo>
                  <a:lnTo>
                    <a:pt x="56125" y="395654"/>
                  </a:lnTo>
                  <a:lnTo>
                    <a:pt x="95975" y="423720"/>
                  </a:lnTo>
                  <a:lnTo>
                    <a:pt x="144017" y="443484"/>
                  </a:lnTo>
                  <a:lnTo>
                    <a:pt x="144017" y="493775"/>
                  </a:lnTo>
                  <a:lnTo>
                    <a:pt x="215646" y="403098"/>
                  </a:lnTo>
                  <a:lnTo>
                    <a:pt x="144017" y="291846"/>
                  </a:lnTo>
                  <a:lnTo>
                    <a:pt x="144017" y="342900"/>
                  </a:lnTo>
                  <a:lnTo>
                    <a:pt x="98083" y="324266"/>
                  </a:lnTo>
                  <a:lnTo>
                    <a:pt x="59435" y="297846"/>
                  </a:lnTo>
                  <a:lnTo>
                    <a:pt x="29360" y="264997"/>
                  </a:lnTo>
                  <a:lnTo>
                    <a:pt x="9143" y="227075"/>
                  </a:lnTo>
                  <a:lnTo>
                    <a:pt x="31717" y="185324"/>
                  </a:lnTo>
                  <a:lnTo>
                    <a:pt x="65922" y="150559"/>
                  </a:lnTo>
                  <a:lnTo>
                    <a:pt x="109490" y="124096"/>
                  </a:lnTo>
                  <a:lnTo>
                    <a:pt x="160154" y="107253"/>
                  </a:lnTo>
                  <a:lnTo>
                    <a:pt x="215646" y="101346"/>
                  </a:lnTo>
                  <a:lnTo>
                    <a:pt x="215646" y="0"/>
                  </a:lnTo>
                  <a:close/>
                </a:path>
              </a:pathLst>
            </a:custGeom>
            <a:solidFill>
              <a:srgbClr val="010101"/>
            </a:solidFill>
          </p:spPr>
          <p:txBody>
            <a:bodyPr wrap="square" lIns="0" tIns="0" rIns="0" bIns="0" rtlCol="0"/>
            <a:lstStyle/>
            <a:p>
              <a:pPr defTabSz="916137"/>
              <a:endParaRPr sz="1803">
                <a:solidFill>
                  <a:prstClr val="black"/>
                </a:solidFill>
                <a:latin typeface="Calibri"/>
              </a:endParaRPr>
            </a:p>
          </p:txBody>
        </p:sp>
        <p:pic>
          <p:nvPicPr>
            <p:cNvPr id="24" name="object 22">
              <a:extLst>
                <a:ext uri="{FF2B5EF4-FFF2-40B4-BE49-F238E27FC236}">
                  <a16:creationId xmlns:a16="http://schemas.microsoft.com/office/drawing/2014/main" id="{92338244-9B35-441B-AB5A-7A1E411F6E5C}"/>
                </a:ext>
              </a:extLst>
            </p:cNvPr>
            <p:cNvPicPr/>
            <p:nvPr/>
          </p:nvPicPr>
          <p:blipFill>
            <a:blip r:embed="rId2" cstate="print"/>
            <a:stretch>
              <a:fillRect/>
            </a:stretch>
          </p:blipFill>
          <p:spPr>
            <a:xfrm>
              <a:off x="671715" y="2256789"/>
              <a:ext cx="215646" cy="227075"/>
            </a:xfrm>
            <a:prstGeom prst="rect">
              <a:avLst/>
            </a:prstGeom>
          </p:spPr>
        </p:pic>
        <p:sp>
          <p:nvSpPr>
            <p:cNvPr id="25" name="object 23">
              <a:extLst>
                <a:ext uri="{FF2B5EF4-FFF2-40B4-BE49-F238E27FC236}">
                  <a16:creationId xmlns:a16="http://schemas.microsoft.com/office/drawing/2014/main" id="{3CCDF9E9-2A50-49F8-A927-3AAEC09F3C5E}"/>
                </a:ext>
              </a:extLst>
            </p:cNvPr>
            <p:cNvSpPr/>
            <p:nvPr/>
          </p:nvSpPr>
          <p:spPr>
            <a:xfrm>
              <a:off x="671715" y="2256789"/>
              <a:ext cx="215900" cy="494030"/>
            </a:xfrm>
            <a:custGeom>
              <a:avLst/>
              <a:gdLst/>
              <a:ahLst/>
              <a:cxnLst/>
              <a:rect l="l" t="t" r="r" b="b"/>
              <a:pathLst>
                <a:path w="215900" h="494030">
                  <a:moveTo>
                    <a:pt x="215646" y="0"/>
                  </a:moveTo>
                  <a:lnTo>
                    <a:pt x="166271" y="4674"/>
                  </a:lnTo>
                  <a:lnTo>
                    <a:pt x="120909" y="17985"/>
                  </a:lnTo>
                  <a:lnTo>
                    <a:pt x="80865" y="38868"/>
                  </a:lnTo>
                  <a:lnTo>
                    <a:pt x="47446" y="66256"/>
                  </a:lnTo>
                  <a:lnTo>
                    <a:pt x="21958" y="99082"/>
                  </a:lnTo>
                  <a:lnTo>
                    <a:pt x="5707" y="136280"/>
                  </a:lnTo>
                  <a:lnTo>
                    <a:pt x="0" y="176784"/>
                  </a:lnTo>
                  <a:lnTo>
                    <a:pt x="0" y="277368"/>
                  </a:lnTo>
                  <a:lnTo>
                    <a:pt x="6711" y="320905"/>
                  </a:lnTo>
                  <a:lnTo>
                    <a:pt x="25895" y="360858"/>
                  </a:lnTo>
                  <a:lnTo>
                    <a:pt x="56125" y="395654"/>
                  </a:lnTo>
                  <a:lnTo>
                    <a:pt x="95975" y="423720"/>
                  </a:lnTo>
                  <a:lnTo>
                    <a:pt x="144018" y="443484"/>
                  </a:lnTo>
                  <a:lnTo>
                    <a:pt x="144018" y="493776"/>
                  </a:lnTo>
                  <a:lnTo>
                    <a:pt x="215646" y="403098"/>
                  </a:lnTo>
                  <a:lnTo>
                    <a:pt x="144018" y="291846"/>
                  </a:lnTo>
                  <a:lnTo>
                    <a:pt x="144018" y="342900"/>
                  </a:lnTo>
                  <a:lnTo>
                    <a:pt x="98083" y="324266"/>
                  </a:lnTo>
                  <a:lnTo>
                    <a:pt x="59436" y="297846"/>
                  </a:lnTo>
                  <a:lnTo>
                    <a:pt x="29360" y="264997"/>
                  </a:lnTo>
                  <a:lnTo>
                    <a:pt x="9144" y="227076"/>
                  </a:lnTo>
                  <a:lnTo>
                    <a:pt x="31717" y="185324"/>
                  </a:lnTo>
                  <a:lnTo>
                    <a:pt x="65922" y="150559"/>
                  </a:lnTo>
                  <a:lnTo>
                    <a:pt x="109490" y="124096"/>
                  </a:lnTo>
                  <a:lnTo>
                    <a:pt x="160154" y="107253"/>
                  </a:lnTo>
                  <a:lnTo>
                    <a:pt x="215646" y="101346"/>
                  </a:lnTo>
                  <a:lnTo>
                    <a:pt x="215646" y="0"/>
                  </a:lnTo>
                  <a:close/>
                </a:path>
                <a:path w="215900" h="494030">
                  <a:moveTo>
                    <a:pt x="0" y="176784"/>
                  </a:moveTo>
                  <a:lnTo>
                    <a:pt x="571" y="189357"/>
                  </a:lnTo>
                  <a:lnTo>
                    <a:pt x="2286" y="201929"/>
                  </a:lnTo>
                  <a:lnTo>
                    <a:pt x="5143" y="214502"/>
                  </a:lnTo>
                  <a:lnTo>
                    <a:pt x="9144" y="227076"/>
                  </a:lnTo>
                </a:path>
              </a:pathLst>
            </a:custGeom>
            <a:ln w="12700">
              <a:solidFill>
                <a:srgbClr val="010101"/>
              </a:solidFill>
            </a:ln>
          </p:spPr>
          <p:txBody>
            <a:bodyPr wrap="square" lIns="0" tIns="0" rIns="0" bIns="0" rtlCol="0"/>
            <a:lstStyle/>
            <a:p>
              <a:pPr defTabSz="916137"/>
              <a:endParaRPr sz="1803">
                <a:solidFill>
                  <a:prstClr val="black"/>
                </a:solidFill>
                <a:latin typeface="Calibri"/>
              </a:endParaRPr>
            </a:p>
          </p:txBody>
        </p:sp>
      </p:grpSp>
      <p:grpSp>
        <p:nvGrpSpPr>
          <p:cNvPr id="26" name="object 24">
            <a:extLst>
              <a:ext uri="{FF2B5EF4-FFF2-40B4-BE49-F238E27FC236}">
                <a16:creationId xmlns:a16="http://schemas.microsoft.com/office/drawing/2014/main" id="{72374B65-1FC9-48FE-AB79-ED7B42F8E895}"/>
              </a:ext>
            </a:extLst>
          </p:cNvPr>
          <p:cNvGrpSpPr/>
          <p:nvPr/>
        </p:nvGrpSpPr>
        <p:grpSpPr>
          <a:xfrm>
            <a:off x="2242466" y="3646488"/>
            <a:ext cx="229024" cy="578922"/>
            <a:chOff x="665365" y="3187700"/>
            <a:chExt cx="228600" cy="577850"/>
          </a:xfrm>
        </p:grpSpPr>
        <p:sp>
          <p:nvSpPr>
            <p:cNvPr id="27" name="object 25">
              <a:extLst>
                <a:ext uri="{FF2B5EF4-FFF2-40B4-BE49-F238E27FC236}">
                  <a16:creationId xmlns:a16="http://schemas.microsoft.com/office/drawing/2014/main" id="{A41721AC-EF20-4EB5-B39C-678331F43E2F}"/>
                </a:ext>
              </a:extLst>
            </p:cNvPr>
            <p:cNvSpPr/>
            <p:nvPr/>
          </p:nvSpPr>
          <p:spPr>
            <a:xfrm>
              <a:off x="671715" y="3194049"/>
              <a:ext cx="215900" cy="565150"/>
            </a:xfrm>
            <a:custGeom>
              <a:avLst/>
              <a:gdLst/>
              <a:ahLst/>
              <a:cxnLst/>
              <a:rect l="l" t="t" r="r" b="b"/>
              <a:pathLst>
                <a:path w="215900" h="565150">
                  <a:moveTo>
                    <a:pt x="215646" y="0"/>
                  </a:moveTo>
                  <a:lnTo>
                    <a:pt x="166268" y="5308"/>
                  </a:lnTo>
                  <a:lnTo>
                    <a:pt x="120904" y="20421"/>
                  </a:lnTo>
                  <a:lnTo>
                    <a:pt x="80860" y="44157"/>
                  </a:lnTo>
                  <a:lnTo>
                    <a:pt x="47434" y="75285"/>
                  </a:lnTo>
                  <a:lnTo>
                    <a:pt x="21945" y="112636"/>
                  </a:lnTo>
                  <a:lnTo>
                    <a:pt x="5702" y="155003"/>
                  </a:lnTo>
                  <a:lnTo>
                    <a:pt x="0" y="201168"/>
                  </a:lnTo>
                  <a:lnTo>
                    <a:pt x="0" y="316992"/>
                  </a:lnTo>
                  <a:lnTo>
                    <a:pt x="6705" y="366801"/>
                  </a:lnTo>
                  <a:lnTo>
                    <a:pt x="25895" y="412534"/>
                  </a:lnTo>
                  <a:lnTo>
                    <a:pt x="56121" y="452348"/>
                  </a:lnTo>
                  <a:lnTo>
                    <a:pt x="95973" y="484365"/>
                  </a:lnTo>
                  <a:lnTo>
                    <a:pt x="144018" y="506730"/>
                  </a:lnTo>
                  <a:lnTo>
                    <a:pt x="144018" y="564642"/>
                  </a:lnTo>
                  <a:lnTo>
                    <a:pt x="215646" y="461010"/>
                  </a:lnTo>
                  <a:lnTo>
                    <a:pt x="144018" y="333756"/>
                  </a:lnTo>
                  <a:lnTo>
                    <a:pt x="144018" y="391668"/>
                  </a:lnTo>
                  <a:lnTo>
                    <a:pt x="98082" y="370636"/>
                  </a:lnTo>
                  <a:lnTo>
                    <a:pt x="59436" y="340525"/>
                  </a:lnTo>
                  <a:lnTo>
                    <a:pt x="29349" y="302844"/>
                  </a:lnTo>
                  <a:lnTo>
                    <a:pt x="9144" y="259080"/>
                  </a:lnTo>
                  <a:lnTo>
                    <a:pt x="27076" y="218782"/>
                  </a:lnTo>
                  <a:lnTo>
                    <a:pt x="53365" y="183819"/>
                  </a:lnTo>
                  <a:lnTo>
                    <a:pt x="86677" y="155067"/>
                  </a:lnTo>
                  <a:lnTo>
                    <a:pt x="125691" y="133438"/>
                  </a:lnTo>
                  <a:lnTo>
                    <a:pt x="169125" y="119811"/>
                  </a:lnTo>
                  <a:lnTo>
                    <a:pt x="215646" y="115062"/>
                  </a:lnTo>
                  <a:lnTo>
                    <a:pt x="215646" y="0"/>
                  </a:lnTo>
                  <a:close/>
                </a:path>
              </a:pathLst>
            </a:custGeom>
            <a:solidFill>
              <a:srgbClr val="010101"/>
            </a:solidFill>
          </p:spPr>
          <p:txBody>
            <a:bodyPr wrap="square" lIns="0" tIns="0" rIns="0" bIns="0" rtlCol="0"/>
            <a:lstStyle/>
            <a:p>
              <a:pPr defTabSz="916137"/>
              <a:endParaRPr sz="1803">
                <a:solidFill>
                  <a:prstClr val="black"/>
                </a:solidFill>
                <a:latin typeface="Calibri"/>
              </a:endParaRPr>
            </a:p>
          </p:txBody>
        </p:sp>
        <p:sp>
          <p:nvSpPr>
            <p:cNvPr id="28" name="object 26">
              <a:extLst>
                <a:ext uri="{FF2B5EF4-FFF2-40B4-BE49-F238E27FC236}">
                  <a16:creationId xmlns:a16="http://schemas.microsoft.com/office/drawing/2014/main" id="{59A4563C-AA89-46A4-8D74-5BB6CD030D4E}"/>
                </a:ext>
              </a:extLst>
            </p:cNvPr>
            <p:cNvSpPr/>
            <p:nvPr/>
          </p:nvSpPr>
          <p:spPr>
            <a:xfrm>
              <a:off x="671715" y="3194050"/>
              <a:ext cx="215900" cy="565150"/>
            </a:xfrm>
            <a:custGeom>
              <a:avLst/>
              <a:gdLst/>
              <a:ahLst/>
              <a:cxnLst/>
              <a:rect l="l" t="t" r="r" b="b"/>
              <a:pathLst>
                <a:path w="215900" h="565150">
                  <a:moveTo>
                    <a:pt x="215646" y="0"/>
                  </a:moveTo>
                  <a:lnTo>
                    <a:pt x="166271" y="5305"/>
                  </a:lnTo>
                  <a:lnTo>
                    <a:pt x="120909" y="20420"/>
                  </a:lnTo>
                  <a:lnTo>
                    <a:pt x="80865" y="44147"/>
                  </a:lnTo>
                  <a:lnTo>
                    <a:pt x="47446" y="75284"/>
                  </a:lnTo>
                  <a:lnTo>
                    <a:pt x="21958" y="112633"/>
                  </a:lnTo>
                  <a:lnTo>
                    <a:pt x="5707" y="154994"/>
                  </a:lnTo>
                  <a:lnTo>
                    <a:pt x="0" y="201168"/>
                  </a:lnTo>
                  <a:lnTo>
                    <a:pt x="0" y="316992"/>
                  </a:lnTo>
                  <a:lnTo>
                    <a:pt x="6711" y="366790"/>
                  </a:lnTo>
                  <a:lnTo>
                    <a:pt x="25895" y="412528"/>
                  </a:lnTo>
                  <a:lnTo>
                    <a:pt x="56125" y="452341"/>
                  </a:lnTo>
                  <a:lnTo>
                    <a:pt x="95975" y="484363"/>
                  </a:lnTo>
                  <a:lnTo>
                    <a:pt x="144018" y="506730"/>
                  </a:lnTo>
                  <a:lnTo>
                    <a:pt x="144018" y="564642"/>
                  </a:lnTo>
                  <a:lnTo>
                    <a:pt x="215646" y="461009"/>
                  </a:lnTo>
                  <a:lnTo>
                    <a:pt x="144018" y="333756"/>
                  </a:lnTo>
                  <a:lnTo>
                    <a:pt x="144018" y="391668"/>
                  </a:lnTo>
                  <a:lnTo>
                    <a:pt x="98083" y="370629"/>
                  </a:lnTo>
                  <a:lnTo>
                    <a:pt x="59436" y="340518"/>
                  </a:lnTo>
                  <a:lnTo>
                    <a:pt x="29360" y="302835"/>
                  </a:lnTo>
                  <a:lnTo>
                    <a:pt x="9144" y="259079"/>
                  </a:lnTo>
                  <a:lnTo>
                    <a:pt x="27086" y="218778"/>
                  </a:lnTo>
                  <a:lnTo>
                    <a:pt x="53368" y="183811"/>
                  </a:lnTo>
                  <a:lnTo>
                    <a:pt x="86677" y="155067"/>
                  </a:lnTo>
                  <a:lnTo>
                    <a:pt x="125701" y="133434"/>
                  </a:lnTo>
                  <a:lnTo>
                    <a:pt x="169128" y="119803"/>
                  </a:lnTo>
                  <a:lnTo>
                    <a:pt x="215646" y="115062"/>
                  </a:lnTo>
                  <a:lnTo>
                    <a:pt x="215646" y="0"/>
                  </a:lnTo>
                  <a:close/>
                </a:path>
                <a:path w="215900" h="565150">
                  <a:moveTo>
                    <a:pt x="0" y="201168"/>
                  </a:moveTo>
                  <a:lnTo>
                    <a:pt x="571" y="215896"/>
                  </a:lnTo>
                  <a:lnTo>
                    <a:pt x="2286" y="230409"/>
                  </a:lnTo>
                  <a:lnTo>
                    <a:pt x="5143" y="244780"/>
                  </a:lnTo>
                  <a:lnTo>
                    <a:pt x="9144" y="259079"/>
                  </a:lnTo>
                </a:path>
              </a:pathLst>
            </a:custGeom>
            <a:ln w="12700">
              <a:solidFill>
                <a:srgbClr val="010101"/>
              </a:solidFill>
            </a:ln>
          </p:spPr>
          <p:txBody>
            <a:bodyPr wrap="square" lIns="0" tIns="0" rIns="0" bIns="0" rtlCol="0"/>
            <a:lstStyle/>
            <a:p>
              <a:pPr defTabSz="916137"/>
              <a:endParaRPr sz="1803">
                <a:solidFill>
                  <a:prstClr val="black"/>
                </a:solidFill>
                <a:latin typeface="Calibri"/>
              </a:endParaRPr>
            </a:p>
          </p:txBody>
        </p:sp>
      </p:grpSp>
      <p:grpSp>
        <p:nvGrpSpPr>
          <p:cNvPr id="29" name="object 27">
            <a:extLst>
              <a:ext uri="{FF2B5EF4-FFF2-40B4-BE49-F238E27FC236}">
                <a16:creationId xmlns:a16="http://schemas.microsoft.com/office/drawing/2014/main" id="{59732F70-9948-4E45-B5D5-042B00AD739A}"/>
              </a:ext>
            </a:extLst>
          </p:cNvPr>
          <p:cNvGrpSpPr/>
          <p:nvPr/>
        </p:nvGrpSpPr>
        <p:grpSpPr>
          <a:xfrm>
            <a:off x="2458512" y="4944292"/>
            <a:ext cx="300912" cy="508306"/>
            <a:chOff x="881011" y="4483100"/>
            <a:chExt cx="300355" cy="507365"/>
          </a:xfrm>
        </p:grpSpPr>
        <p:sp>
          <p:nvSpPr>
            <p:cNvPr id="30" name="object 28">
              <a:extLst>
                <a:ext uri="{FF2B5EF4-FFF2-40B4-BE49-F238E27FC236}">
                  <a16:creationId xmlns:a16="http://schemas.microsoft.com/office/drawing/2014/main" id="{039735CE-5009-485E-B609-76FF52A57888}"/>
                </a:ext>
              </a:extLst>
            </p:cNvPr>
            <p:cNvSpPr/>
            <p:nvPr/>
          </p:nvSpPr>
          <p:spPr>
            <a:xfrm>
              <a:off x="887361" y="4489449"/>
              <a:ext cx="287655" cy="494665"/>
            </a:xfrm>
            <a:custGeom>
              <a:avLst/>
              <a:gdLst/>
              <a:ahLst/>
              <a:cxnLst/>
              <a:rect l="l" t="t" r="r" b="b"/>
              <a:pathLst>
                <a:path w="287655" h="494664">
                  <a:moveTo>
                    <a:pt x="287274" y="0"/>
                  </a:moveTo>
                  <a:lnTo>
                    <a:pt x="229412" y="3568"/>
                  </a:lnTo>
                  <a:lnTo>
                    <a:pt x="175514" y="13792"/>
                  </a:lnTo>
                  <a:lnTo>
                    <a:pt x="126720" y="29984"/>
                  </a:lnTo>
                  <a:lnTo>
                    <a:pt x="84201" y="51435"/>
                  </a:lnTo>
                  <a:lnTo>
                    <a:pt x="49098" y="77470"/>
                  </a:lnTo>
                  <a:lnTo>
                    <a:pt x="22593" y="107378"/>
                  </a:lnTo>
                  <a:lnTo>
                    <a:pt x="0" y="176022"/>
                  </a:lnTo>
                  <a:lnTo>
                    <a:pt x="0" y="277368"/>
                  </a:lnTo>
                  <a:lnTo>
                    <a:pt x="24206" y="348234"/>
                  </a:lnTo>
                  <a:lnTo>
                    <a:pt x="52857" y="379387"/>
                  </a:lnTo>
                  <a:lnTo>
                    <a:pt x="91097" y="406400"/>
                  </a:lnTo>
                  <a:lnTo>
                    <a:pt x="137845" y="428345"/>
                  </a:lnTo>
                  <a:lnTo>
                    <a:pt x="192024" y="444246"/>
                  </a:lnTo>
                  <a:lnTo>
                    <a:pt x="192024" y="494538"/>
                  </a:lnTo>
                  <a:lnTo>
                    <a:pt x="287274" y="403860"/>
                  </a:lnTo>
                  <a:lnTo>
                    <a:pt x="192024" y="292608"/>
                  </a:lnTo>
                  <a:lnTo>
                    <a:pt x="192024" y="342900"/>
                  </a:lnTo>
                  <a:lnTo>
                    <a:pt x="130911" y="324383"/>
                  </a:lnTo>
                  <a:lnTo>
                    <a:pt x="79248" y="298132"/>
                  </a:lnTo>
                  <a:lnTo>
                    <a:pt x="39001" y="265328"/>
                  </a:lnTo>
                  <a:lnTo>
                    <a:pt x="12192" y="227076"/>
                  </a:lnTo>
                  <a:lnTo>
                    <a:pt x="32296" y="196316"/>
                  </a:lnTo>
                  <a:lnTo>
                    <a:pt x="60591" y="169011"/>
                  </a:lnTo>
                  <a:lnTo>
                    <a:pt x="95986" y="145630"/>
                  </a:lnTo>
                  <a:lnTo>
                    <a:pt x="137414" y="126619"/>
                  </a:lnTo>
                  <a:lnTo>
                    <a:pt x="183807" y="112471"/>
                  </a:lnTo>
                  <a:lnTo>
                    <a:pt x="234124" y="103632"/>
                  </a:lnTo>
                  <a:lnTo>
                    <a:pt x="287274" y="100584"/>
                  </a:lnTo>
                  <a:lnTo>
                    <a:pt x="287274" y="0"/>
                  </a:lnTo>
                  <a:close/>
                </a:path>
              </a:pathLst>
            </a:custGeom>
            <a:solidFill>
              <a:srgbClr val="010101"/>
            </a:solidFill>
          </p:spPr>
          <p:txBody>
            <a:bodyPr wrap="square" lIns="0" tIns="0" rIns="0" bIns="0" rtlCol="0"/>
            <a:lstStyle/>
            <a:p>
              <a:pPr defTabSz="916137"/>
              <a:endParaRPr sz="1803">
                <a:solidFill>
                  <a:prstClr val="black"/>
                </a:solidFill>
                <a:latin typeface="Calibri"/>
              </a:endParaRPr>
            </a:p>
          </p:txBody>
        </p:sp>
        <p:sp>
          <p:nvSpPr>
            <p:cNvPr id="31" name="object 29">
              <a:extLst>
                <a:ext uri="{FF2B5EF4-FFF2-40B4-BE49-F238E27FC236}">
                  <a16:creationId xmlns:a16="http://schemas.microsoft.com/office/drawing/2014/main" id="{6783ED63-1541-4FC4-B4E6-B4C21887BCC9}"/>
                </a:ext>
              </a:extLst>
            </p:cNvPr>
            <p:cNvSpPr/>
            <p:nvPr/>
          </p:nvSpPr>
          <p:spPr>
            <a:xfrm>
              <a:off x="887361" y="4489450"/>
              <a:ext cx="287655" cy="494665"/>
            </a:xfrm>
            <a:custGeom>
              <a:avLst/>
              <a:gdLst/>
              <a:ahLst/>
              <a:cxnLst/>
              <a:rect l="l" t="t" r="r" b="b"/>
              <a:pathLst>
                <a:path w="287655" h="494664">
                  <a:moveTo>
                    <a:pt x="287274" y="0"/>
                  </a:moveTo>
                  <a:lnTo>
                    <a:pt x="229424" y="3562"/>
                  </a:lnTo>
                  <a:lnTo>
                    <a:pt x="175521" y="13787"/>
                  </a:lnTo>
                  <a:lnTo>
                    <a:pt x="126727" y="29976"/>
                  </a:lnTo>
                  <a:lnTo>
                    <a:pt x="84201" y="51435"/>
                  </a:lnTo>
                  <a:lnTo>
                    <a:pt x="49104" y="77465"/>
                  </a:lnTo>
                  <a:lnTo>
                    <a:pt x="22598" y="107370"/>
                  </a:lnTo>
                  <a:lnTo>
                    <a:pt x="0" y="176022"/>
                  </a:lnTo>
                  <a:lnTo>
                    <a:pt x="0" y="277368"/>
                  </a:lnTo>
                  <a:lnTo>
                    <a:pt x="24214" y="348234"/>
                  </a:lnTo>
                  <a:lnTo>
                    <a:pt x="52863" y="379380"/>
                  </a:lnTo>
                  <a:lnTo>
                    <a:pt x="91101" y="406400"/>
                  </a:lnTo>
                  <a:lnTo>
                    <a:pt x="137847" y="428339"/>
                  </a:lnTo>
                  <a:lnTo>
                    <a:pt x="192024" y="444245"/>
                  </a:lnTo>
                  <a:lnTo>
                    <a:pt x="192024" y="494538"/>
                  </a:lnTo>
                  <a:lnTo>
                    <a:pt x="287274" y="403860"/>
                  </a:lnTo>
                  <a:lnTo>
                    <a:pt x="192024" y="292608"/>
                  </a:lnTo>
                  <a:lnTo>
                    <a:pt x="192024" y="342900"/>
                  </a:lnTo>
                  <a:lnTo>
                    <a:pt x="130921" y="324373"/>
                  </a:lnTo>
                  <a:lnTo>
                    <a:pt x="79248" y="298132"/>
                  </a:lnTo>
                  <a:lnTo>
                    <a:pt x="39004" y="265318"/>
                  </a:lnTo>
                  <a:lnTo>
                    <a:pt x="12192" y="227076"/>
                  </a:lnTo>
                  <a:lnTo>
                    <a:pt x="32308" y="196316"/>
                  </a:lnTo>
                  <a:lnTo>
                    <a:pt x="60595" y="169008"/>
                  </a:lnTo>
                  <a:lnTo>
                    <a:pt x="95987" y="145619"/>
                  </a:lnTo>
                  <a:lnTo>
                    <a:pt x="137417" y="126616"/>
                  </a:lnTo>
                  <a:lnTo>
                    <a:pt x="183819" y="112464"/>
                  </a:lnTo>
                  <a:lnTo>
                    <a:pt x="234127" y="103632"/>
                  </a:lnTo>
                  <a:lnTo>
                    <a:pt x="287274" y="100584"/>
                  </a:lnTo>
                  <a:lnTo>
                    <a:pt x="287274" y="0"/>
                  </a:lnTo>
                  <a:close/>
                </a:path>
                <a:path w="287655" h="494664">
                  <a:moveTo>
                    <a:pt x="0" y="176784"/>
                  </a:moveTo>
                  <a:lnTo>
                    <a:pt x="833" y="189357"/>
                  </a:lnTo>
                  <a:lnTo>
                    <a:pt x="3238" y="201929"/>
                  </a:lnTo>
                  <a:lnTo>
                    <a:pt x="7072" y="214502"/>
                  </a:lnTo>
                  <a:lnTo>
                    <a:pt x="12192" y="227076"/>
                  </a:lnTo>
                </a:path>
              </a:pathLst>
            </a:custGeom>
            <a:ln w="12700">
              <a:solidFill>
                <a:srgbClr val="010101"/>
              </a:solidFill>
            </a:ln>
          </p:spPr>
          <p:txBody>
            <a:bodyPr wrap="square" lIns="0" tIns="0" rIns="0" bIns="0" rtlCol="0"/>
            <a:lstStyle/>
            <a:p>
              <a:pPr defTabSz="916137"/>
              <a:endParaRPr sz="1803">
                <a:solidFill>
                  <a:prstClr val="black"/>
                </a:solidFill>
                <a:latin typeface="Calibri"/>
              </a:endParaRPr>
            </a:p>
          </p:txBody>
        </p:sp>
      </p:grpSp>
      <p:grpSp>
        <p:nvGrpSpPr>
          <p:cNvPr id="32" name="object 30">
            <a:extLst>
              <a:ext uri="{FF2B5EF4-FFF2-40B4-BE49-F238E27FC236}">
                <a16:creationId xmlns:a16="http://schemas.microsoft.com/office/drawing/2014/main" id="{C23F3D67-58AD-45C5-B92D-FD109BAD7C65}"/>
              </a:ext>
            </a:extLst>
          </p:cNvPr>
          <p:cNvGrpSpPr/>
          <p:nvPr/>
        </p:nvGrpSpPr>
        <p:grpSpPr>
          <a:xfrm>
            <a:off x="4333456" y="4609153"/>
            <a:ext cx="589101" cy="1214464"/>
            <a:chOff x="2752483" y="4148582"/>
            <a:chExt cx="588010" cy="1212215"/>
          </a:xfrm>
        </p:grpSpPr>
        <p:sp>
          <p:nvSpPr>
            <p:cNvPr id="33" name="object 31">
              <a:extLst>
                <a:ext uri="{FF2B5EF4-FFF2-40B4-BE49-F238E27FC236}">
                  <a16:creationId xmlns:a16="http://schemas.microsoft.com/office/drawing/2014/main" id="{E848F04D-99E9-41A9-93DD-4B525C90E9A2}"/>
                </a:ext>
              </a:extLst>
            </p:cNvPr>
            <p:cNvSpPr/>
            <p:nvPr/>
          </p:nvSpPr>
          <p:spPr>
            <a:xfrm>
              <a:off x="2758833" y="4154932"/>
              <a:ext cx="575310" cy="1199515"/>
            </a:xfrm>
            <a:custGeom>
              <a:avLst/>
              <a:gdLst/>
              <a:ahLst/>
              <a:cxnLst/>
              <a:rect l="l" t="t" r="r" b="b"/>
              <a:pathLst>
                <a:path w="575310" h="1199514">
                  <a:moveTo>
                    <a:pt x="192024" y="0"/>
                  </a:moveTo>
                  <a:lnTo>
                    <a:pt x="0" y="220218"/>
                  </a:lnTo>
                  <a:lnTo>
                    <a:pt x="192024" y="489966"/>
                  </a:lnTo>
                  <a:lnTo>
                    <a:pt x="192024" y="367284"/>
                  </a:lnTo>
                  <a:lnTo>
                    <a:pt x="242686" y="382728"/>
                  </a:lnTo>
                  <a:lnTo>
                    <a:pt x="290724" y="401500"/>
                  </a:lnTo>
                  <a:lnTo>
                    <a:pt x="335891" y="423409"/>
                  </a:lnTo>
                  <a:lnTo>
                    <a:pt x="377939" y="448263"/>
                  </a:lnTo>
                  <a:lnTo>
                    <a:pt x="416623" y="475869"/>
                  </a:lnTo>
                  <a:lnTo>
                    <a:pt x="451695" y="506035"/>
                  </a:lnTo>
                  <a:lnTo>
                    <a:pt x="482908" y="538569"/>
                  </a:lnTo>
                  <a:lnTo>
                    <a:pt x="510015" y="573280"/>
                  </a:lnTo>
                  <a:lnTo>
                    <a:pt x="532770" y="609974"/>
                  </a:lnTo>
                  <a:lnTo>
                    <a:pt x="550926" y="648462"/>
                  </a:lnTo>
                  <a:lnTo>
                    <a:pt x="533137" y="686576"/>
                  </a:lnTo>
                  <a:lnTo>
                    <a:pt x="510973" y="722773"/>
                  </a:lnTo>
                  <a:lnTo>
                    <a:pt x="484700" y="756907"/>
                  </a:lnTo>
                  <a:lnTo>
                    <a:pt x="454585" y="788834"/>
                  </a:lnTo>
                  <a:lnTo>
                    <a:pt x="420894" y="818408"/>
                  </a:lnTo>
                  <a:lnTo>
                    <a:pt x="383894" y="845484"/>
                  </a:lnTo>
                  <a:lnTo>
                    <a:pt x="343852" y="869918"/>
                  </a:lnTo>
                  <a:lnTo>
                    <a:pt x="301034" y="891564"/>
                  </a:lnTo>
                  <a:lnTo>
                    <a:pt x="255707" y="910278"/>
                  </a:lnTo>
                  <a:lnTo>
                    <a:pt x="208137" y="925914"/>
                  </a:lnTo>
                  <a:lnTo>
                    <a:pt x="158590" y="938328"/>
                  </a:lnTo>
                  <a:lnTo>
                    <a:pt x="107335" y="947374"/>
                  </a:lnTo>
                  <a:lnTo>
                    <a:pt x="54636" y="952909"/>
                  </a:lnTo>
                  <a:lnTo>
                    <a:pt x="762" y="954786"/>
                  </a:lnTo>
                  <a:lnTo>
                    <a:pt x="762" y="1199388"/>
                  </a:lnTo>
                  <a:lnTo>
                    <a:pt x="56044" y="1197424"/>
                  </a:lnTo>
                  <a:lnTo>
                    <a:pt x="109850" y="1191655"/>
                  </a:lnTo>
                  <a:lnTo>
                    <a:pt x="161939" y="1182260"/>
                  </a:lnTo>
                  <a:lnTo>
                    <a:pt x="212068" y="1169420"/>
                  </a:lnTo>
                  <a:lnTo>
                    <a:pt x="259995" y="1153315"/>
                  </a:lnTo>
                  <a:lnTo>
                    <a:pt x="305478" y="1134127"/>
                  </a:lnTo>
                  <a:lnTo>
                    <a:pt x="348276" y="1112035"/>
                  </a:lnTo>
                  <a:lnTo>
                    <a:pt x="388146" y="1087220"/>
                  </a:lnTo>
                  <a:lnTo>
                    <a:pt x="424846" y="1059863"/>
                  </a:lnTo>
                  <a:lnTo>
                    <a:pt x="458135" y="1030144"/>
                  </a:lnTo>
                  <a:lnTo>
                    <a:pt x="487771" y="998243"/>
                  </a:lnTo>
                  <a:lnTo>
                    <a:pt x="513510" y="964342"/>
                  </a:lnTo>
                  <a:lnTo>
                    <a:pt x="535113" y="928621"/>
                  </a:lnTo>
                  <a:lnTo>
                    <a:pt x="552336" y="891260"/>
                  </a:lnTo>
                  <a:lnTo>
                    <a:pt x="564938" y="852439"/>
                  </a:lnTo>
                  <a:lnTo>
                    <a:pt x="572676" y="812341"/>
                  </a:lnTo>
                  <a:lnTo>
                    <a:pt x="575310" y="771144"/>
                  </a:lnTo>
                  <a:lnTo>
                    <a:pt x="575310" y="526542"/>
                  </a:lnTo>
                  <a:lnTo>
                    <a:pt x="572613" y="484916"/>
                  </a:lnTo>
                  <a:lnTo>
                    <a:pt x="564666" y="444242"/>
                  </a:lnTo>
                  <a:lnTo>
                    <a:pt x="551683" y="404739"/>
                  </a:lnTo>
                  <a:lnTo>
                    <a:pt x="533878" y="366629"/>
                  </a:lnTo>
                  <a:lnTo>
                    <a:pt x="511466" y="330131"/>
                  </a:lnTo>
                  <a:lnTo>
                    <a:pt x="484660" y="295467"/>
                  </a:lnTo>
                  <a:lnTo>
                    <a:pt x="453676" y="262857"/>
                  </a:lnTo>
                  <a:lnTo>
                    <a:pt x="418728" y="232521"/>
                  </a:lnTo>
                  <a:lnTo>
                    <a:pt x="380030" y="204681"/>
                  </a:lnTo>
                  <a:lnTo>
                    <a:pt x="337796" y="179556"/>
                  </a:lnTo>
                  <a:lnTo>
                    <a:pt x="292241" y="157367"/>
                  </a:lnTo>
                  <a:lnTo>
                    <a:pt x="243578" y="138336"/>
                  </a:lnTo>
                  <a:lnTo>
                    <a:pt x="192024" y="122682"/>
                  </a:lnTo>
                  <a:lnTo>
                    <a:pt x="192024" y="0"/>
                  </a:lnTo>
                  <a:close/>
                </a:path>
              </a:pathLst>
            </a:custGeom>
            <a:solidFill>
              <a:srgbClr val="FF0101"/>
            </a:solidFill>
          </p:spPr>
          <p:txBody>
            <a:bodyPr wrap="square" lIns="0" tIns="0" rIns="0" bIns="0" rtlCol="0"/>
            <a:lstStyle/>
            <a:p>
              <a:pPr defTabSz="916137"/>
              <a:endParaRPr sz="1803">
                <a:solidFill>
                  <a:prstClr val="black"/>
                </a:solidFill>
                <a:latin typeface="Calibri"/>
              </a:endParaRPr>
            </a:p>
          </p:txBody>
        </p:sp>
        <p:sp>
          <p:nvSpPr>
            <p:cNvPr id="34" name="object 32">
              <a:extLst>
                <a:ext uri="{FF2B5EF4-FFF2-40B4-BE49-F238E27FC236}">
                  <a16:creationId xmlns:a16="http://schemas.microsoft.com/office/drawing/2014/main" id="{AE0A1AAF-DDFE-4DDA-90A2-82909F3232FB}"/>
                </a:ext>
              </a:extLst>
            </p:cNvPr>
            <p:cNvSpPr/>
            <p:nvPr/>
          </p:nvSpPr>
          <p:spPr>
            <a:xfrm>
              <a:off x="2759595" y="4803394"/>
              <a:ext cx="574675" cy="551180"/>
            </a:xfrm>
            <a:custGeom>
              <a:avLst/>
              <a:gdLst/>
              <a:ahLst/>
              <a:cxnLst/>
              <a:rect l="l" t="t" r="r" b="b"/>
              <a:pathLst>
                <a:path w="574675" h="551179">
                  <a:moveTo>
                    <a:pt x="550163" y="0"/>
                  </a:moveTo>
                  <a:lnTo>
                    <a:pt x="532375" y="38114"/>
                  </a:lnTo>
                  <a:lnTo>
                    <a:pt x="510211" y="74311"/>
                  </a:lnTo>
                  <a:lnTo>
                    <a:pt x="483938" y="108445"/>
                  </a:lnTo>
                  <a:lnTo>
                    <a:pt x="453823" y="140372"/>
                  </a:lnTo>
                  <a:lnTo>
                    <a:pt x="420132" y="169946"/>
                  </a:lnTo>
                  <a:lnTo>
                    <a:pt x="383132" y="197022"/>
                  </a:lnTo>
                  <a:lnTo>
                    <a:pt x="343090" y="221456"/>
                  </a:lnTo>
                  <a:lnTo>
                    <a:pt x="300272" y="243102"/>
                  </a:lnTo>
                  <a:lnTo>
                    <a:pt x="254945" y="261816"/>
                  </a:lnTo>
                  <a:lnTo>
                    <a:pt x="207375" y="277452"/>
                  </a:lnTo>
                  <a:lnTo>
                    <a:pt x="157828" y="289866"/>
                  </a:lnTo>
                  <a:lnTo>
                    <a:pt x="106573" y="298912"/>
                  </a:lnTo>
                  <a:lnTo>
                    <a:pt x="53874" y="304447"/>
                  </a:lnTo>
                  <a:lnTo>
                    <a:pt x="0" y="306323"/>
                  </a:lnTo>
                  <a:lnTo>
                    <a:pt x="0" y="550925"/>
                  </a:lnTo>
                  <a:lnTo>
                    <a:pt x="55282" y="548962"/>
                  </a:lnTo>
                  <a:lnTo>
                    <a:pt x="109088" y="543193"/>
                  </a:lnTo>
                  <a:lnTo>
                    <a:pt x="161177" y="533798"/>
                  </a:lnTo>
                  <a:lnTo>
                    <a:pt x="211306" y="520958"/>
                  </a:lnTo>
                  <a:lnTo>
                    <a:pt x="259233" y="504853"/>
                  </a:lnTo>
                  <a:lnTo>
                    <a:pt x="304716" y="485665"/>
                  </a:lnTo>
                  <a:lnTo>
                    <a:pt x="347514" y="463573"/>
                  </a:lnTo>
                  <a:lnTo>
                    <a:pt x="387384" y="438758"/>
                  </a:lnTo>
                  <a:lnTo>
                    <a:pt x="424084" y="411401"/>
                  </a:lnTo>
                  <a:lnTo>
                    <a:pt x="457373" y="381682"/>
                  </a:lnTo>
                  <a:lnTo>
                    <a:pt x="487009" y="349781"/>
                  </a:lnTo>
                  <a:lnTo>
                    <a:pt x="512748" y="315880"/>
                  </a:lnTo>
                  <a:lnTo>
                    <a:pt x="534351" y="280159"/>
                  </a:lnTo>
                  <a:lnTo>
                    <a:pt x="551574" y="242798"/>
                  </a:lnTo>
                  <a:lnTo>
                    <a:pt x="564176" y="203977"/>
                  </a:lnTo>
                  <a:lnTo>
                    <a:pt x="571914" y="163879"/>
                  </a:lnTo>
                  <a:lnTo>
                    <a:pt x="574548" y="122681"/>
                  </a:lnTo>
                  <a:lnTo>
                    <a:pt x="572988" y="91725"/>
                  </a:lnTo>
                  <a:lnTo>
                    <a:pt x="568356" y="60769"/>
                  </a:lnTo>
                  <a:lnTo>
                    <a:pt x="560724" y="30098"/>
                  </a:lnTo>
                  <a:lnTo>
                    <a:pt x="550163" y="0"/>
                  </a:lnTo>
                  <a:close/>
                </a:path>
              </a:pathLst>
            </a:custGeom>
            <a:solidFill>
              <a:srgbClr val="CD0101"/>
            </a:solidFill>
          </p:spPr>
          <p:txBody>
            <a:bodyPr wrap="square" lIns="0" tIns="0" rIns="0" bIns="0" rtlCol="0"/>
            <a:lstStyle/>
            <a:p>
              <a:pPr defTabSz="916137"/>
              <a:endParaRPr sz="1803">
                <a:solidFill>
                  <a:prstClr val="black"/>
                </a:solidFill>
                <a:latin typeface="Calibri"/>
              </a:endParaRPr>
            </a:p>
          </p:txBody>
        </p:sp>
        <p:sp>
          <p:nvSpPr>
            <p:cNvPr id="35" name="object 33">
              <a:extLst>
                <a:ext uri="{FF2B5EF4-FFF2-40B4-BE49-F238E27FC236}">
                  <a16:creationId xmlns:a16="http://schemas.microsoft.com/office/drawing/2014/main" id="{7E31E43C-233F-41A1-843E-E467BC91D8A2}"/>
                </a:ext>
              </a:extLst>
            </p:cNvPr>
            <p:cNvSpPr/>
            <p:nvPr/>
          </p:nvSpPr>
          <p:spPr>
            <a:xfrm>
              <a:off x="2758833" y="4154932"/>
              <a:ext cx="575310" cy="1199515"/>
            </a:xfrm>
            <a:custGeom>
              <a:avLst/>
              <a:gdLst/>
              <a:ahLst/>
              <a:cxnLst/>
              <a:rect l="l" t="t" r="r" b="b"/>
              <a:pathLst>
                <a:path w="575310" h="1199514">
                  <a:moveTo>
                    <a:pt x="762" y="1199388"/>
                  </a:moveTo>
                  <a:lnTo>
                    <a:pt x="56044" y="1197424"/>
                  </a:lnTo>
                  <a:lnTo>
                    <a:pt x="109850" y="1191655"/>
                  </a:lnTo>
                  <a:lnTo>
                    <a:pt x="161939" y="1182260"/>
                  </a:lnTo>
                  <a:lnTo>
                    <a:pt x="212068" y="1169420"/>
                  </a:lnTo>
                  <a:lnTo>
                    <a:pt x="259995" y="1153315"/>
                  </a:lnTo>
                  <a:lnTo>
                    <a:pt x="305478" y="1134127"/>
                  </a:lnTo>
                  <a:lnTo>
                    <a:pt x="348276" y="1112035"/>
                  </a:lnTo>
                  <a:lnTo>
                    <a:pt x="388146" y="1087220"/>
                  </a:lnTo>
                  <a:lnTo>
                    <a:pt x="424846" y="1059863"/>
                  </a:lnTo>
                  <a:lnTo>
                    <a:pt x="458135" y="1030144"/>
                  </a:lnTo>
                  <a:lnTo>
                    <a:pt x="487771" y="998243"/>
                  </a:lnTo>
                  <a:lnTo>
                    <a:pt x="513510" y="964342"/>
                  </a:lnTo>
                  <a:lnTo>
                    <a:pt x="535113" y="928621"/>
                  </a:lnTo>
                  <a:lnTo>
                    <a:pt x="552336" y="891260"/>
                  </a:lnTo>
                  <a:lnTo>
                    <a:pt x="564938" y="852439"/>
                  </a:lnTo>
                  <a:lnTo>
                    <a:pt x="572676" y="812341"/>
                  </a:lnTo>
                  <a:lnTo>
                    <a:pt x="575310" y="771144"/>
                  </a:lnTo>
                  <a:lnTo>
                    <a:pt x="575310" y="526542"/>
                  </a:lnTo>
                  <a:lnTo>
                    <a:pt x="572613" y="484916"/>
                  </a:lnTo>
                  <a:lnTo>
                    <a:pt x="564666" y="444242"/>
                  </a:lnTo>
                  <a:lnTo>
                    <a:pt x="551683" y="404739"/>
                  </a:lnTo>
                  <a:lnTo>
                    <a:pt x="533878" y="366629"/>
                  </a:lnTo>
                  <a:lnTo>
                    <a:pt x="511466" y="330131"/>
                  </a:lnTo>
                  <a:lnTo>
                    <a:pt x="484660" y="295467"/>
                  </a:lnTo>
                  <a:lnTo>
                    <a:pt x="453676" y="262857"/>
                  </a:lnTo>
                  <a:lnTo>
                    <a:pt x="418728" y="232521"/>
                  </a:lnTo>
                  <a:lnTo>
                    <a:pt x="380030" y="204681"/>
                  </a:lnTo>
                  <a:lnTo>
                    <a:pt x="337796" y="179556"/>
                  </a:lnTo>
                  <a:lnTo>
                    <a:pt x="292241" y="157367"/>
                  </a:lnTo>
                  <a:lnTo>
                    <a:pt x="243578" y="138336"/>
                  </a:lnTo>
                  <a:lnTo>
                    <a:pt x="192024" y="122682"/>
                  </a:lnTo>
                  <a:lnTo>
                    <a:pt x="192024" y="0"/>
                  </a:lnTo>
                  <a:lnTo>
                    <a:pt x="0" y="220218"/>
                  </a:lnTo>
                  <a:lnTo>
                    <a:pt x="192024" y="489966"/>
                  </a:lnTo>
                  <a:lnTo>
                    <a:pt x="192024" y="367284"/>
                  </a:lnTo>
                  <a:lnTo>
                    <a:pt x="242686" y="382728"/>
                  </a:lnTo>
                  <a:lnTo>
                    <a:pt x="290724" y="401500"/>
                  </a:lnTo>
                  <a:lnTo>
                    <a:pt x="335891" y="423409"/>
                  </a:lnTo>
                  <a:lnTo>
                    <a:pt x="377939" y="448263"/>
                  </a:lnTo>
                  <a:lnTo>
                    <a:pt x="416623" y="475869"/>
                  </a:lnTo>
                  <a:lnTo>
                    <a:pt x="451695" y="506035"/>
                  </a:lnTo>
                  <a:lnTo>
                    <a:pt x="482908" y="538569"/>
                  </a:lnTo>
                  <a:lnTo>
                    <a:pt x="510015" y="573280"/>
                  </a:lnTo>
                  <a:lnTo>
                    <a:pt x="532770" y="609974"/>
                  </a:lnTo>
                  <a:lnTo>
                    <a:pt x="550926" y="648462"/>
                  </a:lnTo>
                  <a:lnTo>
                    <a:pt x="533137" y="686576"/>
                  </a:lnTo>
                  <a:lnTo>
                    <a:pt x="510973" y="722773"/>
                  </a:lnTo>
                  <a:lnTo>
                    <a:pt x="484700" y="756907"/>
                  </a:lnTo>
                  <a:lnTo>
                    <a:pt x="454585" y="788834"/>
                  </a:lnTo>
                  <a:lnTo>
                    <a:pt x="420894" y="818408"/>
                  </a:lnTo>
                  <a:lnTo>
                    <a:pt x="383894" y="845484"/>
                  </a:lnTo>
                  <a:lnTo>
                    <a:pt x="343852" y="869918"/>
                  </a:lnTo>
                  <a:lnTo>
                    <a:pt x="301034" y="891564"/>
                  </a:lnTo>
                  <a:lnTo>
                    <a:pt x="255707" y="910278"/>
                  </a:lnTo>
                  <a:lnTo>
                    <a:pt x="208137" y="925914"/>
                  </a:lnTo>
                  <a:lnTo>
                    <a:pt x="158590" y="938328"/>
                  </a:lnTo>
                  <a:lnTo>
                    <a:pt x="107335" y="947374"/>
                  </a:lnTo>
                  <a:lnTo>
                    <a:pt x="54636" y="952909"/>
                  </a:lnTo>
                  <a:lnTo>
                    <a:pt x="762" y="954786"/>
                  </a:lnTo>
                  <a:lnTo>
                    <a:pt x="762" y="1199388"/>
                  </a:lnTo>
                  <a:close/>
                </a:path>
                <a:path w="575310" h="1199514">
                  <a:moveTo>
                    <a:pt x="575310" y="771144"/>
                  </a:moveTo>
                  <a:lnTo>
                    <a:pt x="573750" y="740187"/>
                  </a:lnTo>
                  <a:lnTo>
                    <a:pt x="569118" y="709231"/>
                  </a:lnTo>
                  <a:lnTo>
                    <a:pt x="561486" y="678561"/>
                  </a:lnTo>
                  <a:lnTo>
                    <a:pt x="550926" y="648462"/>
                  </a:lnTo>
                </a:path>
              </a:pathLst>
            </a:custGeom>
            <a:ln w="12700">
              <a:solidFill>
                <a:srgbClr val="010101"/>
              </a:solidFill>
            </a:ln>
          </p:spPr>
          <p:txBody>
            <a:bodyPr wrap="square" lIns="0" tIns="0" rIns="0" bIns="0" rtlCol="0"/>
            <a:lstStyle/>
            <a:p>
              <a:pPr defTabSz="916137"/>
              <a:endParaRPr sz="1803">
                <a:solidFill>
                  <a:prstClr val="black"/>
                </a:solidFill>
                <a:latin typeface="Calibri"/>
              </a:endParaRPr>
            </a:p>
          </p:txBody>
        </p:sp>
      </p:grpSp>
      <p:grpSp>
        <p:nvGrpSpPr>
          <p:cNvPr id="36" name="object 34">
            <a:extLst>
              <a:ext uri="{FF2B5EF4-FFF2-40B4-BE49-F238E27FC236}">
                <a16:creationId xmlns:a16="http://schemas.microsoft.com/office/drawing/2014/main" id="{5E183F89-9784-48F0-A78C-A50E1CEF4B2C}"/>
              </a:ext>
            </a:extLst>
          </p:cNvPr>
          <p:cNvGrpSpPr/>
          <p:nvPr/>
        </p:nvGrpSpPr>
        <p:grpSpPr>
          <a:xfrm>
            <a:off x="6786304" y="4261035"/>
            <a:ext cx="445960" cy="1850641"/>
            <a:chOff x="5200789" y="3801109"/>
            <a:chExt cx="445134" cy="1847214"/>
          </a:xfrm>
        </p:grpSpPr>
        <p:sp>
          <p:nvSpPr>
            <p:cNvPr id="37" name="object 35">
              <a:extLst>
                <a:ext uri="{FF2B5EF4-FFF2-40B4-BE49-F238E27FC236}">
                  <a16:creationId xmlns:a16="http://schemas.microsoft.com/office/drawing/2014/main" id="{4F6F81AB-22FE-47F1-AA92-6DB1F41B4AA9}"/>
                </a:ext>
              </a:extLst>
            </p:cNvPr>
            <p:cNvSpPr/>
            <p:nvPr/>
          </p:nvSpPr>
          <p:spPr>
            <a:xfrm>
              <a:off x="5207139" y="3807459"/>
              <a:ext cx="432434" cy="1834514"/>
            </a:xfrm>
            <a:custGeom>
              <a:avLst/>
              <a:gdLst/>
              <a:ahLst/>
              <a:cxnLst/>
              <a:rect l="l" t="t" r="r" b="b"/>
              <a:pathLst>
                <a:path w="432435" h="1834514">
                  <a:moveTo>
                    <a:pt x="144017" y="0"/>
                  </a:moveTo>
                  <a:lnTo>
                    <a:pt x="0" y="336803"/>
                  </a:lnTo>
                  <a:lnTo>
                    <a:pt x="144017" y="749045"/>
                  </a:lnTo>
                  <a:lnTo>
                    <a:pt x="144017" y="561594"/>
                  </a:lnTo>
                  <a:lnTo>
                    <a:pt x="178776" y="582905"/>
                  </a:lnTo>
                  <a:lnTo>
                    <a:pt x="211890" y="608452"/>
                  </a:lnTo>
                  <a:lnTo>
                    <a:pt x="243224" y="638010"/>
                  </a:lnTo>
                  <a:lnTo>
                    <a:pt x="272645" y="671358"/>
                  </a:lnTo>
                  <a:lnTo>
                    <a:pt x="300019" y="708271"/>
                  </a:lnTo>
                  <a:lnTo>
                    <a:pt x="325211" y="748527"/>
                  </a:lnTo>
                  <a:lnTo>
                    <a:pt x="348088" y="791901"/>
                  </a:lnTo>
                  <a:lnTo>
                    <a:pt x="368516" y="838171"/>
                  </a:lnTo>
                  <a:lnTo>
                    <a:pt x="386361" y="887114"/>
                  </a:lnTo>
                  <a:lnTo>
                    <a:pt x="401489" y="938506"/>
                  </a:lnTo>
                  <a:lnTo>
                    <a:pt x="413765" y="992123"/>
                  </a:lnTo>
                  <a:lnTo>
                    <a:pt x="400315" y="1050192"/>
                  </a:lnTo>
                  <a:lnTo>
                    <a:pt x="383608" y="1105375"/>
                  </a:lnTo>
                  <a:lnTo>
                    <a:pt x="363838" y="1157445"/>
                  </a:lnTo>
                  <a:lnTo>
                    <a:pt x="341200" y="1206177"/>
                  </a:lnTo>
                  <a:lnTo>
                    <a:pt x="315890" y="1251342"/>
                  </a:lnTo>
                  <a:lnTo>
                    <a:pt x="288102" y="1292716"/>
                  </a:lnTo>
                  <a:lnTo>
                    <a:pt x="258032" y="1330070"/>
                  </a:lnTo>
                  <a:lnTo>
                    <a:pt x="225874" y="1363180"/>
                  </a:lnTo>
                  <a:lnTo>
                    <a:pt x="191823" y="1391817"/>
                  </a:lnTo>
                  <a:lnTo>
                    <a:pt x="156074" y="1415756"/>
                  </a:lnTo>
                  <a:lnTo>
                    <a:pt x="118822" y="1434769"/>
                  </a:lnTo>
                  <a:lnTo>
                    <a:pt x="80263" y="1448630"/>
                  </a:lnTo>
                  <a:lnTo>
                    <a:pt x="40590" y="1457113"/>
                  </a:lnTo>
                  <a:lnTo>
                    <a:pt x="0" y="1459991"/>
                  </a:lnTo>
                  <a:lnTo>
                    <a:pt x="0" y="1834133"/>
                  </a:lnTo>
                  <a:lnTo>
                    <a:pt x="73649" y="1824645"/>
                  </a:lnTo>
                  <a:lnTo>
                    <a:pt x="143271" y="1797230"/>
                  </a:lnTo>
                  <a:lnTo>
                    <a:pt x="176245" y="1777295"/>
                  </a:lnTo>
                  <a:lnTo>
                    <a:pt x="207823" y="1753469"/>
                  </a:lnTo>
                  <a:lnTo>
                    <a:pt x="237874" y="1725952"/>
                  </a:lnTo>
                  <a:lnTo>
                    <a:pt x="266267" y="1694940"/>
                  </a:lnTo>
                  <a:lnTo>
                    <a:pt x="292874" y="1660630"/>
                  </a:lnTo>
                  <a:lnTo>
                    <a:pt x="317563" y="1623220"/>
                  </a:lnTo>
                  <a:lnTo>
                    <a:pt x="340206" y="1582907"/>
                  </a:lnTo>
                  <a:lnTo>
                    <a:pt x="360671" y="1539888"/>
                  </a:lnTo>
                  <a:lnTo>
                    <a:pt x="378829" y="1494362"/>
                  </a:lnTo>
                  <a:lnTo>
                    <a:pt x="394551" y="1446524"/>
                  </a:lnTo>
                  <a:lnTo>
                    <a:pt x="407705" y="1396572"/>
                  </a:lnTo>
                  <a:lnTo>
                    <a:pt x="418163" y="1344704"/>
                  </a:lnTo>
                  <a:lnTo>
                    <a:pt x="425793" y="1291117"/>
                  </a:lnTo>
                  <a:lnTo>
                    <a:pt x="430467" y="1236009"/>
                  </a:lnTo>
                  <a:lnTo>
                    <a:pt x="432053" y="1179576"/>
                  </a:lnTo>
                  <a:lnTo>
                    <a:pt x="432053" y="804671"/>
                  </a:lnTo>
                  <a:lnTo>
                    <a:pt x="430527" y="749631"/>
                  </a:lnTo>
                  <a:lnTo>
                    <a:pt x="426017" y="695607"/>
                  </a:lnTo>
                  <a:lnTo>
                    <a:pt x="418629" y="642823"/>
                  </a:lnTo>
                  <a:lnTo>
                    <a:pt x="408469" y="591501"/>
                  </a:lnTo>
                  <a:lnTo>
                    <a:pt x="395644" y="541866"/>
                  </a:lnTo>
                  <a:lnTo>
                    <a:pt x="380258" y="494141"/>
                  </a:lnTo>
                  <a:lnTo>
                    <a:pt x="362418" y="448550"/>
                  </a:lnTo>
                  <a:lnTo>
                    <a:pt x="342229" y="405316"/>
                  </a:lnTo>
                  <a:lnTo>
                    <a:pt x="319796" y="364662"/>
                  </a:lnTo>
                  <a:lnTo>
                    <a:pt x="295227" y="326813"/>
                  </a:lnTo>
                  <a:lnTo>
                    <a:pt x="268625" y="291991"/>
                  </a:lnTo>
                  <a:lnTo>
                    <a:pt x="240098" y="260421"/>
                  </a:lnTo>
                  <a:lnTo>
                    <a:pt x="209750" y="232325"/>
                  </a:lnTo>
                  <a:lnTo>
                    <a:pt x="177688" y="207927"/>
                  </a:lnTo>
                  <a:lnTo>
                    <a:pt x="144017" y="187451"/>
                  </a:lnTo>
                  <a:lnTo>
                    <a:pt x="144017" y="0"/>
                  </a:lnTo>
                  <a:close/>
                </a:path>
              </a:pathLst>
            </a:custGeom>
            <a:solidFill>
              <a:srgbClr val="01FFFF"/>
            </a:solidFill>
          </p:spPr>
          <p:txBody>
            <a:bodyPr wrap="square" lIns="0" tIns="0" rIns="0" bIns="0" rtlCol="0"/>
            <a:lstStyle/>
            <a:p>
              <a:pPr defTabSz="916137"/>
              <a:endParaRPr sz="1803">
                <a:solidFill>
                  <a:prstClr val="black"/>
                </a:solidFill>
                <a:latin typeface="Calibri"/>
              </a:endParaRPr>
            </a:p>
          </p:txBody>
        </p:sp>
        <p:sp>
          <p:nvSpPr>
            <p:cNvPr id="38" name="object 36">
              <a:extLst>
                <a:ext uri="{FF2B5EF4-FFF2-40B4-BE49-F238E27FC236}">
                  <a16:creationId xmlns:a16="http://schemas.microsoft.com/office/drawing/2014/main" id="{ABCEE36C-5AC3-4DAD-96E1-89A1D868AFFF}"/>
                </a:ext>
              </a:extLst>
            </p:cNvPr>
            <p:cNvSpPr/>
            <p:nvPr/>
          </p:nvSpPr>
          <p:spPr>
            <a:xfrm>
              <a:off x="5207139" y="4799583"/>
              <a:ext cx="432434" cy="842010"/>
            </a:xfrm>
            <a:custGeom>
              <a:avLst/>
              <a:gdLst/>
              <a:ahLst/>
              <a:cxnLst/>
              <a:rect l="l" t="t" r="r" b="b"/>
              <a:pathLst>
                <a:path w="432435" h="842010">
                  <a:moveTo>
                    <a:pt x="413765" y="0"/>
                  </a:moveTo>
                  <a:lnTo>
                    <a:pt x="400315" y="58068"/>
                  </a:lnTo>
                  <a:lnTo>
                    <a:pt x="383608" y="113251"/>
                  </a:lnTo>
                  <a:lnTo>
                    <a:pt x="363838" y="165321"/>
                  </a:lnTo>
                  <a:lnTo>
                    <a:pt x="341200" y="214053"/>
                  </a:lnTo>
                  <a:lnTo>
                    <a:pt x="315890" y="259218"/>
                  </a:lnTo>
                  <a:lnTo>
                    <a:pt x="288102" y="300592"/>
                  </a:lnTo>
                  <a:lnTo>
                    <a:pt x="258032" y="337947"/>
                  </a:lnTo>
                  <a:lnTo>
                    <a:pt x="225874" y="371056"/>
                  </a:lnTo>
                  <a:lnTo>
                    <a:pt x="191823" y="399693"/>
                  </a:lnTo>
                  <a:lnTo>
                    <a:pt x="156074" y="423632"/>
                  </a:lnTo>
                  <a:lnTo>
                    <a:pt x="118822" y="442645"/>
                  </a:lnTo>
                  <a:lnTo>
                    <a:pt x="80263" y="456506"/>
                  </a:lnTo>
                  <a:lnTo>
                    <a:pt x="40590" y="464989"/>
                  </a:lnTo>
                  <a:lnTo>
                    <a:pt x="0" y="467868"/>
                  </a:lnTo>
                  <a:lnTo>
                    <a:pt x="0" y="842010"/>
                  </a:lnTo>
                  <a:lnTo>
                    <a:pt x="73649" y="832521"/>
                  </a:lnTo>
                  <a:lnTo>
                    <a:pt x="143271" y="805106"/>
                  </a:lnTo>
                  <a:lnTo>
                    <a:pt x="176245" y="785171"/>
                  </a:lnTo>
                  <a:lnTo>
                    <a:pt x="207823" y="761345"/>
                  </a:lnTo>
                  <a:lnTo>
                    <a:pt x="237874" y="733828"/>
                  </a:lnTo>
                  <a:lnTo>
                    <a:pt x="266267" y="702816"/>
                  </a:lnTo>
                  <a:lnTo>
                    <a:pt x="292874" y="668506"/>
                  </a:lnTo>
                  <a:lnTo>
                    <a:pt x="317563" y="631096"/>
                  </a:lnTo>
                  <a:lnTo>
                    <a:pt x="340206" y="590783"/>
                  </a:lnTo>
                  <a:lnTo>
                    <a:pt x="360671" y="547764"/>
                  </a:lnTo>
                  <a:lnTo>
                    <a:pt x="378829" y="502238"/>
                  </a:lnTo>
                  <a:lnTo>
                    <a:pt x="394551" y="454400"/>
                  </a:lnTo>
                  <a:lnTo>
                    <a:pt x="407705" y="404448"/>
                  </a:lnTo>
                  <a:lnTo>
                    <a:pt x="418163" y="352580"/>
                  </a:lnTo>
                  <a:lnTo>
                    <a:pt x="425793" y="298993"/>
                  </a:lnTo>
                  <a:lnTo>
                    <a:pt x="430467" y="243885"/>
                  </a:lnTo>
                  <a:lnTo>
                    <a:pt x="432053" y="187452"/>
                  </a:lnTo>
                  <a:lnTo>
                    <a:pt x="430911" y="139731"/>
                  </a:lnTo>
                  <a:lnTo>
                    <a:pt x="427482" y="92583"/>
                  </a:lnTo>
                  <a:lnTo>
                    <a:pt x="421767" y="46005"/>
                  </a:lnTo>
                  <a:lnTo>
                    <a:pt x="413765" y="0"/>
                  </a:lnTo>
                  <a:close/>
                </a:path>
              </a:pathLst>
            </a:custGeom>
            <a:solidFill>
              <a:srgbClr val="01CDCD"/>
            </a:solidFill>
          </p:spPr>
          <p:txBody>
            <a:bodyPr wrap="square" lIns="0" tIns="0" rIns="0" bIns="0" rtlCol="0"/>
            <a:lstStyle/>
            <a:p>
              <a:pPr defTabSz="916137"/>
              <a:endParaRPr sz="1803">
                <a:solidFill>
                  <a:prstClr val="black"/>
                </a:solidFill>
                <a:latin typeface="Calibri"/>
              </a:endParaRPr>
            </a:p>
          </p:txBody>
        </p:sp>
        <p:sp>
          <p:nvSpPr>
            <p:cNvPr id="39" name="object 37">
              <a:extLst>
                <a:ext uri="{FF2B5EF4-FFF2-40B4-BE49-F238E27FC236}">
                  <a16:creationId xmlns:a16="http://schemas.microsoft.com/office/drawing/2014/main" id="{D8474B03-6D3E-49FE-A3B5-FAF892500C25}"/>
                </a:ext>
              </a:extLst>
            </p:cNvPr>
            <p:cNvSpPr/>
            <p:nvPr/>
          </p:nvSpPr>
          <p:spPr>
            <a:xfrm>
              <a:off x="5207139" y="3807459"/>
              <a:ext cx="432434" cy="1834514"/>
            </a:xfrm>
            <a:custGeom>
              <a:avLst/>
              <a:gdLst/>
              <a:ahLst/>
              <a:cxnLst/>
              <a:rect l="l" t="t" r="r" b="b"/>
              <a:pathLst>
                <a:path w="432435" h="1834514">
                  <a:moveTo>
                    <a:pt x="0" y="1834133"/>
                  </a:moveTo>
                  <a:lnTo>
                    <a:pt x="73649" y="1824645"/>
                  </a:lnTo>
                  <a:lnTo>
                    <a:pt x="143271" y="1797230"/>
                  </a:lnTo>
                  <a:lnTo>
                    <a:pt x="176245" y="1777295"/>
                  </a:lnTo>
                  <a:lnTo>
                    <a:pt x="207823" y="1753469"/>
                  </a:lnTo>
                  <a:lnTo>
                    <a:pt x="237874" y="1725952"/>
                  </a:lnTo>
                  <a:lnTo>
                    <a:pt x="266267" y="1694940"/>
                  </a:lnTo>
                  <a:lnTo>
                    <a:pt x="292874" y="1660630"/>
                  </a:lnTo>
                  <a:lnTo>
                    <a:pt x="317563" y="1623220"/>
                  </a:lnTo>
                  <a:lnTo>
                    <a:pt x="340206" y="1582907"/>
                  </a:lnTo>
                  <a:lnTo>
                    <a:pt x="360671" y="1539888"/>
                  </a:lnTo>
                  <a:lnTo>
                    <a:pt x="378829" y="1494362"/>
                  </a:lnTo>
                  <a:lnTo>
                    <a:pt x="394551" y="1446524"/>
                  </a:lnTo>
                  <a:lnTo>
                    <a:pt x="407705" y="1396572"/>
                  </a:lnTo>
                  <a:lnTo>
                    <a:pt x="418163" y="1344704"/>
                  </a:lnTo>
                  <a:lnTo>
                    <a:pt x="425793" y="1291117"/>
                  </a:lnTo>
                  <a:lnTo>
                    <a:pt x="430467" y="1236009"/>
                  </a:lnTo>
                  <a:lnTo>
                    <a:pt x="432054" y="1179576"/>
                  </a:lnTo>
                  <a:lnTo>
                    <a:pt x="432054" y="804671"/>
                  </a:lnTo>
                  <a:lnTo>
                    <a:pt x="430527" y="749631"/>
                  </a:lnTo>
                  <a:lnTo>
                    <a:pt x="426017" y="695607"/>
                  </a:lnTo>
                  <a:lnTo>
                    <a:pt x="418629" y="642823"/>
                  </a:lnTo>
                  <a:lnTo>
                    <a:pt x="408469" y="591501"/>
                  </a:lnTo>
                  <a:lnTo>
                    <a:pt x="395644" y="541866"/>
                  </a:lnTo>
                  <a:lnTo>
                    <a:pt x="380258" y="494141"/>
                  </a:lnTo>
                  <a:lnTo>
                    <a:pt x="362418" y="448550"/>
                  </a:lnTo>
                  <a:lnTo>
                    <a:pt x="342229" y="405316"/>
                  </a:lnTo>
                  <a:lnTo>
                    <a:pt x="319796" y="364662"/>
                  </a:lnTo>
                  <a:lnTo>
                    <a:pt x="295227" y="326813"/>
                  </a:lnTo>
                  <a:lnTo>
                    <a:pt x="268625" y="291991"/>
                  </a:lnTo>
                  <a:lnTo>
                    <a:pt x="240098" y="260421"/>
                  </a:lnTo>
                  <a:lnTo>
                    <a:pt x="209750" y="232325"/>
                  </a:lnTo>
                  <a:lnTo>
                    <a:pt x="177688" y="207927"/>
                  </a:lnTo>
                  <a:lnTo>
                    <a:pt x="144018" y="187451"/>
                  </a:lnTo>
                  <a:lnTo>
                    <a:pt x="144018" y="0"/>
                  </a:lnTo>
                  <a:lnTo>
                    <a:pt x="0" y="336803"/>
                  </a:lnTo>
                  <a:lnTo>
                    <a:pt x="144018" y="749045"/>
                  </a:lnTo>
                  <a:lnTo>
                    <a:pt x="144018" y="561593"/>
                  </a:lnTo>
                  <a:lnTo>
                    <a:pt x="178776" y="582905"/>
                  </a:lnTo>
                  <a:lnTo>
                    <a:pt x="211890" y="608452"/>
                  </a:lnTo>
                  <a:lnTo>
                    <a:pt x="243224" y="638010"/>
                  </a:lnTo>
                  <a:lnTo>
                    <a:pt x="272645" y="671358"/>
                  </a:lnTo>
                  <a:lnTo>
                    <a:pt x="300019" y="708271"/>
                  </a:lnTo>
                  <a:lnTo>
                    <a:pt x="325211" y="748527"/>
                  </a:lnTo>
                  <a:lnTo>
                    <a:pt x="348088" y="791901"/>
                  </a:lnTo>
                  <a:lnTo>
                    <a:pt x="368516" y="838171"/>
                  </a:lnTo>
                  <a:lnTo>
                    <a:pt x="386361" y="887114"/>
                  </a:lnTo>
                  <a:lnTo>
                    <a:pt x="401489" y="938506"/>
                  </a:lnTo>
                  <a:lnTo>
                    <a:pt x="413766" y="992123"/>
                  </a:lnTo>
                  <a:lnTo>
                    <a:pt x="400315" y="1050192"/>
                  </a:lnTo>
                  <a:lnTo>
                    <a:pt x="383608" y="1105375"/>
                  </a:lnTo>
                  <a:lnTo>
                    <a:pt x="363838" y="1157445"/>
                  </a:lnTo>
                  <a:lnTo>
                    <a:pt x="341200" y="1206177"/>
                  </a:lnTo>
                  <a:lnTo>
                    <a:pt x="315890" y="1251342"/>
                  </a:lnTo>
                  <a:lnTo>
                    <a:pt x="288102" y="1292716"/>
                  </a:lnTo>
                  <a:lnTo>
                    <a:pt x="258032" y="1330070"/>
                  </a:lnTo>
                  <a:lnTo>
                    <a:pt x="225874" y="1363180"/>
                  </a:lnTo>
                  <a:lnTo>
                    <a:pt x="191823" y="1391817"/>
                  </a:lnTo>
                  <a:lnTo>
                    <a:pt x="156074" y="1415756"/>
                  </a:lnTo>
                  <a:lnTo>
                    <a:pt x="118822" y="1434769"/>
                  </a:lnTo>
                  <a:lnTo>
                    <a:pt x="80263" y="1448630"/>
                  </a:lnTo>
                  <a:lnTo>
                    <a:pt x="40590" y="1457113"/>
                  </a:lnTo>
                  <a:lnTo>
                    <a:pt x="0" y="1459991"/>
                  </a:lnTo>
                  <a:lnTo>
                    <a:pt x="0" y="1834133"/>
                  </a:lnTo>
                  <a:close/>
                </a:path>
                <a:path w="432435" h="1834514">
                  <a:moveTo>
                    <a:pt x="432054" y="1178814"/>
                  </a:moveTo>
                  <a:lnTo>
                    <a:pt x="430911" y="1131534"/>
                  </a:lnTo>
                  <a:lnTo>
                    <a:pt x="427481" y="1084611"/>
                  </a:lnTo>
                  <a:lnTo>
                    <a:pt x="421766" y="1038117"/>
                  </a:lnTo>
                  <a:lnTo>
                    <a:pt x="413766" y="992123"/>
                  </a:lnTo>
                </a:path>
              </a:pathLst>
            </a:custGeom>
            <a:ln w="12700">
              <a:solidFill>
                <a:srgbClr val="010101"/>
              </a:solidFill>
            </a:ln>
          </p:spPr>
          <p:txBody>
            <a:bodyPr wrap="square" lIns="0" tIns="0" rIns="0" bIns="0" rtlCol="0"/>
            <a:lstStyle/>
            <a:p>
              <a:pPr defTabSz="916137"/>
              <a:endParaRPr sz="1803">
                <a:solidFill>
                  <a:prstClr val="black"/>
                </a:solidFill>
                <a:latin typeface="Calibri"/>
              </a:endParaRPr>
            </a:p>
          </p:txBody>
        </p:sp>
      </p:grpSp>
    </p:spTree>
    <p:extLst>
      <p:ext uri="{BB962C8B-B14F-4D97-AF65-F5344CB8AC3E}">
        <p14:creationId xmlns:p14="http://schemas.microsoft.com/office/powerpoint/2010/main" val="2681924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D91DCC0-897D-4944-8F0E-148F24F8DB84}"/>
              </a:ext>
            </a:extLst>
          </p:cNvPr>
          <p:cNvSpPr>
            <a:spLocks noGrp="1"/>
          </p:cNvSpPr>
          <p:nvPr>
            <p:ph type="title"/>
          </p:nvPr>
        </p:nvSpPr>
        <p:spPr/>
        <p:txBody>
          <a:bodyPr/>
          <a:lstStyle/>
          <a:p>
            <a:r>
              <a:rPr lang="en-US" altLang="zh-CN" spc="-5"/>
              <a:t>Tomasulo</a:t>
            </a:r>
            <a:r>
              <a:rPr lang="en-US" altLang="zh-CN" spc="-95"/>
              <a:t> </a:t>
            </a:r>
            <a:r>
              <a:rPr lang="en-US" altLang="zh-CN" spc="-5"/>
              <a:t>Organization</a:t>
            </a:r>
            <a:endParaRPr lang="zh-CN" altLang="en-US"/>
          </a:p>
        </p:txBody>
      </p:sp>
      <p:sp>
        <p:nvSpPr>
          <p:cNvPr id="3" name="object 5">
            <a:extLst>
              <a:ext uri="{FF2B5EF4-FFF2-40B4-BE49-F238E27FC236}">
                <a16:creationId xmlns:a16="http://schemas.microsoft.com/office/drawing/2014/main" id="{E1949628-EA51-43A3-A9F3-03227DBB0C6D}"/>
              </a:ext>
            </a:extLst>
          </p:cNvPr>
          <p:cNvSpPr txBox="1"/>
          <p:nvPr/>
        </p:nvSpPr>
        <p:spPr>
          <a:xfrm>
            <a:off x="2099529" y="5938974"/>
            <a:ext cx="7992942" cy="330813"/>
          </a:xfrm>
          <a:prstGeom prst="rect">
            <a:avLst/>
          </a:prstGeom>
        </p:spPr>
        <p:txBody>
          <a:bodyPr vert="horz" wrap="square" lIns="0" tIns="12087" rIns="0" bIns="0" rtlCol="0">
            <a:spAutoFit/>
          </a:bodyPr>
          <a:lstStyle/>
          <a:p>
            <a:pPr marL="215037" indent="-202950" defTabSz="916137">
              <a:spcBef>
                <a:spcPts val="95"/>
              </a:spcBef>
              <a:buSzPct val="95000"/>
              <a:buFont typeface="Wingdings"/>
              <a:buChar char="►"/>
              <a:tabLst>
                <a:tab pos="215674" algn="l"/>
              </a:tabLst>
            </a:pPr>
            <a:r>
              <a:rPr sz="2004" spc="-5" dirty="0">
                <a:solidFill>
                  <a:srgbClr val="3333CC"/>
                </a:solidFill>
                <a:latin typeface="Arial"/>
                <a:cs typeface="Arial"/>
              </a:rPr>
              <a:t>All</a:t>
            </a:r>
            <a:r>
              <a:rPr sz="2004" dirty="0">
                <a:solidFill>
                  <a:srgbClr val="3333CC"/>
                </a:solidFill>
                <a:latin typeface="Arial"/>
                <a:cs typeface="Arial"/>
              </a:rPr>
              <a:t> </a:t>
            </a:r>
            <a:r>
              <a:rPr sz="2004" spc="-10" dirty="0">
                <a:solidFill>
                  <a:srgbClr val="3333CC"/>
                </a:solidFill>
                <a:latin typeface="Arial"/>
                <a:cs typeface="Arial"/>
              </a:rPr>
              <a:t>results</a:t>
            </a:r>
            <a:r>
              <a:rPr sz="2004" dirty="0">
                <a:solidFill>
                  <a:srgbClr val="3333CC"/>
                </a:solidFill>
                <a:latin typeface="Arial"/>
                <a:cs typeface="Arial"/>
              </a:rPr>
              <a:t> </a:t>
            </a:r>
            <a:r>
              <a:rPr sz="2004" spc="-5" dirty="0">
                <a:solidFill>
                  <a:srgbClr val="3333CC"/>
                </a:solidFill>
                <a:latin typeface="Arial"/>
                <a:cs typeface="Arial"/>
              </a:rPr>
              <a:t>from</a:t>
            </a:r>
            <a:r>
              <a:rPr sz="2004" dirty="0">
                <a:solidFill>
                  <a:srgbClr val="3333CC"/>
                </a:solidFill>
                <a:latin typeface="Arial"/>
                <a:cs typeface="Arial"/>
              </a:rPr>
              <a:t> </a:t>
            </a:r>
            <a:r>
              <a:rPr sz="2004" spc="-5" dirty="0">
                <a:solidFill>
                  <a:srgbClr val="3333CC"/>
                </a:solidFill>
                <a:latin typeface="Arial"/>
                <a:cs typeface="Arial"/>
              </a:rPr>
              <a:t>FP</a:t>
            </a:r>
            <a:r>
              <a:rPr sz="2004" dirty="0">
                <a:solidFill>
                  <a:srgbClr val="3333CC"/>
                </a:solidFill>
                <a:latin typeface="Arial"/>
                <a:cs typeface="Arial"/>
              </a:rPr>
              <a:t> </a:t>
            </a:r>
            <a:r>
              <a:rPr sz="2004" spc="-5" dirty="0">
                <a:solidFill>
                  <a:srgbClr val="3333CC"/>
                </a:solidFill>
                <a:latin typeface="Arial"/>
                <a:cs typeface="Arial"/>
              </a:rPr>
              <a:t>func.</a:t>
            </a:r>
            <a:r>
              <a:rPr sz="2004" spc="5" dirty="0">
                <a:solidFill>
                  <a:srgbClr val="3333CC"/>
                </a:solidFill>
                <a:latin typeface="Arial"/>
                <a:cs typeface="Arial"/>
              </a:rPr>
              <a:t> </a:t>
            </a:r>
            <a:r>
              <a:rPr sz="2004" spc="-5" dirty="0">
                <a:solidFill>
                  <a:srgbClr val="3333CC"/>
                </a:solidFill>
                <a:latin typeface="Arial"/>
                <a:cs typeface="Arial"/>
              </a:rPr>
              <a:t>units and loads are</a:t>
            </a:r>
            <a:r>
              <a:rPr sz="2004" dirty="0">
                <a:solidFill>
                  <a:srgbClr val="3333CC"/>
                </a:solidFill>
                <a:latin typeface="Arial"/>
                <a:cs typeface="Arial"/>
              </a:rPr>
              <a:t> </a:t>
            </a:r>
            <a:r>
              <a:rPr sz="2004" spc="-10" dirty="0">
                <a:solidFill>
                  <a:srgbClr val="3333CC"/>
                </a:solidFill>
                <a:latin typeface="Arial"/>
                <a:cs typeface="Arial"/>
              </a:rPr>
              <a:t>broadcasted</a:t>
            </a:r>
            <a:r>
              <a:rPr sz="2004" spc="-5" dirty="0">
                <a:solidFill>
                  <a:srgbClr val="3333CC"/>
                </a:solidFill>
                <a:latin typeface="Arial"/>
                <a:cs typeface="Arial"/>
              </a:rPr>
              <a:t> on the</a:t>
            </a:r>
            <a:r>
              <a:rPr sz="2004" dirty="0">
                <a:solidFill>
                  <a:srgbClr val="3333CC"/>
                </a:solidFill>
                <a:latin typeface="Arial"/>
                <a:cs typeface="Arial"/>
              </a:rPr>
              <a:t> CBD</a:t>
            </a:r>
            <a:endParaRPr sz="2004" dirty="0">
              <a:solidFill>
                <a:prstClr val="black"/>
              </a:solidFill>
              <a:latin typeface="Arial"/>
              <a:cs typeface="Arial"/>
            </a:endParaRPr>
          </a:p>
        </p:txBody>
      </p:sp>
      <p:pic>
        <p:nvPicPr>
          <p:cNvPr id="4" name="object 6">
            <a:extLst>
              <a:ext uri="{FF2B5EF4-FFF2-40B4-BE49-F238E27FC236}">
                <a16:creationId xmlns:a16="http://schemas.microsoft.com/office/drawing/2014/main" id="{CA793744-2F27-41EA-855E-38A454E3156B}"/>
              </a:ext>
            </a:extLst>
          </p:cNvPr>
          <p:cNvPicPr/>
          <p:nvPr/>
        </p:nvPicPr>
        <p:blipFill>
          <a:blip r:embed="rId2" cstate="print"/>
          <a:stretch>
            <a:fillRect/>
          </a:stretch>
        </p:blipFill>
        <p:spPr>
          <a:xfrm>
            <a:off x="1946867" y="919026"/>
            <a:ext cx="7866466" cy="5019948"/>
          </a:xfrm>
          <a:prstGeom prst="rect">
            <a:avLst/>
          </a:prstGeom>
        </p:spPr>
      </p:pic>
      <p:sp>
        <p:nvSpPr>
          <p:cNvPr id="6" name="object 7">
            <a:extLst>
              <a:ext uri="{FF2B5EF4-FFF2-40B4-BE49-F238E27FC236}">
                <a16:creationId xmlns:a16="http://schemas.microsoft.com/office/drawing/2014/main" id="{F60EB4F6-E3E5-48D1-8E47-30CCD28E65D8}"/>
              </a:ext>
            </a:extLst>
          </p:cNvPr>
          <p:cNvSpPr txBox="1"/>
          <p:nvPr/>
        </p:nvSpPr>
        <p:spPr>
          <a:xfrm>
            <a:off x="1946867" y="919026"/>
            <a:ext cx="3048565" cy="1554937"/>
          </a:xfrm>
          <a:prstGeom prst="rect">
            <a:avLst/>
          </a:prstGeom>
        </p:spPr>
        <p:txBody>
          <a:bodyPr vert="horz" wrap="square" lIns="0" tIns="12724" rIns="0" bIns="0" rtlCol="0">
            <a:spAutoFit/>
          </a:bodyPr>
          <a:lstStyle/>
          <a:p>
            <a:pPr marL="12724" marR="5090" defTabSz="916137">
              <a:lnSpc>
                <a:spcPct val="99800"/>
              </a:lnSpc>
              <a:spcBef>
                <a:spcPts val="100"/>
              </a:spcBef>
              <a:buFont typeface="Wingdings"/>
              <a:buChar char="►"/>
              <a:tabLst>
                <a:tab pos="286293" algn="l"/>
              </a:tabLst>
            </a:pPr>
            <a:r>
              <a:rPr sz="2004" dirty="0">
                <a:solidFill>
                  <a:srgbClr val="3333CC"/>
                </a:solidFill>
                <a:latin typeface="Arial"/>
                <a:cs typeface="Arial"/>
              </a:rPr>
              <a:t>The </a:t>
            </a:r>
            <a:r>
              <a:rPr sz="2004">
                <a:solidFill>
                  <a:srgbClr val="3333CC"/>
                </a:solidFill>
                <a:latin typeface="Arial"/>
                <a:cs typeface="Arial"/>
              </a:rPr>
              <a:t>reservation </a:t>
            </a:r>
            <a:r>
              <a:rPr lang="en-US" sz="2004">
                <a:solidFill>
                  <a:srgbClr val="3333CC"/>
                </a:solidFill>
                <a:latin typeface="Arial"/>
                <a:cs typeface="Arial"/>
              </a:rPr>
              <a:t>stations</a:t>
            </a:r>
            <a:r>
              <a:rPr lang="zh-CN" altLang="en-US" sz="2004">
                <a:solidFill>
                  <a:srgbClr val="3333CC"/>
                </a:solidFill>
                <a:latin typeface="Arial"/>
                <a:cs typeface="Arial"/>
              </a:rPr>
              <a:t> </a:t>
            </a:r>
            <a:r>
              <a:rPr sz="2004">
                <a:solidFill>
                  <a:srgbClr val="3333CC"/>
                </a:solidFill>
                <a:latin typeface="Arial"/>
                <a:cs typeface="Arial"/>
              </a:rPr>
              <a:t> </a:t>
            </a:r>
            <a:r>
              <a:rPr sz="2004" dirty="0">
                <a:solidFill>
                  <a:srgbClr val="3333CC"/>
                </a:solidFill>
                <a:latin typeface="Arial"/>
                <a:cs typeface="Arial"/>
              </a:rPr>
              <a:t>hold instructions that been  issued and are awaiting  execution at a function unit</a:t>
            </a:r>
            <a:endParaRPr sz="2004" dirty="0">
              <a:solidFill>
                <a:prstClr val="black"/>
              </a:solidFill>
              <a:latin typeface="Arial"/>
              <a:cs typeface="Arial"/>
            </a:endParaRPr>
          </a:p>
        </p:txBody>
      </p:sp>
    </p:spTree>
    <p:extLst>
      <p:ext uri="{BB962C8B-B14F-4D97-AF65-F5344CB8AC3E}">
        <p14:creationId xmlns:p14="http://schemas.microsoft.com/office/powerpoint/2010/main" val="3398527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D91DCC0-897D-4944-8F0E-148F24F8DB84}"/>
              </a:ext>
            </a:extLst>
          </p:cNvPr>
          <p:cNvSpPr>
            <a:spLocks noGrp="1"/>
          </p:cNvSpPr>
          <p:nvPr>
            <p:ph type="title"/>
          </p:nvPr>
        </p:nvSpPr>
        <p:spPr/>
        <p:txBody>
          <a:bodyPr/>
          <a:lstStyle/>
          <a:p>
            <a:r>
              <a:rPr lang="en-US" altLang="zh-CN"/>
              <a:t>Three</a:t>
            </a:r>
            <a:r>
              <a:rPr lang="en-US" altLang="zh-CN" spc="-25"/>
              <a:t> </a:t>
            </a:r>
            <a:r>
              <a:rPr lang="en-US" altLang="zh-CN"/>
              <a:t>Stages</a:t>
            </a:r>
            <a:r>
              <a:rPr lang="en-US" altLang="zh-CN" spc="-30"/>
              <a:t> </a:t>
            </a:r>
            <a:r>
              <a:rPr lang="en-US" altLang="zh-CN"/>
              <a:t>of</a:t>
            </a:r>
            <a:r>
              <a:rPr lang="en-US" altLang="zh-CN" spc="-25"/>
              <a:t> </a:t>
            </a:r>
            <a:r>
              <a:rPr lang="en-US" altLang="zh-CN"/>
              <a:t>Tomasulo</a:t>
            </a:r>
            <a:r>
              <a:rPr lang="en-US" altLang="zh-CN" spc="-25"/>
              <a:t> </a:t>
            </a:r>
            <a:r>
              <a:rPr lang="en-US" altLang="zh-CN" spc="-5"/>
              <a:t>Algorithm</a:t>
            </a:r>
            <a:endParaRPr lang="zh-CN" altLang="en-US"/>
          </a:p>
        </p:txBody>
      </p:sp>
      <p:sp>
        <p:nvSpPr>
          <p:cNvPr id="3" name="object 5">
            <a:extLst>
              <a:ext uri="{FF2B5EF4-FFF2-40B4-BE49-F238E27FC236}">
                <a16:creationId xmlns:a16="http://schemas.microsoft.com/office/drawing/2014/main" id="{00180531-F10F-4A08-B73B-E38272AA7780}"/>
              </a:ext>
            </a:extLst>
          </p:cNvPr>
          <p:cNvSpPr txBox="1"/>
          <p:nvPr/>
        </p:nvSpPr>
        <p:spPr>
          <a:xfrm>
            <a:off x="1643389" y="782016"/>
            <a:ext cx="8905221" cy="5716060"/>
          </a:xfrm>
          <a:prstGeom prst="rect">
            <a:avLst/>
          </a:prstGeom>
        </p:spPr>
        <p:txBody>
          <a:bodyPr vert="horz" wrap="square" lIns="0" tIns="55346" rIns="0" bIns="0" rtlCol="0">
            <a:spAutoFit/>
          </a:bodyPr>
          <a:lstStyle/>
          <a:p>
            <a:pPr marL="506419" marR="492424" indent="-506419" defTabSz="916137">
              <a:lnSpc>
                <a:spcPct val="99700"/>
              </a:lnSpc>
              <a:spcBef>
                <a:spcPts val="435"/>
              </a:spcBef>
              <a:buFontTx/>
              <a:buAutoNum type="arabicPeriod"/>
              <a:tabLst>
                <a:tab pos="506419" algn="l"/>
                <a:tab pos="507057" algn="l"/>
              </a:tabLst>
            </a:pPr>
            <a:r>
              <a:rPr sz="2805" spc="-5" dirty="0">
                <a:solidFill>
                  <a:srgbClr val="3333CC"/>
                </a:solidFill>
                <a:latin typeface="Arial"/>
                <a:cs typeface="Arial"/>
              </a:rPr>
              <a:t>Issue</a:t>
            </a:r>
            <a:r>
              <a:rPr sz="2805" spc="-5" dirty="0">
                <a:solidFill>
                  <a:prstClr val="black"/>
                </a:solidFill>
                <a:latin typeface="Arial"/>
                <a:cs typeface="Arial"/>
              </a:rPr>
              <a:t>—get</a:t>
            </a:r>
            <a:r>
              <a:rPr sz="2805" spc="185" dirty="0">
                <a:solidFill>
                  <a:prstClr val="black"/>
                </a:solidFill>
                <a:latin typeface="Arial"/>
                <a:cs typeface="Arial"/>
              </a:rPr>
              <a:t> </a:t>
            </a:r>
            <a:r>
              <a:rPr sz="2805" spc="-5" dirty="0">
                <a:solidFill>
                  <a:prstClr val="black"/>
                </a:solidFill>
                <a:latin typeface="Arial"/>
                <a:cs typeface="Arial"/>
              </a:rPr>
              <a:t>instruction</a:t>
            </a:r>
            <a:r>
              <a:rPr sz="2805" spc="185" dirty="0">
                <a:solidFill>
                  <a:prstClr val="black"/>
                </a:solidFill>
                <a:latin typeface="Arial"/>
                <a:cs typeface="Arial"/>
              </a:rPr>
              <a:t> </a:t>
            </a:r>
            <a:r>
              <a:rPr sz="2805" dirty="0">
                <a:solidFill>
                  <a:prstClr val="black"/>
                </a:solidFill>
                <a:latin typeface="Arial"/>
                <a:cs typeface="Arial"/>
              </a:rPr>
              <a:t>from</a:t>
            </a:r>
            <a:r>
              <a:rPr sz="2805" spc="190" dirty="0">
                <a:solidFill>
                  <a:prstClr val="black"/>
                </a:solidFill>
                <a:latin typeface="Arial"/>
                <a:cs typeface="Arial"/>
              </a:rPr>
              <a:t> </a:t>
            </a:r>
            <a:r>
              <a:rPr sz="2805" dirty="0">
                <a:solidFill>
                  <a:prstClr val="black"/>
                </a:solidFill>
                <a:latin typeface="Arial"/>
                <a:cs typeface="Arial"/>
              </a:rPr>
              <a:t>FP</a:t>
            </a:r>
            <a:r>
              <a:rPr sz="2805" spc="185" dirty="0">
                <a:solidFill>
                  <a:prstClr val="black"/>
                </a:solidFill>
                <a:latin typeface="Arial"/>
                <a:cs typeface="Arial"/>
              </a:rPr>
              <a:t> </a:t>
            </a:r>
            <a:r>
              <a:rPr sz="2805" dirty="0">
                <a:solidFill>
                  <a:prstClr val="black"/>
                </a:solidFill>
                <a:latin typeface="Arial"/>
                <a:cs typeface="Arial"/>
              </a:rPr>
              <a:t>Operation</a:t>
            </a:r>
            <a:r>
              <a:rPr sz="2805" spc="190" dirty="0">
                <a:solidFill>
                  <a:prstClr val="black"/>
                </a:solidFill>
                <a:latin typeface="Arial"/>
                <a:cs typeface="Arial"/>
              </a:rPr>
              <a:t> </a:t>
            </a:r>
            <a:r>
              <a:rPr sz="2805" dirty="0">
                <a:solidFill>
                  <a:prstClr val="black"/>
                </a:solidFill>
                <a:latin typeface="Arial"/>
                <a:cs typeface="Arial"/>
              </a:rPr>
              <a:t>Queue </a:t>
            </a:r>
            <a:r>
              <a:rPr sz="2805" spc="5" dirty="0">
                <a:solidFill>
                  <a:prstClr val="black"/>
                </a:solidFill>
                <a:latin typeface="Arial"/>
                <a:cs typeface="Arial"/>
              </a:rPr>
              <a:t> </a:t>
            </a:r>
            <a:r>
              <a:rPr sz="2405" dirty="0">
                <a:solidFill>
                  <a:prstClr val="black"/>
                </a:solidFill>
                <a:latin typeface="Arial"/>
                <a:cs typeface="Arial"/>
              </a:rPr>
              <a:t>If reservation station free (no structural </a:t>
            </a:r>
            <a:r>
              <a:rPr sz="2405" spc="-5" dirty="0">
                <a:solidFill>
                  <a:prstClr val="black"/>
                </a:solidFill>
                <a:latin typeface="Arial"/>
                <a:cs typeface="Arial"/>
              </a:rPr>
              <a:t>hazard), </a:t>
            </a:r>
            <a:r>
              <a:rPr sz="2405" dirty="0">
                <a:solidFill>
                  <a:prstClr val="black"/>
                </a:solidFill>
                <a:latin typeface="Arial"/>
                <a:cs typeface="Arial"/>
              </a:rPr>
              <a:t>control </a:t>
            </a:r>
            <a:r>
              <a:rPr sz="2405" spc="5" dirty="0">
                <a:solidFill>
                  <a:prstClr val="black"/>
                </a:solidFill>
                <a:latin typeface="Arial"/>
                <a:cs typeface="Arial"/>
              </a:rPr>
              <a:t> </a:t>
            </a:r>
            <a:r>
              <a:rPr sz="2405" spc="-5" dirty="0">
                <a:solidFill>
                  <a:prstClr val="black"/>
                </a:solidFill>
                <a:latin typeface="Arial"/>
                <a:cs typeface="Arial"/>
              </a:rPr>
              <a:t>issues</a:t>
            </a:r>
            <a:r>
              <a:rPr sz="2405" spc="-20" dirty="0">
                <a:solidFill>
                  <a:prstClr val="black"/>
                </a:solidFill>
                <a:latin typeface="Arial"/>
                <a:cs typeface="Arial"/>
              </a:rPr>
              <a:t> </a:t>
            </a:r>
            <a:r>
              <a:rPr sz="2405" spc="-5" dirty="0">
                <a:solidFill>
                  <a:prstClr val="black"/>
                </a:solidFill>
                <a:latin typeface="Arial"/>
                <a:cs typeface="Arial"/>
              </a:rPr>
              <a:t>instruction</a:t>
            </a:r>
            <a:r>
              <a:rPr sz="2405" spc="-20" dirty="0">
                <a:solidFill>
                  <a:prstClr val="black"/>
                </a:solidFill>
                <a:latin typeface="Arial"/>
                <a:cs typeface="Arial"/>
              </a:rPr>
              <a:t> </a:t>
            </a:r>
            <a:r>
              <a:rPr sz="2405" dirty="0">
                <a:solidFill>
                  <a:prstClr val="black"/>
                </a:solidFill>
                <a:latin typeface="Arial"/>
                <a:cs typeface="Arial"/>
              </a:rPr>
              <a:t>&amp;</a:t>
            </a:r>
            <a:r>
              <a:rPr sz="2405" spc="-20" dirty="0">
                <a:solidFill>
                  <a:prstClr val="black"/>
                </a:solidFill>
                <a:latin typeface="Arial"/>
                <a:cs typeface="Arial"/>
              </a:rPr>
              <a:t> </a:t>
            </a:r>
            <a:r>
              <a:rPr sz="2405" dirty="0">
                <a:solidFill>
                  <a:prstClr val="black"/>
                </a:solidFill>
                <a:latin typeface="Arial"/>
                <a:cs typeface="Arial"/>
              </a:rPr>
              <a:t>sends</a:t>
            </a:r>
            <a:r>
              <a:rPr sz="2405" spc="-15" dirty="0">
                <a:solidFill>
                  <a:prstClr val="black"/>
                </a:solidFill>
                <a:latin typeface="Arial"/>
                <a:cs typeface="Arial"/>
              </a:rPr>
              <a:t> </a:t>
            </a:r>
            <a:r>
              <a:rPr sz="2405" spc="-5" dirty="0">
                <a:solidFill>
                  <a:prstClr val="black"/>
                </a:solidFill>
                <a:latin typeface="Arial"/>
                <a:cs typeface="Arial"/>
              </a:rPr>
              <a:t>operands</a:t>
            </a:r>
            <a:r>
              <a:rPr sz="2405" spc="-20" dirty="0">
                <a:solidFill>
                  <a:prstClr val="black"/>
                </a:solidFill>
                <a:latin typeface="Arial"/>
                <a:cs typeface="Arial"/>
              </a:rPr>
              <a:t> </a:t>
            </a:r>
            <a:r>
              <a:rPr sz="2405" dirty="0">
                <a:solidFill>
                  <a:prstClr val="black"/>
                </a:solidFill>
                <a:latin typeface="Arial"/>
                <a:cs typeface="Arial"/>
              </a:rPr>
              <a:t>(renames</a:t>
            </a:r>
            <a:r>
              <a:rPr sz="2405" spc="-20" dirty="0">
                <a:solidFill>
                  <a:prstClr val="black"/>
                </a:solidFill>
                <a:latin typeface="Arial"/>
                <a:cs typeface="Arial"/>
              </a:rPr>
              <a:t> </a:t>
            </a:r>
            <a:r>
              <a:rPr sz="2405" dirty="0">
                <a:solidFill>
                  <a:prstClr val="black"/>
                </a:solidFill>
                <a:latin typeface="Arial"/>
                <a:cs typeface="Arial"/>
              </a:rPr>
              <a:t>registers).</a:t>
            </a:r>
            <a:endParaRPr sz="2405">
              <a:solidFill>
                <a:prstClr val="black"/>
              </a:solidFill>
              <a:latin typeface="Arial"/>
              <a:cs typeface="Arial"/>
            </a:endParaRPr>
          </a:p>
          <a:p>
            <a:pPr marL="506419" indent="-494332" defTabSz="916137">
              <a:spcBef>
                <a:spcPts val="346"/>
              </a:spcBef>
              <a:buFontTx/>
              <a:buAutoNum type="arabicPeriod"/>
              <a:tabLst>
                <a:tab pos="506419" algn="l"/>
                <a:tab pos="507057" algn="l"/>
              </a:tabLst>
            </a:pPr>
            <a:r>
              <a:rPr sz="2805" dirty="0">
                <a:solidFill>
                  <a:srgbClr val="3333CC"/>
                </a:solidFill>
                <a:latin typeface="Arial"/>
                <a:cs typeface="Arial"/>
              </a:rPr>
              <a:t>Execution</a:t>
            </a:r>
            <a:r>
              <a:rPr sz="2805" dirty="0">
                <a:solidFill>
                  <a:prstClr val="black"/>
                </a:solidFill>
                <a:latin typeface="Arial"/>
                <a:cs typeface="Arial"/>
              </a:rPr>
              <a:t>—operate</a:t>
            </a:r>
            <a:r>
              <a:rPr sz="2805" spc="-15" dirty="0">
                <a:solidFill>
                  <a:prstClr val="black"/>
                </a:solidFill>
                <a:latin typeface="Arial"/>
                <a:cs typeface="Arial"/>
              </a:rPr>
              <a:t> </a:t>
            </a:r>
            <a:r>
              <a:rPr sz="2805" dirty="0">
                <a:solidFill>
                  <a:prstClr val="black"/>
                </a:solidFill>
                <a:latin typeface="Arial"/>
                <a:cs typeface="Arial"/>
              </a:rPr>
              <a:t>on</a:t>
            </a:r>
            <a:r>
              <a:rPr sz="2805" spc="-15" dirty="0">
                <a:solidFill>
                  <a:prstClr val="black"/>
                </a:solidFill>
                <a:latin typeface="Arial"/>
                <a:cs typeface="Arial"/>
              </a:rPr>
              <a:t> </a:t>
            </a:r>
            <a:r>
              <a:rPr sz="2805" dirty="0">
                <a:solidFill>
                  <a:prstClr val="black"/>
                </a:solidFill>
                <a:latin typeface="Arial"/>
                <a:cs typeface="Arial"/>
              </a:rPr>
              <a:t>operands</a:t>
            </a:r>
            <a:r>
              <a:rPr sz="2805" spc="-15" dirty="0">
                <a:solidFill>
                  <a:prstClr val="black"/>
                </a:solidFill>
                <a:latin typeface="Arial"/>
                <a:cs typeface="Arial"/>
              </a:rPr>
              <a:t> </a:t>
            </a:r>
            <a:r>
              <a:rPr sz="2805" dirty="0">
                <a:solidFill>
                  <a:prstClr val="black"/>
                </a:solidFill>
                <a:latin typeface="Arial"/>
                <a:cs typeface="Arial"/>
              </a:rPr>
              <a:t>(EX)</a:t>
            </a:r>
            <a:endParaRPr sz="2805">
              <a:solidFill>
                <a:prstClr val="black"/>
              </a:solidFill>
              <a:latin typeface="Arial"/>
              <a:cs typeface="Arial"/>
            </a:endParaRPr>
          </a:p>
          <a:p>
            <a:pPr marL="699827" defTabSz="916137">
              <a:lnSpc>
                <a:spcPts val="2735"/>
              </a:lnSpc>
              <a:spcBef>
                <a:spcPts val="281"/>
              </a:spcBef>
            </a:pPr>
            <a:r>
              <a:rPr sz="2405" dirty="0">
                <a:solidFill>
                  <a:prstClr val="black"/>
                </a:solidFill>
                <a:latin typeface="Arial"/>
                <a:cs typeface="Arial"/>
              </a:rPr>
              <a:t>When</a:t>
            </a:r>
            <a:r>
              <a:rPr sz="2405" spc="-20" dirty="0">
                <a:solidFill>
                  <a:prstClr val="black"/>
                </a:solidFill>
                <a:latin typeface="Arial"/>
                <a:cs typeface="Arial"/>
              </a:rPr>
              <a:t> </a:t>
            </a:r>
            <a:r>
              <a:rPr sz="2405" dirty="0">
                <a:solidFill>
                  <a:prstClr val="black"/>
                </a:solidFill>
                <a:latin typeface="Arial"/>
                <a:cs typeface="Arial"/>
              </a:rPr>
              <a:t>both</a:t>
            </a:r>
            <a:r>
              <a:rPr sz="2405" spc="-20" dirty="0">
                <a:solidFill>
                  <a:prstClr val="black"/>
                </a:solidFill>
                <a:latin typeface="Arial"/>
                <a:cs typeface="Arial"/>
              </a:rPr>
              <a:t> </a:t>
            </a:r>
            <a:r>
              <a:rPr sz="2405" dirty="0">
                <a:solidFill>
                  <a:prstClr val="black"/>
                </a:solidFill>
                <a:latin typeface="Arial"/>
                <a:cs typeface="Arial"/>
              </a:rPr>
              <a:t>operands</a:t>
            </a:r>
            <a:r>
              <a:rPr sz="2405" spc="-20" dirty="0">
                <a:solidFill>
                  <a:prstClr val="black"/>
                </a:solidFill>
                <a:latin typeface="Arial"/>
                <a:cs typeface="Arial"/>
              </a:rPr>
              <a:t> </a:t>
            </a:r>
            <a:r>
              <a:rPr sz="2405" dirty="0">
                <a:solidFill>
                  <a:prstClr val="black"/>
                </a:solidFill>
                <a:latin typeface="Arial"/>
                <a:cs typeface="Arial"/>
              </a:rPr>
              <a:t>ready</a:t>
            </a:r>
            <a:r>
              <a:rPr sz="2405" spc="-20" dirty="0">
                <a:solidFill>
                  <a:prstClr val="black"/>
                </a:solidFill>
                <a:latin typeface="Arial"/>
                <a:cs typeface="Arial"/>
              </a:rPr>
              <a:t> </a:t>
            </a:r>
            <a:r>
              <a:rPr sz="2405" dirty="0">
                <a:solidFill>
                  <a:prstClr val="black"/>
                </a:solidFill>
                <a:latin typeface="Arial"/>
                <a:cs typeface="Arial"/>
              </a:rPr>
              <a:t>then</a:t>
            </a:r>
            <a:r>
              <a:rPr sz="2405" spc="-20" dirty="0">
                <a:solidFill>
                  <a:prstClr val="black"/>
                </a:solidFill>
                <a:latin typeface="Arial"/>
                <a:cs typeface="Arial"/>
              </a:rPr>
              <a:t> </a:t>
            </a:r>
            <a:r>
              <a:rPr sz="2405" dirty="0">
                <a:solidFill>
                  <a:prstClr val="black"/>
                </a:solidFill>
                <a:latin typeface="Arial"/>
                <a:cs typeface="Arial"/>
              </a:rPr>
              <a:t>execute;</a:t>
            </a:r>
            <a:endParaRPr sz="2405">
              <a:solidFill>
                <a:prstClr val="black"/>
              </a:solidFill>
              <a:latin typeface="Arial"/>
              <a:cs typeface="Arial"/>
            </a:endParaRPr>
          </a:p>
          <a:p>
            <a:pPr marL="784443" defTabSz="916137">
              <a:lnSpc>
                <a:spcPts val="2735"/>
              </a:lnSpc>
            </a:pPr>
            <a:r>
              <a:rPr sz="2405" spc="-5" dirty="0">
                <a:solidFill>
                  <a:prstClr val="black"/>
                </a:solidFill>
                <a:latin typeface="Arial"/>
                <a:cs typeface="Arial"/>
              </a:rPr>
              <a:t>if</a:t>
            </a:r>
            <a:r>
              <a:rPr sz="2405" spc="-10" dirty="0">
                <a:solidFill>
                  <a:prstClr val="black"/>
                </a:solidFill>
                <a:latin typeface="Arial"/>
                <a:cs typeface="Arial"/>
              </a:rPr>
              <a:t> </a:t>
            </a:r>
            <a:r>
              <a:rPr sz="2405" spc="-5" dirty="0">
                <a:solidFill>
                  <a:prstClr val="black"/>
                </a:solidFill>
                <a:latin typeface="Arial"/>
                <a:cs typeface="Arial"/>
              </a:rPr>
              <a:t>not</a:t>
            </a:r>
            <a:r>
              <a:rPr sz="2405" spc="-10" dirty="0">
                <a:solidFill>
                  <a:prstClr val="black"/>
                </a:solidFill>
                <a:latin typeface="Arial"/>
                <a:cs typeface="Arial"/>
              </a:rPr>
              <a:t> </a:t>
            </a:r>
            <a:r>
              <a:rPr sz="2405" dirty="0">
                <a:solidFill>
                  <a:prstClr val="black"/>
                </a:solidFill>
                <a:latin typeface="Arial"/>
                <a:cs typeface="Arial"/>
              </a:rPr>
              <a:t>ready,</a:t>
            </a:r>
            <a:r>
              <a:rPr sz="2405" spc="-5" dirty="0">
                <a:solidFill>
                  <a:prstClr val="black"/>
                </a:solidFill>
                <a:latin typeface="Arial"/>
                <a:cs typeface="Arial"/>
              </a:rPr>
              <a:t> watch</a:t>
            </a:r>
            <a:r>
              <a:rPr sz="2405" spc="-10" dirty="0">
                <a:solidFill>
                  <a:prstClr val="black"/>
                </a:solidFill>
                <a:latin typeface="Arial"/>
                <a:cs typeface="Arial"/>
              </a:rPr>
              <a:t> </a:t>
            </a:r>
            <a:r>
              <a:rPr sz="2405" spc="-5" dirty="0">
                <a:solidFill>
                  <a:prstClr val="black"/>
                </a:solidFill>
                <a:latin typeface="Arial"/>
                <a:cs typeface="Arial"/>
              </a:rPr>
              <a:t>Common</a:t>
            </a:r>
            <a:r>
              <a:rPr sz="2405" spc="-10" dirty="0">
                <a:solidFill>
                  <a:prstClr val="black"/>
                </a:solidFill>
                <a:latin typeface="Arial"/>
                <a:cs typeface="Arial"/>
              </a:rPr>
              <a:t> </a:t>
            </a:r>
            <a:r>
              <a:rPr sz="2405" spc="-5" dirty="0">
                <a:solidFill>
                  <a:prstClr val="black"/>
                </a:solidFill>
                <a:latin typeface="Arial"/>
                <a:cs typeface="Arial"/>
              </a:rPr>
              <a:t>Data </a:t>
            </a:r>
            <a:r>
              <a:rPr sz="2405" dirty="0">
                <a:solidFill>
                  <a:prstClr val="black"/>
                </a:solidFill>
                <a:latin typeface="Arial"/>
                <a:cs typeface="Arial"/>
              </a:rPr>
              <a:t>Bus</a:t>
            </a:r>
            <a:r>
              <a:rPr sz="2405" spc="-10" dirty="0">
                <a:solidFill>
                  <a:prstClr val="black"/>
                </a:solidFill>
                <a:latin typeface="Arial"/>
                <a:cs typeface="Arial"/>
              </a:rPr>
              <a:t> </a:t>
            </a:r>
            <a:r>
              <a:rPr sz="2405" dirty="0">
                <a:solidFill>
                  <a:prstClr val="black"/>
                </a:solidFill>
                <a:latin typeface="Arial"/>
                <a:cs typeface="Arial"/>
              </a:rPr>
              <a:t>for</a:t>
            </a:r>
            <a:r>
              <a:rPr sz="2405" spc="-10" dirty="0">
                <a:solidFill>
                  <a:prstClr val="black"/>
                </a:solidFill>
                <a:latin typeface="Arial"/>
                <a:cs typeface="Arial"/>
              </a:rPr>
              <a:t> </a:t>
            </a:r>
            <a:r>
              <a:rPr sz="2405" dirty="0">
                <a:solidFill>
                  <a:prstClr val="black"/>
                </a:solidFill>
                <a:latin typeface="Arial"/>
                <a:cs typeface="Arial"/>
              </a:rPr>
              <a:t>result</a:t>
            </a:r>
            <a:endParaRPr sz="2405">
              <a:solidFill>
                <a:prstClr val="black"/>
              </a:solidFill>
              <a:latin typeface="Arial"/>
              <a:cs typeface="Arial"/>
            </a:endParaRPr>
          </a:p>
          <a:p>
            <a:pPr marL="507057" indent="-494969" defTabSz="916137">
              <a:spcBef>
                <a:spcPts val="346"/>
              </a:spcBef>
              <a:buFontTx/>
              <a:buAutoNum type="arabicPeriod" startAt="3"/>
              <a:tabLst>
                <a:tab pos="507057" algn="l"/>
                <a:tab pos="507693" algn="l"/>
              </a:tabLst>
            </a:pPr>
            <a:r>
              <a:rPr sz="2805" dirty="0">
                <a:solidFill>
                  <a:srgbClr val="3333CC"/>
                </a:solidFill>
                <a:latin typeface="Arial"/>
                <a:cs typeface="Arial"/>
              </a:rPr>
              <a:t>Write</a:t>
            </a:r>
            <a:r>
              <a:rPr sz="2805" spc="-25" dirty="0">
                <a:solidFill>
                  <a:srgbClr val="3333CC"/>
                </a:solidFill>
                <a:latin typeface="Arial"/>
                <a:cs typeface="Arial"/>
              </a:rPr>
              <a:t> </a:t>
            </a:r>
            <a:r>
              <a:rPr sz="2805" dirty="0">
                <a:solidFill>
                  <a:srgbClr val="3333CC"/>
                </a:solidFill>
                <a:latin typeface="Arial"/>
                <a:cs typeface="Arial"/>
              </a:rPr>
              <a:t>result</a:t>
            </a:r>
            <a:r>
              <a:rPr sz="2805" dirty="0">
                <a:solidFill>
                  <a:prstClr val="black"/>
                </a:solidFill>
                <a:latin typeface="Arial"/>
                <a:cs typeface="Arial"/>
              </a:rPr>
              <a:t>—finish</a:t>
            </a:r>
            <a:r>
              <a:rPr sz="2805" spc="-20" dirty="0">
                <a:solidFill>
                  <a:prstClr val="black"/>
                </a:solidFill>
                <a:latin typeface="Arial"/>
                <a:cs typeface="Arial"/>
              </a:rPr>
              <a:t> </a:t>
            </a:r>
            <a:r>
              <a:rPr sz="2805" spc="-5" dirty="0">
                <a:solidFill>
                  <a:prstClr val="black"/>
                </a:solidFill>
                <a:latin typeface="Arial"/>
                <a:cs typeface="Arial"/>
              </a:rPr>
              <a:t>execution</a:t>
            </a:r>
            <a:r>
              <a:rPr sz="2805" spc="-25" dirty="0">
                <a:solidFill>
                  <a:prstClr val="black"/>
                </a:solidFill>
                <a:latin typeface="Arial"/>
                <a:cs typeface="Arial"/>
              </a:rPr>
              <a:t> </a:t>
            </a:r>
            <a:r>
              <a:rPr sz="2805" dirty="0">
                <a:solidFill>
                  <a:prstClr val="black"/>
                </a:solidFill>
                <a:latin typeface="Arial"/>
                <a:cs typeface="Arial"/>
              </a:rPr>
              <a:t>(WB)</a:t>
            </a:r>
            <a:endParaRPr sz="2805">
              <a:solidFill>
                <a:prstClr val="black"/>
              </a:solidFill>
              <a:latin typeface="Arial"/>
              <a:cs typeface="Arial"/>
            </a:endParaRPr>
          </a:p>
          <a:p>
            <a:pPr marL="699827" marR="1646502" defTabSz="916137">
              <a:lnSpc>
                <a:spcPts val="2585"/>
              </a:lnSpc>
              <a:spcBef>
                <a:spcPts val="621"/>
              </a:spcBef>
            </a:pPr>
            <a:r>
              <a:rPr sz="2405" dirty="0">
                <a:solidFill>
                  <a:prstClr val="black"/>
                </a:solidFill>
                <a:latin typeface="Arial"/>
                <a:cs typeface="Arial"/>
              </a:rPr>
              <a:t>Write </a:t>
            </a:r>
            <a:r>
              <a:rPr sz="2405" spc="-5" dirty="0">
                <a:solidFill>
                  <a:prstClr val="black"/>
                </a:solidFill>
                <a:latin typeface="Arial"/>
                <a:cs typeface="Arial"/>
              </a:rPr>
              <a:t>on Common Data </a:t>
            </a:r>
            <a:r>
              <a:rPr sz="2405" dirty="0">
                <a:solidFill>
                  <a:prstClr val="black"/>
                </a:solidFill>
                <a:latin typeface="Arial"/>
                <a:cs typeface="Arial"/>
              </a:rPr>
              <a:t>Bus to </a:t>
            </a:r>
            <a:r>
              <a:rPr sz="2405" spc="-5" dirty="0">
                <a:solidFill>
                  <a:prstClr val="black"/>
                </a:solidFill>
                <a:latin typeface="Arial"/>
                <a:cs typeface="Arial"/>
              </a:rPr>
              <a:t>all awaiting units; </a:t>
            </a:r>
            <a:r>
              <a:rPr sz="2405" spc="-656" dirty="0">
                <a:solidFill>
                  <a:prstClr val="black"/>
                </a:solidFill>
                <a:latin typeface="Arial"/>
                <a:cs typeface="Arial"/>
              </a:rPr>
              <a:t> </a:t>
            </a:r>
            <a:r>
              <a:rPr sz="2405" dirty="0">
                <a:solidFill>
                  <a:prstClr val="black"/>
                </a:solidFill>
                <a:latin typeface="Arial"/>
                <a:cs typeface="Arial"/>
              </a:rPr>
              <a:t>mark</a:t>
            </a:r>
            <a:r>
              <a:rPr sz="2405" spc="-5" dirty="0">
                <a:solidFill>
                  <a:prstClr val="black"/>
                </a:solidFill>
                <a:latin typeface="Arial"/>
                <a:cs typeface="Arial"/>
              </a:rPr>
              <a:t> </a:t>
            </a:r>
            <a:r>
              <a:rPr sz="2405" dirty="0">
                <a:solidFill>
                  <a:prstClr val="black"/>
                </a:solidFill>
                <a:latin typeface="Arial"/>
                <a:cs typeface="Arial"/>
              </a:rPr>
              <a:t>reservation</a:t>
            </a:r>
            <a:r>
              <a:rPr sz="2405" spc="-5" dirty="0">
                <a:solidFill>
                  <a:prstClr val="black"/>
                </a:solidFill>
                <a:latin typeface="Arial"/>
                <a:cs typeface="Arial"/>
              </a:rPr>
              <a:t> </a:t>
            </a:r>
            <a:r>
              <a:rPr sz="2405" dirty="0">
                <a:solidFill>
                  <a:prstClr val="black"/>
                </a:solidFill>
                <a:latin typeface="Arial"/>
                <a:cs typeface="Arial"/>
              </a:rPr>
              <a:t>station</a:t>
            </a:r>
            <a:r>
              <a:rPr sz="2405" spc="-5" dirty="0">
                <a:solidFill>
                  <a:prstClr val="black"/>
                </a:solidFill>
                <a:latin typeface="Arial"/>
                <a:cs typeface="Arial"/>
              </a:rPr>
              <a:t> </a:t>
            </a:r>
            <a:r>
              <a:rPr sz="2405" dirty="0">
                <a:solidFill>
                  <a:prstClr val="black"/>
                </a:solidFill>
                <a:latin typeface="Arial"/>
                <a:cs typeface="Arial"/>
              </a:rPr>
              <a:t>available</a:t>
            </a:r>
            <a:endParaRPr sz="2405">
              <a:solidFill>
                <a:prstClr val="black"/>
              </a:solidFill>
              <a:latin typeface="Arial"/>
              <a:cs typeface="Arial"/>
            </a:endParaRPr>
          </a:p>
          <a:p>
            <a:pPr marL="383633" indent="-371545" defTabSz="916137">
              <a:spcBef>
                <a:spcPts val="536"/>
              </a:spcBef>
              <a:buClr>
                <a:srgbClr val="996633"/>
              </a:buClr>
              <a:buSzPct val="80000"/>
              <a:buFont typeface="Wingdings" panose="05000000000000000000" pitchFamily="2" charset="2"/>
              <a:buChar char="l"/>
              <a:tabLst>
                <a:tab pos="384269" algn="l"/>
                <a:tab pos="3046793" algn="l"/>
                <a:tab pos="5803476" algn="l"/>
              </a:tabLst>
            </a:pPr>
            <a:r>
              <a:rPr sz="2405" spc="-5" dirty="0">
                <a:solidFill>
                  <a:prstClr val="black"/>
                </a:solidFill>
                <a:latin typeface="Arial"/>
                <a:cs typeface="Arial"/>
              </a:rPr>
              <a:t>Normal data</a:t>
            </a:r>
            <a:r>
              <a:rPr sz="2405" dirty="0">
                <a:solidFill>
                  <a:prstClr val="black"/>
                </a:solidFill>
                <a:latin typeface="Arial"/>
                <a:cs typeface="Arial"/>
              </a:rPr>
              <a:t> </a:t>
            </a:r>
            <a:r>
              <a:rPr sz="2405" spc="-5" dirty="0">
                <a:solidFill>
                  <a:prstClr val="black"/>
                </a:solidFill>
                <a:latin typeface="Arial"/>
                <a:cs typeface="Arial"/>
              </a:rPr>
              <a:t>bus:	data </a:t>
            </a:r>
            <a:r>
              <a:rPr sz="2405" dirty="0">
                <a:solidFill>
                  <a:prstClr val="black"/>
                </a:solidFill>
                <a:latin typeface="Arial"/>
                <a:cs typeface="Arial"/>
              </a:rPr>
              <a:t>+</a:t>
            </a:r>
            <a:r>
              <a:rPr sz="2405" spc="5" dirty="0">
                <a:solidFill>
                  <a:prstClr val="black"/>
                </a:solidFill>
                <a:latin typeface="Arial"/>
                <a:cs typeface="Arial"/>
              </a:rPr>
              <a:t> </a:t>
            </a:r>
            <a:r>
              <a:rPr sz="2405" spc="-5" dirty="0">
                <a:solidFill>
                  <a:prstClr val="black"/>
                </a:solidFill>
                <a:latin typeface="Arial"/>
                <a:cs typeface="Arial"/>
              </a:rPr>
              <a:t>destination	(“go</a:t>
            </a:r>
            <a:r>
              <a:rPr sz="2405" spc="-35" dirty="0">
                <a:solidFill>
                  <a:prstClr val="black"/>
                </a:solidFill>
                <a:latin typeface="Arial"/>
                <a:cs typeface="Arial"/>
              </a:rPr>
              <a:t> </a:t>
            </a:r>
            <a:r>
              <a:rPr sz="2405" dirty="0">
                <a:solidFill>
                  <a:prstClr val="black"/>
                </a:solidFill>
                <a:latin typeface="Arial"/>
                <a:cs typeface="Arial"/>
              </a:rPr>
              <a:t>to”</a:t>
            </a:r>
            <a:r>
              <a:rPr sz="2405" spc="-30" dirty="0">
                <a:solidFill>
                  <a:prstClr val="black"/>
                </a:solidFill>
                <a:latin typeface="Arial"/>
                <a:cs typeface="Arial"/>
              </a:rPr>
              <a:t> </a:t>
            </a:r>
            <a:r>
              <a:rPr sz="2405" spc="-5" dirty="0">
                <a:solidFill>
                  <a:prstClr val="black"/>
                </a:solidFill>
                <a:latin typeface="Arial"/>
                <a:cs typeface="Arial"/>
              </a:rPr>
              <a:t>bus)</a:t>
            </a:r>
            <a:endParaRPr sz="2405">
              <a:solidFill>
                <a:prstClr val="black"/>
              </a:solidFill>
              <a:latin typeface="Arial"/>
              <a:cs typeface="Arial"/>
            </a:endParaRPr>
          </a:p>
          <a:p>
            <a:pPr marL="383633" indent="-371545" defTabSz="916137">
              <a:spcBef>
                <a:spcPts val="576"/>
              </a:spcBef>
              <a:buClr>
                <a:srgbClr val="996633"/>
              </a:buClr>
              <a:buSzPct val="80000"/>
              <a:buFont typeface="Wingdings" panose="05000000000000000000" pitchFamily="2" charset="2"/>
              <a:buChar char="l"/>
              <a:tabLst>
                <a:tab pos="384269" algn="l"/>
                <a:tab pos="5077564" algn="l"/>
              </a:tabLst>
            </a:pPr>
            <a:r>
              <a:rPr sz="2405" u="heavy" spc="-5" dirty="0">
                <a:solidFill>
                  <a:srgbClr val="3333CC"/>
                </a:solidFill>
                <a:uFill>
                  <a:solidFill>
                    <a:srgbClr val="3333CC"/>
                  </a:solidFill>
                </a:uFill>
                <a:latin typeface="Arial"/>
                <a:cs typeface="Arial"/>
              </a:rPr>
              <a:t>Common</a:t>
            </a:r>
            <a:r>
              <a:rPr sz="2405" u="heavy" spc="5" dirty="0">
                <a:solidFill>
                  <a:srgbClr val="3333CC"/>
                </a:solidFill>
                <a:uFill>
                  <a:solidFill>
                    <a:srgbClr val="3333CC"/>
                  </a:solidFill>
                </a:uFill>
                <a:latin typeface="Arial"/>
                <a:cs typeface="Arial"/>
              </a:rPr>
              <a:t> </a:t>
            </a:r>
            <a:r>
              <a:rPr sz="2405" u="heavy" dirty="0">
                <a:solidFill>
                  <a:srgbClr val="3333CC"/>
                </a:solidFill>
                <a:uFill>
                  <a:solidFill>
                    <a:srgbClr val="3333CC"/>
                  </a:solidFill>
                </a:uFill>
                <a:latin typeface="Arial"/>
                <a:cs typeface="Arial"/>
              </a:rPr>
              <a:t>data</a:t>
            </a:r>
            <a:r>
              <a:rPr sz="2405" u="heavy" spc="10" dirty="0">
                <a:solidFill>
                  <a:srgbClr val="3333CC"/>
                </a:solidFill>
                <a:uFill>
                  <a:solidFill>
                    <a:srgbClr val="3333CC"/>
                  </a:solidFill>
                </a:uFill>
                <a:latin typeface="Arial"/>
                <a:cs typeface="Arial"/>
              </a:rPr>
              <a:t> </a:t>
            </a:r>
            <a:r>
              <a:rPr sz="2405" u="heavy" spc="-5" dirty="0">
                <a:solidFill>
                  <a:srgbClr val="3333CC"/>
                </a:solidFill>
                <a:uFill>
                  <a:solidFill>
                    <a:srgbClr val="3333CC"/>
                  </a:solidFill>
                </a:uFill>
                <a:latin typeface="Arial"/>
                <a:cs typeface="Arial"/>
              </a:rPr>
              <a:t>bus</a:t>
            </a:r>
            <a:r>
              <a:rPr sz="2405" spc="-5" dirty="0">
                <a:solidFill>
                  <a:prstClr val="black"/>
                </a:solidFill>
                <a:latin typeface="Arial"/>
                <a:cs typeface="Arial"/>
              </a:rPr>
              <a:t>:</a:t>
            </a:r>
            <a:r>
              <a:rPr sz="2405" spc="5" dirty="0">
                <a:solidFill>
                  <a:prstClr val="black"/>
                </a:solidFill>
                <a:latin typeface="Arial"/>
                <a:cs typeface="Arial"/>
              </a:rPr>
              <a:t> </a:t>
            </a:r>
            <a:r>
              <a:rPr sz="2405" spc="-5" dirty="0">
                <a:solidFill>
                  <a:prstClr val="black"/>
                </a:solidFill>
                <a:latin typeface="Arial"/>
                <a:cs typeface="Arial"/>
              </a:rPr>
              <a:t>data</a:t>
            </a:r>
            <a:r>
              <a:rPr sz="2405" spc="5" dirty="0">
                <a:solidFill>
                  <a:prstClr val="black"/>
                </a:solidFill>
                <a:latin typeface="Arial"/>
                <a:cs typeface="Arial"/>
              </a:rPr>
              <a:t> </a:t>
            </a:r>
            <a:r>
              <a:rPr sz="2405" dirty="0">
                <a:solidFill>
                  <a:prstClr val="black"/>
                </a:solidFill>
                <a:latin typeface="Arial"/>
                <a:cs typeface="Arial"/>
              </a:rPr>
              <a:t>+</a:t>
            </a:r>
            <a:r>
              <a:rPr sz="2405" dirty="0">
                <a:solidFill>
                  <a:srgbClr val="3333CC"/>
                </a:solidFill>
                <a:latin typeface="Arial"/>
                <a:cs typeface="Arial"/>
              </a:rPr>
              <a:t> </a:t>
            </a:r>
            <a:r>
              <a:rPr sz="2405" u="heavy" spc="-5" dirty="0">
                <a:solidFill>
                  <a:srgbClr val="3333CC"/>
                </a:solidFill>
                <a:uFill>
                  <a:solidFill>
                    <a:srgbClr val="3333CC"/>
                  </a:solidFill>
                </a:uFill>
                <a:latin typeface="Arial"/>
                <a:cs typeface="Arial"/>
              </a:rPr>
              <a:t>source</a:t>
            </a:r>
            <a:r>
              <a:rPr sz="2405" spc="-5" dirty="0">
                <a:solidFill>
                  <a:srgbClr val="3333CC"/>
                </a:solidFill>
                <a:latin typeface="Arial"/>
                <a:cs typeface="Arial"/>
              </a:rPr>
              <a:t>	</a:t>
            </a:r>
            <a:r>
              <a:rPr sz="2405" spc="-5" dirty="0">
                <a:solidFill>
                  <a:prstClr val="black"/>
                </a:solidFill>
                <a:latin typeface="Arial"/>
                <a:cs typeface="Arial"/>
              </a:rPr>
              <a:t>(“</a:t>
            </a:r>
            <a:r>
              <a:rPr sz="2405" u="heavy" spc="-5" dirty="0">
                <a:solidFill>
                  <a:srgbClr val="3333CC"/>
                </a:solidFill>
                <a:uFill>
                  <a:solidFill>
                    <a:srgbClr val="3333CC"/>
                  </a:solidFill>
                </a:uFill>
                <a:latin typeface="Arial"/>
                <a:cs typeface="Arial"/>
              </a:rPr>
              <a:t>come</a:t>
            </a:r>
            <a:r>
              <a:rPr sz="2405" u="heavy" spc="-25" dirty="0">
                <a:solidFill>
                  <a:srgbClr val="3333CC"/>
                </a:solidFill>
                <a:uFill>
                  <a:solidFill>
                    <a:srgbClr val="3333CC"/>
                  </a:solidFill>
                </a:uFill>
                <a:latin typeface="Arial"/>
                <a:cs typeface="Arial"/>
              </a:rPr>
              <a:t> </a:t>
            </a:r>
            <a:r>
              <a:rPr sz="2405" u="heavy" spc="-5" dirty="0">
                <a:solidFill>
                  <a:srgbClr val="3333CC"/>
                </a:solidFill>
                <a:uFill>
                  <a:solidFill>
                    <a:srgbClr val="3333CC"/>
                  </a:solidFill>
                </a:uFill>
                <a:latin typeface="Arial"/>
                <a:cs typeface="Arial"/>
              </a:rPr>
              <a:t>from</a:t>
            </a:r>
            <a:r>
              <a:rPr sz="2405" spc="-5" dirty="0">
                <a:solidFill>
                  <a:prstClr val="black"/>
                </a:solidFill>
                <a:latin typeface="Arial"/>
                <a:cs typeface="Arial"/>
              </a:rPr>
              <a:t>”</a:t>
            </a:r>
            <a:r>
              <a:rPr sz="2405" spc="-25" dirty="0">
                <a:solidFill>
                  <a:prstClr val="black"/>
                </a:solidFill>
                <a:latin typeface="Arial"/>
                <a:cs typeface="Arial"/>
              </a:rPr>
              <a:t> </a:t>
            </a:r>
            <a:r>
              <a:rPr sz="2405" dirty="0">
                <a:solidFill>
                  <a:prstClr val="black"/>
                </a:solidFill>
                <a:latin typeface="Arial"/>
                <a:cs typeface="Arial"/>
              </a:rPr>
              <a:t>bus)</a:t>
            </a:r>
            <a:endParaRPr sz="2405">
              <a:solidFill>
                <a:prstClr val="black"/>
              </a:solidFill>
              <a:latin typeface="Arial"/>
              <a:cs typeface="Arial"/>
            </a:endParaRPr>
          </a:p>
          <a:p>
            <a:pPr marL="470793" defTabSz="916137">
              <a:spcBef>
                <a:spcPts val="281"/>
              </a:spcBef>
              <a:tabLst>
                <a:tab pos="6507120" algn="l"/>
              </a:tabLst>
            </a:pPr>
            <a:r>
              <a:rPr sz="2405" dirty="0">
                <a:solidFill>
                  <a:prstClr val="black"/>
                </a:solidFill>
                <a:latin typeface="Wingdings"/>
                <a:cs typeface="Wingdings"/>
              </a:rPr>
              <a:t></a:t>
            </a:r>
            <a:r>
              <a:rPr sz="2405" spc="65" dirty="0">
                <a:solidFill>
                  <a:prstClr val="black"/>
                </a:solidFill>
                <a:latin typeface="Times New Roman"/>
                <a:cs typeface="Times New Roman"/>
              </a:rPr>
              <a:t> </a:t>
            </a:r>
            <a:r>
              <a:rPr sz="2405" spc="-5" dirty="0">
                <a:solidFill>
                  <a:prstClr val="black"/>
                </a:solidFill>
                <a:latin typeface="Arial"/>
                <a:cs typeface="Arial"/>
              </a:rPr>
              <a:t>64</a:t>
            </a:r>
            <a:r>
              <a:rPr sz="2405" dirty="0">
                <a:solidFill>
                  <a:prstClr val="black"/>
                </a:solidFill>
                <a:latin typeface="Arial"/>
                <a:cs typeface="Arial"/>
              </a:rPr>
              <a:t> </a:t>
            </a:r>
            <a:r>
              <a:rPr sz="2405" spc="-5" dirty="0">
                <a:solidFill>
                  <a:prstClr val="black"/>
                </a:solidFill>
                <a:latin typeface="Arial"/>
                <a:cs typeface="Arial"/>
              </a:rPr>
              <a:t>bits of</a:t>
            </a:r>
            <a:r>
              <a:rPr sz="2405" dirty="0">
                <a:solidFill>
                  <a:prstClr val="black"/>
                </a:solidFill>
                <a:latin typeface="Arial"/>
                <a:cs typeface="Arial"/>
              </a:rPr>
              <a:t> </a:t>
            </a:r>
            <a:r>
              <a:rPr sz="2405" spc="-5" dirty="0">
                <a:solidFill>
                  <a:prstClr val="black"/>
                </a:solidFill>
                <a:latin typeface="Arial"/>
                <a:cs typeface="Arial"/>
              </a:rPr>
              <a:t>data </a:t>
            </a:r>
            <a:r>
              <a:rPr sz="2405" dirty="0">
                <a:solidFill>
                  <a:prstClr val="black"/>
                </a:solidFill>
                <a:latin typeface="Arial"/>
                <a:cs typeface="Arial"/>
              </a:rPr>
              <a:t>+</a:t>
            </a:r>
            <a:r>
              <a:rPr sz="2405" spc="5" dirty="0">
                <a:solidFill>
                  <a:prstClr val="black"/>
                </a:solidFill>
                <a:latin typeface="Arial"/>
                <a:cs typeface="Arial"/>
              </a:rPr>
              <a:t> </a:t>
            </a:r>
            <a:r>
              <a:rPr sz="2405" dirty="0">
                <a:solidFill>
                  <a:prstClr val="black"/>
                </a:solidFill>
                <a:latin typeface="Arial"/>
                <a:cs typeface="Arial"/>
              </a:rPr>
              <a:t>4 </a:t>
            </a:r>
            <a:r>
              <a:rPr sz="2405" spc="-5" dirty="0">
                <a:solidFill>
                  <a:prstClr val="black"/>
                </a:solidFill>
                <a:latin typeface="Arial"/>
                <a:cs typeface="Arial"/>
              </a:rPr>
              <a:t>bits of</a:t>
            </a:r>
            <a:r>
              <a:rPr sz="2405" dirty="0">
                <a:solidFill>
                  <a:prstClr val="black"/>
                </a:solidFill>
                <a:latin typeface="Arial"/>
                <a:cs typeface="Arial"/>
              </a:rPr>
              <a:t> Functional </a:t>
            </a:r>
            <a:r>
              <a:rPr sz="2405" spc="-5" dirty="0">
                <a:solidFill>
                  <a:prstClr val="black"/>
                </a:solidFill>
                <a:latin typeface="Arial"/>
                <a:cs typeface="Arial"/>
              </a:rPr>
              <a:t>Unit	</a:t>
            </a:r>
            <a:r>
              <a:rPr sz="2405" u="heavy" dirty="0">
                <a:solidFill>
                  <a:srgbClr val="3333CC"/>
                </a:solidFill>
                <a:uFill>
                  <a:solidFill>
                    <a:srgbClr val="3333CC"/>
                  </a:solidFill>
                </a:uFill>
                <a:latin typeface="Arial"/>
                <a:cs typeface="Arial"/>
              </a:rPr>
              <a:t>source</a:t>
            </a:r>
            <a:r>
              <a:rPr sz="2405" spc="-60" dirty="0">
                <a:solidFill>
                  <a:srgbClr val="3333CC"/>
                </a:solidFill>
                <a:latin typeface="Arial"/>
                <a:cs typeface="Arial"/>
              </a:rPr>
              <a:t> </a:t>
            </a:r>
            <a:r>
              <a:rPr sz="2405" dirty="0">
                <a:solidFill>
                  <a:prstClr val="black"/>
                </a:solidFill>
                <a:latin typeface="Arial"/>
                <a:cs typeface="Arial"/>
              </a:rPr>
              <a:t>address</a:t>
            </a:r>
            <a:endParaRPr sz="2405">
              <a:solidFill>
                <a:prstClr val="black"/>
              </a:solidFill>
              <a:latin typeface="Arial"/>
              <a:cs typeface="Arial"/>
            </a:endParaRPr>
          </a:p>
          <a:p>
            <a:pPr marL="470793" defTabSz="916137">
              <a:spcBef>
                <a:spcPts val="281"/>
              </a:spcBef>
            </a:pPr>
            <a:r>
              <a:rPr sz="2405" dirty="0">
                <a:solidFill>
                  <a:prstClr val="black"/>
                </a:solidFill>
                <a:latin typeface="Wingdings"/>
                <a:cs typeface="Wingdings"/>
              </a:rPr>
              <a:t></a:t>
            </a:r>
            <a:r>
              <a:rPr sz="2405" spc="50" dirty="0">
                <a:solidFill>
                  <a:prstClr val="black"/>
                </a:solidFill>
                <a:latin typeface="Times New Roman"/>
                <a:cs typeface="Times New Roman"/>
              </a:rPr>
              <a:t> </a:t>
            </a:r>
            <a:r>
              <a:rPr sz="2405" dirty="0">
                <a:solidFill>
                  <a:prstClr val="black"/>
                </a:solidFill>
                <a:latin typeface="Arial"/>
                <a:cs typeface="Arial"/>
              </a:rPr>
              <a:t>Write</a:t>
            </a:r>
            <a:r>
              <a:rPr sz="2405" spc="-15" dirty="0">
                <a:solidFill>
                  <a:prstClr val="black"/>
                </a:solidFill>
                <a:latin typeface="Arial"/>
                <a:cs typeface="Arial"/>
              </a:rPr>
              <a:t> </a:t>
            </a:r>
            <a:r>
              <a:rPr sz="2405" spc="-5" dirty="0">
                <a:solidFill>
                  <a:prstClr val="black"/>
                </a:solidFill>
                <a:latin typeface="Arial"/>
                <a:cs typeface="Arial"/>
              </a:rPr>
              <a:t>if</a:t>
            </a:r>
            <a:r>
              <a:rPr sz="2405" spc="-15" dirty="0">
                <a:solidFill>
                  <a:prstClr val="black"/>
                </a:solidFill>
                <a:latin typeface="Arial"/>
                <a:cs typeface="Arial"/>
              </a:rPr>
              <a:t> </a:t>
            </a:r>
            <a:r>
              <a:rPr sz="2405" dirty="0">
                <a:solidFill>
                  <a:prstClr val="black"/>
                </a:solidFill>
                <a:latin typeface="Arial"/>
                <a:cs typeface="Arial"/>
              </a:rPr>
              <a:t>matches</a:t>
            </a:r>
            <a:r>
              <a:rPr sz="2405" spc="-15" dirty="0">
                <a:solidFill>
                  <a:prstClr val="black"/>
                </a:solidFill>
                <a:latin typeface="Arial"/>
                <a:cs typeface="Arial"/>
              </a:rPr>
              <a:t> </a:t>
            </a:r>
            <a:r>
              <a:rPr sz="2405" spc="-5" dirty="0">
                <a:solidFill>
                  <a:prstClr val="black"/>
                </a:solidFill>
                <a:latin typeface="Arial"/>
                <a:cs typeface="Arial"/>
              </a:rPr>
              <a:t>expected</a:t>
            </a:r>
            <a:r>
              <a:rPr sz="2405" spc="-15" dirty="0">
                <a:solidFill>
                  <a:prstClr val="black"/>
                </a:solidFill>
                <a:latin typeface="Arial"/>
                <a:cs typeface="Arial"/>
              </a:rPr>
              <a:t> </a:t>
            </a:r>
            <a:r>
              <a:rPr sz="2405" dirty="0">
                <a:solidFill>
                  <a:prstClr val="black"/>
                </a:solidFill>
                <a:latin typeface="Arial"/>
                <a:cs typeface="Arial"/>
              </a:rPr>
              <a:t>Functional</a:t>
            </a:r>
            <a:r>
              <a:rPr sz="2405" spc="-15" dirty="0">
                <a:solidFill>
                  <a:prstClr val="black"/>
                </a:solidFill>
                <a:latin typeface="Arial"/>
                <a:cs typeface="Arial"/>
              </a:rPr>
              <a:t> </a:t>
            </a:r>
            <a:r>
              <a:rPr sz="2405" spc="-5" dirty="0">
                <a:solidFill>
                  <a:prstClr val="black"/>
                </a:solidFill>
                <a:latin typeface="Arial"/>
                <a:cs typeface="Arial"/>
              </a:rPr>
              <a:t>Unit</a:t>
            </a:r>
            <a:r>
              <a:rPr sz="2405" spc="-15" dirty="0">
                <a:solidFill>
                  <a:prstClr val="black"/>
                </a:solidFill>
                <a:latin typeface="Arial"/>
                <a:cs typeface="Arial"/>
              </a:rPr>
              <a:t> </a:t>
            </a:r>
            <a:r>
              <a:rPr sz="2405" dirty="0">
                <a:solidFill>
                  <a:prstClr val="black"/>
                </a:solidFill>
                <a:latin typeface="Arial"/>
                <a:cs typeface="Arial"/>
              </a:rPr>
              <a:t>(produces</a:t>
            </a:r>
            <a:r>
              <a:rPr sz="2405" spc="-15" dirty="0">
                <a:solidFill>
                  <a:prstClr val="black"/>
                </a:solidFill>
                <a:latin typeface="Arial"/>
                <a:cs typeface="Arial"/>
              </a:rPr>
              <a:t> </a:t>
            </a:r>
            <a:r>
              <a:rPr sz="2405" dirty="0">
                <a:solidFill>
                  <a:prstClr val="black"/>
                </a:solidFill>
                <a:latin typeface="Arial"/>
                <a:cs typeface="Arial"/>
              </a:rPr>
              <a:t>result)</a:t>
            </a:r>
            <a:endParaRPr sz="2405">
              <a:solidFill>
                <a:prstClr val="black"/>
              </a:solidFill>
              <a:latin typeface="Arial"/>
              <a:cs typeface="Arial"/>
            </a:endParaRPr>
          </a:p>
          <a:p>
            <a:pPr marL="470793" defTabSz="916137">
              <a:spcBef>
                <a:spcPts val="286"/>
              </a:spcBef>
            </a:pPr>
            <a:r>
              <a:rPr sz="2405" dirty="0">
                <a:solidFill>
                  <a:prstClr val="black"/>
                </a:solidFill>
                <a:latin typeface="Wingdings"/>
                <a:cs typeface="Wingdings"/>
              </a:rPr>
              <a:t></a:t>
            </a:r>
            <a:r>
              <a:rPr sz="2405" spc="40" dirty="0">
                <a:solidFill>
                  <a:prstClr val="black"/>
                </a:solidFill>
                <a:latin typeface="Times New Roman"/>
                <a:cs typeface="Times New Roman"/>
              </a:rPr>
              <a:t> </a:t>
            </a:r>
            <a:r>
              <a:rPr sz="2405" spc="-5" dirty="0">
                <a:solidFill>
                  <a:prstClr val="black"/>
                </a:solidFill>
                <a:latin typeface="Arial"/>
                <a:cs typeface="Arial"/>
              </a:rPr>
              <a:t>Does</a:t>
            </a:r>
            <a:r>
              <a:rPr sz="2405" spc="-25" dirty="0">
                <a:solidFill>
                  <a:prstClr val="black"/>
                </a:solidFill>
                <a:latin typeface="Arial"/>
                <a:cs typeface="Arial"/>
              </a:rPr>
              <a:t> </a:t>
            </a:r>
            <a:r>
              <a:rPr sz="2405" dirty="0">
                <a:solidFill>
                  <a:prstClr val="black"/>
                </a:solidFill>
                <a:latin typeface="Arial"/>
                <a:cs typeface="Arial"/>
              </a:rPr>
              <a:t>the</a:t>
            </a:r>
            <a:r>
              <a:rPr sz="2405" spc="-20" dirty="0">
                <a:solidFill>
                  <a:prstClr val="black"/>
                </a:solidFill>
                <a:latin typeface="Arial"/>
                <a:cs typeface="Arial"/>
              </a:rPr>
              <a:t> </a:t>
            </a:r>
            <a:r>
              <a:rPr sz="2405" spc="-5" dirty="0">
                <a:solidFill>
                  <a:prstClr val="black"/>
                </a:solidFill>
                <a:latin typeface="Arial"/>
                <a:cs typeface="Arial"/>
              </a:rPr>
              <a:t>broadcast</a:t>
            </a:r>
            <a:endParaRPr sz="2405">
              <a:solidFill>
                <a:prstClr val="black"/>
              </a:solidFill>
              <a:latin typeface="Arial"/>
              <a:cs typeface="Arial"/>
            </a:endParaRPr>
          </a:p>
        </p:txBody>
      </p:sp>
    </p:spTree>
    <p:extLst>
      <p:ext uri="{BB962C8B-B14F-4D97-AF65-F5344CB8AC3E}">
        <p14:creationId xmlns:p14="http://schemas.microsoft.com/office/powerpoint/2010/main" val="99282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D91DCC0-897D-4944-8F0E-148F24F8DB84}"/>
              </a:ext>
            </a:extLst>
          </p:cNvPr>
          <p:cNvSpPr>
            <a:spLocks noGrp="1"/>
          </p:cNvSpPr>
          <p:nvPr>
            <p:ph type="title"/>
          </p:nvPr>
        </p:nvSpPr>
        <p:spPr/>
        <p:txBody>
          <a:bodyPr/>
          <a:lstStyle/>
          <a:p>
            <a:r>
              <a:rPr lang="en-US" altLang="zh-CN" spc="-5"/>
              <a:t>Reservation</a:t>
            </a:r>
            <a:r>
              <a:rPr lang="en-US" altLang="zh-CN" spc="-55"/>
              <a:t> </a:t>
            </a:r>
            <a:r>
              <a:rPr lang="en-US" altLang="zh-CN"/>
              <a:t>Station</a:t>
            </a:r>
            <a:r>
              <a:rPr lang="en-US" altLang="zh-CN" spc="-45"/>
              <a:t> </a:t>
            </a:r>
            <a:r>
              <a:rPr lang="en-US" altLang="zh-CN" spc="-5"/>
              <a:t>Components</a:t>
            </a:r>
            <a:endParaRPr lang="zh-CN" altLang="en-US"/>
          </a:p>
        </p:txBody>
      </p:sp>
      <p:sp>
        <p:nvSpPr>
          <p:cNvPr id="3" name="object 3">
            <a:extLst>
              <a:ext uri="{FF2B5EF4-FFF2-40B4-BE49-F238E27FC236}">
                <a16:creationId xmlns:a16="http://schemas.microsoft.com/office/drawing/2014/main" id="{FDB5BA1F-17BD-42EC-8D09-596AA8604673}"/>
              </a:ext>
            </a:extLst>
          </p:cNvPr>
          <p:cNvSpPr txBox="1"/>
          <p:nvPr/>
        </p:nvSpPr>
        <p:spPr>
          <a:xfrm>
            <a:off x="1771579" y="712201"/>
            <a:ext cx="8648841" cy="5433598"/>
          </a:xfrm>
          <a:prstGeom prst="rect">
            <a:avLst/>
          </a:prstGeom>
        </p:spPr>
        <p:txBody>
          <a:bodyPr vert="horz" wrap="square" lIns="0" tIns="12724" rIns="0" bIns="0" rtlCol="0">
            <a:spAutoFit/>
          </a:bodyPr>
          <a:lstStyle/>
          <a:p>
            <a:pPr marL="12724" marR="1934704" defTabSz="916137">
              <a:lnSpc>
                <a:spcPct val="147700"/>
              </a:lnSpc>
              <a:spcBef>
                <a:spcPts val="100"/>
              </a:spcBef>
            </a:pPr>
            <a:r>
              <a:rPr sz="2405" spc="-5" dirty="0">
                <a:solidFill>
                  <a:srgbClr val="00CC9A"/>
                </a:solidFill>
                <a:latin typeface="Arial"/>
                <a:cs typeface="Arial"/>
              </a:rPr>
              <a:t>Op</a:t>
            </a:r>
            <a:r>
              <a:rPr sz="2405" spc="-5" dirty="0">
                <a:solidFill>
                  <a:prstClr val="black"/>
                </a:solidFill>
                <a:latin typeface="Arial"/>
                <a:cs typeface="Arial"/>
              </a:rPr>
              <a:t>—Operation </a:t>
            </a:r>
            <a:r>
              <a:rPr sz="2405" dirty="0">
                <a:solidFill>
                  <a:prstClr val="black"/>
                </a:solidFill>
                <a:latin typeface="Arial"/>
                <a:cs typeface="Arial"/>
              </a:rPr>
              <a:t>to </a:t>
            </a:r>
            <a:r>
              <a:rPr sz="2405" spc="-5" dirty="0">
                <a:solidFill>
                  <a:prstClr val="black"/>
                </a:solidFill>
                <a:latin typeface="Arial"/>
                <a:cs typeface="Arial"/>
              </a:rPr>
              <a:t>perform in </a:t>
            </a:r>
            <a:r>
              <a:rPr sz="2405" dirty="0">
                <a:solidFill>
                  <a:prstClr val="black"/>
                </a:solidFill>
                <a:latin typeface="Arial"/>
                <a:cs typeface="Arial"/>
              </a:rPr>
              <a:t>the </a:t>
            </a:r>
            <a:r>
              <a:rPr sz="2405" spc="-5" dirty="0">
                <a:solidFill>
                  <a:prstClr val="black"/>
                </a:solidFill>
                <a:latin typeface="Arial"/>
                <a:cs typeface="Arial"/>
              </a:rPr>
              <a:t>unit (e.g., </a:t>
            </a:r>
            <a:r>
              <a:rPr sz="2405" dirty="0">
                <a:solidFill>
                  <a:prstClr val="black"/>
                </a:solidFill>
                <a:latin typeface="Arial"/>
                <a:cs typeface="Arial"/>
              </a:rPr>
              <a:t>+ </a:t>
            </a:r>
            <a:r>
              <a:rPr sz="2405" spc="-5" dirty="0">
                <a:solidFill>
                  <a:prstClr val="black"/>
                </a:solidFill>
                <a:latin typeface="Arial"/>
                <a:cs typeface="Arial"/>
              </a:rPr>
              <a:t>or –) </a:t>
            </a:r>
            <a:r>
              <a:rPr sz="2405" spc="-656" dirty="0">
                <a:solidFill>
                  <a:prstClr val="black"/>
                </a:solidFill>
                <a:latin typeface="Arial"/>
                <a:cs typeface="Arial"/>
              </a:rPr>
              <a:t> </a:t>
            </a:r>
            <a:r>
              <a:rPr sz="2405" spc="-5" dirty="0">
                <a:solidFill>
                  <a:srgbClr val="00CC9A"/>
                </a:solidFill>
                <a:latin typeface="Arial"/>
                <a:cs typeface="Arial"/>
              </a:rPr>
              <a:t>Vj,</a:t>
            </a:r>
            <a:r>
              <a:rPr sz="2405" spc="-10" dirty="0">
                <a:solidFill>
                  <a:srgbClr val="00CC9A"/>
                </a:solidFill>
                <a:latin typeface="Arial"/>
                <a:cs typeface="Arial"/>
              </a:rPr>
              <a:t> </a:t>
            </a:r>
            <a:r>
              <a:rPr sz="2405" spc="-5" dirty="0">
                <a:solidFill>
                  <a:srgbClr val="00CC9A"/>
                </a:solidFill>
                <a:latin typeface="Arial"/>
                <a:cs typeface="Arial"/>
              </a:rPr>
              <a:t>Vk</a:t>
            </a:r>
            <a:r>
              <a:rPr sz="2405" spc="-5" dirty="0">
                <a:solidFill>
                  <a:prstClr val="black"/>
                </a:solidFill>
                <a:latin typeface="Arial"/>
                <a:cs typeface="Arial"/>
              </a:rPr>
              <a:t>—</a:t>
            </a:r>
            <a:r>
              <a:rPr sz="2405" spc="-5" dirty="0">
                <a:solidFill>
                  <a:srgbClr val="3333CC"/>
                </a:solidFill>
                <a:latin typeface="Arial"/>
                <a:cs typeface="Arial"/>
              </a:rPr>
              <a:t>Value</a:t>
            </a:r>
            <a:r>
              <a:rPr sz="2405" dirty="0">
                <a:solidFill>
                  <a:srgbClr val="3333CC"/>
                </a:solidFill>
                <a:latin typeface="Arial"/>
                <a:cs typeface="Arial"/>
              </a:rPr>
              <a:t> </a:t>
            </a:r>
            <a:r>
              <a:rPr sz="2405" spc="-5" dirty="0">
                <a:solidFill>
                  <a:prstClr val="black"/>
                </a:solidFill>
                <a:latin typeface="Arial"/>
                <a:cs typeface="Arial"/>
              </a:rPr>
              <a:t>of </a:t>
            </a:r>
            <a:r>
              <a:rPr sz="2405" dirty="0">
                <a:solidFill>
                  <a:prstClr val="black"/>
                </a:solidFill>
                <a:latin typeface="Arial"/>
                <a:cs typeface="Arial"/>
              </a:rPr>
              <a:t>Source operands</a:t>
            </a:r>
            <a:endParaRPr sz="2405">
              <a:solidFill>
                <a:prstClr val="black"/>
              </a:solidFill>
              <a:latin typeface="Arial"/>
              <a:cs typeface="Arial"/>
            </a:endParaRPr>
          </a:p>
          <a:p>
            <a:pPr marL="184500" defTabSz="916137">
              <a:spcBef>
                <a:spcPts val="336"/>
              </a:spcBef>
            </a:pPr>
            <a:r>
              <a:rPr sz="2405" dirty="0">
                <a:solidFill>
                  <a:prstClr val="black"/>
                </a:solidFill>
                <a:latin typeface="Wingdings"/>
                <a:cs typeface="Wingdings"/>
              </a:rPr>
              <a:t></a:t>
            </a:r>
            <a:r>
              <a:rPr sz="2405" spc="55" dirty="0">
                <a:solidFill>
                  <a:prstClr val="black"/>
                </a:solidFill>
                <a:latin typeface="Times New Roman"/>
                <a:cs typeface="Times New Roman"/>
              </a:rPr>
              <a:t> </a:t>
            </a:r>
            <a:r>
              <a:rPr sz="2405" dirty="0">
                <a:solidFill>
                  <a:prstClr val="black"/>
                </a:solidFill>
                <a:latin typeface="Arial"/>
                <a:cs typeface="Arial"/>
              </a:rPr>
              <a:t>Store</a:t>
            </a:r>
            <a:r>
              <a:rPr sz="2405" spc="-10" dirty="0">
                <a:solidFill>
                  <a:prstClr val="black"/>
                </a:solidFill>
                <a:latin typeface="Arial"/>
                <a:cs typeface="Arial"/>
              </a:rPr>
              <a:t> </a:t>
            </a:r>
            <a:r>
              <a:rPr sz="2405" spc="-5" dirty="0">
                <a:solidFill>
                  <a:prstClr val="black"/>
                </a:solidFill>
                <a:latin typeface="Arial"/>
                <a:cs typeface="Arial"/>
              </a:rPr>
              <a:t>buffers</a:t>
            </a:r>
            <a:r>
              <a:rPr sz="2405" spc="-10" dirty="0">
                <a:solidFill>
                  <a:prstClr val="black"/>
                </a:solidFill>
                <a:latin typeface="Arial"/>
                <a:cs typeface="Arial"/>
              </a:rPr>
              <a:t> </a:t>
            </a:r>
            <a:r>
              <a:rPr sz="2405" spc="-5" dirty="0">
                <a:solidFill>
                  <a:prstClr val="black"/>
                </a:solidFill>
                <a:latin typeface="Arial"/>
                <a:cs typeface="Arial"/>
              </a:rPr>
              <a:t>has</a:t>
            </a:r>
            <a:r>
              <a:rPr sz="2405" spc="-15" dirty="0">
                <a:solidFill>
                  <a:prstClr val="black"/>
                </a:solidFill>
                <a:latin typeface="Arial"/>
                <a:cs typeface="Arial"/>
              </a:rPr>
              <a:t> </a:t>
            </a:r>
            <a:r>
              <a:rPr sz="2405" dirty="0">
                <a:solidFill>
                  <a:prstClr val="black"/>
                </a:solidFill>
                <a:latin typeface="Arial"/>
                <a:cs typeface="Arial"/>
              </a:rPr>
              <a:t>V</a:t>
            </a:r>
            <a:r>
              <a:rPr sz="2405" spc="-10" dirty="0">
                <a:solidFill>
                  <a:prstClr val="black"/>
                </a:solidFill>
                <a:latin typeface="Arial"/>
                <a:cs typeface="Arial"/>
              </a:rPr>
              <a:t> </a:t>
            </a:r>
            <a:r>
              <a:rPr sz="2405" dirty="0">
                <a:solidFill>
                  <a:prstClr val="black"/>
                </a:solidFill>
                <a:latin typeface="Arial"/>
                <a:cs typeface="Arial"/>
              </a:rPr>
              <a:t>field,</a:t>
            </a:r>
            <a:r>
              <a:rPr sz="2405" spc="-5" dirty="0">
                <a:solidFill>
                  <a:prstClr val="black"/>
                </a:solidFill>
                <a:latin typeface="Arial"/>
                <a:cs typeface="Arial"/>
              </a:rPr>
              <a:t> </a:t>
            </a:r>
            <a:r>
              <a:rPr sz="2405" dirty="0">
                <a:solidFill>
                  <a:prstClr val="black"/>
                </a:solidFill>
                <a:latin typeface="Arial"/>
                <a:cs typeface="Arial"/>
              </a:rPr>
              <a:t>result</a:t>
            </a:r>
            <a:r>
              <a:rPr sz="2405" spc="-10" dirty="0">
                <a:solidFill>
                  <a:prstClr val="black"/>
                </a:solidFill>
                <a:latin typeface="Arial"/>
                <a:cs typeface="Arial"/>
              </a:rPr>
              <a:t> </a:t>
            </a:r>
            <a:r>
              <a:rPr sz="2405" dirty="0">
                <a:solidFill>
                  <a:prstClr val="black"/>
                </a:solidFill>
                <a:latin typeface="Arial"/>
                <a:cs typeface="Arial"/>
              </a:rPr>
              <a:t>to</a:t>
            </a:r>
            <a:r>
              <a:rPr sz="2405" spc="-10" dirty="0">
                <a:solidFill>
                  <a:prstClr val="black"/>
                </a:solidFill>
                <a:latin typeface="Arial"/>
                <a:cs typeface="Arial"/>
              </a:rPr>
              <a:t> </a:t>
            </a:r>
            <a:r>
              <a:rPr sz="2405" spc="-5" dirty="0">
                <a:solidFill>
                  <a:prstClr val="black"/>
                </a:solidFill>
                <a:latin typeface="Arial"/>
                <a:cs typeface="Arial"/>
              </a:rPr>
              <a:t>be</a:t>
            </a:r>
            <a:r>
              <a:rPr sz="2405" spc="-10" dirty="0">
                <a:solidFill>
                  <a:prstClr val="black"/>
                </a:solidFill>
                <a:latin typeface="Arial"/>
                <a:cs typeface="Arial"/>
              </a:rPr>
              <a:t> </a:t>
            </a:r>
            <a:r>
              <a:rPr sz="2405" dirty="0">
                <a:solidFill>
                  <a:prstClr val="black"/>
                </a:solidFill>
                <a:latin typeface="Arial"/>
                <a:cs typeface="Arial"/>
              </a:rPr>
              <a:t>stored</a:t>
            </a:r>
            <a:endParaRPr sz="2405">
              <a:solidFill>
                <a:prstClr val="black"/>
              </a:solidFill>
              <a:latin typeface="Arial"/>
              <a:cs typeface="Arial"/>
            </a:endParaRPr>
          </a:p>
          <a:p>
            <a:pPr marL="12724" marR="89069" defTabSz="916137">
              <a:lnSpc>
                <a:spcPts val="2595"/>
              </a:lnSpc>
              <a:spcBef>
                <a:spcPts val="1478"/>
              </a:spcBef>
            </a:pPr>
            <a:r>
              <a:rPr sz="2405" spc="-5" dirty="0">
                <a:solidFill>
                  <a:srgbClr val="00CC9A"/>
                </a:solidFill>
                <a:latin typeface="Arial"/>
                <a:cs typeface="Arial"/>
              </a:rPr>
              <a:t>Qj, Qk</a:t>
            </a:r>
            <a:r>
              <a:rPr sz="2405" spc="-5" dirty="0">
                <a:solidFill>
                  <a:prstClr val="black"/>
                </a:solidFill>
                <a:latin typeface="Arial"/>
                <a:cs typeface="Arial"/>
              </a:rPr>
              <a:t>—Reservation </a:t>
            </a:r>
            <a:r>
              <a:rPr sz="2405" dirty="0">
                <a:solidFill>
                  <a:prstClr val="black"/>
                </a:solidFill>
                <a:latin typeface="Arial"/>
                <a:cs typeface="Arial"/>
              </a:rPr>
              <a:t>stations producing source registers (value </a:t>
            </a:r>
            <a:r>
              <a:rPr sz="2405" spc="-656" dirty="0">
                <a:solidFill>
                  <a:prstClr val="black"/>
                </a:solidFill>
                <a:latin typeface="Arial"/>
                <a:cs typeface="Arial"/>
              </a:rPr>
              <a:t> </a:t>
            </a:r>
            <a:r>
              <a:rPr sz="2405" dirty="0">
                <a:solidFill>
                  <a:prstClr val="black"/>
                </a:solidFill>
                <a:latin typeface="Arial"/>
                <a:cs typeface="Arial"/>
              </a:rPr>
              <a:t>to</a:t>
            </a:r>
            <a:r>
              <a:rPr sz="2405" spc="-10" dirty="0">
                <a:solidFill>
                  <a:prstClr val="black"/>
                </a:solidFill>
                <a:latin typeface="Arial"/>
                <a:cs typeface="Arial"/>
              </a:rPr>
              <a:t> </a:t>
            </a:r>
            <a:r>
              <a:rPr sz="2405" spc="-5" dirty="0">
                <a:solidFill>
                  <a:prstClr val="black"/>
                </a:solidFill>
                <a:latin typeface="Arial"/>
                <a:cs typeface="Arial"/>
              </a:rPr>
              <a:t>be written)</a:t>
            </a:r>
            <a:endParaRPr sz="2405">
              <a:solidFill>
                <a:prstClr val="black"/>
              </a:solidFill>
              <a:latin typeface="Arial"/>
              <a:cs typeface="Arial"/>
            </a:endParaRPr>
          </a:p>
          <a:p>
            <a:pPr marL="184500" defTabSz="916137">
              <a:spcBef>
                <a:spcPts val="481"/>
              </a:spcBef>
            </a:pPr>
            <a:r>
              <a:rPr sz="2405" dirty="0">
                <a:solidFill>
                  <a:prstClr val="black"/>
                </a:solidFill>
                <a:latin typeface="Wingdings"/>
                <a:cs typeface="Wingdings"/>
              </a:rPr>
              <a:t></a:t>
            </a:r>
            <a:r>
              <a:rPr sz="2405" spc="55" dirty="0">
                <a:solidFill>
                  <a:prstClr val="black"/>
                </a:solidFill>
                <a:latin typeface="Times New Roman"/>
                <a:cs typeface="Times New Roman"/>
              </a:rPr>
              <a:t> </a:t>
            </a:r>
            <a:r>
              <a:rPr sz="2405" spc="-5" dirty="0">
                <a:solidFill>
                  <a:prstClr val="black"/>
                </a:solidFill>
                <a:latin typeface="Arial"/>
                <a:cs typeface="Arial"/>
              </a:rPr>
              <a:t>Note:</a:t>
            </a:r>
            <a:r>
              <a:rPr sz="2405" spc="-10" dirty="0">
                <a:solidFill>
                  <a:prstClr val="black"/>
                </a:solidFill>
                <a:latin typeface="Arial"/>
                <a:cs typeface="Arial"/>
              </a:rPr>
              <a:t> </a:t>
            </a:r>
            <a:r>
              <a:rPr sz="2405" spc="-5" dirty="0">
                <a:solidFill>
                  <a:prstClr val="black"/>
                </a:solidFill>
                <a:latin typeface="Arial"/>
                <a:cs typeface="Arial"/>
              </a:rPr>
              <a:t>No</a:t>
            </a:r>
            <a:r>
              <a:rPr sz="2405" spc="-10" dirty="0">
                <a:solidFill>
                  <a:prstClr val="black"/>
                </a:solidFill>
                <a:latin typeface="Arial"/>
                <a:cs typeface="Arial"/>
              </a:rPr>
              <a:t> </a:t>
            </a:r>
            <a:r>
              <a:rPr sz="2405" spc="-5" dirty="0">
                <a:solidFill>
                  <a:prstClr val="black"/>
                </a:solidFill>
                <a:latin typeface="Arial"/>
                <a:cs typeface="Arial"/>
              </a:rPr>
              <a:t>ready</a:t>
            </a:r>
            <a:r>
              <a:rPr sz="2405" spc="-10" dirty="0">
                <a:solidFill>
                  <a:prstClr val="black"/>
                </a:solidFill>
                <a:latin typeface="Arial"/>
                <a:cs typeface="Arial"/>
              </a:rPr>
              <a:t> </a:t>
            </a:r>
            <a:r>
              <a:rPr sz="2405" dirty="0">
                <a:solidFill>
                  <a:prstClr val="black"/>
                </a:solidFill>
                <a:latin typeface="Arial"/>
                <a:cs typeface="Arial"/>
              </a:rPr>
              <a:t>flags</a:t>
            </a:r>
            <a:r>
              <a:rPr sz="2405" spc="-5" dirty="0">
                <a:solidFill>
                  <a:prstClr val="black"/>
                </a:solidFill>
                <a:latin typeface="Arial"/>
                <a:cs typeface="Arial"/>
              </a:rPr>
              <a:t> as</a:t>
            </a:r>
            <a:r>
              <a:rPr sz="2405" spc="-10" dirty="0">
                <a:solidFill>
                  <a:prstClr val="black"/>
                </a:solidFill>
                <a:latin typeface="Arial"/>
                <a:cs typeface="Arial"/>
              </a:rPr>
              <a:t> </a:t>
            </a:r>
            <a:r>
              <a:rPr sz="2405" spc="-5" dirty="0">
                <a:solidFill>
                  <a:prstClr val="black"/>
                </a:solidFill>
                <a:latin typeface="Arial"/>
                <a:cs typeface="Arial"/>
              </a:rPr>
              <a:t>in</a:t>
            </a:r>
            <a:r>
              <a:rPr sz="2405" spc="-15" dirty="0">
                <a:solidFill>
                  <a:prstClr val="black"/>
                </a:solidFill>
                <a:latin typeface="Arial"/>
                <a:cs typeface="Arial"/>
              </a:rPr>
              <a:t> </a:t>
            </a:r>
            <a:r>
              <a:rPr sz="2405" spc="-5" dirty="0">
                <a:solidFill>
                  <a:prstClr val="black"/>
                </a:solidFill>
                <a:latin typeface="Arial"/>
                <a:cs typeface="Arial"/>
              </a:rPr>
              <a:t>Scoreboard; </a:t>
            </a:r>
            <a:r>
              <a:rPr sz="2405" dirty="0">
                <a:solidFill>
                  <a:prstClr val="black"/>
                </a:solidFill>
                <a:latin typeface="Arial"/>
                <a:cs typeface="Arial"/>
              </a:rPr>
              <a:t>Qj,Qk=0</a:t>
            </a:r>
            <a:r>
              <a:rPr sz="2405" spc="-5" dirty="0">
                <a:solidFill>
                  <a:prstClr val="black"/>
                </a:solidFill>
                <a:latin typeface="Arial"/>
                <a:cs typeface="Arial"/>
              </a:rPr>
              <a:t> =&gt; ready</a:t>
            </a:r>
            <a:endParaRPr sz="2405">
              <a:solidFill>
                <a:prstClr val="black"/>
              </a:solidFill>
              <a:latin typeface="Arial"/>
              <a:cs typeface="Arial"/>
            </a:endParaRPr>
          </a:p>
          <a:p>
            <a:pPr marL="184500" defTabSz="916137">
              <a:spcBef>
                <a:spcPts val="571"/>
              </a:spcBef>
            </a:pPr>
            <a:r>
              <a:rPr sz="2405" dirty="0">
                <a:solidFill>
                  <a:prstClr val="black"/>
                </a:solidFill>
                <a:latin typeface="Wingdings"/>
                <a:cs typeface="Wingdings"/>
              </a:rPr>
              <a:t></a:t>
            </a:r>
            <a:r>
              <a:rPr sz="2405" spc="55" dirty="0">
                <a:solidFill>
                  <a:prstClr val="black"/>
                </a:solidFill>
                <a:latin typeface="Times New Roman"/>
                <a:cs typeface="Times New Roman"/>
              </a:rPr>
              <a:t> </a:t>
            </a:r>
            <a:r>
              <a:rPr sz="2405" dirty="0">
                <a:solidFill>
                  <a:prstClr val="black"/>
                </a:solidFill>
                <a:latin typeface="Arial"/>
                <a:cs typeface="Arial"/>
              </a:rPr>
              <a:t>Store</a:t>
            </a:r>
            <a:r>
              <a:rPr sz="2405" spc="-5" dirty="0">
                <a:solidFill>
                  <a:prstClr val="black"/>
                </a:solidFill>
                <a:latin typeface="Arial"/>
                <a:cs typeface="Arial"/>
              </a:rPr>
              <a:t> buffers</a:t>
            </a:r>
            <a:r>
              <a:rPr sz="2405" spc="-15" dirty="0">
                <a:solidFill>
                  <a:prstClr val="black"/>
                </a:solidFill>
                <a:latin typeface="Arial"/>
                <a:cs typeface="Arial"/>
              </a:rPr>
              <a:t> </a:t>
            </a:r>
            <a:r>
              <a:rPr sz="2405" spc="-5" dirty="0">
                <a:solidFill>
                  <a:prstClr val="black"/>
                </a:solidFill>
                <a:latin typeface="Arial"/>
                <a:cs typeface="Arial"/>
              </a:rPr>
              <a:t>only</a:t>
            </a:r>
            <a:r>
              <a:rPr sz="2405" spc="-10" dirty="0">
                <a:solidFill>
                  <a:prstClr val="black"/>
                </a:solidFill>
                <a:latin typeface="Arial"/>
                <a:cs typeface="Arial"/>
              </a:rPr>
              <a:t> </a:t>
            </a:r>
            <a:r>
              <a:rPr sz="2405" spc="-5" dirty="0">
                <a:solidFill>
                  <a:prstClr val="black"/>
                </a:solidFill>
                <a:latin typeface="Arial"/>
                <a:cs typeface="Arial"/>
              </a:rPr>
              <a:t>have</a:t>
            </a:r>
            <a:r>
              <a:rPr sz="2405" spc="-15" dirty="0">
                <a:solidFill>
                  <a:prstClr val="black"/>
                </a:solidFill>
                <a:latin typeface="Arial"/>
                <a:cs typeface="Arial"/>
              </a:rPr>
              <a:t> </a:t>
            </a:r>
            <a:r>
              <a:rPr sz="2405" dirty="0">
                <a:solidFill>
                  <a:prstClr val="black"/>
                </a:solidFill>
                <a:latin typeface="Arial"/>
                <a:cs typeface="Arial"/>
              </a:rPr>
              <a:t>Qi</a:t>
            </a:r>
            <a:r>
              <a:rPr sz="2405" spc="-5" dirty="0">
                <a:solidFill>
                  <a:prstClr val="black"/>
                </a:solidFill>
                <a:latin typeface="Arial"/>
                <a:cs typeface="Arial"/>
              </a:rPr>
              <a:t> </a:t>
            </a:r>
            <a:r>
              <a:rPr sz="2405" dirty="0">
                <a:solidFill>
                  <a:prstClr val="black"/>
                </a:solidFill>
                <a:latin typeface="Arial"/>
                <a:cs typeface="Arial"/>
              </a:rPr>
              <a:t>for</a:t>
            </a:r>
            <a:r>
              <a:rPr sz="2405" spc="-10" dirty="0">
                <a:solidFill>
                  <a:prstClr val="black"/>
                </a:solidFill>
                <a:latin typeface="Arial"/>
                <a:cs typeface="Arial"/>
              </a:rPr>
              <a:t> </a:t>
            </a:r>
            <a:r>
              <a:rPr sz="2405" spc="-5" dirty="0">
                <a:solidFill>
                  <a:prstClr val="black"/>
                </a:solidFill>
                <a:latin typeface="Arial"/>
                <a:cs typeface="Arial"/>
              </a:rPr>
              <a:t>RS</a:t>
            </a:r>
            <a:r>
              <a:rPr sz="2405" spc="-10" dirty="0">
                <a:solidFill>
                  <a:prstClr val="black"/>
                </a:solidFill>
                <a:latin typeface="Arial"/>
                <a:cs typeface="Arial"/>
              </a:rPr>
              <a:t> </a:t>
            </a:r>
            <a:r>
              <a:rPr sz="2405" spc="-5" dirty="0">
                <a:solidFill>
                  <a:prstClr val="black"/>
                </a:solidFill>
                <a:latin typeface="Arial"/>
                <a:cs typeface="Arial"/>
              </a:rPr>
              <a:t>producing</a:t>
            </a:r>
            <a:r>
              <a:rPr sz="2405" spc="-15" dirty="0">
                <a:solidFill>
                  <a:prstClr val="black"/>
                </a:solidFill>
                <a:latin typeface="Arial"/>
                <a:cs typeface="Arial"/>
              </a:rPr>
              <a:t> </a:t>
            </a:r>
            <a:r>
              <a:rPr sz="2405" dirty="0">
                <a:solidFill>
                  <a:prstClr val="black"/>
                </a:solidFill>
                <a:latin typeface="Arial"/>
                <a:cs typeface="Arial"/>
              </a:rPr>
              <a:t>result</a:t>
            </a:r>
            <a:endParaRPr sz="2405">
              <a:solidFill>
                <a:prstClr val="black"/>
              </a:solidFill>
              <a:latin typeface="Arial"/>
              <a:cs typeface="Arial"/>
            </a:endParaRPr>
          </a:p>
          <a:p>
            <a:pPr marL="12724" defTabSz="916137">
              <a:spcBef>
                <a:spcPts val="1433"/>
              </a:spcBef>
            </a:pPr>
            <a:r>
              <a:rPr sz="2405" spc="-5" dirty="0">
                <a:solidFill>
                  <a:srgbClr val="00CC9A"/>
                </a:solidFill>
                <a:latin typeface="Arial"/>
                <a:cs typeface="Arial"/>
              </a:rPr>
              <a:t>Busy</a:t>
            </a:r>
            <a:r>
              <a:rPr sz="2405" spc="-5" dirty="0">
                <a:solidFill>
                  <a:prstClr val="black"/>
                </a:solidFill>
                <a:latin typeface="Arial"/>
                <a:cs typeface="Arial"/>
              </a:rPr>
              <a:t>—Indicates </a:t>
            </a:r>
            <a:r>
              <a:rPr sz="2405" dirty="0">
                <a:solidFill>
                  <a:prstClr val="black"/>
                </a:solidFill>
                <a:latin typeface="Arial"/>
                <a:cs typeface="Arial"/>
              </a:rPr>
              <a:t>reservation</a:t>
            </a:r>
            <a:r>
              <a:rPr sz="2405" spc="-5" dirty="0">
                <a:solidFill>
                  <a:prstClr val="black"/>
                </a:solidFill>
                <a:latin typeface="Arial"/>
                <a:cs typeface="Arial"/>
              </a:rPr>
              <a:t> </a:t>
            </a:r>
            <a:r>
              <a:rPr sz="2405" dirty="0">
                <a:solidFill>
                  <a:prstClr val="black"/>
                </a:solidFill>
                <a:latin typeface="Arial"/>
                <a:cs typeface="Arial"/>
              </a:rPr>
              <a:t>station </a:t>
            </a:r>
            <a:r>
              <a:rPr sz="2405" spc="-5" dirty="0">
                <a:solidFill>
                  <a:prstClr val="black"/>
                </a:solidFill>
                <a:latin typeface="Arial"/>
                <a:cs typeface="Arial"/>
              </a:rPr>
              <a:t>or </a:t>
            </a:r>
            <a:r>
              <a:rPr sz="2405" dirty="0">
                <a:solidFill>
                  <a:prstClr val="black"/>
                </a:solidFill>
                <a:latin typeface="Arial"/>
                <a:cs typeface="Arial"/>
              </a:rPr>
              <a:t>function</a:t>
            </a:r>
            <a:r>
              <a:rPr sz="2405" spc="-5" dirty="0">
                <a:solidFill>
                  <a:prstClr val="black"/>
                </a:solidFill>
                <a:latin typeface="Arial"/>
                <a:cs typeface="Arial"/>
              </a:rPr>
              <a:t> unit</a:t>
            </a:r>
            <a:r>
              <a:rPr sz="2405" dirty="0">
                <a:solidFill>
                  <a:prstClr val="black"/>
                </a:solidFill>
                <a:latin typeface="Arial"/>
                <a:cs typeface="Arial"/>
              </a:rPr>
              <a:t> </a:t>
            </a:r>
            <a:r>
              <a:rPr sz="2405" spc="-5" dirty="0">
                <a:solidFill>
                  <a:prstClr val="black"/>
                </a:solidFill>
                <a:latin typeface="Arial"/>
                <a:cs typeface="Arial"/>
              </a:rPr>
              <a:t>is busy</a:t>
            </a:r>
            <a:endParaRPr sz="2405">
              <a:solidFill>
                <a:prstClr val="black"/>
              </a:solidFill>
              <a:latin typeface="Arial"/>
              <a:cs typeface="Arial"/>
            </a:endParaRPr>
          </a:p>
          <a:p>
            <a:pPr defTabSz="916137">
              <a:spcBef>
                <a:spcPts val="50"/>
              </a:spcBef>
            </a:pPr>
            <a:endParaRPr sz="3206">
              <a:solidFill>
                <a:prstClr val="black"/>
              </a:solidFill>
              <a:latin typeface="Arial"/>
              <a:cs typeface="Arial"/>
            </a:endParaRPr>
          </a:p>
          <a:p>
            <a:pPr marL="12724" marR="5090" defTabSz="916137"/>
            <a:r>
              <a:rPr sz="2405" spc="-5" dirty="0">
                <a:solidFill>
                  <a:srgbClr val="3333CC"/>
                </a:solidFill>
                <a:latin typeface="Arial"/>
                <a:cs typeface="Arial"/>
              </a:rPr>
              <a:t>Register </a:t>
            </a:r>
            <a:r>
              <a:rPr sz="2405" dirty="0">
                <a:solidFill>
                  <a:srgbClr val="3333CC"/>
                </a:solidFill>
                <a:latin typeface="Arial"/>
                <a:cs typeface="Arial"/>
              </a:rPr>
              <a:t>result status </a:t>
            </a:r>
            <a:r>
              <a:rPr sz="2405" spc="-5" dirty="0">
                <a:solidFill>
                  <a:srgbClr val="3333CC"/>
                </a:solidFill>
                <a:latin typeface="Arial"/>
                <a:cs typeface="Arial"/>
              </a:rPr>
              <a:t>Qi</a:t>
            </a:r>
            <a:r>
              <a:rPr sz="2405" spc="-5" dirty="0">
                <a:solidFill>
                  <a:prstClr val="black"/>
                </a:solidFill>
                <a:latin typeface="Arial"/>
                <a:cs typeface="Arial"/>
              </a:rPr>
              <a:t>—Indicates which </a:t>
            </a:r>
            <a:r>
              <a:rPr sz="2405" dirty="0">
                <a:solidFill>
                  <a:prstClr val="black"/>
                </a:solidFill>
                <a:latin typeface="Arial"/>
                <a:cs typeface="Arial"/>
              </a:rPr>
              <a:t>function </a:t>
            </a:r>
            <a:r>
              <a:rPr sz="2405" spc="-5" dirty="0">
                <a:solidFill>
                  <a:prstClr val="black"/>
                </a:solidFill>
                <a:latin typeface="Arial"/>
                <a:cs typeface="Arial"/>
              </a:rPr>
              <a:t>unit will write </a:t>
            </a:r>
            <a:r>
              <a:rPr sz="2405" spc="-656" dirty="0">
                <a:solidFill>
                  <a:prstClr val="black"/>
                </a:solidFill>
                <a:latin typeface="Arial"/>
                <a:cs typeface="Arial"/>
              </a:rPr>
              <a:t> </a:t>
            </a:r>
            <a:r>
              <a:rPr sz="2405" dirty="0">
                <a:solidFill>
                  <a:prstClr val="black"/>
                </a:solidFill>
                <a:latin typeface="Arial"/>
                <a:cs typeface="Arial"/>
              </a:rPr>
              <a:t>each register, </a:t>
            </a:r>
            <a:r>
              <a:rPr sz="2405" spc="-5" dirty="0">
                <a:solidFill>
                  <a:prstClr val="black"/>
                </a:solidFill>
                <a:latin typeface="Arial"/>
                <a:cs typeface="Arial"/>
              </a:rPr>
              <a:t>if </a:t>
            </a:r>
            <a:r>
              <a:rPr sz="2405" dirty="0">
                <a:solidFill>
                  <a:prstClr val="black"/>
                </a:solidFill>
                <a:latin typeface="Arial"/>
                <a:cs typeface="Arial"/>
              </a:rPr>
              <a:t>one exists. Blank </a:t>
            </a:r>
            <a:r>
              <a:rPr sz="2405" spc="-5" dirty="0">
                <a:solidFill>
                  <a:prstClr val="black"/>
                </a:solidFill>
                <a:latin typeface="Arial"/>
                <a:cs typeface="Arial"/>
              </a:rPr>
              <a:t>when </a:t>
            </a:r>
            <a:r>
              <a:rPr sz="2405" dirty="0">
                <a:solidFill>
                  <a:prstClr val="black"/>
                </a:solidFill>
                <a:latin typeface="Arial"/>
                <a:cs typeface="Arial"/>
              </a:rPr>
              <a:t>no pending instructions </a:t>
            </a:r>
            <a:r>
              <a:rPr sz="2405" spc="5" dirty="0">
                <a:solidFill>
                  <a:prstClr val="black"/>
                </a:solidFill>
                <a:latin typeface="Arial"/>
                <a:cs typeface="Arial"/>
              </a:rPr>
              <a:t> </a:t>
            </a:r>
            <a:r>
              <a:rPr sz="2405" dirty="0">
                <a:solidFill>
                  <a:prstClr val="black"/>
                </a:solidFill>
                <a:latin typeface="Arial"/>
                <a:cs typeface="Arial"/>
              </a:rPr>
              <a:t>that</a:t>
            </a:r>
            <a:r>
              <a:rPr sz="2405" spc="-5" dirty="0">
                <a:solidFill>
                  <a:prstClr val="black"/>
                </a:solidFill>
                <a:latin typeface="Arial"/>
                <a:cs typeface="Arial"/>
              </a:rPr>
              <a:t> will write </a:t>
            </a:r>
            <a:r>
              <a:rPr sz="2405" dirty="0">
                <a:solidFill>
                  <a:prstClr val="black"/>
                </a:solidFill>
                <a:latin typeface="Arial"/>
                <a:cs typeface="Arial"/>
              </a:rPr>
              <a:t>that</a:t>
            </a:r>
            <a:r>
              <a:rPr sz="2405" spc="-5" dirty="0">
                <a:solidFill>
                  <a:prstClr val="black"/>
                </a:solidFill>
                <a:latin typeface="Arial"/>
                <a:cs typeface="Arial"/>
              </a:rPr>
              <a:t> </a:t>
            </a:r>
            <a:r>
              <a:rPr sz="2405" dirty="0">
                <a:solidFill>
                  <a:prstClr val="black"/>
                </a:solidFill>
                <a:latin typeface="Arial"/>
                <a:cs typeface="Arial"/>
              </a:rPr>
              <a:t>register.</a:t>
            </a:r>
            <a:endParaRPr sz="2405">
              <a:solidFill>
                <a:prstClr val="black"/>
              </a:solidFill>
              <a:latin typeface="Arial"/>
              <a:cs typeface="Arial"/>
            </a:endParaRPr>
          </a:p>
        </p:txBody>
      </p:sp>
    </p:spTree>
    <p:extLst>
      <p:ext uri="{BB962C8B-B14F-4D97-AF65-F5344CB8AC3E}">
        <p14:creationId xmlns:p14="http://schemas.microsoft.com/office/powerpoint/2010/main" val="440149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D91DCC0-897D-4944-8F0E-148F24F8DB84}"/>
              </a:ext>
            </a:extLst>
          </p:cNvPr>
          <p:cNvSpPr>
            <a:spLocks noGrp="1"/>
          </p:cNvSpPr>
          <p:nvPr>
            <p:ph type="title"/>
          </p:nvPr>
        </p:nvSpPr>
        <p:spPr/>
        <p:txBody>
          <a:bodyPr/>
          <a:lstStyle/>
          <a:p>
            <a:r>
              <a:rPr lang="en-US" altLang="zh-CN" spc="-5"/>
              <a:t>Reservation</a:t>
            </a:r>
            <a:r>
              <a:rPr lang="en-US" altLang="zh-CN" spc="-55"/>
              <a:t> </a:t>
            </a:r>
            <a:r>
              <a:rPr lang="en-US" altLang="zh-CN"/>
              <a:t>Station</a:t>
            </a:r>
            <a:r>
              <a:rPr lang="en-US" altLang="zh-CN" spc="-45"/>
              <a:t> </a:t>
            </a:r>
            <a:r>
              <a:rPr lang="en-US" altLang="zh-CN" spc="-5"/>
              <a:t>Actions</a:t>
            </a:r>
            <a:endParaRPr lang="zh-CN" altLang="en-US"/>
          </a:p>
        </p:txBody>
      </p:sp>
      <p:pic>
        <p:nvPicPr>
          <p:cNvPr id="3" name="object 2">
            <a:extLst>
              <a:ext uri="{FF2B5EF4-FFF2-40B4-BE49-F238E27FC236}">
                <a16:creationId xmlns:a16="http://schemas.microsoft.com/office/drawing/2014/main" id="{D1571BF6-297A-4E33-91BC-FBA09A43B34F}"/>
              </a:ext>
            </a:extLst>
          </p:cNvPr>
          <p:cNvPicPr/>
          <p:nvPr/>
        </p:nvPicPr>
        <p:blipFill>
          <a:blip r:embed="rId2" cstate="print"/>
          <a:stretch>
            <a:fillRect/>
          </a:stretch>
        </p:blipFill>
        <p:spPr>
          <a:xfrm>
            <a:off x="2460170" y="780840"/>
            <a:ext cx="7271660" cy="5505659"/>
          </a:xfrm>
          <a:prstGeom prst="rect">
            <a:avLst/>
          </a:prstGeom>
        </p:spPr>
      </p:pic>
    </p:spTree>
    <p:extLst>
      <p:ext uri="{BB962C8B-B14F-4D97-AF65-F5344CB8AC3E}">
        <p14:creationId xmlns:p14="http://schemas.microsoft.com/office/powerpoint/2010/main" val="2331068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D91DCC0-897D-4944-8F0E-148F24F8DB84}"/>
              </a:ext>
            </a:extLst>
          </p:cNvPr>
          <p:cNvSpPr>
            <a:spLocks noGrp="1"/>
          </p:cNvSpPr>
          <p:nvPr>
            <p:ph type="title"/>
          </p:nvPr>
        </p:nvSpPr>
        <p:spPr/>
        <p:txBody>
          <a:bodyPr/>
          <a:lstStyle/>
          <a:p>
            <a:r>
              <a:rPr lang="en-US" altLang="zh-CN" spc="-5"/>
              <a:t>Tomasulo</a:t>
            </a:r>
            <a:r>
              <a:rPr lang="en-US" altLang="zh-CN" spc="-50"/>
              <a:t> </a:t>
            </a:r>
            <a:r>
              <a:rPr lang="en-US" altLang="zh-CN" spc="-5"/>
              <a:t>vs.</a:t>
            </a:r>
            <a:r>
              <a:rPr lang="en-US" altLang="zh-CN" spc="-50"/>
              <a:t> </a:t>
            </a:r>
            <a:r>
              <a:rPr lang="en-US" altLang="zh-CN" spc="-5"/>
              <a:t>Scoreboard</a:t>
            </a:r>
            <a:endParaRPr lang="zh-CN" altLang="en-US"/>
          </a:p>
        </p:txBody>
      </p:sp>
      <p:graphicFrame>
        <p:nvGraphicFramePr>
          <p:cNvPr id="6" name="object 3">
            <a:extLst>
              <a:ext uri="{FF2B5EF4-FFF2-40B4-BE49-F238E27FC236}">
                <a16:creationId xmlns:a16="http://schemas.microsoft.com/office/drawing/2014/main" id="{7D23C3D7-8D67-4BBA-BA8A-759369DC3EBE}"/>
              </a:ext>
            </a:extLst>
          </p:cNvPr>
          <p:cNvGraphicFramePr>
            <a:graphicFrameLocks noGrp="1"/>
          </p:cNvGraphicFramePr>
          <p:nvPr/>
        </p:nvGraphicFramePr>
        <p:xfrm>
          <a:off x="1624304" y="902991"/>
          <a:ext cx="8910944" cy="2929217"/>
        </p:xfrm>
        <a:graphic>
          <a:graphicData uri="http://schemas.openxmlformats.org/drawingml/2006/table">
            <a:tbl>
              <a:tblPr firstRow="1" bandRow="1">
                <a:tableStyleId>{2D5ABB26-0587-4C30-8999-92F81FD0307C}</a:tableStyleId>
              </a:tblPr>
              <a:tblGrid>
                <a:gridCol w="1794658">
                  <a:extLst>
                    <a:ext uri="{9D8B030D-6E8A-4147-A177-3AD203B41FA5}">
                      <a16:colId xmlns:a16="http://schemas.microsoft.com/office/drawing/2014/main" val="20000"/>
                    </a:ext>
                  </a:extLst>
                </a:gridCol>
                <a:gridCol w="3558143">
                  <a:extLst>
                    <a:ext uri="{9D8B030D-6E8A-4147-A177-3AD203B41FA5}">
                      <a16:colId xmlns:a16="http://schemas.microsoft.com/office/drawing/2014/main" val="20001"/>
                    </a:ext>
                  </a:extLst>
                </a:gridCol>
                <a:gridCol w="3558143">
                  <a:extLst>
                    <a:ext uri="{9D8B030D-6E8A-4147-A177-3AD203B41FA5}">
                      <a16:colId xmlns:a16="http://schemas.microsoft.com/office/drawing/2014/main" val="20002"/>
                    </a:ext>
                  </a:extLst>
                </a:gridCol>
              </a:tblGrid>
              <a:tr h="332721">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0E0E0"/>
                    </a:solidFill>
                  </a:tcPr>
                </a:tc>
                <a:tc>
                  <a:txBody>
                    <a:bodyPr/>
                    <a:lstStyle/>
                    <a:p>
                      <a:pPr marL="663575">
                        <a:lnSpc>
                          <a:spcPct val="100000"/>
                        </a:lnSpc>
                        <a:spcBef>
                          <a:spcPts val="45"/>
                        </a:spcBef>
                      </a:pPr>
                      <a:r>
                        <a:rPr sz="1800" b="1" spc="-10" dirty="0">
                          <a:solidFill>
                            <a:srgbClr val="010000"/>
                          </a:solidFill>
                          <a:latin typeface="Arial"/>
                          <a:cs typeface="Arial"/>
                        </a:rPr>
                        <a:t>T</a:t>
                      </a:r>
                      <a:r>
                        <a:rPr sz="1800" b="1" spc="-95" dirty="0">
                          <a:solidFill>
                            <a:srgbClr val="010000"/>
                          </a:solidFill>
                          <a:latin typeface="Arial"/>
                          <a:cs typeface="Arial"/>
                        </a:rPr>
                        <a:t>o</a:t>
                      </a:r>
                      <a:r>
                        <a:rPr sz="1800" b="1" spc="-175" dirty="0">
                          <a:solidFill>
                            <a:srgbClr val="010000"/>
                          </a:solidFill>
                          <a:latin typeface="Arial"/>
                          <a:cs typeface="Arial"/>
                        </a:rPr>
                        <a:t>m</a:t>
                      </a:r>
                      <a:r>
                        <a:rPr sz="1800" b="1" spc="-85" dirty="0">
                          <a:solidFill>
                            <a:srgbClr val="010000"/>
                          </a:solidFill>
                          <a:latin typeface="Arial"/>
                          <a:cs typeface="Arial"/>
                        </a:rPr>
                        <a:t>a</a:t>
                      </a:r>
                      <a:r>
                        <a:rPr sz="1800" b="1" spc="-80" dirty="0">
                          <a:solidFill>
                            <a:srgbClr val="010000"/>
                          </a:solidFill>
                          <a:latin typeface="Arial"/>
                          <a:cs typeface="Arial"/>
                        </a:rPr>
                        <a:t>s</a:t>
                      </a:r>
                      <a:r>
                        <a:rPr sz="1800" b="1" spc="-95" dirty="0">
                          <a:solidFill>
                            <a:srgbClr val="010000"/>
                          </a:solidFill>
                          <a:latin typeface="Arial"/>
                          <a:cs typeface="Arial"/>
                        </a:rPr>
                        <a:t>u</a:t>
                      </a:r>
                      <a:r>
                        <a:rPr sz="1800" b="1" spc="-80" dirty="0">
                          <a:solidFill>
                            <a:srgbClr val="010000"/>
                          </a:solidFill>
                          <a:latin typeface="Arial"/>
                          <a:cs typeface="Arial"/>
                        </a:rPr>
                        <a:t>l</a:t>
                      </a:r>
                      <a:r>
                        <a:rPr sz="1800" b="1" dirty="0">
                          <a:solidFill>
                            <a:srgbClr val="010000"/>
                          </a:solidFill>
                          <a:latin typeface="Arial"/>
                          <a:cs typeface="Arial"/>
                        </a:rPr>
                        <a:t>o</a:t>
                      </a:r>
                      <a:r>
                        <a:rPr sz="1800" b="1" spc="-95" dirty="0">
                          <a:solidFill>
                            <a:srgbClr val="010000"/>
                          </a:solidFill>
                          <a:latin typeface="Arial"/>
                          <a:cs typeface="Arial"/>
                        </a:rPr>
                        <a:t> </a:t>
                      </a:r>
                      <a:r>
                        <a:rPr sz="1800" b="1" spc="-20" dirty="0">
                          <a:solidFill>
                            <a:srgbClr val="010000"/>
                          </a:solidFill>
                          <a:latin typeface="Arial"/>
                          <a:cs typeface="Arial"/>
                        </a:rPr>
                        <a:t>(</a:t>
                      </a:r>
                      <a:r>
                        <a:rPr sz="1800" b="1" spc="-80" dirty="0">
                          <a:solidFill>
                            <a:srgbClr val="010000"/>
                          </a:solidFill>
                          <a:latin typeface="Arial"/>
                          <a:cs typeface="Arial"/>
                        </a:rPr>
                        <a:t>I</a:t>
                      </a:r>
                      <a:r>
                        <a:rPr sz="1800" b="1" spc="-130" dirty="0">
                          <a:solidFill>
                            <a:srgbClr val="010000"/>
                          </a:solidFill>
                          <a:latin typeface="Arial"/>
                          <a:cs typeface="Arial"/>
                        </a:rPr>
                        <a:t>B</a:t>
                      </a:r>
                      <a:r>
                        <a:rPr sz="1800" b="1" dirty="0">
                          <a:solidFill>
                            <a:srgbClr val="010000"/>
                          </a:solidFill>
                          <a:latin typeface="Arial"/>
                          <a:cs typeface="Arial"/>
                        </a:rPr>
                        <a:t>M</a:t>
                      </a:r>
                      <a:r>
                        <a:rPr sz="1800" b="1" spc="-80" dirty="0">
                          <a:solidFill>
                            <a:srgbClr val="010000"/>
                          </a:solidFill>
                          <a:latin typeface="Arial"/>
                          <a:cs typeface="Arial"/>
                        </a:rPr>
                        <a:t> 360</a:t>
                      </a:r>
                      <a:r>
                        <a:rPr sz="1800" b="1" dirty="0">
                          <a:solidFill>
                            <a:srgbClr val="010000"/>
                          </a:solidFill>
                          <a:latin typeface="Arial"/>
                          <a:cs typeface="Arial"/>
                        </a:rPr>
                        <a:t>/</a:t>
                      </a:r>
                      <a:r>
                        <a:rPr sz="1800" b="1" spc="-80" dirty="0">
                          <a:solidFill>
                            <a:srgbClr val="010000"/>
                          </a:solidFill>
                          <a:latin typeface="Arial"/>
                          <a:cs typeface="Arial"/>
                        </a:rPr>
                        <a:t>91</a:t>
                      </a:r>
                      <a:r>
                        <a:rPr sz="1800" b="1" dirty="0">
                          <a:solidFill>
                            <a:srgbClr val="010000"/>
                          </a:solidFill>
                          <a:latin typeface="Arial"/>
                          <a:cs typeface="Arial"/>
                        </a:rPr>
                        <a:t>)</a:t>
                      </a:r>
                      <a:endParaRPr sz="1800">
                        <a:latin typeface="Arial"/>
                        <a:cs typeface="Arial"/>
                      </a:endParaRPr>
                    </a:p>
                  </a:txBody>
                  <a:tcPr marL="0" marR="0" marT="572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0E0E0"/>
                    </a:solidFill>
                  </a:tcPr>
                </a:tc>
                <a:tc>
                  <a:txBody>
                    <a:bodyPr/>
                    <a:lstStyle/>
                    <a:p>
                      <a:pPr marL="633095">
                        <a:lnSpc>
                          <a:spcPct val="100000"/>
                        </a:lnSpc>
                        <a:spcBef>
                          <a:spcPts val="45"/>
                        </a:spcBef>
                      </a:pPr>
                      <a:r>
                        <a:rPr sz="1800" b="1" spc="-114" dirty="0">
                          <a:solidFill>
                            <a:srgbClr val="010000"/>
                          </a:solidFill>
                          <a:latin typeface="Arial"/>
                          <a:cs typeface="Arial"/>
                        </a:rPr>
                        <a:t>S</a:t>
                      </a:r>
                      <a:r>
                        <a:rPr sz="1800" b="1" spc="-80" dirty="0">
                          <a:solidFill>
                            <a:srgbClr val="010000"/>
                          </a:solidFill>
                          <a:latin typeface="Arial"/>
                          <a:cs typeface="Arial"/>
                        </a:rPr>
                        <a:t>c</a:t>
                      </a:r>
                      <a:r>
                        <a:rPr sz="1800" b="1" spc="-95" dirty="0">
                          <a:solidFill>
                            <a:srgbClr val="010000"/>
                          </a:solidFill>
                          <a:latin typeface="Arial"/>
                          <a:cs typeface="Arial"/>
                        </a:rPr>
                        <a:t>o</a:t>
                      </a:r>
                      <a:r>
                        <a:rPr sz="1800" b="1" spc="-35" dirty="0">
                          <a:solidFill>
                            <a:srgbClr val="010000"/>
                          </a:solidFill>
                          <a:latin typeface="Arial"/>
                          <a:cs typeface="Arial"/>
                        </a:rPr>
                        <a:t>r</a:t>
                      </a:r>
                      <a:r>
                        <a:rPr sz="1800" b="1" spc="-80" dirty="0">
                          <a:solidFill>
                            <a:srgbClr val="010000"/>
                          </a:solidFill>
                          <a:latin typeface="Arial"/>
                          <a:cs typeface="Arial"/>
                        </a:rPr>
                        <a:t>e</a:t>
                      </a:r>
                      <a:r>
                        <a:rPr sz="1800" b="1" spc="-95" dirty="0">
                          <a:solidFill>
                            <a:srgbClr val="010000"/>
                          </a:solidFill>
                          <a:latin typeface="Arial"/>
                          <a:cs typeface="Arial"/>
                        </a:rPr>
                        <a:t>bo</a:t>
                      </a:r>
                      <a:r>
                        <a:rPr sz="1800" b="1" spc="-80" dirty="0">
                          <a:solidFill>
                            <a:srgbClr val="010000"/>
                          </a:solidFill>
                          <a:latin typeface="Arial"/>
                          <a:cs typeface="Arial"/>
                        </a:rPr>
                        <a:t>a</a:t>
                      </a:r>
                      <a:r>
                        <a:rPr sz="1800" b="1" spc="-35" dirty="0">
                          <a:solidFill>
                            <a:srgbClr val="010000"/>
                          </a:solidFill>
                          <a:latin typeface="Arial"/>
                          <a:cs typeface="Arial"/>
                        </a:rPr>
                        <a:t>r</a:t>
                      </a:r>
                      <a:r>
                        <a:rPr sz="1800" b="1" dirty="0">
                          <a:solidFill>
                            <a:srgbClr val="010000"/>
                          </a:solidFill>
                          <a:latin typeface="Arial"/>
                          <a:cs typeface="Arial"/>
                        </a:rPr>
                        <a:t>d</a:t>
                      </a:r>
                      <a:r>
                        <a:rPr sz="1800" b="1" spc="-95" dirty="0">
                          <a:solidFill>
                            <a:srgbClr val="010000"/>
                          </a:solidFill>
                          <a:latin typeface="Arial"/>
                          <a:cs typeface="Arial"/>
                        </a:rPr>
                        <a:t> </a:t>
                      </a:r>
                      <a:r>
                        <a:rPr sz="1800" b="1" spc="-15" dirty="0">
                          <a:solidFill>
                            <a:srgbClr val="010000"/>
                          </a:solidFill>
                          <a:latin typeface="Arial"/>
                          <a:cs typeface="Arial"/>
                        </a:rPr>
                        <a:t>(</a:t>
                      </a:r>
                      <a:r>
                        <a:rPr sz="1800" b="1" spc="-130" dirty="0">
                          <a:solidFill>
                            <a:srgbClr val="010000"/>
                          </a:solidFill>
                          <a:latin typeface="Arial"/>
                          <a:cs typeface="Arial"/>
                        </a:rPr>
                        <a:t>CD</a:t>
                      </a:r>
                      <a:r>
                        <a:rPr sz="1800" b="1" dirty="0">
                          <a:solidFill>
                            <a:srgbClr val="010000"/>
                          </a:solidFill>
                          <a:latin typeface="Arial"/>
                          <a:cs typeface="Arial"/>
                        </a:rPr>
                        <a:t>C</a:t>
                      </a:r>
                      <a:r>
                        <a:rPr sz="1800" b="1" spc="-130" dirty="0">
                          <a:solidFill>
                            <a:srgbClr val="010000"/>
                          </a:solidFill>
                          <a:latin typeface="Arial"/>
                          <a:cs typeface="Arial"/>
                        </a:rPr>
                        <a:t> </a:t>
                      </a:r>
                      <a:r>
                        <a:rPr sz="1800" b="1" spc="-80" dirty="0">
                          <a:solidFill>
                            <a:srgbClr val="010000"/>
                          </a:solidFill>
                          <a:latin typeface="Arial"/>
                          <a:cs typeface="Arial"/>
                        </a:rPr>
                        <a:t>6</a:t>
                      </a:r>
                      <a:r>
                        <a:rPr sz="1800" b="1" spc="-85" dirty="0">
                          <a:solidFill>
                            <a:srgbClr val="010000"/>
                          </a:solidFill>
                          <a:latin typeface="Arial"/>
                          <a:cs typeface="Arial"/>
                        </a:rPr>
                        <a:t>6</a:t>
                      </a:r>
                      <a:r>
                        <a:rPr sz="1800" b="1" spc="-80" dirty="0">
                          <a:solidFill>
                            <a:srgbClr val="010000"/>
                          </a:solidFill>
                          <a:latin typeface="Arial"/>
                          <a:cs typeface="Arial"/>
                        </a:rPr>
                        <a:t>00</a:t>
                      </a:r>
                      <a:r>
                        <a:rPr sz="1800" b="1" dirty="0">
                          <a:solidFill>
                            <a:srgbClr val="010000"/>
                          </a:solidFill>
                          <a:latin typeface="Arial"/>
                          <a:cs typeface="Arial"/>
                        </a:rPr>
                        <a:t>)</a:t>
                      </a:r>
                      <a:endParaRPr sz="1800">
                        <a:latin typeface="Arial"/>
                        <a:cs typeface="Arial"/>
                      </a:endParaRPr>
                    </a:p>
                  </a:txBody>
                  <a:tcPr marL="0" marR="0" marT="572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0E0E0"/>
                    </a:solidFill>
                  </a:tcPr>
                </a:tc>
                <a:extLst>
                  <a:ext uri="{0D108BD9-81ED-4DB2-BD59-A6C34878D82A}">
                    <a16:rowId xmlns:a16="http://schemas.microsoft.com/office/drawing/2014/main" val="10000"/>
                  </a:ext>
                </a:extLst>
              </a:tr>
              <a:tr h="344172">
                <a:tc>
                  <a:txBody>
                    <a:bodyPr/>
                    <a:lstStyle/>
                    <a:p>
                      <a:pPr marL="97155">
                        <a:lnSpc>
                          <a:spcPct val="100000"/>
                        </a:lnSpc>
                        <a:spcBef>
                          <a:spcPts val="135"/>
                        </a:spcBef>
                      </a:pPr>
                      <a:r>
                        <a:rPr sz="1800" spc="-95" dirty="0">
                          <a:solidFill>
                            <a:srgbClr val="010000"/>
                          </a:solidFill>
                          <a:latin typeface="Arial"/>
                          <a:cs typeface="Arial"/>
                        </a:rPr>
                        <a:t>F</a:t>
                      </a:r>
                      <a:r>
                        <a:rPr sz="1800" spc="-155" dirty="0">
                          <a:solidFill>
                            <a:srgbClr val="010000"/>
                          </a:solidFill>
                          <a:latin typeface="Arial"/>
                          <a:cs typeface="Arial"/>
                        </a:rPr>
                        <a:t>u</a:t>
                      </a:r>
                      <a:r>
                        <a:rPr sz="1800" spc="-165" dirty="0">
                          <a:solidFill>
                            <a:srgbClr val="010000"/>
                          </a:solidFill>
                          <a:latin typeface="Arial"/>
                          <a:cs typeface="Arial"/>
                        </a:rPr>
                        <a:t>n</a:t>
                      </a:r>
                      <a:r>
                        <a:rPr sz="1800" spc="-65" dirty="0">
                          <a:solidFill>
                            <a:srgbClr val="010000"/>
                          </a:solidFill>
                          <a:latin typeface="Arial"/>
                          <a:cs typeface="Arial"/>
                        </a:rPr>
                        <a:t>c</a:t>
                      </a:r>
                      <a:r>
                        <a:rPr sz="1800" dirty="0">
                          <a:solidFill>
                            <a:srgbClr val="010000"/>
                          </a:solidFill>
                          <a:latin typeface="Arial"/>
                          <a:cs typeface="Arial"/>
                        </a:rPr>
                        <a:t>t</a:t>
                      </a:r>
                      <a:r>
                        <a:rPr sz="1800" spc="-65" dirty="0">
                          <a:solidFill>
                            <a:srgbClr val="010000"/>
                          </a:solidFill>
                          <a:latin typeface="Arial"/>
                          <a:cs typeface="Arial"/>
                        </a:rPr>
                        <a:t>i</a:t>
                      </a:r>
                      <a:r>
                        <a:rPr sz="1800" spc="-80" dirty="0">
                          <a:solidFill>
                            <a:srgbClr val="010000"/>
                          </a:solidFill>
                          <a:latin typeface="Arial"/>
                          <a:cs typeface="Arial"/>
                        </a:rPr>
                        <a:t>o</a:t>
                      </a:r>
                      <a:r>
                        <a:rPr sz="1800" spc="-165" dirty="0">
                          <a:solidFill>
                            <a:srgbClr val="010000"/>
                          </a:solidFill>
                          <a:latin typeface="Arial"/>
                          <a:cs typeface="Arial"/>
                        </a:rPr>
                        <a:t>n</a:t>
                      </a:r>
                      <a:r>
                        <a:rPr sz="1800" spc="-85" dirty="0">
                          <a:solidFill>
                            <a:srgbClr val="010000"/>
                          </a:solidFill>
                          <a:latin typeface="Arial"/>
                          <a:cs typeface="Arial"/>
                        </a:rPr>
                        <a:t>a</a:t>
                      </a:r>
                      <a:r>
                        <a:rPr sz="1800" dirty="0">
                          <a:solidFill>
                            <a:srgbClr val="010000"/>
                          </a:solidFill>
                          <a:latin typeface="Arial"/>
                          <a:cs typeface="Arial"/>
                        </a:rPr>
                        <a:t>l</a:t>
                      </a:r>
                      <a:r>
                        <a:rPr sz="1800" spc="-65" dirty="0">
                          <a:solidFill>
                            <a:srgbClr val="010000"/>
                          </a:solidFill>
                          <a:latin typeface="Arial"/>
                          <a:cs typeface="Arial"/>
                        </a:rPr>
                        <a:t> </a:t>
                      </a:r>
                      <a:r>
                        <a:rPr sz="1800" spc="-210" dirty="0">
                          <a:solidFill>
                            <a:srgbClr val="010000"/>
                          </a:solidFill>
                          <a:latin typeface="Arial"/>
                          <a:cs typeface="Arial"/>
                        </a:rPr>
                        <a:t>U</a:t>
                      </a:r>
                      <a:r>
                        <a:rPr sz="1800" spc="-165" dirty="0">
                          <a:solidFill>
                            <a:srgbClr val="010000"/>
                          </a:solidFill>
                          <a:latin typeface="Arial"/>
                          <a:cs typeface="Arial"/>
                        </a:rPr>
                        <a:t>n</a:t>
                      </a:r>
                      <a:r>
                        <a:rPr sz="1800" spc="-65" dirty="0">
                          <a:solidFill>
                            <a:srgbClr val="010000"/>
                          </a:solidFill>
                          <a:latin typeface="Arial"/>
                          <a:cs typeface="Arial"/>
                        </a:rPr>
                        <a:t>i</a:t>
                      </a:r>
                      <a:r>
                        <a:rPr sz="1800" dirty="0">
                          <a:solidFill>
                            <a:srgbClr val="010000"/>
                          </a:solidFill>
                          <a:latin typeface="Arial"/>
                          <a:cs typeface="Arial"/>
                        </a:rPr>
                        <a:t>ts</a:t>
                      </a:r>
                      <a:endParaRPr sz="1800">
                        <a:latin typeface="Arial"/>
                        <a:cs typeface="Arial"/>
                      </a:endParaRPr>
                    </a:p>
                  </a:txBody>
                  <a:tcPr marL="0" marR="0" marT="1717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ct val="100000"/>
                        </a:lnSpc>
                        <a:spcBef>
                          <a:spcPts val="135"/>
                        </a:spcBef>
                      </a:pPr>
                      <a:r>
                        <a:rPr sz="1800" spc="-110" dirty="0">
                          <a:solidFill>
                            <a:srgbClr val="010000"/>
                          </a:solidFill>
                          <a:latin typeface="Arial"/>
                          <a:cs typeface="Arial"/>
                        </a:rPr>
                        <a:t>P</a:t>
                      </a:r>
                      <a:r>
                        <a:rPr sz="1800" spc="-65" dirty="0">
                          <a:solidFill>
                            <a:srgbClr val="010000"/>
                          </a:solidFill>
                          <a:latin typeface="Arial"/>
                          <a:cs typeface="Arial"/>
                        </a:rPr>
                        <a:t>i</a:t>
                      </a:r>
                      <a:r>
                        <a:rPr sz="1800" spc="-85" dirty="0">
                          <a:solidFill>
                            <a:srgbClr val="010000"/>
                          </a:solidFill>
                          <a:latin typeface="Arial"/>
                          <a:cs typeface="Arial"/>
                        </a:rPr>
                        <a:t>pe</a:t>
                      </a:r>
                      <a:r>
                        <a:rPr sz="1800" spc="-65" dirty="0">
                          <a:solidFill>
                            <a:srgbClr val="010000"/>
                          </a:solidFill>
                          <a:latin typeface="Arial"/>
                          <a:cs typeface="Arial"/>
                        </a:rPr>
                        <a:t>li</a:t>
                      </a:r>
                      <a:r>
                        <a:rPr sz="1800" spc="-165" dirty="0">
                          <a:solidFill>
                            <a:srgbClr val="010000"/>
                          </a:solidFill>
                          <a:latin typeface="Arial"/>
                          <a:cs typeface="Arial"/>
                        </a:rPr>
                        <a:t>n</a:t>
                      </a:r>
                      <a:r>
                        <a:rPr sz="1800" spc="-85" dirty="0">
                          <a:solidFill>
                            <a:srgbClr val="010000"/>
                          </a:solidFill>
                          <a:latin typeface="Arial"/>
                          <a:cs typeface="Arial"/>
                        </a:rPr>
                        <a:t>e</a:t>
                      </a:r>
                      <a:r>
                        <a:rPr sz="1800" dirty="0">
                          <a:solidFill>
                            <a:srgbClr val="010000"/>
                          </a:solidFill>
                          <a:latin typeface="Arial"/>
                          <a:cs typeface="Arial"/>
                        </a:rPr>
                        <a:t>d</a:t>
                      </a:r>
                      <a:r>
                        <a:rPr sz="1800" spc="-80" dirty="0">
                          <a:solidFill>
                            <a:srgbClr val="010000"/>
                          </a:solidFill>
                          <a:latin typeface="Arial"/>
                          <a:cs typeface="Arial"/>
                        </a:rPr>
                        <a:t> </a:t>
                      </a:r>
                      <a:r>
                        <a:rPr sz="1800" spc="-20" dirty="0">
                          <a:solidFill>
                            <a:srgbClr val="010000"/>
                          </a:solidFill>
                          <a:latin typeface="Arial"/>
                          <a:cs typeface="Arial"/>
                        </a:rPr>
                        <a:t>(</a:t>
                      </a:r>
                      <a:r>
                        <a:rPr sz="1800" dirty="0">
                          <a:solidFill>
                            <a:srgbClr val="010000"/>
                          </a:solidFill>
                          <a:latin typeface="Arial"/>
                          <a:cs typeface="Arial"/>
                        </a:rPr>
                        <a:t>6</a:t>
                      </a:r>
                      <a:r>
                        <a:rPr sz="1800" spc="-80" dirty="0">
                          <a:solidFill>
                            <a:srgbClr val="010000"/>
                          </a:solidFill>
                          <a:latin typeface="Arial"/>
                          <a:cs typeface="Arial"/>
                        </a:rPr>
                        <a:t> </a:t>
                      </a:r>
                      <a:r>
                        <a:rPr sz="1800" spc="-65" dirty="0">
                          <a:solidFill>
                            <a:srgbClr val="010000"/>
                          </a:solidFill>
                          <a:latin typeface="Arial"/>
                          <a:cs typeface="Arial"/>
                        </a:rPr>
                        <a:t>l</a:t>
                      </a:r>
                      <a:r>
                        <a:rPr sz="1800" spc="-85" dirty="0">
                          <a:solidFill>
                            <a:srgbClr val="010000"/>
                          </a:solidFill>
                          <a:latin typeface="Arial"/>
                          <a:cs typeface="Arial"/>
                        </a:rPr>
                        <a:t>oad</a:t>
                      </a:r>
                      <a:r>
                        <a:rPr sz="1800" dirty="0">
                          <a:solidFill>
                            <a:srgbClr val="010000"/>
                          </a:solidFill>
                          <a:latin typeface="Arial"/>
                          <a:cs typeface="Arial"/>
                        </a:rPr>
                        <a:t>, 3</a:t>
                      </a:r>
                      <a:r>
                        <a:rPr sz="1800" spc="-80" dirty="0">
                          <a:solidFill>
                            <a:srgbClr val="010000"/>
                          </a:solidFill>
                          <a:latin typeface="Arial"/>
                          <a:cs typeface="Arial"/>
                        </a:rPr>
                        <a:t> </a:t>
                      </a:r>
                      <a:r>
                        <a:rPr sz="1800" spc="-60" dirty="0">
                          <a:solidFill>
                            <a:srgbClr val="010000"/>
                          </a:solidFill>
                          <a:latin typeface="Arial"/>
                          <a:cs typeface="Arial"/>
                        </a:rPr>
                        <a:t>s</a:t>
                      </a:r>
                      <a:r>
                        <a:rPr sz="1800" dirty="0">
                          <a:solidFill>
                            <a:srgbClr val="010000"/>
                          </a:solidFill>
                          <a:latin typeface="Arial"/>
                          <a:cs typeface="Arial"/>
                        </a:rPr>
                        <a:t>t</a:t>
                      </a:r>
                      <a:r>
                        <a:rPr sz="1800" spc="-85" dirty="0">
                          <a:solidFill>
                            <a:srgbClr val="010000"/>
                          </a:solidFill>
                          <a:latin typeface="Arial"/>
                          <a:cs typeface="Arial"/>
                        </a:rPr>
                        <a:t>o</a:t>
                      </a:r>
                      <a:r>
                        <a:rPr sz="1800" spc="-15" dirty="0">
                          <a:solidFill>
                            <a:srgbClr val="010000"/>
                          </a:solidFill>
                          <a:latin typeface="Arial"/>
                          <a:cs typeface="Arial"/>
                        </a:rPr>
                        <a:t>r</a:t>
                      </a:r>
                      <a:r>
                        <a:rPr sz="1800" spc="-85" dirty="0">
                          <a:solidFill>
                            <a:srgbClr val="010000"/>
                          </a:solidFill>
                          <a:latin typeface="Arial"/>
                          <a:cs typeface="Arial"/>
                        </a:rPr>
                        <a:t>e</a:t>
                      </a:r>
                      <a:r>
                        <a:rPr sz="1800" dirty="0">
                          <a:solidFill>
                            <a:srgbClr val="010000"/>
                          </a:solidFill>
                          <a:latin typeface="Arial"/>
                          <a:cs typeface="Arial"/>
                        </a:rPr>
                        <a:t>,</a:t>
                      </a:r>
                      <a:r>
                        <a:rPr sz="1800" spc="5" dirty="0">
                          <a:solidFill>
                            <a:srgbClr val="010000"/>
                          </a:solidFill>
                          <a:latin typeface="Arial"/>
                          <a:cs typeface="Arial"/>
                        </a:rPr>
                        <a:t> </a:t>
                      </a:r>
                      <a:r>
                        <a:rPr sz="1800" dirty="0">
                          <a:solidFill>
                            <a:srgbClr val="010000"/>
                          </a:solidFill>
                          <a:latin typeface="Arial"/>
                          <a:cs typeface="Arial"/>
                        </a:rPr>
                        <a:t>3</a:t>
                      </a:r>
                      <a:r>
                        <a:rPr sz="1800" spc="-80" dirty="0">
                          <a:solidFill>
                            <a:srgbClr val="010000"/>
                          </a:solidFill>
                          <a:latin typeface="Arial"/>
                          <a:cs typeface="Arial"/>
                        </a:rPr>
                        <a:t> </a:t>
                      </a:r>
                      <a:r>
                        <a:rPr sz="1800" spc="-50" dirty="0">
                          <a:solidFill>
                            <a:srgbClr val="010000"/>
                          </a:solidFill>
                          <a:latin typeface="Arial"/>
                          <a:cs typeface="Arial"/>
                        </a:rPr>
                        <a:t>+</a:t>
                      </a:r>
                      <a:r>
                        <a:rPr sz="1800" dirty="0">
                          <a:solidFill>
                            <a:srgbClr val="010000"/>
                          </a:solidFill>
                          <a:latin typeface="Arial"/>
                          <a:cs typeface="Arial"/>
                        </a:rPr>
                        <a:t>, 2</a:t>
                      </a:r>
                      <a:r>
                        <a:rPr sz="1800" spc="-80" dirty="0">
                          <a:solidFill>
                            <a:srgbClr val="010000"/>
                          </a:solidFill>
                          <a:latin typeface="Arial"/>
                          <a:cs typeface="Arial"/>
                        </a:rPr>
                        <a:t> </a:t>
                      </a:r>
                      <a:r>
                        <a:rPr sz="1800" spc="-145" dirty="0">
                          <a:solidFill>
                            <a:srgbClr val="010000"/>
                          </a:solidFill>
                          <a:latin typeface="Arial"/>
                          <a:cs typeface="Arial"/>
                        </a:rPr>
                        <a:t>x</a:t>
                      </a:r>
                      <a:r>
                        <a:rPr sz="1800" dirty="0">
                          <a:solidFill>
                            <a:srgbClr val="010000"/>
                          </a:solidFill>
                          <a:latin typeface="Arial"/>
                          <a:cs typeface="Arial"/>
                        </a:rPr>
                        <a:t>/</a:t>
                      </a:r>
                      <a:r>
                        <a:rPr sz="1800" spc="-75" dirty="0">
                          <a:solidFill>
                            <a:srgbClr val="010000"/>
                          </a:solidFill>
                          <a:latin typeface="Arial"/>
                          <a:cs typeface="Arial"/>
                        </a:rPr>
                        <a:t>÷</a:t>
                      </a:r>
                      <a:r>
                        <a:rPr sz="1800" dirty="0">
                          <a:solidFill>
                            <a:srgbClr val="010000"/>
                          </a:solidFill>
                          <a:latin typeface="Arial"/>
                          <a:cs typeface="Arial"/>
                        </a:rPr>
                        <a:t>)</a:t>
                      </a:r>
                      <a:endParaRPr sz="1800">
                        <a:latin typeface="Arial"/>
                        <a:cs typeface="Arial"/>
                      </a:endParaRPr>
                    </a:p>
                  </a:txBody>
                  <a:tcPr marL="0" marR="0" marT="1717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a:lnSpc>
                          <a:spcPct val="100000"/>
                        </a:lnSpc>
                        <a:spcBef>
                          <a:spcPts val="135"/>
                        </a:spcBef>
                      </a:pPr>
                      <a:r>
                        <a:rPr sz="1800" spc="-80" dirty="0">
                          <a:solidFill>
                            <a:srgbClr val="010000"/>
                          </a:solidFill>
                          <a:latin typeface="Arial"/>
                          <a:cs typeface="Arial"/>
                        </a:rPr>
                        <a:t>M</a:t>
                      </a:r>
                      <a:r>
                        <a:rPr sz="1800" spc="-165" dirty="0">
                          <a:solidFill>
                            <a:srgbClr val="010000"/>
                          </a:solidFill>
                          <a:latin typeface="Arial"/>
                          <a:cs typeface="Arial"/>
                        </a:rPr>
                        <a:t>u</a:t>
                      </a:r>
                      <a:r>
                        <a:rPr sz="1800" spc="-65" dirty="0">
                          <a:solidFill>
                            <a:srgbClr val="010000"/>
                          </a:solidFill>
                          <a:latin typeface="Arial"/>
                          <a:cs typeface="Arial"/>
                        </a:rPr>
                        <a:t>l</a:t>
                      </a:r>
                      <a:r>
                        <a:rPr sz="1800" dirty="0">
                          <a:solidFill>
                            <a:srgbClr val="010000"/>
                          </a:solidFill>
                          <a:latin typeface="Arial"/>
                          <a:cs typeface="Arial"/>
                        </a:rPr>
                        <a:t>t</a:t>
                      </a:r>
                      <a:r>
                        <a:rPr sz="1800" spc="-65" dirty="0">
                          <a:solidFill>
                            <a:srgbClr val="010000"/>
                          </a:solidFill>
                          <a:latin typeface="Arial"/>
                          <a:cs typeface="Arial"/>
                        </a:rPr>
                        <a:t>i</a:t>
                      </a:r>
                      <a:r>
                        <a:rPr sz="1800" spc="-80" dirty="0">
                          <a:solidFill>
                            <a:srgbClr val="010000"/>
                          </a:solidFill>
                          <a:latin typeface="Arial"/>
                          <a:cs typeface="Arial"/>
                        </a:rPr>
                        <a:t>p</a:t>
                      </a:r>
                      <a:r>
                        <a:rPr sz="1800" spc="-65" dirty="0">
                          <a:solidFill>
                            <a:srgbClr val="010000"/>
                          </a:solidFill>
                          <a:latin typeface="Arial"/>
                          <a:cs typeface="Arial"/>
                        </a:rPr>
                        <a:t>l</a:t>
                      </a:r>
                      <a:r>
                        <a:rPr sz="1800" dirty="0">
                          <a:solidFill>
                            <a:srgbClr val="010000"/>
                          </a:solidFill>
                          <a:latin typeface="Arial"/>
                          <a:cs typeface="Arial"/>
                        </a:rPr>
                        <a:t>e</a:t>
                      </a:r>
                      <a:r>
                        <a:rPr sz="1800" spc="-85" dirty="0">
                          <a:solidFill>
                            <a:srgbClr val="010000"/>
                          </a:solidFill>
                          <a:latin typeface="Arial"/>
                          <a:cs typeface="Arial"/>
                        </a:rPr>
                        <a:t> </a:t>
                      </a:r>
                      <a:r>
                        <a:rPr sz="1800" spc="-20" dirty="0">
                          <a:solidFill>
                            <a:srgbClr val="010000"/>
                          </a:solidFill>
                          <a:latin typeface="Arial"/>
                          <a:cs typeface="Arial"/>
                        </a:rPr>
                        <a:t>(</a:t>
                      </a:r>
                      <a:r>
                        <a:rPr sz="1800" dirty="0">
                          <a:solidFill>
                            <a:srgbClr val="010000"/>
                          </a:solidFill>
                          <a:latin typeface="Arial"/>
                          <a:cs typeface="Arial"/>
                        </a:rPr>
                        <a:t>1</a:t>
                      </a:r>
                      <a:r>
                        <a:rPr sz="1800" spc="-80" dirty="0">
                          <a:solidFill>
                            <a:srgbClr val="010000"/>
                          </a:solidFill>
                          <a:latin typeface="Arial"/>
                          <a:cs typeface="Arial"/>
                        </a:rPr>
                        <a:t> </a:t>
                      </a:r>
                      <a:r>
                        <a:rPr sz="1800" spc="-65" dirty="0">
                          <a:solidFill>
                            <a:srgbClr val="010000"/>
                          </a:solidFill>
                          <a:latin typeface="Arial"/>
                          <a:cs typeface="Arial"/>
                        </a:rPr>
                        <a:t>l</a:t>
                      </a:r>
                      <a:r>
                        <a:rPr sz="1800" spc="-85" dirty="0">
                          <a:solidFill>
                            <a:srgbClr val="010000"/>
                          </a:solidFill>
                          <a:latin typeface="Arial"/>
                          <a:cs typeface="Arial"/>
                        </a:rPr>
                        <a:t>oad</a:t>
                      </a:r>
                      <a:r>
                        <a:rPr sz="1800" dirty="0">
                          <a:solidFill>
                            <a:srgbClr val="010000"/>
                          </a:solidFill>
                          <a:latin typeface="Arial"/>
                          <a:cs typeface="Arial"/>
                        </a:rPr>
                        <a:t>/</a:t>
                      </a:r>
                      <a:r>
                        <a:rPr sz="1800" spc="-65" dirty="0">
                          <a:solidFill>
                            <a:srgbClr val="010000"/>
                          </a:solidFill>
                          <a:latin typeface="Arial"/>
                          <a:cs typeface="Arial"/>
                        </a:rPr>
                        <a:t>s</a:t>
                      </a:r>
                      <a:r>
                        <a:rPr sz="1800" dirty="0">
                          <a:solidFill>
                            <a:srgbClr val="010000"/>
                          </a:solidFill>
                          <a:latin typeface="Arial"/>
                          <a:cs typeface="Arial"/>
                        </a:rPr>
                        <a:t>t</a:t>
                      </a:r>
                      <a:r>
                        <a:rPr sz="1800" spc="-85" dirty="0">
                          <a:solidFill>
                            <a:srgbClr val="010000"/>
                          </a:solidFill>
                          <a:latin typeface="Arial"/>
                          <a:cs typeface="Arial"/>
                        </a:rPr>
                        <a:t>o</a:t>
                      </a:r>
                      <a:r>
                        <a:rPr sz="1800" spc="-20" dirty="0">
                          <a:solidFill>
                            <a:srgbClr val="010000"/>
                          </a:solidFill>
                          <a:latin typeface="Arial"/>
                          <a:cs typeface="Arial"/>
                        </a:rPr>
                        <a:t>r</a:t>
                      </a:r>
                      <a:r>
                        <a:rPr sz="1800" spc="-85" dirty="0">
                          <a:solidFill>
                            <a:srgbClr val="010000"/>
                          </a:solidFill>
                          <a:latin typeface="Arial"/>
                          <a:cs typeface="Arial"/>
                        </a:rPr>
                        <a:t>e</a:t>
                      </a:r>
                      <a:r>
                        <a:rPr sz="1800" dirty="0">
                          <a:solidFill>
                            <a:srgbClr val="010000"/>
                          </a:solidFill>
                          <a:latin typeface="Arial"/>
                          <a:cs typeface="Arial"/>
                        </a:rPr>
                        <a:t>, 1</a:t>
                      </a:r>
                      <a:r>
                        <a:rPr sz="1800" spc="-80" dirty="0">
                          <a:solidFill>
                            <a:srgbClr val="010000"/>
                          </a:solidFill>
                          <a:latin typeface="Arial"/>
                          <a:cs typeface="Arial"/>
                        </a:rPr>
                        <a:t> </a:t>
                      </a:r>
                      <a:r>
                        <a:rPr sz="1800" dirty="0">
                          <a:solidFill>
                            <a:srgbClr val="010000"/>
                          </a:solidFill>
                          <a:latin typeface="Arial"/>
                          <a:cs typeface="Arial"/>
                        </a:rPr>
                        <a:t>+</a:t>
                      </a:r>
                      <a:r>
                        <a:rPr sz="1800" spc="-50" dirty="0">
                          <a:solidFill>
                            <a:srgbClr val="010000"/>
                          </a:solidFill>
                          <a:latin typeface="Arial"/>
                          <a:cs typeface="Arial"/>
                        </a:rPr>
                        <a:t> </a:t>
                      </a:r>
                      <a:r>
                        <a:rPr sz="1800" dirty="0">
                          <a:solidFill>
                            <a:srgbClr val="010000"/>
                          </a:solidFill>
                          <a:latin typeface="Arial"/>
                          <a:cs typeface="Arial"/>
                        </a:rPr>
                        <a:t>, 2</a:t>
                      </a:r>
                      <a:r>
                        <a:rPr sz="1800" spc="-80" dirty="0">
                          <a:solidFill>
                            <a:srgbClr val="010000"/>
                          </a:solidFill>
                          <a:latin typeface="Arial"/>
                          <a:cs typeface="Arial"/>
                        </a:rPr>
                        <a:t> </a:t>
                      </a:r>
                      <a:r>
                        <a:rPr sz="1800" spc="-150" dirty="0">
                          <a:solidFill>
                            <a:srgbClr val="010000"/>
                          </a:solidFill>
                          <a:latin typeface="Arial"/>
                          <a:cs typeface="Arial"/>
                        </a:rPr>
                        <a:t>x</a:t>
                      </a:r>
                      <a:r>
                        <a:rPr sz="1800" dirty="0">
                          <a:solidFill>
                            <a:srgbClr val="010000"/>
                          </a:solidFill>
                          <a:latin typeface="Arial"/>
                          <a:cs typeface="Arial"/>
                        </a:rPr>
                        <a:t>, 1</a:t>
                      </a:r>
                      <a:r>
                        <a:rPr sz="1800" spc="-80" dirty="0">
                          <a:solidFill>
                            <a:srgbClr val="010000"/>
                          </a:solidFill>
                          <a:latin typeface="Arial"/>
                          <a:cs typeface="Arial"/>
                        </a:rPr>
                        <a:t> </a:t>
                      </a:r>
                      <a:r>
                        <a:rPr sz="1800" spc="-65" dirty="0">
                          <a:solidFill>
                            <a:srgbClr val="010000"/>
                          </a:solidFill>
                          <a:latin typeface="Arial"/>
                          <a:cs typeface="Arial"/>
                        </a:rPr>
                        <a:t>÷</a:t>
                      </a:r>
                      <a:r>
                        <a:rPr sz="1800" dirty="0">
                          <a:solidFill>
                            <a:srgbClr val="010000"/>
                          </a:solidFill>
                          <a:latin typeface="Arial"/>
                          <a:cs typeface="Arial"/>
                        </a:rPr>
                        <a:t>)</a:t>
                      </a:r>
                      <a:endParaRPr sz="1800">
                        <a:latin typeface="Arial"/>
                        <a:cs typeface="Arial"/>
                      </a:endParaRPr>
                    </a:p>
                  </a:txBody>
                  <a:tcPr marL="0" marR="0" marT="1717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32721">
                <a:tc>
                  <a:txBody>
                    <a:bodyPr/>
                    <a:lstStyle/>
                    <a:p>
                      <a:pPr marL="97155">
                        <a:lnSpc>
                          <a:spcPct val="100000"/>
                        </a:lnSpc>
                        <a:spcBef>
                          <a:spcPts val="135"/>
                        </a:spcBef>
                      </a:pPr>
                      <a:r>
                        <a:rPr sz="1800" spc="-110" dirty="0">
                          <a:solidFill>
                            <a:srgbClr val="010000"/>
                          </a:solidFill>
                          <a:latin typeface="Arial"/>
                          <a:cs typeface="Arial"/>
                        </a:rPr>
                        <a:t>W</a:t>
                      </a:r>
                      <a:r>
                        <a:rPr sz="1800" spc="-65" dirty="0">
                          <a:solidFill>
                            <a:srgbClr val="010000"/>
                          </a:solidFill>
                          <a:latin typeface="Arial"/>
                          <a:cs typeface="Arial"/>
                        </a:rPr>
                        <a:t>i</a:t>
                      </a:r>
                      <a:r>
                        <a:rPr sz="1800" spc="-165" dirty="0">
                          <a:solidFill>
                            <a:srgbClr val="010000"/>
                          </a:solidFill>
                          <a:latin typeface="Arial"/>
                          <a:cs typeface="Arial"/>
                        </a:rPr>
                        <a:t>n</a:t>
                      </a:r>
                      <a:r>
                        <a:rPr sz="1800" spc="-80" dirty="0">
                          <a:solidFill>
                            <a:srgbClr val="010000"/>
                          </a:solidFill>
                          <a:latin typeface="Arial"/>
                          <a:cs typeface="Arial"/>
                        </a:rPr>
                        <a:t>d</a:t>
                      </a:r>
                      <a:r>
                        <a:rPr sz="1800" spc="-85" dirty="0">
                          <a:solidFill>
                            <a:srgbClr val="010000"/>
                          </a:solidFill>
                          <a:latin typeface="Arial"/>
                          <a:cs typeface="Arial"/>
                        </a:rPr>
                        <a:t>o</a:t>
                      </a:r>
                      <a:r>
                        <a:rPr sz="1800" dirty="0">
                          <a:solidFill>
                            <a:srgbClr val="010000"/>
                          </a:solidFill>
                          <a:latin typeface="Arial"/>
                          <a:cs typeface="Arial"/>
                        </a:rPr>
                        <a:t>w</a:t>
                      </a:r>
                      <a:r>
                        <a:rPr sz="1800" spc="-45" dirty="0">
                          <a:solidFill>
                            <a:srgbClr val="010000"/>
                          </a:solidFill>
                          <a:latin typeface="Arial"/>
                          <a:cs typeface="Arial"/>
                        </a:rPr>
                        <a:t> </a:t>
                      </a:r>
                      <a:r>
                        <a:rPr sz="1800" spc="-65" dirty="0">
                          <a:solidFill>
                            <a:srgbClr val="010000"/>
                          </a:solidFill>
                          <a:latin typeface="Arial"/>
                          <a:cs typeface="Arial"/>
                        </a:rPr>
                        <a:t>si</a:t>
                      </a:r>
                      <a:r>
                        <a:rPr sz="1800" spc="-145" dirty="0">
                          <a:solidFill>
                            <a:srgbClr val="010000"/>
                          </a:solidFill>
                          <a:latin typeface="Arial"/>
                          <a:cs typeface="Arial"/>
                        </a:rPr>
                        <a:t>z</a:t>
                      </a:r>
                      <a:r>
                        <a:rPr sz="1800" dirty="0">
                          <a:solidFill>
                            <a:srgbClr val="010000"/>
                          </a:solidFill>
                          <a:latin typeface="Arial"/>
                          <a:cs typeface="Arial"/>
                        </a:rPr>
                        <a:t>e</a:t>
                      </a:r>
                      <a:endParaRPr sz="1800">
                        <a:latin typeface="Arial"/>
                        <a:cs typeface="Arial"/>
                      </a:endParaRPr>
                    </a:p>
                  </a:txBody>
                  <a:tcPr marL="0" marR="0" marT="1717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ct val="100000"/>
                        </a:lnSpc>
                        <a:spcBef>
                          <a:spcPts val="135"/>
                        </a:spcBef>
                      </a:pPr>
                      <a:r>
                        <a:rPr sz="1800" spc="-80" dirty="0">
                          <a:solidFill>
                            <a:srgbClr val="010000"/>
                          </a:solidFill>
                          <a:latin typeface="Arial"/>
                          <a:cs typeface="Arial"/>
                        </a:rPr>
                        <a:t>1</a:t>
                      </a:r>
                      <a:r>
                        <a:rPr sz="1800" dirty="0">
                          <a:solidFill>
                            <a:srgbClr val="010000"/>
                          </a:solidFill>
                          <a:latin typeface="Arial"/>
                          <a:cs typeface="Arial"/>
                        </a:rPr>
                        <a:t>4</a:t>
                      </a:r>
                      <a:r>
                        <a:rPr sz="1800" spc="-85" dirty="0">
                          <a:solidFill>
                            <a:srgbClr val="010000"/>
                          </a:solidFill>
                          <a:latin typeface="Arial"/>
                          <a:cs typeface="Arial"/>
                        </a:rPr>
                        <a:t> </a:t>
                      </a:r>
                      <a:r>
                        <a:rPr sz="1800" spc="-65" dirty="0">
                          <a:solidFill>
                            <a:srgbClr val="010000"/>
                          </a:solidFill>
                          <a:latin typeface="Arial"/>
                          <a:cs typeface="Arial"/>
                        </a:rPr>
                        <a:t>i</a:t>
                      </a:r>
                      <a:r>
                        <a:rPr sz="1800" spc="-155" dirty="0">
                          <a:solidFill>
                            <a:srgbClr val="010000"/>
                          </a:solidFill>
                          <a:latin typeface="Arial"/>
                          <a:cs typeface="Arial"/>
                        </a:rPr>
                        <a:t>n</a:t>
                      </a:r>
                      <a:r>
                        <a:rPr sz="1800" spc="-65" dirty="0">
                          <a:solidFill>
                            <a:srgbClr val="010000"/>
                          </a:solidFill>
                          <a:latin typeface="Arial"/>
                          <a:cs typeface="Arial"/>
                        </a:rPr>
                        <a:t>s</a:t>
                      </a:r>
                      <a:r>
                        <a:rPr sz="1800" dirty="0">
                          <a:solidFill>
                            <a:srgbClr val="010000"/>
                          </a:solidFill>
                          <a:latin typeface="Arial"/>
                          <a:cs typeface="Arial"/>
                        </a:rPr>
                        <a:t>t</a:t>
                      </a:r>
                      <a:r>
                        <a:rPr sz="1800" spc="-20" dirty="0">
                          <a:solidFill>
                            <a:srgbClr val="010000"/>
                          </a:solidFill>
                          <a:latin typeface="Arial"/>
                          <a:cs typeface="Arial"/>
                        </a:rPr>
                        <a:t>r</a:t>
                      </a:r>
                      <a:r>
                        <a:rPr sz="1800" spc="-165" dirty="0">
                          <a:solidFill>
                            <a:srgbClr val="010000"/>
                          </a:solidFill>
                          <a:latin typeface="Arial"/>
                          <a:cs typeface="Arial"/>
                        </a:rPr>
                        <a:t>u</a:t>
                      </a:r>
                      <a:r>
                        <a:rPr sz="1800" spc="-65" dirty="0">
                          <a:solidFill>
                            <a:srgbClr val="010000"/>
                          </a:solidFill>
                          <a:latin typeface="Arial"/>
                          <a:cs typeface="Arial"/>
                        </a:rPr>
                        <a:t>c</a:t>
                      </a:r>
                      <a:r>
                        <a:rPr sz="1800" dirty="0">
                          <a:solidFill>
                            <a:srgbClr val="010000"/>
                          </a:solidFill>
                          <a:latin typeface="Arial"/>
                          <a:cs typeface="Arial"/>
                        </a:rPr>
                        <a:t>t</a:t>
                      </a:r>
                      <a:r>
                        <a:rPr sz="1800" spc="-65" dirty="0">
                          <a:solidFill>
                            <a:srgbClr val="010000"/>
                          </a:solidFill>
                          <a:latin typeface="Arial"/>
                          <a:cs typeface="Arial"/>
                        </a:rPr>
                        <a:t>i</a:t>
                      </a:r>
                      <a:r>
                        <a:rPr sz="1800" spc="-85" dirty="0">
                          <a:solidFill>
                            <a:srgbClr val="010000"/>
                          </a:solidFill>
                          <a:latin typeface="Arial"/>
                          <a:cs typeface="Arial"/>
                        </a:rPr>
                        <a:t>o</a:t>
                      </a:r>
                      <a:r>
                        <a:rPr sz="1800" spc="-165" dirty="0">
                          <a:solidFill>
                            <a:srgbClr val="010000"/>
                          </a:solidFill>
                          <a:latin typeface="Arial"/>
                          <a:cs typeface="Arial"/>
                        </a:rPr>
                        <a:t>n</a:t>
                      </a:r>
                      <a:r>
                        <a:rPr sz="1800" dirty="0">
                          <a:solidFill>
                            <a:srgbClr val="010000"/>
                          </a:solidFill>
                          <a:latin typeface="Arial"/>
                          <a:cs typeface="Arial"/>
                        </a:rPr>
                        <a:t>s</a:t>
                      </a:r>
                      <a:endParaRPr sz="1800">
                        <a:latin typeface="Arial"/>
                        <a:cs typeface="Arial"/>
                      </a:endParaRPr>
                    </a:p>
                  </a:txBody>
                  <a:tcPr marL="0" marR="0" marT="1717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a:lnSpc>
                          <a:spcPct val="100000"/>
                        </a:lnSpc>
                        <a:spcBef>
                          <a:spcPts val="135"/>
                        </a:spcBef>
                      </a:pPr>
                      <a:r>
                        <a:rPr sz="1800" spc="-5" dirty="0">
                          <a:solidFill>
                            <a:srgbClr val="010000"/>
                          </a:solidFill>
                          <a:latin typeface="Arial"/>
                          <a:cs typeface="Arial"/>
                        </a:rPr>
                        <a:t>5</a:t>
                      </a:r>
                      <a:r>
                        <a:rPr sz="1800" spc="-110" dirty="0">
                          <a:solidFill>
                            <a:srgbClr val="010000"/>
                          </a:solidFill>
                          <a:latin typeface="Arial"/>
                          <a:cs typeface="Arial"/>
                        </a:rPr>
                        <a:t> </a:t>
                      </a:r>
                      <a:r>
                        <a:rPr sz="1800" spc="-75" dirty="0">
                          <a:solidFill>
                            <a:srgbClr val="010000"/>
                          </a:solidFill>
                          <a:latin typeface="Arial"/>
                          <a:cs typeface="Arial"/>
                        </a:rPr>
                        <a:t>instructions</a:t>
                      </a:r>
                      <a:endParaRPr sz="1800">
                        <a:latin typeface="Arial"/>
                        <a:cs typeface="Arial"/>
                      </a:endParaRPr>
                    </a:p>
                  </a:txBody>
                  <a:tcPr marL="0" marR="0" marT="1717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44172">
                <a:tc>
                  <a:txBody>
                    <a:bodyPr/>
                    <a:lstStyle/>
                    <a:p>
                      <a:pPr marL="97155">
                        <a:lnSpc>
                          <a:spcPct val="100000"/>
                        </a:lnSpc>
                        <a:spcBef>
                          <a:spcPts val="130"/>
                        </a:spcBef>
                      </a:pPr>
                      <a:r>
                        <a:rPr sz="1800" spc="-110" dirty="0">
                          <a:solidFill>
                            <a:srgbClr val="010000"/>
                          </a:solidFill>
                          <a:latin typeface="Arial"/>
                          <a:cs typeface="Arial"/>
                        </a:rPr>
                        <a:t>S</a:t>
                      </a:r>
                      <a:r>
                        <a:rPr sz="1800" dirty="0">
                          <a:solidFill>
                            <a:srgbClr val="010000"/>
                          </a:solidFill>
                          <a:latin typeface="Arial"/>
                          <a:cs typeface="Arial"/>
                        </a:rPr>
                        <a:t>t</a:t>
                      </a:r>
                      <a:r>
                        <a:rPr sz="1800" spc="-15" dirty="0">
                          <a:solidFill>
                            <a:srgbClr val="010000"/>
                          </a:solidFill>
                          <a:latin typeface="Arial"/>
                          <a:cs typeface="Arial"/>
                        </a:rPr>
                        <a:t>r</a:t>
                      </a:r>
                      <a:r>
                        <a:rPr sz="1800" spc="-165" dirty="0">
                          <a:solidFill>
                            <a:srgbClr val="010000"/>
                          </a:solidFill>
                          <a:latin typeface="Arial"/>
                          <a:cs typeface="Arial"/>
                        </a:rPr>
                        <a:t>u</a:t>
                      </a:r>
                      <a:r>
                        <a:rPr sz="1800" spc="-65" dirty="0">
                          <a:solidFill>
                            <a:srgbClr val="010000"/>
                          </a:solidFill>
                          <a:latin typeface="Arial"/>
                          <a:cs typeface="Arial"/>
                        </a:rPr>
                        <a:t>c</a:t>
                      </a:r>
                      <a:r>
                        <a:rPr sz="1800" dirty="0">
                          <a:solidFill>
                            <a:srgbClr val="010000"/>
                          </a:solidFill>
                          <a:latin typeface="Arial"/>
                          <a:cs typeface="Arial"/>
                        </a:rPr>
                        <a:t>t</a:t>
                      </a:r>
                      <a:r>
                        <a:rPr sz="1800" spc="-165" dirty="0">
                          <a:solidFill>
                            <a:srgbClr val="010000"/>
                          </a:solidFill>
                          <a:latin typeface="Arial"/>
                          <a:cs typeface="Arial"/>
                        </a:rPr>
                        <a:t>u</a:t>
                      </a:r>
                      <a:r>
                        <a:rPr sz="1800" spc="-15" dirty="0">
                          <a:solidFill>
                            <a:srgbClr val="010000"/>
                          </a:solidFill>
                          <a:latin typeface="Arial"/>
                          <a:cs typeface="Arial"/>
                        </a:rPr>
                        <a:t>r</a:t>
                      </a:r>
                      <a:r>
                        <a:rPr sz="1800" spc="-85" dirty="0">
                          <a:solidFill>
                            <a:srgbClr val="010000"/>
                          </a:solidFill>
                          <a:latin typeface="Arial"/>
                          <a:cs typeface="Arial"/>
                        </a:rPr>
                        <a:t>a</a:t>
                      </a:r>
                      <a:r>
                        <a:rPr sz="1800" dirty="0">
                          <a:solidFill>
                            <a:srgbClr val="010000"/>
                          </a:solidFill>
                          <a:latin typeface="Arial"/>
                          <a:cs typeface="Arial"/>
                        </a:rPr>
                        <a:t>l</a:t>
                      </a:r>
                      <a:r>
                        <a:rPr sz="1800" spc="-65" dirty="0">
                          <a:solidFill>
                            <a:srgbClr val="010000"/>
                          </a:solidFill>
                          <a:latin typeface="Arial"/>
                          <a:cs typeface="Arial"/>
                        </a:rPr>
                        <a:t> </a:t>
                      </a:r>
                      <a:r>
                        <a:rPr sz="1800" spc="-165" dirty="0">
                          <a:solidFill>
                            <a:srgbClr val="010000"/>
                          </a:solidFill>
                          <a:latin typeface="Arial"/>
                          <a:cs typeface="Arial"/>
                        </a:rPr>
                        <a:t>h</a:t>
                      </a:r>
                      <a:r>
                        <a:rPr sz="1800" spc="-80" dirty="0">
                          <a:solidFill>
                            <a:srgbClr val="010000"/>
                          </a:solidFill>
                          <a:latin typeface="Arial"/>
                          <a:cs typeface="Arial"/>
                        </a:rPr>
                        <a:t>a</a:t>
                      </a:r>
                      <a:r>
                        <a:rPr sz="1800" spc="-145" dirty="0">
                          <a:solidFill>
                            <a:srgbClr val="010000"/>
                          </a:solidFill>
                          <a:latin typeface="Arial"/>
                          <a:cs typeface="Arial"/>
                        </a:rPr>
                        <a:t>z</a:t>
                      </a:r>
                      <a:r>
                        <a:rPr sz="1800" spc="-85" dirty="0">
                          <a:solidFill>
                            <a:srgbClr val="010000"/>
                          </a:solidFill>
                          <a:latin typeface="Arial"/>
                          <a:cs typeface="Arial"/>
                        </a:rPr>
                        <a:t>a</a:t>
                      </a:r>
                      <a:r>
                        <a:rPr sz="1800" spc="-15" dirty="0">
                          <a:solidFill>
                            <a:srgbClr val="010000"/>
                          </a:solidFill>
                          <a:latin typeface="Arial"/>
                          <a:cs typeface="Arial"/>
                        </a:rPr>
                        <a:t>r</a:t>
                      </a:r>
                      <a:r>
                        <a:rPr sz="1800" dirty="0">
                          <a:solidFill>
                            <a:srgbClr val="010000"/>
                          </a:solidFill>
                          <a:latin typeface="Arial"/>
                          <a:cs typeface="Arial"/>
                        </a:rPr>
                        <a:t>d</a:t>
                      </a:r>
                      <a:endParaRPr sz="1800">
                        <a:latin typeface="Arial"/>
                        <a:cs typeface="Arial"/>
                      </a:endParaRPr>
                    </a:p>
                  </a:txBody>
                  <a:tcPr marL="0" marR="0" marT="16541"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ct val="100000"/>
                        </a:lnSpc>
                        <a:spcBef>
                          <a:spcPts val="130"/>
                        </a:spcBef>
                      </a:pPr>
                      <a:r>
                        <a:rPr sz="1800" spc="-210" dirty="0">
                          <a:solidFill>
                            <a:srgbClr val="010000"/>
                          </a:solidFill>
                          <a:latin typeface="Arial"/>
                          <a:cs typeface="Arial"/>
                        </a:rPr>
                        <a:t>N</a:t>
                      </a:r>
                      <a:r>
                        <a:rPr sz="1800" dirty="0">
                          <a:solidFill>
                            <a:srgbClr val="010000"/>
                          </a:solidFill>
                          <a:latin typeface="Arial"/>
                          <a:cs typeface="Arial"/>
                        </a:rPr>
                        <a:t>o</a:t>
                      </a:r>
                      <a:r>
                        <a:rPr sz="1800" spc="-85" dirty="0">
                          <a:solidFill>
                            <a:srgbClr val="010000"/>
                          </a:solidFill>
                          <a:latin typeface="Arial"/>
                          <a:cs typeface="Arial"/>
                        </a:rPr>
                        <a:t> </a:t>
                      </a:r>
                      <a:r>
                        <a:rPr sz="1800" spc="-65" dirty="0">
                          <a:solidFill>
                            <a:srgbClr val="010000"/>
                          </a:solidFill>
                          <a:latin typeface="Arial"/>
                          <a:cs typeface="Arial"/>
                        </a:rPr>
                        <a:t>iss</a:t>
                      </a:r>
                      <a:r>
                        <a:rPr sz="1800" spc="-165" dirty="0">
                          <a:solidFill>
                            <a:srgbClr val="010000"/>
                          </a:solidFill>
                          <a:latin typeface="Arial"/>
                          <a:cs typeface="Arial"/>
                        </a:rPr>
                        <a:t>u</a:t>
                      </a:r>
                      <a:r>
                        <a:rPr sz="1800" dirty="0">
                          <a:solidFill>
                            <a:srgbClr val="010000"/>
                          </a:solidFill>
                          <a:latin typeface="Arial"/>
                          <a:cs typeface="Arial"/>
                        </a:rPr>
                        <a:t>e</a:t>
                      </a:r>
                      <a:endParaRPr sz="1800">
                        <a:latin typeface="Arial"/>
                        <a:cs typeface="Arial"/>
                      </a:endParaRPr>
                    </a:p>
                  </a:txBody>
                  <a:tcPr marL="0" marR="0" marT="16541"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a:lnSpc>
                          <a:spcPct val="100000"/>
                        </a:lnSpc>
                        <a:spcBef>
                          <a:spcPts val="130"/>
                        </a:spcBef>
                      </a:pPr>
                      <a:r>
                        <a:rPr sz="1800" spc="-204" dirty="0">
                          <a:solidFill>
                            <a:srgbClr val="010000"/>
                          </a:solidFill>
                          <a:latin typeface="Arial"/>
                          <a:cs typeface="Arial"/>
                        </a:rPr>
                        <a:t>N</a:t>
                      </a:r>
                      <a:r>
                        <a:rPr sz="1800" dirty="0">
                          <a:solidFill>
                            <a:srgbClr val="010000"/>
                          </a:solidFill>
                          <a:latin typeface="Arial"/>
                          <a:cs typeface="Arial"/>
                        </a:rPr>
                        <a:t>o</a:t>
                      </a:r>
                      <a:r>
                        <a:rPr sz="1800" spc="-80" dirty="0">
                          <a:solidFill>
                            <a:srgbClr val="010000"/>
                          </a:solidFill>
                          <a:latin typeface="Arial"/>
                          <a:cs typeface="Arial"/>
                        </a:rPr>
                        <a:t> </a:t>
                      </a:r>
                      <a:r>
                        <a:rPr sz="1800" spc="-65" dirty="0">
                          <a:solidFill>
                            <a:srgbClr val="010000"/>
                          </a:solidFill>
                          <a:latin typeface="Arial"/>
                          <a:cs typeface="Arial"/>
                        </a:rPr>
                        <a:t>iss</a:t>
                      </a:r>
                      <a:r>
                        <a:rPr sz="1800" spc="-165" dirty="0">
                          <a:solidFill>
                            <a:srgbClr val="010000"/>
                          </a:solidFill>
                          <a:latin typeface="Arial"/>
                          <a:cs typeface="Arial"/>
                        </a:rPr>
                        <a:t>u</a:t>
                      </a:r>
                      <a:r>
                        <a:rPr sz="1800" dirty="0">
                          <a:solidFill>
                            <a:srgbClr val="010000"/>
                          </a:solidFill>
                          <a:latin typeface="Arial"/>
                          <a:cs typeface="Arial"/>
                        </a:rPr>
                        <a:t>e</a:t>
                      </a:r>
                      <a:endParaRPr sz="1800">
                        <a:latin typeface="Arial"/>
                        <a:cs typeface="Arial"/>
                      </a:endParaRPr>
                    </a:p>
                  </a:txBody>
                  <a:tcPr marL="0" marR="0" marT="16541"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32721">
                <a:tc>
                  <a:txBody>
                    <a:bodyPr/>
                    <a:lstStyle/>
                    <a:p>
                      <a:pPr marL="97155">
                        <a:lnSpc>
                          <a:spcPct val="100000"/>
                        </a:lnSpc>
                        <a:spcBef>
                          <a:spcPts val="135"/>
                        </a:spcBef>
                      </a:pPr>
                      <a:r>
                        <a:rPr sz="1800" spc="-114" dirty="0">
                          <a:solidFill>
                            <a:srgbClr val="010000"/>
                          </a:solidFill>
                          <a:latin typeface="Arial"/>
                          <a:cs typeface="Arial"/>
                        </a:rPr>
                        <a:t>WAR</a:t>
                      </a:r>
                      <a:endParaRPr sz="1800">
                        <a:latin typeface="Arial"/>
                        <a:cs typeface="Arial"/>
                      </a:endParaRPr>
                    </a:p>
                  </a:txBody>
                  <a:tcPr marL="0" marR="0" marT="1717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ct val="100000"/>
                        </a:lnSpc>
                        <a:spcBef>
                          <a:spcPts val="135"/>
                        </a:spcBef>
                      </a:pPr>
                      <a:r>
                        <a:rPr sz="1800" spc="-130" dirty="0">
                          <a:solidFill>
                            <a:srgbClr val="010000"/>
                          </a:solidFill>
                          <a:latin typeface="Arial"/>
                          <a:cs typeface="Arial"/>
                        </a:rPr>
                        <a:t>R</a:t>
                      </a:r>
                      <a:r>
                        <a:rPr sz="1800" spc="-80" dirty="0">
                          <a:solidFill>
                            <a:srgbClr val="010000"/>
                          </a:solidFill>
                          <a:latin typeface="Arial"/>
                          <a:cs typeface="Arial"/>
                        </a:rPr>
                        <a:t>e</a:t>
                      </a:r>
                      <a:r>
                        <a:rPr sz="1800" spc="-165" dirty="0">
                          <a:solidFill>
                            <a:srgbClr val="010000"/>
                          </a:solidFill>
                          <a:latin typeface="Arial"/>
                          <a:cs typeface="Arial"/>
                        </a:rPr>
                        <a:t>n</a:t>
                      </a:r>
                      <a:r>
                        <a:rPr sz="1800" spc="-80" dirty="0">
                          <a:solidFill>
                            <a:srgbClr val="010000"/>
                          </a:solidFill>
                          <a:latin typeface="Arial"/>
                          <a:cs typeface="Arial"/>
                        </a:rPr>
                        <a:t>a</a:t>
                      </a:r>
                      <a:r>
                        <a:rPr sz="1800" spc="-160" dirty="0">
                          <a:solidFill>
                            <a:srgbClr val="010000"/>
                          </a:solidFill>
                          <a:latin typeface="Arial"/>
                          <a:cs typeface="Arial"/>
                        </a:rPr>
                        <a:t>m</a:t>
                      </a:r>
                      <a:r>
                        <a:rPr sz="1800" spc="-65" dirty="0">
                          <a:solidFill>
                            <a:srgbClr val="010000"/>
                          </a:solidFill>
                          <a:latin typeface="Arial"/>
                          <a:cs typeface="Arial"/>
                        </a:rPr>
                        <a:t>i</a:t>
                      </a:r>
                      <a:r>
                        <a:rPr sz="1800" spc="-165" dirty="0">
                          <a:solidFill>
                            <a:srgbClr val="010000"/>
                          </a:solidFill>
                          <a:latin typeface="Arial"/>
                          <a:cs typeface="Arial"/>
                        </a:rPr>
                        <a:t>n</a:t>
                      </a:r>
                      <a:r>
                        <a:rPr sz="1800" dirty="0">
                          <a:solidFill>
                            <a:srgbClr val="010000"/>
                          </a:solidFill>
                          <a:latin typeface="Arial"/>
                          <a:cs typeface="Arial"/>
                        </a:rPr>
                        <a:t>g</a:t>
                      </a:r>
                      <a:r>
                        <a:rPr sz="1800" spc="-80" dirty="0">
                          <a:solidFill>
                            <a:srgbClr val="010000"/>
                          </a:solidFill>
                          <a:latin typeface="Arial"/>
                          <a:cs typeface="Arial"/>
                        </a:rPr>
                        <a:t> </a:t>
                      </a:r>
                      <a:r>
                        <a:rPr sz="1800" spc="-85" dirty="0">
                          <a:solidFill>
                            <a:srgbClr val="010000"/>
                          </a:solidFill>
                          <a:latin typeface="Arial"/>
                          <a:cs typeface="Arial"/>
                        </a:rPr>
                        <a:t>a</a:t>
                      </a:r>
                      <a:r>
                        <a:rPr sz="1800" spc="-145" dirty="0">
                          <a:solidFill>
                            <a:srgbClr val="010000"/>
                          </a:solidFill>
                          <a:latin typeface="Arial"/>
                          <a:cs typeface="Arial"/>
                        </a:rPr>
                        <a:t>v</a:t>
                      </a:r>
                      <a:r>
                        <a:rPr sz="1800" spc="-85" dirty="0">
                          <a:solidFill>
                            <a:srgbClr val="010000"/>
                          </a:solidFill>
                          <a:latin typeface="Arial"/>
                          <a:cs typeface="Arial"/>
                        </a:rPr>
                        <a:t>o</a:t>
                      </a:r>
                      <a:r>
                        <a:rPr sz="1800" spc="-60" dirty="0">
                          <a:solidFill>
                            <a:srgbClr val="010000"/>
                          </a:solidFill>
                          <a:latin typeface="Arial"/>
                          <a:cs typeface="Arial"/>
                        </a:rPr>
                        <a:t>i</a:t>
                      </a:r>
                      <a:r>
                        <a:rPr sz="1800" spc="-85" dirty="0">
                          <a:solidFill>
                            <a:srgbClr val="010000"/>
                          </a:solidFill>
                          <a:latin typeface="Arial"/>
                          <a:cs typeface="Arial"/>
                        </a:rPr>
                        <a:t>d</a:t>
                      </a:r>
                      <a:r>
                        <a:rPr sz="1800" dirty="0">
                          <a:solidFill>
                            <a:srgbClr val="010000"/>
                          </a:solidFill>
                          <a:latin typeface="Arial"/>
                          <a:cs typeface="Arial"/>
                        </a:rPr>
                        <a:t>s</a:t>
                      </a:r>
                      <a:endParaRPr sz="1800">
                        <a:latin typeface="Arial"/>
                        <a:cs typeface="Arial"/>
                      </a:endParaRPr>
                    </a:p>
                  </a:txBody>
                  <a:tcPr marL="0" marR="0" marT="1717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ct val="100000"/>
                        </a:lnSpc>
                        <a:spcBef>
                          <a:spcPts val="135"/>
                        </a:spcBef>
                      </a:pPr>
                      <a:r>
                        <a:rPr sz="1800" spc="-110" dirty="0">
                          <a:solidFill>
                            <a:srgbClr val="010000"/>
                          </a:solidFill>
                          <a:latin typeface="Arial"/>
                          <a:cs typeface="Arial"/>
                        </a:rPr>
                        <a:t>S</a:t>
                      </a:r>
                      <a:r>
                        <a:rPr sz="1800" dirty="0">
                          <a:solidFill>
                            <a:srgbClr val="010000"/>
                          </a:solidFill>
                          <a:latin typeface="Arial"/>
                          <a:cs typeface="Arial"/>
                        </a:rPr>
                        <a:t>t</a:t>
                      </a:r>
                      <a:r>
                        <a:rPr sz="1800" spc="-80" dirty="0">
                          <a:solidFill>
                            <a:srgbClr val="010000"/>
                          </a:solidFill>
                          <a:latin typeface="Arial"/>
                          <a:cs typeface="Arial"/>
                        </a:rPr>
                        <a:t>a</a:t>
                      </a:r>
                      <a:r>
                        <a:rPr sz="1800" spc="-65" dirty="0">
                          <a:solidFill>
                            <a:srgbClr val="010000"/>
                          </a:solidFill>
                          <a:latin typeface="Arial"/>
                          <a:cs typeface="Arial"/>
                        </a:rPr>
                        <a:t>l</a:t>
                      </a:r>
                      <a:r>
                        <a:rPr sz="1800" dirty="0">
                          <a:solidFill>
                            <a:srgbClr val="010000"/>
                          </a:solidFill>
                          <a:latin typeface="Arial"/>
                          <a:cs typeface="Arial"/>
                        </a:rPr>
                        <a:t>l</a:t>
                      </a:r>
                      <a:r>
                        <a:rPr sz="1800" spc="-65" dirty="0">
                          <a:solidFill>
                            <a:srgbClr val="010000"/>
                          </a:solidFill>
                          <a:latin typeface="Arial"/>
                          <a:cs typeface="Arial"/>
                        </a:rPr>
                        <a:t> c</a:t>
                      </a:r>
                      <a:r>
                        <a:rPr sz="1800" spc="-85" dirty="0">
                          <a:solidFill>
                            <a:srgbClr val="010000"/>
                          </a:solidFill>
                          <a:latin typeface="Arial"/>
                          <a:cs typeface="Arial"/>
                        </a:rPr>
                        <a:t>o</a:t>
                      </a:r>
                      <a:r>
                        <a:rPr sz="1800" spc="-155" dirty="0">
                          <a:solidFill>
                            <a:srgbClr val="010000"/>
                          </a:solidFill>
                          <a:latin typeface="Arial"/>
                          <a:cs typeface="Arial"/>
                        </a:rPr>
                        <a:t>m</a:t>
                      </a:r>
                      <a:r>
                        <a:rPr sz="1800" spc="-85" dirty="0">
                          <a:solidFill>
                            <a:srgbClr val="010000"/>
                          </a:solidFill>
                          <a:latin typeface="Arial"/>
                          <a:cs typeface="Arial"/>
                        </a:rPr>
                        <a:t>p</a:t>
                      </a:r>
                      <a:r>
                        <a:rPr sz="1800" spc="-65" dirty="0">
                          <a:solidFill>
                            <a:srgbClr val="010000"/>
                          </a:solidFill>
                          <a:latin typeface="Arial"/>
                          <a:cs typeface="Arial"/>
                        </a:rPr>
                        <a:t>l</a:t>
                      </a:r>
                      <a:r>
                        <a:rPr sz="1800" spc="-80" dirty="0">
                          <a:solidFill>
                            <a:srgbClr val="010000"/>
                          </a:solidFill>
                          <a:latin typeface="Arial"/>
                          <a:cs typeface="Arial"/>
                        </a:rPr>
                        <a:t>e</a:t>
                      </a:r>
                      <a:r>
                        <a:rPr sz="1800" dirty="0">
                          <a:solidFill>
                            <a:srgbClr val="010000"/>
                          </a:solidFill>
                          <a:latin typeface="Arial"/>
                          <a:cs typeface="Arial"/>
                        </a:rPr>
                        <a:t>t</a:t>
                      </a:r>
                      <a:r>
                        <a:rPr sz="1800" spc="-65" dirty="0">
                          <a:solidFill>
                            <a:srgbClr val="010000"/>
                          </a:solidFill>
                          <a:latin typeface="Arial"/>
                          <a:cs typeface="Arial"/>
                        </a:rPr>
                        <a:t>i</a:t>
                      </a:r>
                      <a:r>
                        <a:rPr sz="1800" spc="-80" dirty="0">
                          <a:solidFill>
                            <a:srgbClr val="010000"/>
                          </a:solidFill>
                          <a:latin typeface="Arial"/>
                          <a:cs typeface="Arial"/>
                        </a:rPr>
                        <a:t>o</a:t>
                      </a:r>
                      <a:r>
                        <a:rPr sz="1800" dirty="0">
                          <a:solidFill>
                            <a:srgbClr val="010000"/>
                          </a:solidFill>
                          <a:latin typeface="Arial"/>
                          <a:cs typeface="Arial"/>
                        </a:rPr>
                        <a:t>n</a:t>
                      </a:r>
                      <a:endParaRPr sz="1800">
                        <a:latin typeface="Arial"/>
                        <a:cs typeface="Arial"/>
                      </a:endParaRPr>
                    </a:p>
                  </a:txBody>
                  <a:tcPr marL="0" marR="0" marT="1717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44172">
                <a:tc>
                  <a:txBody>
                    <a:bodyPr/>
                    <a:lstStyle/>
                    <a:p>
                      <a:pPr marL="97155">
                        <a:lnSpc>
                          <a:spcPct val="100000"/>
                        </a:lnSpc>
                        <a:spcBef>
                          <a:spcPts val="135"/>
                        </a:spcBef>
                      </a:pPr>
                      <a:r>
                        <a:rPr sz="1800" spc="-80" dirty="0">
                          <a:solidFill>
                            <a:srgbClr val="010000"/>
                          </a:solidFill>
                          <a:latin typeface="Arial"/>
                          <a:cs typeface="Arial"/>
                        </a:rPr>
                        <a:t>WAW</a:t>
                      </a:r>
                      <a:endParaRPr sz="1800">
                        <a:latin typeface="Arial"/>
                        <a:cs typeface="Arial"/>
                      </a:endParaRPr>
                    </a:p>
                  </a:txBody>
                  <a:tcPr marL="0" marR="0" marT="1717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ct val="100000"/>
                        </a:lnSpc>
                        <a:spcBef>
                          <a:spcPts val="135"/>
                        </a:spcBef>
                      </a:pPr>
                      <a:r>
                        <a:rPr sz="1800" spc="-130" dirty="0">
                          <a:solidFill>
                            <a:srgbClr val="010000"/>
                          </a:solidFill>
                          <a:latin typeface="Arial"/>
                          <a:cs typeface="Arial"/>
                        </a:rPr>
                        <a:t>R</a:t>
                      </a:r>
                      <a:r>
                        <a:rPr sz="1800" spc="-80" dirty="0">
                          <a:solidFill>
                            <a:srgbClr val="010000"/>
                          </a:solidFill>
                          <a:latin typeface="Arial"/>
                          <a:cs typeface="Arial"/>
                        </a:rPr>
                        <a:t>e</a:t>
                      </a:r>
                      <a:r>
                        <a:rPr sz="1800" spc="-165" dirty="0">
                          <a:solidFill>
                            <a:srgbClr val="010000"/>
                          </a:solidFill>
                          <a:latin typeface="Arial"/>
                          <a:cs typeface="Arial"/>
                        </a:rPr>
                        <a:t>n</a:t>
                      </a:r>
                      <a:r>
                        <a:rPr sz="1800" spc="-80" dirty="0">
                          <a:solidFill>
                            <a:srgbClr val="010000"/>
                          </a:solidFill>
                          <a:latin typeface="Arial"/>
                          <a:cs typeface="Arial"/>
                        </a:rPr>
                        <a:t>a</a:t>
                      </a:r>
                      <a:r>
                        <a:rPr sz="1800" spc="-160" dirty="0">
                          <a:solidFill>
                            <a:srgbClr val="010000"/>
                          </a:solidFill>
                          <a:latin typeface="Arial"/>
                          <a:cs typeface="Arial"/>
                        </a:rPr>
                        <a:t>m</a:t>
                      </a:r>
                      <a:r>
                        <a:rPr sz="1800" spc="-65" dirty="0">
                          <a:solidFill>
                            <a:srgbClr val="010000"/>
                          </a:solidFill>
                          <a:latin typeface="Arial"/>
                          <a:cs typeface="Arial"/>
                        </a:rPr>
                        <a:t>i</a:t>
                      </a:r>
                      <a:r>
                        <a:rPr sz="1800" spc="-165" dirty="0">
                          <a:solidFill>
                            <a:srgbClr val="010000"/>
                          </a:solidFill>
                          <a:latin typeface="Arial"/>
                          <a:cs typeface="Arial"/>
                        </a:rPr>
                        <a:t>n</a:t>
                      </a:r>
                      <a:r>
                        <a:rPr sz="1800" dirty="0">
                          <a:solidFill>
                            <a:srgbClr val="010000"/>
                          </a:solidFill>
                          <a:latin typeface="Arial"/>
                          <a:cs typeface="Arial"/>
                        </a:rPr>
                        <a:t>g</a:t>
                      </a:r>
                      <a:r>
                        <a:rPr sz="1800" spc="-80" dirty="0">
                          <a:solidFill>
                            <a:srgbClr val="010000"/>
                          </a:solidFill>
                          <a:latin typeface="Arial"/>
                          <a:cs typeface="Arial"/>
                        </a:rPr>
                        <a:t> </a:t>
                      </a:r>
                      <a:r>
                        <a:rPr sz="1800" spc="-85" dirty="0">
                          <a:solidFill>
                            <a:srgbClr val="010000"/>
                          </a:solidFill>
                          <a:latin typeface="Arial"/>
                          <a:cs typeface="Arial"/>
                        </a:rPr>
                        <a:t>a</a:t>
                      </a:r>
                      <a:r>
                        <a:rPr sz="1800" spc="-145" dirty="0">
                          <a:solidFill>
                            <a:srgbClr val="010000"/>
                          </a:solidFill>
                          <a:latin typeface="Arial"/>
                          <a:cs typeface="Arial"/>
                        </a:rPr>
                        <a:t>v</a:t>
                      </a:r>
                      <a:r>
                        <a:rPr sz="1800" spc="-85" dirty="0">
                          <a:solidFill>
                            <a:srgbClr val="010000"/>
                          </a:solidFill>
                          <a:latin typeface="Arial"/>
                          <a:cs typeface="Arial"/>
                        </a:rPr>
                        <a:t>o</a:t>
                      </a:r>
                      <a:r>
                        <a:rPr sz="1800" spc="-60" dirty="0">
                          <a:solidFill>
                            <a:srgbClr val="010000"/>
                          </a:solidFill>
                          <a:latin typeface="Arial"/>
                          <a:cs typeface="Arial"/>
                        </a:rPr>
                        <a:t>i</a:t>
                      </a:r>
                      <a:r>
                        <a:rPr sz="1800" spc="-85" dirty="0">
                          <a:solidFill>
                            <a:srgbClr val="010000"/>
                          </a:solidFill>
                          <a:latin typeface="Arial"/>
                          <a:cs typeface="Arial"/>
                        </a:rPr>
                        <a:t>ds</a:t>
                      </a:r>
                      <a:endParaRPr sz="1800">
                        <a:latin typeface="Arial"/>
                        <a:cs typeface="Arial"/>
                      </a:endParaRPr>
                    </a:p>
                  </a:txBody>
                  <a:tcPr marL="0" marR="0" marT="1717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ct val="100000"/>
                        </a:lnSpc>
                        <a:spcBef>
                          <a:spcPts val="135"/>
                        </a:spcBef>
                      </a:pPr>
                      <a:r>
                        <a:rPr sz="1800" spc="-110" dirty="0">
                          <a:solidFill>
                            <a:srgbClr val="010000"/>
                          </a:solidFill>
                          <a:latin typeface="Arial"/>
                          <a:cs typeface="Arial"/>
                        </a:rPr>
                        <a:t>S</a:t>
                      </a:r>
                      <a:r>
                        <a:rPr sz="1800" dirty="0">
                          <a:solidFill>
                            <a:srgbClr val="010000"/>
                          </a:solidFill>
                          <a:latin typeface="Arial"/>
                          <a:cs typeface="Arial"/>
                        </a:rPr>
                        <a:t>t</a:t>
                      </a:r>
                      <a:r>
                        <a:rPr sz="1800" spc="-80" dirty="0">
                          <a:solidFill>
                            <a:srgbClr val="010000"/>
                          </a:solidFill>
                          <a:latin typeface="Arial"/>
                          <a:cs typeface="Arial"/>
                        </a:rPr>
                        <a:t>a</a:t>
                      </a:r>
                      <a:r>
                        <a:rPr sz="1800" spc="-65" dirty="0">
                          <a:solidFill>
                            <a:srgbClr val="010000"/>
                          </a:solidFill>
                          <a:latin typeface="Arial"/>
                          <a:cs typeface="Arial"/>
                        </a:rPr>
                        <a:t>l</a:t>
                      </a:r>
                      <a:r>
                        <a:rPr sz="1800" dirty="0">
                          <a:solidFill>
                            <a:srgbClr val="010000"/>
                          </a:solidFill>
                          <a:latin typeface="Arial"/>
                          <a:cs typeface="Arial"/>
                        </a:rPr>
                        <a:t>l</a:t>
                      </a:r>
                      <a:r>
                        <a:rPr sz="1800" spc="-65" dirty="0">
                          <a:solidFill>
                            <a:srgbClr val="010000"/>
                          </a:solidFill>
                          <a:latin typeface="Arial"/>
                          <a:cs typeface="Arial"/>
                        </a:rPr>
                        <a:t> c</a:t>
                      </a:r>
                      <a:r>
                        <a:rPr sz="1800" spc="-85" dirty="0">
                          <a:solidFill>
                            <a:srgbClr val="010000"/>
                          </a:solidFill>
                          <a:latin typeface="Arial"/>
                          <a:cs typeface="Arial"/>
                        </a:rPr>
                        <a:t>o</a:t>
                      </a:r>
                      <a:r>
                        <a:rPr sz="1800" spc="-155" dirty="0">
                          <a:solidFill>
                            <a:srgbClr val="010000"/>
                          </a:solidFill>
                          <a:latin typeface="Arial"/>
                          <a:cs typeface="Arial"/>
                        </a:rPr>
                        <a:t>m</a:t>
                      </a:r>
                      <a:r>
                        <a:rPr sz="1800" spc="-85" dirty="0">
                          <a:solidFill>
                            <a:srgbClr val="010000"/>
                          </a:solidFill>
                          <a:latin typeface="Arial"/>
                          <a:cs typeface="Arial"/>
                        </a:rPr>
                        <a:t>p</a:t>
                      </a:r>
                      <a:r>
                        <a:rPr sz="1800" spc="-65" dirty="0">
                          <a:solidFill>
                            <a:srgbClr val="010000"/>
                          </a:solidFill>
                          <a:latin typeface="Arial"/>
                          <a:cs typeface="Arial"/>
                        </a:rPr>
                        <a:t>l</a:t>
                      </a:r>
                      <a:r>
                        <a:rPr sz="1800" spc="-80" dirty="0">
                          <a:solidFill>
                            <a:srgbClr val="010000"/>
                          </a:solidFill>
                          <a:latin typeface="Arial"/>
                          <a:cs typeface="Arial"/>
                        </a:rPr>
                        <a:t>e</a:t>
                      </a:r>
                      <a:r>
                        <a:rPr sz="1800" dirty="0">
                          <a:solidFill>
                            <a:srgbClr val="010000"/>
                          </a:solidFill>
                          <a:latin typeface="Arial"/>
                          <a:cs typeface="Arial"/>
                        </a:rPr>
                        <a:t>t</a:t>
                      </a:r>
                      <a:r>
                        <a:rPr sz="1800" spc="-65" dirty="0">
                          <a:solidFill>
                            <a:srgbClr val="010000"/>
                          </a:solidFill>
                          <a:latin typeface="Arial"/>
                          <a:cs typeface="Arial"/>
                        </a:rPr>
                        <a:t>i</a:t>
                      </a:r>
                      <a:r>
                        <a:rPr sz="1800" spc="-80" dirty="0">
                          <a:solidFill>
                            <a:srgbClr val="010000"/>
                          </a:solidFill>
                          <a:latin typeface="Arial"/>
                          <a:cs typeface="Arial"/>
                        </a:rPr>
                        <a:t>o</a:t>
                      </a:r>
                      <a:r>
                        <a:rPr sz="1800" dirty="0">
                          <a:solidFill>
                            <a:srgbClr val="010000"/>
                          </a:solidFill>
                          <a:latin typeface="Arial"/>
                          <a:cs typeface="Arial"/>
                        </a:rPr>
                        <a:t>n</a:t>
                      </a:r>
                      <a:endParaRPr sz="1800">
                        <a:latin typeface="Arial"/>
                        <a:cs typeface="Arial"/>
                      </a:endParaRPr>
                    </a:p>
                  </a:txBody>
                  <a:tcPr marL="0" marR="0" marT="1717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32721">
                <a:tc>
                  <a:txBody>
                    <a:bodyPr/>
                    <a:lstStyle/>
                    <a:p>
                      <a:pPr marL="97155">
                        <a:lnSpc>
                          <a:spcPct val="100000"/>
                        </a:lnSpc>
                        <a:spcBef>
                          <a:spcPts val="130"/>
                        </a:spcBef>
                      </a:pPr>
                      <a:r>
                        <a:rPr sz="1800" spc="-75" dirty="0">
                          <a:solidFill>
                            <a:srgbClr val="010000"/>
                          </a:solidFill>
                          <a:latin typeface="Arial"/>
                          <a:cs typeface="Arial"/>
                        </a:rPr>
                        <a:t>Operands</a:t>
                      </a:r>
                      <a:endParaRPr sz="1800">
                        <a:latin typeface="Arial"/>
                        <a:cs typeface="Arial"/>
                      </a:endParaRPr>
                    </a:p>
                  </a:txBody>
                  <a:tcPr marL="0" marR="0" marT="16541"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ct val="100000"/>
                        </a:lnSpc>
                        <a:spcBef>
                          <a:spcPts val="130"/>
                        </a:spcBef>
                      </a:pPr>
                      <a:r>
                        <a:rPr sz="1800" spc="-110" dirty="0">
                          <a:solidFill>
                            <a:srgbClr val="010000"/>
                          </a:solidFill>
                          <a:latin typeface="Arial"/>
                          <a:cs typeface="Arial"/>
                        </a:rPr>
                        <a:t>B</a:t>
                      </a:r>
                      <a:r>
                        <a:rPr sz="1800" spc="-20" dirty="0">
                          <a:solidFill>
                            <a:srgbClr val="010000"/>
                          </a:solidFill>
                          <a:latin typeface="Arial"/>
                          <a:cs typeface="Arial"/>
                        </a:rPr>
                        <a:t>r</a:t>
                      </a:r>
                      <a:r>
                        <a:rPr sz="1800" spc="-80" dirty="0">
                          <a:solidFill>
                            <a:srgbClr val="010000"/>
                          </a:solidFill>
                          <a:latin typeface="Arial"/>
                          <a:cs typeface="Arial"/>
                        </a:rPr>
                        <a:t>oad</a:t>
                      </a:r>
                      <a:r>
                        <a:rPr sz="1800" spc="-65" dirty="0">
                          <a:solidFill>
                            <a:srgbClr val="010000"/>
                          </a:solidFill>
                          <a:latin typeface="Arial"/>
                          <a:cs typeface="Arial"/>
                        </a:rPr>
                        <a:t>c</a:t>
                      </a:r>
                      <a:r>
                        <a:rPr sz="1800" spc="-80" dirty="0">
                          <a:solidFill>
                            <a:srgbClr val="010000"/>
                          </a:solidFill>
                          <a:latin typeface="Arial"/>
                          <a:cs typeface="Arial"/>
                        </a:rPr>
                        <a:t>a</a:t>
                      </a:r>
                      <a:r>
                        <a:rPr sz="1800" spc="-65" dirty="0">
                          <a:solidFill>
                            <a:srgbClr val="010000"/>
                          </a:solidFill>
                          <a:latin typeface="Arial"/>
                          <a:cs typeface="Arial"/>
                        </a:rPr>
                        <a:t>s</a:t>
                      </a:r>
                      <a:r>
                        <a:rPr sz="1800" dirty="0">
                          <a:solidFill>
                            <a:srgbClr val="010000"/>
                          </a:solidFill>
                          <a:latin typeface="Arial"/>
                          <a:cs typeface="Arial"/>
                        </a:rPr>
                        <a:t>t </a:t>
                      </a:r>
                      <a:r>
                        <a:rPr sz="1800" spc="-15" dirty="0">
                          <a:solidFill>
                            <a:srgbClr val="010000"/>
                          </a:solidFill>
                          <a:latin typeface="Arial"/>
                          <a:cs typeface="Arial"/>
                        </a:rPr>
                        <a:t>r</a:t>
                      </a:r>
                      <a:r>
                        <a:rPr sz="1800" spc="-85" dirty="0">
                          <a:solidFill>
                            <a:srgbClr val="010000"/>
                          </a:solidFill>
                          <a:latin typeface="Arial"/>
                          <a:cs typeface="Arial"/>
                        </a:rPr>
                        <a:t>e</a:t>
                      </a:r>
                      <a:r>
                        <a:rPr sz="1800" spc="-65" dirty="0">
                          <a:solidFill>
                            <a:srgbClr val="010000"/>
                          </a:solidFill>
                          <a:latin typeface="Arial"/>
                          <a:cs typeface="Arial"/>
                        </a:rPr>
                        <a:t>s</a:t>
                      </a:r>
                      <a:r>
                        <a:rPr sz="1800" spc="-155" dirty="0">
                          <a:solidFill>
                            <a:srgbClr val="010000"/>
                          </a:solidFill>
                          <a:latin typeface="Arial"/>
                          <a:cs typeface="Arial"/>
                        </a:rPr>
                        <a:t>u</a:t>
                      </a:r>
                      <a:r>
                        <a:rPr sz="1800" spc="-65" dirty="0">
                          <a:solidFill>
                            <a:srgbClr val="010000"/>
                          </a:solidFill>
                          <a:latin typeface="Arial"/>
                          <a:cs typeface="Arial"/>
                        </a:rPr>
                        <a:t>l</a:t>
                      </a:r>
                      <a:r>
                        <a:rPr sz="1800" dirty="0">
                          <a:solidFill>
                            <a:srgbClr val="010000"/>
                          </a:solidFill>
                          <a:latin typeface="Arial"/>
                          <a:cs typeface="Arial"/>
                        </a:rPr>
                        <a:t>ts</a:t>
                      </a:r>
                      <a:r>
                        <a:rPr sz="1800" spc="-65" dirty="0">
                          <a:solidFill>
                            <a:srgbClr val="010000"/>
                          </a:solidFill>
                          <a:latin typeface="Arial"/>
                          <a:cs typeface="Arial"/>
                        </a:rPr>
                        <a:t> </a:t>
                      </a:r>
                      <a:r>
                        <a:rPr sz="1800" dirty="0">
                          <a:solidFill>
                            <a:srgbClr val="010000"/>
                          </a:solidFill>
                          <a:latin typeface="Arial"/>
                          <a:cs typeface="Arial"/>
                        </a:rPr>
                        <a:t>f</a:t>
                      </a:r>
                      <a:r>
                        <a:rPr sz="1800" spc="-20" dirty="0">
                          <a:solidFill>
                            <a:srgbClr val="010000"/>
                          </a:solidFill>
                          <a:latin typeface="Arial"/>
                          <a:cs typeface="Arial"/>
                        </a:rPr>
                        <a:t>r</a:t>
                      </a:r>
                      <a:r>
                        <a:rPr sz="1800" spc="-80" dirty="0">
                          <a:solidFill>
                            <a:srgbClr val="010000"/>
                          </a:solidFill>
                          <a:latin typeface="Arial"/>
                          <a:cs typeface="Arial"/>
                        </a:rPr>
                        <a:t>o</a:t>
                      </a:r>
                      <a:r>
                        <a:rPr sz="1800" dirty="0">
                          <a:solidFill>
                            <a:srgbClr val="010000"/>
                          </a:solidFill>
                          <a:latin typeface="Arial"/>
                          <a:cs typeface="Arial"/>
                        </a:rPr>
                        <a:t>m</a:t>
                      </a:r>
                      <a:r>
                        <a:rPr sz="1800" spc="-160" dirty="0">
                          <a:solidFill>
                            <a:srgbClr val="010000"/>
                          </a:solidFill>
                          <a:latin typeface="Arial"/>
                          <a:cs typeface="Arial"/>
                        </a:rPr>
                        <a:t> </a:t>
                      </a:r>
                      <a:r>
                        <a:rPr sz="1800" spc="-95" dirty="0">
                          <a:solidFill>
                            <a:srgbClr val="010000"/>
                          </a:solidFill>
                          <a:latin typeface="Arial"/>
                          <a:cs typeface="Arial"/>
                        </a:rPr>
                        <a:t>F</a:t>
                      </a:r>
                      <a:r>
                        <a:rPr sz="1800" dirty="0">
                          <a:solidFill>
                            <a:srgbClr val="010000"/>
                          </a:solidFill>
                          <a:latin typeface="Arial"/>
                          <a:cs typeface="Arial"/>
                        </a:rPr>
                        <a:t>U</a:t>
                      </a:r>
                      <a:endParaRPr sz="1800">
                        <a:latin typeface="Arial"/>
                        <a:cs typeface="Arial"/>
                      </a:endParaRPr>
                    </a:p>
                  </a:txBody>
                  <a:tcPr marL="0" marR="0" marT="16541"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ct val="100000"/>
                        </a:lnSpc>
                        <a:spcBef>
                          <a:spcPts val="130"/>
                        </a:spcBef>
                      </a:pPr>
                      <a:r>
                        <a:rPr sz="1800" spc="-110" dirty="0">
                          <a:solidFill>
                            <a:srgbClr val="010000"/>
                          </a:solidFill>
                          <a:latin typeface="Arial"/>
                          <a:cs typeface="Arial"/>
                        </a:rPr>
                        <a:t>W</a:t>
                      </a:r>
                      <a:r>
                        <a:rPr sz="1800" spc="-15" dirty="0">
                          <a:solidFill>
                            <a:srgbClr val="010000"/>
                          </a:solidFill>
                          <a:latin typeface="Arial"/>
                          <a:cs typeface="Arial"/>
                        </a:rPr>
                        <a:t>r</a:t>
                      </a:r>
                      <a:r>
                        <a:rPr sz="1800" spc="-70" dirty="0">
                          <a:solidFill>
                            <a:srgbClr val="010000"/>
                          </a:solidFill>
                          <a:latin typeface="Arial"/>
                          <a:cs typeface="Arial"/>
                        </a:rPr>
                        <a:t>i</a:t>
                      </a:r>
                      <a:r>
                        <a:rPr sz="1800" dirty="0">
                          <a:solidFill>
                            <a:srgbClr val="010000"/>
                          </a:solidFill>
                          <a:latin typeface="Arial"/>
                          <a:cs typeface="Arial"/>
                        </a:rPr>
                        <a:t>t</a:t>
                      </a:r>
                      <a:r>
                        <a:rPr sz="1800" spc="-85" dirty="0">
                          <a:solidFill>
                            <a:srgbClr val="010000"/>
                          </a:solidFill>
                          <a:latin typeface="Arial"/>
                          <a:cs typeface="Arial"/>
                        </a:rPr>
                        <a:t>e</a:t>
                      </a:r>
                      <a:r>
                        <a:rPr sz="1800" dirty="0">
                          <a:solidFill>
                            <a:srgbClr val="010000"/>
                          </a:solidFill>
                          <a:latin typeface="Arial"/>
                          <a:cs typeface="Arial"/>
                        </a:rPr>
                        <a:t>/</a:t>
                      </a:r>
                      <a:r>
                        <a:rPr sz="1800" spc="-15" dirty="0">
                          <a:solidFill>
                            <a:srgbClr val="010000"/>
                          </a:solidFill>
                          <a:latin typeface="Arial"/>
                          <a:cs typeface="Arial"/>
                        </a:rPr>
                        <a:t>r</a:t>
                      </a:r>
                      <a:r>
                        <a:rPr sz="1800" spc="-80" dirty="0">
                          <a:solidFill>
                            <a:srgbClr val="010000"/>
                          </a:solidFill>
                          <a:latin typeface="Arial"/>
                          <a:cs typeface="Arial"/>
                        </a:rPr>
                        <a:t>e</a:t>
                      </a:r>
                      <a:r>
                        <a:rPr sz="1800" spc="-85" dirty="0">
                          <a:solidFill>
                            <a:srgbClr val="010000"/>
                          </a:solidFill>
                          <a:latin typeface="Arial"/>
                          <a:cs typeface="Arial"/>
                        </a:rPr>
                        <a:t>a</a:t>
                      </a:r>
                      <a:r>
                        <a:rPr sz="1800" dirty="0">
                          <a:solidFill>
                            <a:srgbClr val="010000"/>
                          </a:solidFill>
                          <a:latin typeface="Arial"/>
                          <a:cs typeface="Arial"/>
                        </a:rPr>
                        <a:t>d</a:t>
                      </a:r>
                      <a:r>
                        <a:rPr sz="1800" spc="-80" dirty="0">
                          <a:solidFill>
                            <a:srgbClr val="010000"/>
                          </a:solidFill>
                          <a:latin typeface="Arial"/>
                          <a:cs typeface="Arial"/>
                        </a:rPr>
                        <a:t> </a:t>
                      </a:r>
                      <a:r>
                        <a:rPr sz="1800" spc="-20" dirty="0">
                          <a:solidFill>
                            <a:srgbClr val="010000"/>
                          </a:solidFill>
                          <a:latin typeface="Arial"/>
                          <a:cs typeface="Arial"/>
                        </a:rPr>
                        <a:t>r</a:t>
                      </a:r>
                      <a:r>
                        <a:rPr sz="1800" spc="-85" dirty="0">
                          <a:solidFill>
                            <a:srgbClr val="010000"/>
                          </a:solidFill>
                          <a:latin typeface="Arial"/>
                          <a:cs typeface="Arial"/>
                        </a:rPr>
                        <a:t>eg</a:t>
                      </a:r>
                      <a:r>
                        <a:rPr sz="1800" spc="-70" dirty="0">
                          <a:solidFill>
                            <a:srgbClr val="010000"/>
                          </a:solidFill>
                          <a:latin typeface="Arial"/>
                          <a:cs typeface="Arial"/>
                        </a:rPr>
                        <a:t>i</a:t>
                      </a:r>
                      <a:r>
                        <a:rPr sz="1800" spc="-65" dirty="0">
                          <a:solidFill>
                            <a:srgbClr val="010000"/>
                          </a:solidFill>
                          <a:latin typeface="Arial"/>
                          <a:cs typeface="Arial"/>
                        </a:rPr>
                        <a:t>s</a:t>
                      </a:r>
                      <a:r>
                        <a:rPr sz="1800" dirty="0">
                          <a:solidFill>
                            <a:srgbClr val="010000"/>
                          </a:solidFill>
                          <a:latin typeface="Arial"/>
                          <a:cs typeface="Arial"/>
                        </a:rPr>
                        <a:t>t</a:t>
                      </a:r>
                      <a:r>
                        <a:rPr sz="1800" spc="-85" dirty="0">
                          <a:solidFill>
                            <a:srgbClr val="010000"/>
                          </a:solidFill>
                          <a:latin typeface="Arial"/>
                          <a:cs typeface="Arial"/>
                        </a:rPr>
                        <a:t>e</a:t>
                      </a:r>
                      <a:r>
                        <a:rPr sz="1800" spc="-15" dirty="0">
                          <a:solidFill>
                            <a:srgbClr val="010000"/>
                          </a:solidFill>
                          <a:latin typeface="Arial"/>
                          <a:cs typeface="Arial"/>
                        </a:rPr>
                        <a:t>r</a:t>
                      </a:r>
                      <a:r>
                        <a:rPr sz="1800" dirty="0">
                          <a:solidFill>
                            <a:srgbClr val="010000"/>
                          </a:solidFill>
                          <a:latin typeface="Arial"/>
                          <a:cs typeface="Arial"/>
                        </a:rPr>
                        <a:t>s</a:t>
                      </a:r>
                      <a:endParaRPr sz="1800">
                        <a:latin typeface="Arial"/>
                        <a:cs typeface="Arial"/>
                      </a:endParaRPr>
                    </a:p>
                  </a:txBody>
                  <a:tcPr marL="0" marR="0" marT="16541"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44172">
                <a:tc>
                  <a:txBody>
                    <a:bodyPr/>
                    <a:lstStyle/>
                    <a:p>
                      <a:pPr marL="97155">
                        <a:lnSpc>
                          <a:spcPct val="100000"/>
                        </a:lnSpc>
                        <a:spcBef>
                          <a:spcPts val="135"/>
                        </a:spcBef>
                      </a:pPr>
                      <a:r>
                        <a:rPr sz="1800" spc="-70" dirty="0">
                          <a:solidFill>
                            <a:srgbClr val="010000"/>
                          </a:solidFill>
                          <a:latin typeface="Arial"/>
                          <a:cs typeface="Arial"/>
                        </a:rPr>
                        <a:t>Control</a:t>
                      </a:r>
                      <a:endParaRPr sz="1800">
                        <a:latin typeface="Arial"/>
                        <a:cs typeface="Arial"/>
                      </a:endParaRPr>
                    </a:p>
                  </a:txBody>
                  <a:tcPr marL="0" marR="0" marT="1717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ct val="100000"/>
                        </a:lnSpc>
                        <a:spcBef>
                          <a:spcPts val="135"/>
                        </a:spcBef>
                      </a:pPr>
                      <a:r>
                        <a:rPr sz="1800" spc="-130" dirty="0">
                          <a:solidFill>
                            <a:srgbClr val="010000"/>
                          </a:solidFill>
                          <a:latin typeface="Arial"/>
                          <a:cs typeface="Arial"/>
                        </a:rPr>
                        <a:t>R</a:t>
                      </a:r>
                      <a:r>
                        <a:rPr sz="1800" spc="-80" dirty="0">
                          <a:solidFill>
                            <a:srgbClr val="010000"/>
                          </a:solidFill>
                          <a:latin typeface="Arial"/>
                          <a:cs typeface="Arial"/>
                        </a:rPr>
                        <a:t>e</a:t>
                      </a:r>
                      <a:r>
                        <a:rPr sz="1800" spc="-65" dirty="0">
                          <a:solidFill>
                            <a:srgbClr val="010000"/>
                          </a:solidFill>
                          <a:latin typeface="Arial"/>
                          <a:cs typeface="Arial"/>
                        </a:rPr>
                        <a:t>s</a:t>
                      </a:r>
                      <a:r>
                        <a:rPr sz="1800" spc="-80" dirty="0">
                          <a:solidFill>
                            <a:srgbClr val="010000"/>
                          </a:solidFill>
                          <a:latin typeface="Arial"/>
                          <a:cs typeface="Arial"/>
                        </a:rPr>
                        <a:t>e</a:t>
                      </a:r>
                      <a:r>
                        <a:rPr sz="1800" spc="-20" dirty="0">
                          <a:solidFill>
                            <a:srgbClr val="010000"/>
                          </a:solidFill>
                          <a:latin typeface="Arial"/>
                          <a:cs typeface="Arial"/>
                        </a:rPr>
                        <a:t>r</a:t>
                      </a:r>
                      <a:r>
                        <a:rPr sz="1800" spc="-145" dirty="0">
                          <a:solidFill>
                            <a:srgbClr val="010000"/>
                          </a:solidFill>
                          <a:latin typeface="Arial"/>
                          <a:cs typeface="Arial"/>
                        </a:rPr>
                        <a:t>v</a:t>
                      </a:r>
                      <a:r>
                        <a:rPr sz="1800" spc="-85" dirty="0">
                          <a:solidFill>
                            <a:srgbClr val="010000"/>
                          </a:solidFill>
                          <a:latin typeface="Arial"/>
                          <a:cs typeface="Arial"/>
                        </a:rPr>
                        <a:t>a</a:t>
                      </a:r>
                      <a:r>
                        <a:rPr sz="1800" dirty="0">
                          <a:solidFill>
                            <a:srgbClr val="010000"/>
                          </a:solidFill>
                          <a:latin typeface="Arial"/>
                          <a:cs typeface="Arial"/>
                        </a:rPr>
                        <a:t>t</a:t>
                      </a:r>
                      <a:r>
                        <a:rPr sz="1800" spc="-65" dirty="0">
                          <a:solidFill>
                            <a:srgbClr val="010000"/>
                          </a:solidFill>
                          <a:latin typeface="Arial"/>
                          <a:cs typeface="Arial"/>
                        </a:rPr>
                        <a:t>i</a:t>
                      </a:r>
                      <a:r>
                        <a:rPr sz="1800" spc="-85" dirty="0">
                          <a:solidFill>
                            <a:srgbClr val="010000"/>
                          </a:solidFill>
                          <a:latin typeface="Arial"/>
                          <a:cs typeface="Arial"/>
                        </a:rPr>
                        <a:t>o</a:t>
                      </a:r>
                      <a:r>
                        <a:rPr sz="1800" dirty="0">
                          <a:solidFill>
                            <a:srgbClr val="010000"/>
                          </a:solidFill>
                          <a:latin typeface="Arial"/>
                          <a:cs typeface="Arial"/>
                        </a:rPr>
                        <a:t>n</a:t>
                      </a:r>
                      <a:r>
                        <a:rPr sz="1800" spc="-165" dirty="0">
                          <a:solidFill>
                            <a:srgbClr val="010000"/>
                          </a:solidFill>
                          <a:latin typeface="Arial"/>
                          <a:cs typeface="Arial"/>
                        </a:rPr>
                        <a:t> </a:t>
                      </a:r>
                      <a:r>
                        <a:rPr sz="1800" spc="-65" dirty="0">
                          <a:solidFill>
                            <a:srgbClr val="010000"/>
                          </a:solidFill>
                          <a:latin typeface="Arial"/>
                          <a:cs typeface="Arial"/>
                        </a:rPr>
                        <a:t>s</a:t>
                      </a:r>
                      <a:r>
                        <a:rPr sz="1800" dirty="0">
                          <a:solidFill>
                            <a:srgbClr val="010000"/>
                          </a:solidFill>
                          <a:latin typeface="Arial"/>
                          <a:cs typeface="Arial"/>
                        </a:rPr>
                        <a:t>t</a:t>
                      </a:r>
                      <a:r>
                        <a:rPr sz="1800" spc="-80" dirty="0">
                          <a:solidFill>
                            <a:srgbClr val="010000"/>
                          </a:solidFill>
                          <a:latin typeface="Arial"/>
                          <a:cs typeface="Arial"/>
                        </a:rPr>
                        <a:t>a</a:t>
                      </a:r>
                      <a:r>
                        <a:rPr sz="1800" dirty="0">
                          <a:solidFill>
                            <a:srgbClr val="010000"/>
                          </a:solidFill>
                          <a:latin typeface="Arial"/>
                          <a:cs typeface="Arial"/>
                        </a:rPr>
                        <a:t>t</a:t>
                      </a:r>
                      <a:r>
                        <a:rPr sz="1800" spc="-65" dirty="0">
                          <a:solidFill>
                            <a:srgbClr val="010000"/>
                          </a:solidFill>
                          <a:latin typeface="Arial"/>
                          <a:cs typeface="Arial"/>
                        </a:rPr>
                        <a:t>i</a:t>
                      </a:r>
                      <a:r>
                        <a:rPr sz="1800" spc="-80" dirty="0">
                          <a:solidFill>
                            <a:srgbClr val="010000"/>
                          </a:solidFill>
                          <a:latin typeface="Arial"/>
                          <a:cs typeface="Arial"/>
                        </a:rPr>
                        <a:t>o</a:t>
                      </a:r>
                      <a:r>
                        <a:rPr sz="1800" spc="-165" dirty="0">
                          <a:solidFill>
                            <a:srgbClr val="010000"/>
                          </a:solidFill>
                          <a:latin typeface="Arial"/>
                          <a:cs typeface="Arial"/>
                        </a:rPr>
                        <a:t>n</a:t>
                      </a:r>
                      <a:r>
                        <a:rPr sz="1800" dirty="0">
                          <a:solidFill>
                            <a:srgbClr val="010000"/>
                          </a:solidFill>
                          <a:latin typeface="Arial"/>
                          <a:cs typeface="Arial"/>
                        </a:rPr>
                        <a:t>s</a:t>
                      </a:r>
                      <a:endParaRPr sz="1800">
                        <a:latin typeface="Arial"/>
                        <a:cs typeface="Arial"/>
                      </a:endParaRPr>
                    </a:p>
                  </a:txBody>
                  <a:tcPr marL="0" marR="0" marT="1717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ct val="100000"/>
                        </a:lnSpc>
                        <a:spcBef>
                          <a:spcPts val="135"/>
                        </a:spcBef>
                      </a:pPr>
                      <a:r>
                        <a:rPr sz="1800" spc="-130" dirty="0">
                          <a:solidFill>
                            <a:srgbClr val="010000"/>
                          </a:solidFill>
                          <a:latin typeface="Arial"/>
                          <a:cs typeface="Arial"/>
                        </a:rPr>
                        <a:t>C</a:t>
                      </a:r>
                      <a:r>
                        <a:rPr sz="1800" spc="-80" dirty="0">
                          <a:solidFill>
                            <a:srgbClr val="010000"/>
                          </a:solidFill>
                          <a:latin typeface="Arial"/>
                          <a:cs typeface="Arial"/>
                        </a:rPr>
                        <a:t>e</a:t>
                      </a:r>
                      <a:r>
                        <a:rPr sz="1800" spc="-165" dirty="0">
                          <a:solidFill>
                            <a:srgbClr val="010000"/>
                          </a:solidFill>
                          <a:latin typeface="Arial"/>
                          <a:cs typeface="Arial"/>
                        </a:rPr>
                        <a:t>n</a:t>
                      </a:r>
                      <a:r>
                        <a:rPr sz="1800" dirty="0">
                          <a:solidFill>
                            <a:srgbClr val="010000"/>
                          </a:solidFill>
                          <a:latin typeface="Arial"/>
                          <a:cs typeface="Arial"/>
                        </a:rPr>
                        <a:t>t</a:t>
                      </a:r>
                      <a:r>
                        <a:rPr sz="1800" spc="-15" dirty="0">
                          <a:solidFill>
                            <a:srgbClr val="010000"/>
                          </a:solidFill>
                          <a:latin typeface="Arial"/>
                          <a:cs typeface="Arial"/>
                        </a:rPr>
                        <a:t>r</a:t>
                      </a:r>
                      <a:r>
                        <a:rPr sz="1800" spc="-85" dirty="0">
                          <a:solidFill>
                            <a:srgbClr val="010000"/>
                          </a:solidFill>
                          <a:latin typeface="Arial"/>
                          <a:cs typeface="Arial"/>
                        </a:rPr>
                        <a:t>a</a:t>
                      </a:r>
                      <a:r>
                        <a:rPr sz="1800" dirty="0">
                          <a:solidFill>
                            <a:srgbClr val="010000"/>
                          </a:solidFill>
                          <a:latin typeface="Arial"/>
                          <a:cs typeface="Arial"/>
                        </a:rPr>
                        <a:t>l</a:t>
                      </a:r>
                      <a:r>
                        <a:rPr sz="1800" spc="-60" dirty="0">
                          <a:solidFill>
                            <a:srgbClr val="010000"/>
                          </a:solidFill>
                          <a:latin typeface="Arial"/>
                          <a:cs typeface="Arial"/>
                        </a:rPr>
                        <a:t> </a:t>
                      </a:r>
                      <a:r>
                        <a:rPr sz="1800" spc="-65" dirty="0">
                          <a:solidFill>
                            <a:srgbClr val="010000"/>
                          </a:solidFill>
                          <a:latin typeface="Arial"/>
                          <a:cs typeface="Arial"/>
                        </a:rPr>
                        <a:t>sc</a:t>
                      </a:r>
                      <a:r>
                        <a:rPr sz="1800" spc="-85" dirty="0">
                          <a:solidFill>
                            <a:srgbClr val="010000"/>
                          </a:solidFill>
                          <a:latin typeface="Arial"/>
                          <a:cs typeface="Arial"/>
                        </a:rPr>
                        <a:t>o</a:t>
                      </a:r>
                      <a:r>
                        <a:rPr sz="1800" spc="-15" dirty="0">
                          <a:solidFill>
                            <a:srgbClr val="010000"/>
                          </a:solidFill>
                          <a:latin typeface="Arial"/>
                          <a:cs typeface="Arial"/>
                        </a:rPr>
                        <a:t>r</a:t>
                      </a:r>
                      <a:r>
                        <a:rPr sz="1800" spc="-85" dirty="0">
                          <a:solidFill>
                            <a:srgbClr val="010000"/>
                          </a:solidFill>
                          <a:latin typeface="Arial"/>
                          <a:cs typeface="Arial"/>
                        </a:rPr>
                        <a:t>eboa</a:t>
                      </a:r>
                      <a:r>
                        <a:rPr sz="1800" spc="-15" dirty="0">
                          <a:solidFill>
                            <a:srgbClr val="010000"/>
                          </a:solidFill>
                          <a:latin typeface="Arial"/>
                          <a:cs typeface="Arial"/>
                        </a:rPr>
                        <a:t>r</a:t>
                      </a:r>
                      <a:r>
                        <a:rPr sz="1800" dirty="0">
                          <a:solidFill>
                            <a:srgbClr val="010000"/>
                          </a:solidFill>
                          <a:latin typeface="Arial"/>
                          <a:cs typeface="Arial"/>
                        </a:rPr>
                        <a:t>d</a:t>
                      </a:r>
                      <a:endParaRPr sz="1800">
                        <a:latin typeface="Arial"/>
                        <a:cs typeface="Arial"/>
                      </a:endParaRPr>
                    </a:p>
                  </a:txBody>
                  <a:tcPr marL="0" marR="0" marT="1717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bl>
          </a:graphicData>
        </a:graphic>
      </p:graphicFrame>
      <p:sp>
        <p:nvSpPr>
          <p:cNvPr id="7" name="object 4">
            <a:extLst>
              <a:ext uri="{FF2B5EF4-FFF2-40B4-BE49-F238E27FC236}">
                <a16:creationId xmlns:a16="http://schemas.microsoft.com/office/drawing/2014/main" id="{15701DC5-F29C-4C43-990E-35CB8CFE98A8}"/>
              </a:ext>
            </a:extLst>
          </p:cNvPr>
          <p:cNvSpPr txBox="1"/>
          <p:nvPr/>
        </p:nvSpPr>
        <p:spPr>
          <a:xfrm>
            <a:off x="1595167" y="3752153"/>
            <a:ext cx="7762008" cy="1952997"/>
          </a:xfrm>
          <a:prstGeom prst="rect">
            <a:avLst/>
          </a:prstGeom>
        </p:spPr>
        <p:txBody>
          <a:bodyPr vert="horz" wrap="square" lIns="0" tIns="88429" rIns="0" bIns="0" rtlCol="0">
            <a:spAutoFit/>
          </a:bodyPr>
          <a:lstStyle/>
          <a:p>
            <a:pPr marL="12724" defTabSz="916137">
              <a:spcBef>
                <a:spcPts val="696"/>
              </a:spcBef>
            </a:pPr>
            <a:r>
              <a:rPr sz="2405" b="1" u="sng" dirty="0">
                <a:solidFill>
                  <a:srgbClr val="3333CC"/>
                </a:solidFill>
                <a:uFill>
                  <a:solidFill>
                    <a:srgbClr val="3333CC"/>
                  </a:solidFill>
                </a:uFill>
                <a:latin typeface="Arial"/>
                <a:cs typeface="Arial"/>
              </a:rPr>
              <a:t>Tomasulo</a:t>
            </a:r>
            <a:r>
              <a:rPr sz="2405" b="1" u="sng" spc="-55" dirty="0">
                <a:solidFill>
                  <a:srgbClr val="3333CC"/>
                </a:solidFill>
                <a:uFill>
                  <a:solidFill>
                    <a:srgbClr val="3333CC"/>
                  </a:solidFill>
                </a:uFill>
                <a:latin typeface="Arial"/>
                <a:cs typeface="Arial"/>
              </a:rPr>
              <a:t> </a:t>
            </a:r>
            <a:r>
              <a:rPr sz="2405" b="1" u="sng" spc="-5" dirty="0">
                <a:solidFill>
                  <a:srgbClr val="3333CC"/>
                </a:solidFill>
                <a:uFill>
                  <a:solidFill>
                    <a:srgbClr val="3333CC"/>
                  </a:solidFill>
                </a:uFill>
                <a:latin typeface="Arial"/>
                <a:cs typeface="Arial"/>
              </a:rPr>
              <a:t>Drawbacks</a:t>
            </a:r>
            <a:endParaRPr sz="2405">
              <a:solidFill>
                <a:prstClr val="black"/>
              </a:solidFill>
              <a:latin typeface="Arial"/>
              <a:cs typeface="Arial"/>
            </a:endParaRPr>
          </a:p>
          <a:p>
            <a:pPr marL="354988" indent="-342900" defTabSz="916137">
              <a:spcBef>
                <a:spcPts val="501"/>
              </a:spcBef>
              <a:buClr>
                <a:srgbClr val="996633"/>
              </a:buClr>
              <a:buSzPct val="80000"/>
              <a:buFont typeface="Wingdings" panose="05000000000000000000" pitchFamily="2" charset="2"/>
              <a:buChar char="l"/>
              <a:tabLst>
                <a:tab pos="311741" algn="l"/>
              </a:tabLst>
            </a:pPr>
            <a:r>
              <a:rPr sz="2004" spc="-10" dirty="0">
                <a:solidFill>
                  <a:prstClr val="black"/>
                </a:solidFill>
                <a:latin typeface="Arial"/>
                <a:cs typeface="Arial"/>
              </a:rPr>
              <a:t>Circuit</a:t>
            </a:r>
            <a:r>
              <a:rPr sz="2004" spc="-15" dirty="0">
                <a:solidFill>
                  <a:prstClr val="black"/>
                </a:solidFill>
                <a:latin typeface="Arial"/>
                <a:cs typeface="Arial"/>
              </a:rPr>
              <a:t> </a:t>
            </a:r>
            <a:r>
              <a:rPr sz="2004" spc="-5" dirty="0">
                <a:solidFill>
                  <a:prstClr val="black"/>
                </a:solidFill>
                <a:latin typeface="Arial"/>
                <a:cs typeface="Arial"/>
              </a:rPr>
              <a:t>complexity</a:t>
            </a:r>
            <a:endParaRPr sz="2004">
              <a:solidFill>
                <a:prstClr val="black"/>
              </a:solidFill>
              <a:latin typeface="Arial"/>
              <a:cs typeface="Arial"/>
            </a:endParaRPr>
          </a:p>
          <a:p>
            <a:pPr marL="354988" indent="-342900" defTabSz="916137">
              <a:spcBef>
                <a:spcPts val="471"/>
              </a:spcBef>
              <a:buClr>
                <a:srgbClr val="996633"/>
              </a:buClr>
              <a:buSzPct val="80000"/>
              <a:buFont typeface="Wingdings" panose="05000000000000000000" pitchFamily="2" charset="2"/>
              <a:buChar char="l"/>
              <a:tabLst>
                <a:tab pos="311741" algn="l"/>
              </a:tabLst>
            </a:pPr>
            <a:r>
              <a:rPr sz="2004" spc="-5" dirty="0">
                <a:solidFill>
                  <a:prstClr val="black"/>
                </a:solidFill>
                <a:latin typeface="Arial"/>
                <a:cs typeface="Arial"/>
              </a:rPr>
              <a:t>Many </a:t>
            </a:r>
            <a:r>
              <a:rPr sz="2004" spc="-10" dirty="0">
                <a:solidFill>
                  <a:prstClr val="black"/>
                </a:solidFill>
                <a:latin typeface="Arial"/>
                <a:cs typeface="Arial"/>
              </a:rPr>
              <a:t>associative</a:t>
            </a:r>
            <a:r>
              <a:rPr sz="2004" dirty="0">
                <a:solidFill>
                  <a:prstClr val="black"/>
                </a:solidFill>
                <a:latin typeface="Arial"/>
                <a:cs typeface="Arial"/>
              </a:rPr>
              <a:t> </a:t>
            </a:r>
            <a:r>
              <a:rPr sz="2004" spc="-5" dirty="0">
                <a:solidFill>
                  <a:prstClr val="black"/>
                </a:solidFill>
                <a:latin typeface="Arial"/>
                <a:cs typeface="Arial"/>
              </a:rPr>
              <a:t>stores</a:t>
            </a:r>
            <a:r>
              <a:rPr sz="2004" dirty="0">
                <a:solidFill>
                  <a:prstClr val="black"/>
                </a:solidFill>
                <a:latin typeface="Arial"/>
                <a:cs typeface="Arial"/>
              </a:rPr>
              <a:t> </a:t>
            </a:r>
            <a:r>
              <a:rPr sz="2004" spc="-5" dirty="0">
                <a:solidFill>
                  <a:prstClr val="black"/>
                </a:solidFill>
                <a:latin typeface="Arial"/>
                <a:cs typeface="Arial"/>
              </a:rPr>
              <a:t>(CDB)</a:t>
            </a:r>
            <a:r>
              <a:rPr sz="2004" dirty="0">
                <a:solidFill>
                  <a:prstClr val="black"/>
                </a:solidFill>
                <a:latin typeface="Arial"/>
                <a:cs typeface="Arial"/>
              </a:rPr>
              <a:t> </a:t>
            </a:r>
            <a:r>
              <a:rPr sz="2004" spc="-5" dirty="0">
                <a:solidFill>
                  <a:prstClr val="black"/>
                </a:solidFill>
                <a:latin typeface="Arial"/>
                <a:cs typeface="Arial"/>
              </a:rPr>
              <a:t>at</a:t>
            </a:r>
            <a:r>
              <a:rPr sz="2004" dirty="0">
                <a:solidFill>
                  <a:prstClr val="black"/>
                </a:solidFill>
                <a:latin typeface="Arial"/>
                <a:cs typeface="Arial"/>
              </a:rPr>
              <a:t> </a:t>
            </a:r>
            <a:r>
              <a:rPr sz="2004" spc="-5" dirty="0">
                <a:solidFill>
                  <a:prstClr val="black"/>
                </a:solidFill>
                <a:latin typeface="Arial"/>
                <a:cs typeface="Arial"/>
              </a:rPr>
              <a:t>high</a:t>
            </a:r>
            <a:r>
              <a:rPr sz="2004" dirty="0">
                <a:solidFill>
                  <a:prstClr val="black"/>
                </a:solidFill>
                <a:latin typeface="Arial"/>
                <a:cs typeface="Arial"/>
              </a:rPr>
              <a:t> </a:t>
            </a:r>
            <a:r>
              <a:rPr sz="2004" spc="-5" dirty="0">
                <a:solidFill>
                  <a:prstClr val="black"/>
                </a:solidFill>
                <a:latin typeface="Arial"/>
                <a:cs typeface="Arial"/>
              </a:rPr>
              <a:t>speed</a:t>
            </a:r>
            <a:endParaRPr sz="2004">
              <a:solidFill>
                <a:prstClr val="black"/>
              </a:solidFill>
              <a:latin typeface="Arial"/>
              <a:cs typeface="Arial"/>
            </a:endParaRPr>
          </a:p>
          <a:p>
            <a:pPr marL="354988" indent="-342900" defTabSz="916137">
              <a:spcBef>
                <a:spcPts val="476"/>
              </a:spcBef>
              <a:buClr>
                <a:srgbClr val="996633"/>
              </a:buClr>
              <a:buSzPct val="80000"/>
              <a:buFont typeface="Wingdings" panose="05000000000000000000" pitchFamily="2" charset="2"/>
              <a:buChar char="l"/>
              <a:tabLst>
                <a:tab pos="311741" algn="l"/>
              </a:tabLst>
            </a:pPr>
            <a:r>
              <a:rPr sz="2004" spc="-5" dirty="0">
                <a:solidFill>
                  <a:prstClr val="black"/>
                </a:solidFill>
                <a:latin typeface="Arial"/>
                <a:cs typeface="Arial"/>
              </a:rPr>
              <a:t>Performance</a:t>
            </a:r>
            <a:r>
              <a:rPr sz="2004" dirty="0">
                <a:solidFill>
                  <a:prstClr val="black"/>
                </a:solidFill>
                <a:latin typeface="Arial"/>
                <a:cs typeface="Arial"/>
              </a:rPr>
              <a:t> </a:t>
            </a:r>
            <a:r>
              <a:rPr sz="2004" spc="-10" dirty="0">
                <a:solidFill>
                  <a:prstClr val="black"/>
                </a:solidFill>
                <a:latin typeface="Arial"/>
                <a:cs typeface="Arial"/>
              </a:rPr>
              <a:t>limited</a:t>
            </a:r>
            <a:r>
              <a:rPr sz="2004" spc="5" dirty="0">
                <a:solidFill>
                  <a:prstClr val="black"/>
                </a:solidFill>
                <a:latin typeface="Arial"/>
                <a:cs typeface="Arial"/>
              </a:rPr>
              <a:t> </a:t>
            </a:r>
            <a:r>
              <a:rPr sz="2004" spc="-5" dirty="0">
                <a:solidFill>
                  <a:prstClr val="black"/>
                </a:solidFill>
                <a:latin typeface="Arial"/>
                <a:cs typeface="Arial"/>
              </a:rPr>
              <a:t>by</a:t>
            </a:r>
            <a:r>
              <a:rPr sz="2004" dirty="0">
                <a:solidFill>
                  <a:prstClr val="black"/>
                </a:solidFill>
                <a:latin typeface="Arial"/>
                <a:cs typeface="Arial"/>
              </a:rPr>
              <a:t> </a:t>
            </a:r>
            <a:r>
              <a:rPr sz="2004" spc="-10" dirty="0">
                <a:solidFill>
                  <a:prstClr val="black"/>
                </a:solidFill>
                <a:latin typeface="Arial"/>
                <a:cs typeface="Arial"/>
              </a:rPr>
              <a:t>Common</a:t>
            </a:r>
            <a:r>
              <a:rPr sz="2004" spc="5" dirty="0">
                <a:solidFill>
                  <a:prstClr val="black"/>
                </a:solidFill>
                <a:latin typeface="Arial"/>
                <a:cs typeface="Arial"/>
              </a:rPr>
              <a:t> </a:t>
            </a:r>
            <a:r>
              <a:rPr sz="2004" spc="-5" dirty="0">
                <a:solidFill>
                  <a:prstClr val="black"/>
                </a:solidFill>
                <a:latin typeface="Arial"/>
                <a:cs typeface="Arial"/>
              </a:rPr>
              <a:t>Data</a:t>
            </a:r>
            <a:r>
              <a:rPr sz="2004" spc="5" dirty="0">
                <a:solidFill>
                  <a:prstClr val="black"/>
                </a:solidFill>
                <a:latin typeface="Arial"/>
                <a:cs typeface="Arial"/>
              </a:rPr>
              <a:t> </a:t>
            </a:r>
            <a:r>
              <a:rPr sz="2004" spc="-5" dirty="0">
                <a:solidFill>
                  <a:prstClr val="black"/>
                </a:solidFill>
                <a:latin typeface="Arial"/>
                <a:cs typeface="Arial"/>
              </a:rPr>
              <a:t>Bus</a:t>
            </a:r>
            <a:endParaRPr sz="2004">
              <a:solidFill>
                <a:prstClr val="black"/>
              </a:solidFill>
              <a:latin typeface="Arial"/>
              <a:cs typeface="Arial"/>
            </a:endParaRPr>
          </a:p>
          <a:p>
            <a:pPr marL="470793" defTabSz="916137">
              <a:spcBef>
                <a:spcPts val="460"/>
              </a:spcBef>
            </a:pPr>
            <a:r>
              <a:rPr sz="2004" spc="-5" dirty="0">
                <a:solidFill>
                  <a:prstClr val="black"/>
                </a:solidFill>
                <a:latin typeface="Wingdings"/>
                <a:cs typeface="Wingdings"/>
              </a:rPr>
              <a:t></a:t>
            </a:r>
            <a:r>
              <a:rPr sz="2004" spc="65" dirty="0">
                <a:solidFill>
                  <a:prstClr val="black"/>
                </a:solidFill>
                <a:latin typeface="Times New Roman"/>
                <a:cs typeface="Times New Roman"/>
              </a:rPr>
              <a:t> </a:t>
            </a:r>
            <a:r>
              <a:rPr sz="2004" spc="-5" dirty="0">
                <a:solidFill>
                  <a:prstClr val="black"/>
                </a:solidFill>
                <a:latin typeface="Arial"/>
                <a:cs typeface="Arial"/>
              </a:rPr>
              <a:t>Multiple</a:t>
            </a:r>
            <a:r>
              <a:rPr sz="2004" spc="15" dirty="0">
                <a:solidFill>
                  <a:prstClr val="black"/>
                </a:solidFill>
                <a:latin typeface="Arial"/>
                <a:cs typeface="Arial"/>
              </a:rPr>
              <a:t> </a:t>
            </a:r>
            <a:r>
              <a:rPr sz="2004" spc="-5" dirty="0">
                <a:solidFill>
                  <a:prstClr val="black"/>
                </a:solidFill>
                <a:latin typeface="Arial"/>
                <a:cs typeface="Arial"/>
              </a:rPr>
              <a:t>CDBs</a:t>
            </a:r>
            <a:r>
              <a:rPr sz="2004" spc="5" dirty="0">
                <a:solidFill>
                  <a:prstClr val="black"/>
                </a:solidFill>
                <a:latin typeface="Arial"/>
                <a:cs typeface="Arial"/>
              </a:rPr>
              <a:t> </a:t>
            </a:r>
            <a:r>
              <a:rPr sz="2004" spc="-180" dirty="0">
                <a:solidFill>
                  <a:prstClr val="black"/>
                </a:solidFill>
                <a:latin typeface="Wingdings"/>
                <a:cs typeface="Wingdings"/>
              </a:rPr>
              <a:t></a:t>
            </a:r>
            <a:r>
              <a:rPr sz="2004" spc="60" dirty="0">
                <a:solidFill>
                  <a:prstClr val="black"/>
                </a:solidFill>
                <a:latin typeface="Times New Roman"/>
                <a:cs typeface="Times New Roman"/>
              </a:rPr>
              <a:t> </a:t>
            </a:r>
            <a:r>
              <a:rPr sz="2004" spc="-5" dirty="0">
                <a:solidFill>
                  <a:prstClr val="black"/>
                </a:solidFill>
                <a:latin typeface="Arial"/>
                <a:cs typeface="Arial"/>
              </a:rPr>
              <a:t>more</a:t>
            </a:r>
            <a:r>
              <a:rPr sz="2004" dirty="0">
                <a:solidFill>
                  <a:prstClr val="black"/>
                </a:solidFill>
                <a:latin typeface="Arial"/>
                <a:cs typeface="Arial"/>
              </a:rPr>
              <a:t> </a:t>
            </a:r>
            <a:r>
              <a:rPr sz="2004" spc="-5" dirty="0">
                <a:solidFill>
                  <a:prstClr val="black"/>
                </a:solidFill>
                <a:latin typeface="Arial"/>
                <a:cs typeface="Arial"/>
              </a:rPr>
              <a:t>FU</a:t>
            </a:r>
            <a:r>
              <a:rPr sz="2004" spc="15" dirty="0">
                <a:solidFill>
                  <a:prstClr val="black"/>
                </a:solidFill>
                <a:latin typeface="Arial"/>
                <a:cs typeface="Arial"/>
              </a:rPr>
              <a:t> </a:t>
            </a:r>
            <a:r>
              <a:rPr sz="2004" spc="-5" dirty="0">
                <a:solidFill>
                  <a:prstClr val="black"/>
                </a:solidFill>
                <a:latin typeface="Arial"/>
                <a:cs typeface="Arial"/>
              </a:rPr>
              <a:t>logic</a:t>
            </a:r>
            <a:r>
              <a:rPr sz="2004" spc="5" dirty="0">
                <a:solidFill>
                  <a:prstClr val="black"/>
                </a:solidFill>
                <a:latin typeface="Arial"/>
                <a:cs typeface="Arial"/>
              </a:rPr>
              <a:t> </a:t>
            </a:r>
            <a:r>
              <a:rPr sz="2004" spc="-5" dirty="0">
                <a:solidFill>
                  <a:prstClr val="black"/>
                </a:solidFill>
                <a:latin typeface="Arial"/>
                <a:cs typeface="Arial"/>
              </a:rPr>
              <a:t>for</a:t>
            </a:r>
            <a:r>
              <a:rPr sz="2004" spc="5" dirty="0">
                <a:solidFill>
                  <a:prstClr val="black"/>
                </a:solidFill>
                <a:latin typeface="Arial"/>
                <a:cs typeface="Arial"/>
              </a:rPr>
              <a:t> </a:t>
            </a:r>
            <a:r>
              <a:rPr sz="2004" spc="-5" dirty="0">
                <a:solidFill>
                  <a:prstClr val="black"/>
                </a:solidFill>
                <a:latin typeface="Arial"/>
                <a:cs typeface="Arial"/>
              </a:rPr>
              <a:t>parallel</a:t>
            </a:r>
            <a:r>
              <a:rPr sz="2004" spc="5" dirty="0">
                <a:solidFill>
                  <a:prstClr val="black"/>
                </a:solidFill>
                <a:latin typeface="Arial"/>
                <a:cs typeface="Arial"/>
              </a:rPr>
              <a:t> </a:t>
            </a:r>
            <a:r>
              <a:rPr sz="2004" spc="-5" dirty="0">
                <a:solidFill>
                  <a:prstClr val="black"/>
                </a:solidFill>
                <a:latin typeface="Arial"/>
                <a:cs typeface="Arial"/>
              </a:rPr>
              <a:t>associative</a:t>
            </a:r>
            <a:r>
              <a:rPr sz="2004" dirty="0">
                <a:solidFill>
                  <a:prstClr val="black"/>
                </a:solidFill>
                <a:latin typeface="Arial"/>
                <a:cs typeface="Arial"/>
              </a:rPr>
              <a:t> </a:t>
            </a:r>
            <a:r>
              <a:rPr sz="2004" spc="-5" dirty="0">
                <a:solidFill>
                  <a:prstClr val="black"/>
                </a:solidFill>
                <a:latin typeface="Arial"/>
                <a:cs typeface="Arial"/>
              </a:rPr>
              <a:t>stores</a:t>
            </a:r>
            <a:endParaRPr sz="2004">
              <a:solidFill>
                <a:prstClr val="black"/>
              </a:solidFill>
              <a:latin typeface="Arial"/>
              <a:cs typeface="Arial"/>
            </a:endParaRPr>
          </a:p>
        </p:txBody>
      </p:sp>
    </p:spTree>
    <p:extLst>
      <p:ext uri="{BB962C8B-B14F-4D97-AF65-F5344CB8AC3E}">
        <p14:creationId xmlns:p14="http://schemas.microsoft.com/office/powerpoint/2010/main" val="3458542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19264" y="228601"/>
            <a:ext cx="8015287" cy="733425"/>
          </a:xfrm>
        </p:spPr>
        <p:txBody>
          <a:bodyPr/>
          <a:lstStyle/>
          <a:p>
            <a:r>
              <a:rPr lang="zh-CN" altLang="en-US" sz="3400"/>
              <a:t>各种高级流水线技术及其作用对象</a:t>
            </a:r>
            <a:r>
              <a:rPr lang="en-US" altLang="zh-CN" sz="3400"/>
              <a:t>:</a:t>
            </a:r>
            <a:endParaRPr lang="en-US" altLang="zh-CN"/>
          </a:p>
        </p:txBody>
      </p:sp>
      <p:pic>
        <p:nvPicPr>
          <p:cNvPr id="1229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1" y="838200"/>
            <a:ext cx="7415213" cy="5257800"/>
          </a:xfrm>
          <a:noFill/>
          <a:ln/>
          <a:extLs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12295" name="Oval 7"/>
          <p:cNvSpPr>
            <a:spLocks noChangeArrowheads="1"/>
          </p:cNvSpPr>
          <p:nvPr/>
        </p:nvSpPr>
        <p:spPr bwMode="auto">
          <a:xfrm>
            <a:off x="8472488" y="1125538"/>
            <a:ext cx="1008062" cy="5040312"/>
          </a:xfrm>
          <a:prstGeom prst="ellipse">
            <a:avLst/>
          </a:prstGeom>
          <a:noFill/>
          <a:ln w="25400" algn="ctr">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379" name="Group 91"/>
          <p:cNvGraphicFramePr>
            <a:graphicFrameLocks noGrp="1"/>
          </p:cNvGraphicFramePr>
          <p:nvPr/>
        </p:nvGraphicFramePr>
        <p:xfrm>
          <a:off x="9625014" y="877889"/>
          <a:ext cx="719137" cy="5143505"/>
        </p:xfrm>
        <a:graphic>
          <a:graphicData uri="http://schemas.openxmlformats.org/drawingml/2006/table">
            <a:tbl>
              <a:tblPr/>
              <a:tblGrid>
                <a:gridCol w="719137">
                  <a:extLst>
                    <a:ext uri="{9D8B030D-6E8A-4147-A177-3AD203B41FA5}">
                      <a16:colId xmlns:a16="http://schemas.microsoft.com/office/drawing/2014/main" val="20000"/>
                    </a:ext>
                  </a:extLst>
                </a:gridCol>
              </a:tblGrid>
              <a:tr h="463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1200" b="1" i="0" u="none" strike="noStrike" cap="none" normalizeH="0" baseline="0">
                          <a:ln>
                            <a:noFill/>
                          </a:ln>
                          <a:solidFill>
                            <a:schemeClr val="tx1"/>
                          </a:solidFill>
                          <a:effectLst/>
                          <a:latin typeface="Arial" pitchFamily="34" charset="0"/>
                          <a:ea typeface="SimSun" pitchFamily="2" charset="-122"/>
                        </a:rPr>
                        <a:t>4TH</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1200" b="1" i="0" u="none" strike="noStrike" cap="none" normalizeH="0" baseline="0">
                          <a:ln>
                            <a:noFill/>
                          </a:ln>
                          <a:solidFill>
                            <a:schemeClr val="tx1"/>
                          </a:solidFill>
                          <a:effectLst/>
                          <a:latin typeface="Arial" pitchFamily="34" charset="0"/>
                          <a:ea typeface="SimSun" pitchFamily="2" charset="-122"/>
                        </a:rPr>
                        <a:t>A.2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1200" b="1" i="0" u="none" strike="noStrike" cap="none" normalizeH="0" baseline="0">
                          <a:ln>
                            <a:noFill/>
                          </a:ln>
                          <a:solidFill>
                            <a:schemeClr val="tx1"/>
                          </a:solidFill>
                          <a:effectLst/>
                          <a:latin typeface="Arial" pitchFamily="34" charset="0"/>
                          <a:ea typeface="SimSun" pitchFamily="2" charset="-122"/>
                        </a:rPr>
                        <a:t>A.2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1200" b="1" i="0" u="none" strike="noStrike" cap="none" normalizeH="0" baseline="0">
                          <a:ln>
                            <a:noFill/>
                          </a:ln>
                          <a:solidFill>
                            <a:schemeClr val="tx1"/>
                          </a:solidFill>
                          <a:effectLst/>
                          <a:latin typeface="Arial" pitchFamily="34" charset="0"/>
                          <a:ea typeface="SimSun" pitchFamily="2" charset="-122"/>
                        </a:rPr>
                        <a:t>A.7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4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1200" b="1" i="0" u="none" strike="noStrike" cap="none" normalizeH="0" baseline="0">
                          <a:ln>
                            <a:noFill/>
                          </a:ln>
                          <a:solidFill>
                            <a:schemeClr val="tx1"/>
                          </a:solidFill>
                          <a:effectLst/>
                          <a:latin typeface="Arial" pitchFamily="34" charset="0"/>
                          <a:ea typeface="SimSun" pitchFamily="2" charset="-122"/>
                        </a:rPr>
                        <a:t>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0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1200" b="1" i="0" u="none" strike="noStrike" cap="none" normalizeH="0" baseline="0">
                          <a:ln>
                            <a:noFill/>
                          </a:ln>
                          <a:solidFill>
                            <a:schemeClr val="tx1"/>
                          </a:solidFill>
                          <a:effectLst/>
                          <a:latin typeface="Arial" pitchFamily="34" charset="0"/>
                          <a:ea typeface="SimSun" pitchFamily="2" charset="-122"/>
                        </a:rPr>
                        <a:t>2.3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0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1200" b="1" i="0" u="none" strike="noStrike" cap="none" normalizeH="0" baseline="0">
                          <a:ln>
                            <a:noFill/>
                          </a:ln>
                          <a:solidFill>
                            <a:schemeClr val="tx1"/>
                          </a:solidFill>
                          <a:effectLst/>
                          <a:latin typeface="Arial" pitchFamily="34" charset="0"/>
                          <a:ea typeface="SimSun" pitchFamily="2" charset="-122"/>
                        </a:rPr>
                        <a:t>2.7,2.8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1200" b="1" i="0" u="none" strike="noStrike" cap="none" normalizeH="0" baseline="0">
                          <a:ln>
                            <a:noFill/>
                          </a:ln>
                          <a:solidFill>
                            <a:schemeClr val="tx1"/>
                          </a:solidFill>
                          <a:effectLst/>
                          <a:latin typeface="Arial" pitchFamily="34" charset="0"/>
                          <a:ea typeface="SimSun" pitchFamily="2" charset="-122"/>
                        </a:rPr>
                        <a:t>2.6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1200" b="1" i="0" u="none" strike="noStrike" cap="none" normalizeH="0" baseline="0">
                          <a:ln>
                            <a:noFill/>
                          </a:ln>
                          <a:solidFill>
                            <a:schemeClr val="tx1"/>
                          </a:solidFill>
                          <a:effectLst/>
                          <a:latin typeface="Arial" pitchFamily="34" charset="0"/>
                          <a:ea typeface="SimSun" pitchFamily="2" charset="-122"/>
                        </a:rPr>
                        <a:t>2.4,2.6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0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1200" b="1" i="0" u="none" strike="noStrike" cap="none" normalizeH="0" baseline="0">
                          <a:ln>
                            <a:noFill/>
                          </a:ln>
                          <a:solidFill>
                            <a:schemeClr val="tx1"/>
                          </a:solidFill>
                          <a:effectLst/>
                          <a:latin typeface="Arial" pitchFamily="34" charset="0"/>
                          <a:ea typeface="SimSun" pitchFamily="2" charset="-122"/>
                        </a:rPr>
                        <a:t>2.2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0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1200" b="1" i="0" u="none" strike="noStrike" cap="none" normalizeH="0" baseline="0">
                          <a:ln>
                            <a:noFill/>
                          </a:ln>
                          <a:solidFill>
                            <a:schemeClr val="tx1"/>
                          </a:solidFill>
                          <a:effectLst/>
                          <a:latin typeface="Arial" pitchFamily="34" charset="0"/>
                          <a:ea typeface="SimSun" pitchFamily="2" charset="-122"/>
                        </a:rPr>
                        <a:t>A.2,2.2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1200" b="1" i="0" u="none" strike="noStrike" cap="none" normalizeH="0" baseline="0">
                          <a:ln>
                            <a:noFill/>
                          </a:ln>
                          <a:solidFill>
                            <a:schemeClr val="tx1"/>
                          </a:solidFill>
                          <a:effectLst/>
                          <a:latin typeface="Arial" pitchFamily="34" charset="0"/>
                          <a:ea typeface="SimSun" pitchFamily="2" charset="-122"/>
                        </a:rPr>
                        <a:t>G.2,</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1200" b="1" i="0" u="none" strike="noStrike" cap="none" normalizeH="0" baseline="0">
                          <a:ln>
                            <a:noFill/>
                          </a:ln>
                          <a:solidFill>
                            <a:schemeClr val="tx1"/>
                          </a:solidFill>
                          <a:effectLst/>
                          <a:latin typeface="Arial" pitchFamily="34" charset="0"/>
                          <a:ea typeface="SimSun" pitchFamily="2" charset="-122"/>
                        </a:rPr>
                        <a:t>G.3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0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1200" b="1" i="0" u="none" strike="noStrike" cap="none" normalizeH="0" baseline="0">
                          <a:ln>
                            <a:noFill/>
                          </a:ln>
                          <a:solidFill>
                            <a:schemeClr val="tx1"/>
                          </a:solidFill>
                          <a:effectLst/>
                          <a:latin typeface="Arial" pitchFamily="34" charset="0"/>
                          <a:ea typeface="SimSun" pitchFamily="2" charset="-122"/>
                        </a:rPr>
                        <a:t>G.4,G.5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D91DCC0-897D-4944-8F0E-148F24F8DB84}"/>
              </a:ext>
            </a:extLst>
          </p:cNvPr>
          <p:cNvSpPr>
            <a:spLocks noGrp="1"/>
          </p:cNvSpPr>
          <p:nvPr>
            <p:ph type="title"/>
          </p:nvPr>
        </p:nvSpPr>
        <p:spPr/>
        <p:txBody>
          <a:bodyPr/>
          <a:lstStyle/>
          <a:p>
            <a:r>
              <a:rPr lang="en-US" altLang="zh-CN"/>
              <a:t>Conclusion</a:t>
            </a:r>
            <a:endParaRPr lang="zh-CN" altLang="en-US"/>
          </a:p>
        </p:txBody>
      </p:sp>
      <p:sp>
        <p:nvSpPr>
          <p:cNvPr id="8" name="object 11">
            <a:extLst>
              <a:ext uri="{FF2B5EF4-FFF2-40B4-BE49-F238E27FC236}">
                <a16:creationId xmlns:a16="http://schemas.microsoft.com/office/drawing/2014/main" id="{FC190826-DDF5-4151-A8D5-E7C75ADA95E5}"/>
              </a:ext>
            </a:extLst>
          </p:cNvPr>
          <p:cNvSpPr txBox="1"/>
          <p:nvPr/>
        </p:nvSpPr>
        <p:spPr>
          <a:xfrm>
            <a:off x="1630029" y="1620074"/>
            <a:ext cx="8931941" cy="3617852"/>
          </a:xfrm>
          <a:prstGeom prst="rect">
            <a:avLst/>
          </a:prstGeom>
        </p:spPr>
        <p:txBody>
          <a:bodyPr vert="horz" wrap="square" lIns="0" tIns="35626" rIns="0" bIns="0" rtlCol="0">
            <a:spAutoFit/>
          </a:bodyPr>
          <a:lstStyle/>
          <a:p>
            <a:pPr marL="180000" defTabSz="916137">
              <a:spcBef>
                <a:spcPts val="506"/>
              </a:spcBef>
              <a:buClr>
                <a:srgbClr val="996633"/>
              </a:buClr>
              <a:buSzPct val="80000"/>
            </a:pPr>
            <a:r>
              <a:rPr sz="2405">
                <a:solidFill>
                  <a:prstClr val="black"/>
                </a:solidFill>
                <a:latin typeface="Arial"/>
                <a:cs typeface="Arial"/>
              </a:rPr>
              <a:t>The</a:t>
            </a:r>
            <a:r>
              <a:rPr sz="2405" spc="-15">
                <a:solidFill>
                  <a:prstClr val="black"/>
                </a:solidFill>
                <a:latin typeface="Arial"/>
                <a:cs typeface="Arial"/>
              </a:rPr>
              <a:t> </a:t>
            </a:r>
            <a:r>
              <a:rPr sz="2405" dirty="0">
                <a:solidFill>
                  <a:prstClr val="black"/>
                </a:solidFill>
                <a:latin typeface="Arial"/>
                <a:cs typeface="Arial"/>
              </a:rPr>
              <a:t>Tomasulo</a:t>
            </a:r>
            <a:r>
              <a:rPr sz="2405" spc="-15" dirty="0">
                <a:solidFill>
                  <a:prstClr val="black"/>
                </a:solidFill>
                <a:latin typeface="Arial"/>
                <a:cs typeface="Arial"/>
              </a:rPr>
              <a:t> </a:t>
            </a:r>
            <a:r>
              <a:rPr sz="2405" dirty="0">
                <a:solidFill>
                  <a:prstClr val="black"/>
                </a:solidFill>
                <a:latin typeface="Arial"/>
                <a:cs typeface="Arial"/>
              </a:rPr>
              <a:t>dynamic</a:t>
            </a:r>
            <a:r>
              <a:rPr sz="2405" spc="-20" dirty="0">
                <a:solidFill>
                  <a:prstClr val="black"/>
                </a:solidFill>
                <a:latin typeface="Arial"/>
                <a:cs typeface="Arial"/>
              </a:rPr>
              <a:t> </a:t>
            </a:r>
            <a:r>
              <a:rPr sz="2405" dirty="0">
                <a:solidFill>
                  <a:prstClr val="black"/>
                </a:solidFill>
                <a:latin typeface="Arial"/>
                <a:cs typeface="Arial"/>
              </a:rPr>
              <a:t>instruction</a:t>
            </a:r>
            <a:r>
              <a:rPr sz="2405" spc="-15" dirty="0">
                <a:solidFill>
                  <a:prstClr val="black"/>
                </a:solidFill>
                <a:latin typeface="Arial"/>
                <a:cs typeface="Arial"/>
              </a:rPr>
              <a:t> </a:t>
            </a:r>
            <a:r>
              <a:rPr sz="2405" dirty="0">
                <a:solidFill>
                  <a:prstClr val="black"/>
                </a:solidFill>
                <a:latin typeface="Arial"/>
                <a:cs typeface="Arial"/>
              </a:rPr>
              <a:t>scheduling</a:t>
            </a:r>
            <a:r>
              <a:rPr sz="2405" spc="-20" dirty="0">
                <a:solidFill>
                  <a:prstClr val="black"/>
                </a:solidFill>
                <a:latin typeface="Arial"/>
                <a:cs typeface="Arial"/>
              </a:rPr>
              <a:t> </a:t>
            </a:r>
            <a:r>
              <a:rPr sz="2405" dirty="0">
                <a:solidFill>
                  <a:prstClr val="black"/>
                </a:solidFill>
                <a:latin typeface="Arial"/>
                <a:cs typeface="Arial"/>
              </a:rPr>
              <a:t>algorithm</a:t>
            </a:r>
            <a:endParaRPr sz="2405">
              <a:solidFill>
                <a:prstClr val="black"/>
              </a:solidFill>
              <a:latin typeface="Arial"/>
              <a:cs typeface="Arial"/>
            </a:endParaRPr>
          </a:p>
          <a:p>
            <a:pPr marL="1272413" marR="5090" lvl="1" indent="-344188" defTabSz="916137">
              <a:spcBef>
                <a:spcPts val="496"/>
              </a:spcBef>
              <a:buFontTx/>
              <a:buChar char="•"/>
              <a:tabLst>
                <a:tab pos="1271777" algn="l"/>
                <a:tab pos="1272413" algn="l"/>
              </a:tabLst>
            </a:pPr>
            <a:r>
              <a:rPr sz="2004" spc="-10" dirty="0">
                <a:solidFill>
                  <a:srgbClr val="3333CC"/>
                </a:solidFill>
                <a:latin typeface="Arial"/>
                <a:cs typeface="Arial"/>
              </a:rPr>
              <a:t>Reservations</a:t>
            </a:r>
            <a:r>
              <a:rPr sz="2004" spc="5" dirty="0">
                <a:solidFill>
                  <a:srgbClr val="3333CC"/>
                </a:solidFill>
                <a:latin typeface="Arial"/>
                <a:cs typeface="Arial"/>
              </a:rPr>
              <a:t> </a:t>
            </a:r>
            <a:r>
              <a:rPr sz="2004" spc="-5" dirty="0">
                <a:solidFill>
                  <a:srgbClr val="3333CC"/>
                </a:solidFill>
                <a:latin typeface="Arial"/>
                <a:cs typeface="Arial"/>
              </a:rPr>
              <a:t>stations:</a:t>
            </a:r>
            <a:r>
              <a:rPr sz="2004" spc="10" dirty="0">
                <a:solidFill>
                  <a:srgbClr val="3333CC"/>
                </a:solidFill>
                <a:latin typeface="Arial"/>
                <a:cs typeface="Arial"/>
              </a:rPr>
              <a:t> </a:t>
            </a:r>
            <a:r>
              <a:rPr sz="2004" spc="-5" dirty="0">
                <a:solidFill>
                  <a:srgbClr val="3333CC"/>
                </a:solidFill>
                <a:latin typeface="Arial"/>
                <a:cs typeface="Arial"/>
              </a:rPr>
              <a:t>renaming</a:t>
            </a:r>
            <a:r>
              <a:rPr sz="2004" spc="10" dirty="0">
                <a:solidFill>
                  <a:srgbClr val="3333CC"/>
                </a:solidFill>
                <a:latin typeface="Arial"/>
                <a:cs typeface="Arial"/>
              </a:rPr>
              <a:t> </a:t>
            </a:r>
            <a:r>
              <a:rPr sz="2004" spc="-5" dirty="0">
                <a:solidFill>
                  <a:srgbClr val="3333CC"/>
                </a:solidFill>
                <a:latin typeface="Arial"/>
                <a:cs typeface="Arial"/>
              </a:rPr>
              <a:t>to</a:t>
            </a:r>
            <a:r>
              <a:rPr sz="2004" spc="15" dirty="0">
                <a:solidFill>
                  <a:srgbClr val="3333CC"/>
                </a:solidFill>
                <a:latin typeface="Arial"/>
                <a:cs typeface="Arial"/>
              </a:rPr>
              <a:t> </a:t>
            </a:r>
            <a:r>
              <a:rPr sz="2004" spc="-5" dirty="0">
                <a:solidFill>
                  <a:srgbClr val="3333CC"/>
                </a:solidFill>
                <a:latin typeface="Arial"/>
                <a:cs typeface="Arial"/>
              </a:rPr>
              <a:t>larger</a:t>
            </a:r>
            <a:r>
              <a:rPr sz="2004" spc="10" dirty="0">
                <a:solidFill>
                  <a:srgbClr val="3333CC"/>
                </a:solidFill>
                <a:latin typeface="Arial"/>
                <a:cs typeface="Arial"/>
              </a:rPr>
              <a:t> </a:t>
            </a:r>
            <a:r>
              <a:rPr sz="2004" spc="-5" dirty="0">
                <a:solidFill>
                  <a:srgbClr val="3333CC"/>
                </a:solidFill>
                <a:latin typeface="Arial"/>
                <a:cs typeface="Arial"/>
              </a:rPr>
              <a:t>set</a:t>
            </a:r>
            <a:r>
              <a:rPr sz="2004" spc="10" dirty="0">
                <a:solidFill>
                  <a:srgbClr val="3333CC"/>
                </a:solidFill>
                <a:latin typeface="Arial"/>
                <a:cs typeface="Arial"/>
              </a:rPr>
              <a:t> </a:t>
            </a:r>
            <a:r>
              <a:rPr sz="2004" spc="-5" dirty="0">
                <a:solidFill>
                  <a:srgbClr val="3333CC"/>
                </a:solidFill>
                <a:latin typeface="Arial"/>
                <a:cs typeface="Arial"/>
              </a:rPr>
              <a:t>of</a:t>
            </a:r>
            <a:r>
              <a:rPr sz="2004" spc="10" dirty="0">
                <a:solidFill>
                  <a:srgbClr val="3333CC"/>
                </a:solidFill>
                <a:latin typeface="Arial"/>
                <a:cs typeface="Arial"/>
              </a:rPr>
              <a:t> </a:t>
            </a:r>
            <a:r>
              <a:rPr sz="2004" spc="-10" dirty="0">
                <a:solidFill>
                  <a:srgbClr val="3333CC"/>
                </a:solidFill>
                <a:latin typeface="Arial"/>
                <a:cs typeface="Arial"/>
              </a:rPr>
              <a:t>registers</a:t>
            </a:r>
            <a:r>
              <a:rPr sz="2004" spc="10" dirty="0">
                <a:solidFill>
                  <a:srgbClr val="3333CC"/>
                </a:solidFill>
                <a:latin typeface="Arial"/>
                <a:cs typeface="Arial"/>
              </a:rPr>
              <a:t> </a:t>
            </a:r>
            <a:r>
              <a:rPr sz="2004" spc="-5" dirty="0">
                <a:solidFill>
                  <a:srgbClr val="3333CC"/>
                </a:solidFill>
                <a:latin typeface="Arial"/>
                <a:cs typeface="Arial"/>
              </a:rPr>
              <a:t>+</a:t>
            </a:r>
            <a:r>
              <a:rPr sz="2004" spc="10" dirty="0">
                <a:solidFill>
                  <a:srgbClr val="3333CC"/>
                </a:solidFill>
                <a:latin typeface="Arial"/>
                <a:cs typeface="Arial"/>
              </a:rPr>
              <a:t> </a:t>
            </a:r>
            <a:r>
              <a:rPr sz="2004" spc="-10" dirty="0">
                <a:solidFill>
                  <a:srgbClr val="3333CC"/>
                </a:solidFill>
                <a:latin typeface="Arial"/>
                <a:cs typeface="Arial"/>
              </a:rPr>
              <a:t>buffering </a:t>
            </a:r>
            <a:r>
              <a:rPr sz="2004" spc="-546" dirty="0">
                <a:solidFill>
                  <a:srgbClr val="3333CC"/>
                </a:solidFill>
                <a:latin typeface="Arial"/>
                <a:cs typeface="Arial"/>
              </a:rPr>
              <a:t> </a:t>
            </a:r>
            <a:r>
              <a:rPr sz="2004" spc="-10" dirty="0">
                <a:solidFill>
                  <a:srgbClr val="3333CC"/>
                </a:solidFill>
                <a:latin typeface="Arial"/>
                <a:cs typeface="Arial"/>
              </a:rPr>
              <a:t>source</a:t>
            </a:r>
            <a:r>
              <a:rPr sz="2004" spc="-5" dirty="0">
                <a:solidFill>
                  <a:srgbClr val="3333CC"/>
                </a:solidFill>
                <a:latin typeface="Arial"/>
                <a:cs typeface="Arial"/>
              </a:rPr>
              <a:t> </a:t>
            </a:r>
            <a:r>
              <a:rPr sz="2004" spc="-10" dirty="0">
                <a:solidFill>
                  <a:srgbClr val="3333CC"/>
                </a:solidFill>
                <a:latin typeface="Arial"/>
                <a:cs typeface="Arial"/>
              </a:rPr>
              <a:t>operands</a:t>
            </a:r>
            <a:endParaRPr sz="2004">
              <a:solidFill>
                <a:prstClr val="black"/>
              </a:solidFill>
              <a:latin typeface="Arial"/>
              <a:cs typeface="Arial"/>
            </a:endParaRPr>
          </a:p>
          <a:p>
            <a:pPr marL="1272413" lvl="1" indent="-344188" defTabSz="916137">
              <a:spcBef>
                <a:spcPts val="471"/>
              </a:spcBef>
              <a:buFontTx/>
              <a:buChar char="•"/>
              <a:tabLst>
                <a:tab pos="1272413" algn="l"/>
                <a:tab pos="1273049" algn="l"/>
              </a:tabLst>
            </a:pPr>
            <a:r>
              <a:rPr sz="2004" spc="-5" dirty="0">
                <a:solidFill>
                  <a:srgbClr val="3333CC"/>
                </a:solidFill>
                <a:latin typeface="Arial"/>
                <a:cs typeface="Arial"/>
              </a:rPr>
              <a:t>Prevents</a:t>
            </a:r>
            <a:r>
              <a:rPr sz="2004" spc="-30" dirty="0">
                <a:solidFill>
                  <a:srgbClr val="3333CC"/>
                </a:solidFill>
                <a:latin typeface="Arial"/>
                <a:cs typeface="Arial"/>
              </a:rPr>
              <a:t> </a:t>
            </a:r>
            <a:r>
              <a:rPr sz="2004" spc="-5" dirty="0">
                <a:solidFill>
                  <a:srgbClr val="3333CC"/>
                </a:solidFill>
                <a:latin typeface="Arial"/>
                <a:cs typeface="Arial"/>
              </a:rPr>
              <a:t>registers</a:t>
            </a:r>
            <a:r>
              <a:rPr sz="2004" spc="-25" dirty="0">
                <a:solidFill>
                  <a:srgbClr val="3333CC"/>
                </a:solidFill>
                <a:latin typeface="Arial"/>
                <a:cs typeface="Arial"/>
              </a:rPr>
              <a:t> </a:t>
            </a:r>
            <a:r>
              <a:rPr sz="2004" spc="-5" dirty="0">
                <a:solidFill>
                  <a:srgbClr val="3333CC"/>
                </a:solidFill>
                <a:latin typeface="Arial"/>
                <a:cs typeface="Arial"/>
              </a:rPr>
              <a:t>as</a:t>
            </a:r>
            <a:r>
              <a:rPr sz="2004" spc="-25" dirty="0">
                <a:solidFill>
                  <a:srgbClr val="3333CC"/>
                </a:solidFill>
                <a:latin typeface="Arial"/>
                <a:cs typeface="Arial"/>
              </a:rPr>
              <a:t> </a:t>
            </a:r>
            <a:r>
              <a:rPr sz="2004" spc="-5" dirty="0">
                <a:solidFill>
                  <a:srgbClr val="3333CC"/>
                </a:solidFill>
                <a:latin typeface="Arial"/>
                <a:cs typeface="Arial"/>
              </a:rPr>
              <a:t>bottleneck</a:t>
            </a:r>
            <a:endParaRPr sz="2004">
              <a:solidFill>
                <a:prstClr val="black"/>
              </a:solidFill>
              <a:latin typeface="Arial"/>
              <a:cs typeface="Arial"/>
            </a:endParaRPr>
          </a:p>
          <a:p>
            <a:pPr marL="1272413" lvl="1" indent="-344188" defTabSz="916137">
              <a:spcBef>
                <a:spcPts val="481"/>
              </a:spcBef>
              <a:buFontTx/>
              <a:buChar char="•"/>
              <a:tabLst>
                <a:tab pos="1272413" algn="l"/>
                <a:tab pos="1273049" algn="l"/>
              </a:tabLst>
            </a:pPr>
            <a:r>
              <a:rPr sz="2004" spc="-5" dirty="0">
                <a:solidFill>
                  <a:srgbClr val="3333CC"/>
                </a:solidFill>
                <a:latin typeface="Arial"/>
                <a:cs typeface="Arial"/>
              </a:rPr>
              <a:t>Avoids</a:t>
            </a:r>
            <a:r>
              <a:rPr sz="2004" dirty="0">
                <a:solidFill>
                  <a:srgbClr val="3333CC"/>
                </a:solidFill>
                <a:latin typeface="Arial"/>
                <a:cs typeface="Arial"/>
              </a:rPr>
              <a:t> </a:t>
            </a:r>
            <a:r>
              <a:rPr sz="2004" spc="-5" dirty="0">
                <a:solidFill>
                  <a:srgbClr val="3333CC"/>
                </a:solidFill>
                <a:latin typeface="Arial"/>
                <a:cs typeface="Arial"/>
              </a:rPr>
              <a:t>WAR, WAW</a:t>
            </a:r>
            <a:r>
              <a:rPr sz="2004" spc="-10" dirty="0">
                <a:solidFill>
                  <a:srgbClr val="3333CC"/>
                </a:solidFill>
                <a:latin typeface="Arial"/>
                <a:cs typeface="Arial"/>
              </a:rPr>
              <a:t> </a:t>
            </a:r>
            <a:r>
              <a:rPr sz="2004" spc="-5" dirty="0">
                <a:solidFill>
                  <a:srgbClr val="3333CC"/>
                </a:solidFill>
                <a:latin typeface="Arial"/>
                <a:cs typeface="Arial"/>
              </a:rPr>
              <a:t>hazards of</a:t>
            </a:r>
            <a:r>
              <a:rPr sz="2004" spc="-10" dirty="0">
                <a:solidFill>
                  <a:srgbClr val="3333CC"/>
                </a:solidFill>
                <a:latin typeface="Arial"/>
                <a:cs typeface="Arial"/>
              </a:rPr>
              <a:t> </a:t>
            </a:r>
            <a:r>
              <a:rPr sz="2004" spc="-5" dirty="0">
                <a:solidFill>
                  <a:srgbClr val="3333CC"/>
                </a:solidFill>
                <a:latin typeface="Arial"/>
                <a:cs typeface="Arial"/>
              </a:rPr>
              <a:t>Scoreboard</a:t>
            </a:r>
            <a:endParaRPr sz="2004">
              <a:solidFill>
                <a:prstClr val="black"/>
              </a:solidFill>
              <a:latin typeface="Arial"/>
              <a:cs typeface="Arial"/>
            </a:endParaRPr>
          </a:p>
          <a:p>
            <a:pPr marL="1272413" lvl="1" indent="-344188" defTabSz="916137">
              <a:spcBef>
                <a:spcPts val="476"/>
              </a:spcBef>
              <a:buFontTx/>
              <a:buChar char="•"/>
              <a:tabLst>
                <a:tab pos="1272413" algn="l"/>
                <a:tab pos="1273049" algn="l"/>
              </a:tabLst>
            </a:pPr>
            <a:r>
              <a:rPr sz="2004" spc="-5" dirty="0">
                <a:solidFill>
                  <a:srgbClr val="3333CC"/>
                </a:solidFill>
                <a:latin typeface="Arial"/>
                <a:cs typeface="Arial"/>
              </a:rPr>
              <a:t>Allows loop</a:t>
            </a:r>
            <a:r>
              <a:rPr sz="2004" dirty="0">
                <a:solidFill>
                  <a:srgbClr val="3333CC"/>
                </a:solidFill>
                <a:latin typeface="Arial"/>
                <a:cs typeface="Arial"/>
              </a:rPr>
              <a:t> </a:t>
            </a:r>
            <a:r>
              <a:rPr sz="2004" spc="-5" dirty="0">
                <a:solidFill>
                  <a:srgbClr val="3333CC"/>
                </a:solidFill>
                <a:latin typeface="Arial"/>
                <a:cs typeface="Arial"/>
              </a:rPr>
              <a:t>unrolling</a:t>
            </a:r>
            <a:r>
              <a:rPr sz="2004" dirty="0">
                <a:solidFill>
                  <a:srgbClr val="3333CC"/>
                </a:solidFill>
                <a:latin typeface="Arial"/>
                <a:cs typeface="Arial"/>
              </a:rPr>
              <a:t> </a:t>
            </a:r>
            <a:r>
              <a:rPr sz="2004" spc="-5" dirty="0">
                <a:solidFill>
                  <a:srgbClr val="3333CC"/>
                </a:solidFill>
                <a:latin typeface="Arial"/>
                <a:cs typeface="Arial"/>
              </a:rPr>
              <a:t>in</a:t>
            </a:r>
            <a:r>
              <a:rPr sz="2004" dirty="0">
                <a:solidFill>
                  <a:srgbClr val="3333CC"/>
                </a:solidFill>
                <a:latin typeface="Arial"/>
                <a:cs typeface="Arial"/>
              </a:rPr>
              <a:t> </a:t>
            </a:r>
            <a:r>
              <a:rPr sz="2004" spc="-5" dirty="0">
                <a:solidFill>
                  <a:srgbClr val="3333CC"/>
                </a:solidFill>
                <a:latin typeface="Arial"/>
                <a:cs typeface="Arial"/>
              </a:rPr>
              <a:t>HW</a:t>
            </a:r>
            <a:endParaRPr sz="2004">
              <a:solidFill>
                <a:prstClr val="black"/>
              </a:solidFill>
              <a:latin typeface="Arial"/>
              <a:cs typeface="Arial"/>
            </a:endParaRPr>
          </a:p>
          <a:p>
            <a:pPr marL="1272413" lvl="1" indent="-344188" defTabSz="916137">
              <a:spcBef>
                <a:spcPts val="360"/>
              </a:spcBef>
              <a:buFontTx/>
              <a:buChar char="•"/>
              <a:tabLst>
                <a:tab pos="1272413" algn="l"/>
                <a:tab pos="1273049" algn="l"/>
              </a:tabLst>
            </a:pPr>
            <a:r>
              <a:rPr sz="2004" spc="-5" dirty="0">
                <a:solidFill>
                  <a:srgbClr val="3333CC"/>
                </a:solidFill>
                <a:latin typeface="Arial"/>
                <a:cs typeface="Arial"/>
              </a:rPr>
              <a:t>HW</a:t>
            </a:r>
            <a:r>
              <a:rPr sz="2004" spc="-20" dirty="0">
                <a:solidFill>
                  <a:srgbClr val="3333CC"/>
                </a:solidFill>
                <a:latin typeface="Arial"/>
                <a:cs typeface="Arial"/>
              </a:rPr>
              <a:t> </a:t>
            </a:r>
            <a:r>
              <a:rPr sz="2004" spc="-5" dirty="0">
                <a:solidFill>
                  <a:srgbClr val="3333CC"/>
                </a:solidFill>
                <a:latin typeface="Arial"/>
                <a:cs typeface="Arial"/>
              </a:rPr>
              <a:t>exploiting</a:t>
            </a:r>
            <a:r>
              <a:rPr sz="2004" spc="-15" dirty="0">
                <a:solidFill>
                  <a:srgbClr val="3333CC"/>
                </a:solidFill>
                <a:latin typeface="Arial"/>
                <a:cs typeface="Arial"/>
              </a:rPr>
              <a:t> </a:t>
            </a:r>
            <a:r>
              <a:rPr sz="2004" spc="-5" dirty="0">
                <a:solidFill>
                  <a:srgbClr val="3333CC"/>
                </a:solidFill>
                <a:latin typeface="Arial"/>
                <a:cs typeface="Arial"/>
              </a:rPr>
              <a:t>ILP</a:t>
            </a:r>
            <a:endParaRPr sz="2004">
              <a:solidFill>
                <a:prstClr val="black"/>
              </a:solidFill>
              <a:latin typeface="Arial"/>
              <a:cs typeface="Arial"/>
            </a:endParaRPr>
          </a:p>
          <a:p>
            <a:pPr marL="1272413" marR="867786" lvl="1" indent="-343552" defTabSz="916137">
              <a:spcBef>
                <a:spcPts val="471"/>
              </a:spcBef>
              <a:buFontTx/>
              <a:buChar char="•"/>
              <a:tabLst>
                <a:tab pos="1272413" algn="l"/>
                <a:tab pos="1273049" algn="l"/>
              </a:tabLst>
            </a:pPr>
            <a:r>
              <a:rPr sz="2004" spc="-5" dirty="0">
                <a:solidFill>
                  <a:srgbClr val="3333CC"/>
                </a:solidFill>
                <a:latin typeface="Arial"/>
                <a:cs typeface="Arial"/>
              </a:rPr>
              <a:t>Not</a:t>
            </a:r>
            <a:r>
              <a:rPr sz="2004" spc="5" dirty="0">
                <a:solidFill>
                  <a:srgbClr val="3333CC"/>
                </a:solidFill>
                <a:latin typeface="Arial"/>
                <a:cs typeface="Arial"/>
              </a:rPr>
              <a:t> </a:t>
            </a:r>
            <a:r>
              <a:rPr sz="2004" spc="-10" dirty="0">
                <a:solidFill>
                  <a:srgbClr val="3333CC"/>
                </a:solidFill>
                <a:latin typeface="Arial"/>
                <a:cs typeface="Arial"/>
              </a:rPr>
              <a:t>limited</a:t>
            </a:r>
            <a:r>
              <a:rPr sz="2004" spc="5" dirty="0">
                <a:solidFill>
                  <a:srgbClr val="3333CC"/>
                </a:solidFill>
                <a:latin typeface="Arial"/>
                <a:cs typeface="Arial"/>
              </a:rPr>
              <a:t> </a:t>
            </a:r>
            <a:r>
              <a:rPr sz="2004" spc="-5" dirty="0">
                <a:solidFill>
                  <a:srgbClr val="3333CC"/>
                </a:solidFill>
                <a:latin typeface="Arial"/>
                <a:cs typeface="Arial"/>
              </a:rPr>
              <a:t>to</a:t>
            </a:r>
            <a:r>
              <a:rPr sz="2004" spc="5" dirty="0">
                <a:solidFill>
                  <a:srgbClr val="3333CC"/>
                </a:solidFill>
                <a:latin typeface="Arial"/>
                <a:cs typeface="Arial"/>
              </a:rPr>
              <a:t> </a:t>
            </a:r>
            <a:r>
              <a:rPr sz="2004" spc="-5" dirty="0">
                <a:solidFill>
                  <a:srgbClr val="3333CC"/>
                </a:solidFill>
                <a:latin typeface="Arial"/>
                <a:cs typeface="Arial"/>
              </a:rPr>
              <a:t>basic</a:t>
            </a:r>
            <a:r>
              <a:rPr sz="2004" spc="5" dirty="0">
                <a:solidFill>
                  <a:srgbClr val="3333CC"/>
                </a:solidFill>
                <a:latin typeface="Arial"/>
                <a:cs typeface="Arial"/>
              </a:rPr>
              <a:t> </a:t>
            </a:r>
            <a:r>
              <a:rPr sz="2004" spc="-5" dirty="0">
                <a:solidFill>
                  <a:srgbClr val="3333CC"/>
                </a:solidFill>
                <a:latin typeface="Arial"/>
                <a:cs typeface="Arial"/>
              </a:rPr>
              <a:t>blocks</a:t>
            </a:r>
            <a:r>
              <a:rPr sz="2004" spc="5" dirty="0">
                <a:solidFill>
                  <a:srgbClr val="3333CC"/>
                </a:solidFill>
                <a:latin typeface="Arial"/>
                <a:cs typeface="Arial"/>
              </a:rPr>
              <a:t> </a:t>
            </a:r>
            <a:r>
              <a:rPr sz="2004" spc="-10" dirty="0">
                <a:solidFill>
                  <a:srgbClr val="3333CC"/>
                </a:solidFill>
                <a:latin typeface="Arial"/>
                <a:cs typeface="Arial"/>
              </a:rPr>
              <a:t>(integer</a:t>
            </a:r>
            <a:r>
              <a:rPr sz="2004" spc="5" dirty="0">
                <a:solidFill>
                  <a:srgbClr val="3333CC"/>
                </a:solidFill>
                <a:latin typeface="Arial"/>
                <a:cs typeface="Arial"/>
              </a:rPr>
              <a:t> </a:t>
            </a:r>
            <a:r>
              <a:rPr sz="2004" spc="-5" dirty="0">
                <a:solidFill>
                  <a:srgbClr val="3333CC"/>
                </a:solidFill>
                <a:latin typeface="Arial"/>
                <a:cs typeface="Arial"/>
              </a:rPr>
              <a:t>units</a:t>
            </a:r>
            <a:r>
              <a:rPr sz="2004" spc="5" dirty="0">
                <a:solidFill>
                  <a:srgbClr val="3333CC"/>
                </a:solidFill>
                <a:latin typeface="Arial"/>
                <a:cs typeface="Arial"/>
              </a:rPr>
              <a:t> </a:t>
            </a:r>
            <a:r>
              <a:rPr sz="2004" spc="-5" dirty="0">
                <a:solidFill>
                  <a:srgbClr val="3333CC"/>
                </a:solidFill>
                <a:latin typeface="Arial"/>
                <a:cs typeface="Arial"/>
              </a:rPr>
              <a:t>gets</a:t>
            </a:r>
            <a:r>
              <a:rPr sz="2004" spc="5" dirty="0">
                <a:solidFill>
                  <a:srgbClr val="3333CC"/>
                </a:solidFill>
                <a:latin typeface="Arial"/>
                <a:cs typeface="Arial"/>
              </a:rPr>
              <a:t> </a:t>
            </a:r>
            <a:r>
              <a:rPr sz="2004" spc="-10" dirty="0">
                <a:solidFill>
                  <a:srgbClr val="3333CC"/>
                </a:solidFill>
                <a:latin typeface="Arial"/>
                <a:cs typeface="Arial"/>
              </a:rPr>
              <a:t>ahead,</a:t>
            </a:r>
            <a:r>
              <a:rPr sz="2004" spc="5" dirty="0">
                <a:solidFill>
                  <a:srgbClr val="3333CC"/>
                </a:solidFill>
                <a:latin typeface="Arial"/>
                <a:cs typeface="Arial"/>
              </a:rPr>
              <a:t> </a:t>
            </a:r>
            <a:r>
              <a:rPr sz="2004" spc="-10" dirty="0">
                <a:solidFill>
                  <a:srgbClr val="3333CC"/>
                </a:solidFill>
                <a:latin typeface="Arial"/>
                <a:cs typeface="Arial"/>
              </a:rPr>
              <a:t>beyond </a:t>
            </a:r>
            <a:r>
              <a:rPr sz="2004" spc="-541" dirty="0">
                <a:solidFill>
                  <a:srgbClr val="3333CC"/>
                </a:solidFill>
                <a:latin typeface="Arial"/>
                <a:cs typeface="Arial"/>
              </a:rPr>
              <a:t> </a:t>
            </a:r>
            <a:r>
              <a:rPr sz="2004" spc="-5" dirty="0">
                <a:solidFill>
                  <a:srgbClr val="3333CC"/>
                </a:solidFill>
                <a:latin typeface="Arial"/>
                <a:cs typeface="Arial"/>
              </a:rPr>
              <a:t>branches)</a:t>
            </a:r>
            <a:endParaRPr sz="2004">
              <a:solidFill>
                <a:prstClr val="black"/>
              </a:solidFill>
              <a:latin typeface="Arial"/>
              <a:cs typeface="Arial"/>
            </a:endParaRPr>
          </a:p>
          <a:p>
            <a:pPr marL="1272413" lvl="1" indent="-344188" defTabSz="916137">
              <a:spcBef>
                <a:spcPts val="481"/>
              </a:spcBef>
              <a:buFontTx/>
              <a:buChar char="•"/>
              <a:tabLst>
                <a:tab pos="1272413" algn="l"/>
                <a:tab pos="1273049" algn="l"/>
              </a:tabLst>
            </a:pPr>
            <a:r>
              <a:rPr sz="2004" spc="-5" dirty="0">
                <a:solidFill>
                  <a:srgbClr val="3333CC"/>
                </a:solidFill>
                <a:latin typeface="Arial"/>
                <a:cs typeface="Arial"/>
              </a:rPr>
              <a:t>Helps</a:t>
            </a:r>
            <a:r>
              <a:rPr sz="2004" spc="-10" dirty="0">
                <a:solidFill>
                  <a:srgbClr val="3333CC"/>
                </a:solidFill>
                <a:latin typeface="Arial"/>
                <a:cs typeface="Arial"/>
              </a:rPr>
              <a:t> </a:t>
            </a:r>
            <a:r>
              <a:rPr sz="2004" spc="-5" dirty="0">
                <a:solidFill>
                  <a:srgbClr val="3333CC"/>
                </a:solidFill>
                <a:latin typeface="Arial"/>
                <a:cs typeface="Arial"/>
              </a:rPr>
              <a:t>cache misses</a:t>
            </a:r>
            <a:r>
              <a:rPr sz="2004" spc="-10" dirty="0">
                <a:solidFill>
                  <a:srgbClr val="3333CC"/>
                </a:solidFill>
                <a:latin typeface="Arial"/>
                <a:cs typeface="Arial"/>
              </a:rPr>
              <a:t> </a:t>
            </a:r>
            <a:r>
              <a:rPr sz="2004" spc="-5">
                <a:solidFill>
                  <a:srgbClr val="3333CC"/>
                </a:solidFill>
                <a:latin typeface="Arial"/>
                <a:cs typeface="Arial"/>
              </a:rPr>
              <a:t>as well</a:t>
            </a:r>
            <a:endParaRPr sz="2004">
              <a:solidFill>
                <a:prstClr val="black"/>
              </a:solidFill>
              <a:latin typeface="Arial"/>
              <a:cs typeface="Arial"/>
            </a:endParaRPr>
          </a:p>
        </p:txBody>
      </p:sp>
    </p:spTree>
    <p:extLst>
      <p:ext uri="{BB962C8B-B14F-4D97-AF65-F5344CB8AC3E}">
        <p14:creationId xmlns:p14="http://schemas.microsoft.com/office/powerpoint/2010/main" val="36855677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9936" y="795246"/>
            <a:ext cx="1158298" cy="1033889"/>
          </a:xfrm>
          <a:prstGeom prst="rect">
            <a:avLst/>
          </a:prstGeom>
        </p:spPr>
      </p:pic>
      <p:sp>
        <p:nvSpPr>
          <p:cNvPr id="5" name="矩形 4"/>
          <p:cNvSpPr/>
          <p:nvPr/>
        </p:nvSpPr>
        <p:spPr>
          <a:xfrm>
            <a:off x="1524000" y="2348880"/>
            <a:ext cx="9144000" cy="1656184"/>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latin typeface="Arial"/>
              <a:ea typeface="宋体"/>
            </a:endParaRPr>
          </a:p>
        </p:txBody>
      </p:sp>
      <p:sp>
        <p:nvSpPr>
          <p:cNvPr id="2" name="标题 1"/>
          <p:cNvSpPr>
            <a:spLocks noGrp="1"/>
          </p:cNvSpPr>
          <p:nvPr>
            <p:ph type="ctrTitle" idx="4294967295"/>
          </p:nvPr>
        </p:nvSpPr>
        <p:spPr>
          <a:xfrm>
            <a:off x="1524001" y="2744788"/>
            <a:ext cx="9143999" cy="863600"/>
          </a:xfrm>
          <a:prstGeom prst="rect">
            <a:avLst/>
          </a:prstGeom>
        </p:spPr>
        <p:txBody>
          <a:bodyPr/>
          <a:lstStyle/>
          <a:p>
            <a:pPr algn="ctr"/>
            <a:r>
              <a:rPr lang="zh-CN" altLang="en-US" sz="3200" kern="1200" dirty="0">
                <a:latin typeface="黑体" panose="02010609060101010101" pitchFamily="49" charset="-122"/>
                <a:ea typeface="黑体" panose="02010609060101010101" pitchFamily="49" charset="-122"/>
                <a:cs typeface="+mn-cs"/>
              </a:rPr>
              <a:t>硬件投机与多发射</a:t>
            </a:r>
          </a:p>
        </p:txBody>
      </p:sp>
      <p:sp>
        <p:nvSpPr>
          <p:cNvPr id="8" name="等腰三角形 7"/>
          <p:cNvSpPr/>
          <p:nvPr/>
        </p:nvSpPr>
        <p:spPr>
          <a:xfrm rot="10800000">
            <a:off x="5939112" y="4005064"/>
            <a:ext cx="313776" cy="216024"/>
          </a:xfrm>
          <a:prstGeom prst="triangl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ltLang="zh-CN" dirty="0">
              <a:solidFill>
                <a:srgbClr val="004EA2"/>
              </a:solidFill>
              <a:latin typeface="Arial"/>
              <a:ea typeface="宋体"/>
            </a:endParaRPr>
          </a:p>
        </p:txBody>
      </p:sp>
      <p:sp>
        <p:nvSpPr>
          <p:cNvPr id="11" name="矩形 10"/>
          <p:cNvSpPr/>
          <p:nvPr/>
        </p:nvSpPr>
        <p:spPr>
          <a:xfrm>
            <a:off x="1523999" y="2222867"/>
            <a:ext cx="9144000" cy="54007"/>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latin typeface="Arial"/>
              <a:ea typeface="宋体"/>
            </a:endParaRPr>
          </a:p>
        </p:txBody>
      </p:sp>
      <p:sp>
        <p:nvSpPr>
          <p:cNvPr id="9" name="矩形 8"/>
          <p:cNvSpPr/>
          <p:nvPr/>
        </p:nvSpPr>
        <p:spPr>
          <a:xfrm>
            <a:off x="4484947" y="4659302"/>
            <a:ext cx="3222105" cy="1597040"/>
          </a:xfrm>
          <a:prstGeom prst="rect">
            <a:avLst/>
          </a:prstGeom>
        </p:spPr>
        <p:txBody>
          <a:bodyPr wrap="square">
            <a:spAutoFit/>
          </a:bodyPr>
          <a:lstStyle/>
          <a:p>
            <a:pPr algn="ctr" fontAlgn="base">
              <a:spcBef>
                <a:spcPct val="0"/>
              </a:spcBef>
              <a:spcAft>
                <a:spcPct val="0"/>
              </a:spcAft>
            </a:pPr>
            <a:r>
              <a:rPr lang="zh-CN" altLang="en-US" sz="2400" dirty="0">
                <a:solidFill>
                  <a:srgbClr val="000000"/>
                </a:solidFill>
                <a:latin typeface="黑体" panose="02010609060101010101" pitchFamily="49" charset="-122"/>
                <a:ea typeface="黑体" panose="02010609060101010101" pitchFamily="49" charset="-122"/>
              </a:rPr>
              <a:t>陈文智</a:t>
            </a:r>
            <a:endParaRPr lang="en-US" altLang="zh-CN" sz="2400" dirty="0">
              <a:solidFill>
                <a:srgbClr val="000000"/>
              </a:solidFill>
              <a:latin typeface="黑体" panose="02010609060101010101" pitchFamily="49" charset="-122"/>
              <a:ea typeface="黑体" panose="02010609060101010101" pitchFamily="49" charset="-122"/>
            </a:endParaRPr>
          </a:p>
          <a:p>
            <a:pPr algn="ctr" fontAlgn="base">
              <a:spcBef>
                <a:spcPct val="0"/>
              </a:spcBef>
              <a:spcAft>
                <a:spcPct val="0"/>
              </a:spcAft>
            </a:pPr>
            <a:r>
              <a:rPr lang="zh-CN" altLang="en-US"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algn="ct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rPr>
              <a:t>浙江大学计算机学院</a:t>
            </a:r>
          </a:p>
          <a:p>
            <a:pPr algn="ctr" fontAlgn="base">
              <a:lnSpc>
                <a:spcPct val="150000"/>
              </a:lnSpc>
              <a:spcBef>
                <a:spcPct val="0"/>
              </a:spcBef>
              <a:spcAft>
                <a:spcPct val="0"/>
              </a:spcAft>
            </a:pPr>
            <a:r>
              <a:rPr lang="en-US" altLang="zh-CN" dirty="0">
                <a:solidFill>
                  <a:srgbClr val="000000"/>
                </a:solidFill>
                <a:latin typeface="黑体" panose="02010609060101010101" pitchFamily="49" charset="-122"/>
                <a:ea typeface="黑体" panose="02010609060101010101" pitchFamily="49" charset="-122"/>
              </a:rPr>
              <a:t>chenwz@zju.edu.cn</a:t>
            </a:r>
          </a:p>
        </p:txBody>
      </p:sp>
    </p:spTree>
    <p:extLst>
      <p:ext uri="{BB962C8B-B14F-4D97-AF65-F5344CB8AC3E}">
        <p14:creationId xmlns:p14="http://schemas.microsoft.com/office/powerpoint/2010/main" val="353745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5FF0B-E7AE-45BB-961D-77C949030DC9}"/>
              </a:ext>
            </a:extLst>
          </p:cNvPr>
          <p:cNvSpPr>
            <a:spLocks noGrp="1"/>
          </p:cNvSpPr>
          <p:nvPr>
            <p:ph type="title"/>
          </p:nvPr>
        </p:nvSpPr>
        <p:spPr>
          <a:xfrm>
            <a:off x="812800" y="260648"/>
            <a:ext cx="8921750" cy="914400"/>
          </a:xfrm>
        </p:spPr>
        <p:txBody>
          <a:bodyPr/>
          <a:lstStyle/>
          <a:p>
            <a:r>
              <a:rPr lang="zh-CN" altLang="en-US"/>
              <a:t>硬件投机与多发射</a:t>
            </a:r>
            <a:endParaRPr lang="zh-CN" altLang="en-US" dirty="0"/>
          </a:p>
        </p:txBody>
      </p:sp>
      <p:sp>
        <p:nvSpPr>
          <p:cNvPr id="3" name="内容占位符 2">
            <a:extLst>
              <a:ext uri="{FF2B5EF4-FFF2-40B4-BE49-F238E27FC236}">
                <a16:creationId xmlns:a16="http://schemas.microsoft.com/office/drawing/2014/main" id="{B52DA609-7BB2-4399-AB18-F4297AAAD3FC}"/>
              </a:ext>
            </a:extLst>
          </p:cNvPr>
          <p:cNvSpPr>
            <a:spLocks noGrp="1"/>
          </p:cNvSpPr>
          <p:nvPr>
            <p:ph idx="1"/>
          </p:nvPr>
        </p:nvSpPr>
        <p:spPr/>
        <p:txBody>
          <a:bodyPr/>
          <a:lstStyle/>
          <a:p>
            <a:r>
              <a:rPr lang="en-US" altLang="zh-CN" sz="2000" dirty="0"/>
              <a:t>3.7 Reducing Branch Costs with Dynamic Hardware Prediction(2.3) </a:t>
            </a:r>
          </a:p>
          <a:p>
            <a:endParaRPr lang="en-US" altLang="zh-CN" sz="2000" dirty="0"/>
          </a:p>
          <a:p>
            <a:r>
              <a:rPr lang="en-US" altLang="zh-CN" sz="2000" dirty="0"/>
              <a:t>3.8 Hardware-Based Speculation (2.6)</a:t>
            </a:r>
          </a:p>
          <a:p>
            <a:endParaRPr lang="en-US" altLang="zh-CN" sz="2000" dirty="0"/>
          </a:p>
          <a:p>
            <a:r>
              <a:rPr lang="en-US" altLang="zh-CN" sz="2000" dirty="0"/>
              <a:t>3.9 Taking Advantage of More ILP with Multiple Issue(2.7) </a:t>
            </a:r>
          </a:p>
          <a:p>
            <a:endParaRPr lang="en-US" altLang="zh-CN" sz="2000" dirty="0"/>
          </a:p>
          <a:p>
            <a:endParaRPr lang="en-US" altLang="zh-CN" sz="2000" dirty="0"/>
          </a:p>
          <a:p>
            <a:endParaRPr lang="zh-CN" altLang="en-US" sz="2000" dirty="0"/>
          </a:p>
        </p:txBody>
      </p:sp>
    </p:spTree>
    <p:extLst>
      <p:ext uri="{BB962C8B-B14F-4D97-AF65-F5344CB8AC3E}">
        <p14:creationId xmlns:p14="http://schemas.microsoft.com/office/powerpoint/2010/main" val="1185426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9" name="Rectangle 3"/>
          <p:cNvSpPr>
            <a:spLocks noGrp="1" noChangeArrowheads="1"/>
          </p:cNvSpPr>
          <p:nvPr>
            <p:ph idx="1"/>
          </p:nvPr>
        </p:nvSpPr>
        <p:spPr/>
        <p:txBody>
          <a:bodyPr/>
          <a:lstStyle/>
          <a:p>
            <a:r>
              <a:rPr lang="en-US" altLang="en-US"/>
              <a:t>1-bit Branch-Prediction Buffer</a:t>
            </a:r>
          </a:p>
          <a:p>
            <a:r>
              <a:rPr lang="en-US" altLang="en-US"/>
              <a:t>2-bit Branch-Prediction Buffer</a:t>
            </a:r>
          </a:p>
          <a:p>
            <a:r>
              <a:rPr lang="en-US" altLang="en-US"/>
              <a:t>Correlating Branch Prediction Buffer</a:t>
            </a:r>
          </a:p>
          <a:p>
            <a:r>
              <a:rPr lang="en-US" altLang="en-US"/>
              <a:t>Branch Target Buffer</a:t>
            </a:r>
          </a:p>
          <a:p>
            <a:r>
              <a:rPr lang="en-US" altLang="en-US"/>
              <a:t>Return Address Predictors</a:t>
            </a:r>
          </a:p>
        </p:txBody>
      </p:sp>
      <p:sp>
        <p:nvSpPr>
          <p:cNvPr id="3" name="标题 2">
            <a:extLst>
              <a:ext uri="{FF2B5EF4-FFF2-40B4-BE49-F238E27FC236}">
                <a16:creationId xmlns:a16="http://schemas.microsoft.com/office/drawing/2014/main" id="{3AC6CE6A-B2B5-4251-ABDD-27B9A2F01622}"/>
              </a:ext>
            </a:extLst>
          </p:cNvPr>
          <p:cNvSpPr>
            <a:spLocks noGrp="1"/>
          </p:cNvSpPr>
          <p:nvPr>
            <p:ph type="title"/>
          </p:nvPr>
        </p:nvSpPr>
        <p:spPr>
          <a:xfrm>
            <a:off x="812799" y="228600"/>
            <a:ext cx="10836275" cy="914400"/>
          </a:xfrm>
        </p:spPr>
        <p:txBody>
          <a:bodyPr/>
          <a:lstStyle/>
          <a:p>
            <a:r>
              <a:rPr lang="en-US" altLang="zh-CN" sz="2800"/>
              <a:t>3.7 Reducing Branch Costs with Dynamic Hardware Prediction</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zh-CN" altLang="en-US" dirty="0"/>
              <a:t>概述</a:t>
            </a:r>
          </a:p>
        </p:txBody>
      </p:sp>
      <p:sp>
        <p:nvSpPr>
          <p:cNvPr id="542723" name="Rectangle 3"/>
          <p:cNvSpPr>
            <a:spLocks noGrp="1" noChangeArrowheads="1"/>
          </p:cNvSpPr>
          <p:nvPr>
            <p:ph idx="1"/>
          </p:nvPr>
        </p:nvSpPr>
        <p:spPr/>
        <p:txBody>
          <a:bodyPr/>
          <a:lstStyle/>
          <a:p>
            <a:r>
              <a:rPr lang="zh-CN" altLang="en-US" dirty="0"/>
              <a:t>本节内容</a:t>
            </a:r>
            <a:r>
              <a:rPr lang="en-US" altLang="zh-CN" dirty="0"/>
              <a:t>: </a:t>
            </a:r>
            <a:r>
              <a:rPr lang="zh-CN" altLang="en-US" dirty="0"/>
              <a:t>通过硬件动态</a:t>
            </a:r>
            <a:r>
              <a:rPr lang="zh-CN" altLang="en-US" b="1" dirty="0"/>
              <a:t>预测</a:t>
            </a:r>
            <a:r>
              <a:rPr lang="zh-CN" altLang="en-US" dirty="0"/>
              <a:t>转移指令的行为来</a:t>
            </a:r>
            <a:r>
              <a:rPr lang="zh-CN" altLang="en-US" b="1" dirty="0"/>
              <a:t>减少转移代价</a:t>
            </a:r>
          </a:p>
          <a:p>
            <a:r>
              <a:rPr lang="zh-CN" altLang="en-US" dirty="0"/>
              <a:t>基本思想</a:t>
            </a:r>
            <a:r>
              <a:rPr lang="en-US" altLang="zh-CN" dirty="0"/>
              <a:t>: </a:t>
            </a:r>
            <a:r>
              <a:rPr lang="zh-CN" altLang="en-US" dirty="0"/>
              <a:t>设置一</a:t>
            </a:r>
            <a:r>
              <a:rPr lang="zh-CN" altLang="en-US" b="1" dirty="0"/>
              <a:t>预测</a:t>
            </a:r>
            <a:r>
              <a:rPr lang="en-US" altLang="zh-CN" b="1" dirty="0"/>
              <a:t>branch</a:t>
            </a:r>
            <a:r>
              <a:rPr lang="zh-CN" altLang="en-US" b="1" dirty="0"/>
              <a:t>指令行为</a:t>
            </a:r>
            <a:r>
              <a:rPr lang="en-US" altLang="zh-CN" dirty="0"/>
              <a:t>(</a:t>
            </a:r>
            <a:r>
              <a:rPr lang="zh-CN" altLang="en-US" dirty="0"/>
              <a:t>即转移成功与否</a:t>
            </a:r>
            <a:r>
              <a:rPr lang="en-US" altLang="zh-CN" dirty="0"/>
              <a:t>)</a:t>
            </a:r>
            <a:r>
              <a:rPr lang="zh-CN" altLang="en-US" dirty="0"/>
              <a:t>的硬件</a:t>
            </a:r>
            <a:r>
              <a:rPr lang="en-US" altLang="zh-CN" dirty="0"/>
              <a:t>,</a:t>
            </a:r>
            <a:r>
              <a:rPr lang="zh-CN" altLang="en-US" dirty="0"/>
              <a:t>取出</a:t>
            </a:r>
            <a:r>
              <a:rPr lang="en-US" altLang="zh-CN" dirty="0"/>
              <a:t>Branch</a:t>
            </a:r>
            <a:r>
              <a:rPr lang="zh-CN" altLang="en-US" dirty="0"/>
              <a:t>指令的同时</a:t>
            </a:r>
            <a:r>
              <a:rPr lang="en-US" altLang="zh-CN" dirty="0"/>
              <a:t>,</a:t>
            </a:r>
            <a:r>
              <a:rPr lang="zh-CN" altLang="en-US" dirty="0"/>
              <a:t>取出其预测结果</a:t>
            </a:r>
            <a:r>
              <a:rPr lang="en-US" altLang="zh-CN" dirty="0"/>
              <a:t>(</a:t>
            </a:r>
            <a:r>
              <a:rPr lang="zh-CN" altLang="en-US" dirty="0"/>
              <a:t>转移成功或不成功</a:t>
            </a:r>
            <a:r>
              <a:rPr lang="en-US" altLang="zh-CN" dirty="0"/>
              <a:t>).</a:t>
            </a:r>
          </a:p>
          <a:p>
            <a:pPr lvl="1"/>
            <a:r>
              <a:rPr lang="zh-CN" altLang="en-US" dirty="0"/>
              <a:t>若预测为不成功</a:t>
            </a:r>
            <a:r>
              <a:rPr lang="en-US" altLang="zh-CN" dirty="0"/>
              <a:t>,</a:t>
            </a:r>
            <a:r>
              <a:rPr lang="zh-CN" altLang="en-US" dirty="0"/>
              <a:t>则下一节拍就立即取出下一条指令</a:t>
            </a:r>
            <a:r>
              <a:rPr lang="en-US" altLang="zh-CN" dirty="0"/>
              <a:t>,</a:t>
            </a:r>
            <a:r>
              <a:rPr lang="zh-CN" altLang="en-US" dirty="0"/>
              <a:t>无任何停顿</a:t>
            </a:r>
            <a:r>
              <a:rPr lang="en-US" altLang="zh-CN" dirty="0"/>
              <a:t>.</a:t>
            </a:r>
          </a:p>
          <a:p>
            <a:pPr lvl="1"/>
            <a:r>
              <a:rPr lang="zh-CN" altLang="en-US" dirty="0"/>
              <a:t>若预测为成功</a:t>
            </a:r>
            <a:r>
              <a:rPr lang="en-US" altLang="zh-CN" dirty="0"/>
              <a:t>,</a:t>
            </a:r>
            <a:r>
              <a:rPr lang="zh-CN" altLang="en-US" dirty="0"/>
              <a:t>则继续执行</a:t>
            </a:r>
            <a:r>
              <a:rPr lang="en-US" altLang="zh-CN" dirty="0"/>
              <a:t>Branch</a:t>
            </a:r>
            <a:r>
              <a:rPr lang="zh-CN" altLang="en-US" dirty="0"/>
              <a:t>指令</a:t>
            </a:r>
            <a:r>
              <a:rPr lang="en-US" altLang="zh-CN" dirty="0"/>
              <a:t>,</a:t>
            </a:r>
            <a:r>
              <a:rPr lang="zh-CN" altLang="en-US" dirty="0"/>
              <a:t>计算出转移地址</a:t>
            </a:r>
            <a:r>
              <a:rPr lang="en-US" altLang="zh-CN" dirty="0"/>
              <a:t>,</a:t>
            </a:r>
            <a:r>
              <a:rPr lang="zh-CN" altLang="en-US" dirty="0"/>
              <a:t>此时有一个</a:t>
            </a:r>
            <a:r>
              <a:rPr lang="en-US" altLang="zh-CN" dirty="0"/>
              <a:t>stall,</a:t>
            </a:r>
            <a:r>
              <a:rPr lang="zh-CN" altLang="en-US" dirty="0"/>
              <a:t>存在</a:t>
            </a:r>
            <a:r>
              <a:rPr lang="en-US" altLang="zh-CN" dirty="0"/>
              <a:t>delay slot.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B7C8A8E6-1A60-4259-A50F-338760BB04C7}"/>
              </a:ext>
            </a:extLst>
          </p:cNvPr>
          <p:cNvSpPr>
            <a:spLocks noGrp="1"/>
          </p:cNvSpPr>
          <p:nvPr>
            <p:ph type="title"/>
          </p:nvPr>
        </p:nvSpPr>
        <p:spPr/>
        <p:txBody>
          <a:bodyPr/>
          <a:lstStyle/>
          <a:p>
            <a:endParaRPr lang="zh-CN" altLang="en-US"/>
          </a:p>
        </p:txBody>
      </p:sp>
      <p:sp>
        <p:nvSpPr>
          <p:cNvPr id="543747" name="Rectangle 3"/>
          <p:cNvSpPr>
            <a:spLocks noGrp="1" noChangeArrowheads="1"/>
          </p:cNvSpPr>
          <p:nvPr>
            <p:ph idx="1"/>
          </p:nvPr>
        </p:nvSpPr>
        <p:spPr/>
        <p:txBody>
          <a:bodyPr/>
          <a:lstStyle/>
          <a:p>
            <a:r>
              <a:rPr lang="en-US" altLang="zh-CN" sz="2000" dirty="0"/>
              <a:t>Branch</a:t>
            </a:r>
            <a:r>
              <a:rPr lang="zh-CN" altLang="en-US" sz="2000" dirty="0"/>
              <a:t>动态预测特别适用于用静态调度方法即在</a:t>
            </a:r>
            <a:r>
              <a:rPr lang="en-US" altLang="zh-CN" sz="2000" dirty="0"/>
              <a:t>compiling</a:t>
            </a:r>
            <a:r>
              <a:rPr lang="zh-CN" altLang="en-US" sz="2000" dirty="0"/>
              <a:t>阶段无法解决</a:t>
            </a:r>
            <a:r>
              <a:rPr lang="en-US" altLang="zh-CN" sz="2000" dirty="0"/>
              <a:t>(</a:t>
            </a:r>
            <a:r>
              <a:rPr lang="zh-CN" altLang="en-US" sz="2000" dirty="0"/>
              <a:t>预测</a:t>
            </a:r>
            <a:r>
              <a:rPr lang="en-US" altLang="zh-CN" sz="2000" dirty="0"/>
              <a:t>)</a:t>
            </a:r>
            <a:r>
              <a:rPr lang="zh-CN" altLang="en-US" sz="2000" dirty="0"/>
              <a:t>的情况。</a:t>
            </a:r>
          </a:p>
          <a:p>
            <a:pPr lvl="1"/>
            <a:r>
              <a:rPr lang="zh-CN" altLang="en-US" sz="2000" dirty="0"/>
              <a:t>例如，本次转移方向取决于其它的</a:t>
            </a:r>
            <a:r>
              <a:rPr lang="en-US" altLang="zh-CN" sz="2000" dirty="0"/>
              <a:t>branch</a:t>
            </a:r>
            <a:r>
              <a:rPr lang="zh-CN" altLang="en-US" sz="2000" dirty="0"/>
              <a:t>结果，即存在关联（</a:t>
            </a:r>
            <a:r>
              <a:rPr lang="en-US" altLang="zh-CN" sz="2000" dirty="0"/>
              <a:t>correlation</a:t>
            </a:r>
            <a:r>
              <a:rPr lang="zh-CN" altLang="en-US" sz="2000" dirty="0"/>
              <a:t>）关系的时候。</a:t>
            </a:r>
          </a:p>
          <a:p>
            <a:r>
              <a:rPr lang="zh-CN" altLang="en-US" sz="2000" dirty="0"/>
              <a:t>转移预测的效率与下列因素有关：</a:t>
            </a:r>
          </a:p>
          <a:p>
            <a:pPr lvl="1"/>
            <a:r>
              <a:rPr lang="zh-CN" altLang="en-US" sz="2000" dirty="0"/>
              <a:t>预测的正确率</a:t>
            </a:r>
          </a:p>
          <a:p>
            <a:pPr lvl="1"/>
            <a:r>
              <a:rPr lang="zh-CN" altLang="en-US" sz="2000" dirty="0"/>
              <a:t>转移的代价，指预测正确时的代价，和预测出错时的代价。</a:t>
            </a:r>
          </a:p>
          <a:p>
            <a:r>
              <a:rPr lang="zh-CN" altLang="en-US" sz="2000" dirty="0"/>
              <a:t>转移的代价与下列因素有关：</a:t>
            </a:r>
          </a:p>
          <a:p>
            <a:pPr lvl="1"/>
            <a:r>
              <a:rPr lang="zh-CN" altLang="en-US" sz="2000" dirty="0"/>
              <a:t>流水线的结构（如硬件安排方式等）</a:t>
            </a:r>
          </a:p>
          <a:p>
            <a:pPr lvl="1"/>
            <a:r>
              <a:rPr lang="zh-CN" altLang="en-US" sz="2000" dirty="0"/>
              <a:t>预测器的类型（将在下面介绍不同预测器的效率）</a:t>
            </a:r>
          </a:p>
          <a:p>
            <a:pPr lvl="1"/>
            <a:r>
              <a:rPr lang="zh-CN" altLang="en-US" sz="2000" dirty="0"/>
              <a:t>预测失败时，恢复的策略。</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812800" y="260648"/>
            <a:ext cx="8921750" cy="914400"/>
          </a:xfrm>
        </p:spPr>
        <p:txBody>
          <a:bodyPr/>
          <a:lstStyle/>
          <a:p>
            <a:r>
              <a:rPr lang="en-US" altLang="zh-CN" dirty="0"/>
              <a:t>3.7.1 Basic Branch predication </a:t>
            </a:r>
            <a:br>
              <a:rPr lang="en-US" altLang="zh-CN" dirty="0"/>
            </a:br>
            <a:r>
              <a:rPr lang="en-US" altLang="zh-CN" dirty="0"/>
              <a:t>		and Branch-Predication Buffers</a:t>
            </a:r>
          </a:p>
        </p:txBody>
      </p:sp>
      <p:sp>
        <p:nvSpPr>
          <p:cNvPr id="544771" name="Rectangle 3"/>
          <p:cNvSpPr>
            <a:spLocks noGrp="1" noChangeArrowheads="1"/>
          </p:cNvSpPr>
          <p:nvPr>
            <p:ph idx="1"/>
          </p:nvPr>
        </p:nvSpPr>
        <p:spPr/>
        <p:txBody>
          <a:bodyPr/>
          <a:lstStyle/>
          <a:p>
            <a:r>
              <a:rPr lang="en-US" altLang="zh-CN" dirty="0"/>
              <a:t>  </a:t>
            </a:r>
            <a:r>
              <a:rPr lang="zh-CN" altLang="en-US" dirty="0"/>
              <a:t>最简单的动态转移预测器就是采用</a:t>
            </a:r>
            <a:r>
              <a:rPr lang="zh-CN" altLang="en-US" b="1" dirty="0"/>
              <a:t>转移预测缓冲器</a:t>
            </a:r>
            <a:r>
              <a:rPr lang="zh-CN" altLang="en-US" dirty="0"/>
              <a:t>，缓冲器中储存预测信息，又可称为转</a:t>
            </a:r>
            <a:r>
              <a:rPr lang="zh-CN" altLang="en-US" b="1" dirty="0"/>
              <a:t>移历史表</a:t>
            </a:r>
            <a:r>
              <a:rPr lang="zh-CN" altLang="en-US" dirty="0"/>
              <a:t>。这是一个小的存储器，由转移指令地址的低位来索引。</a:t>
            </a:r>
            <a:endParaRPr lang="en-US" altLang="zh-CN" dirty="0"/>
          </a:p>
          <a:p>
            <a:endParaRPr lang="en-US" altLang="zh-CN" dirty="0"/>
          </a:p>
          <a:p>
            <a:endParaRPr lang="zh-CN" altLang="en-US" dirty="0"/>
          </a:p>
          <a:p>
            <a:r>
              <a:rPr lang="zh-CN" altLang="en-US" dirty="0"/>
              <a:t> 介绍两种转移预测缓冲器方案：一位预测器</a:t>
            </a:r>
            <a:r>
              <a:rPr lang="en-US" altLang="zh-CN" dirty="0"/>
              <a:t>(one-bit)</a:t>
            </a:r>
            <a:r>
              <a:rPr lang="zh-CN" altLang="en-US" dirty="0"/>
              <a:t>和两位预测器</a:t>
            </a:r>
            <a:r>
              <a:rPr lang="en-US" altLang="zh-CN" dirty="0"/>
              <a:t>(two bits)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zh-CN" altLang="en-US" dirty="0"/>
              <a:t>一、一位转移预测缓冲器 </a:t>
            </a:r>
            <a:r>
              <a:rPr lang="en-US" altLang="zh-CN" dirty="0"/>
              <a:t>one-bit predictor</a:t>
            </a:r>
          </a:p>
        </p:txBody>
      </p:sp>
      <p:sp>
        <p:nvSpPr>
          <p:cNvPr id="545795" name="Rectangle 3"/>
          <p:cNvSpPr>
            <a:spLocks noGrp="1" noChangeArrowheads="1"/>
          </p:cNvSpPr>
          <p:nvPr>
            <p:ph idx="1"/>
          </p:nvPr>
        </p:nvSpPr>
        <p:spPr/>
        <p:txBody>
          <a:bodyPr/>
          <a:lstStyle/>
          <a:p>
            <a:pPr lvl="2"/>
            <a:endParaRPr lang="en-US" altLang="zh-CN"/>
          </a:p>
          <a:p>
            <a:r>
              <a:rPr lang="zh-CN" altLang="en-US"/>
              <a:t>建立一个只有一位的缓冲器，存放当前程序的转移行为，并用转移指令的低位读取；根据其中的值预测当前转移指令的行为；预测命中值不变，预测失败则修改缓冲器内的值</a:t>
            </a:r>
          </a:p>
        </p:txBody>
      </p:sp>
      <p:grpSp>
        <p:nvGrpSpPr>
          <p:cNvPr id="545796" name="Group 4"/>
          <p:cNvGrpSpPr>
            <a:grpSpLocks/>
          </p:cNvGrpSpPr>
          <p:nvPr/>
        </p:nvGrpSpPr>
        <p:grpSpPr bwMode="auto">
          <a:xfrm>
            <a:off x="2819400" y="3352801"/>
            <a:ext cx="7023100" cy="2333625"/>
            <a:chOff x="864" y="2543"/>
            <a:chExt cx="4424" cy="1470"/>
          </a:xfrm>
        </p:grpSpPr>
        <p:sp>
          <p:nvSpPr>
            <p:cNvPr id="545797" name="Rectangle 5"/>
            <p:cNvSpPr>
              <a:spLocks noChangeArrowheads="1"/>
            </p:cNvSpPr>
            <p:nvPr/>
          </p:nvSpPr>
          <p:spPr bwMode="auto">
            <a:xfrm>
              <a:off x="2400" y="2659"/>
              <a:ext cx="672" cy="528"/>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rIns="0" anchor="ctr"/>
            <a:lstStyle/>
            <a:p>
              <a:pPr algn="ctr" fontAlgn="base">
                <a:spcBef>
                  <a:spcPct val="0"/>
                </a:spcBef>
                <a:spcAft>
                  <a:spcPct val="0"/>
                </a:spcAft>
              </a:pPr>
              <a:r>
                <a:rPr kumimoji="1" lang="zh-CN" altLang="zh-CN" sz="3000" b="1">
                  <a:solidFill>
                    <a:srgbClr val="000000"/>
                  </a:solidFill>
                  <a:latin typeface="Arial" charset="0"/>
                  <a:ea typeface="宋体" pitchFamily="2" charset="-122"/>
                </a:rPr>
                <a:t>0/1</a:t>
              </a:r>
            </a:p>
          </p:txBody>
        </p:sp>
        <p:sp>
          <p:nvSpPr>
            <p:cNvPr id="545798" name="Line 6"/>
            <p:cNvSpPr>
              <a:spLocks noChangeShapeType="1"/>
            </p:cNvSpPr>
            <p:nvPr/>
          </p:nvSpPr>
          <p:spPr bwMode="auto">
            <a:xfrm>
              <a:off x="1728" y="2947"/>
              <a:ext cx="672" cy="0"/>
            </a:xfrm>
            <a:prstGeom prst="line">
              <a:avLst/>
            </a:prstGeom>
            <a:noFill/>
            <a:ln w="76200" cap="sq">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45799" name="Rectangle 7"/>
            <p:cNvSpPr>
              <a:spLocks noChangeArrowheads="1"/>
            </p:cNvSpPr>
            <p:nvPr/>
          </p:nvSpPr>
          <p:spPr bwMode="auto">
            <a:xfrm>
              <a:off x="864" y="2707"/>
              <a:ext cx="82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200" b="1">
                  <a:solidFill>
                    <a:srgbClr val="000000"/>
                  </a:solidFill>
                  <a:latin typeface="Arial" charset="0"/>
                  <a:ea typeface="黑体" pitchFamily="49" charset="-122"/>
                </a:rPr>
                <a:t>转移指令</a:t>
              </a:r>
            </a:p>
            <a:p>
              <a:pPr fontAlgn="base">
                <a:spcBef>
                  <a:spcPct val="0"/>
                </a:spcBef>
                <a:spcAft>
                  <a:spcPct val="0"/>
                </a:spcAft>
              </a:pPr>
              <a:r>
                <a:rPr lang="zh-CN" altLang="en-US" sz="2200" b="1">
                  <a:solidFill>
                    <a:srgbClr val="000000"/>
                  </a:solidFill>
                  <a:latin typeface="Arial" charset="0"/>
                  <a:ea typeface="黑体" pitchFamily="49" charset="-122"/>
                </a:rPr>
                <a:t>低位地址</a:t>
              </a:r>
            </a:p>
          </p:txBody>
        </p:sp>
        <p:sp>
          <p:nvSpPr>
            <p:cNvPr id="545800" name="Line 8"/>
            <p:cNvSpPr>
              <a:spLocks noChangeShapeType="1"/>
            </p:cNvSpPr>
            <p:nvPr/>
          </p:nvSpPr>
          <p:spPr bwMode="auto">
            <a:xfrm>
              <a:off x="3072" y="2947"/>
              <a:ext cx="432" cy="0"/>
            </a:xfrm>
            <a:prstGeom prst="line">
              <a:avLst/>
            </a:prstGeom>
            <a:noFill/>
            <a:ln w="76200" cap="sq">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grpSp>
          <p:nvGrpSpPr>
            <p:cNvPr id="545801" name="Group 9"/>
            <p:cNvGrpSpPr>
              <a:grpSpLocks/>
            </p:cNvGrpSpPr>
            <p:nvPr/>
          </p:nvGrpSpPr>
          <p:grpSpPr bwMode="auto">
            <a:xfrm>
              <a:off x="3456" y="2543"/>
              <a:ext cx="1832" cy="657"/>
              <a:chOff x="3600" y="2352"/>
              <a:chExt cx="1832" cy="657"/>
            </a:xfrm>
          </p:grpSpPr>
          <p:sp>
            <p:nvSpPr>
              <p:cNvPr id="545802" name="Rectangle 10"/>
              <p:cNvSpPr>
                <a:spLocks noChangeArrowheads="1"/>
              </p:cNvSpPr>
              <p:nvPr/>
            </p:nvSpPr>
            <p:spPr bwMode="auto">
              <a:xfrm>
                <a:off x="3600" y="2611"/>
                <a:ext cx="824" cy="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200" b="1">
                    <a:solidFill>
                      <a:srgbClr val="FFFFFF"/>
                    </a:solidFill>
                    <a:latin typeface="Arial" charset="0"/>
                    <a:ea typeface="黑体" pitchFamily="49" charset="-122"/>
                  </a:rPr>
                  <a:t>预测行为</a:t>
                </a:r>
              </a:p>
            </p:txBody>
          </p:sp>
          <p:sp>
            <p:nvSpPr>
              <p:cNvPr id="545803" name="Rectangle 11"/>
              <p:cNvSpPr>
                <a:spLocks noChangeArrowheads="1"/>
              </p:cNvSpPr>
              <p:nvPr/>
            </p:nvSpPr>
            <p:spPr bwMode="auto">
              <a:xfrm>
                <a:off x="4502" y="2352"/>
                <a:ext cx="930" cy="6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50000"/>
                  </a:lnSpc>
                  <a:spcBef>
                    <a:spcPct val="0"/>
                  </a:spcBef>
                  <a:spcAft>
                    <a:spcPct val="0"/>
                  </a:spcAft>
                </a:pPr>
                <a:r>
                  <a:rPr lang="en-US" altLang="zh-CN" sz="2200" b="1">
                    <a:solidFill>
                      <a:srgbClr val="FF0000"/>
                    </a:solidFill>
                    <a:latin typeface="Arial" charset="0"/>
                    <a:ea typeface="黑体" pitchFamily="49" charset="-122"/>
                  </a:rPr>
                  <a:t>0</a:t>
                </a:r>
                <a:r>
                  <a:rPr lang="zh-CN" altLang="en-US" sz="2200" b="1">
                    <a:solidFill>
                      <a:srgbClr val="FF0000"/>
                    </a:solidFill>
                    <a:latin typeface="Arial" charset="0"/>
                    <a:ea typeface="黑体" pitchFamily="49" charset="-122"/>
                  </a:rPr>
                  <a:t>：不转移</a:t>
                </a:r>
              </a:p>
              <a:p>
                <a:pPr fontAlgn="base">
                  <a:lnSpc>
                    <a:spcPct val="150000"/>
                  </a:lnSpc>
                  <a:spcBef>
                    <a:spcPct val="0"/>
                  </a:spcBef>
                  <a:spcAft>
                    <a:spcPct val="0"/>
                  </a:spcAft>
                </a:pPr>
                <a:r>
                  <a:rPr lang="en-US" altLang="zh-CN" sz="2200" b="1">
                    <a:solidFill>
                      <a:srgbClr val="FF0000"/>
                    </a:solidFill>
                    <a:latin typeface="Arial" charset="0"/>
                    <a:ea typeface="黑体" pitchFamily="49" charset="-122"/>
                  </a:rPr>
                  <a:t>1</a:t>
                </a:r>
                <a:r>
                  <a:rPr lang="zh-CN" altLang="en-US" sz="2200" b="1">
                    <a:solidFill>
                      <a:srgbClr val="FF0000"/>
                    </a:solidFill>
                    <a:latin typeface="Arial" charset="0"/>
                    <a:ea typeface="黑体" pitchFamily="49" charset="-122"/>
                  </a:rPr>
                  <a:t>：转移</a:t>
                </a:r>
              </a:p>
            </p:txBody>
          </p:sp>
          <p:sp>
            <p:nvSpPr>
              <p:cNvPr id="545804" name="AutoShape 12"/>
              <p:cNvSpPr>
                <a:spLocks/>
              </p:cNvSpPr>
              <p:nvPr/>
            </p:nvSpPr>
            <p:spPr bwMode="auto">
              <a:xfrm>
                <a:off x="4416" y="2544"/>
                <a:ext cx="48" cy="432"/>
              </a:xfrm>
              <a:prstGeom prst="leftBrace">
                <a:avLst>
                  <a:gd name="adj1" fmla="val 75000"/>
                  <a:gd name="adj2" fmla="val 50000"/>
                </a:avLst>
              </a:prstGeom>
              <a:noFill/>
              <a:ln w="12700" cap="sq">
                <a:solidFill>
                  <a:schemeClr val="tx1"/>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grpSp>
        <p:sp>
          <p:nvSpPr>
            <p:cNvPr id="545805" name="Line 13"/>
            <p:cNvSpPr>
              <a:spLocks noChangeShapeType="1"/>
            </p:cNvSpPr>
            <p:nvPr/>
          </p:nvSpPr>
          <p:spPr bwMode="auto">
            <a:xfrm flipV="1">
              <a:off x="2736" y="3187"/>
              <a:ext cx="0" cy="432"/>
            </a:xfrm>
            <a:prstGeom prst="line">
              <a:avLst/>
            </a:prstGeom>
            <a:noFill/>
            <a:ln w="76200" cap="sq">
              <a:solidFill>
                <a:srgbClr val="FF3300"/>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45806" name="Rectangle 14"/>
            <p:cNvSpPr>
              <a:spLocks noChangeArrowheads="1"/>
            </p:cNvSpPr>
            <p:nvPr/>
          </p:nvSpPr>
          <p:spPr bwMode="auto">
            <a:xfrm>
              <a:off x="2304" y="3744"/>
              <a:ext cx="1178" cy="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200" b="1">
                  <a:solidFill>
                    <a:srgbClr val="000000"/>
                  </a:solidFill>
                  <a:latin typeface="Arial" charset="0"/>
                  <a:ea typeface="宋体" pitchFamily="2" charset="-122"/>
                </a:rPr>
                <a:t>预测失败取反</a:t>
              </a:r>
            </a:p>
          </p:txBody>
        </p:sp>
      </p:gr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zh-CN" altLang="en-US" dirty="0"/>
              <a:t>存在问题：</a:t>
            </a:r>
          </a:p>
        </p:txBody>
      </p:sp>
      <p:sp>
        <p:nvSpPr>
          <p:cNvPr id="547843" name="Rectangle 3"/>
          <p:cNvSpPr>
            <a:spLocks noGrp="1" noChangeArrowheads="1"/>
          </p:cNvSpPr>
          <p:nvPr>
            <p:ph idx="1"/>
          </p:nvPr>
        </p:nvSpPr>
        <p:spPr>
          <a:xfrm>
            <a:off x="2133600" y="1340768"/>
            <a:ext cx="7924800" cy="4419600"/>
          </a:xfrm>
        </p:spPr>
        <p:txBody>
          <a:bodyPr/>
          <a:lstStyle/>
          <a:p>
            <a:r>
              <a:rPr lang="zh-CN" altLang="en-US" dirty="0"/>
              <a:t>由于预测缓冲器单元是由转移指令的低位地址索引的，因此该单元的信息可能由另一条低位地位与本条</a:t>
            </a:r>
            <a:r>
              <a:rPr lang="en-US" altLang="zh-CN" dirty="0"/>
              <a:t>Branch</a:t>
            </a:r>
            <a:r>
              <a:rPr lang="zh-CN" altLang="en-US" dirty="0"/>
              <a:t>指令相同的</a:t>
            </a:r>
            <a:r>
              <a:rPr lang="en-US" altLang="zh-CN" dirty="0"/>
              <a:t>branch</a:t>
            </a:r>
            <a:r>
              <a:rPr lang="zh-CN" altLang="en-US" dirty="0"/>
              <a:t>指令的转移历史纪录，并非本条</a:t>
            </a:r>
            <a:r>
              <a:rPr lang="en-US" altLang="zh-CN" dirty="0"/>
              <a:t>branch</a:t>
            </a:r>
            <a:r>
              <a:rPr lang="zh-CN" altLang="en-US" dirty="0"/>
              <a:t>指令上一次转移行为的历史纪录。</a:t>
            </a:r>
            <a:endParaRPr lang="en-US" altLang="zh-CN" dirty="0"/>
          </a:p>
          <a:p>
            <a:endParaRPr lang="zh-CN" altLang="en-US" dirty="0"/>
          </a:p>
          <a:p>
            <a:r>
              <a:rPr lang="zh-CN" altLang="en-US" dirty="0"/>
              <a:t>这实际上是没有关系的。因为我们把预测仅仅是看作一种提示（预测），若预测是正确的，则按预测方向取指令；若预测是错误的，程序仍按正确方向执行，同时将预测位置反即可。也就是说</a:t>
            </a:r>
            <a:r>
              <a:rPr lang="en-US" altLang="zh-CN" dirty="0"/>
              <a:t>branch</a:t>
            </a:r>
            <a:r>
              <a:rPr lang="zh-CN" altLang="en-US" dirty="0"/>
              <a:t>指令仍然是在执行的，一旦</a:t>
            </a:r>
            <a:r>
              <a:rPr lang="en-US" altLang="zh-CN" dirty="0"/>
              <a:t>branch</a:t>
            </a:r>
            <a:r>
              <a:rPr lang="zh-CN" altLang="en-US" dirty="0"/>
              <a:t>指令的判断与预测结果相矛盾时，仍按实际</a:t>
            </a:r>
            <a:r>
              <a:rPr lang="en-US" altLang="zh-CN" dirty="0"/>
              <a:t>Branch</a:t>
            </a:r>
            <a:r>
              <a:rPr lang="zh-CN" altLang="en-US" dirty="0"/>
              <a:t>的实际结果执行。</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zh-CN" altLang="en-US"/>
              <a:t>一位转移预测器性能</a:t>
            </a:r>
          </a:p>
        </p:txBody>
      </p:sp>
      <p:sp>
        <p:nvSpPr>
          <p:cNvPr id="548867" name="Rectangle 3"/>
          <p:cNvSpPr>
            <a:spLocks noGrp="1" noChangeArrowheads="1"/>
          </p:cNvSpPr>
          <p:nvPr>
            <p:ph idx="1"/>
          </p:nvPr>
        </p:nvSpPr>
        <p:spPr/>
        <p:txBody>
          <a:bodyPr/>
          <a:lstStyle/>
          <a:p>
            <a:r>
              <a:rPr lang="zh-CN" altLang="en-US" dirty="0"/>
              <a:t>转移预测缓冲器从硬件角度来看</a:t>
            </a:r>
            <a:r>
              <a:rPr lang="zh-CN" altLang="en-US" b="1" dirty="0"/>
              <a:t>类似于一个每次都命中的</a:t>
            </a:r>
            <a:r>
              <a:rPr lang="en-US" altLang="zh-CN" b="1" dirty="0"/>
              <a:t>Cache</a:t>
            </a:r>
            <a:r>
              <a:rPr lang="en-US" altLang="zh-CN" dirty="0"/>
              <a:t>.</a:t>
            </a:r>
            <a:r>
              <a:rPr lang="zh-CN" altLang="en-US" dirty="0"/>
              <a:t>同时该缓冲器的性能是与下列因素有关的。</a:t>
            </a:r>
          </a:p>
          <a:p>
            <a:pPr lvl="1"/>
            <a:r>
              <a:rPr lang="zh-CN" altLang="en-US" dirty="0"/>
              <a:t>预测位的结论属于我们感兴趣转移指令的频度，即预测结论与转移指令是否匹配。</a:t>
            </a:r>
          </a:p>
          <a:p>
            <a:pPr lvl="1"/>
            <a:r>
              <a:rPr lang="zh-CN" altLang="en-US" dirty="0"/>
              <a:t>预测的正确性（一旦匹配的话）。</a:t>
            </a:r>
            <a:endParaRPr lang="en-US" altLang="zh-CN" dirty="0"/>
          </a:p>
          <a:p>
            <a:pPr lvl="1"/>
            <a:endParaRPr lang="zh-CN" altLang="en-US" dirty="0"/>
          </a:p>
          <a:p>
            <a:r>
              <a:rPr lang="zh-CN" altLang="en-US" dirty="0"/>
              <a:t>我们可以利用</a:t>
            </a:r>
            <a:r>
              <a:rPr lang="en-US" altLang="zh-CN" dirty="0"/>
              <a:t>Cache</a:t>
            </a:r>
            <a:r>
              <a:rPr lang="zh-CN" altLang="en-US" dirty="0"/>
              <a:t>技术来提高匹配率。</a:t>
            </a:r>
          </a:p>
          <a:p>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19288" y="333376"/>
            <a:ext cx="8540750" cy="917575"/>
          </a:xfrm>
        </p:spPr>
        <p:txBody>
          <a:bodyPr/>
          <a:lstStyle/>
          <a:p>
            <a:r>
              <a:rPr lang="en-US" altLang="zh-CN" sz="2900" b="1"/>
              <a:t>3.5.2 </a:t>
            </a:r>
            <a:r>
              <a:rPr lang="en-US" altLang="zh-CN" sz="2900"/>
              <a:t>Instruction-Level Parallelism</a:t>
            </a:r>
          </a:p>
        </p:txBody>
      </p:sp>
      <p:sp>
        <p:nvSpPr>
          <p:cNvPr id="15363" name="Rectangle 3"/>
          <p:cNvSpPr>
            <a:spLocks noGrp="1" noChangeArrowheads="1"/>
          </p:cNvSpPr>
          <p:nvPr>
            <p:ph idx="1"/>
          </p:nvPr>
        </p:nvSpPr>
        <p:spPr>
          <a:xfrm>
            <a:off x="2286001" y="1341438"/>
            <a:ext cx="7986713" cy="4906962"/>
          </a:xfrm>
        </p:spPr>
        <p:txBody>
          <a:bodyPr/>
          <a:lstStyle/>
          <a:p>
            <a:pPr>
              <a:spcBef>
                <a:spcPct val="10000"/>
              </a:spcBef>
            </a:pPr>
            <a:r>
              <a:rPr lang="en-US" altLang="en-US" sz="2800" dirty="0">
                <a:solidFill>
                  <a:srgbClr val="FF0000"/>
                </a:solidFill>
                <a:latin typeface="Comic Sans MS" pitchFamily="66" charset="0"/>
              </a:rPr>
              <a:t>Basic Block ILP is quite small</a:t>
            </a:r>
            <a:endParaRPr lang="en-US" altLang="zh-CN" sz="2800" dirty="0">
              <a:solidFill>
                <a:srgbClr val="FF0000"/>
              </a:solidFill>
            </a:endParaRPr>
          </a:p>
          <a:p>
            <a:pPr lvl="1">
              <a:lnSpc>
                <a:spcPct val="120000"/>
              </a:lnSpc>
              <a:spcBef>
                <a:spcPct val="10000"/>
              </a:spcBef>
            </a:pPr>
            <a:r>
              <a:rPr lang="zh-CN" altLang="en-US" dirty="0"/>
              <a:t>程序基本块： 指不包括转入（除程序入口）和转出（除程序出口）指令的连续代码序列，通常由</a:t>
            </a:r>
            <a:r>
              <a:rPr lang="en-US" altLang="zh-CN" dirty="0"/>
              <a:t>6-7</a:t>
            </a:r>
            <a:r>
              <a:rPr lang="zh-CN" altLang="en-US" dirty="0"/>
              <a:t>条指令组成。</a:t>
            </a:r>
          </a:p>
          <a:p>
            <a:pPr lvl="1">
              <a:lnSpc>
                <a:spcPct val="120000"/>
              </a:lnSpc>
              <a:spcBef>
                <a:spcPct val="10000"/>
              </a:spcBef>
            </a:pPr>
            <a:r>
              <a:rPr lang="zh-CN" altLang="en-US" dirty="0"/>
              <a:t>根据统计</a:t>
            </a:r>
            <a:r>
              <a:rPr lang="en-US" altLang="zh-CN" dirty="0"/>
              <a:t>,</a:t>
            </a:r>
            <a:r>
              <a:rPr lang="zh-CN" altLang="en-US" dirty="0"/>
              <a:t>在整数程序中动态转移的概率为</a:t>
            </a:r>
            <a:r>
              <a:rPr lang="en-US" altLang="zh-CN" dirty="0"/>
              <a:t>15%~25%</a:t>
            </a:r>
            <a:r>
              <a:rPr lang="zh-CN" altLang="en-US" dirty="0"/>
              <a:t>，即程序中一对转移指令之间仅含</a:t>
            </a:r>
            <a:r>
              <a:rPr lang="en-US" altLang="zh-CN" dirty="0"/>
              <a:t>4~7</a:t>
            </a:r>
            <a:r>
              <a:rPr lang="zh-CN" altLang="en-US" dirty="0"/>
              <a:t>条指令）</a:t>
            </a:r>
          </a:p>
          <a:p>
            <a:pPr lvl="1">
              <a:lnSpc>
                <a:spcPct val="120000"/>
              </a:lnSpc>
              <a:spcBef>
                <a:spcPct val="10000"/>
              </a:spcBef>
            </a:pPr>
            <a:r>
              <a:rPr lang="zh-CN" altLang="en-US" dirty="0"/>
              <a:t>考虑到基本块内指令之间存在各种相关性，所以程序基本块内可重叠执行的指令数远少于</a:t>
            </a:r>
            <a:r>
              <a:rPr lang="en-US" altLang="zh-CN" dirty="0"/>
              <a:t>6</a:t>
            </a:r>
            <a:r>
              <a:rPr lang="zh-CN" altLang="en-US" dirty="0"/>
              <a:t>条。</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zh-CN" altLang="en-US" dirty="0"/>
              <a:t>一位预测器的缺点：</a:t>
            </a:r>
          </a:p>
        </p:txBody>
      </p:sp>
      <p:sp>
        <p:nvSpPr>
          <p:cNvPr id="550915" name="Rectangle 3"/>
          <p:cNvSpPr>
            <a:spLocks noGrp="1" noChangeArrowheads="1"/>
          </p:cNvSpPr>
          <p:nvPr>
            <p:ph idx="1"/>
          </p:nvPr>
        </p:nvSpPr>
        <p:spPr/>
        <p:txBody>
          <a:bodyPr/>
          <a:lstStyle/>
          <a:p>
            <a:endParaRPr lang="en-US" altLang="zh-CN" sz="3100" b="1" dirty="0"/>
          </a:p>
          <a:p>
            <a:r>
              <a:rPr lang="zh-CN" altLang="en-US" sz="3100" b="1" dirty="0"/>
              <a:t>如果程序转移行为是间隔变换一次，则预测命中率为 </a:t>
            </a:r>
            <a:r>
              <a:rPr lang="en-US" altLang="zh-CN" sz="3100" b="1" dirty="0"/>
              <a:t>0%</a:t>
            </a:r>
            <a:endParaRPr lang="en-US" altLang="zh-CN" sz="3100" dirty="0"/>
          </a:p>
          <a:p>
            <a:endParaRPr lang="en-US" altLang="zh-CN" dirty="0"/>
          </a:p>
          <a:p>
            <a:r>
              <a:rPr lang="zh-CN" altLang="en-US" dirty="0"/>
              <a:t>改进的方法是：采用两位预测器。</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1919537" y="275325"/>
            <a:ext cx="7305675" cy="609600"/>
          </a:xfrm>
        </p:spPr>
        <p:txBody>
          <a:bodyPr/>
          <a:lstStyle/>
          <a:p>
            <a:r>
              <a:rPr lang="en-US" altLang="zh-CN" sz="2800" dirty="0"/>
              <a:t> </a:t>
            </a:r>
            <a:r>
              <a:rPr lang="zh-CN" altLang="en-US" sz="2800" dirty="0"/>
              <a:t>二、二位转移预测器（</a:t>
            </a:r>
            <a:r>
              <a:rPr lang="en-US" altLang="zh-CN" sz="2800" dirty="0"/>
              <a:t>two-bit predictor)</a:t>
            </a:r>
          </a:p>
        </p:txBody>
      </p:sp>
      <p:sp>
        <p:nvSpPr>
          <p:cNvPr id="551939" name="Rectangle 3"/>
          <p:cNvSpPr>
            <a:spLocks noGrp="1" noChangeArrowheads="1"/>
          </p:cNvSpPr>
          <p:nvPr>
            <p:ph type="body" sz="half" idx="1"/>
          </p:nvPr>
        </p:nvSpPr>
        <p:spPr>
          <a:xfrm>
            <a:off x="2133600" y="1600200"/>
            <a:ext cx="8282880" cy="4419600"/>
          </a:xfrm>
        </p:spPr>
        <p:txBody>
          <a:bodyPr/>
          <a:lstStyle/>
          <a:p>
            <a:r>
              <a:rPr lang="zh-CN" altLang="en-US" dirty="0"/>
              <a:t>每个预测器采用</a:t>
            </a:r>
            <a:r>
              <a:rPr lang="en-US" altLang="zh-CN" dirty="0"/>
              <a:t>2</a:t>
            </a:r>
            <a:r>
              <a:rPr lang="zh-CN" altLang="en-US" dirty="0"/>
              <a:t>位，只有预测连续出错两次后才改变预测方向。</a:t>
            </a:r>
          </a:p>
          <a:p>
            <a:pPr marL="0" indent="0">
              <a:buNone/>
            </a:pPr>
            <a:endParaRPr lang="zh-CN" altLang="en-US" dirty="0"/>
          </a:p>
        </p:txBody>
      </p:sp>
      <p:pic>
        <p:nvPicPr>
          <p:cNvPr id="551945" name="Picture 9"/>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172200" y="2609968"/>
            <a:ext cx="3886200" cy="2400065"/>
          </a:xfrm>
        </p:spPr>
      </p:pic>
      <p:grpSp>
        <p:nvGrpSpPr>
          <p:cNvPr id="551940" name="Group 4"/>
          <p:cNvGrpSpPr>
            <a:grpSpLocks/>
          </p:cNvGrpSpPr>
          <p:nvPr/>
        </p:nvGrpSpPr>
        <p:grpSpPr bwMode="auto">
          <a:xfrm>
            <a:off x="3000376" y="4077270"/>
            <a:ext cx="5207001" cy="1108074"/>
            <a:chOff x="1896" y="1104"/>
            <a:chExt cx="3280" cy="698"/>
          </a:xfrm>
        </p:grpSpPr>
        <p:sp>
          <p:nvSpPr>
            <p:cNvPr id="551941" name="Rectangle 5"/>
            <p:cNvSpPr>
              <a:spLocks noChangeArrowheads="1"/>
            </p:cNvSpPr>
            <p:nvPr/>
          </p:nvSpPr>
          <p:spPr bwMode="auto">
            <a:xfrm>
              <a:off x="2736" y="1104"/>
              <a:ext cx="2440" cy="6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200" b="1">
                  <a:solidFill>
                    <a:srgbClr val="000000"/>
                  </a:solidFill>
                  <a:latin typeface="Arial" charset="0"/>
                  <a:ea typeface="宋体" pitchFamily="2" charset="-122"/>
                </a:rPr>
                <a:t>多位预测缓冲器</a:t>
              </a:r>
            </a:p>
            <a:p>
              <a:pPr fontAlgn="base">
                <a:spcBef>
                  <a:spcPct val="0"/>
                </a:spcBef>
                <a:spcAft>
                  <a:spcPct val="0"/>
                </a:spcAft>
              </a:pPr>
              <a:r>
                <a:rPr lang="zh-CN" altLang="en-US" sz="2200" b="1">
                  <a:solidFill>
                    <a:srgbClr val="000000"/>
                  </a:solidFill>
                  <a:latin typeface="Arial" charset="0"/>
                  <a:ea typeface="宋体" pitchFamily="2" charset="-122"/>
                </a:rPr>
                <a:t>增加缓冲器容量</a:t>
              </a:r>
            </a:p>
            <a:p>
              <a:pPr fontAlgn="base">
                <a:spcBef>
                  <a:spcPct val="0"/>
                </a:spcBef>
                <a:spcAft>
                  <a:spcPct val="0"/>
                </a:spcAft>
              </a:pPr>
              <a:r>
                <a:rPr lang="zh-CN" altLang="en-US" sz="2200" b="1">
                  <a:solidFill>
                    <a:srgbClr val="000000"/>
                  </a:solidFill>
                  <a:latin typeface="Arial" charset="0"/>
                  <a:ea typeface="宋体" pitchFamily="2" charset="-122"/>
                </a:rPr>
                <a:t>预测方案：</a:t>
              </a:r>
              <a:r>
                <a:rPr lang="zh-CN" altLang="en-US" sz="2200" b="1">
                  <a:solidFill>
                    <a:srgbClr val="FF0000"/>
                  </a:solidFill>
                  <a:latin typeface="Arial" charset="0"/>
                  <a:ea typeface="宋体" pitchFamily="2" charset="-122"/>
                </a:rPr>
                <a:t>当前转移行为修改</a:t>
              </a:r>
            </a:p>
          </p:txBody>
        </p:sp>
        <p:sp>
          <p:nvSpPr>
            <p:cNvPr id="551942" name="Rectangle 6"/>
            <p:cNvSpPr>
              <a:spLocks noChangeArrowheads="1"/>
            </p:cNvSpPr>
            <p:nvPr/>
          </p:nvSpPr>
          <p:spPr bwMode="auto">
            <a:xfrm>
              <a:off x="1896" y="1248"/>
              <a:ext cx="50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400" b="1">
                  <a:solidFill>
                    <a:srgbClr val="FFFFFF"/>
                  </a:solidFill>
                  <a:latin typeface="Arial" charset="0"/>
                  <a:ea typeface="黑体" pitchFamily="49" charset="-122"/>
                </a:rPr>
                <a:t>改进</a:t>
              </a:r>
            </a:p>
          </p:txBody>
        </p:sp>
        <p:sp>
          <p:nvSpPr>
            <p:cNvPr id="551943" name="AutoShape 7"/>
            <p:cNvSpPr>
              <a:spLocks/>
            </p:cNvSpPr>
            <p:nvPr/>
          </p:nvSpPr>
          <p:spPr bwMode="auto">
            <a:xfrm>
              <a:off x="2496" y="1152"/>
              <a:ext cx="144" cy="576"/>
            </a:xfrm>
            <a:prstGeom prst="leftBrace">
              <a:avLst>
                <a:gd name="adj1" fmla="val 33333"/>
                <a:gd name="adj2" fmla="val 50000"/>
              </a:avLst>
            </a:prstGeom>
            <a:noFill/>
            <a:ln w="12700" cap="sq">
              <a:solidFill>
                <a:schemeClr val="tx1"/>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grpSp>
      <p:sp>
        <p:nvSpPr>
          <p:cNvPr id="551944" name="Rectangle 8"/>
          <p:cNvSpPr>
            <a:spLocks noChangeArrowheads="1"/>
          </p:cNvSpPr>
          <p:nvPr/>
        </p:nvSpPr>
        <p:spPr bwMode="auto">
          <a:xfrm>
            <a:off x="2566988" y="3501008"/>
            <a:ext cx="6457950" cy="488950"/>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eaLnBrk="0" fontAlgn="base" hangingPunct="0">
              <a:spcBef>
                <a:spcPct val="20000"/>
              </a:spcBef>
              <a:spcAft>
                <a:spcPct val="0"/>
              </a:spcAft>
              <a:buClr>
                <a:srgbClr val="996666"/>
              </a:buClr>
            </a:pPr>
            <a:r>
              <a:rPr kumimoji="1" lang="zh-CN" altLang="en-US" sz="2600" dirty="0">
                <a:solidFill>
                  <a:srgbClr val="FFFFFF"/>
                </a:solidFill>
                <a:latin typeface="Times New Roman" pitchFamily="18" charset="0"/>
                <a:ea typeface="宋体" pitchFamily="2" charset="-122"/>
              </a:rPr>
              <a:t>对偶然一次预测出错，不会出现两次预测错</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zh-CN" altLang="en-US" dirty="0"/>
              <a:t>转移预测缓冲器的实现技术</a:t>
            </a:r>
          </a:p>
        </p:txBody>
      </p:sp>
      <p:sp>
        <p:nvSpPr>
          <p:cNvPr id="552963" name="Rectangle 3"/>
          <p:cNvSpPr>
            <a:spLocks noGrp="1" noChangeArrowheads="1"/>
          </p:cNvSpPr>
          <p:nvPr>
            <p:ph idx="1"/>
          </p:nvPr>
        </p:nvSpPr>
        <p:spPr/>
        <p:txBody>
          <a:bodyPr/>
          <a:lstStyle/>
          <a:p>
            <a:r>
              <a:rPr lang="zh-CN" altLang="en-US"/>
              <a:t>两种实现方法：</a:t>
            </a:r>
          </a:p>
          <a:p>
            <a:r>
              <a:rPr lang="zh-CN" altLang="en-US"/>
              <a:t>该缓冲器作为一种专门的</a:t>
            </a:r>
            <a:r>
              <a:rPr lang="en-US" altLang="zh-CN"/>
              <a:t>Cache, </a:t>
            </a:r>
            <a:r>
              <a:rPr lang="zh-CN" altLang="en-US"/>
              <a:t>在</a:t>
            </a:r>
            <a:r>
              <a:rPr lang="en-US" altLang="zh-CN"/>
              <a:t>IF</a:t>
            </a:r>
            <a:r>
              <a:rPr lang="zh-CN" altLang="en-US"/>
              <a:t>节拍取指时，用指令地址访问这一缓冲器。即取出指令时，同时取出预测值。</a:t>
            </a:r>
          </a:p>
          <a:p>
            <a:r>
              <a:rPr lang="zh-CN" altLang="en-US"/>
              <a:t>在指令</a:t>
            </a:r>
            <a:r>
              <a:rPr lang="en-US" altLang="zh-CN"/>
              <a:t>Cache</a:t>
            </a:r>
            <a:r>
              <a:rPr lang="zh-CN" altLang="en-US"/>
              <a:t>每一</a:t>
            </a:r>
            <a:r>
              <a:rPr lang="en-US" altLang="zh-CN"/>
              <a:t>Block</a:t>
            </a:r>
            <a:r>
              <a:rPr lang="zh-CN" altLang="en-US"/>
              <a:t>中附加两个预测位，从而与指令一起读出。</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ltLang="zh-CN" dirty="0"/>
              <a:t> </a:t>
            </a:r>
            <a:r>
              <a:rPr lang="zh-CN" altLang="en-US" dirty="0"/>
              <a:t>转移预测的正确率</a:t>
            </a:r>
          </a:p>
        </p:txBody>
      </p:sp>
      <p:sp>
        <p:nvSpPr>
          <p:cNvPr id="553987" name="Rectangle 3"/>
          <p:cNvSpPr>
            <a:spLocks noGrp="1" noChangeArrowheads="1"/>
          </p:cNvSpPr>
          <p:nvPr>
            <p:ph idx="1"/>
          </p:nvPr>
        </p:nvSpPr>
        <p:spPr/>
        <p:txBody>
          <a:bodyPr/>
          <a:lstStyle/>
          <a:p>
            <a:r>
              <a:rPr lang="zh-CN" altLang="en-US"/>
              <a:t>测试条件：</a:t>
            </a:r>
          </a:p>
          <a:p>
            <a:pPr lvl="1"/>
            <a:r>
              <a:rPr lang="zh-CN" altLang="en-US"/>
              <a:t>转移预测缓冲器有</a:t>
            </a:r>
            <a:r>
              <a:rPr lang="en-US" altLang="zh-CN"/>
              <a:t>4096</a:t>
            </a:r>
            <a:r>
              <a:rPr lang="zh-CN" altLang="en-US"/>
              <a:t>个</a:t>
            </a:r>
            <a:r>
              <a:rPr lang="en-US" altLang="zh-CN"/>
              <a:t>entries,</a:t>
            </a:r>
            <a:r>
              <a:rPr lang="zh-CN" altLang="en-US"/>
              <a:t>每个</a:t>
            </a:r>
            <a:r>
              <a:rPr lang="en-US" altLang="zh-CN"/>
              <a:t>entry</a:t>
            </a:r>
            <a:r>
              <a:rPr lang="zh-CN" altLang="en-US"/>
              <a:t>含 </a:t>
            </a:r>
            <a:r>
              <a:rPr lang="en-US" altLang="zh-CN"/>
              <a:t>2</a:t>
            </a:r>
            <a:r>
              <a:rPr lang="zh-CN" altLang="en-US"/>
              <a:t>位预测位；</a:t>
            </a:r>
          </a:p>
          <a:p>
            <a:pPr lvl="1"/>
            <a:r>
              <a:rPr lang="zh-CN" altLang="en-US"/>
              <a:t>对</a:t>
            </a:r>
            <a:r>
              <a:rPr lang="en-US" altLang="zh-CN"/>
              <a:t>SPEC89 </a:t>
            </a:r>
            <a:r>
              <a:rPr lang="zh-CN" altLang="en-US"/>
              <a:t>的</a:t>
            </a:r>
            <a:r>
              <a:rPr lang="en-US" altLang="zh-CN"/>
              <a:t>banchmark</a:t>
            </a:r>
            <a:r>
              <a:rPr lang="zh-CN" altLang="en-US"/>
              <a:t>进行测试</a:t>
            </a:r>
          </a:p>
          <a:p>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ltLang="zh-CN"/>
              <a:t> </a:t>
            </a:r>
            <a:r>
              <a:rPr lang="zh-CN" altLang="en-US"/>
              <a:t>转移预测的正确率</a:t>
            </a:r>
          </a:p>
        </p:txBody>
      </p:sp>
      <p:graphicFrame>
        <p:nvGraphicFramePr>
          <p:cNvPr id="2" name="Object 3"/>
          <p:cNvGraphicFramePr>
            <a:graphicFrameLocks noGrp="1" noChangeAspect="1"/>
          </p:cNvGraphicFramePr>
          <p:nvPr>
            <p:ph idx="1"/>
          </p:nvPr>
        </p:nvGraphicFramePr>
        <p:xfrm>
          <a:off x="2133600" y="1600200"/>
          <a:ext cx="7924800" cy="4419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zh-CN" altLang="en-US" dirty="0"/>
              <a:t>缓冲大小对转移预测出错率的影响</a:t>
            </a:r>
          </a:p>
        </p:txBody>
      </p:sp>
      <p:graphicFrame>
        <p:nvGraphicFramePr>
          <p:cNvPr id="2" name="Object 3"/>
          <p:cNvGraphicFramePr>
            <a:graphicFrameLocks noGrp="1" noChangeAspect="1"/>
          </p:cNvGraphicFramePr>
          <p:nvPr>
            <p:ph idx="1"/>
          </p:nvPr>
        </p:nvGraphicFramePr>
        <p:xfrm>
          <a:off x="2133600" y="1600200"/>
          <a:ext cx="7924800" cy="4419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zh-CN" altLang="en-US" dirty="0"/>
              <a:t>两位预测器测试结果：</a:t>
            </a:r>
          </a:p>
        </p:txBody>
      </p:sp>
      <p:sp>
        <p:nvSpPr>
          <p:cNvPr id="557059" name="Rectangle 3"/>
          <p:cNvSpPr>
            <a:spLocks noGrp="1" noChangeArrowheads="1"/>
          </p:cNvSpPr>
          <p:nvPr>
            <p:ph idx="1"/>
          </p:nvPr>
        </p:nvSpPr>
        <p:spPr/>
        <p:txBody>
          <a:bodyPr/>
          <a:lstStyle/>
          <a:p>
            <a:r>
              <a:rPr lang="zh-CN" altLang="en-US"/>
              <a:t>测试结果：</a:t>
            </a:r>
          </a:p>
          <a:p>
            <a:pPr lvl="1"/>
            <a:r>
              <a:rPr lang="zh-CN" altLang="en-US"/>
              <a:t>预测正确率：</a:t>
            </a:r>
            <a:r>
              <a:rPr lang="en-US" altLang="zh-CN"/>
              <a:t>82%</a:t>
            </a:r>
            <a:r>
              <a:rPr lang="zh-CN" altLang="en-US"/>
              <a:t>－</a:t>
            </a:r>
            <a:r>
              <a:rPr lang="en-US" altLang="zh-CN"/>
              <a:t>99%</a:t>
            </a:r>
          </a:p>
          <a:p>
            <a:pPr lvl="1"/>
            <a:r>
              <a:rPr lang="zh-CN" altLang="en-US"/>
              <a:t>预测出错率：</a:t>
            </a:r>
            <a:r>
              <a:rPr lang="en-US" altLang="zh-CN"/>
              <a:t>1%</a:t>
            </a:r>
            <a:r>
              <a:rPr lang="zh-CN" altLang="en-US"/>
              <a:t>－</a:t>
            </a:r>
            <a:r>
              <a:rPr lang="en-US" altLang="zh-CN"/>
              <a:t>18%</a:t>
            </a:r>
          </a:p>
          <a:p>
            <a:pPr lvl="1"/>
            <a:r>
              <a:rPr lang="zh-CN" altLang="en-US"/>
              <a:t>小</a:t>
            </a:r>
            <a:r>
              <a:rPr lang="en-US" altLang="zh-CN"/>
              <a:t>buffer</a:t>
            </a:r>
            <a:r>
              <a:rPr lang="zh-CN" altLang="en-US"/>
              <a:t>结果差，</a:t>
            </a:r>
            <a:r>
              <a:rPr lang="en-US" altLang="zh-CN"/>
              <a:t>4K</a:t>
            </a:r>
            <a:r>
              <a:rPr lang="zh-CN" altLang="en-US"/>
              <a:t>的</a:t>
            </a:r>
            <a:r>
              <a:rPr lang="en-US" altLang="zh-CN"/>
              <a:t>buffer</a:t>
            </a:r>
            <a:r>
              <a:rPr lang="zh-CN" altLang="en-US"/>
              <a:t>足够大     </a:t>
            </a:r>
          </a:p>
          <a:p>
            <a:pPr lvl="1"/>
            <a:r>
              <a:rPr lang="zh-CN" altLang="en-US"/>
              <a:t>浮点测试程序的预测正确率高于整数测试程序。因为浮点程序中</a:t>
            </a:r>
            <a:r>
              <a:rPr lang="en-US" altLang="zh-CN"/>
              <a:t>loop</a:t>
            </a:r>
            <a:r>
              <a:rPr lang="zh-CN" altLang="en-US"/>
              <a:t>出现次数多。</a:t>
            </a:r>
          </a:p>
          <a:p>
            <a:pPr lvl="1"/>
            <a:r>
              <a:rPr lang="zh-CN" altLang="en-US"/>
              <a:t>由图说明：</a:t>
            </a:r>
            <a:r>
              <a:rPr lang="en-US" altLang="zh-CN"/>
              <a:t>buffer</a:t>
            </a:r>
            <a:r>
              <a:rPr lang="zh-CN" altLang="en-US"/>
              <a:t>大于</a:t>
            </a:r>
            <a:r>
              <a:rPr lang="en-US" altLang="zh-CN"/>
              <a:t>4K</a:t>
            </a:r>
            <a:r>
              <a:rPr lang="zh-CN" altLang="en-US"/>
              <a:t>已对提高预测正确率无益。同样，增加预测位（即大于</a:t>
            </a:r>
            <a:r>
              <a:rPr lang="en-US" altLang="zh-CN"/>
              <a:t>2 bits)</a:t>
            </a:r>
            <a:r>
              <a:rPr lang="zh-CN" altLang="en-US"/>
              <a:t>也无益。</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ltLang="zh-CN" dirty="0"/>
              <a:t> </a:t>
            </a:r>
            <a:r>
              <a:rPr lang="zh-CN" altLang="en-US" dirty="0"/>
              <a:t>三、相关转移预测缓冲器</a:t>
            </a:r>
          </a:p>
        </p:txBody>
      </p:sp>
      <p:sp>
        <p:nvSpPr>
          <p:cNvPr id="558083" name="Rectangle 3"/>
          <p:cNvSpPr>
            <a:spLocks noGrp="1" noChangeArrowheads="1"/>
          </p:cNvSpPr>
          <p:nvPr>
            <p:ph idx="1"/>
          </p:nvPr>
        </p:nvSpPr>
        <p:spPr/>
        <p:txBody>
          <a:bodyPr/>
          <a:lstStyle/>
          <a:p>
            <a:r>
              <a:rPr lang="zh-CN" altLang="en-US" dirty="0"/>
              <a:t>如何进一步提高预测的正确率？</a:t>
            </a:r>
          </a:p>
          <a:p>
            <a:r>
              <a:rPr lang="zh-CN" altLang="en-US" dirty="0"/>
              <a:t>迄今为止，我们根据转移指令最近的转移行为预测当前的转移行为。</a:t>
            </a:r>
            <a:endParaRPr lang="en-US" altLang="zh-CN" dirty="0"/>
          </a:p>
          <a:p>
            <a:r>
              <a:rPr lang="zh-CN" altLang="en-US" dirty="0"/>
              <a:t>进一步提高预测正确率的出路在于根据</a:t>
            </a:r>
            <a:r>
              <a:rPr lang="zh-CN" altLang="en-US" b="1" dirty="0"/>
              <a:t>多个</a:t>
            </a:r>
            <a:r>
              <a:rPr lang="zh-CN" altLang="en-US" dirty="0"/>
              <a:t>相关转移指令的行为来预测我们感兴趣</a:t>
            </a:r>
            <a:r>
              <a:rPr lang="en-US" altLang="zh-CN" dirty="0"/>
              <a:t>branch</a:t>
            </a:r>
            <a:r>
              <a:rPr lang="zh-CN" altLang="en-US" dirty="0"/>
              <a:t>指令的行为，即称为</a:t>
            </a:r>
            <a:r>
              <a:rPr lang="zh-CN" altLang="en-US" b="1" dirty="0"/>
              <a:t>相关预测</a:t>
            </a:r>
            <a:r>
              <a:rPr lang="en-US" altLang="zh-CN" dirty="0"/>
              <a:t>(correlating prediction)</a:t>
            </a:r>
            <a:r>
              <a:rPr lang="zh-CN" altLang="en-US" dirty="0"/>
              <a:t>或</a:t>
            </a:r>
            <a:r>
              <a:rPr lang="zh-CN" altLang="en-US" b="1" dirty="0"/>
              <a:t>两级预测</a:t>
            </a:r>
            <a:r>
              <a:rPr lang="en-US" altLang="zh-CN" dirty="0"/>
              <a:t>(two-level prediction)</a:t>
            </a:r>
            <a:r>
              <a:rPr lang="zh-CN" altLang="en-US"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2001321" y="213996"/>
            <a:ext cx="8540750" cy="1143000"/>
          </a:xfrm>
        </p:spPr>
        <p:txBody>
          <a:bodyPr/>
          <a:lstStyle/>
          <a:p>
            <a:r>
              <a:rPr lang="zh-CN" altLang="en-US" b="1" dirty="0"/>
              <a:t>例</a:t>
            </a:r>
            <a:endParaRPr lang="zh-CN" altLang="en-US" dirty="0"/>
          </a:p>
        </p:txBody>
      </p:sp>
      <p:sp>
        <p:nvSpPr>
          <p:cNvPr id="559107" name="Rectangle 3"/>
          <p:cNvSpPr>
            <a:spLocks noGrp="1" noChangeArrowheads="1"/>
          </p:cNvSpPr>
          <p:nvPr>
            <p:ph sz="half" idx="1"/>
          </p:nvPr>
        </p:nvSpPr>
        <p:spPr>
          <a:xfrm>
            <a:off x="1919289" y="1341438"/>
            <a:ext cx="2486025" cy="3886200"/>
          </a:xfrm>
        </p:spPr>
        <p:txBody>
          <a:bodyPr/>
          <a:lstStyle/>
          <a:p>
            <a:pPr>
              <a:buFont typeface="Wingdings" pitchFamily="2" charset="2"/>
              <a:buNone/>
            </a:pPr>
            <a:r>
              <a:rPr lang="en-US" altLang="zh-CN" sz="2200"/>
              <a:t>IF ( aa == 2)</a:t>
            </a:r>
          </a:p>
          <a:p>
            <a:pPr>
              <a:buFont typeface="Wingdings" pitchFamily="2" charset="2"/>
              <a:buNone/>
            </a:pPr>
            <a:r>
              <a:rPr lang="en-US" altLang="zh-CN" sz="2200"/>
              <a:t>     	 aa = 0;</a:t>
            </a:r>
          </a:p>
          <a:p>
            <a:pPr>
              <a:buFont typeface="Wingdings" pitchFamily="2" charset="2"/>
              <a:buNone/>
            </a:pPr>
            <a:endParaRPr lang="en-US" altLang="zh-CN" sz="2200"/>
          </a:p>
          <a:p>
            <a:pPr>
              <a:buFont typeface="Wingdings" pitchFamily="2" charset="2"/>
              <a:buNone/>
            </a:pPr>
            <a:r>
              <a:rPr lang="en-US" altLang="zh-CN" sz="2200"/>
              <a:t>IF ( bb == 2)</a:t>
            </a:r>
          </a:p>
          <a:p>
            <a:pPr>
              <a:buFont typeface="Wingdings" pitchFamily="2" charset="2"/>
              <a:buNone/>
            </a:pPr>
            <a:r>
              <a:rPr lang="en-US" altLang="zh-CN" sz="2200"/>
              <a:t>     	 bb = 0;</a:t>
            </a:r>
          </a:p>
          <a:p>
            <a:pPr>
              <a:buFont typeface="Wingdings" pitchFamily="2" charset="2"/>
              <a:buNone/>
            </a:pPr>
            <a:endParaRPr lang="en-US" altLang="zh-CN" sz="2200"/>
          </a:p>
          <a:p>
            <a:pPr>
              <a:buFont typeface="Wingdings" pitchFamily="2" charset="2"/>
              <a:buNone/>
            </a:pPr>
            <a:r>
              <a:rPr lang="en-US" altLang="zh-CN" sz="2200"/>
              <a:t>IF (aa !== bb ) {</a:t>
            </a:r>
          </a:p>
          <a:p>
            <a:pPr>
              <a:buFont typeface="Wingdings" pitchFamily="2" charset="2"/>
              <a:buNone/>
            </a:pPr>
            <a:r>
              <a:rPr lang="en-US" altLang="zh-CN" sz="2200"/>
              <a:t>   ……</a:t>
            </a:r>
          </a:p>
          <a:p>
            <a:pPr>
              <a:buFont typeface="Wingdings" pitchFamily="2" charset="2"/>
              <a:buNone/>
            </a:pPr>
            <a:r>
              <a:rPr lang="en-US" altLang="zh-CN" sz="2200"/>
              <a:t>	}</a:t>
            </a:r>
          </a:p>
          <a:p>
            <a:pPr>
              <a:buFont typeface="Wingdings" pitchFamily="2" charset="2"/>
              <a:buNone/>
            </a:pPr>
            <a:endParaRPr lang="en-US" altLang="zh-CN" sz="2200"/>
          </a:p>
        </p:txBody>
      </p:sp>
      <p:sp>
        <p:nvSpPr>
          <p:cNvPr id="559108" name="Rectangle 4"/>
          <p:cNvSpPr>
            <a:spLocks noGrp="1" noChangeArrowheads="1"/>
          </p:cNvSpPr>
          <p:nvPr>
            <p:ph sz="half" idx="2"/>
          </p:nvPr>
        </p:nvSpPr>
        <p:spPr>
          <a:xfrm>
            <a:off x="4727576" y="1412876"/>
            <a:ext cx="5256213" cy="4602163"/>
          </a:xfrm>
          <a:solidFill>
            <a:schemeClr val="accent1"/>
          </a:solidFill>
          <a:ln>
            <a:solidFill>
              <a:schemeClr val="tx1"/>
            </a:solidFill>
            <a:miter lim="800000"/>
            <a:headEnd/>
            <a:tailEnd/>
          </a:ln>
        </p:spPr>
        <p:txBody>
          <a:bodyPr/>
          <a:lstStyle/>
          <a:p>
            <a:pPr>
              <a:buFont typeface="Wingdings" pitchFamily="2" charset="2"/>
              <a:buNone/>
            </a:pPr>
            <a:r>
              <a:rPr lang="en-US" altLang="zh-CN" sz="2400"/>
              <a:t>      D</a:t>
            </a:r>
            <a:r>
              <a:rPr lang="en-US" altLang="zh-CN" sz="2400">
                <a:latin typeface="Arial Narrow" pitchFamily="34" charset="0"/>
              </a:rPr>
              <a:t>SUBI   R3, R1, #2</a:t>
            </a:r>
          </a:p>
          <a:p>
            <a:pPr>
              <a:buFont typeface="Wingdings" pitchFamily="2" charset="2"/>
              <a:buNone/>
            </a:pPr>
            <a:r>
              <a:rPr lang="en-US" altLang="zh-CN" sz="2400">
                <a:latin typeface="Arial Narrow" pitchFamily="34" charset="0"/>
              </a:rPr>
              <a:t>        BNEZ    R3, L1         ; br.b1 (aa!=2)</a:t>
            </a:r>
          </a:p>
          <a:p>
            <a:pPr>
              <a:buFont typeface="Wingdings" pitchFamily="2" charset="2"/>
              <a:buNone/>
            </a:pPr>
            <a:r>
              <a:rPr lang="en-US" altLang="zh-CN" sz="2400">
                <a:latin typeface="Arial Narrow" pitchFamily="34" charset="0"/>
              </a:rPr>
              <a:t>        DADD    R1, R0, R0  ; aa==0</a:t>
            </a:r>
          </a:p>
          <a:p>
            <a:pPr>
              <a:buFont typeface="Wingdings" pitchFamily="2" charset="2"/>
              <a:buNone/>
            </a:pPr>
            <a:r>
              <a:rPr lang="en-US" altLang="zh-CN" sz="2400">
                <a:latin typeface="Arial Narrow" pitchFamily="34" charset="0"/>
              </a:rPr>
              <a:t>L1:   DSUBI   F3, R2, #2</a:t>
            </a:r>
          </a:p>
          <a:p>
            <a:pPr>
              <a:buFont typeface="Wingdings" pitchFamily="2" charset="2"/>
              <a:buNone/>
            </a:pPr>
            <a:r>
              <a:rPr lang="en-US" altLang="zh-CN" sz="2400">
                <a:latin typeface="Arial Narrow" pitchFamily="34" charset="0"/>
              </a:rPr>
              <a:t>        BNEZ     R3, L2        ; br.b2 (bb!=2)</a:t>
            </a:r>
          </a:p>
          <a:p>
            <a:pPr>
              <a:buFont typeface="Wingdings" pitchFamily="2" charset="2"/>
              <a:buNone/>
            </a:pPr>
            <a:r>
              <a:rPr lang="en-US" altLang="zh-CN" sz="2400">
                <a:latin typeface="Arial Narrow" pitchFamily="34" charset="0"/>
              </a:rPr>
              <a:t>        DADD    R2, R0, R0 ; bb==0</a:t>
            </a:r>
          </a:p>
          <a:p>
            <a:pPr>
              <a:buFont typeface="Wingdings" pitchFamily="2" charset="2"/>
              <a:buNone/>
            </a:pPr>
            <a:r>
              <a:rPr lang="en-US" altLang="zh-CN" sz="2400">
                <a:latin typeface="Arial Narrow" pitchFamily="34" charset="0"/>
              </a:rPr>
              <a:t>L2:   DSUB    R3, R1, R2;  R3=aa-bb</a:t>
            </a:r>
          </a:p>
          <a:p>
            <a:pPr>
              <a:buFont typeface="Wingdings" pitchFamily="2" charset="2"/>
              <a:buNone/>
            </a:pPr>
            <a:r>
              <a:rPr lang="en-US" altLang="zh-CN" sz="2400">
                <a:latin typeface="Arial Narrow" pitchFamily="34" charset="0"/>
              </a:rPr>
              <a:t>        BEQZ    R3, L3       ; br.b3 (aa==bb)</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zh-CN" altLang="en-US"/>
              <a:t>例子说明：</a:t>
            </a:r>
          </a:p>
        </p:txBody>
      </p:sp>
      <p:sp>
        <p:nvSpPr>
          <p:cNvPr id="560131" name="Rectangle 3"/>
          <p:cNvSpPr>
            <a:spLocks noGrp="1" noChangeArrowheads="1"/>
          </p:cNvSpPr>
          <p:nvPr>
            <p:ph idx="1"/>
          </p:nvPr>
        </p:nvSpPr>
        <p:spPr/>
        <p:txBody>
          <a:bodyPr/>
          <a:lstStyle/>
          <a:p>
            <a:r>
              <a:rPr lang="zh-CN" altLang="en-US"/>
              <a:t>这里</a:t>
            </a:r>
            <a:r>
              <a:rPr lang="en-US" altLang="zh-CN"/>
              <a:t>b3</a:t>
            </a:r>
            <a:r>
              <a:rPr lang="zh-CN" altLang="en-US"/>
              <a:t>的行为与</a:t>
            </a:r>
            <a:r>
              <a:rPr lang="en-US" altLang="zh-CN"/>
              <a:t>b1,b2</a:t>
            </a:r>
            <a:r>
              <a:rPr lang="zh-CN" altLang="en-US"/>
              <a:t>两条转移指令相关，即当</a:t>
            </a:r>
            <a:r>
              <a:rPr lang="en-US" altLang="zh-CN"/>
              <a:t>b1</a:t>
            </a:r>
            <a:r>
              <a:rPr lang="zh-CN" altLang="en-US"/>
              <a:t>，</a:t>
            </a:r>
            <a:r>
              <a:rPr lang="en-US" altLang="zh-CN"/>
              <a:t>b2</a:t>
            </a:r>
            <a:r>
              <a:rPr lang="zh-CN" altLang="en-US"/>
              <a:t>不成功时，</a:t>
            </a:r>
            <a:r>
              <a:rPr lang="en-US" altLang="zh-CN"/>
              <a:t>b3</a:t>
            </a:r>
            <a:r>
              <a:rPr lang="zh-CN" altLang="en-US"/>
              <a:t>会成功。</a:t>
            </a:r>
          </a:p>
          <a:p>
            <a:r>
              <a:rPr lang="zh-CN" altLang="en-US"/>
              <a:t> 如果我们仅根据</a:t>
            </a:r>
            <a:r>
              <a:rPr lang="en-US" altLang="zh-CN"/>
              <a:t>b3</a:t>
            </a:r>
            <a:r>
              <a:rPr lang="zh-CN" altLang="en-US"/>
              <a:t>过去行为来预测</a:t>
            </a:r>
            <a:r>
              <a:rPr lang="en-US" altLang="zh-CN"/>
              <a:t>b3</a:t>
            </a:r>
            <a:r>
              <a:rPr lang="zh-CN" altLang="en-US"/>
              <a:t>当前行为是不可能抓住这个特点的 。</a:t>
            </a:r>
          </a:p>
          <a:p>
            <a:r>
              <a:rPr lang="zh-CN" altLang="en-US"/>
              <a:t> 如何预测此类转移指令？参看下例：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2135188" y="1338264"/>
            <a:ext cx="7986712" cy="5475287"/>
          </a:xfrm>
        </p:spPr>
        <p:txBody>
          <a:bodyPr/>
          <a:lstStyle/>
          <a:p>
            <a:r>
              <a:rPr lang="zh-CN" altLang="en-US" b="1"/>
              <a:t>必须研究多个基本块代码之间的可重叠执行性，即</a:t>
            </a:r>
            <a:r>
              <a:rPr lang="en-US" altLang="zh-CN" b="1"/>
              <a:t>ILP</a:t>
            </a:r>
            <a:r>
              <a:rPr lang="zh-CN" altLang="en-US" b="1"/>
              <a:t>。最常见，也是最简单的一种多个基本块之间的并行行为：</a:t>
            </a:r>
          </a:p>
          <a:p>
            <a:pPr>
              <a:buFont typeface="Wingdings" pitchFamily="2" charset="2"/>
              <a:buNone/>
            </a:pPr>
            <a:r>
              <a:rPr lang="zh-CN" altLang="en-US" b="1"/>
              <a:t>  循环多次迭代之间的并行性，称为循环级并行性（</a:t>
            </a:r>
            <a:r>
              <a:rPr lang="en-US" altLang="zh-CN" sz="2800" b="1"/>
              <a:t>loop-level parallelrism--LLP)</a:t>
            </a:r>
            <a:r>
              <a:rPr lang="zh-CN" altLang="en-US" sz="2800" b="1"/>
              <a:t>。</a:t>
            </a:r>
          </a:p>
          <a:p>
            <a:pPr>
              <a:lnSpc>
                <a:spcPct val="130000"/>
              </a:lnSpc>
              <a:buFont typeface="Wingdings" pitchFamily="2" charset="2"/>
              <a:buNone/>
            </a:pPr>
            <a:r>
              <a:rPr lang="en-US" altLang="zh-CN" sz="2800" b="1"/>
              <a:t>[</a:t>
            </a:r>
            <a:r>
              <a:rPr lang="zh-CN" altLang="en-US" sz="2800" b="1"/>
              <a:t>例</a:t>
            </a:r>
            <a:r>
              <a:rPr lang="en-US" altLang="zh-CN" sz="2800" b="1"/>
              <a:t>]  for (i=1; I&lt;=1000; i=i+1;)</a:t>
            </a:r>
          </a:p>
          <a:p>
            <a:pPr>
              <a:buFont typeface="Wingdings" pitchFamily="2" charset="2"/>
              <a:buNone/>
            </a:pPr>
            <a:r>
              <a:rPr lang="en-US" altLang="zh-CN" sz="2800" b="1"/>
              <a:t>               x[i] = x[i] + y[i];</a:t>
            </a:r>
          </a:p>
          <a:p>
            <a:pPr>
              <a:lnSpc>
                <a:spcPct val="150000"/>
              </a:lnSpc>
              <a:buFont typeface="Wingdings" pitchFamily="2" charset="2"/>
              <a:buNone/>
            </a:pPr>
            <a:r>
              <a:rPr lang="en-US" altLang="zh-CN" sz="2800" b="1"/>
              <a:t> loop</a:t>
            </a:r>
            <a:r>
              <a:rPr lang="zh-CN" altLang="en-US" sz="2800" b="1"/>
              <a:t>内指令无重叠执行可能性，</a:t>
            </a:r>
          </a:p>
          <a:p>
            <a:pPr>
              <a:buFont typeface="Wingdings" pitchFamily="2" charset="2"/>
              <a:buNone/>
            </a:pPr>
            <a:r>
              <a:rPr lang="zh-CN" altLang="en-US" sz="2800" b="1"/>
              <a:t> </a:t>
            </a:r>
            <a:r>
              <a:rPr lang="en-US" altLang="zh-CN" sz="2800" b="1"/>
              <a:t>loop</a:t>
            </a:r>
            <a:r>
              <a:rPr lang="zh-CN" altLang="en-US" sz="2800" b="1"/>
              <a:t>的每一次迭代可重叠执行。</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1993693" y="260648"/>
            <a:ext cx="8540750" cy="1143000"/>
          </a:xfrm>
        </p:spPr>
        <p:txBody>
          <a:bodyPr/>
          <a:lstStyle/>
          <a:p>
            <a:r>
              <a:rPr lang="zh-CN" altLang="en-US" dirty="0"/>
              <a:t>例</a:t>
            </a:r>
          </a:p>
        </p:txBody>
      </p:sp>
      <p:sp>
        <p:nvSpPr>
          <p:cNvPr id="561155" name="Rectangle 3"/>
          <p:cNvSpPr>
            <a:spLocks noGrp="1" noChangeArrowheads="1"/>
          </p:cNvSpPr>
          <p:nvPr>
            <p:ph sz="half" idx="1"/>
          </p:nvPr>
        </p:nvSpPr>
        <p:spPr>
          <a:xfrm>
            <a:off x="1980266" y="1628639"/>
            <a:ext cx="1924050" cy="3319463"/>
          </a:xfrm>
          <a:solidFill>
            <a:schemeClr val="accent1"/>
          </a:solidFill>
          <a:ln>
            <a:solidFill>
              <a:schemeClr val="tx1"/>
            </a:solidFill>
            <a:miter lim="800000"/>
            <a:headEnd/>
            <a:tailEnd/>
          </a:ln>
        </p:spPr>
        <p:txBody>
          <a:bodyPr/>
          <a:lstStyle/>
          <a:p>
            <a:pPr>
              <a:lnSpc>
                <a:spcPct val="85000"/>
              </a:lnSpc>
              <a:buFont typeface="Wingdings" pitchFamily="2" charset="2"/>
              <a:buNone/>
            </a:pPr>
            <a:r>
              <a:rPr lang="en-US" altLang="zh-CN"/>
              <a:t>If (d==0)</a:t>
            </a:r>
          </a:p>
          <a:p>
            <a:pPr>
              <a:lnSpc>
                <a:spcPct val="85000"/>
              </a:lnSpc>
              <a:buFont typeface="Wingdings" pitchFamily="2" charset="2"/>
              <a:buNone/>
            </a:pPr>
            <a:r>
              <a:rPr lang="en-US" altLang="zh-CN"/>
              <a:t>     	d=1;</a:t>
            </a:r>
          </a:p>
          <a:p>
            <a:pPr>
              <a:lnSpc>
                <a:spcPct val="85000"/>
              </a:lnSpc>
              <a:buFont typeface="Wingdings" pitchFamily="2" charset="2"/>
              <a:buNone/>
            </a:pPr>
            <a:r>
              <a:rPr lang="en-US" altLang="zh-CN"/>
              <a:t>if (d==1){</a:t>
            </a:r>
          </a:p>
          <a:p>
            <a:pPr>
              <a:lnSpc>
                <a:spcPct val="85000"/>
              </a:lnSpc>
              <a:buFont typeface="Wingdings" pitchFamily="2" charset="2"/>
              <a:buNone/>
            </a:pPr>
            <a:r>
              <a:rPr lang="en-US" altLang="zh-CN"/>
              <a:t>    …...</a:t>
            </a:r>
          </a:p>
          <a:p>
            <a:pPr>
              <a:lnSpc>
                <a:spcPct val="85000"/>
              </a:lnSpc>
              <a:buFont typeface="Wingdings" pitchFamily="2" charset="2"/>
              <a:buNone/>
            </a:pPr>
            <a:endParaRPr lang="en-US" altLang="zh-CN"/>
          </a:p>
          <a:p>
            <a:pPr>
              <a:lnSpc>
                <a:spcPct val="85000"/>
              </a:lnSpc>
              <a:buFont typeface="Wingdings" pitchFamily="2" charset="2"/>
              <a:buNone/>
            </a:pPr>
            <a:r>
              <a:rPr lang="en-US" altLang="zh-CN"/>
              <a:t>}</a:t>
            </a:r>
          </a:p>
          <a:p>
            <a:pPr>
              <a:lnSpc>
                <a:spcPct val="85000"/>
              </a:lnSpc>
              <a:buFont typeface="Wingdings" pitchFamily="2" charset="2"/>
              <a:buNone/>
            </a:pPr>
            <a:endParaRPr lang="en-US" altLang="zh-CN"/>
          </a:p>
        </p:txBody>
      </p:sp>
      <p:sp>
        <p:nvSpPr>
          <p:cNvPr id="561156" name="Rectangle 4"/>
          <p:cNvSpPr>
            <a:spLocks noGrp="1" noChangeArrowheads="1"/>
          </p:cNvSpPr>
          <p:nvPr>
            <p:ph sz="half" idx="2"/>
          </p:nvPr>
        </p:nvSpPr>
        <p:spPr>
          <a:xfrm>
            <a:off x="4195763" y="1600201"/>
            <a:ext cx="5486400" cy="3668713"/>
          </a:xfrm>
        </p:spPr>
        <p:txBody>
          <a:bodyPr/>
          <a:lstStyle/>
          <a:p>
            <a:r>
              <a:rPr lang="zh-CN" altLang="en-US" b="1" dirty="0"/>
              <a:t>设</a:t>
            </a:r>
            <a:r>
              <a:rPr lang="en-US" altLang="zh-CN" b="1" dirty="0"/>
              <a:t>Reg[R1] = d</a:t>
            </a:r>
            <a:endParaRPr lang="en-US" altLang="zh-CN" dirty="0"/>
          </a:p>
          <a:p>
            <a:pPr>
              <a:buFont typeface="Wingdings" pitchFamily="2" charset="2"/>
              <a:buNone/>
            </a:pPr>
            <a:r>
              <a:rPr lang="en-US" altLang="zh-CN" dirty="0"/>
              <a:t>     </a:t>
            </a:r>
            <a:r>
              <a:rPr lang="en-US" altLang="zh-CN" sz="2400" dirty="0">
                <a:latin typeface="Arial Narrow" pitchFamily="34" charset="0"/>
              </a:rPr>
              <a:t>BNEZ  	R1, L1       ;  </a:t>
            </a:r>
            <a:r>
              <a:rPr lang="en-US" altLang="zh-CN" sz="2400" dirty="0" err="1">
                <a:latin typeface="Arial Narrow" pitchFamily="34" charset="0"/>
              </a:rPr>
              <a:t>br</a:t>
            </a:r>
            <a:r>
              <a:rPr lang="en-US" altLang="zh-CN" sz="2400" dirty="0">
                <a:latin typeface="Arial Narrow" pitchFamily="34" charset="0"/>
              </a:rPr>
              <a:t> b1, (d!=0)</a:t>
            </a:r>
          </a:p>
          <a:p>
            <a:pPr>
              <a:buFont typeface="Wingdings" pitchFamily="2" charset="2"/>
              <a:buNone/>
            </a:pPr>
            <a:r>
              <a:rPr lang="en-US" altLang="zh-CN" sz="2400" dirty="0">
                <a:latin typeface="Arial Narrow" pitchFamily="34" charset="0"/>
              </a:rPr>
              <a:t>       DADDIU  R1, R0, #1  ; d==0, so  d=1</a:t>
            </a:r>
          </a:p>
          <a:p>
            <a:pPr>
              <a:buFont typeface="Wingdings" pitchFamily="2" charset="2"/>
              <a:buNone/>
            </a:pPr>
            <a:r>
              <a:rPr lang="en-US" altLang="zh-CN" sz="2400" dirty="0">
                <a:latin typeface="Arial Narrow" pitchFamily="34" charset="0"/>
              </a:rPr>
              <a:t>L1: DADDIU  	R3, R1, #-1  ;</a:t>
            </a:r>
          </a:p>
          <a:p>
            <a:pPr>
              <a:buFont typeface="Wingdings" pitchFamily="2" charset="2"/>
              <a:buNone/>
            </a:pPr>
            <a:r>
              <a:rPr lang="en-US" altLang="zh-CN" sz="2400" dirty="0">
                <a:latin typeface="Arial Narrow" pitchFamily="34" charset="0"/>
              </a:rPr>
              <a:t>      BNEZ 	R3, L2         ;  </a:t>
            </a:r>
            <a:r>
              <a:rPr lang="en-US" altLang="zh-CN" sz="2400" dirty="0" err="1">
                <a:latin typeface="Arial Narrow" pitchFamily="34" charset="0"/>
              </a:rPr>
              <a:t>br</a:t>
            </a:r>
            <a:r>
              <a:rPr lang="en-US" altLang="zh-CN" sz="2400" dirty="0">
                <a:latin typeface="Arial Narrow" pitchFamily="34" charset="0"/>
              </a:rPr>
              <a:t> b2, (d!=1)</a:t>
            </a:r>
          </a:p>
          <a:p>
            <a:pPr>
              <a:buFont typeface="Wingdings" pitchFamily="2" charset="2"/>
              <a:buNone/>
            </a:pPr>
            <a:r>
              <a:rPr lang="en-US" altLang="zh-CN" sz="2400" dirty="0">
                <a:latin typeface="Arial Narrow" pitchFamily="34" charset="0"/>
              </a:rPr>
              <a:t>         ……</a:t>
            </a:r>
          </a:p>
          <a:p>
            <a:pPr>
              <a:buFont typeface="Wingdings" pitchFamily="2" charset="2"/>
              <a:buNone/>
            </a:pPr>
            <a:r>
              <a:rPr lang="en-US" altLang="zh-CN" sz="2400" dirty="0">
                <a:latin typeface="Arial Narrow" pitchFamily="34" charset="0"/>
              </a:rPr>
              <a:t>L2:</a:t>
            </a:r>
          </a:p>
          <a:p>
            <a:pPr>
              <a:buFont typeface="Wingdings" pitchFamily="2" charset="2"/>
              <a:buNone/>
            </a:pPr>
            <a:endParaRPr lang="en-US"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2088357" y="866638"/>
            <a:ext cx="8015287" cy="914400"/>
          </a:xfrm>
        </p:spPr>
        <p:txBody>
          <a:bodyPr/>
          <a:lstStyle/>
          <a:p>
            <a:r>
              <a:rPr lang="zh-CN" altLang="en-US" sz="2400" dirty="0">
                <a:solidFill>
                  <a:schemeClr val="tx1"/>
                </a:solidFill>
              </a:rPr>
              <a:t>设</a:t>
            </a:r>
            <a:r>
              <a:rPr lang="en-US" altLang="zh-CN" sz="2400" dirty="0">
                <a:solidFill>
                  <a:schemeClr val="tx1"/>
                </a:solidFill>
              </a:rPr>
              <a:t>d</a:t>
            </a:r>
            <a:r>
              <a:rPr lang="zh-CN" altLang="en-US" sz="2400" dirty="0">
                <a:solidFill>
                  <a:schemeClr val="tx1"/>
                </a:solidFill>
              </a:rPr>
              <a:t>的初值为</a:t>
            </a:r>
            <a:r>
              <a:rPr lang="en-US" altLang="zh-CN" sz="2400" dirty="0">
                <a:solidFill>
                  <a:schemeClr val="tx1"/>
                </a:solidFill>
              </a:rPr>
              <a:t>0,1,2,</a:t>
            </a:r>
            <a:r>
              <a:rPr lang="zh-CN" altLang="en-US" sz="2400" dirty="0">
                <a:solidFill>
                  <a:schemeClr val="tx1"/>
                </a:solidFill>
              </a:rPr>
              <a:t>上述代码段的转移特征如下</a:t>
            </a:r>
            <a:r>
              <a:rPr lang="en-US" altLang="zh-CN" sz="2400" dirty="0">
                <a:solidFill>
                  <a:schemeClr val="tx1"/>
                </a:solidFill>
              </a:rPr>
              <a:t>:</a:t>
            </a:r>
          </a:p>
        </p:txBody>
      </p:sp>
      <p:graphicFrame>
        <p:nvGraphicFramePr>
          <p:cNvPr id="562179" name="Object 3"/>
          <p:cNvGraphicFramePr>
            <a:graphicFrameLocks noGrp="1" noChangeAspect="1"/>
          </p:cNvGraphicFramePr>
          <p:nvPr>
            <p:ph sz="half" idx="1"/>
          </p:nvPr>
        </p:nvGraphicFramePr>
        <p:xfrm>
          <a:off x="3575720" y="1524000"/>
          <a:ext cx="4678260" cy="2133600"/>
        </p:xfrm>
        <a:graphic>
          <a:graphicData uri="http://schemas.openxmlformats.org/presentationml/2006/ole">
            <mc:AlternateContent xmlns:mc="http://schemas.openxmlformats.org/markup-compatibility/2006">
              <mc:Choice xmlns:v="urn:schemas-microsoft-com:vml" Requires="v">
                <p:oleObj spid="_x0000_s1026" name="Document" r:id="rId3" imgW="8347256" imgH="3807143" progId="Word.Document.8">
                  <p:embed/>
                </p:oleObj>
              </mc:Choice>
              <mc:Fallback>
                <p:oleObj name="Document" r:id="rId3" imgW="8347256" imgH="3807143" progId="Word.Document.8">
                  <p:embed/>
                  <p:pic>
                    <p:nvPicPr>
                      <p:cNvPr id="5621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720" y="1524000"/>
                        <a:ext cx="4678260" cy="2133600"/>
                      </a:xfrm>
                      <a:prstGeom prst="rect">
                        <a:avLst/>
                      </a:prstGeom>
                      <a:solidFill>
                        <a:schemeClr val="accent1"/>
                      </a:solidFill>
                      <a:ln w="9525">
                        <a:solidFill>
                          <a:schemeClr val="tx1"/>
                        </a:solidFill>
                        <a:miter lim="800000"/>
                        <a:headEnd/>
                        <a:tailEnd/>
                      </a:ln>
                    </p:spPr>
                  </p:pic>
                </p:oleObj>
              </mc:Fallback>
            </mc:AlternateContent>
          </a:graphicData>
        </a:graphic>
      </p:graphicFrame>
      <p:sp>
        <p:nvSpPr>
          <p:cNvPr id="562180" name="Rectangle 4"/>
          <p:cNvSpPr>
            <a:spLocks noGrp="1" noChangeArrowheads="1"/>
          </p:cNvSpPr>
          <p:nvPr>
            <p:ph type="body" sz="half" idx="2"/>
          </p:nvPr>
        </p:nvSpPr>
        <p:spPr/>
        <p:txBody>
          <a:bodyPr/>
          <a:lstStyle/>
          <a:p>
            <a:r>
              <a:rPr lang="zh-CN" altLang="en-US" sz="2400" dirty="0"/>
              <a:t>结论</a:t>
            </a:r>
            <a:r>
              <a:rPr lang="en-US" altLang="zh-CN" sz="2400" dirty="0"/>
              <a:t>: </a:t>
            </a:r>
            <a:r>
              <a:rPr lang="zh-CN" altLang="en-US" sz="2400" dirty="0"/>
              <a:t>当</a:t>
            </a:r>
            <a:r>
              <a:rPr lang="en-US" altLang="zh-CN" sz="2400" dirty="0"/>
              <a:t>b1 not taken, b2</a:t>
            </a:r>
            <a:r>
              <a:rPr lang="zh-CN" altLang="en-US" sz="2400" dirty="0"/>
              <a:t>也为</a:t>
            </a:r>
            <a:r>
              <a:rPr lang="en-US" altLang="zh-CN" sz="2400" dirty="0"/>
              <a:t>not taken.</a:t>
            </a:r>
          </a:p>
          <a:p>
            <a:r>
              <a:rPr lang="zh-CN" altLang="en-US" sz="2400" dirty="0"/>
              <a:t>所以</a:t>
            </a:r>
            <a:r>
              <a:rPr lang="en-US" altLang="zh-CN" sz="2400" dirty="0"/>
              <a:t>, </a:t>
            </a:r>
            <a:r>
              <a:rPr lang="zh-CN" altLang="en-US" sz="2400" dirty="0"/>
              <a:t>若利用相关预测器</a:t>
            </a:r>
            <a:r>
              <a:rPr lang="en-US" altLang="zh-CN" sz="2400" dirty="0"/>
              <a:t>,</a:t>
            </a:r>
            <a:r>
              <a:rPr lang="zh-CN" altLang="en-US" sz="2400" dirty="0"/>
              <a:t>就能成功作出预测</a:t>
            </a:r>
            <a:r>
              <a:rPr lang="en-US" altLang="zh-CN" sz="2400" dirty="0"/>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1981200" y="306686"/>
            <a:ext cx="8458200" cy="990600"/>
          </a:xfrm>
        </p:spPr>
        <p:txBody>
          <a:bodyPr/>
          <a:lstStyle/>
          <a:p>
            <a:r>
              <a:rPr lang="zh-CN" altLang="en-US" sz="2000" dirty="0"/>
              <a:t>若利用传统的</a:t>
            </a:r>
            <a:r>
              <a:rPr lang="en-US" altLang="zh-CN" sz="2000" dirty="0"/>
              <a:t>one-bit</a:t>
            </a:r>
            <a:r>
              <a:rPr lang="zh-CN" altLang="en-US" sz="2000" dirty="0"/>
              <a:t>预测器</a:t>
            </a:r>
            <a:r>
              <a:rPr lang="en-US" altLang="zh-CN" sz="2000" dirty="0"/>
              <a:t>,</a:t>
            </a:r>
            <a:r>
              <a:rPr lang="zh-CN" altLang="en-US" sz="2000" dirty="0"/>
              <a:t>则无法利用这一相关性</a:t>
            </a:r>
            <a:r>
              <a:rPr lang="en-US" altLang="zh-CN" sz="2000" dirty="0"/>
              <a:t>,</a:t>
            </a:r>
            <a:r>
              <a:rPr lang="zh-CN" altLang="en-US" sz="2000" dirty="0"/>
              <a:t>且预测总是错的。</a:t>
            </a:r>
            <a:endParaRPr lang="zh-CN" altLang="en-US" sz="2800" dirty="0"/>
          </a:p>
        </p:txBody>
      </p:sp>
      <p:graphicFrame>
        <p:nvGraphicFramePr>
          <p:cNvPr id="563204" name="Object 4"/>
          <p:cNvGraphicFramePr>
            <a:graphicFrameLocks noGrp="1" noChangeAspect="1"/>
          </p:cNvGraphicFramePr>
          <p:nvPr>
            <p:ph sz="half" idx="1"/>
          </p:nvPr>
        </p:nvGraphicFramePr>
        <p:xfrm>
          <a:off x="2347891" y="1070326"/>
          <a:ext cx="8089923" cy="3952796"/>
        </p:xfrm>
        <a:graphic>
          <a:graphicData uri="http://schemas.openxmlformats.org/presentationml/2006/ole">
            <mc:AlternateContent xmlns:mc="http://schemas.openxmlformats.org/markup-compatibility/2006">
              <mc:Choice xmlns:v="urn:schemas-microsoft-com:vml" Requires="v">
                <p:oleObj spid="_x0000_s2050" name="Document" r:id="rId3" imgW="8129880" imgH="3971160" progId="Word.Document.8">
                  <p:embed/>
                </p:oleObj>
              </mc:Choice>
              <mc:Fallback>
                <p:oleObj name="Document" r:id="rId3" imgW="8129880" imgH="3971160" progId="Word.Document.8">
                  <p:embed/>
                  <p:pic>
                    <p:nvPicPr>
                      <p:cNvPr id="5632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7891" y="1070326"/>
                        <a:ext cx="8089923" cy="3952796"/>
                      </a:xfrm>
                      <a:prstGeom prst="rect">
                        <a:avLst/>
                      </a:prstGeom>
                      <a:solidFill>
                        <a:schemeClr val="accent1"/>
                      </a:solidFill>
                      <a:ln w="9525">
                        <a:solidFill>
                          <a:schemeClr val="tx1"/>
                        </a:solidFill>
                        <a:miter lim="800000"/>
                        <a:headEnd/>
                        <a:tailEnd/>
                      </a:ln>
                    </p:spPr>
                  </p:pic>
                </p:oleObj>
              </mc:Fallback>
            </mc:AlternateContent>
          </a:graphicData>
        </a:graphic>
      </p:graphicFrame>
      <p:sp>
        <p:nvSpPr>
          <p:cNvPr id="563203" name="Rectangle 3"/>
          <p:cNvSpPr>
            <a:spLocks noGrp="1" noChangeArrowheads="1"/>
          </p:cNvSpPr>
          <p:nvPr>
            <p:ph type="body" sz="half" idx="2"/>
          </p:nvPr>
        </p:nvSpPr>
        <p:spPr>
          <a:xfrm>
            <a:off x="2424113" y="5013325"/>
            <a:ext cx="8013700" cy="1066800"/>
          </a:xfrm>
        </p:spPr>
        <p:txBody>
          <a:bodyPr/>
          <a:lstStyle/>
          <a:p>
            <a:pPr>
              <a:buFont typeface="Wingdings" pitchFamily="2" charset="2"/>
              <a:buNone/>
            </a:pPr>
            <a:r>
              <a:rPr lang="en-US" altLang="zh-CN" sz="2800"/>
              <a:t>  </a:t>
            </a:r>
            <a:r>
              <a:rPr lang="zh-CN" altLang="en-US" sz="2800" b="1"/>
              <a:t>预测与实际动作           预测与实际动作</a:t>
            </a:r>
          </a:p>
          <a:p>
            <a:pPr>
              <a:buFont typeface="Wingdings" pitchFamily="2" charset="2"/>
              <a:buNone/>
            </a:pPr>
            <a:r>
              <a:rPr lang="zh-CN" altLang="en-US" sz="2800" b="1"/>
              <a:t>      总是相反                         总是相反</a:t>
            </a:r>
            <a:endParaRPr lang="zh-CN" altLang="en-US" sz="2800"/>
          </a:p>
        </p:txBody>
      </p:sp>
      <p:grpSp>
        <p:nvGrpSpPr>
          <p:cNvPr id="563205" name="Group 5"/>
          <p:cNvGrpSpPr>
            <a:grpSpLocks/>
          </p:cNvGrpSpPr>
          <p:nvPr/>
        </p:nvGrpSpPr>
        <p:grpSpPr bwMode="auto">
          <a:xfrm>
            <a:off x="3962400" y="2209800"/>
            <a:ext cx="5029200" cy="1828800"/>
            <a:chOff x="1536" y="1392"/>
            <a:chExt cx="3168" cy="1152"/>
          </a:xfrm>
        </p:grpSpPr>
        <p:sp>
          <p:nvSpPr>
            <p:cNvPr id="563206" name="Line 6"/>
            <p:cNvSpPr>
              <a:spLocks noChangeShapeType="1"/>
            </p:cNvSpPr>
            <p:nvPr/>
          </p:nvSpPr>
          <p:spPr bwMode="auto">
            <a:xfrm flipH="1">
              <a:off x="1584" y="1392"/>
              <a:ext cx="1104" cy="336"/>
            </a:xfrm>
            <a:prstGeom prst="line">
              <a:avLst/>
            </a:prstGeom>
            <a:noFill/>
            <a:ln w="9525">
              <a:solidFill>
                <a:srgbClr val="0000FF"/>
              </a:solidFill>
              <a:round/>
              <a:headEnd type="none" w="sm" len="sm"/>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63207" name="Line 7"/>
            <p:cNvSpPr>
              <a:spLocks noChangeShapeType="1"/>
            </p:cNvSpPr>
            <p:nvPr/>
          </p:nvSpPr>
          <p:spPr bwMode="auto">
            <a:xfrm flipH="1">
              <a:off x="1536" y="1824"/>
              <a:ext cx="1104" cy="336"/>
            </a:xfrm>
            <a:prstGeom prst="line">
              <a:avLst/>
            </a:prstGeom>
            <a:noFill/>
            <a:ln w="9525">
              <a:solidFill>
                <a:srgbClr val="0000FF"/>
              </a:solidFill>
              <a:round/>
              <a:headEnd type="none" w="sm" len="sm"/>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63208" name="Line 8"/>
            <p:cNvSpPr>
              <a:spLocks noChangeShapeType="1"/>
            </p:cNvSpPr>
            <p:nvPr/>
          </p:nvSpPr>
          <p:spPr bwMode="auto">
            <a:xfrm flipH="1">
              <a:off x="1536" y="2208"/>
              <a:ext cx="1104" cy="336"/>
            </a:xfrm>
            <a:prstGeom prst="line">
              <a:avLst/>
            </a:prstGeom>
            <a:noFill/>
            <a:ln w="9525">
              <a:solidFill>
                <a:srgbClr val="0000FF"/>
              </a:solidFill>
              <a:round/>
              <a:headEnd type="none" w="sm" len="sm"/>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63209" name="Line 9"/>
            <p:cNvSpPr>
              <a:spLocks noChangeShapeType="1"/>
            </p:cNvSpPr>
            <p:nvPr/>
          </p:nvSpPr>
          <p:spPr bwMode="auto">
            <a:xfrm flipH="1">
              <a:off x="3600" y="1392"/>
              <a:ext cx="1104" cy="336"/>
            </a:xfrm>
            <a:prstGeom prst="line">
              <a:avLst/>
            </a:prstGeom>
            <a:noFill/>
            <a:ln w="9525">
              <a:solidFill>
                <a:srgbClr val="0000FF"/>
              </a:solidFill>
              <a:round/>
              <a:headEnd type="none" w="sm" len="sm"/>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63210" name="Line 10"/>
            <p:cNvSpPr>
              <a:spLocks noChangeShapeType="1"/>
            </p:cNvSpPr>
            <p:nvPr/>
          </p:nvSpPr>
          <p:spPr bwMode="auto">
            <a:xfrm flipH="1">
              <a:off x="3552" y="1824"/>
              <a:ext cx="1104" cy="336"/>
            </a:xfrm>
            <a:prstGeom prst="line">
              <a:avLst/>
            </a:prstGeom>
            <a:noFill/>
            <a:ln w="9525">
              <a:solidFill>
                <a:srgbClr val="0000FF"/>
              </a:solidFill>
              <a:round/>
              <a:headEnd type="none" w="sm" len="sm"/>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63211" name="Line 11"/>
            <p:cNvSpPr>
              <a:spLocks noChangeShapeType="1"/>
            </p:cNvSpPr>
            <p:nvPr/>
          </p:nvSpPr>
          <p:spPr bwMode="auto">
            <a:xfrm flipH="1">
              <a:off x="3552" y="2208"/>
              <a:ext cx="1104" cy="336"/>
            </a:xfrm>
            <a:prstGeom prst="line">
              <a:avLst/>
            </a:prstGeom>
            <a:noFill/>
            <a:ln w="9525">
              <a:solidFill>
                <a:srgbClr val="0000FF"/>
              </a:solidFill>
              <a:round/>
              <a:headEnd type="none" w="sm" len="sm"/>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grpSp>
      <p:grpSp>
        <p:nvGrpSpPr>
          <p:cNvPr id="563212" name="Group 12"/>
          <p:cNvGrpSpPr>
            <a:grpSpLocks/>
          </p:cNvGrpSpPr>
          <p:nvPr/>
        </p:nvGrpSpPr>
        <p:grpSpPr bwMode="auto">
          <a:xfrm>
            <a:off x="4079875" y="4365625"/>
            <a:ext cx="4419600" cy="609600"/>
            <a:chOff x="1392" y="2736"/>
            <a:chExt cx="2784" cy="384"/>
          </a:xfrm>
        </p:grpSpPr>
        <p:sp>
          <p:nvSpPr>
            <p:cNvPr id="563213" name="Line 13"/>
            <p:cNvSpPr>
              <a:spLocks noChangeShapeType="1"/>
            </p:cNvSpPr>
            <p:nvPr/>
          </p:nvSpPr>
          <p:spPr bwMode="auto">
            <a:xfrm flipH="1" flipV="1">
              <a:off x="1392" y="2784"/>
              <a:ext cx="192" cy="288"/>
            </a:xfrm>
            <a:prstGeom prst="line">
              <a:avLst/>
            </a:prstGeom>
            <a:noFill/>
            <a:ln w="9525">
              <a:solidFill>
                <a:srgbClr val="FF0000"/>
              </a:solidFill>
              <a:round/>
              <a:headEnd type="none" w="sm" len="sm"/>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63214" name="Line 14"/>
            <p:cNvSpPr>
              <a:spLocks noChangeShapeType="1"/>
            </p:cNvSpPr>
            <p:nvPr/>
          </p:nvSpPr>
          <p:spPr bwMode="auto">
            <a:xfrm flipV="1">
              <a:off x="1584" y="2736"/>
              <a:ext cx="432" cy="336"/>
            </a:xfrm>
            <a:prstGeom prst="line">
              <a:avLst/>
            </a:prstGeom>
            <a:noFill/>
            <a:ln w="9525">
              <a:solidFill>
                <a:srgbClr val="FF0000"/>
              </a:solidFill>
              <a:round/>
              <a:headEnd type="none" w="sm" len="sm"/>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63215" name="Line 15"/>
            <p:cNvSpPr>
              <a:spLocks noChangeShapeType="1"/>
            </p:cNvSpPr>
            <p:nvPr/>
          </p:nvSpPr>
          <p:spPr bwMode="auto">
            <a:xfrm flipH="1" flipV="1">
              <a:off x="3552" y="2832"/>
              <a:ext cx="192" cy="288"/>
            </a:xfrm>
            <a:prstGeom prst="line">
              <a:avLst/>
            </a:prstGeom>
            <a:noFill/>
            <a:ln w="9525">
              <a:solidFill>
                <a:srgbClr val="FF0000"/>
              </a:solidFill>
              <a:round/>
              <a:headEnd type="none" w="sm" len="sm"/>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63216" name="Line 16"/>
            <p:cNvSpPr>
              <a:spLocks noChangeShapeType="1"/>
            </p:cNvSpPr>
            <p:nvPr/>
          </p:nvSpPr>
          <p:spPr bwMode="auto">
            <a:xfrm flipV="1">
              <a:off x="3744" y="2784"/>
              <a:ext cx="432" cy="336"/>
            </a:xfrm>
            <a:prstGeom prst="line">
              <a:avLst/>
            </a:prstGeom>
            <a:noFill/>
            <a:ln w="9525">
              <a:solidFill>
                <a:srgbClr val="FF0000"/>
              </a:solidFill>
              <a:round/>
              <a:headEnd type="none" w="sm" len="sm"/>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3204"/>
                                        </p:tgtEl>
                                        <p:attrNameLst>
                                          <p:attrName>style.visibility</p:attrName>
                                        </p:attrNameLst>
                                      </p:cBhvr>
                                      <p:to>
                                        <p:strVal val="visible"/>
                                      </p:to>
                                    </p:set>
                                    <p:animEffect transition="in" filter="blinds(horizontal)">
                                      <p:cBhvr>
                                        <p:cTn id="7" dur="500"/>
                                        <p:tgtEl>
                                          <p:spTgt spid="563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63205"/>
                                        </p:tgtEl>
                                        <p:attrNameLst>
                                          <p:attrName>style.visibility</p:attrName>
                                        </p:attrNameLst>
                                      </p:cBhvr>
                                      <p:to>
                                        <p:strVal val="visible"/>
                                      </p:to>
                                    </p:set>
                                    <p:animEffect transition="in" filter="dissolve">
                                      <p:cBhvr>
                                        <p:cTn id="12" dur="500"/>
                                        <p:tgtEl>
                                          <p:spTgt spid="5632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4" fill="hold" nodeType="clickEffect">
                                  <p:stCondLst>
                                    <p:cond delay="0"/>
                                  </p:stCondLst>
                                  <p:childTnLst>
                                    <p:set>
                                      <p:cBhvr>
                                        <p:cTn id="16" dur="1" fill="hold">
                                          <p:stCondLst>
                                            <p:cond delay="0"/>
                                          </p:stCondLst>
                                        </p:cTn>
                                        <p:tgtEl>
                                          <p:spTgt spid="563212"/>
                                        </p:tgtEl>
                                        <p:attrNameLst>
                                          <p:attrName>style.visibility</p:attrName>
                                        </p:attrNameLst>
                                      </p:cBhvr>
                                      <p:to>
                                        <p:strVal val="visible"/>
                                      </p:to>
                                    </p:set>
                                    <p:anim calcmode="lin" valueType="num">
                                      <p:cBhvr>
                                        <p:cTn id="17" dur="500" fill="hold"/>
                                        <p:tgtEl>
                                          <p:spTgt spid="563212"/>
                                        </p:tgtEl>
                                        <p:attrNameLst>
                                          <p:attrName>ppt_x</p:attrName>
                                        </p:attrNameLst>
                                      </p:cBhvr>
                                      <p:tavLst>
                                        <p:tav tm="0">
                                          <p:val>
                                            <p:strVal val="#ppt_x"/>
                                          </p:val>
                                        </p:tav>
                                        <p:tav tm="100000">
                                          <p:val>
                                            <p:strVal val="#ppt_x"/>
                                          </p:val>
                                        </p:tav>
                                      </p:tavLst>
                                    </p:anim>
                                    <p:anim calcmode="lin" valueType="num">
                                      <p:cBhvr>
                                        <p:cTn id="18" dur="500" fill="hold"/>
                                        <p:tgtEl>
                                          <p:spTgt spid="563212"/>
                                        </p:tgtEl>
                                        <p:attrNameLst>
                                          <p:attrName>ppt_y</p:attrName>
                                        </p:attrNameLst>
                                      </p:cBhvr>
                                      <p:tavLst>
                                        <p:tav tm="0">
                                          <p:val>
                                            <p:strVal val="#ppt_y+#ppt_h/2"/>
                                          </p:val>
                                        </p:tav>
                                        <p:tav tm="100000">
                                          <p:val>
                                            <p:strVal val="#ppt_y"/>
                                          </p:val>
                                        </p:tav>
                                      </p:tavLst>
                                    </p:anim>
                                    <p:anim calcmode="lin" valueType="num">
                                      <p:cBhvr>
                                        <p:cTn id="19" dur="500" fill="hold"/>
                                        <p:tgtEl>
                                          <p:spTgt spid="563212"/>
                                        </p:tgtEl>
                                        <p:attrNameLst>
                                          <p:attrName>ppt_w</p:attrName>
                                        </p:attrNameLst>
                                      </p:cBhvr>
                                      <p:tavLst>
                                        <p:tav tm="0">
                                          <p:val>
                                            <p:strVal val="#ppt_w"/>
                                          </p:val>
                                        </p:tav>
                                        <p:tav tm="100000">
                                          <p:val>
                                            <p:strVal val="#ppt_w"/>
                                          </p:val>
                                        </p:tav>
                                      </p:tavLst>
                                    </p:anim>
                                    <p:anim calcmode="lin" valueType="num">
                                      <p:cBhvr>
                                        <p:cTn id="20" dur="500" fill="hold"/>
                                        <p:tgtEl>
                                          <p:spTgt spid="5632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zh-CN" altLang="en-US"/>
              <a:t>引入相关性的预测器：</a:t>
            </a:r>
          </a:p>
        </p:txBody>
      </p:sp>
      <p:sp>
        <p:nvSpPr>
          <p:cNvPr id="564227" name="Rectangle 3"/>
          <p:cNvSpPr>
            <a:spLocks noGrp="1" noChangeArrowheads="1"/>
          </p:cNvSpPr>
          <p:nvPr>
            <p:ph idx="1"/>
          </p:nvPr>
        </p:nvSpPr>
        <p:spPr/>
        <p:txBody>
          <a:bodyPr/>
          <a:lstStyle/>
          <a:p>
            <a:r>
              <a:rPr lang="zh-CN" altLang="en-US"/>
              <a:t>设</a:t>
            </a:r>
            <a:r>
              <a:rPr lang="en-US" altLang="zh-CN"/>
              <a:t>branch</a:t>
            </a:r>
            <a:r>
              <a:rPr lang="zh-CN" altLang="en-US"/>
              <a:t>的预测器由两位</a:t>
            </a:r>
            <a:r>
              <a:rPr lang="en-US" altLang="zh-CN"/>
              <a:t>(</a:t>
            </a:r>
            <a:r>
              <a:rPr lang="zh-CN" altLang="en-US"/>
              <a:t>两部分</a:t>
            </a:r>
            <a:r>
              <a:rPr lang="en-US" altLang="zh-CN"/>
              <a:t>)</a:t>
            </a:r>
            <a:r>
              <a:rPr lang="zh-CN" altLang="en-US"/>
              <a:t>组成：</a:t>
            </a:r>
          </a:p>
          <a:p>
            <a:r>
              <a:rPr lang="zh-CN" altLang="en-US"/>
              <a:t>第一位是上次</a:t>
            </a:r>
            <a:r>
              <a:rPr lang="en-US" altLang="zh-CN"/>
              <a:t>br.</a:t>
            </a:r>
            <a:r>
              <a:rPr lang="zh-CN" altLang="en-US"/>
              <a:t>为</a:t>
            </a:r>
            <a:r>
              <a:rPr lang="en-US" altLang="zh-CN"/>
              <a:t>NT</a:t>
            </a:r>
            <a:r>
              <a:rPr lang="zh-CN" altLang="en-US"/>
              <a:t>时的预测，</a:t>
            </a:r>
          </a:p>
          <a:p>
            <a:r>
              <a:rPr lang="zh-CN" altLang="en-US"/>
              <a:t>     即上次</a:t>
            </a:r>
            <a:r>
              <a:rPr lang="en-US" altLang="zh-CN"/>
              <a:t>br.</a:t>
            </a:r>
            <a:r>
              <a:rPr lang="zh-CN" altLang="en-US"/>
              <a:t>为</a:t>
            </a:r>
            <a:r>
              <a:rPr lang="en-US" altLang="zh-CN"/>
              <a:t>NT</a:t>
            </a:r>
            <a:r>
              <a:rPr lang="zh-CN" altLang="en-US"/>
              <a:t>时取第一位作预测值；</a:t>
            </a:r>
          </a:p>
          <a:p>
            <a:r>
              <a:rPr lang="zh-CN" altLang="en-US"/>
              <a:t>第二位是上次</a:t>
            </a:r>
            <a:r>
              <a:rPr lang="en-US" altLang="zh-CN"/>
              <a:t>br.</a:t>
            </a:r>
            <a:r>
              <a:rPr lang="zh-CN" altLang="en-US"/>
              <a:t>为</a:t>
            </a:r>
            <a:r>
              <a:rPr lang="en-US" altLang="zh-CN"/>
              <a:t>T</a:t>
            </a:r>
            <a:r>
              <a:rPr lang="zh-CN" altLang="en-US"/>
              <a:t>时的预测，</a:t>
            </a:r>
          </a:p>
          <a:p>
            <a:r>
              <a:rPr lang="zh-CN" altLang="en-US"/>
              <a:t>     即上次</a:t>
            </a:r>
            <a:r>
              <a:rPr lang="en-US" altLang="zh-CN"/>
              <a:t>br.</a:t>
            </a:r>
            <a:r>
              <a:rPr lang="zh-CN" altLang="en-US"/>
              <a:t>为</a:t>
            </a:r>
            <a:r>
              <a:rPr lang="en-US" altLang="zh-CN"/>
              <a:t>T</a:t>
            </a:r>
            <a:r>
              <a:rPr lang="zh-CN" altLang="en-US"/>
              <a:t>时取第二位作预测值；</a:t>
            </a:r>
          </a:p>
          <a:p>
            <a:r>
              <a:rPr lang="zh-CN" altLang="en-US"/>
              <a:t>这样就有四种预测组合。</a:t>
            </a:r>
          </a:p>
        </p:txBody>
      </p:sp>
      <p:grpSp>
        <p:nvGrpSpPr>
          <p:cNvPr id="564228" name="Group 4"/>
          <p:cNvGrpSpPr>
            <a:grpSpLocks/>
          </p:cNvGrpSpPr>
          <p:nvPr/>
        </p:nvGrpSpPr>
        <p:grpSpPr bwMode="auto">
          <a:xfrm>
            <a:off x="6511925" y="4221163"/>
            <a:ext cx="1600200" cy="1860550"/>
            <a:chOff x="3888" y="2832"/>
            <a:chExt cx="1008" cy="1172"/>
          </a:xfrm>
        </p:grpSpPr>
        <p:sp>
          <p:nvSpPr>
            <p:cNvPr id="564229" name="Rectangle 5"/>
            <p:cNvSpPr>
              <a:spLocks noChangeArrowheads="1"/>
            </p:cNvSpPr>
            <p:nvPr/>
          </p:nvSpPr>
          <p:spPr bwMode="auto">
            <a:xfrm>
              <a:off x="3888" y="2832"/>
              <a:ext cx="864" cy="57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64230" name="Line 6"/>
            <p:cNvSpPr>
              <a:spLocks noChangeShapeType="1"/>
            </p:cNvSpPr>
            <p:nvPr/>
          </p:nvSpPr>
          <p:spPr bwMode="auto">
            <a:xfrm>
              <a:off x="4320" y="2832"/>
              <a:ext cx="0" cy="57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2075" tIns="46038" rIns="92075" bIns="46038"/>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64231" name="Text Box 7"/>
            <p:cNvSpPr txBox="1">
              <a:spLocks noChangeArrowheads="1"/>
            </p:cNvSpPr>
            <p:nvPr/>
          </p:nvSpPr>
          <p:spPr bwMode="auto">
            <a:xfrm>
              <a:off x="3888" y="3600"/>
              <a:ext cx="480"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fontAlgn="base" hangingPunct="0">
                <a:spcBef>
                  <a:spcPct val="50000"/>
                </a:spcBef>
                <a:spcAft>
                  <a:spcPct val="0"/>
                </a:spcAft>
                <a:buClr>
                  <a:srgbClr val="996666"/>
                </a:buClr>
              </a:pPr>
              <a:r>
                <a:rPr kumimoji="1" lang="en-US" altLang="zh-CN" sz="3600" b="1">
                  <a:solidFill>
                    <a:srgbClr val="000000"/>
                  </a:solidFill>
                  <a:latin typeface="Comic Sans MS" pitchFamily="66" charset="0"/>
                  <a:ea typeface="宋体" pitchFamily="2" charset="-122"/>
                </a:rPr>
                <a:t>N</a:t>
              </a:r>
            </a:p>
          </p:txBody>
        </p:sp>
        <p:sp>
          <p:nvSpPr>
            <p:cNvPr id="564232" name="Text Box 8"/>
            <p:cNvSpPr txBox="1">
              <a:spLocks noChangeArrowheads="1"/>
            </p:cNvSpPr>
            <p:nvPr/>
          </p:nvSpPr>
          <p:spPr bwMode="auto">
            <a:xfrm>
              <a:off x="4416" y="3600"/>
              <a:ext cx="480"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fontAlgn="base" hangingPunct="0">
                <a:spcBef>
                  <a:spcPct val="50000"/>
                </a:spcBef>
                <a:spcAft>
                  <a:spcPct val="0"/>
                </a:spcAft>
                <a:buClr>
                  <a:srgbClr val="996666"/>
                </a:buClr>
              </a:pPr>
              <a:r>
                <a:rPr kumimoji="1" lang="en-US" altLang="zh-CN" sz="3600" b="1">
                  <a:solidFill>
                    <a:srgbClr val="000000"/>
                  </a:solidFill>
                  <a:latin typeface="Comic Sans MS" pitchFamily="66" charset="0"/>
                  <a:ea typeface="宋体" pitchFamily="2" charset="-122"/>
                </a:rPr>
                <a:t>Y</a:t>
              </a:r>
            </a:p>
          </p:txBody>
        </p:sp>
        <p:sp>
          <p:nvSpPr>
            <p:cNvPr id="564233" name="Line 9"/>
            <p:cNvSpPr>
              <a:spLocks noChangeShapeType="1"/>
            </p:cNvSpPr>
            <p:nvPr/>
          </p:nvSpPr>
          <p:spPr bwMode="auto">
            <a:xfrm flipV="1">
              <a:off x="4080" y="3312"/>
              <a:ext cx="0" cy="384"/>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2075" tIns="46038" rIns="92075" bIns="46038"/>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64234" name="Line 10"/>
            <p:cNvSpPr>
              <a:spLocks noChangeShapeType="1"/>
            </p:cNvSpPr>
            <p:nvPr/>
          </p:nvSpPr>
          <p:spPr bwMode="auto">
            <a:xfrm flipV="1">
              <a:off x="4464" y="3312"/>
              <a:ext cx="0" cy="384"/>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2075" tIns="46038" rIns="92075" bIns="46038"/>
            <a:lstStyle/>
            <a:p>
              <a:pPr fontAlgn="base">
                <a:spcBef>
                  <a:spcPct val="0"/>
                </a:spcBef>
                <a:spcAft>
                  <a:spcPct val="0"/>
                </a:spcAft>
              </a:pPr>
              <a:endParaRPr lang="zh-CN" altLang="en-US">
                <a:solidFill>
                  <a:srgbClr val="000000"/>
                </a:solidFill>
                <a:latin typeface="Arial" charset="0"/>
                <a:ea typeface="宋体" pitchFamily="2" charset="-122"/>
              </a:endParaRPr>
            </a:p>
          </p:txBody>
        </p:sp>
      </p:grpSp>
      <p:sp>
        <p:nvSpPr>
          <p:cNvPr id="564235" name="Text Box 11"/>
          <p:cNvSpPr txBox="1">
            <a:spLocks noChangeArrowheads="1"/>
          </p:cNvSpPr>
          <p:nvPr/>
        </p:nvSpPr>
        <p:spPr bwMode="auto">
          <a:xfrm>
            <a:off x="6704013" y="4371975"/>
            <a:ext cx="463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eaLnBrk="0" fontAlgn="base" hangingPunct="0">
              <a:spcBef>
                <a:spcPct val="20000"/>
              </a:spcBef>
              <a:spcAft>
                <a:spcPct val="0"/>
              </a:spcAft>
              <a:buClr>
                <a:srgbClr val="996666"/>
              </a:buClr>
            </a:pPr>
            <a:r>
              <a:rPr kumimoji="1" lang="en-US" altLang="zh-CN" sz="3600" b="1">
                <a:solidFill>
                  <a:srgbClr val="000000"/>
                </a:solidFill>
                <a:latin typeface="Comic Sans MS" pitchFamily="66" charset="0"/>
                <a:ea typeface="宋体" pitchFamily="2" charset="-122"/>
              </a:rPr>
              <a:t>1</a:t>
            </a:r>
          </a:p>
        </p:txBody>
      </p:sp>
      <p:sp>
        <p:nvSpPr>
          <p:cNvPr id="564236" name="Text Box 12"/>
          <p:cNvSpPr txBox="1">
            <a:spLocks noChangeArrowheads="1"/>
          </p:cNvSpPr>
          <p:nvPr/>
        </p:nvSpPr>
        <p:spPr bwMode="auto">
          <a:xfrm>
            <a:off x="7208838" y="4321175"/>
            <a:ext cx="463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eaLnBrk="0" fontAlgn="base" hangingPunct="0">
              <a:spcBef>
                <a:spcPct val="20000"/>
              </a:spcBef>
              <a:spcAft>
                <a:spcPct val="0"/>
              </a:spcAft>
              <a:buClr>
                <a:srgbClr val="996666"/>
              </a:buClr>
            </a:pPr>
            <a:r>
              <a:rPr kumimoji="1" lang="en-US" altLang="zh-CN" sz="3600" b="1">
                <a:solidFill>
                  <a:srgbClr val="000000"/>
                </a:solidFill>
                <a:latin typeface="Comic Sans MS" pitchFamily="66" charset="0"/>
                <a:ea typeface="宋体" pitchFamily="2" charset="-122"/>
              </a:rPr>
              <a:t>2</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1981201" y="266695"/>
            <a:ext cx="8015287" cy="914400"/>
          </a:xfrm>
        </p:spPr>
        <p:txBody>
          <a:bodyPr/>
          <a:lstStyle/>
          <a:p>
            <a:r>
              <a:rPr lang="zh-CN" altLang="en-US" sz="2800" dirty="0"/>
              <a:t>四种组合的含义：</a:t>
            </a:r>
          </a:p>
        </p:txBody>
      </p:sp>
      <p:graphicFrame>
        <p:nvGraphicFramePr>
          <p:cNvPr id="565251" name="Object 3"/>
          <p:cNvGraphicFramePr>
            <a:graphicFrameLocks noGrp="1" noChangeAspect="1"/>
          </p:cNvGraphicFramePr>
          <p:nvPr>
            <p:ph sz="half" idx="1"/>
          </p:nvPr>
        </p:nvGraphicFramePr>
        <p:xfrm>
          <a:off x="2129136" y="1257289"/>
          <a:ext cx="7955336" cy="3240360"/>
        </p:xfrm>
        <a:graphic>
          <a:graphicData uri="http://schemas.openxmlformats.org/presentationml/2006/ole">
            <mc:AlternateContent xmlns:mc="http://schemas.openxmlformats.org/markup-compatibility/2006">
              <mc:Choice xmlns:v="urn:schemas-microsoft-com:vml" Requires="v">
                <p:oleObj spid="_x0000_s3074" name="Document" r:id="rId3" imgW="7981920" imgH="3250440" progId="Word.Document.8">
                  <p:embed/>
                </p:oleObj>
              </mc:Choice>
              <mc:Fallback>
                <p:oleObj name="Document" r:id="rId3" imgW="7981920" imgH="3250440" progId="Word.Document.8">
                  <p:embed/>
                  <p:pic>
                    <p:nvPicPr>
                      <p:cNvPr id="5652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9136" y="1257289"/>
                        <a:ext cx="7955336" cy="3240360"/>
                      </a:xfrm>
                      <a:prstGeom prst="rect">
                        <a:avLst/>
                      </a:prstGeom>
                      <a:solidFill>
                        <a:schemeClr val="accent1"/>
                      </a:solidFill>
                      <a:ln w="9525">
                        <a:solidFill>
                          <a:schemeClr val="tx1"/>
                        </a:solidFill>
                        <a:miter lim="800000"/>
                        <a:headEnd/>
                        <a:tailEnd/>
                      </a:ln>
                    </p:spPr>
                  </p:pic>
                </p:oleObj>
              </mc:Fallback>
            </mc:AlternateContent>
          </a:graphicData>
        </a:graphic>
      </p:graphicFrame>
      <p:sp>
        <p:nvSpPr>
          <p:cNvPr id="565252" name="Rectangle 4"/>
          <p:cNvSpPr>
            <a:spLocks noGrp="1" noChangeArrowheads="1"/>
          </p:cNvSpPr>
          <p:nvPr>
            <p:ph type="body" sz="half" idx="2"/>
          </p:nvPr>
        </p:nvSpPr>
        <p:spPr>
          <a:xfrm>
            <a:off x="2207568" y="4337842"/>
            <a:ext cx="7924800" cy="2133600"/>
          </a:xfrm>
        </p:spPr>
        <p:txBody>
          <a:bodyPr/>
          <a:lstStyle/>
          <a:p>
            <a:r>
              <a:rPr lang="zh-CN" altLang="en-US" sz="2800" dirty="0"/>
              <a:t>注意：</a:t>
            </a:r>
          </a:p>
          <a:p>
            <a:pPr lvl="1"/>
            <a:r>
              <a:rPr lang="zh-CN" altLang="en-US" sz="2400" dirty="0"/>
              <a:t>这里体现了相关性</a:t>
            </a:r>
          </a:p>
          <a:p>
            <a:pPr lvl="1"/>
            <a:r>
              <a:rPr lang="zh-CN" altLang="en-US" sz="2400" dirty="0"/>
              <a:t>虽然上一次</a:t>
            </a:r>
            <a:r>
              <a:rPr lang="en-US" altLang="zh-CN" sz="2400" dirty="0"/>
              <a:t>Br</a:t>
            </a:r>
            <a:r>
              <a:rPr lang="zh-CN" altLang="en-US" sz="2400" dirty="0"/>
              <a:t>指令，并非一定是本次</a:t>
            </a:r>
            <a:r>
              <a:rPr lang="en-US" altLang="zh-CN" sz="2400" dirty="0" err="1"/>
              <a:t>br</a:t>
            </a:r>
            <a:r>
              <a:rPr lang="zh-CN" altLang="en-US" sz="2400" dirty="0"/>
              <a:t>指令，但在简单的</a:t>
            </a:r>
            <a:r>
              <a:rPr lang="en-US" altLang="zh-CN" sz="2400" dirty="0"/>
              <a:t>loop</a:t>
            </a:r>
            <a:r>
              <a:rPr lang="zh-CN" altLang="en-US" sz="2400" dirty="0"/>
              <a:t>中是可能的，如简单</a:t>
            </a:r>
            <a:r>
              <a:rPr lang="en-US" altLang="zh-CN" sz="2400" dirty="0"/>
              <a:t>loop</a:t>
            </a:r>
            <a:r>
              <a:rPr lang="zh-CN" altLang="en-US" sz="2400" dirty="0"/>
              <a:t>中不含其它</a:t>
            </a:r>
            <a:r>
              <a:rPr lang="en-US" altLang="zh-CN" sz="2400" dirty="0" err="1"/>
              <a:t>br</a:t>
            </a:r>
            <a:r>
              <a:rPr lang="zh-CN" altLang="en-US" sz="2400" dirty="0"/>
              <a:t>指令</a:t>
            </a:r>
            <a:r>
              <a:rPr lang="zh-CN" altLang="en-US" dirty="0"/>
              <a:t>。</a:t>
            </a:r>
          </a:p>
        </p:txBody>
      </p:sp>
      <p:sp>
        <p:nvSpPr>
          <p:cNvPr id="565253" name="Oval 5"/>
          <p:cNvSpPr>
            <a:spLocks noChangeArrowheads="1"/>
          </p:cNvSpPr>
          <p:nvPr/>
        </p:nvSpPr>
        <p:spPr bwMode="auto">
          <a:xfrm>
            <a:off x="2424113" y="2019300"/>
            <a:ext cx="381000" cy="2057400"/>
          </a:xfrm>
          <a:prstGeom prst="ellipse">
            <a:avLst/>
          </a:prstGeom>
          <a:noFill/>
          <a:ln w="952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65254" name="Oval 6"/>
          <p:cNvSpPr>
            <a:spLocks noChangeArrowheads="1"/>
          </p:cNvSpPr>
          <p:nvPr/>
        </p:nvSpPr>
        <p:spPr bwMode="auto">
          <a:xfrm>
            <a:off x="2928938" y="2019300"/>
            <a:ext cx="381000" cy="2057400"/>
          </a:xfrm>
          <a:prstGeom prst="ellipse">
            <a:avLst/>
          </a:prstGeom>
          <a:noFill/>
          <a:ln w="952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65255" name="Oval 7"/>
          <p:cNvSpPr>
            <a:spLocks noChangeArrowheads="1"/>
          </p:cNvSpPr>
          <p:nvPr/>
        </p:nvSpPr>
        <p:spPr bwMode="auto">
          <a:xfrm>
            <a:off x="7967663" y="2019300"/>
            <a:ext cx="685800" cy="2057400"/>
          </a:xfrm>
          <a:prstGeom prst="ellipse">
            <a:avLst/>
          </a:prstGeom>
          <a:noFill/>
          <a:ln w="952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65256" name="Oval 8"/>
          <p:cNvSpPr>
            <a:spLocks noChangeArrowheads="1"/>
          </p:cNvSpPr>
          <p:nvPr/>
        </p:nvSpPr>
        <p:spPr bwMode="auto">
          <a:xfrm>
            <a:off x="4729163" y="2019300"/>
            <a:ext cx="838200" cy="2057400"/>
          </a:xfrm>
          <a:prstGeom prst="ellipse">
            <a:avLst/>
          </a:prstGeom>
          <a:noFill/>
          <a:ln w="952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80" name="Rectangle 8"/>
          <p:cNvSpPr>
            <a:spLocks noGrp="1" noChangeArrowheads="1"/>
          </p:cNvSpPr>
          <p:nvPr>
            <p:ph type="title"/>
          </p:nvPr>
        </p:nvSpPr>
        <p:spPr>
          <a:xfrm>
            <a:off x="2675879" y="4568565"/>
            <a:ext cx="8015287" cy="914400"/>
          </a:xfrm>
        </p:spPr>
        <p:txBody>
          <a:bodyPr/>
          <a:lstStyle/>
          <a:p>
            <a:r>
              <a:rPr lang="zh-CN" altLang="en-US" sz="2400" dirty="0">
                <a:solidFill>
                  <a:schemeClr val="tx1"/>
                </a:solidFill>
              </a:rPr>
              <a:t>用这种相关预测器来预测上述例子。</a:t>
            </a:r>
            <a:br>
              <a:rPr lang="en-US" altLang="zh-CN" sz="2400" dirty="0">
                <a:solidFill>
                  <a:schemeClr val="tx1"/>
                </a:solidFill>
              </a:rPr>
            </a:br>
            <a:r>
              <a:rPr lang="zh-CN" altLang="en-US" sz="2400" dirty="0">
                <a:solidFill>
                  <a:schemeClr val="tx1"/>
                </a:solidFill>
              </a:rPr>
              <a:t>初值为</a:t>
            </a:r>
            <a:r>
              <a:rPr lang="en-US" altLang="zh-CN" sz="2400" dirty="0">
                <a:solidFill>
                  <a:schemeClr val="tx1"/>
                </a:solidFill>
              </a:rPr>
              <a:t>NT/NT.</a:t>
            </a:r>
            <a:r>
              <a:rPr lang="zh-CN" altLang="en-US" sz="2400" dirty="0">
                <a:solidFill>
                  <a:schemeClr val="tx1"/>
                </a:solidFill>
              </a:rPr>
              <a:t>（第一次迭代预测错，其余均正确）</a:t>
            </a:r>
          </a:p>
        </p:txBody>
      </p:sp>
      <p:graphicFrame>
        <p:nvGraphicFramePr>
          <p:cNvPr id="566281" name="Object 9"/>
          <p:cNvGraphicFramePr>
            <a:graphicFrameLocks noGrp="1" noChangeAspect="1"/>
          </p:cNvGraphicFramePr>
          <p:nvPr>
            <p:ph sz="half" idx="1"/>
          </p:nvPr>
        </p:nvGraphicFramePr>
        <p:xfrm>
          <a:off x="3431704" y="2420888"/>
          <a:ext cx="4853632" cy="2133600"/>
        </p:xfrm>
        <a:graphic>
          <a:graphicData uri="http://schemas.openxmlformats.org/presentationml/2006/ole">
            <mc:AlternateContent xmlns:mc="http://schemas.openxmlformats.org/markup-compatibility/2006">
              <mc:Choice xmlns:v="urn:schemas-microsoft-com:vml" Requires="v">
                <p:oleObj spid="_x0000_s4098" name="Document" r:id="rId3" imgW="8172484" imgH="3592996" progId="Word.Document.8">
                  <p:embed/>
                </p:oleObj>
              </mc:Choice>
              <mc:Fallback>
                <p:oleObj name="Document" r:id="rId3" imgW="8172484" imgH="3592996" progId="Word.Document.8">
                  <p:embed/>
                  <p:pic>
                    <p:nvPicPr>
                      <p:cNvPr id="56628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1704" y="2420888"/>
                        <a:ext cx="4853632" cy="2133600"/>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66281"/>
                                        </p:tgtEl>
                                        <p:attrNameLst>
                                          <p:attrName>style.visibility</p:attrName>
                                        </p:attrNameLst>
                                      </p:cBhvr>
                                      <p:to>
                                        <p:strVal val="visible"/>
                                      </p:to>
                                    </p:set>
                                    <p:anim calcmode="lin" valueType="num">
                                      <p:cBhvr additive="base">
                                        <p:cTn id="7" dur="500" fill="hold"/>
                                        <p:tgtEl>
                                          <p:spTgt spid="566281"/>
                                        </p:tgtEl>
                                        <p:attrNameLst>
                                          <p:attrName>ppt_x</p:attrName>
                                        </p:attrNameLst>
                                      </p:cBhvr>
                                      <p:tavLst>
                                        <p:tav tm="0">
                                          <p:val>
                                            <p:strVal val="0-#ppt_w/2"/>
                                          </p:val>
                                        </p:tav>
                                        <p:tav tm="100000">
                                          <p:val>
                                            <p:strVal val="#ppt_x"/>
                                          </p:val>
                                        </p:tav>
                                      </p:tavLst>
                                    </p:anim>
                                    <p:anim calcmode="lin" valueType="num">
                                      <p:cBhvr additive="base">
                                        <p:cTn id="8" dur="500" fill="hold"/>
                                        <p:tgtEl>
                                          <p:spTgt spid="5662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altLang="zh-CN" dirty="0"/>
              <a:t> </a:t>
            </a:r>
            <a:endParaRPr lang="zh-CN" altLang="zh-CN" dirty="0"/>
          </a:p>
        </p:txBody>
      </p:sp>
      <p:sp>
        <p:nvSpPr>
          <p:cNvPr id="567299" name="Rectangle 3"/>
          <p:cNvSpPr>
            <a:spLocks noGrp="1" noChangeArrowheads="1"/>
          </p:cNvSpPr>
          <p:nvPr>
            <p:ph idx="1"/>
          </p:nvPr>
        </p:nvSpPr>
        <p:spPr/>
        <p:txBody>
          <a:bodyPr/>
          <a:lstStyle/>
          <a:p>
            <a:r>
              <a:rPr lang="zh-CN" altLang="en-US" dirty="0"/>
              <a:t>上面相关预测器称为</a:t>
            </a:r>
            <a:r>
              <a:rPr lang="en-US" altLang="zh-CN" dirty="0"/>
              <a:t>(1,1)</a:t>
            </a:r>
            <a:r>
              <a:rPr lang="zh-CN" altLang="en-US" dirty="0"/>
              <a:t>维转移预测器</a:t>
            </a:r>
            <a:r>
              <a:rPr lang="en-US" altLang="zh-CN" dirty="0"/>
              <a:t>,</a:t>
            </a:r>
            <a:r>
              <a:rPr lang="zh-CN" altLang="en-US" dirty="0"/>
              <a:t>即根据前一次</a:t>
            </a:r>
            <a:r>
              <a:rPr lang="en-US" altLang="zh-CN" dirty="0" err="1"/>
              <a:t>br</a:t>
            </a:r>
            <a:r>
              <a:rPr lang="zh-CN" altLang="en-US" dirty="0"/>
              <a:t>指令的执行情况</a:t>
            </a:r>
            <a:r>
              <a:rPr lang="en-US" altLang="zh-CN" dirty="0"/>
              <a:t>,</a:t>
            </a:r>
            <a:r>
              <a:rPr lang="zh-CN" altLang="en-US" dirty="0"/>
              <a:t>以一对预测位选择预测值。</a:t>
            </a:r>
            <a:endParaRPr lang="en-US" altLang="zh-CN" dirty="0"/>
          </a:p>
          <a:p>
            <a:endParaRPr lang="zh-CN" altLang="en-US" dirty="0"/>
          </a:p>
          <a:p>
            <a:r>
              <a:rPr lang="zh-CN" altLang="en-US" dirty="0"/>
              <a:t>一般情况的相关预测器应为</a:t>
            </a:r>
            <a:r>
              <a:rPr lang="en-US" altLang="zh-CN" dirty="0">
                <a:solidFill>
                  <a:srgbClr val="FF0000"/>
                </a:solidFill>
              </a:rPr>
              <a:t>(</a:t>
            </a:r>
            <a:r>
              <a:rPr lang="en-US" altLang="zh-CN" dirty="0" err="1">
                <a:solidFill>
                  <a:srgbClr val="FF0000"/>
                </a:solidFill>
              </a:rPr>
              <a:t>m,n</a:t>
            </a:r>
            <a:r>
              <a:rPr lang="en-US" altLang="zh-CN" dirty="0">
                <a:solidFill>
                  <a:srgbClr val="FF0000"/>
                </a:solidFill>
              </a:rPr>
              <a:t>)</a:t>
            </a:r>
            <a:r>
              <a:rPr lang="zh-CN" altLang="en-US" dirty="0">
                <a:solidFill>
                  <a:srgbClr val="FF0000"/>
                </a:solidFill>
              </a:rPr>
              <a:t>维</a:t>
            </a:r>
            <a:r>
              <a:rPr lang="zh-CN" altLang="en-US" dirty="0"/>
              <a:t>，即根据前</a:t>
            </a:r>
            <a:r>
              <a:rPr lang="en-US" altLang="zh-CN" dirty="0">
                <a:solidFill>
                  <a:srgbClr val="FF0000"/>
                </a:solidFill>
              </a:rPr>
              <a:t>m</a:t>
            </a:r>
            <a:r>
              <a:rPr lang="zh-CN" altLang="en-US" dirty="0">
                <a:solidFill>
                  <a:srgbClr val="FF0000"/>
                </a:solidFill>
              </a:rPr>
              <a:t>条</a:t>
            </a:r>
            <a:r>
              <a:rPr lang="en-US" altLang="zh-CN" dirty="0" err="1">
                <a:solidFill>
                  <a:srgbClr val="FF0000"/>
                </a:solidFill>
              </a:rPr>
              <a:t>br</a:t>
            </a:r>
            <a:r>
              <a:rPr lang="zh-CN" altLang="en-US" dirty="0">
                <a:solidFill>
                  <a:srgbClr val="FF0000"/>
                </a:solidFill>
              </a:rPr>
              <a:t>指令</a:t>
            </a:r>
            <a:r>
              <a:rPr lang="zh-CN" altLang="en-US" dirty="0"/>
              <a:t>的转移历史纪录，从</a:t>
            </a:r>
            <a:r>
              <a:rPr lang="en-US" altLang="zh-CN" dirty="0">
                <a:solidFill>
                  <a:srgbClr val="FF0000"/>
                </a:solidFill>
              </a:rPr>
              <a:t>2</a:t>
            </a:r>
            <a:r>
              <a:rPr lang="en-US" altLang="zh-CN" baseline="30000" dirty="0">
                <a:solidFill>
                  <a:srgbClr val="FF0000"/>
                </a:solidFill>
              </a:rPr>
              <a:t>m</a:t>
            </a:r>
            <a:r>
              <a:rPr lang="zh-CN" altLang="en-US" dirty="0">
                <a:solidFill>
                  <a:srgbClr val="FF0000"/>
                </a:solidFill>
              </a:rPr>
              <a:t>个预测器</a:t>
            </a:r>
            <a:r>
              <a:rPr lang="zh-CN" altLang="en-US" dirty="0"/>
              <a:t>中选择一个预测器，每个预测器有</a:t>
            </a:r>
            <a:r>
              <a:rPr lang="en-US" altLang="zh-CN" dirty="0">
                <a:solidFill>
                  <a:srgbClr val="FF0000"/>
                </a:solidFill>
              </a:rPr>
              <a:t>n</a:t>
            </a:r>
            <a:r>
              <a:rPr lang="zh-CN" altLang="en-US" dirty="0">
                <a:solidFill>
                  <a:srgbClr val="FF0000"/>
                </a:solidFill>
              </a:rPr>
              <a:t>位来预测</a:t>
            </a:r>
            <a:r>
              <a:rPr lang="zh-CN" altLang="en-US" dirty="0"/>
              <a:t>本次</a:t>
            </a:r>
            <a:r>
              <a:rPr lang="en-US" altLang="zh-CN" dirty="0" err="1"/>
              <a:t>br</a:t>
            </a:r>
            <a:r>
              <a:rPr lang="zh-CN" altLang="en-US" dirty="0"/>
              <a:t>指令的行为。</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zh-CN" altLang="en-US" dirty="0"/>
              <a:t>（</a:t>
            </a:r>
            <a:r>
              <a:rPr lang="en-US" altLang="zh-CN" dirty="0"/>
              <a:t>2</a:t>
            </a:r>
            <a:r>
              <a:rPr lang="zh-CN" altLang="en-US" dirty="0"/>
              <a:t>，</a:t>
            </a:r>
            <a:r>
              <a:rPr lang="en-US" altLang="zh-CN" dirty="0"/>
              <a:t>2</a:t>
            </a:r>
            <a:r>
              <a:rPr lang="zh-CN" altLang="en-US" dirty="0"/>
              <a:t>）相关预测器的硬件框图：</a:t>
            </a:r>
            <a:br>
              <a:rPr lang="zh-CN" altLang="en-US" dirty="0"/>
            </a:br>
            <a:endParaRPr lang="zh-CN" altLang="en-US" dirty="0"/>
          </a:p>
        </p:txBody>
      </p:sp>
      <p:graphicFrame>
        <p:nvGraphicFramePr>
          <p:cNvPr id="568323" name="Object 3"/>
          <p:cNvGraphicFramePr>
            <a:graphicFrameLocks noGrp="1" noChangeAspect="1"/>
          </p:cNvGraphicFramePr>
          <p:nvPr>
            <p:ph idx="1"/>
          </p:nvPr>
        </p:nvGraphicFramePr>
        <p:xfrm>
          <a:off x="3798364" y="1412777"/>
          <a:ext cx="4811690" cy="3604949"/>
        </p:xfrm>
        <a:graphic>
          <a:graphicData uri="http://schemas.openxmlformats.org/presentationml/2006/ole">
            <mc:AlternateContent xmlns:mc="http://schemas.openxmlformats.org/markup-compatibility/2006">
              <mc:Choice xmlns:v="urn:schemas-microsoft-com:vml" Requires="v">
                <p:oleObj spid="_x0000_s5122" name="Picture" r:id="rId3" imgW="3000240" imgH="2247840" progId="Word.Picture.8">
                  <p:embed/>
                </p:oleObj>
              </mc:Choice>
              <mc:Fallback>
                <p:oleObj name="Picture" r:id="rId3" imgW="3000240" imgH="2247840" progId="Word.Picture.8">
                  <p:embed/>
                  <p:pic>
                    <p:nvPicPr>
                      <p:cNvPr id="56832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8364" y="1412777"/>
                        <a:ext cx="4811690" cy="3604949"/>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2135560" y="332656"/>
            <a:ext cx="8458200" cy="914400"/>
          </a:xfrm>
        </p:spPr>
        <p:txBody>
          <a:bodyPr/>
          <a:lstStyle/>
          <a:p>
            <a:r>
              <a:rPr lang="zh-CN" altLang="en-US" sz="2000" b="1" dirty="0"/>
              <a:t>相关预测器与简单预测器性能比较</a:t>
            </a:r>
            <a:r>
              <a:rPr lang="zh-CN" altLang="en-US" sz="2000" dirty="0"/>
              <a:t>（前提是总预测容量相等）</a:t>
            </a:r>
          </a:p>
        </p:txBody>
      </p:sp>
      <p:graphicFrame>
        <p:nvGraphicFramePr>
          <p:cNvPr id="2" name="Object 3"/>
          <p:cNvGraphicFramePr>
            <a:graphicFrameLocks noGrp="1" noChangeAspect="1"/>
          </p:cNvGraphicFramePr>
          <p:nvPr>
            <p:ph sz="half" idx="1"/>
          </p:nvPr>
        </p:nvGraphicFramePr>
        <p:xfrm>
          <a:off x="2474913" y="1392239"/>
          <a:ext cx="7091362" cy="47958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zh-CN" altLang="en-US"/>
              <a:t>比较结果</a:t>
            </a:r>
          </a:p>
        </p:txBody>
      </p:sp>
      <mc:AlternateContent xmlns:mc="http://schemas.openxmlformats.org/markup-compatibility/2006">
        <mc:Choice xmlns:a14="http://schemas.microsoft.com/office/drawing/2010/main" Requires="a14">
          <p:sp>
            <p:nvSpPr>
              <p:cNvPr id="570371" name="Rectangle 3"/>
              <p:cNvSpPr>
                <a:spLocks noGrp="1" noChangeArrowheads="1"/>
              </p:cNvSpPr>
              <p:nvPr>
                <p:ph idx="1"/>
              </p:nvPr>
            </p:nvSpPr>
            <p:spPr/>
            <p:txBody>
              <a:bodyPr/>
              <a:lstStyle/>
              <a:p>
                <a:r>
                  <a:rPr lang="zh-CN" altLang="en-US" dirty="0"/>
                  <a:t>预测容量</a:t>
                </a:r>
              </a:p>
              <a:p>
                <a:r>
                  <a:rPr lang="en-US" altLang="zh-CN" dirty="0"/>
                  <a:t>(0,2)4K entries: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0</m:t>
                        </m:r>
                      </m:sup>
                    </m:sSup>
                  </m:oMath>
                </a14:m>
                <a:r>
                  <a:rPr lang="en-US" altLang="zh-CN" dirty="0">
                    <a:sym typeface="Symbol" pitchFamily="18" charset="2"/>
                  </a:rPr>
                  <a:t>2 4K = 8K</a:t>
                </a:r>
              </a:p>
              <a:p>
                <a:r>
                  <a:rPr lang="en-US" altLang="zh-CN" dirty="0">
                    <a:sym typeface="Symbol" pitchFamily="18" charset="2"/>
                  </a:rPr>
                  <a:t>(2,2)1K entries: </a:t>
                </a:r>
                <a14:m>
                  <m:oMath xmlns:m="http://schemas.openxmlformats.org/officeDocument/2006/math">
                    <m:sSup>
                      <m:sSupPr>
                        <m:ctrlPr>
                          <a:rPr lang="en-US" altLang="zh-CN" b="0" i="1" smtClean="0">
                            <a:latin typeface="Cambria Math" panose="02040503050406030204" pitchFamily="18" charset="0"/>
                            <a:sym typeface="Symbol" pitchFamily="18" charset="2"/>
                          </a:rPr>
                        </m:ctrlPr>
                      </m:sSupPr>
                      <m:e>
                        <m:r>
                          <a:rPr lang="en-US" altLang="zh-CN" b="0" i="1" smtClean="0">
                            <a:latin typeface="Cambria Math" panose="02040503050406030204" pitchFamily="18" charset="0"/>
                            <a:sym typeface="Symbol" pitchFamily="18" charset="2"/>
                          </a:rPr>
                          <m:t>2</m:t>
                        </m:r>
                      </m:e>
                      <m:sup>
                        <m:r>
                          <a:rPr lang="en-US" altLang="zh-CN" b="0" i="1" smtClean="0">
                            <a:latin typeface="Cambria Math" panose="02040503050406030204" pitchFamily="18" charset="0"/>
                            <a:sym typeface="Symbol" pitchFamily="18" charset="2"/>
                          </a:rPr>
                          <m:t>2</m:t>
                        </m:r>
                      </m:sup>
                    </m:sSup>
                  </m:oMath>
                </a14:m>
                <a:r>
                  <a:rPr lang="en-US" altLang="zh-CN" dirty="0">
                    <a:sym typeface="Symbol" pitchFamily="18" charset="2"/>
                  </a:rPr>
                  <a:t>2 1K = 8K</a:t>
                </a:r>
              </a:p>
              <a:p>
                <a:endParaRPr lang="en-US" altLang="zh-CN" dirty="0">
                  <a:sym typeface="Symbol" pitchFamily="18" charset="2"/>
                </a:endParaRPr>
              </a:p>
              <a:p>
                <a:endParaRPr lang="en-US" altLang="zh-CN" dirty="0">
                  <a:sym typeface="Symbol" pitchFamily="18" charset="2"/>
                </a:endParaRPr>
              </a:p>
              <a:p>
                <a:endParaRPr lang="en-US" altLang="zh-CN" dirty="0">
                  <a:sym typeface="Symbol" pitchFamily="18" charset="2"/>
                </a:endParaRPr>
              </a:p>
              <a:p>
                <a:r>
                  <a:rPr lang="zh-CN" altLang="en-US" dirty="0">
                    <a:sym typeface="Symbol" pitchFamily="18" charset="2"/>
                  </a:rPr>
                  <a:t>结论</a:t>
                </a:r>
                <a:r>
                  <a:rPr lang="en-US" altLang="zh-CN" dirty="0">
                    <a:sym typeface="Symbol" pitchFamily="18" charset="2"/>
                  </a:rPr>
                  <a:t>: </a:t>
                </a:r>
                <a:r>
                  <a:rPr lang="zh-CN" altLang="en-US" dirty="0">
                    <a:sym typeface="Symbol" pitchFamily="18" charset="2"/>
                  </a:rPr>
                  <a:t>相关预测器的性能明显优于简单预测器。</a:t>
                </a:r>
              </a:p>
              <a:p>
                <a:endParaRPr lang="zh-CN" altLang="en-US" dirty="0">
                  <a:sym typeface="Symbol" pitchFamily="18" charset="2"/>
                </a:endParaRPr>
              </a:p>
              <a:p>
                <a:endParaRPr lang="en-US" altLang="zh-CN" dirty="0">
                  <a:sym typeface="Symbol" pitchFamily="18" charset="2"/>
                </a:endParaRPr>
              </a:p>
            </p:txBody>
          </p:sp>
        </mc:Choice>
        <mc:Fallback>
          <p:sp>
            <p:nvSpPr>
              <p:cNvPr id="570371" name="Rectangle 3"/>
              <p:cNvSpPr>
                <a:spLocks noGrp="1" noRot="1" noChangeAspect="1" noMove="1" noResize="1" noEditPoints="1" noAdjustHandles="1" noChangeArrowheads="1" noChangeShapeType="1" noTextEdit="1"/>
              </p:cNvSpPr>
              <p:nvPr>
                <p:ph idx="1"/>
              </p:nvPr>
            </p:nvSpPr>
            <p:spPr>
              <a:blipFill>
                <a:blip r:embed="rId2"/>
                <a:stretch>
                  <a:fillRect l="-404" t="-1517"/>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2286000" y="1484314"/>
            <a:ext cx="7697788" cy="4611687"/>
          </a:xfrm>
        </p:spPr>
        <p:txBody>
          <a:bodyPr/>
          <a:lstStyle/>
          <a:p>
            <a:r>
              <a:rPr lang="zh-CN" altLang="en-US"/>
              <a:t>如何将此类</a:t>
            </a:r>
            <a:r>
              <a:rPr lang="en-US" altLang="zh-CN"/>
              <a:t>LLP</a:t>
            </a:r>
            <a:r>
              <a:rPr lang="zh-CN" altLang="en-US"/>
              <a:t>转化为</a:t>
            </a:r>
            <a:r>
              <a:rPr lang="en-US" altLang="zh-CN"/>
              <a:t>ILP?</a:t>
            </a:r>
          </a:p>
          <a:p>
            <a:pPr lvl="1"/>
            <a:endParaRPr lang="en-US" altLang="zh-CN">
              <a:solidFill>
                <a:srgbClr val="FF0000"/>
              </a:solidFill>
            </a:endParaRPr>
          </a:p>
          <a:p>
            <a:pPr lvl="1">
              <a:lnSpc>
                <a:spcPct val="130000"/>
              </a:lnSpc>
            </a:pPr>
            <a:r>
              <a:rPr lang="zh-CN" altLang="en-US" b="1"/>
              <a:t>首先把</a:t>
            </a:r>
            <a:r>
              <a:rPr lang="en-US" altLang="zh-CN" b="1"/>
              <a:t>loop</a:t>
            </a:r>
            <a:r>
              <a:rPr lang="zh-CN" altLang="en-US" b="1"/>
              <a:t>按每次迭代代码序列展开，</a:t>
            </a:r>
          </a:p>
          <a:p>
            <a:pPr lvl="1">
              <a:lnSpc>
                <a:spcPct val="130000"/>
              </a:lnSpc>
            </a:pPr>
            <a:r>
              <a:rPr lang="zh-CN" altLang="en-US" b="1"/>
              <a:t>再根据代码指令指令之间相关性进行调度</a:t>
            </a:r>
            <a:r>
              <a:rPr lang="zh-CN" altLang="en-US"/>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a:xfrm>
            <a:off x="809625" y="266701"/>
            <a:ext cx="9628188" cy="1066800"/>
          </a:xfrm>
        </p:spPr>
        <p:txBody>
          <a:bodyPr/>
          <a:lstStyle/>
          <a:p>
            <a:r>
              <a:rPr lang="en-US" altLang="zh-CN" dirty="0"/>
              <a:t>3.7.2 </a:t>
            </a:r>
            <a:r>
              <a:rPr lang="zh-CN" altLang="en-US" dirty="0"/>
              <a:t>转移目标缓冲器</a:t>
            </a:r>
            <a:r>
              <a:rPr lang="en-US" altLang="zh-CN" dirty="0"/>
              <a:t>(</a:t>
            </a:r>
            <a:r>
              <a:rPr lang="en-US" altLang="zh-CN" dirty="0">
                <a:ea typeface="黑体" pitchFamily="49" charset="-122"/>
              </a:rPr>
              <a:t>Branch Target Buffer</a:t>
            </a:r>
            <a:r>
              <a:rPr lang="en-US" altLang="zh-CN" dirty="0"/>
              <a:t>) </a:t>
            </a:r>
            <a:br>
              <a:rPr lang="en-US" altLang="zh-CN" dirty="0"/>
            </a:br>
            <a:r>
              <a:rPr lang="en-US" altLang="zh-CN" dirty="0"/>
              <a:t>		</a:t>
            </a:r>
            <a:endParaRPr lang="zh-CN" altLang="en-US" dirty="0"/>
          </a:p>
        </p:txBody>
      </p:sp>
      <p:sp>
        <p:nvSpPr>
          <p:cNvPr id="571395" name="Rectangle 3"/>
          <p:cNvSpPr>
            <a:spLocks noGrp="1" noChangeArrowheads="1"/>
          </p:cNvSpPr>
          <p:nvPr>
            <p:ph idx="1"/>
          </p:nvPr>
        </p:nvSpPr>
        <p:spPr>
          <a:xfrm>
            <a:off x="2351089" y="1674814"/>
            <a:ext cx="8086725" cy="3698875"/>
          </a:xfrm>
        </p:spPr>
        <p:txBody>
          <a:bodyPr/>
          <a:lstStyle/>
          <a:p>
            <a:pPr>
              <a:lnSpc>
                <a:spcPct val="90000"/>
              </a:lnSpc>
            </a:pPr>
            <a:r>
              <a:rPr lang="zh-CN" altLang="en-US" sz="2800" dirty="0"/>
              <a:t>转移目标缓冲器</a:t>
            </a:r>
            <a:endParaRPr lang="en-US" altLang="zh-CN" sz="2800" dirty="0"/>
          </a:p>
          <a:p>
            <a:pPr lvl="1">
              <a:lnSpc>
                <a:spcPct val="90000"/>
              </a:lnSpc>
            </a:pPr>
            <a:r>
              <a:rPr lang="zh-CN" altLang="en-US" dirty="0"/>
              <a:t>进一步减少控制竞争带来的延迟</a:t>
            </a:r>
          </a:p>
          <a:p>
            <a:pPr lvl="1">
              <a:lnSpc>
                <a:spcPct val="110000"/>
              </a:lnSpc>
            </a:pPr>
            <a:r>
              <a:rPr lang="zh-CN" altLang="en-US" dirty="0"/>
              <a:t>如果一个转移预测缓冲器存储了被调用转移指令的下一条要执行的</a:t>
            </a:r>
            <a:r>
              <a:rPr lang="zh-CN" altLang="en-US" dirty="0">
                <a:solidFill>
                  <a:srgbClr val="FF0000"/>
                </a:solidFill>
              </a:rPr>
              <a:t>预测指令的地址</a:t>
            </a:r>
            <a:r>
              <a:rPr lang="zh-CN" altLang="en-US" dirty="0"/>
              <a:t>，则称之为转移目标缓冲器，或转移目标</a:t>
            </a:r>
            <a:r>
              <a:rPr lang="en-US" altLang="zh-CN" dirty="0"/>
              <a:t>Cache.</a:t>
            </a:r>
          </a:p>
          <a:p>
            <a:pPr lvl="2">
              <a:lnSpc>
                <a:spcPct val="110000"/>
              </a:lnSpc>
            </a:pPr>
            <a:r>
              <a:rPr lang="zh-CN" altLang="en-US" dirty="0"/>
              <a:t>希望在</a:t>
            </a:r>
            <a:r>
              <a:rPr lang="en-US" altLang="zh-CN" dirty="0"/>
              <a:t>IF</a:t>
            </a:r>
            <a:r>
              <a:rPr lang="zh-CN" altLang="en-US" dirty="0"/>
              <a:t>结束时知道下条指令的指针，即在译码前知道是否是转移指令及转移行为。</a:t>
            </a:r>
          </a:p>
          <a:p>
            <a:pPr lvl="2">
              <a:lnSpc>
                <a:spcPct val="110000"/>
              </a:lnSpc>
            </a:pPr>
            <a:r>
              <a:rPr lang="zh-CN" altLang="en-US" dirty="0"/>
              <a:t>建立缓冲器用来存放转移指令地址和该指令的转移行为</a:t>
            </a:r>
            <a:endParaRPr lang="zh-CN" altLang="zh-CN" dirty="0"/>
          </a:p>
          <a:p>
            <a:pPr>
              <a:lnSpc>
                <a:spcPct val="90000"/>
              </a:lnSpc>
            </a:pPr>
            <a:endParaRPr lang="zh-CN" altLang="en-US" sz="2800" dirty="0"/>
          </a:p>
          <a:p>
            <a:pPr>
              <a:lnSpc>
                <a:spcPct val="90000"/>
              </a:lnSpc>
            </a:pPr>
            <a:endParaRPr lang="en-US" altLang="zh-CN" sz="2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r>
              <a:rPr lang="zh-CN" altLang="en-US" dirty="0"/>
              <a:t>转移目标缓冲器结构：</a:t>
            </a:r>
          </a:p>
        </p:txBody>
      </p:sp>
      <p:sp>
        <p:nvSpPr>
          <p:cNvPr id="572419" name="Rectangle 3"/>
          <p:cNvSpPr>
            <a:spLocks noGrp="1" noChangeArrowheads="1"/>
          </p:cNvSpPr>
          <p:nvPr>
            <p:ph idx="1"/>
          </p:nvPr>
        </p:nvSpPr>
        <p:spPr>
          <a:xfrm>
            <a:off x="1971675" y="818920"/>
            <a:ext cx="7924800" cy="4419600"/>
          </a:xfrm>
        </p:spPr>
        <p:txBody>
          <a:bodyPr/>
          <a:lstStyle/>
          <a:p>
            <a:r>
              <a:rPr lang="en-US" altLang="en-US" dirty="0"/>
              <a:t>Branch Target Buffer (Branch Target Cache): </a:t>
            </a:r>
          </a:p>
          <a:p>
            <a:pPr lvl="1"/>
            <a:r>
              <a:rPr lang="en-US" altLang="en-US" dirty="0"/>
              <a:t>Address of branch index to get prediction AND branch address (if taken)</a:t>
            </a:r>
          </a:p>
          <a:p>
            <a:pPr lvl="1"/>
            <a:r>
              <a:rPr lang="en-US" altLang="en-US" dirty="0"/>
              <a:t>Note: must check for branch match now, since can’t use wrong branch address</a:t>
            </a:r>
          </a:p>
          <a:p>
            <a:endParaRPr lang="en-US" altLang="zh-CN" dirty="0"/>
          </a:p>
        </p:txBody>
      </p:sp>
      <p:grpSp>
        <p:nvGrpSpPr>
          <p:cNvPr id="572420" name="Group 4"/>
          <p:cNvGrpSpPr>
            <a:grpSpLocks/>
          </p:cNvGrpSpPr>
          <p:nvPr/>
        </p:nvGrpSpPr>
        <p:grpSpPr bwMode="auto">
          <a:xfrm>
            <a:off x="1966914" y="2819401"/>
            <a:ext cx="8416925" cy="3592513"/>
            <a:chOff x="-88" y="1545"/>
            <a:chExt cx="5302" cy="2682"/>
          </a:xfrm>
        </p:grpSpPr>
        <p:grpSp>
          <p:nvGrpSpPr>
            <p:cNvPr id="572421" name="Group 5"/>
            <p:cNvGrpSpPr>
              <a:grpSpLocks/>
            </p:cNvGrpSpPr>
            <p:nvPr/>
          </p:nvGrpSpPr>
          <p:grpSpPr bwMode="auto">
            <a:xfrm>
              <a:off x="1332" y="1545"/>
              <a:ext cx="3312" cy="1390"/>
              <a:chOff x="1440" y="2114"/>
              <a:chExt cx="3312" cy="1390"/>
            </a:xfrm>
          </p:grpSpPr>
          <p:grpSp>
            <p:nvGrpSpPr>
              <p:cNvPr id="572422" name="Group 6"/>
              <p:cNvGrpSpPr>
                <a:grpSpLocks/>
              </p:cNvGrpSpPr>
              <p:nvPr/>
            </p:nvGrpSpPr>
            <p:grpSpPr bwMode="auto">
              <a:xfrm>
                <a:off x="1440" y="2352"/>
                <a:ext cx="3312" cy="1152"/>
                <a:chOff x="960" y="1056"/>
                <a:chExt cx="3312" cy="1152"/>
              </a:xfrm>
            </p:grpSpPr>
            <p:sp>
              <p:nvSpPr>
                <p:cNvPr id="572423" name="Rectangle 7"/>
                <p:cNvSpPr>
                  <a:spLocks noChangeArrowheads="1"/>
                </p:cNvSpPr>
                <p:nvPr/>
              </p:nvSpPr>
              <p:spPr bwMode="auto">
                <a:xfrm>
                  <a:off x="960" y="1056"/>
                  <a:ext cx="1536" cy="192"/>
                </a:xfrm>
                <a:prstGeom prst="rect">
                  <a:avLst/>
                </a:prstGeom>
                <a:solidFill>
                  <a:srgbClr val="A6F6E5"/>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24" name="Rectangle 8"/>
                <p:cNvSpPr>
                  <a:spLocks noChangeArrowheads="1"/>
                </p:cNvSpPr>
                <p:nvPr/>
              </p:nvSpPr>
              <p:spPr bwMode="auto">
                <a:xfrm>
                  <a:off x="2496" y="1056"/>
                  <a:ext cx="1536" cy="192"/>
                </a:xfrm>
                <a:prstGeom prst="rect">
                  <a:avLst/>
                </a:prstGeom>
                <a:solidFill>
                  <a:srgbClr val="FFFF66"/>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25" name="Rectangle 9"/>
                <p:cNvSpPr>
                  <a:spLocks noChangeArrowheads="1"/>
                </p:cNvSpPr>
                <p:nvPr/>
              </p:nvSpPr>
              <p:spPr bwMode="auto">
                <a:xfrm>
                  <a:off x="4032" y="1056"/>
                  <a:ext cx="240" cy="192"/>
                </a:xfrm>
                <a:prstGeom prst="rect">
                  <a:avLst/>
                </a:prstGeom>
                <a:solidFill>
                  <a:schemeClr val="hlink"/>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26" name="Rectangle 10"/>
                <p:cNvSpPr>
                  <a:spLocks noChangeArrowheads="1"/>
                </p:cNvSpPr>
                <p:nvPr/>
              </p:nvSpPr>
              <p:spPr bwMode="auto">
                <a:xfrm>
                  <a:off x="960" y="1248"/>
                  <a:ext cx="1536" cy="192"/>
                </a:xfrm>
                <a:prstGeom prst="rect">
                  <a:avLst/>
                </a:prstGeom>
                <a:solidFill>
                  <a:srgbClr val="A6F6E5"/>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27" name="Rectangle 11"/>
                <p:cNvSpPr>
                  <a:spLocks noChangeArrowheads="1"/>
                </p:cNvSpPr>
                <p:nvPr/>
              </p:nvSpPr>
              <p:spPr bwMode="auto">
                <a:xfrm>
                  <a:off x="2496" y="1248"/>
                  <a:ext cx="1536" cy="192"/>
                </a:xfrm>
                <a:prstGeom prst="rect">
                  <a:avLst/>
                </a:prstGeom>
                <a:solidFill>
                  <a:srgbClr val="FFFF66"/>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28" name="Rectangle 12"/>
                <p:cNvSpPr>
                  <a:spLocks noChangeArrowheads="1"/>
                </p:cNvSpPr>
                <p:nvPr/>
              </p:nvSpPr>
              <p:spPr bwMode="auto">
                <a:xfrm>
                  <a:off x="4032" y="1248"/>
                  <a:ext cx="240" cy="192"/>
                </a:xfrm>
                <a:prstGeom prst="rect">
                  <a:avLst/>
                </a:prstGeom>
                <a:solidFill>
                  <a:schemeClr val="hlink"/>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29" name="Rectangle 13"/>
                <p:cNvSpPr>
                  <a:spLocks noChangeArrowheads="1"/>
                </p:cNvSpPr>
                <p:nvPr/>
              </p:nvSpPr>
              <p:spPr bwMode="auto">
                <a:xfrm>
                  <a:off x="960" y="1440"/>
                  <a:ext cx="1536" cy="192"/>
                </a:xfrm>
                <a:prstGeom prst="rect">
                  <a:avLst/>
                </a:prstGeom>
                <a:solidFill>
                  <a:srgbClr val="A6F6E5"/>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30" name="Rectangle 14"/>
                <p:cNvSpPr>
                  <a:spLocks noChangeArrowheads="1"/>
                </p:cNvSpPr>
                <p:nvPr/>
              </p:nvSpPr>
              <p:spPr bwMode="auto">
                <a:xfrm>
                  <a:off x="2496" y="1440"/>
                  <a:ext cx="1536" cy="192"/>
                </a:xfrm>
                <a:prstGeom prst="rect">
                  <a:avLst/>
                </a:prstGeom>
                <a:solidFill>
                  <a:srgbClr val="FFFF66"/>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31" name="Rectangle 15"/>
                <p:cNvSpPr>
                  <a:spLocks noChangeArrowheads="1"/>
                </p:cNvSpPr>
                <p:nvPr/>
              </p:nvSpPr>
              <p:spPr bwMode="auto">
                <a:xfrm>
                  <a:off x="4032" y="1440"/>
                  <a:ext cx="240" cy="192"/>
                </a:xfrm>
                <a:prstGeom prst="rect">
                  <a:avLst/>
                </a:prstGeom>
                <a:solidFill>
                  <a:schemeClr val="hlink"/>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32" name="Rectangle 16"/>
                <p:cNvSpPr>
                  <a:spLocks noChangeArrowheads="1"/>
                </p:cNvSpPr>
                <p:nvPr/>
              </p:nvSpPr>
              <p:spPr bwMode="auto">
                <a:xfrm>
                  <a:off x="960" y="1632"/>
                  <a:ext cx="1536" cy="192"/>
                </a:xfrm>
                <a:prstGeom prst="rect">
                  <a:avLst/>
                </a:prstGeom>
                <a:solidFill>
                  <a:srgbClr val="A6F6E5"/>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33" name="Rectangle 17"/>
                <p:cNvSpPr>
                  <a:spLocks noChangeArrowheads="1"/>
                </p:cNvSpPr>
                <p:nvPr/>
              </p:nvSpPr>
              <p:spPr bwMode="auto">
                <a:xfrm>
                  <a:off x="2496" y="1632"/>
                  <a:ext cx="1536" cy="192"/>
                </a:xfrm>
                <a:prstGeom prst="rect">
                  <a:avLst/>
                </a:prstGeom>
                <a:solidFill>
                  <a:srgbClr val="FFFF66"/>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34" name="Rectangle 18"/>
                <p:cNvSpPr>
                  <a:spLocks noChangeArrowheads="1"/>
                </p:cNvSpPr>
                <p:nvPr/>
              </p:nvSpPr>
              <p:spPr bwMode="auto">
                <a:xfrm>
                  <a:off x="4032" y="1632"/>
                  <a:ext cx="240" cy="192"/>
                </a:xfrm>
                <a:prstGeom prst="rect">
                  <a:avLst/>
                </a:prstGeom>
                <a:solidFill>
                  <a:schemeClr val="hlink"/>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35" name="Rectangle 19"/>
                <p:cNvSpPr>
                  <a:spLocks noChangeArrowheads="1"/>
                </p:cNvSpPr>
                <p:nvPr/>
              </p:nvSpPr>
              <p:spPr bwMode="auto">
                <a:xfrm>
                  <a:off x="960" y="1824"/>
                  <a:ext cx="1536" cy="192"/>
                </a:xfrm>
                <a:prstGeom prst="rect">
                  <a:avLst/>
                </a:prstGeom>
                <a:solidFill>
                  <a:srgbClr val="A6F6E5"/>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36" name="Rectangle 20"/>
                <p:cNvSpPr>
                  <a:spLocks noChangeArrowheads="1"/>
                </p:cNvSpPr>
                <p:nvPr/>
              </p:nvSpPr>
              <p:spPr bwMode="auto">
                <a:xfrm>
                  <a:off x="2496" y="1824"/>
                  <a:ext cx="1536" cy="192"/>
                </a:xfrm>
                <a:prstGeom prst="rect">
                  <a:avLst/>
                </a:prstGeom>
                <a:solidFill>
                  <a:srgbClr val="FFFF66"/>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37" name="Rectangle 21"/>
                <p:cNvSpPr>
                  <a:spLocks noChangeArrowheads="1"/>
                </p:cNvSpPr>
                <p:nvPr/>
              </p:nvSpPr>
              <p:spPr bwMode="auto">
                <a:xfrm>
                  <a:off x="4032" y="1824"/>
                  <a:ext cx="240" cy="192"/>
                </a:xfrm>
                <a:prstGeom prst="rect">
                  <a:avLst/>
                </a:prstGeom>
                <a:solidFill>
                  <a:schemeClr val="hlink"/>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38" name="Rectangle 22"/>
                <p:cNvSpPr>
                  <a:spLocks noChangeArrowheads="1"/>
                </p:cNvSpPr>
                <p:nvPr/>
              </p:nvSpPr>
              <p:spPr bwMode="auto">
                <a:xfrm>
                  <a:off x="960" y="2016"/>
                  <a:ext cx="1536" cy="192"/>
                </a:xfrm>
                <a:prstGeom prst="rect">
                  <a:avLst/>
                </a:prstGeom>
                <a:solidFill>
                  <a:srgbClr val="A6F6E5"/>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39" name="Rectangle 23"/>
                <p:cNvSpPr>
                  <a:spLocks noChangeArrowheads="1"/>
                </p:cNvSpPr>
                <p:nvPr/>
              </p:nvSpPr>
              <p:spPr bwMode="auto">
                <a:xfrm>
                  <a:off x="2496" y="2016"/>
                  <a:ext cx="1536" cy="192"/>
                </a:xfrm>
                <a:prstGeom prst="rect">
                  <a:avLst/>
                </a:prstGeom>
                <a:solidFill>
                  <a:srgbClr val="FFFF66"/>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40" name="Rectangle 24"/>
                <p:cNvSpPr>
                  <a:spLocks noChangeArrowheads="1"/>
                </p:cNvSpPr>
                <p:nvPr/>
              </p:nvSpPr>
              <p:spPr bwMode="auto">
                <a:xfrm>
                  <a:off x="4032" y="2016"/>
                  <a:ext cx="240" cy="192"/>
                </a:xfrm>
                <a:prstGeom prst="rect">
                  <a:avLst/>
                </a:prstGeom>
                <a:solidFill>
                  <a:schemeClr val="hlink"/>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grpSp>
          <p:sp>
            <p:nvSpPr>
              <p:cNvPr id="572441" name="Text Box 25"/>
              <p:cNvSpPr txBox="1">
                <a:spLocks noChangeArrowheads="1"/>
              </p:cNvSpPr>
              <p:nvPr/>
            </p:nvSpPr>
            <p:spPr bwMode="auto">
              <a:xfrm>
                <a:off x="1776" y="2114"/>
                <a:ext cx="816" cy="27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r>
                  <a:rPr lang="en-US" altLang="en-US" b="1">
                    <a:solidFill>
                      <a:srgbClr val="000000"/>
                    </a:solidFill>
                    <a:latin typeface="Comic Sans MS" pitchFamily="66" charset="0"/>
                    <a:ea typeface="宋体" pitchFamily="2" charset="-122"/>
                  </a:rPr>
                  <a:t>Branch PC</a:t>
                </a:r>
              </a:p>
            </p:txBody>
          </p:sp>
          <p:sp>
            <p:nvSpPr>
              <p:cNvPr id="572442" name="Text Box 26"/>
              <p:cNvSpPr txBox="1">
                <a:spLocks noChangeArrowheads="1"/>
              </p:cNvSpPr>
              <p:nvPr/>
            </p:nvSpPr>
            <p:spPr bwMode="auto">
              <a:xfrm>
                <a:off x="3221" y="2114"/>
                <a:ext cx="1004" cy="27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r>
                  <a:rPr lang="en-US" altLang="en-US" b="1">
                    <a:solidFill>
                      <a:srgbClr val="000000"/>
                    </a:solidFill>
                    <a:latin typeface="Comic Sans MS" pitchFamily="66" charset="0"/>
                    <a:ea typeface="宋体" pitchFamily="2" charset="-122"/>
                  </a:rPr>
                  <a:t>Predicted PC</a:t>
                </a:r>
              </a:p>
            </p:txBody>
          </p:sp>
        </p:grpSp>
        <p:sp>
          <p:nvSpPr>
            <p:cNvPr id="572443" name="Oval 27"/>
            <p:cNvSpPr>
              <a:spLocks noChangeArrowheads="1"/>
            </p:cNvSpPr>
            <p:nvPr/>
          </p:nvSpPr>
          <p:spPr bwMode="auto">
            <a:xfrm>
              <a:off x="1872" y="3168"/>
              <a:ext cx="384" cy="384"/>
            </a:xfrm>
            <a:prstGeom prst="ellipse">
              <a:avLst/>
            </a:prstGeom>
            <a:noFill/>
            <a:ln w="28575">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ltLang="en-US" b="1">
                  <a:solidFill>
                    <a:srgbClr val="000000"/>
                  </a:solidFill>
                  <a:latin typeface="Comic Sans MS" pitchFamily="66" charset="0"/>
                  <a:ea typeface="宋体" pitchFamily="2" charset="-122"/>
                </a:rPr>
                <a:t>=?</a:t>
              </a:r>
            </a:p>
          </p:txBody>
        </p:sp>
        <p:sp>
          <p:nvSpPr>
            <p:cNvPr id="572444" name="Line 28"/>
            <p:cNvSpPr>
              <a:spLocks noChangeShapeType="1"/>
            </p:cNvSpPr>
            <p:nvPr/>
          </p:nvSpPr>
          <p:spPr bwMode="auto">
            <a:xfrm>
              <a:off x="2064" y="2928"/>
              <a:ext cx="0" cy="24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45" name="Text Box 29"/>
            <p:cNvSpPr txBox="1">
              <a:spLocks noChangeArrowheads="1"/>
            </p:cNvSpPr>
            <p:nvPr/>
          </p:nvSpPr>
          <p:spPr bwMode="auto">
            <a:xfrm rot="5400000">
              <a:off x="59" y="2169"/>
              <a:ext cx="1523" cy="40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r>
                <a:rPr lang="en-US" altLang="en-US" b="1">
                  <a:solidFill>
                    <a:srgbClr val="000000"/>
                  </a:solidFill>
                  <a:latin typeface="Comic Sans MS" pitchFamily="66" charset="0"/>
                  <a:ea typeface="宋体" pitchFamily="2" charset="-122"/>
                </a:rPr>
                <a:t>PC of instruction</a:t>
              </a:r>
            </a:p>
            <a:p>
              <a:pPr algn="ctr" eaLnBrk="0" fontAlgn="base" hangingPunct="0">
                <a:spcBef>
                  <a:spcPct val="0"/>
                </a:spcBef>
                <a:spcAft>
                  <a:spcPct val="0"/>
                </a:spcAft>
              </a:pPr>
              <a:r>
                <a:rPr lang="en-US" altLang="en-US" b="1">
                  <a:solidFill>
                    <a:srgbClr val="000000"/>
                  </a:solidFill>
                  <a:latin typeface="Comic Sans MS" pitchFamily="66" charset="0"/>
                  <a:ea typeface="宋体" pitchFamily="2" charset="-122"/>
                </a:rPr>
                <a:t>FETCH</a:t>
              </a:r>
            </a:p>
          </p:txBody>
        </p:sp>
        <p:sp>
          <p:nvSpPr>
            <p:cNvPr id="572446" name="AutoShape 30"/>
            <p:cNvSpPr>
              <a:spLocks/>
            </p:cNvSpPr>
            <p:nvPr/>
          </p:nvSpPr>
          <p:spPr bwMode="auto">
            <a:xfrm>
              <a:off x="1008" y="1776"/>
              <a:ext cx="288" cy="1200"/>
            </a:xfrm>
            <a:prstGeom prst="rightBrace">
              <a:avLst>
                <a:gd name="adj1" fmla="val 34722"/>
                <a:gd name="adj2" fmla="val 50000"/>
              </a:avLst>
            </a:prstGeom>
            <a:noFill/>
            <a:ln w="28575">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47" name="Freeform 31"/>
            <p:cNvSpPr>
              <a:spLocks/>
            </p:cNvSpPr>
            <p:nvPr/>
          </p:nvSpPr>
          <p:spPr bwMode="auto">
            <a:xfrm>
              <a:off x="816" y="2976"/>
              <a:ext cx="1008" cy="384"/>
            </a:xfrm>
            <a:custGeom>
              <a:avLst/>
              <a:gdLst>
                <a:gd name="T0" fmla="*/ 0 w 1008"/>
                <a:gd name="T1" fmla="*/ 0 h 432"/>
                <a:gd name="T2" fmla="*/ 0 w 1008"/>
                <a:gd name="T3" fmla="*/ 432 h 432"/>
                <a:gd name="T4" fmla="*/ 1008 w 1008"/>
                <a:gd name="T5" fmla="*/ 432 h 432"/>
              </a:gdLst>
              <a:ahLst/>
              <a:cxnLst>
                <a:cxn ang="0">
                  <a:pos x="T0" y="T1"/>
                </a:cxn>
                <a:cxn ang="0">
                  <a:pos x="T2" y="T3"/>
                </a:cxn>
                <a:cxn ang="0">
                  <a:pos x="T4" y="T5"/>
                </a:cxn>
              </a:cxnLst>
              <a:rect l="0" t="0" r="r" b="b"/>
              <a:pathLst>
                <a:path w="1008" h="432">
                  <a:moveTo>
                    <a:pt x="0" y="0"/>
                  </a:moveTo>
                  <a:lnTo>
                    <a:pt x="0" y="432"/>
                  </a:lnTo>
                  <a:lnTo>
                    <a:pt x="1008" y="432"/>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48" name="Line 32"/>
            <p:cNvSpPr>
              <a:spLocks noChangeShapeType="1"/>
            </p:cNvSpPr>
            <p:nvPr/>
          </p:nvSpPr>
          <p:spPr bwMode="auto">
            <a:xfrm>
              <a:off x="4512" y="2928"/>
              <a:ext cx="0" cy="288"/>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49" name="Text Box 33"/>
            <p:cNvSpPr txBox="1">
              <a:spLocks noChangeArrowheads="1"/>
            </p:cNvSpPr>
            <p:nvPr/>
          </p:nvSpPr>
          <p:spPr bwMode="auto">
            <a:xfrm>
              <a:off x="3984" y="3157"/>
              <a:ext cx="1230" cy="68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r>
                <a:rPr lang="en-US" altLang="en-US" b="1">
                  <a:solidFill>
                    <a:srgbClr val="000000"/>
                  </a:solidFill>
                  <a:latin typeface="Comic Sans MS" pitchFamily="66" charset="0"/>
                  <a:ea typeface="宋体" pitchFamily="2" charset="-122"/>
                </a:rPr>
                <a:t>Extra </a:t>
              </a:r>
            </a:p>
            <a:p>
              <a:pPr algn="ctr" eaLnBrk="0" fontAlgn="base" hangingPunct="0">
                <a:spcBef>
                  <a:spcPct val="0"/>
                </a:spcBef>
                <a:spcAft>
                  <a:spcPct val="0"/>
                </a:spcAft>
              </a:pPr>
              <a:r>
                <a:rPr lang="en-US" altLang="en-US" b="1">
                  <a:solidFill>
                    <a:srgbClr val="000000"/>
                  </a:solidFill>
                  <a:latin typeface="Comic Sans MS" pitchFamily="66" charset="0"/>
                  <a:ea typeface="宋体" pitchFamily="2" charset="-122"/>
                </a:rPr>
                <a:t>prediction state</a:t>
              </a:r>
            </a:p>
            <a:p>
              <a:pPr algn="ctr" eaLnBrk="0" fontAlgn="base" hangingPunct="0">
                <a:spcBef>
                  <a:spcPct val="0"/>
                </a:spcBef>
                <a:spcAft>
                  <a:spcPct val="0"/>
                </a:spcAft>
              </a:pPr>
              <a:r>
                <a:rPr lang="en-US" altLang="en-US" b="1">
                  <a:solidFill>
                    <a:srgbClr val="000000"/>
                  </a:solidFill>
                  <a:latin typeface="Comic Sans MS" pitchFamily="66" charset="0"/>
                  <a:ea typeface="宋体" pitchFamily="2" charset="-122"/>
                </a:rPr>
                <a:t>bits</a:t>
              </a:r>
            </a:p>
          </p:txBody>
        </p:sp>
        <p:sp>
          <p:nvSpPr>
            <p:cNvPr id="572450" name="Line 34"/>
            <p:cNvSpPr>
              <a:spLocks noChangeShapeType="1"/>
            </p:cNvSpPr>
            <p:nvPr/>
          </p:nvSpPr>
          <p:spPr bwMode="auto">
            <a:xfrm>
              <a:off x="2256" y="3360"/>
              <a:ext cx="336"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572451" name="Text Box 35"/>
            <p:cNvSpPr txBox="1">
              <a:spLocks noChangeArrowheads="1"/>
            </p:cNvSpPr>
            <p:nvPr/>
          </p:nvSpPr>
          <p:spPr bwMode="auto">
            <a:xfrm>
              <a:off x="2592" y="3249"/>
              <a:ext cx="1392" cy="8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eaLnBrk="0" fontAlgn="base" hangingPunct="0">
                <a:spcBef>
                  <a:spcPct val="0"/>
                </a:spcBef>
                <a:spcAft>
                  <a:spcPct val="0"/>
                </a:spcAft>
              </a:pPr>
              <a:r>
                <a:rPr lang="en-US" altLang="en-US" b="1">
                  <a:solidFill>
                    <a:srgbClr val="000000"/>
                  </a:solidFill>
                  <a:latin typeface="Comic Sans MS" pitchFamily="66" charset="0"/>
                  <a:ea typeface="宋体" pitchFamily="2" charset="-122"/>
                </a:rPr>
                <a:t>No: branch not </a:t>
              </a:r>
            </a:p>
            <a:p>
              <a:pPr eaLnBrk="0" fontAlgn="base" hangingPunct="0">
                <a:spcBef>
                  <a:spcPct val="0"/>
                </a:spcBef>
                <a:spcAft>
                  <a:spcPct val="0"/>
                </a:spcAft>
              </a:pPr>
              <a:r>
                <a:rPr lang="en-US" altLang="en-US" b="1">
                  <a:solidFill>
                    <a:srgbClr val="000000"/>
                  </a:solidFill>
                  <a:latin typeface="Comic Sans MS" pitchFamily="66" charset="0"/>
                  <a:ea typeface="宋体" pitchFamily="2" charset="-122"/>
                </a:rPr>
                <a:t>predicted,proceed normally</a:t>
              </a:r>
            </a:p>
            <a:p>
              <a:pPr algn="r" eaLnBrk="0" fontAlgn="base" hangingPunct="0">
                <a:spcBef>
                  <a:spcPct val="0"/>
                </a:spcBef>
                <a:spcAft>
                  <a:spcPct val="0"/>
                </a:spcAft>
              </a:pPr>
              <a:r>
                <a:rPr lang="en-US" altLang="en-US" b="1">
                  <a:solidFill>
                    <a:srgbClr val="000000"/>
                  </a:solidFill>
                  <a:latin typeface="Comic Sans MS" pitchFamily="66" charset="0"/>
                  <a:ea typeface="宋体" pitchFamily="2" charset="-122"/>
                </a:rPr>
                <a:t>(Next PC = PC+4)</a:t>
              </a:r>
              <a:endParaRPr lang="en-US" altLang="en-US">
                <a:solidFill>
                  <a:srgbClr val="000000"/>
                </a:solidFill>
                <a:latin typeface="Comic Sans MS" pitchFamily="66" charset="0"/>
                <a:ea typeface="宋体" pitchFamily="2" charset="-122"/>
              </a:endParaRPr>
            </a:p>
          </p:txBody>
        </p:sp>
        <p:sp>
          <p:nvSpPr>
            <p:cNvPr id="572452" name="Text Box 36"/>
            <p:cNvSpPr txBox="1">
              <a:spLocks noChangeArrowheads="1"/>
            </p:cNvSpPr>
            <p:nvPr/>
          </p:nvSpPr>
          <p:spPr bwMode="auto">
            <a:xfrm>
              <a:off x="-88" y="3543"/>
              <a:ext cx="2276" cy="68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r" eaLnBrk="0" fontAlgn="base" hangingPunct="0">
                <a:spcBef>
                  <a:spcPct val="0"/>
                </a:spcBef>
                <a:spcAft>
                  <a:spcPct val="0"/>
                </a:spcAft>
              </a:pPr>
              <a:r>
                <a:rPr lang="en-US" altLang="en-US" b="1">
                  <a:solidFill>
                    <a:srgbClr val="000000"/>
                  </a:solidFill>
                  <a:latin typeface="Comic Sans MS" pitchFamily="66" charset="0"/>
                  <a:ea typeface="宋体" pitchFamily="2" charset="-122"/>
                </a:rPr>
                <a:t>Yes: instruction is branch and </a:t>
              </a:r>
            </a:p>
            <a:p>
              <a:pPr algn="r" eaLnBrk="0" fontAlgn="base" hangingPunct="0">
                <a:spcBef>
                  <a:spcPct val="0"/>
                </a:spcBef>
                <a:spcAft>
                  <a:spcPct val="0"/>
                </a:spcAft>
              </a:pPr>
              <a:r>
                <a:rPr lang="en-US" altLang="en-US" b="1">
                  <a:solidFill>
                    <a:srgbClr val="000000"/>
                  </a:solidFill>
                  <a:latin typeface="Comic Sans MS" pitchFamily="66" charset="0"/>
                  <a:ea typeface="宋体" pitchFamily="2" charset="-122"/>
                </a:rPr>
                <a:t>use predicted PC as next PC</a:t>
              </a:r>
            </a:p>
            <a:p>
              <a:pPr algn="r" eaLnBrk="0" fontAlgn="base" hangingPunct="0">
                <a:spcBef>
                  <a:spcPct val="0"/>
                </a:spcBef>
                <a:spcAft>
                  <a:spcPct val="0"/>
                </a:spcAft>
              </a:pPr>
              <a:endParaRPr lang="en-US" altLang="en-US">
                <a:solidFill>
                  <a:srgbClr val="000000"/>
                </a:solidFill>
                <a:latin typeface="Comic Sans MS" pitchFamily="66" charset="0"/>
                <a:ea typeface="宋体" pitchFamily="2" charset="-122"/>
              </a:endParaRPr>
            </a:p>
          </p:txBody>
        </p:sp>
        <p:sp>
          <p:nvSpPr>
            <p:cNvPr id="572453" name="Line 37"/>
            <p:cNvSpPr>
              <a:spLocks noChangeShapeType="1"/>
            </p:cNvSpPr>
            <p:nvPr/>
          </p:nvSpPr>
          <p:spPr bwMode="auto">
            <a:xfrm>
              <a:off x="2141" y="3508"/>
              <a:ext cx="1" cy="30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zh-CN" altLang="en-US"/>
              <a:t>转移预测缓冲器与转移目标缓冲器的差别</a:t>
            </a:r>
          </a:p>
        </p:txBody>
      </p:sp>
      <p:sp>
        <p:nvSpPr>
          <p:cNvPr id="573443" name="Rectangle 3"/>
          <p:cNvSpPr>
            <a:spLocks noGrp="1" noChangeArrowheads="1"/>
          </p:cNvSpPr>
          <p:nvPr>
            <p:ph idx="1"/>
          </p:nvPr>
        </p:nvSpPr>
        <p:spPr/>
        <p:txBody>
          <a:bodyPr/>
          <a:lstStyle/>
          <a:p>
            <a:r>
              <a:rPr lang="zh-CN" altLang="en-US" dirty="0"/>
              <a:t>在</a:t>
            </a:r>
            <a:r>
              <a:rPr lang="en-US" altLang="zh-CN" dirty="0"/>
              <a:t>IF</a:t>
            </a:r>
            <a:r>
              <a:rPr lang="zh-CN" altLang="en-US" dirty="0"/>
              <a:t>级访问转移目标缓冲器，在</a:t>
            </a:r>
            <a:r>
              <a:rPr lang="en-US" altLang="zh-CN" dirty="0"/>
              <a:t>IF</a:t>
            </a:r>
            <a:r>
              <a:rPr lang="zh-CN" altLang="en-US" dirty="0"/>
              <a:t>级结束前就能得到转移目标地址。</a:t>
            </a:r>
          </a:p>
          <a:p>
            <a:pPr lvl="1"/>
            <a:r>
              <a:rPr lang="zh-CN" altLang="en-US" dirty="0"/>
              <a:t>一般在</a:t>
            </a:r>
            <a:r>
              <a:rPr lang="en-US" altLang="zh-CN" dirty="0"/>
              <a:t>ID</a:t>
            </a:r>
            <a:r>
              <a:rPr lang="zh-CN" altLang="en-US" dirty="0"/>
              <a:t>级访问转移预测缓冲器，在</a:t>
            </a:r>
            <a:r>
              <a:rPr lang="en-US" altLang="zh-CN" dirty="0"/>
              <a:t>ID</a:t>
            </a:r>
            <a:r>
              <a:rPr lang="zh-CN" altLang="en-US" dirty="0"/>
              <a:t>级结束前得到转移目标地址；</a:t>
            </a:r>
          </a:p>
          <a:p>
            <a:r>
              <a:rPr lang="zh-CN" altLang="en-US" dirty="0"/>
              <a:t>访问转移目标缓冲器时，还无法判定是否是转移指令，所以必须进行</a:t>
            </a:r>
            <a:r>
              <a:rPr lang="en-US" altLang="zh-CN" dirty="0"/>
              <a:t>PC</a:t>
            </a:r>
            <a:r>
              <a:rPr lang="zh-CN" altLang="en-US" dirty="0"/>
              <a:t>值的匹配。</a:t>
            </a:r>
          </a:p>
          <a:p>
            <a:pPr lvl="1"/>
            <a:r>
              <a:rPr lang="zh-CN" altLang="en-US" dirty="0"/>
              <a:t>而转移预测缓冲器是按地址访问的</a:t>
            </a:r>
            <a:endParaRPr lang="en-US" altLang="zh-CN" dirty="0"/>
          </a:p>
          <a:p>
            <a:pPr lvl="1"/>
            <a:endParaRPr lang="zh-CN" altLang="en-US" dirty="0"/>
          </a:p>
          <a:p>
            <a:r>
              <a:rPr lang="zh-CN" altLang="en-US" dirty="0"/>
              <a:t>转移目标缓冲器中只需存放预测转移成功的转移指令，无需存放预测不成功的转移指令。</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zh-CN" altLang="en-US" dirty="0"/>
              <a:t>采用转移目标缓冲器时的指令流水处理过程</a:t>
            </a:r>
          </a:p>
        </p:txBody>
      </p:sp>
      <p:pic>
        <p:nvPicPr>
          <p:cNvPr id="574467" name="Picture 3" descr="chap4_5-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05138" y="1385888"/>
            <a:ext cx="6181725" cy="4086225"/>
          </a:xfr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zh-CN" altLang="en-US" dirty="0"/>
              <a:t>转移目标缓冲器的几种变形</a:t>
            </a:r>
          </a:p>
        </p:txBody>
      </p:sp>
      <p:sp>
        <p:nvSpPr>
          <p:cNvPr id="575491" name="Rectangle 3"/>
          <p:cNvSpPr>
            <a:spLocks noGrp="1" noChangeArrowheads="1"/>
          </p:cNvSpPr>
          <p:nvPr>
            <p:ph idx="1"/>
          </p:nvPr>
        </p:nvSpPr>
        <p:spPr/>
        <p:txBody>
          <a:bodyPr/>
          <a:lstStyle/>
          <a:p>
            <a:r>
              <a:rPr lang="zh-CN" altLang="en-US" dirty="0"/>
              <a:t>在转移目标缓冲器中直接存放转移</a:t>
            </a:r>
            <a:r>
              <a:rPr lang="zh-CN" altLang="en-US" dirty="0">
                <a:solidFill>
                  <a:srgbClr val="FF0000"/>
                </a:solidFill>
              </a:rPr>
              <a:t>目标指令</a:t>
            </a:r>
            <a:r>
              <a:rPr lang="zh-CN" altLang="en-US" dirty="0"/>
              <a:t>而不是转移</a:t>
            </a:r>
            <a:r>
              <a:rPr lang="zh-CN" altLang="en-US" dirty="0">
                <a:solidFill>
                  <a:srgbClr val="0000FF"/>
                </a:solidFill>
              </a:rPr>
              <a:t>目标指令地址</a:t>
            </a:r>
            <a:endParaRPr lang="zh-CN" altLang="en-US" dirty="0"/>
          </a:p>
          <a:p>
            <a:r>
              <a:rPr lang="zh-CN" altLang="en-US" dirty="0"/>
              <a:t>同时存放</a:t>
            </a:r>
            <a:r>
              <a:rPr lang="zh-CN" altLang="en-US" dirty="0">
                <a:solidFill>
                  <a:srgbClr val="FF0000"/>
                </a:solidFill>
              </a:rPr>
              <a:t>转移目标指令</a:t>
            </a:r>
            <a:r>
              <a:rPr lang="zh-CN" altLang="en-US" dirty="0"/>
              <a:t>和</a:t>
            </a:r>
            <a:r>
              <a:rPr lang="zh-CN" altLang="en-US" dirty="0">
                <a:solidFill>
                  <a:srgbClr val="0000FF"/>
                </a:solidFill>
              </a:rPr>
              <a:t>转移目标地址</a:t>
            </a:r>
            <a:endParaRPr lang="zh-CN" altLang="en-US" dirty="0"/>
          </a:p>
          <a:p>
            <a:r>
              <a:rPr lang="zh-CN" altLang="en-US" dirty="0"/>
              <a:t>设置很大的目标缓冲器，即存放</a:t>
            </a:r>
            <a:r>
              <a:rPr lang="zh-CN" altLang="en-US" dirty="0">
                <a:solidFill>
                  <a:srgbClr val="FF0000"/>
                </a:solidFill>
              </a:rPr>
              <a:t>预测路径</a:t>
            </a:r>
            <a:r>
              <a:rPr lang="zh-CN" altLang="en-US" dirty="0"/>
              <a:t>的转移目标指令，也同时存放</a:t>
            </a:r>
            <a:r>
              <a:rPr lang="zh-CN" altLang="en-US" dirty="0">
                <a:solidFill>
                  <a:srgbClr val="FF0000"/>
                </a:solidFill>
              </a:rPr>
              <a:t>非预测路径</a:t>
            </a:r>
            <a:r>
              <a:rPr lang="zh-CN" altLang="en-US" dirty="0"/>
              <a:t>的转移目标指令。这要求存储器系统必须是双端口的，</a:t>
            </a:r>
            <a:r>
              <a:rPr lang="en-US" altLang="zh-CN" dirty="0"/>
              <a:t>cache</a:t>
            </a:r>
            <a:r>
              <a:rPr lang="zh-CN" altLang="en-US" dirty="0"/>
              <a:t>是以并行交叉方式工作的。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ltLang="zh-CN" dirty="0"/>
              <a:t>3.8 Hardware-Based Speculation (2.6)</a:t>
            </a:r>
          </a:p>
        </p:txBody>
      </p:sp>
      <p:sp>
        <p:nvSpPr>
          <p:cNvPr id="576515" name="Rectangle 3"/>
          <p:cNvSpPr>
            <a:spLocks noGrp="1" noChangeArrowheads="1"/>
          </p:cNvSpPr>
          <p:nvPr>
            <p:ph idx="1"/>
          </p:nvPr>
        </p:nvSpPr>
        <p:spPr/>
        <p:txBody>
          <a:bodyPr/>
          <a:lstStyle/>
          <a:p>
            <a:r>
              <a:rPr lang="zh-CN" altLang="en-US" dirty="0"/>
              <a:t>一、基于硬件投机技术概述</a:t>
            </a:r>
          </a:p>
          <a:p>
            <a:r>
              <a:rPr lang="zh-CN" altLang="en-US" dirty="0"/>
              <a:t>基本概念：基于硬件的投机技术实质上是</a:t>
            </a:r>
            <a:r>
              <a:rPr lang="zh-CN" altLang="en-US" b="1" dirty="0"/>
              <a:t>综合了下述三种技术的一种集成技术</a:t>
            </a:r>
            <a:r>
              <a:rPr lang="zh-CN" altLang="en-US" dirty="0"/>
              <a:t>，它们是：</a:t>
            </a:r>
          </a:p>
          <a:p>
            <a:pPr lvl="1"/>
            <a:r>
              <a:rPr lang="zh-CN" altLang="en-US" dirty="0"/>
              <a:t>应用动态转移预测技术选择投机指令；</a:t>
            </a:r>
          </a:p>
          <a:p>
            <a:pPr lvl="1"/>
            <a:r>
              <a:rPr lang="zh-CN" altLang="en-US" dirty="0"/>
              <a:t>应用投机技术达到在控制相关性消除以前就执行投机指令；</a:t>
            </a:r>
          </a:p>
          <a:p>
            <a:pPr lvl="1"/>
            <a:r>
              <a:rPr lang="zh-CN" altLang="en-US" dirty="0"/>
              <a:t>应用动态调度技术来调度程序基本块的不同组合。</a:t>
            </a:r>
          </a:p>
          <a:p>
            <a:pPr lvl="1"/>
            <a:r>
              <a:rPr lang="zh-CN" altLang="en-US" dirty="0"/>
              <a:t>实际上就是</a:t>
            </a:r>
            <a:r>
              <a:rPr lang="zh-CN" altLang="en-US" b="1" dirty="0"/>
              <a:t>动态投机</a:t>
            </a:r>
            <a:r>
              <a:rPr lang="zh-CN" altLang="en-US" dirty="0"/>
              <a:t>和</a:t>
            </a:r>
            <a:r>
              <a:rPr lang="zh-CN" altLang="en-US" b="1" dirty="0"/>
              <a:t>动态调度</a:t>
            </a:r>
            <a:r>
              <a:rPr lang="zh-CN" altLang="en-US" dirty="0"/>
              <a:t>相结合的一种技术。</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zh-CN" altLang="en-US" dirty="0"/>
              <a:t>基于硬件的投机技术的优点（</a:t>
            </a:r>
            <a:r>
              <a:rPr lang="en-US" altLang="zh-CN" dirty="0"/>
              <a:t>1</a:t>
            </a:r>
            <a:r>
              <a:rPr lang="zh-CN" altLang="en-US" dirty="0"/>
              <a:t>）</a:t>
            </a:r>
          </a:p>
        </p:txBody>
      </p:sp>
      <p:sp>
        <p:nvSpPr>
          <p:cNvPr id="577539" name="Rectangle 3"/>
          <p:cNvSpPr>
            <a:spLocks noGrp="1" noChangeArrowheads="1"/>
          </p:cNvSpPr>
          <p:nvPr>
            <p:ph idx="1"/>
          </p:nvPr>
        </p:nvSpPr>
        <p:spPr/>
        <p:txBody>
          <a:bodyPr/>
          <a:lstStyle/>
          <a:p>
            <a:r>
              <a:rPr lang="zh-CN" altLang="en-US" dirty="0"/>
              <a:t>便于扩大投机指令的范围</a:t>
            </a:r>
          </a:p>
          <a:p>
            <a:pPr lvl="1"/>
            <a:r>
              <a:rPr lang="zh-CN" altLang="en-US" dirty="0"/>
              <a:t>例如，程序很难在编译时明确存储器访问的地址，而基于硬件的投机技术是在程序动态执行时确定访问存储器地址的，因而有利于扩大投机指令的范围；</a:t>
            </a:r>
            <a:endParaRPr lang="en-US" altLang="zh-CN" dirty="0"/>
          </a:p>
          <a:p>
            <a:pPr lvl="1"/>
            <a:endParaRPr lang="zh-CN" altLang="en-US" dirty="0"/>
          </a:p>
          <a:p>
            <a:r>
              <a:rPr lang="zh-CN" altLang="en-US" dirty="0"/>
              <a:t>在硬件转移预测上实现的基于硬件投机技术比在软件转移预测上实现的基于编译投机的效率更高。因为硬件转移预测的正确率要高于静态转移预测。</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zh-CN" altLang="en-US" dirty="0"/>
              <a:t>基于硬件的投机技术的优点（</a:t>
            </a:r>
            <a:r>
              <a:rPr lang="en-US" altLang="zh-CN" dirty="0"/>
              <a:t>2</a:t>
            </a:r>
            <a:r>
              <a:rPr lang="zh-CN" altLang="en-US" dirty="0"/>
              <a:t>）</a:t>
            </a:r>
          </a:p>
        </p:txBody>
      </p:sp>
      <p:sp>
        <p:nvSpPr>
          <p:cNvPr id="578563" name="Rectangle 3"/>
          <p:cNvSpPr>
            <a:spLocks noGrp="1" noChangeArrowheads="1"/>
          </p:cNvSpPr>
          <p:nvPr>
            <p:ph idx="1"/>
          </p:nvPr>
        </p:nvSpPr>
        <p:spPr/>
        <p:txBody>
          <a:bodyPr/>
          <a:lstStyle/>
          <a:p>
            <a:r>
              <a:rPr lang="zh-CN" altLang="en-US" dirty="0"/>
              <a:t>基于硬件的投机能保证完全精确的中断处理模式，即使是投机产生中断也是一样。其理由将进一步介绍；</a:t>
            </a:r>
            <a:endParaRPr lang="en-US" altLang="zh-CN" dirty="0"/>
          </a:p>
          <a:p>
            <a:endParaRPr lang="zh-CN" altLang="en-US" dirty="0"/>
          </a:p>
          <a:p>
            <a:r>
              <a:rPr lang="zh-CN" altLang="en-US" dirty="0"/>
              <a:t>基于硬件的投机不需要补偿或纪录代码；</a:t>
            </a:r>
          </a:p>
          <a:p>
            <a:endParaRPr lang="en-US" altLang="zh-CN" dirty="0"/>
          </a:p>
          <a:p>
            <a:r>
              <a:rPr lang="zh-CN" altLang="en-US" dirty="0"/>
              <a:t>采用动态调度的基于硬件投机技术在体系结构的不同实现方案中可以不用不同的编译器就能保证其性能。基于编译的投机和调度通常在体系结构的不同实现机种中，要求对代码序列作适当调整才能确保其性能不变，通常老的程序代码的性能会低一些。</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r>
              <a:rPr lang="zh-CN" altLang="en-US" dirty="0"/>
              <a:t>基于硬件的投机技术的缺点</a:t>
            </a:r>
          </a:p>
        </p:txBody>
      </p:sp>
      <p:sp>
        <p:nvSpPr>
          <p:cNvPr id="579587" name="Rectangle 3"/>
          <p:cNvSpPr>
            <a:spLocks noGrp="1" noChangeArrowheads="1"/>
          </p:cNvSpPr>
          <p:nvPr>
            <p:ph idx="1"/>
          </p:nvPr>
        </p:nvSpPr>
        <p:spPr/>
        <p:txBody>
          <a:bodyPr/>
          <a:lstStyle/>
          <a:p>
            <a:r>
              <a:rPr lang="zh-CN" altLang="en-US" dirty="0"/>
              <a:t>硬件代价高</a:t>
            </a:r>
          </a:p>
          <a:p>
            <a:r>
              <a:rPr lang="zh-CN" altLang="en-US" dirty="0"/>
              <a:t>硬件复杂</a:t>
            </a:r>
          </a:p>
          <a:p>
            <a:endParaRPr lang="en-US" altLang="zh-CN" dirty="0"/>
          </a:p>
          <a:p>
            <a:endParaRPr lang="en-US" altLang="zh-CN" dirty="0"/>
          </a:p>
          <a:p>
            <a:endParaRPr lang="en-US" altLang="zh-CN" dirty="0"/>
          </a:p>
          <a:p>
            <a:r>
              <a:rPr lang="zh-CN" altLang="en-US" dirty="0"/>
              <a:t>本节将介绍已被众多著名微处理器（如</a:t>
            </a:r>
            <a:r>
              <a:rPr lang="en-US" altLang="en-US" dirty="0"/>
              <a:t>PowerPC</a:t>
            </a:r>
            <a:r>
              <a:rPr lang="en-US" altLang="zh-CN" dirty="0"/>
              <a:t> 603/604/G3/G4</a:t>
            </a:r>
            <a:r>
              <a:rPr lang="en-US" altLang="en-US" dirty="0"/>
              <a:t>, MIPS</a:t>
            </a:r>
            <a:r>
              <a:rPr lang="en-US" altLang="zh-CN" dirty="0"/>
              <a:t> R10000/R12000</a:t>
            </a:r>
            <a:r>
              <a:rPr lang="en-US" altLang="en-US" dirty="0"/>
              <a:t>, Intel</a:t>
            </a:r>
            <a:r>
              <a:rPr lang="en-US" altLang="zh-CN" dirty="0"/>
              <a:t> II/III/P4/</a:t>
            </a:r>
            <a:r>
              <a:rPr lang="en-US" altLang="en-US" dirty="0"/>
              <a:t>, </a:t>
            </a:r>
            <a:r>
              <a:rPr lang="en-US" altLang="zh-CN" dirty="0"/>
              <a:t>Alpha 21264,and </a:t>
            </a:r>
            <a:r>
              <a:rPr lang="en-US" altLang="en-US" dirty="0"/>
              <a:t>AMD K5</a:t>
            </a:r>
            <a:r>
              <a:rPr lang="en-US" altLang="zh-CN" dirty="0"/>
              <a:t>/K6/Athlon</a:t>
            </a:r>
            <a:r>
              <a:rPr lang="zh-CN" altLang="en-US" dirty="0"/>
              <a:t>等）采用的基于</a:t>
            </a:r>
            <a:r>
              <a:rPr lang="en-US" altLang="en-US" dirty="0" err="1"/>
              <a:t>Tomasulo</a:t>
            </a:r>
            <a:r>
              <a:rPr lang="zh-CN" altLang="en-US" dirty="0"/>
              <a:t>动态调度的基于硬件的投机技术。</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zh-CN" altLang="en-US" dirty="0"/>
              <a:t>二、基于</a:t>
            </a:r>
            <a:r>
              <a:rPr lang="en-US" altLang="en-US" dirty="0" err="1"/>
              <a:t>Tomasulo</a:t>
            </a:r>
            <a:r>
              <a:rPr lang="zh-CN" altLang="en-US" dirty="0"/>
              <a:t>动态调度的硬件投机</a:t>
            </a:r>
          </a:p>
        </p:txBody>
      </p:sp>
      <p:sp>
        <p:nvSpPr>
          <p:cNvPr id="580611" name="Rectangle 3"/>
          <p:cNvSpPr>
            <a:spLocks noGrp="1" noChangeArrowheads="1"/>
          </p:cNvSpPr>
          <p:nvPr>
            <p:ph idx="1"/>
          </p:nvPr>
        </p:nvSpPr>
        <p:spPr/>
        <p:txBody>
          <a:bodyPr/>
          <a:lstStyle/>
          <a:p>
            <a:r>
              <a:rPr lang="en-US" altLang="en-US"/>
              <a:t>Tomasulo</a:t>
            </a:r>
            <a:r>
              <a:rPr lang="zh-CN" altLang="en-US"/>
              <a:t>算法的基本思想：</a:t>
            </a:r>
          </a:p>
          <a:p>
            <a:pPr lvl="1"/>
            <a:r>
              <a:rPr lang="zh-CN" altLang="en-US"/>
              <a:t>针对数据相关性而提出；</a:t>
            </a:r>
          </a:p>
          <a:p>
            <a:pPr lvl="1"/>
            <a:r>
              <a:rPr lang="zh-CN" altLang="en-US"/>
              <a:t>容许指令不按序执行，只要操作数就绪就可以执行；</a:t>
            </a:r>
          </a:p>
          <a:p>
            <a:pPr lvl="1"/>
            <a:r>
              <a:rPr lang="zh-CN" altLang="en-US"/>
              <a:t>容许指令不按序结束。</a:t>
            </a:r>
          </a:p>
          <a:p>
            <a:pPr lvl="1"/>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ChangeArrowheads="1"/>
          </p:cNvSpPr>
          <p:nvPr>
            <p:ph type="title"/>
          </p:nvPr>
        </p:nvSpPr>
        <p:spPr>
          <a:xfrm>
            <a:off x="2133600" y="152400"/>
            <a:ext cx="8534400" cy="9906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r>
              <a:rPr lang="en-US" altLang="zh-CN" sz="2900" b="1"/>
              <a:t>3.5.3 Data Dependence and Hazards</a:t>
            </a:r>
            <a:endParaRPr lang="en-US" altLang="en-US" sz="2900"/>
          </a:p>
        </p:txBody>
      </p:sp>
      <p:sp>
        <p:nvSpPr>
          <p:cNvPr id="283650" name="Rectangle 2"/>
          <p:cNvSpPr>
            <a:spLocks noGrp="1" noChangeArrowheads="1"/>
          </p:cNvSpPr>
          <p:nvPr>
            <p:ph idx="1"/>
          </p:nvPr>
        </p:nvSpPr>
        <p:spPr>
          <a:xfrm>
            <a:off x="1919288" y="1412875"/>
            <a:ext cx="8439150" cy="4878388"/>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pPr>
              <a:lnSpc>
                <a:spcPct val="90000"/>
              </a:lnSpc>
              <a:buFont typeface="Wingdings" pitchFamily="2" charset="2"/>
              <a:buNone/>
            </a:pPr>
            <a:r>
              <a:rPr lang="zh-CN" altLang="en-US" sz="2800" dirty="0"/>
              <a:t>一、</a:t>
            </a:r>
            <a:r>
              <a:rPr lang="en-US" altLang="en-US" sz="2800" dirty="0">
                <a:latin typeface="Comic Sans MS" pitchFamily="66" charset="0"/>
              </a:rPr>
              <a:t>True Data Dependence:</a:t>
            </a:r>
          </a:p>
          <a:p>
            <a:pPr lvl="1">
              <a:lnSpc>
                <a:spcPct val="90000"/>
              </a:lnSpc>
            </a:pPr>
            <a:r>
              <a:rPr lang="en-US" altLang="en-US" sz="2000" dirty="0" err="1">
                <a:latin typeface="Comic Sans MS" pitchFamily="66" charset="0"/>
              </a:rPr>
              <a:t>Instr</a:t>
            </a:r>
            <a:r>
              <a:rPr lang="en-US" altLang="en-US" sz="2000" baseline="-25000" dirty="0" err="1">
                <a:latin typeface="Comic Sans MS" pitchFamily="66" charset="0"/>
              </a:rPr>
              <a:t>J</a:t>
            </a:r>
            <a:r>
              <a:rPr lang="en-US" altLang="en-US" sz="2000" baseline="-25000" dirty="0">
                <a:latin typeface="Comic Sans MS" pitchFamily="66" charset="0"/>
              </a:rPr>
              <a:t> </a:t>
            </a:r>
            <a:r>
              <a:rPr lang="en-US" altLang="en-US" sz="2000" dirty="0">
                <a:latin typeface="Comic Sans MS" pitchFamily="66" charset="0"/>
              </a:rPr>
              <a:t>is </a:t>
            </a:r>
            <a:r>
              <a:rPr lang="en-US" altLang="en-US" sz="2000" dirty="0">
                <a:solidFill>
                  <a:srgbClr val="FF0000"/>
                </a:solidFill>
                <a:latin typeface="Comic Sans MS" pitchFamily="66" charset="0"/>
              </a:rPr>
              <a:t>data dependent</a:t>
            </a:r>
            <a:r>
              <a:rPr lang="en-US" altLang="en-US" sz="2000" dirty="0">
                <a:latin typeface="Comic Sans MS" pitchFamily="66" charset="0"/>
              </a:rPr>
              <a:t> on </a:t>
            </a:r>
            <a:r>
              <a:rPr lang="en-US" altLang="en-US" sz="2000" dirty="0" err="1">
                <a:latin typeface="Comic Sans MS" pitchFamily="66" charset="0"/>
              </a:rPr>
              <a:t>Instr</a:t>
            </a:r>
            <a:r>
              <a:rPr lang="en-US" altLang="en-US" sz="2000" baseline="-25000" dirty="0" err="1">
                <a:latin typeface="Comic Sans MS" pitchFamily="66" charset="0"/>
              </a:rPr>
              <a:t>I</a:t>
            </a:r>
            <a:r>
              <a:rPr lang="en-US" altLang="en-US" sz="2000" dirty="0">
                <a:latin typeface="Comic Sans MS" pitchFamily="66" charset="0"/>
              </a:rPr>
              <a:t> </a:t>
            </a:r>
            <a:br>
              <a:rPr lang="en-US" altLang="en-US" sz="2000" dirty="0">
                <a:latin typeface="Comic Sans MS" pitchFamily="66" charset="0"/>
              </a:rPr>
            </a:br>
            <a:r>
              <a:rPr lang="en-US" altLang="en-US" sz="2000" dirty="0" err="1">
                <a:latin typeface="Comic Sans MS" pitchFamily="66" charset="0"/>
              </a:rPr>
              <a:t>Instr</a:t>
            </a:r>
            <a:r>
              <a:rPr lang="en-US" altLang="en-US" sz="2000" baseline="-25000" dirty="0" err="1">
                <a:latin typeface="Comic Sans MS" pitchFamily="66" charset="0"/>
              </a:rPr>
              <a:t>J</a:t>
            </a:r>
            <a:r>
              <a:rPr lang="en-US" altLang="en-US" sz="2000" dirty="0">
                <a:latin typeface="Comic Sans MS" pitchFamily="66" charset="0"/>
              </a:rPr>
              <a:t> tries to read operand before </a:t>
            </a:r>
            <a:r>
              <a:rPr lang="en-US" altLang="en-US" sz="2000" dirty="0" err="1">
                <a:latin typeface="Comic Sans MS" pitchFamily="66" charset="0"/>
              </a:rPr>
              <a:t>Instr</a:t>
            </a:r>
            <a:r>
              <a:rPr lang="en-US" altLang="en-US" sz="2000" baseline="-25000" dirty="0" err="1">
                <a:latin typeface="Comic Sans MS" pitchFamily="66" charset="0"/>
              </a:rPr>
              <a:t>I</a:t>
            </a:r>
            <a:r>
              <a:rPr lang="en-US" altLang="en-US" sz="2000" baseline="-25000" dirty="0">
                <a:latin typeface="Comic Sans MS" pitchFamily="66" charset="0"/>
              </a:rPr>
              <a:t> </a:t>
            </a:r>
            <a:r>
              <a:rPr lang="en-US" altLang="en-US" sz="2000" dirty="0">
                <a:latin typeface="Comic Sans MS" pitchFamily="66" charset="0"/>
              </a:rPr>
              <a:t>writes it</a:t>
            </a:r>
            <a:br>
              <a:rPr lang="en-US" altLang="en-US" sz="2000" dirty="0">
                <a:latin typeface="Comic Sans MS" pitchFamily="66" charset="0"/>
              </a:rPr>
            </a:br>
            <a:br>
              <a:rPr lang="en-US" altLang="en-US" sz="2000" dirty="0">
                <a:latin typeface="Comic Sans MS" pitchFamily="66" charset="0"/>
              </a:rPr>
            </a:br>
            <a:r>
              <a:rPr lang="en-US" altLang="en-US" sz="2000" dirty="0">
                <a:latin typeface="Comic Sans MS" pitchFamily="66" charset="0"/>
              </a:rPr>
              <a:t>		</a:t>
            </a:r>
            <a:br>
              <a:rPr lang="en-US" altLang="en-US" sz="2000" dirty="0">
                <a:latin typeface="Comic Sans MS" pitchFamily="66" charset="0"/>
              </a:rPr>
            </a:br>
            <a:endParaRPr lang="en-US" altLang="en-US" sz="2000" dirty="0">
              <a:latin typeface="Comic Sans MS" pitchFamily="66" charset="0"/>
            </a:endParaRPr>
          </a:p>
          <a:p>
            <a:pPr lvl="1">
              <a:lnSpc>
                <a:spcPct val="90000"/>
              </a:lnSpc>
            </a:pPr>
            <a:endParaRPr lang="en-US" altLang="zh-CN" sz="2000" dirty="0">
              <a:latin typeface="Comic Sans MS" pitchFamily="66" charset="0"/>
            </a:endParaRPr>
          </a:p>
          <a:p>
            <a:pPr lvl="1">
              <a:lnSpc>
                <a:spcPct val="90000"/>
              </a:lnSpc>
            </a:pPr>
            <a:r>
              <a:rPr lang="en-US" altLang="en-US" sz="2000" dirty="0">
                <a:latin typeface="Comic Sans MS" pitchFamily="66" charset="0"/>
              </a:rPr>
              <a:t>or </a:t>
            </a:r>
            <a:r>
              <a:rPr lang="en-US" altLang="en-US" sz="2000" dirty="0" err="1">
                <a:latin typeface="Comic Sans MS" pitchFamily="66" charset="0"/>
              </a:rPr>
              <a:t>Instr</a:t>
            </a:r>
            <a:r>
              <a:rPr lang="en-US" altLang="en-US" sz="2000" baseline="-25000" dirty="0" err="1">
                <a:latin typeface="Comic Sans MS" pitchFamily="66" charset="0"/>
              </a:rPr>
              <a:t>J</a:t>
            </a:r>
            <a:r>
              <a:rPr lang="en-US" altLang="en-US" sz="2000" dirty="0">
                <a:latin typeface="Comic Sans MS" pitchFamily="66" charset="0"/>
              </a:rPr>
              <a:t> is data dependent on </a:t>
            </a:r>
            <a:r>
              <a:rPr lang="en-US" altLang="en-US" sz="2000" dirty="0" err="1">
                <a:latin typeface="Comic Sans MS" pitchFamily="66" charset="0"/>
              </a:rPr>
              <a:t>Instr</a:t>
            </a:r>
            <a:r>
              <a:rPr lang="en-US" altLang="en-US" sz="2000" baseline="-25000" dirty="0" err="1">
                <a:latin typeface="Comic Sans MS" pitchFamily="66" charset="0"/>
              </a:rPr>
              <a:t>K</a:t>
            </a:r>
            <a:r>
              <a:rPr lang="en-US" altLang="en-US" sz="2000" dirty="0">
                <a:latin typeface="Comic Sans MS" pitchFamily="66" charset="0"/>
              </a:rPr>
              <a:t> which is dependent on </a:t>
            </a:r>
            <a:r>
              <a:rPr lang="en-US" altLang="en-US" sz="2000" dirty="0" err="1">
                <a:latin typeface="Comic Sans MS" pitchFamily="66" charset="0"/>
              </a:rPr>
              <a:t>Instr</a:t>
            </a:r>
            <a:r>
              <a:rPr lang="en-US" altLang="en-US" sz="2000" baseline="-25000" dirty="0" err="1">
                <a:latin typeface="Comic Sans MS" pitchFamily="66" charset="0"/>
              </a:rPr>
              <a:t>I</a:t>
            </a:r>
            <a:endParaRPr lang="en-US" altLang="en-US" sz="2000" dirty="0">
              <a:latin typeface="Comic Sans MS" pitchFamily="66" charset="0"/>
            </a:endParaRPr>
          </a:p>
          <a:p>
            <a:pPr>
              <a:lnSpc>
                <a:spcPct val="90000"/>
              </a:lnSpc>
            </a:pPr>
            <a:r>
              <a:rPr lang="en-US" altLang="en-US" dirty="0">
                <a:latin typeface="Comic Sans MS" pitchFamily="66" charset="0"/>
              </a:rPr>
              <a:t>Caused by a “</a:t>
            </a:r>
            <a:r>
              <a:rPr lang="en-US" altLang="en-US" dirty="0">
                <a:solidFill>
                  <a:srgbClr val="FF0000"/>
                </a:solidFill>
                <a:latin typeface="Comic Sans MS" pitchFamily="66" charset="0"/>
              </a:rPr>
              <a:t>True Dependence</a:t>
            </a:r>
            <a:r>
              <a:rPr lang="en-US" altLang="en-US" dirty="0">
                <a:latin typeface="Comic Sans MS" pitchFamily="66" charset="0"/>
              </a:rPr>
              <a:t>” (compiler term)  </a:t>
            </a:r>
          </a:p>
          <a:p>
            <a:pPr>
              <a:lnSpc>
                <a:spcPct val="90000"/>
              </a:lnSpc>
            </a:pPr>
            <a:r>
              <a:rPr lang="en-US" altLang="en-US" dirty="0">
                <a:latin typeface="Comic Sans MS" pitchFamily="66" charset="0"/>
              </a:rPr>
              <a:t>If dependence caused a hazard in the pipeline, called a </a:t>
            </a:r>
            <a:r>
              <a:rPr lang="en-US" altLang="en-US" dirty="0">
                <a:solidFill>
                  <a:srgbClr val="FF0000"/>
                </a:solidFill>
                <a:latin typeface="Comic Sans MS" pitchFamily="66" charset="0"/>
              </a:rPr>
              <a:t>Read After Write (RAW) hazard </a:t>
            </a:r>
          </a:p>
        </p:txBody>
      </p:sp>
      <p:grpSp>
        <p:nvGrpSpPr>
          <p:cNvPr id="283652" name="Group 4"/>
          <p:cNvGrpSpPr>
            <a:grpSpLocks/>
          </p:cNvGrpSpPr>
          <p:nvPr/>
        </p:nvGrpSpPr>
        <p:grpSpPr bwMode="auto">
          <a:xfrm>
            <a:off x="3863975" y="2609851"/>
            <a:ext cx="3886200" cy="828675"/>
            <a:chOff x="1152" y="1584"/>
            <a:chExt cx="2448" cy="522"/>
          </a:xfrm>
        </p:grpSpPr>
        <p:sp>
          <p:nvSpPr>
            <p:cNvPr id="283653" name="Rectangle 5"/>
            <p:cNvSpPr>
              <a:spLocks noChangeArrowheads="1"/>
            </p:cNvSpPr>
            <p:nvPr/>
          </p:nvSpPr>
          <p:spPr bwMode="auto">
            <a:xfrm>
              <a:off x="1488" y="1584"/>
              <a:ext cx="2112" cy="522"/>
            </a:xfrm>
            <a:prstGeom prst="rect">
              <a:avLst/>
            </a:prstGeom>
            <a:solidFill>
              <a:schemeClr val="bg1"/>
            </a:solidFill>
            <a:ln>
              <a:noFill/>
            </a:ln>
            <a:effectLst/>
            <a:extLs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sz="2400" b="1">
                  <a:latin typeface="Courier New" pitchFamily="49" charset="0"/>
                </a:rPr>
                <a:t>I: add </a:t>
              </a:r>
              <a:r>
                <a:rPr lang="en-US" altLang="en-US" sz="2400" b="1">
                  <a:solidFill>
                    <a:srgbClr val="FF0000"/>
                  </a:solidFill>
                  <a:latin typeface="Courier New" pitchFamily="49" charset="0"/>
                </a:rPr>
                <a:t>r1</a:t>
              </a:r>
              <a:r>
                <a:rPr lang="en-US" altLang="en-US" sz="2400" b="1">
                  <a:latin typeface="Courier New" pitchFamily="49" charset="0"/>
                </a:rPr>
                <a:t>,r2,r3</a:t>
              </a:r>
            </a:p>
            <a:p>
              <a:pPr eaLnBrk="0" hangingPunct="0"/>
              <a:r>
                <a:rPr lang="en-US" altLang="en-US" sz="2400" b="1">
                  <a:latin typeface="Courier New" pitchFamily="49" charset="0"/>
                </a:rPr>
                <a:t>J: sub r4,</a:t>
              </a:r>
              <a:r>
                <a:rPr lang="en-US" altLang="en-US" sz="2400" b="1">
                  <a:solidFill>
                    <a:srgbClr val="FF0000"/>
                  </a:solidFill>
                  <a:latin typeface="Courier New" pitchFamily="49" charset="0"/>
                </a:rPr>
                <a:t>r1</a:t>
              </a:r>
              <a:r>
                <a:rPr lang="en-US" altLang="en-US" sz="2400" b="1">
                  <a:latin typeface="Courier New" pitchFamily="49" charset="0"/>
                </a:rPr>
                <a:t>,r3</a:t>
              </a:r>
            </a:p>
          </p:txBody>
        </p:sp>
        <p:sp>
          <p:nvSpPr>
            <p:cNvPr id="283654" name="Arc 6"/>
            <p:cNvSpPr>
              <a:spLocks/>
            </p:cNvSpPr>
            <p:nvPr/>
          </p:nvSpPr>
          <p:spPr bwMode="auto">
            <a:xfrm flipH="1" flipV="1">
              <a:off x="1152" y="1680"/>
              <a:ext cx="295" cy="288"/>
            </a:xfrm>
            <a:custGeom>
              <a:avLst/>
              <a:gdLst>
                <a:gd name="G0" fmla="+- 2932 0 0"/>
                <a:gd name="G1" fmla="+- 21600 0 0"/>
                <a:gd name="G2" fmla="+- 21600 0 0"/>
                <a:gd name="T0" fmla="*/ 0 w 24532"/>
                <a:gd name="T1" fmla="*/ 200 h 43200"/>
                <a:gd name="T2" fmla="*/ 870 w 24532"/>
                <a:gd name="T3" fmla="*/ 43101 h 43200"/>
                <a:gd name="T4" fmla="*/ 2932 w 24532"/>
                <a:gd name="T5" fmla="*/ 21600 h 43200"/>
              </a:gdLst>
              <a:ahLst/>
              <a:cxnLst>
                <a:cxn ang="0">
                  <a:pos x="T0" y="T1"/>
                </a:cxn>
                <a:cxn ang="0">
                  <a:pos x="T2" y="T3"/>
                </a:cxn>
                <a:cxn ang="0">
                  <a:pos x="T4" y="T5"/>
                </a:cxn>
              </a:cxnLst>
              <a:rect l="0" t="0" r="r" b="b"/>
              <a:pathLst>
                <a:path w="24532" h="43200" fill="none"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path>
                <a:path w="24532" h="43200" stroke="0"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lnTo>
                    <a:pt x="2932" y="21600"/>
                  </a:lnTo>
                  <a:close/>
                </a:path>
              </a:pathLst>
            </a:custGeom>
            <a:noFill/>
            <a:ln w="28575">
              <a:solidFill>
                <a:schemeClr val="tx1"/>
              </a:solidFill>
              <a:round/>
              <a:headEnd type="triangle" w="med" len="me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a:xfrm>
            <a:off x="2133600" y="332656"/>
            <a:ext cx="7600950" cy="914400"/>
          </a:xfrm>
        </p:spPr>
        <p:txBody>
          <a:bodyPr/>
          <a:lstStyle/>
          <a:p>
            <a:r>
              <a:rPr lang="zh-CN" altLang="en-US" sz="2000" dirty="0"/>
              <a:t>将基于</a:t>
            </a:r>
            <a:r>
              <a:rPr lang="en-US" altLang="en-US" sz="2000" dirty="0" err="1"/>
              <a:t>Tomasulo</a:t>
            </a:r>
            <a:r>
              <a:rPr lang="zh-CN" altLang="en-US" sz="2000" dirty="0"/>
              <a:t>算法的硬件经过扩充用来支持投机执行：</a:t>
            </a:r>
          </a:p>
        </p:txBody>
      </p:sp>
      <p:sp>
        <p:nvSpPr>
          <p:cNvPr id="581635" name="Rectangle 3"/>
          <p:cNvSpPr>
            <a:spLocks noGrp="1" noChangeArrowheads="1"/>
          </p:cNvSpPr>
          <p:nvPr>
            <p:ph idx="1"/>
          </p:nvPr>
        </p:nvSpPr>
        <p:spPr/>
        <p:txBody>
          <a:bodyPr/>
          <a:lstStyle/>
          <a:p>
            <a:r>
              <a:rPr lang="en-US" altLang="zh-CN" dirty="0"/>
              <a:t>1</a:t>
            </a:r>
            <a:r>
              <a:rPr lang="zh-CN" altLang="en-US" dirty="0"/>
              <a:t>、从解决数据相关性进一步扩充到解决控制相关性；</a:t>
            </a:r>
            <a:endParaRPr lang="en-US" altLang="zh-CN" dirty="0"/>
          </a:p>
          <a:p>
            <a:endParaRPr lang="en-US" altLang="zh-CN" dirty="0"/>
          </a:p>
          <a:p>
            <a:endParaRPr lang="zh-CN" altLang="en-US" dirty="0"/>
          </a:p>
          <a:p>
            <a:r>
              <a:rPr lang="en-US" altLang="zh-CN" dirty="0"/>
              <a:t>2</a:t>
            </a:r>
            <a:r>
              <a:rPr lang="zh-CN" altLang="en-US" dirty="0"/>
              <a:t>、容许指令，包括提前到转移指令前执行的投机指令，在操作数就绪后，就可以执行，即容许指令不按序执行，从而进一步提高调度性能，开发出更多的</a:t>
            </a:r>
            <a:r>
              <a:rPr lang="en-US" altLang="en-US" dirty="0"/>
              <a:t>ILP;</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558ECB8A-4416-43D3-A3E7-16BE405B6F76}"/>
              </a:ext>
            </a:extLst>
          </p:cNvPr>
          <p:cNvSpPr>
            <a:spLocks noGrp="1"/>
          </p:cNvSpPr>
          <p:nvPr>
            <p:ph type="title"/>
          </p:nvPr>
        </p:nvSpPr>
        <p:spPr/>
        <p:txBody>
          <a:bodyPr/>
          <a:lstStyle/>
          <a:p>
            <a:endParaRPr lang="zh-CN" altLang="en-US"/>
          </a:p>
        </p:txBody>
      </p:sp>
      <p:sp>
        <p:nvSpPr>
          <p:cNvPr id="582659" name="Rectangle 3"/>
          <p:cNvSpPr>
            <a:spLocks noGrp="1" noChangeArrowheads="1"/>
          </p:cNvSpPr>
          <p:nvPr>
            <p:ph idx="1"/>
          </p:nvPr>
        </p:nvSpPr>
        <p:spPr/>
        <p:txBody>
          <a:bodyPr/>
          <a:lstStyle/>
          <a:p>
            <a:r>
              <a:rPr lang="en-US" altLang="zh-CN" dirty="0"/>
              <a:t>3</a:t>
            </a:r>
            <a:r>
              <a:rPr lang="zh-CN" altLang="en-US" dirty="0"/>
              <a:t>、所有指令必须</a:t>
            </a:r>
            <a:r>
              <a:rPr lang="zh-CN" altLang="en-US" b="1" dirty="0"/>
              <a:t>按序结束</a:t>
            </a:r>
            <a:r>
              <a:rPr lang="zh-CN" altLang="en-US" dirty="0"/>
              <a:t>。</a:t>
            </a:r>
          </a:p>
          <a:p>
            <a:pPr lvl="1"/>
            <a:r>
              <a:rPr lang="zh-CN" altLang="en-US" dirty="0"/>
              <a:t>实际执行过程是：经过投机和动态调度以后，指令乱序执行，乱序得到其结果，并被其他指令所应用，但是不能更新指令的目的寄存器、或写入存储单元，因此指令实际并未结束。</a:t>
            </a:r>
          </a:p>
          <a:p>
            <a:pPr lvl="1"/>
            <a:r>
              <a:rPr lang="zh-CN" altLang="en-US" dirty="0"/>
              <a:t>所谓按序结束是指：指令必须按源代码顺序更新其目的寄存器或写入存储器单元。由此可见，在执行指令结束这一步时，实际上投机已经成功。这样做的目的是为了一旦投机失败时，可以恢复代码段的原始数据，不至于因投机失败而造成错误的纪录。</a:t>
            </a:r>
          </a:p>
          <a:p>
            <a:endParaRPr lang="en-US"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r>
              <a:rPr lang="zh-CN" altLang="en-US" dirty="0"/>
              <a:t>结论（</a:t>
            </a:r>
            <a:r>
              <a:rPr lang="en-US" altLang="zh-CN" dirty="0"/>
              <a:t>1</a:t>
            </a:r>
            <a:r>
              <a:rPr lang="zh-CN" altLang="en-US" dirty="0"/>
              <a:t>）</a:t>
            </a:r>
          </a:p>
        </p:txBody>
      </p:sp>
      <p:sp>
        <p:nvSpPr>
          <p:cNvPr id="583683" name="Rectangle 3"/>
          <p:cNvSpPr>
            <a:spLocks noGrp="1" noChangeArrowheads="1"/>
          </p:cNvSpPr>
          <p:nvPr>
            <p:ph idx="1"/>
          </p:nvPr>
        </p:nvSpPr>
        <p:spPr/>
        <p:txBody>
          <a:bodyPr/>
          <a:lstStyle/>
          <a:p>
            <a:r>
              <a:rPr lang="en-US" altLang="zh-CN"/>
              <a:t>1</a:t>
            </a:r>
            <a:r>
              <a:rPr lang="zh-CN" altLang="en-US"/>
              <a:t>、必须把指令乱序执行与实际结束分离开来，成为两步实现；</a:t>
            </a:r>
          </a:p>
          <a:p>
            <a:pPr lvl="1"/>
            <a:r>
              <a:rPr lang="zh-CN" altLang="en-US"/>
              <a:t>乱序执行是动态调度的需要，必须把指令的执行结果，包括投机指令的结果，通过旁路方法，随时提供给其它指令使用；</a:t>
            </a:r>
          </a:p>
          <a:p>
            <a:pPr lvl="1"/>
            <a:r>
              <a:rPr lang="zh-CN" altLang="en-US"/>
              <a:t>按序结束是为了确保不因投机失败而造成出错的需要，也是为了确保实现精确中断的需要（能确保恢复中断前的状态）。</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zh-CN" altLang="en-US" dirty="0"/>
              <a:t>结论（</a:t>
            </a:r>
            <a:r>
              <a:rPr lang="en-US" altLang="zh-CN" dirty="0"/>
              <a:t>2</a:t>
            </a:r>
            <a:r>
              <a:rPr lang="zh-CN" altLang="en-US" dirty="0"/>
              <a:t>）</a:t>
            </a:r>
          </a:p>
        </p:txBody>
      </p:sp>
      <p:sp>
        <p:nvSpPr>
          <p:cNvPr id="584707" name="Rectangle 3"/>
          <p:cNvSpPr>
            <a:spLocks noGrp="1" noChangeArrowheads="1"/>
          </p:cNvSpPr>
          <p:nvPr>
            <p:ph idx="1"/>
          </p:nvPr>
        </p:nvSpPr>
        <p:spPr/>
        <p:txBody>
          <a:bodyPr/>
          <a:lstStyle/>
          <a:p>
            <a:r>
              <a:rPr lang="en-US" altLang="zh-CN" dirty="0"/>
              <a:t>2</a:t>
            </a:r>
            <a:r>
              <a:rPr lang="zh-CN" altLang="en-US" dirty="0"/>
              <a:t>、为此，在</a:t>
            </a:r>
            <a:r>
              <a:rPr lang="en-US" altLang="en-US" dirty="0" err="1"/>
              <a:t>Tomasulo</a:t>
            </a:r>
            <a:r>
              <a:rPr lang="zh-CN" altLang="en-US" dirty="0"/>
              <a:t>算法把指令分为</a:t>
            </a:r>
            <a:r>
              <a:rPr lang="en-US" altLang="en-US" dirty="0"/>
              <a:t>Issue, Execute, </a:t>
            </a:r>
            <a:r>
              <a:rPr lang="zh-CN" altLang="en-US" dirty="0"/>
              <a:t>和</a:t>
            </a:r>
            <a:r>
              <a:rPr lang="en-US" altLang="en-US" dirty="0"/>
              <a:t>Write result</a:t>
            </a:r>
            <a:r>
              <a:rPr lang="zh-CN" altLang="en-US" dirty="0"/>
              <a:t>三步的基础上，增加一步，称为</a:t>
            </a:r>
            <a:r>
              <a:rPr lang="en-US" altLang="en-US" dirty="0"/>
              <a:t>Commit</a:t>
            </a:r>
            <a:r>
              <a:rPr lang="zh-CN" altLang="en-US" dirty="0"/>
              <a:t>（交付，后提交）。</a:t>
            </a:r>
            <a:r>
              <a:rPr lang="en-US" altLang="en-US" dirty="0"/>
              <a:t>Commit</a:t>
            </a:r>
            <a:r>
              <a:rPr lang="zh-CN" altLang="en-US" dirty="0"/>
              <a:t>的功能（将在下面作进一步介绍）是指令将其结果交付给（写入）目的寄存器或存储单元；</a:t>
            </a:r>
          </a:p>
          <a:p>
            <a:r>
              <a:rPr lang="en-US" altLang="zh-CN" dirty="0"/>
              <a:t>3</a:t>
            </a:r>
            <a:r>
              <a:rPr lang="zh-CN" altLang="en-US" dirty="0"/>
              <a:t>、必须增加一硬件缓冲存储器</a:t>
            </a:r>
            <a:r>
              <a:rPr lang="en-US" altLang="zh-CN" dirty="0"/>
              <a:t>(</a:t>
            </a:r>
            <a:r>
              <a:rPr lang="en-US" altLang="en-US" dirty="0"/>
              <a:t>buffer)</a:t>
            </a:r>
            <a:r>
              <a:rPr lang="zh-CN" altLang="en-US" dirty="0"/>
              <a:t>，供</a:t>
            </a:r>
            <a:r>
              <a:rPr lang="en-US" altLang="en-US" dirty="0"/>
              <a:t>Write Result</a:t>
            </a:r>
            <a:r>
              <a:rPr lang="zh-CN" altLang="en-US" dirty="0"/>
              <a:t>这一步存放已获得的结果，并可以提供给其它指令应用这些结果。当指令进入</a:t>
            </a:r>
            <a:r>
              <a:rPr lang="en-US" altLang="en-US" dirty="0"/>
              <a:t>Commit</a:t>
            </a:r>
            <a:r>
              <a:rPr lang="zh-CN" altLang="en-US" dirty="0"/>
              <a:t>这一步时，将结果从</a:t>
            </a:r>
            <a:r>
              <a:rPr lang="en-US" altLang="en-US" dirty="0"/>
              <a:t>buffer</a:t>
            </a:r>
            <a:r>
              <a:rPr lang="zh-CN" altLang="en-US" dirty="0"/>
              <a:t>中拷贝到目的寄存器或存储单元。这一硬件缓冲存储器称为重构序缓冲存储器</a:t>
            </a:r>
            <a:r>
              <a:rPr lang="en-US" altLang="zh-CN" dirty="0"/>
              <a:t>(</a:t>
            </a:r>
            <a:r>
              <a:rPr lang="en-US" altLang="en-US" dirty="0"/>
              <a:t>Reorder Buffer),</a:t>
            </a:r>
            <a:r>
              <a:rPr lang="zh-CN" altLang="en-US" dirty="0"/>
              <a:t>或简称重组缓存。</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zh-CN" altLang="en-US" dirty="0"/>
              <a:t>重构序缓存的作用</a:t>
            </a:r>
          </a:p>
        </p:txBody>
      </p:sp>
      <p:sp>
        <p:nvSpPr>
          <p:cNvPr id="585731" name="Rectangle 3"/>
          <p:cNvSpPr>
            <a:spLocks noGrp="1" noChangeArrowheads="1"/>
          </p:cNvSpPr>
          <p:nvPr>
            <p:ph idx="1"/>
          </p:nvPr>
        </p:nvSpPr>
        <p:spPr/>
        <p:txBody>
          <a:bodyPr/>
          <a:lstStyle/>
          <a:p>
            <a:r>
              <a:rPr lang="zh-CN" altLang="en-US" dirty="0"/>
              <a:t>相当于一个额外虚拟寄存器，相当于</a:t>
            </a:r>
            <a:r>
              <a:rPr lang="en-US" altLang="en-US" dirty="0" err="1"/>
              <a:t>Tomasulo</a:t>
            </a:r>
            <a:r>
              <a:rPr lang="zh-CN" altLang="en-US" dirty="0"/>
              <a:t>算法中的保存站、</a:t>
            </a:r>
            <a:r>
              <a:rPr lang="en-US" altLang="en-US" dirty="0"/>
              <a:t>Load buffer</a:t>
            </a:r>
            <a:r>
              <a:rPr lang="zh-CN" altLang="en-US" dirty="0"/>
              <a:t>和</a:t>
            </a:r>
            <a:r>
              <a:rPr lang="en-US" altLang="en-US" dirty="0"/>
              <a:t>store buffer</a:t>
            </a:r>
            <a:r>
              <a:rPr lang="zh-CN" altLang="en-US" dirty="0"/>
              <a:t>等的功能。（注意，在基于</a:t>
            </a:r>
            <a:r>
              <a:rPr lang="en-US" altLang="en-US" dirty="0" err="1"/>
              <a:t>Tomasulo</a:t>
            </a:r>
            <a:r>
              <a:rPr lang="zh-CN" altLang="en-US" dirty="0"/>
              <a:t>的投机硬件中，取消了</a:t>
            </a:r>
            <a:r>
              <a:rPr lang="en-US" altLang="en-US" dirty="0"/>
              <a:t>Store buffer</a:t>
            </a:r>
            <a:r>
              <a:rPr lang="zh-CN" altLang="en-US" dirty="0"/>
              <a:t>部件</a:t>
            </a:r>
            <a:r>
              <a:rPr lang="en-US" altLang="zh-CN" dirty="0"/>
              <a:t>)</a:t>
            </a:r>
            <a:r>
              <a:rPr lang="zh-CN" altLang="en-US" dirty="0"/>
              <a:t>。</a:t>
            </a:r>
            <a:endParaRPr lang="en-US" altLang="zh-CN" dirty="0"/>
          </a:p>
          <a:p>
            <a:endParaRPr lang="zh-CN" altLang="en-US" dirty="0"/>
          </a:p>
          <a:p>
            <a:r>
              <a:rPr lang="zh-CN" altLang="en-US" dirty="0"/>
              <a:t>重组缓存在指令完成操作之后直到交付之前这段时间里保存该指令的结果，作为其它指令操作数的源，类似于</a:t>
            </a:r>
            <a:r>
              <a:rPr lang="en-US" altLang="en-US" dirty="0" err="1"/>
              <a:t>Tomasulo</a:t>
            </a:r>
            <a:r>
              <a:rPr lang="zh-CN" altLang="en-US" dirty="0"/>
              <a:t>算法中保留站作用。不同之处在于：</a:t>
            </a:r>
            <a:r>
              <a:rPr lang="en-US" altLang="en-US" dirty="0" err="1"/>
              <a:t>Tomasulo</a:t>
            </a:r>
            <a:r>
              <a:rPr lang="zh-CN" altLang="en-US" dirty="0"/>
              <a:t>算法中在</a:t>
            </a:r>
            <a:r>
              <a:rPr lang="en-US" altLang="en-US" dirty="0"/>
              <a:t>Write Result</a:t>
            </a:r>
            <a:r>
              <a:rPr lang="zh-CN" altLang="en-US" dirty="0"/>
              <a:t>这一拍中就可以更新</a:t>
            </a:r>
            <a:r>
              <a:rPr lang="en-US" altLang="en-US" dirty="0"/>
              <a:t>register file,</a:t>
            </a:r>
            <a:r>
              <a:rPr lang="zh-CN" altLang="en-US" dirty="0"/>
              <a:t>而这里只能等到进入</a:t>
            </a:r>
            <a:r>
              <a:rPr lang="en-US" altLang="en-US" dirty="0"/>
              <a:t>Commit</a:t>
            </a:r>
            <a:r>
              <a:rPr lang="zh-CN" altLang="en-US" dirty="0"/>
              <a:t>节拍才能更新</a:t>
            </a:r>
            <a:r>
              <a:rPr lang="en-US" altLang="en-US" dirty="0"/>
              <a:t>register file</a:t>
            </a:r>
            <a:r>
              <a:rPr lang="zh-CN" altLang="en-US" dirty="0"/>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zh-CN" altLang="en-US" dirty="0"/>
              <a:t>重构序缓存单元的结构：由四个域组成</a:t>
            </a:r>
          </a:p>
        </p:txBody>
      </p:sp>
      <p:sp>
        <p:nvSpPr>
          <p:cNvPr id="586755" name="Rectangle 3"/>
          <p:cNvSpPr>
            <a:spLocks noGrp="1" noChangeArrowheads="1"/>
          </p:cNvSpPr>
          <p:nvPr>
            <p:ph idx="1"/>
          </p:nvPr>
        </p:nvSpPr>
        <p:spPr/>
        <p:txBody>
          <a:bodyPr/>
          <a:lstStyle/>
          <a:p>
            <a:r>
              <a:rPr lang="zh-CN" altLang="en-US" b="1" dirty="0"/>
              <a:t>指令类型域</a:t>
            </a:r>
            <a:r>
              <a:rPr lang="zh-CN" altLang="en-US" dirty="0"/>
              <a:t>：用来说明指令类型</a:t>
            </a:r>
          </a:p>
          <a:p>
            <a:pPr lvl="1"/>
            <a:r>
              <a:rPr lang="zh-CN" altLang="en-US" dirty="0"/>
              <a:t>转移指令</a:t>
            </a:r>
            <a:r>
              <a:rPr lang="en-US" altLang="zh-CN" dirty="0"/>
              <a:t>——</a:t>
            </a:r>
            <a:r>
              <a:rPr lang="zh-CN" altLang="en-US" dirty="0"/>
              <a:t>无目标结果</a:t>
            </a:r>
          </a:p>
          <a:p>
            <a:pPr lvl="1"/>
            <a:r>
              <a:rPr lang="en-US" altLang="zh-CN" dirty="0"/>
              <a:t>Store——</a:t>
            </a:r>
            <a:r>
              <a:rPr lang="zh-CN" altLang="en-US" dirty="0"/>
              <a:t>以存储器地址作为目标结果</a:t>
            </a:r>
          </a:p>
          <a:p>
            <a:pPr lvl="1"/>
            <a:r>
              <a:rPr lang="en-US" altLang="en-US" dirty="0"/>
              <a:t>Reg</a:t>
            </a:r>
            <a:r>
              <a:rPr lang="zh-CN" altLang="en-US" dirty="0"/>
              <a:t>操作（</a:t>
            </a:r>
            <a:r>
              <a:rPr lang="en-US" altLang="en-US" dirty="0"/>
              <a:t>ALU</a:t>
            </a:r>
            <a:r>
              <a:rPr lang="zh-CN" altLang="en-US" dirty="0"/>
              <a:t>或</a:t>
            </a:r>
            <a:r>
              <a:rPr lang="en-US" altLang="en-US" dirty="0"/>
              <a:t>Load)</a:t>
            </a:r>
            <a:r>
              <a:rPr lang="zh-CN" altLang="en-US" dirty="0"/>
              <a:t>：以</a:t>
            </a:r>
            <a:r>
              <a:rPr lang="en-US" altLang="en-US" dirty="0"/>
              <a:t>Reg.</a:t>
            </a:r>
            <a:r>
              <a:rPr lang="zh-CN" altLang="en-US" dirty="0"/>
              <a:t>作为目标结果</a:t>
            </a:r>
          </a:p>
          <a:p>
            <a:r>
              <a:rPr lang="zh-CN" altLang="en-US" b="1" dirty="0"/>
              <a:t>目标域</a:t>
            </a:r>
            <a:r>
              <a:rPr lang="zh-CN" altLang="en-US" dirty="0"/>
              <a:t>：</a:t>
            </a:r>
          </a:p>
          <a:p>
            <a:pPr lvl="1"/>
            <a:r>
              <a:rPr lang="zh-CN" altLang="en-US" dirty="0"/>
              <a:t>寄存器号（针对</a:t>
            </a:r>
            <a:r>
              <a:rPr lang="en-US" altLang="en-US" dirty="0"/>
              <a:t>ALU</a:t>
            </a:r>
            <a:r>
              <a:rPr lang="zh-CN" altLang="en-US" dirty="0"/>
              <a:t>和</a:t>
            </a:r>
            <a:r>
              <a:rPr lang="en-US" altLang="en-US" dirty="0"/>
              <a:t>Load</a:t>
            </a:r>
            <a:r>
              <a:rPr lang="zh-CN" altLang="en-US" dirty="0"/>
              <a:t>操作指令）</a:t>
            </a:r>
          </a:p>
          <a:p>
            <a:pPr lvl="1"/>
            <a:r>
              <a:rPr lang="zh-CN" altLang="en-US" dirty="0"/>
              <a:t>存储器地址（针对</a:t>
            </a:r>
            <a:r>
              <a:rPr lang="en-US" altLang="en-US" dirty="0"/>
              <a:t>Store</a:t>
            </a:r>
            <a:r>
              <a:rPr lang="zh-CN" altLang="en-US" dirty="0"/>
              <a:t>指令）</a:t>
            </a:r>
          </a:p>
          <a:p>
            <a:r>
              <a:rPr lang="zh-CN" altLang="en-US" b="1" dirty="0"/>
              <a:t>值域</a:t>
            </a:r>
            <a:r>
              <a:rPr lang="zh-CN" altLang="en-US" dirty="0"/>
              <a:t>：用来存放指令的结果，直到指令进入交付节拍。</a:t>
            </a:r>
          </a:p>
          <a:p>
            <a:r>
              <a:rPr lang="zh-CN" altLang="en-US" b="1" dirty="0"/>
              <a:t>就绪域</a:t>
            </a:r>
            <a:r>
              <a:rPr lang="en-US" altLang="zh-CN" dirty="0"/>
              <a:t>:</a:t>
            </a:r>
            <a:r>
              <a:rPr lang="zh-CN" altLang="en-US" dirty="0"/>
              <a:t>表明指令已经执行完毕</a:t>
            </a:r>
            <a:r>
              <a:rPr lang="en-US" altLang="zh-CN" dirty="0"/>
              <a:t>,</a:t>
            </a:r>
            <a:r>
              <a:rPr lang="zh-CN" altLang="en-US" dirty="0"/>
              <a:t>值已经就绪</a:t>
            </a:r>
            <a:r>
              <a:rPr lang="en-US" altLang="zh-CN" dirty="0"/>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zh-CN" altLang="en-US" dirty="0"/>
              <a:t>基于</a:t>
            </a:r>
            <a:r>
              <a:rPr lang="en-US" altLang="en-US" dirty="0" err="1"/>
              <a:t>Tomasulo</a:t>
            </a:r>
            <a:r>
              <a:rPr lang="zh-CN" altLang="en-US" dirty="0"/>
              <a:t>算法的投机技术的硬件结构</a:t>
            </a:r>
          </a:p>
        </p:txBody>
      </p:sp>
      <p:pic>
        <p:nvPicPr>
          <p:cNvPr id="4" name="图片 3">
            <a:extLst>
              <a:ext uri="{FF2B5EF4-FFF2-40B4-BE49-F238E27FC236}">
                <a16:creationId xmlns:a16="http://schemas.microsoft.com/office/drawing/2014/main" id="{FFC1BCA2-66F4-49A6-AA55-52BBB324D6B3}"/>
              </a:ext>
            </a:extLst>
          </p:cNvPr>
          <p:cNvPicPr>
            <a:picLocks noChangeAspect="1"/>
          </p:cNvPicPr>
          <p:nvPr/>
        </p:nvPicPr>
        <p:blipFill>
          <a:blip r:embed="rId2"/>
          <a:stretch>
            <a:fillRect/>
          </a:stretch>
        </p:blipFill>
        <p:spPr>
          <a:xfrm>
            <a:off x="2711625" y="836712"/>
            <a:ext cx="6340781" cy="5328592"/>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zh-CN" altLang="en-US" dirty="0"/>
              <a:t>与</a:t>
            </a:r>
            <a:r>
              <a:rPr lang="en-US" altLang="en-US" dirty="0" err="1"/>
              <a:t>Tomasulo</a:t>
            </a:r>
            <a:r>
              <a:rPr lang="zh-CN" altLang="en-US" dirty="0"/>
              <a:t>算法硬件结构的不同之处</a:t>
            </a:r>
          </a:p>
        </p:txBody>
      </p:sp>
      <p:sp>
        <p:nvSpPr>
          <p:cNvPr id="588803" name="Rectangle 3"/>
          <p:cNvSpPr>
            <a:spLocks noGrp="1" noChangeArrowheads="1"/>
          </p:cNvSpPr>
          <p:nvPr>
            <p:ph idx="1"/>
          </p:nvPr>
        </p:nvSpPr>
        <p:spPr/>
        <p:txBody>
          <a:bodyPr/>
          <a:lstStyle/>
          <a:p>
            <a:r>
              <a:rPr lang="zh-CN" altLang="en-US"/>
              <a:t>增加了重组缓存；</a:t>
            </a:r>
          </a:p>
          <a:p>
            <a:r>
              <a:rPr lang="zh-CN" altLang="en-US"/>
              <a:t>撤销了</a:t>
            </a:r>
            <a:r>
              <a:rPr lang="en-US" altLang="en-US"/>
              <a:t>store buffer</a:t>
            </a:r>
            <a:r>
              <a:rPr lang="zh-CN" altLang="en-US"/>
              <a:t>；</a:t>
            </a:r>
            <a:endParaRPr lang="en-US" altLang="en-US"/>
          </a:p>
          <a:p>
            <a:r>
              <a:rPr lang="zh-CN" altLang="en-US"/>
              <a:t>寄存器改名功能由重构序缓存（重组缓存号）来实现，而不再由保留站来完成；</a:t>
            </a:r>
          </a:p>
          <a:p>
            <a:r>
              <a:rPr lang="zh-CN" altLang="en-US"/>
              <a:t>保留站的功能仅为在指令发射到开始执行这段时间内保存指令的操作码和操作数；</a:t>
            </a:r>
          </a:p>
          <a:p>
            <a:r>
              <a:rPr lang="zh-CN" altLang="en-US"/>
              <a:t>用重组缓存单元号来标识指令的结果，而不再用保留站号来标识，因为每一指令在其交付前均在重构序缓存中有一单元。</a:t>
            </a:r>
            <a:endParaRPr lang="en-US"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r>
              <a:rPr lang="zh-CN" altLang="en-US" dirty="0"/>
              <a:t>指令执行四个节拍的功能（</a:t>
            </a:r>
            <a:r>
              <a:rPr lang="en-US" altLang="zh-CN" dirty="0"/>
              <a:t>1</a:t>
            </a:r>
            <a:r>
              <a:rPr lang="zh-CN" altLang="en-US" dirty="0"/>
              <a:t>）</a:t>
            </a:r>
          </a:p>
        </p:txBody>
      </p:sp>
      <p:sp>
        <p:nvSpPr>
          <p:cNvPr id="589827" name="Rectangle 3"/>
          <p:cNvSpPr>
            <a:spLocks noGrp="1" noChangeArrowheads="1"/>
          </p:cNvSpPr>
          <p:nvPr>
            <p:ph idx="1"/>
          </p:nvPr>
        </p:nvSpPr>
        <p:spPr/>
        <p:txBody>
          <a:bodyPr/>
          <a:lstStyle/>
          <a:p>
            <a:r>
              <a:rPr lang="en-US" altLang="en-US" dirty="0"/>
              <a:t>1</a:t>
            </a:r>
            <a:r>
              <a:rPr lang="zh-CN" altLang="en-US" dirty="0"/>
              <a:t>、</a:t>
            </a:r>
            <a:r>
              <a:rPr lang="en-US" altLang="en-US" dirty="0"/>
              <a:t>Issue</a:t>
            </a:r>
            <a:r>
              <a:rPr lang="en-US" altLang="zh-CN" dirty="0"/>
              <a:t>——</a:t>
            </a:r>
          </a:p>
          <a:p>
            <a:pPr lvl="1"/>
            <a:r>
              <a:rPr lang="en-US" altLang="zh-CN" dirty="0"/>
              <a:t>Get</a:t>
            </a:r>
            <a:r>
              <a:rPr lang="zh-CN" altLang="en-US" dirty="0"/>
              <a:t>指令，</a:t>
            </a:r>
            <a:r>
              <a:rPr lang="en-US" altLang="en-US" dirty="0"/>
              <a:t>Issue</a:t>
            </a:r>
            <a:r>
              <a:rPr lang="zh-CN" altLang="en-US" dirty="0"/>
              <a:t>指令进入保留站和重组缓存（如果都有空的话）；</a:t>
            </a:r>
          </a:p>
          <a:p>
            <a:pPr lvl="1"/>
            <a:r>
              <a:rPr lang="en-US" altLang="en-US" dirty="0"/>
              <a:t>Send</a:t>
            </a:r>
            <a:r>
              <a:rPr lang="zh-CN" altLang="en-US" dirty="0"/>
              <a:t>操作数进入保留站，如果它们已在</a:t>
            </a:r>
            <a:r>
              <a:rPr lang="en-US" altLang="en-US" dirty="0"/>
              <a:t>FP Reg</a:t>
            </a:r>
            <a:r>
              <a:rPr lang="zh-CN" altLang="en-US" dirty="0"/>
              <a:t>或重组缓存就绪；</a:t>
            </a:r>
          </a:p>
          <a:p>
            <a:pPr lvl="1"/>
            <a:r>
              <a:rPr lang="en-US" altLang="zh-CN" dirty="0"/>
              <a:t>Update</a:t>
            </a:r>
            <a:r>
              <a:rPr lang="zh-CN" altLang="en-US" dirty="0"/>
              <a:t>控制项，指示</a:t>
            </a:r>
            <a:r>
              <a:rPr lang="en-US" altLang="en-US" dirty="0"/>
              <a:t>buffers</a:t>
            </a:r>
            <a:r>
              <a:rPr lang="zh-CN" altLang="en-US" dirty="0"/>
              <a:t>正在使用；</a:t>
            </a:r>
          </a:p>
          <a:p>
            <a:r>
              <a:rPr lang="zh-CN" altLang="en-US" dirty="0"/>
              <a:t>    若保留站和重组缓存之一无空，则</a:t>
            </a:r>
            <a:r>
              <a:rPr lang="en-US" altLang="en-US" dirty="0"/>
              <a:t>Issue</a:t>
            </a:r>
            <a:r>
              <a:rPr lang="en-US" altLang="zh-CN" dirty="0"/>
              <a:t> step is stalled</a:t>
            </a:r>
            <a:r>
              <a:rPr lang="zh-CN" altLang="en-US" dirty="0"/>
              <a:t>，直到两者都有空为止。</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zh-CN" altLang="en-US"/>
              <a:t>指令执行四个节拍的功能（</a:t>
            </a:r>
            <a:r>
              <a:rPr lang="en-US" altLang="zh-CN"/>
              <a:t>2</a:t>
            </a:r>
            <a:r>
              <a:rPr lang="zh-CN" altLang="en-US"/>
              <a:t>）</a:t>
            </a:r>
          </a:p>
        </p:txBody>
      </p:sp>
      <p:sp>
        <p:nvSpPr>
          <p:cNvPr id="590851" name="Rectangle 3"/>
          <p:cNvSpPr>
            <a:spLocks noGrp="1" noChangeArrowheads="1"/>
          </p:cNvSpPr>
          <p:nvPr>
            <p:ph idx="1"/>
          </p:nvPr>
        </p:nvSpPr>
        <p:spPr/>
        <p:txBody>
          <a:bodyPr/>
          <a:lstStyle/>
          <a:p>
            <a:r>
              <a:rPr lang="en-US" altLang="zh-CN" dirty="0"/>
              <a:t>2</a:t>
            </a:r>
            <a:r>
              <a:rPr lang="zh-CN" altLang="en-US" dirty="0"/>
              <a:t>、</a:t>
            </a:r>
            <a:r>
              <a:rPr lang="en-US" altLang="en-US" dirty="0"/>
              <a:t>Execute</a:t>
            </a:r>
            <a:r>
              <a:rPr lang="en-US" altLang="zh-CN" dirty="0"/>
              <a:t>——</a:t>
            </a:r>
          </a:p>
          <a:p>
            <a:pPr lvl="1"/>
            <a:r>
              <a:rPr lang="en-US" altLang="zh-CN" dirty="0"/>
              <a:t>Waiting</a:t>
            </a:r>
            <a:r>
              <a:rPr lang="zh-CN" altLang="en-US" dirty="0"/>
              <a:t>操作数，直到它们准备就绪；</a:t>
            </a:r>
          </a:p>
          <a:p>
            <a:pPr lvl="1"/>
            <a:r>
              <a:rPr lang="en-US" altLang="zh-CN" dirty="0"/>
              <a:t>check</a:t>
            </a:r>
            <a:r>
              <a:rPr lang="zh-CN" altLang="en-US" dirty="0"/>
              <a:t>是否存在</a:t>
            </a:r>
            <a:r>
              <a:rPr lang="en-US" altLang="en-US" dirty="0"/>
              <a:t>RAW;</a:t>
            </a:r>
          </a:p>
          <a:p>
            <a:pPr lvl="1"/>
            <a:r>
              <a:rPr lang="en-US" altLang="en-US" dirty="0"/>
              <a:t>Execute</a:t>
            </a:r>
            <a:r>
              <a:rPr lang="zh-CN" altLang="en-US" dirty="0"/>
              <a:t>操作，当两个操作数都在保留站中就绪。</a:t>
            </a:r>
          </a:p>
          <a:p>
            <a:r>
              <a:rPr lang="en-US" altLang="zh-CN" dirty="0"/>
              <a:t>3</a:t>
            </a:r>
            <a:r>
              <a:rPr lang="zh-CN" altLang="en-US" dirty="0"/>
              <a:t>、</a:t>
            </a:r>
            <a:r>
              <a:rPr lang="en-US" altLang="en-US" dirty="0"/>
              <a:t>Write result</a:t>
            </a:r>
            <a:r>
              <a:rPr lang="en-US" altLang="zh-CN" dirty="0"/>
              <a:t>——</a:t>
            </a:r>
          </a:p>
          <a:p>
            <a:pPr lvl="1"/>
            <a:r>
              <a:rPr lang="zh-CN" altLang="en-US" dirty="0"/>
              <a:t>结果一旦就绪</a:t>
            </a:r>
            <a:r>
              <a:rPr lang="en-US" altLang="en-US" dirty="0"/>
              <a:t>,</a:t>
            </a:r>
            <a:r>
              <a:rPr lang="en-US" altLang="zh-CN" dirty="0"/>
              <a:t> Write </a:t>
            </a:r>
            <a:r>
              <a:rPr lang="zh-CN" altLang="en-US" dirty="0"/>
              <a:t>到</a:t>
            </a:r>
            <a:r>
              <a:rPr lang="en-US" altLang="en-US" dirty="0"/>
              <a:t>CDB</a:t>
            </a:r>
            <a:r>
              <a:rPr lang="en-US" altLang="zh-CN" dirty="0"/>
              <a:t> </a:t>
            </a:r>
            <a:r>
              <a:rPr lang="zh-CN" altLang="en-US" dirty="0"/>
              <a:t>；</a:t>
            </a:r>
          </a:p>
          <a:p>
            <a:pPr lvl="1"/>
            <a:r>
              <a:rPr lang="en-US" altLang="zh-CN" dirty="0"/>
              <a:t>Send</a:t>
            </a:r>
            <a:r>
              <a:rPr lang="zh-CN" altLang="en-US" dirty="0"/>
              <a:t>结果到重组缓存以及所有等待这一结果的保留站；</a:t>
            </a:r>
          </a:p>
          <a:p>
            <a:pPr lvl="1"/>
            <a:r>
              <a:rPr lang="en-US" altLang="zh-CN" dirty="0"/>
              <a:t>Mark</a:t>
            </a:r>
            <a:r>
              <a:rPr lang="zh-CN" altLang="en-US" dirty="0"/>
              <a:t>所相应的保留站空闲就绪。</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6" name="Rectangle 6"/>
          <p:cNvSpPr>
            <a:spLocks noGrp="1" noChangeArrowheads="1"/>
          </p:cNvSpPr>
          <p:nvPr>
            <p:ph type="title"/>
          </p:nvPr>
        </p:nvSpPr>
        <p:spPr>
          <a:xfrm>
            <a:off x="2057400" y="188914"/>
            <a:ext cx="8382000" cy="801687"/>
          </a:xfrm>
          <a:noFill/>
          <a:ln/>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Lst>
        </p:spPr>
        <p:txBody>
          <a:bodyPr lIns="90488" tIns="44450" rIns="90488" bIns="44450"/>
          <a:lstStyle/>
          <a:p>
            <a:r>
              <a:rPr lang="en-US" altLang="en-US" sz="3600" b="1" dirty="0">
                <a:solidFill>
                  <a:schemeClr val="bg1"/>
                </a:solidFill>
                <a:latin typeface="Comic Sans MS" pitchFamily="66" charset="0"/>
              </a:rPr>
              <a:t>Name dependence</a:t>
            </a:r>
            <a:endParaRPr lang="en-US" altLang="en-US" sz="3600" b="1" dirty="0">
              <a:solidFill>
                <a:schemeClr val="bg1"/>
              </a:solidFill>
            </a:endParaRPr>
          </a:p>
        </p:txBody>
      </p:sp>
      <p:sp>
        <p:nvSpPr>
          <p:cNvPr id="286722" name="Rectangle 2"/>
          <p:cNvSpPr>
            <a:spLocks noGrp="1" noChangeArrowheads="1"/>
          </p:cNvSpPr>
          <p:nvPr>
            <p:ph idx="1"/>
          </p:nvPr>
        </p:nvSpPr>
        <p:spPr>
          <a:xfrm>
            <a:off x="1992313" y="1284288"/>
            <a:ext cx="8424862" cy="4881562"/>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pPr>
              <a:lnSpc>
                <a:spcPct val="90000"/>
              </a:lnSpc>
            </a:pPr>
            <a:r>
              <a:rPr lang="en-US" altLang="en-US" sz="2200" dirty="0">
                <a:latin typeface="Comic Sans MS" pitchFamily="66" charset="0"/>
              </a:rPr>
              <a:t>When 2 instructions use same register or memory location, called a </a:t>
            </a:r>
            <a:r>
              <a:rPr lang="en-US" altLang="en-US" sz="2200" dirty="0">
                <a:solidFill>
                  <a:srgbClr val="FF0000"/>
                </a:solidFill>
                <a:latin typeface="Comic Sans MS" pitchFamily="66" charset="0"/>
              </a:rPr>
              <a:t>name</a:t>
            </a:r>
            <a:r>
              <a:rPr lang="en-US" altLang="en-US" sz="2200" dirty="0">
                <a:latin typeface="Comic Sans MS" pitchFamily="66" charset="0"/>
              </a:rPr>
              <a:t>, but no flow of data between the instructions associated with that name; </a:t>
            </a:r>
          </a:p>
          <a:p>
            <a:pPr>
              <a:lnSpc>
                <a:spcPct val="90000"/>
              </a:lnSpc>
            </a:pPr>
            <a:r>
              <a:rPr lang="en-US" altLang="en-US" sz="2000" dirty="0">
                <a:solidFill>
                  <a:srgbClr val="FF0000"/>
                </a:solidFill>
                <a:latin typeface="Comic Sans MS" pitchFamily="66" charset="0"/>
              </a:rPr>
              <a:t>Anti-dependence</a:t>
            </a:r>
            <a:endParaRPr lang="en-US" altLang="en-US" sz="2200" dirty="0">
              <a:latin typeface="Comic Sans MS" pitchFamily="66" charset="0"/>
            </a:endParaRPr>
          </a:p>
          <a:p>
            <a:pPr lvl="1">
              <a:lnSpc>
                <a:spcPct val="90000"/>
              </a:lnSpc>
            </a:pPr>
            <a:r>
              <a:rPr lang="en-US" altLang="en-US" sz="1800" dirty="0" err="1">
                <a:latin typeface="Comic Sans MS" pitchFamily="66" charset="0"/>
              </a:rPr>
              <a:t>Instr</a:t>
            </a:r>
            <a:r>
              <a:rPr lang="en-US" altLang="en-US" sz="1800" baseline="-25000" dirty="0" err="1">
                <a:latin typeface="Comic Sans MS" pitchFamily="66" charset="0"/>
              </a:rPr>
              <a:t>J</a:t>
            </a:r>
            <a:r>
              <a:rPr lang="en-US" altLang="en-US" sz="1800" dirty="0">
                <a:latin typeface="Comic Sans MS" pitchFamily="66" charset="0"/>
              </a:rPr>
              <a:t> writes operand </a:t>
            </a:r>
            <a:r>
              <a:rPr lang="en-US" altLang="en-US" sz="1800" i="1" u="sng" dirty="0">
                <a:solidFill>
                  <a:schemeClr val="accent2"/>
                </a:solidFill>
                <a:latin typeface="Comic Sans MS" pitchFamily="66" charset="0"/>
              </a:rPr>
              <a:t>before</a:t>
            </a:r>
            <a:r>
              <a:rPr lang="en-US" altLang="en-US" sz="1800" dirty="0">
                <a:latin typeface="Comic Sans MS" pitchFamily="66" charset="0"/>
              </a:rPr>
              <a:t> </a:t>
            </a:r>
            <a:r>
              <a:rPr lang="en-US" altLang="en-US" sz="1800" dirty="0" err="1">
                <a:latin typeface="Comic Sans MS" pitchFamily="66" charset="0"/>
              </a:rPr>
              <a:t>Instr</a:t>
            </a:r>
            <a:r>
              <a:rPr lang="en-US" altLang="en-US" sz="1800" baseline="-25000" dirty="0" err="1">
                <a:latin typeface="Comic Sans MS" pitchFamily="66" charset="0"/>
              </a:rPr>
              <a:t>I</a:t>
            </a:r>
            <a:r>
              <a:rPr lang="en-US" altLang="en-US" sz="1800" baseline="-25000" dirty="0">
                <a:latin typeface="Comic Sans MS" pitchFamily="66" charset="0"/>
              </a:rPr>
              <a:t> </a:t>
            </a:r>
            <a:r>
              <a:rPr lang="en-US" altLang="en-US" sz="1800" dirty="0">
                <a:latin typeface="Comic Sans MS" pitchFamily="66" charset="0"/>
              </a:rPr>
              <a:t>reads it</a:t>
            </a:r>
            <a:br>
              <a:rPr lang="en-US" altLang="en-US" sz="1800" dirty="0">
                <a:latin typeface="Comic Sans MS" pitchFamily="66" charset="0"/>
              </a:rPr>
            </a:br>
            <a:br>
              <a:rPr lang="en-US" altLang="en-US" sz="1800" dirty="0">
                <a:latin typeface="Comic Sans MS" pitchFamily="66" charset="0"/>
              </a:rPr>
            </a:br>
            <a:br>
              <a:rPr lang="en-US" altLang="en-US" sz="1800" dirty="0">
                <a:latin typeface="Comic Sans MS" pitchFamily="66" charset="0"/>
              </a:rPr>
            </a:br>
            <a:br>
              <a:rPr lang="en-US" altLang="en-US" sz="1800" dirty="0">
                <a:latin typeface="Comic Sans MS" pitchFamily="66" charset="0"/>
              </a:rPr>
            </a:br>
            <a:endParaRPr lang="en-US" altLang="en-US" sz="1800" dirty="0">
              <a:latin typeface="Comic Sans MS" pitchFamily="66" charset="0"/>
            </a:endParaRPr>
          </a:p>
          <a:p>
            <a:pPr lvl="1">
              <a:lnSpc>
                <a:spcPct val="90000"/>
              </a:lnSpc>
            </a:pPr>
            <a:endParaRPr lang="en-US" altLang="zh-CN" sz="1800" dirty="0">
              <a:latin typeface="Comic Sans MS" pitchFamily="66" charset="0"/>
            </a:endParaRPr>
          </a:p>
          <a:p>
            <a:pPr lvl="1">
              <a:lnSpc>
                <a:spcPct val="90000"/>
              </a:lnSpc>
            </a:pPr>
            <a:endParaRPr lang="en-US" altLang="zh-CN" sz="1800" dirty="0">
              <a:latin typeface="Comic Sans MS" pitchFamily="66" charset="0"/>
            </a:endParaRPr>
          </a:p>
          <a:p>
            <a:pPr lvl="1">
              <a:lnSpc>
                <a:spcPct val="90000"/>
              </a:lnSpc>
            </a:pPr>
            <a:r>
              <a:rPr lang="en-US" altLang="en-US" sz="1800" dirty="0">
                <a:latin typeface="Comic Sans MS" pitchFamily="66" charset="0"/>
              </a:rPr>
              <a:t>called an “</a:t>
            </a:r>
            <a:r>
              <a:rPr lang="en-US" altLang="en-US" sz="1800" dirty="0">
                <a:solidFill>
                  <a:srgbClr val="FF0000"/>
                </a:solidFill>
                <a:latin typeface="Comic Sans MS" pitchFamily="66" charset="0"/>
              </a:rPr>
              <a:t>anti-dependence</a:t>
            </a:r>
            <a:r>
              <a:rPr lang="en-US" altLang="en-US" sz="1800" dirty="0">
                <a:latin typeface="Comic Sans MS" pitchFamily="66" charset="0"/>
              </a:rPr>
              <a:t>” by compiler writers.</a:t>
            </a:r>
            <a:br>
              <a:rPr lang="en-US" altLang="en-US" sz="1800" dirty="0">
                <a:latin typeface="Comic Sans MS" pitchFamily="66" charset="0"/>
              </a:rPr>
            </a:br>
            <a:r>
              <a:rPr lang="en-US" altLang="en-US" sz="1800" dirty="0">
                <a:latin typeface="Comic Sans MS" pitchFamily="66" charset="0"/>
              </a:rPr>
              <a:t>This results from reuse of the name “</a:t>
            </a:r>
            <a:r>
              <a:rPr lang="en-US" altLang="en-US" sz="1800" dirty="0">
                <a:solidFill>
                  <a:srgbClr val="FF0000"/>
                </a:solidFill>
                <a:latin typeface="Comic Sans MS" pitchFamily="66" charset="0"/>
              </a:rPr>
              <a:t>r1</a:t>
            </a:r>
            <a:r>
              <a:rPr lang="en-US" altLang="en-US" sz="1800" dirty="0">
                <a:latin typeface="Comic Sans MS" pitchFamily="66" charset="0"/>
              </a:rPr>
              <a:t>”</a:t>
            </a:r>
          </a:p>
          <a:p>
            <a:pPr lvl="1">
              <a:lnSpc>
                <a:spcPct val="90000"/>
              </a:lnSpc>
            </a:pPr>
            <a:endParaRPr lang="en-US" altLang="zh-CN" sz="1800" dirty="0">
              <a:latin typeface="Comic Sans MS" pitchFamily="66" charset="0"/>
            </a:endParaRPr>
          </a:p>
          <a:p>
            <a:pPr lvl="1">
              <a:lnSpc>
                <a:spcPct val="90000"/>
              </a:lnSpc>
            </a:pPr>
            <a:r>
              <a:rPr lang="en-US" altLang="en-US" sz="1800" dirty="0">
                <a:latin typeface="Comic Sans MS" pitchFamily="66" charset="0"/>
              </a:rPr>
              <a:t>If anti-dependence caused a hazard in the pipeline, called a </a:t>
            </a:r>
            <a:r>
              <a:rPr lang="en-US" altLang="en-US" sz="1800" dirty="0">
                <a:solidFill>
                  <a:srgbClr val="FF0000"/>
                </a:solidFill>
                <a:latin typeface="Comic Sans MS" pitchFamily="66" charset="0"/>
              </a:rPr>
              <a:t>Write After Read (WAR) hazard</a:t>
            </a:r>
          </a:p>
        </p:txBody>
      </p:sp>
      <p:grpSp>
        <p:nvGrpSpPr>
          <p:cNvPr id="286723" name="Group 3"/>
          <p:cNvGrpSpPr>
            <a:grpSpLocks/>
          </p:cNvGrpSpPr>
          <p:nvPr/>
        </p:nvGrpSpPr>
        <p:grpSpPr bwMode="auto">
          <a:xfrm>
            <a:off x="3503613" y="3108326"/>
            <a:ext cx="3810000" cy="1196975"/>
            <a:chOff x="1392" y="2256"/>
            <a:chExt cx="2400" cy="754"/>
          </a:xfrm>
        </p:grpSpPr>
        <p:sp>
          <p:nvSpPr>
            <p:cNvPr id="286724" name="Rectangle 4"/>
            <p:cNvSpPr>
              <a:spLocks noChangeArrowheads="1"/>
            </p:cNvSpPr>
            <p:nvPr/>
          </p:nvSpPr>
          <p:spPr bwMode="auto">
            <a:xfrm>
              <a:off x="1680" y="2256"/>
              <a:ext cx="2112" cy="754"/>
            </a:xfrm>
            <a:prstGeom prst="rect">
              <a:avLst/>
            </a:prstGeom>
            <a:solidFill>
              <a:schemeClr val="bg1"/>
            </a:solidFill>
            <a:ln>
              <a:noFill/>
            </a:ln>
            <a:effectLst/>
            <a:extLs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sz="2400" b="1">
                  <a:latin typeface="Courier New" pitchFamily="49" charset="0"/>
                </a:rPr>
                <a:t>I: sub r4,</a:t>
              </a:r>
              <a:r>
                <a:rPr lang="en-US" altLang="en-US" sz="2400" b="1">
                  <a:solidFill>
                    <a:schemeClr val="accent2"/>
                  </a:solidFill>
                  <a:latin typeface="Courier New" pitchFamily="49" charset="0"/>
                </a:rPr>
                <a:t>r1</a:t>
              </a:r>
              <a:r>
                <a:rPr lang="en-US" altLang="en-US" sz="2400" b="1">
                  <a:latin typeface="Courier New" pitchFamily="49" charset="0"/>
                </a:rPr>
                <a:t>,r3 </a:t>
              </a:r>
            </a:p>
            <a:p>
              <a:pPr eaLnBrk="0" hangingPunct="0"/>
              <a:r>
                <a:rPr lang="en-US" altLang="en-US" sz="2400" b="1">
                  <a:latin typeface="Courier New" pitchFamily="49" charset="0"/>
                </a:rPr>
                <a:t>J: add </a:t>
              </a:r>
              <a:r>
                <a:rPr lang="en-US" altLang="en-US" sz="2400" b="1">
                  <a:solidFill>
                    <a:schemeClr val="accent2"/>
                  </a:solidFill>
                  <a:latin typeface="Courier New" pitchFamily="49" charset="0"/>
                </a:rPr>
                <a:t>r1</a:t>
              </a:r>
              <a:r>
                <a:rPr lang="en-US" altLang="en-US" sz="2400" b="1">
                  <a:latin typeface="Courier New" pitchFamily="49" charset="0"/>
                </a:rPr>
                <a:t>,r2,r3</a:t>
              </a:r>
            </a:p>
            <a:p>
              <a:pPr eaLnBrk="0" hangingPunct="0"/>
              <a:r>
                <a:rPr lang="en-US" altLang="en-US" sz="2400" b="1">
                  <a:latin typeface="Courier New" pitchFamily="49" charset="0"/>
                </a:rPr>
                <a:t>K: mul r6,r1,r7</a:t>
              </a:r>
            </a:p>
          </p:txBody>
        </p:sp>
        <p:sp>
          <p:nvSpPr>
            <p:cNvPr id="286725" name="Arc 5"/>
            <p:cNvSpPr>
              <a:spLocks/>
            </p:cNvSpPr>
            <p:nvPr/>
          </p:nvSpPr>
          <p:spPr bwMode="auto">
            <a:xfrm flipH="1">
              <a:off x="1392" y="2352"/>
              <a:ext cx="295" cy="288"/>
            </a:xfrm>
            <a:custGeom>
              <a:avLst/>
              <a:gdLst>
                <a:gd name="G0" fmla="+- 2932 0 0"/>
                <a:gd name="G1" fmla="+- 21600 0 0"/>
                <a:gd name="G2" fmla="+- 21600 0 0"/>
                <a:gd name="T0" fmla="*/ 0 w 24532"/>
                <a:gd name="T1" fmla="*/ 200 h 43200"/>
                <a:gd name="T2" fmla="*/ 870 w 24532"/>
                <a:gd name="T3" fmla="*/ 43101 h 43200"/>
                <a:gd name="T4" fmla="*/ 2932 w 24532"/>
                <a:gd name="T5" fmla="*/ 21600 h 43200"/>
              </a:gdLst>
              <a:ahLst/>
              <a:cxnLst>
                <a:cxn ang="0">
                  <a:pos x="T0" y="T1"/>
                </a:cxn>
                <a:cxn ang="0">
                  <a:pos x="T2" y="T3"/>
                </a:cxn>
                <a:cxn ang="0">
                  <a:pos x="T4" y="T5"/>
                </a:cxn>
              </a:cxnLst>
              <a:rect l="0" t="0" r="r" b="b"/>
              <a:pathLst>
                <a:path w="24532" h="43200" fill="none"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path>
                <a:path w="24532" h="43200" stroke="0"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lnTo>
                    <a:pt x="2932" y="21600"/>
                  </a:lnTo>
                  <a:close/>
                </a:path>
              </a:pathLst>
            </a:custGeom>
            <a:noFill/>
            <a:ln w="28575">
              <a:solidFill>
                <a:schemeClr val="tx1"/>
              </a:solidFill>
              <a:round/>
              <a:headEn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zh-CN" altLang="en-US" dirty="0"/>
              <a:t>指令执行四个节拍的功能（</a:t>
            </a:r>
            <a:r>
              <a:rPr lang="en-US" altLang="zh-CN" dirty="0"/>
              <a:t>3</a:t>
            </a:r>
            <a:r>
              <a:rPr lang="zh-CN" altLang="en-US" dirty="0"/>
              <a:t>）</a:t>
            </a:r>
          </a:p>
        </p:txBody>
      </p:sp>
      <p:sp>
        <p:nvSpPr>
          <p:cNvPr id="591875" name="Rectangle 3"/>
          <p:cNvSpPr>
            <a:spLocks noGrp="1" noChangeArrowheads="1"/>
          </p:cNvSpPr>
          <p:nvPr>
            <p:ph idx="1"/>
          </p:nvPr>
        </p:nvSpPr>
        <p:spPr/>
        <p:txBody>
          <a:bodyPr/>
          <a:lstStyle/>
          <a:p>
            <a:r>
              <a:rPr lang="en-US" altLang="zh-CN" dirty="0"/>
              <a:t>4</a:t>
            </a:r>
            <a:r>
              <a:rPr lang="zh-CN" altLang="en-US" dirty="0"/>
              <a:t>、</a:t>
            </a:r>
            <a:r>
              <a:rPr lang="en-US" altLang="en-US" dirty="0"/>
              <a:t>Commit</a:t>
            </a:r>
            <a:r>
              <a:rPr lang="en-US" altLang="zh-CN" dirty="0"/>
              <a:t>——</a:t>
            </a:r>
          </a:p>
          <a:p>
            <a:pPr lvl="1"/>
            <a:r>
              <a:rPr lang="zh-CN" altLang="en-US" dirty="0"/>
              <a:t>进入</a:t>
            </a:r>
            <a:r>
              <a:rPr lang="en-US" altLang="en-US" dirty="0"/>
              <a:t>commit</a:t>
            </a:r>
            <a:r>
              <a:rPr lang="zh-CN" altLang="en-US" dirty="0"/>
              <a:t>节拍的条件</a:t>
            </a:r>
            <a:r>
              <a:rPr lang="en-US" altLang="zh-CN" dirty="0"/>
              <a:t>:</a:t>
            </a:r>
            <a:endParaRPr lang="zh-CN" altLang="en-US" dirty="0"/>
          </a:p>
          <a:p>
            <a:pPr lvl="1"/>
            <a:r>
              <a:rPr lang="zh-CN" altLang="en-US" dirty="0"/>
              <a:t>对于非投机指令，按</a:t>
            </a:r>
            <a:r>
              <a:rPr lang="en-US" altLang="en-US" dirty="0"/>
              <a:t>code</a:t>
            </a:r>
            <a:r>
              <a:rPr lang="zh-CN" altLang="en-US" dirty="0"/>
              <a:t>顺序进入（即什么时候可进入</a:t>
            </a:r>
            <a:r>
              <a:rPr lang="en-US" altLang="en-US" dirty="0"/>
              <a:t>Commit</a:t>
            </a:r>
            <a:r>
              <a:rPr lang="zh-CN" altLang="en-US" dirty="0"/>
              <a:t>节拍）；</a:t>
            </a:r>
          </a:p>
          <a:p>
            <a:pPr lvl="1"/>
            <a:r>
              <a:rPr lang="zh-CN" altLang="en-US" dirty="0"/>
              <a:t>对于投机指令，当它确认不再是投机指令时（实际上也是按</a:t>
            </a:r>
            <a:r>
              <a:rPr lang="en-US" altLang="en-US" dirty="0"/>
              <a:t>code</a:t>
            </a:r>
            <a:r>
              <a:rPr lang="zh-CN" altLang="en-US" dirty="0"/>
              <a:t>的顺序）。</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zh-CN" altLang="en-US" dirty="0"/>
              <a:t>进入</a:t>
            </a:r>
            <a:r>
              <a:rPr lang="en-US" altLang="en-US" dirty="0"/>
              <a:t>Commit</a:t>
            </a:r>
            <a:r>
              <a:rPr lang="zh-CN" altLang="en-US" dirty="0"/>
              <a:t>节拍后做什么？</a:t>
            </a:r>
          </a:p>
        </p:txBody>
      </p:sp>
      <p:sp>
        <p:nvSpPr>
          <p:cNvPr id="592899" name="Rectangle 3"/>
          <p:cNvSpPr>
            <a:spLocks noGrp="1" noChangeArrowheads="1"/>
          </p:cNvSpPr>
          <p:nvPr>
            <p:ph idx="1"/>
          </p:nvPr>
        </p:nvSpPr>
        <p:spPr>
          <a:xfrm>
            <a:off x="2164472" y="1112655"/>
            <a:ext cx="7924800" cy="4419600"/>
          </a:xfrm>
        </p:spPr>
        <p:txBody>
          <a:bodyPr/>
          <a:lstStyle/>
          <a:p>
            <a:r>
              <a:rPr lang="zh-CN" altLang="en-US" dirty="0"/>
              <a:t>对于非</a:t>
            </a:r>
            <a:r>
              <a:rPr lang="en-US" altLang="en-US" dirty="0"/>
              <a:t>branch</a:t>
            </a:r>
            <a:r>
              <a:rPr lang="zh-CN" altLang="en-US" dirty="0"/>
              <a:t>指令：当该指令在重组缓存中的位置移到顶部时（说明按代码顺序轮到它进入</a:t>
            </a:r>
            <a:r>
              <a:rPr lang="en-US" altLang="en-US" dirty="0"/>
              <a:t>commit</a:t>
            </a:r>
            <a:r>
              <a:rPr lang="zh-CN" altLang="en-US" dirty="0"/>
              <a:t>时），</a:t>
            </a:r>
            <a:r>
              <a:rPr lang="en-US" altLang="en-US" dirty="0"/>
              <a:t>Update</a:t>
            </a:r>
            <a:r>
              <a:rPr lang="zh-CN" altLang="en-US" dirty="0"/>
              <a:t>相应的目的寄存器（用其存储在值域里的结果值），或</a:t>
            </a:r>
            <a:r>
              <a:rPr lang="en-US" altLang="zh-CN" dirty="0"/>
              <a:t>write</a:t>
            </a:r>
            <a:r>
              <a:rPr lang="zh-CN" altLang="en-US" dirty="0"/>
              <a:t>存储单元，如果是</a:t>
            </a:r>
            <a:r>
              <a:rPr lang="en-US" altLang="en-US" dirty="0"/>
              <a:t>Store</a:t>
            </a:r>
            <a:r>
              <a:rPr lang="zh-CN" altLang="en-US" dirty="0"/>
              <a:t>指令的话。从重组缓存中</a:t>
            </a:r>
            <a:r>
              <a:rPr lang="en-US" altLang="en-US" dirty="0"/>
              <a:t>Remove</a:t>
            </a:r>
            <a:r>
              <a:rPr lang="zh-CN" altLang="en-US" dirty="0"/>
              <a:t>该指令；</a:t>
            </a:r>
            <a:endParaRPr lang="en-US" altLang="zh-CN" dirty="0"/>
          </a:p>
          <a:p>
            <a:endParaRPr lang="zh-CN" altLang="en-US" dirty="0"/>
          </a:p>
          <a:p>
            <a:r>
              <a:rPr lang="zh-CN" altLang="en-US" dirty="0"/>
              <a:t>对于预测</a:t>
            </a:r>
            <a:r>
              <a:rPr lang="en-US" altLang="en-US" dirty="0"/>
              <a:t>branch</a:t>
            </a:r>
            <a:r>
              <a:rPr lang="zh-CN" altLang="en-US" dirty="0"/>
              <a:t>出错的：当错误分支指令移到重组缓存顶部时，由于预测出错，指出已投机的指令出错，清除重组缓存中位于该</a:t>
            </a:r>
            <a:r>
              <a:rPr lang="en-US" altLang="en-US" dirty="0"/>
              <a:t>Branch</a:t>
            </a:r>
            <a:r>
              <a:rPr lang="zh-CN" altLang="en-US" dirty="0"/>
              <a:t>指令后的所有指令，重新根据</a:t>
            </a:r>
            <a:r>
              <a:rPr lang="en-US" altLang="en-US" dirty="0"/>
              <a:t>Br.</a:t>
            </a:r>
            <a:r>
              <a:rPr lang="zh-CN" altLang="en-US" dirty="0"/>
              <a:t>转移方向启动代码；</a:t>
            </a:r>
            <a:endParaRPr lang="en-US" altLang="zh-CN" dirty="0"/>
          </a:p>
          <a:p>
            <a:endParaRPr lang="zh-CN" altLang="en-US" dirty="0"/>
          </a:p>
          <a:p>
            <a:r>
              <a:rPr lang="zh-CN" altLang="en-US" dirty="0"/>
              <a:t>对于预测正确的</a:t>
            </a:r>
            <a:r>
              <a:rPr lang="en-US" altLang="en-US" dirty="0"/>
              <a:t>Branch:</a:t>
            </a:r>
            <a:r>
              <a:rPr lang="zh-CN" altLang="en-US" dirty="0"/>
              <a:t>当该指令移到重组缓存的顶部时，由于预测正确，</a:t>
            </a:r>
            <a:r>
              <a:rPr lang="en-US" altLang="zh-CN" dirty="0"/>
              <a:t>Branch</a:t>
            </a:r>
            <a:r>
              <a:rPr lang="zh-CN" altLang="en-US" dirty="0"/>
              <a:t>指令结束；</a:t>
            </a:r>
            <a:br>
              <a:rPr lang="zh-CN" altLang="en-US" dirty="0"/>
            </a:b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zh-CN" altLang="en-US"/>
              <a:t>小结：</a:t>
            </a:r>
          </a:p>
        </p:txBody>
      </p:sp>
      <p:sp>
        <p:nvSpPr>
          <p:cNvPr id="593923" name="Rectangle 3"/>
          <p:cNvSpPr>
            <a:spLocks noGrp="1" noChangeArrowheads="1"/>
          </p:cNvSpPr>
          <p:nvPr>
            <p:ph idx="1"/>
          </p:nvPr>
        </p:nvSpPr>
        <p:spPr/>
        <p:txBody>
          <a:bodyPr/>
          <a:lstStyle/>
          <a:p>
            <a:r>
              <a:rPr lang="zh-CN" altLang="en-US"/>
              <a:t>当指令交付时</a:t>
            </a:r>
          </a:p>
          <a:p>
            <a:pPr lvl="1"/>
            <a:r>
              <a:rPr lang="zh-CN" altLang="en-US"/>
              <a:t>它所占据的重组缓存单元被收回，即该指令从重构序缓存中撤销；</a:t>
            </a:r>
          </a:p>
          <a:p>
            <a:pPr lvl="1"/>
            <a:r>
              <a:rPr lang="zh-CN" altLang="en-US"/>
              <a:t>该指令的目的寄存器，或存储单元被更新。对于预测出错，即投机失败指令，将重组缓存中的</a:t>
            </a:r>
            <a:r>
              <a:rPr lang="en-US" altLang="en-US"/>
              <a:t>Br.</a:t>
            </a:r>
            <a:r>
              <a:rPr lang="zh-CN" altLang="en-US"/>
              <a:t>后的指令均清除，重新按正确转移方向启动代码；</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zh-CN" altLang="en-US" b="1" dirty="0"/>
              <a:t>三、实例一</a:t>
            </a:r>
            <a:endParaRPr lang="zh-CN" altLang="en-US" sz="1800" dirty="0"/>
          </a:p>
        </p:txBody>
      </p:sp>
      <p:sp>
        <p:nvSpPr>
          <p:cNvPr id="594947" name="Rectangle 3"/>
          <p:cNvSpPr>
            <a:spLocks noGrp="1" noChangeArrowheads="1"/>
          </p:cNvSpPr>
          <p:nvPr>
            <p:ph idx="1"/>
          </p:nvPr>
        </p:nvSpPr>
        <p:spPr/>
        <p:txBody>
          <a:bodyPr/>
          <a:lstStyle/>
          <a:p>
            <a:r>
              <a:rPr lang="zh-CN" altLang="en-US" sz="2800" dirty="0"/>
              <a:t>已知：　</a:t>
            </a:r>
            <a:r>
              <a:rPr lang="en-US" altLang="zh-CN" sz="2800" dirty="0"/>
              <a:t>L.D         	F6, 34(R2)</a:t>
            </a:r>
          </a:p>
          <a:p>
            <a:pPr>
              <a:buFont typeface="Wingdings" pitchFamily="2" charset="2"/>
              <a:buNone/>
            </a:pPr>
            <a:r>
              <a:rPr lang="en-US" altLang="zh-CN" sz="2800" dirty="0"/>
              <a:t>                 L.D         	F2, 45(R3)</a:t>
            </a:r>
          </a:p>
          <a:p>
            <a:pPr>
              <a:buFont typeface="Wingdings" pitchFamily="2" charset="2"/>
              <a:buNone/>
            </a:pPr>
            <a:r>
              <a:rPr lang="en-US" altLang="zh-CN" sz="2800" dirty="0"/>
              <a:t>                 MUL.D 	F0,  F2, F4</a:t>
            </a:r>
          </a:p>
          <a:p>
            <a:pPr>
              <a:buFont typeface="Wingdings" pitchFamily="2" charset="2"/>
              <a:buNone/>
            </a:pPr>
            <a:r>
              <a:rPr lang="en-US" altLang="zh-CN" sz="2800" dirty="0"/>
              <a:t>                 SUB.D    	F8,   F6, F2</a:t>
            </a:r>
          </a:p>
          <a:p>
            <a:pPr>
              <a:buFont typeface="Wingdings" pitchFamily="2" charset="2"/>
              <a:buNone/>
            </a:pPr>
            <a:r>
              <a:rPr lang="en-US" altLang="zh-CN" sz="2800" dirty="0"/>
              <a:t>                 DIV.D     	F10, F0, F6</a:t>
            </a:r>
          </a:p>
          <a:p>
            <a:pPr>
              <a:buFont typeface="Wingdings" pitchFamily="2" charset="2"/>
              <a:buNone/>
            </a:pPr>
            <a:r>
              <a:rPr lang="en-US" altLang="zh-CN" sz="2800" dirty="0"/>
              <a:t>                 ADD.D    	F6,   F8, F2</a:t>
            </a:r>
            <a:endParaRPr lang="en-US" altLang="zh-CN" dirty="0"/>
          </a:p>
          <a:p>
            <a:pPr>
              <a:buFont typeface="Wingdings" pitchFamily="2" charset="2"/>
              <a:buNone/>
            </a:pPr>
            <a:r>
              <a:rPr lang="zh-CN" altLang="en-US" dirty="0"/>
              <a:t>给出当</a:t>
            </a:r>
            <a:r>
              <a:rPr lang="en-US" altLang="en-US" dirty="0"/>
              <a:t>MUL.D </a:t>
            </a:r>
            <a:r>
              <a:rPr lang="zh-CN" altLang="en-US" dirty="0"/>
              <a:t>可进入</a:t>
            </a:r>
            <a:r>
              <a:rPr lang="en-US" altLang="en-US" dirty="0"/>
              <a:t>Commit</a:t>
            </a:r>
            <a:r>
              <a:rPr lang="zh-CN" altLang="en-US" dirty="0"/>
              <a:t>节拍时，硬件中状态表的结果。</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r>
              <a:rPr lang="zh-CN" altLang="en-US" dirty="0"/>
              <a:t>保留站表（</a:t>
            </a:r>
            <a:r>
              <a:rPr lang="en-US" altLang="zh-CN" dirty="0"/>
              <a:t>Ep110, Fig 2.15; Cp231, </a:t>
            </a:r>
            <a:r>
              <a:rPr lang="zh-CN" altLang="en-US" dirty="0"/>
              <a:t>表</a:t>
            </a:r>
            <a:r>
              <a:rPr lang="en-US" altLang="zh-CN" dirty="0"/>
              <a:t>4-42)</a:t>
            </a:r>
          </a:p>
        </p:txBody>
      </p:sp>
      <p:graphicFrame>
        <p:nvGraphicFramePr>
          <p:cNvPr id="595971" name="Object 3"/>
          <p:cNvGraphicFramePr>
            <a:graphicFrameLocks noGrp="1" noChangeAspect="1"/>
          </p:cNvGraphicFramePr>
          <p:nvPr>
            <p:ph idx="1"/>
          </p:nvPr>
        </p:nvGraphicFramePr>
        <p:xfrm>
          <a:off x="2133600" y="1755593"/>
          <a:ext cx="7924800" cy="4108814"/>
        </p:xfrm>
        <a:graphic>
          <a:graphicData uri="http://schemas.openxmlformats.org/presentationml/2006/ole">
            <mc:AlternateContent xmlns:mc="http://schemas.openxmlformats.org/markup-compatibility/2006">
              <mc:Choice xmlns:v="urn:schemas-microsoft-com:vml" Requires="v">
                <p:oleObj spid="_x0000_s6146" name="Document" r:id="rId3" imgW="8205480" imgH="4255200" progId="Word.Document.8">
                  <p:embed/>
                </p:oleObj>
              </mc:Choice>
              <mc:Fallback>
                <p:oleObj name="Document" r:id="rId3" imgW="8205480" imgH="4255200" progId="Word.Document.8">
                  <p:embed/>
                  <p:pic>
                    <p:nvPicPr>
                      <p:cNvPr id="5959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755593"/>
                        <a:ext cx="7924800" cy="4108814"/>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zh-CN" altLang="en-US"/>
              <a:t>重构序缓存状态</a:t>
            </a:r>
          </a:p>
        </p:txBody>
      </p:sp>
      <p:graphicFrame>
        <p:nvGraphicFramePr>
          <p:cNvPr id="596995" name="Object 3"/>
          <p:cNvGraphicFramePr>
            <a:graphicFrameLocks noGrp="1" noChangeAspect="1"/>
          </p:cNvGraphicFramePr>
          <p:nvPr>
            <p:ph idx="1"/>
          </p:nvPr>
        </p:nvGraphicFramePr>
        <p:xfrm>
          <a:off x="2747182" y="1600200"/>
          <a:ext cx="6697636" cy="4419600"/>
        </p:xfrm>
        <a:graphic>
          <a:graphicData uri="http://schemas.openxmlformats.org/presentationml/2006/ole">
            <mc:AlternateContent xmlns:mc="http://schemas.openxmlformats.org/markup-compatibility/2006">
              <mc:Choice xmlns:v="urn:schemas-microsoft-com:vml" Requires="v">
                <p:oleObj spid="_x0000_s7170" name="文档" r:id="rId3" imgW="8102600" imgH="5346700" progId="Word.Document.8">
                  <p:embed/>
                </p:oleObj>
              </mc:Choice>
              <mc:Fallback>
                <p:oleObj name="文档" r:id="rId3" imgW="8102600" imgH="5346700" progId="Word.Document.8">
                  <p:embed/>
                  <p:pic>
                    <p:nvPicPr>
                      <p:cNvPr id="596995" name="Object 3"/>
                      <p:cNvPicPr>
                        <a:picLocks noChangeAspect="1" noChangeArrowheads="1"/>
                      </p:cNvPicPr>
                      <p:nvPr/>
                    </p:nvPicPr>
                    <p:blipFill>
                      <a:blip r:embed="rId4"/>
                      <a:srcRect/>
                      <a:stretch>
                        <a:fillRect/>
                      </a:stretch>
                    </p:blipFill>
                    <p:spPr bwMode="auto">
                      <a:xfrm>
                        <a:off x="2747182" y="1600200"/>
                        <a:ext cx="6697636" cy="4419600"/>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zh-CN" altLang="en-US"/>
              <a:t>寄存器状态</a:t>
            </a:r>
          </a:p>
        </p:txBody>
      </p:sp>
      <p:graphicFrame>
        <p:nvGraphicFramePr>
          <p:cNvPr id="598019" name="Object 3"/>
          <p:cNvGraphicFramePr>
            <a:graphicFrameLocks noGrp="1" noChangeAspect="1"/>
          </p:cNvGraphicFramePr>
          <p:nvPr>
            <p:ph idx="1"/>
          </p:nvPr>
        </p:nvGraphicFramePr>
        <p:xfrm>
          <a:off x="2564152" y="1600200"/>
          <a:ext cx="7063696" cy="4419600"/>
        </p:xfrm>
        <a:graphic>
          <a:graphicData uri="http://schemas.openxmlformats.org/presentationml/2006/ole">
            <mc:AlternateContent xmlns:mc="http://schemas.openxmlformats.org/markup-compatibility/2006">
              <mc:Choice xmlns:v="urn:schemas-microsoft-com:vml" Requires="v">
                <p:oleObj spid="_x0000_s8194" name="Document" r:id="rId3" imgW="7900560" imgH="4943520" progId="Word.Document.8">
                  <p:embed/>
                </p:oleObj>
              </mc:Choice>
              <mc:Fallback>
                <p:oleObj name="Document" r:id="rId3" imgW="7900560" imgH="4943520" progId="Word.Document.8">
                  <p:embed/>
                  <p:pic>
                    <p:nvPicPr>
                      <p:cNvPr id="5980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4152" y="1600200"/>
                        <a:ext cx="7063696" cy="4419600"/>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zh-CN" altLang="en-US"/>
              <a:t>注意（１）：</a:t>
            </a:r>
          </a:p>
        </p:txBody>
      </p:sp>
      <p:sp>
        <p:nvSpPr>
          <p:cNvPr id="599043" name="Rectangle 3"/>
          <p:cNvSpPr>
            <a:spLocks noGrp="1" noChangeArrowheads="1"/>
          </p:cNvSpPr>
          <p:nvPr>
            <p:ph idx="1"/>
          </p:nvPr>
        </p:nvSpPr>
        <p:spPr/>
        <p:txBody>
          <a:bodyPr/>
          <a:lstStyle/>
          <a:p>
            <a:r>
              <a:rPr lang="zh-CN" altLang="en-US"/>
              <a:t>重构序缓存号的作用：对应</a:t>
            </a:r>
            <a:r>
              <a:rPr lang="en-US" altLang="en-US"/>
              <a:t>Qj</a:t>
            </a:r>
            <a:r>
              <a:rPr lang="zh-CN" altLang="en-US"/>
              <a:t>和</a:t>
            </a:r>
            <a:r>
              <a:rPr lang="en-US" altLang="zh-CN"/>
              <a:t>Qk</a:t>
            </a:r>
            <a:r>
              <a:rPr lang="zh-CN" altLang="en-US"/>
              <a:t>，这里标明重组缓存号而不再是保留站的</a:t>
            </a:r>
            <a:r>
              <a:rPr lang="en-US" altLang="zh-CN"/>
              <a:t>tag</a:t>
            </a:r>
            <a:r>
              <a:rPr lang="zh-CN" altLang="en-US"/>
              <a:t>；</a:t>
            </a:r>
          </a:p>
          <a:p>
            <a:r>
              <a:rPr lang="en-US" altLang="zh-CN"/>
              <a:t>Fig3.30</a:t>
            </a:r>
            <a:r>
              <a:rPr lang="zh-CN" altLang="en-US"/>
              <a:t>中，实际已经完成</a:t>
            </a:r>
            <a:r>
              <a:rPr lang="en-US" altLang="en-US"/>
              <a:t>Write result</a:t>
            </a:r>
            <a:r>
              <a:rPr lang="zh-CN" altLang="en-US"/>
              <a:t>的有</a:t>
            </a:r>
            <a:r>
              <a:rPr lang="en-US" altLang="en-US"/>
              <a:t>MUL.D, SUB.D</a:t>
            </a:r>
            <a:r>
              <a:rPr lang="zh-CN" altLang="en-US"/>
              <a:t>和</a:t>
            </a:r>
            <a:r>
              <a:rPr lang="en-US" altLang="zh-CN"/>
              <a:t>ADD.D</a:t>
            </a:r>
            <a:r>
              <a:rPr lang="zh-CN" altLang="en-US"/>
              <a:t>，但由于</a:t>
            </a:r>
            <a:r>
              <a:rPr lang="en-US" altLang="en-US"/>
              <a:t>MUL.D</a:t>
            </a:r>
            <a:r>
              <a:rPr lang="zh-CN" altLang="en-US"/>
              <a:t>尚未完成</a:t>
            </a:r>
            <a:r>
              <a:rPr lang="en-US" altLang="en-US"/>
              <a:t>Commit</a:t>
            </a:r>
            <a:r>
              <a:rPr lang="zh-CN" altLang="en-US"/>
              <a:t>，故</a:t>
            </a:r>
            <a:r>
              <a:rPr lang="en-US" altLang="en-US"/>
              <a:t>SUB.D</a:t>
            </a:r>
            <a:r>
              <a:rPr lang="zh-CN" altLang="en-US"/>
              <a:t>和</a:t>
            </a:r>
            <a:r>
              <a:rPr lang="en-US" altLang="en-US"/>
              <a:t>ADD.D</a:t>
            </a:r>
            <a:r>
              <a:rPr lang="zh-CN" altLang="en-US"/>
              <a:t>必须等待</a:t>
            </a:r>
            <a:r>
              <a:rPr lang="en-US" altLang="en-US"/>
              <a:t>MUL.D</a:t>
            </a:r>
            <a:r>
              <a:rPr lang="zh-CN" altLang="en-US"/>
              <a:t>交付后才能依次</a:t>
            </a:r>
            <a:r>
              <a:rPr lang="en-US" altLang="en-US"/>
              <a:t>Commit</a:t>
            </a:r>
            <a:r>
              <a:rPr lang="zh-CN" altLang="en-US"/>
              <a:t>。这就是允许精确中断的原因（因为可以恢复）。</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zh-CN" altLang="en-US"/>
              <a:t>注意（２）</a:t>
            </a:r>
          </a:p>
        </p:txBody>
      </p:sp>
      <p:sp>
        <p:nvSpPr>
          <p:cNvPr id="600067" name="Rectangle 3"/>
          <p:cNvSpPr>
            <a:spLocks noGrp="1" noChangeArrowheads="1"/>
          </p:cNvSpPr>
          <p:nvPr>
            <p:ph idx="1"/>
          </p:nvPr>
        </p:nvSpPr>
        <p:spPr/>
        <p:txBody>
          <a:bodyPr/>
          <a:lstStyle/>
          <a:p>
            <a:r>
              <a:rPr lang="zh-CN" altLang="en-US" dirty="0"/>
              <a:t>动态调度行为：</a:t>
            </a:r>
            <a:r>
              <a:rPr lang="en-US" altLang="zh-CN" dirty="0"/>
              <a:t>SUB.D</a:t>
            </a:r>
            <a:r>
              <a:rPr lang="zh-CN" altLang="en-US" dirty="0"/>
              <a:t>和</a:t>
            </a:r>
            <a:r>
              <a:rPr lang="en-US" altLang="en-US" dirty="0"/>
              <a:t>ADD.D</a:t>
            </a:r>
            <a:r>
              <a:rPr lang="zh-CN" altLang="en-US" dirty="0"/>
              <a:t>可早于</a:t>
            </a:r>
            <a:r>
              <a:rPr lang="en-US" altLang="zh-CN" dirty="0"/>
              <a:t>MUL.D</a:t>
            </a:r>
            <a:r>
              <a:rPr lang="zh-CN" altLang="en-US" dirty="0"/>
              <a:t>完成</a:t>
            </a:r>
            <a:r>
              <a:rPr lang="en-US" altLang="en-US" dirty="0"/>
              <a:t>Write result;</a:t>
            </a:r>
          </a:p>
          <a:p>
            <a:r>
              <a:rPr lang="zh-CN" altLang="en-US" dirty="0"/>
              <a:t>中断处理：假设</a:t>
            </a:r>
            <a:r>
              <a:rPr lang="en-US" altLang="en-US" dirty="0"/>
              <a:t>MUL.D</a:t>
            </a:r>
            <a:r>
              <a:rPr lang="zh-CN" altLang="en-US" dirty="0"/>
              <a:t>指令产生一中断事件，这时只有等待</a:t>
            </a:r>
            <a:r>
              <a:rPr lang="en-US" altLang="en-US" dirty="0"/>
              <a:t>MUL.D</a:t>
            </a:r>
            <a:r>
              <a:rPr lang="zh-CN" altLang="en-US" dirty="0"/>
              <a:t>到达重组缓存顶部，才可以处理这一中断事件，同时，将缓存中其他指令清除掉，这样做的中断处理是精确的。</a:t>
            </a:r>
            <a:endParaRPr lang="en-US" altLang="zh-CN" dirty="0"/>
          </a:p>
          <a:p>
            <a:pPr lvl="1"/>
            <a:r>
              <a:rPr lang="zh-CN" altLang="en-US" dirty="0"/>
              <a:t>在</a:t>
            </a:r>
            <a:r>
              <a:rPr lang="en-US" altLang="en-US" dirty="0" err="1"/>
              <a:t>Tomasulo</a:t>
            </a:r>
            <a:r>
              <a:rPr lang="zh-CN" altLang="en-US" dirty="0"/>
              <a:t>算法中，由于</a:t>
            </a:r>
            <a:r>
              <a:rPr lang="en-US" altLang="en-US" dirty="0"/>
              <a:t>SUB.D</a:t>
            </a:r>
            <a:r>
              <a:rPr lang="zh-CN" altLang="en-US" dirty="0"/>
              <a:t>和</a:t>
            </a:r>
            <a:r>
              <a:rPr lang="en-US" altLang="en-US" dirty="0"/>
              <a:t>ADD.D</a:t>
            </a:r>
            <a:r>
              <a:rPr lang="zh-CN" altLang="en-US" dirty="0"/>
              <a:t>可早于</a:t>
            </a:r>
            <a:r>
              <a:rPr lang="en-US" altLang="en-US" dirty="0"/>
              <a:t>MUL.D</a:t>
            </a:r>
            <a:r>
              <a:rPr lang="zh-CN" altLang="en-US" dirty="0"/>
              <a:t>结束，因此当处理</a:t>
            </a:r>
            <a:r>
              <a:rPr lang="en-US" altLang="en-US" dirty="0"/>
              <a:t>MUL.D</a:t>
            </a:r>
            <a:r>
              <a:rPr lang="zh-CN" altLang="en-US" dirty="0"/>
              <a:t>的中断时，由于</a:t>
            </a:r>
            <a:r>
              <a:rPr lang="en-US" altLang="en-US" dirty="0"/>
              <a:t>F8,F6</a:t>
            </a:r>
            <a:r>
              <a:rPr lang="zh-CN" altLang="en-US" dirty="0"/>
              <a:t>均已更新过，从而无法实现精确的中断处理。</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zh-CN" altLang="en-US" dirty="0"/>
              <a:t>小结</a:t>
            </a:r>
          </a:p>
        </p:txBody>
      </p:sp>
      <p:sp>
        <p:nvSpPr>
          <p:cNvPr id="601091" name="Rectangle 3"/>
          <p:cNvSpPr>
            <a:spLocks noGrp="1" noChangeArrowheads="1"/>
          </p:cNvSpPr>
          <p:nvPr>
            <p:ph idx="1"/>
          </p:nvPr>
        </p:nvSpPr>
        <p:spPr/>
        <p:txBody>
          <a:bodyPr/>
          <a:lstStyle/>
          <a:p>
            <a:r>
              <a:rPr lang="zh-CN" altLang="en-US"/>
              <a:t>在指令</a:t>
            </a:r>
            <a:r>
              <a:rPr lang="en-US" altLang="en-US"/>
              <a:t>Commit</a:t>
            </a:r>
            <a:r>
              <a:rPr lang="zh-CN" altLang="en-US"/>
              <a:t>以前，不处理该指令的异常事件；</a:t>
            </a:r>
          </a:p>
          <a:p>
            <a:r>
              <a:rPr lang="zh-CN" altLang="en-US"/>
              <a:t>对正常指令和投机成功指令，在进入</a:t>
            </a:r>
            <a:r>
              <a:rPr lang="en-US" altLang="en-US"/>
              <a:t>Commit</a:t>
            </a:r>
            <a:r>
              <a:rPr lang="zh-CN" altLang="en-US"/>
              <a:t>后，处理中断；</a:t>
            </a:r>
          </a:p>
          <a:p>
            <a:r>
              <a:rPr lang="zh-CN" altLang="en-US"/>
              <a:t>对投机失败指令，则清除重组缓存中</a:t>
            </a:r>
            <a:r>
              <a:rPr lang="en-US" altLang="en-US"/>
              <a:t>Br.</a:t>
            </a:r>
            <a:r>
              <a:rPr lang="zh-CN" altLang="en-US"/>
              <a:t>指令以后的所有指令，重新按正确方向取指，重新开始执行。</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射线">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射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11604</Words>
  <Application>Microsoft Office PowerPoint</Application>
  <PresentationFormat>宽屏</PresentationFormat>
  <Paragraphs>1083</Paragraphs>
  <Slides>177</Slides>
  <Notes>6</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3</vt:i4>
      </vt:variant>
      <vt:variant>
        <vt:lpstr>幻灯片标题</vt:lpstr>
      </vt:variant>
      <vt:variant>
        <vt:i4>177</vt:i4>
      </vt:variant>
    </vt:vector>
  </HeadingPairs>
  <TitlesOfParts>
    <vt:vector size="198" baseType="lpstr">
      <vt:lpstr>MyriadMM_215_600_</vt:lpstr>
      <vt:lpstr>等线</vt:lpstr>
      <vt:lpstr>等线 Light</vt:lpstr>
      <vt:lpstr>黑体</vt:lpstr>
      <vt:lpstr>SimSun</vt:lpstr>
      <vt:lpstr>SimSun</vt:lpstr>
      <vt:lpstr>微软雅黑</vt:lpstr>
      <vt:lpstr>Arial</vt:lpstr>
      <vt:lpstr>Arial Narrow</vt:lpstr>
      <vt:lpstr>Calibri</vt:lpstr>
      <vt:lpstr>Cambria Math</vt:lpstr>
      <vt:lpstr>Comic Sans MS</vt:lpstr>
      <vt:lpstr>Courier New</vt:lpstr>
      <vt:lpstr>Symbol</vt:lpstr>
      <vt:lpstr>Times New Roman</vt:lpstr>
      <vt:lpstr>Wingdings</vt:lpstr>
      <vt:lpstr>Office 主题​​</vt:lpstr>
      <vt:lpstr>射线</vt:lpstr>
      <vt:lpstr>Document</vt:lpstr>
      <vt:lpstr>Picture</vt:lpstr>
      <vt:lpstr>文档</vt:lpstr>
      <vt:lpstr>指令级并行性的开发</vt:lpstr>
      <vt:lpstr>3.5 指令级并行</vt:lpstr>
      <vt:lpstr>3.5 Instruction-Level Parallelism:   Concepts and Challenges </vt:lpstr>
      <vt:lpstr>各种高级流水线技术及其作用对象:</vt:lpstr>
      <vt:lpstr>3.5.2 Instruction-Level Parallelism</vt:lpstr>
      <vt:lpstr>PowerPoint 演示文稿</vt:lpstr>
      <vt:lpstr>PowerPoint 演示文稿</vt:lpstr>
      <vt:lpstr>3.5.3 Data Dependence and Hazards</vt:lpstr>
      <vt:lpstr>Name dependence</vt:lpstr>
      <vt:lpstr>Name dependence</vt:lpstr>
      <vt:lpstr>Types of data hazards </vt:lpstr>
      <vt:lpstr>Types of data hazards </vt:lpstr>
      <vt:lpstr>3.6 Overcoming Data Hazards with Dynamic Scheduling( 4TH:2.4)</vt:lpstr>
      <vt:lpstr>3.6 Dynamic Scheduling: An example</vt:lpstr>
      <vt:lpstr>3.6 Dynamic Scheduling: An example</vt:lpstr>
      <vt:lpstr>3.6 Dynamic Scheduling: An example</vt:lpstr>
      <vt:lpstr>Advantages of Dynamic Scheduling Scheduling</vt:lpstr>
      <vt:lpstr>Dynamic Scheduling Step </vt:lpstr>
      <vt:lpstr>记分牌算法</vt:lpstr>
      <vt:lpstr>Scoreboard Algorithm</vt:lpstr>
      <vt:lpstr>Basic structure of a pipelined processor with a scoreboard</vt:lpstr>
      <vt:lpstr>The pipeline stages with scoreboard </vt:lpstr>
      <vt:lpstr>The pipeline stages with scoreboard </vt:lpstr>
      <vt:lpstr>Pipeline stage description</vt:lpstr>
      <vt:lpstr>The scoreboard algorithm</vt:lpstr>
      <vt:lpstr>记分牌数据结构</vt:lpstr>
      <vt:lpstr>PowerPoint 演示文稿</vt:lpstr>
      <vt:lpstr>Detailed Scoreboard Pipeline Control</vt:lpstr>
      <vt:lpstr>PowerPoint 演示文稿</vt:lpstr>
      <vt:lpstr>Limitations of Scoreboard-1</vt:lpstr>
      <vt:lpstr>Limitations of Scoreboard-2</vt:lpstr>
      <vt:lpstr>Tomasulo算法</vt:lpstr>
      <vt:lpstr>Tomasulo Algorithm vs. Scoreboard</vt:lpstr>
      <vt:lpstr>Renaming</vt:lpstr>
      <vt:lpstr>Tomasulo Organization</vt:lpstr>
      <vt:lpstr>Three Stages of Tomasulo Algorithm</vt:lpstr>
      <vt:lpstr>Reservation Station Components</vt:lpstr>
      <vt:lpstr>Reservation Station Actions</vt:lpstr>
      <vt:lpstr>Tomasulo vs. Scoreboard</vt:lpstr>
      <vt:lpstr>Conclusion</vt:lpstr>
      <vt:lpstr>硬件投机与多发射</vt:lpstr>
      <vt:lpstr>硬件投机与多发射</vt:lpstr>
      <vt:lpstr>3.7 Reducing Branch Costs with Dynamic Hardware Prediction</vt:lpstr>
      <vt:lpstr>概述</vt:lpstr>
      <vt:lpstr>PowerPoint 演示文稿</vt:lpstr>
      <vt:lpstr>3.7.1 Basic Branch predication    and Branch-Predication Buffers</vt:lpstr>
      <vt:lpstr>一、一位转移预测缓冲器 one-bit predictor</vt:lpstr>
      <vt:lpstr>存在问题：</vt:lpstr>
      <vt:lpstr>一位转移预测器性能</vt:lpstr>
      <vt:lpstr>一位预测器的缺点：</vt:lpstr>
      <vt:lpstr> 二、二位转移预测器（two-bit predictor)</vt:lpstr>
      <vt:lpstr>转移预测缓冲器的实现技术</vt:lpstr>
      <vt:lpstr> 转移预测的正确率</vt:lpstr>
      <vt:lpstr> 转移预测的正确率</vt:lpstr>
      <vt:lpstr>缓冲大小对转移预测出错率的影响</vt:lpstr>
      <vt:lpstr>两位预测器测试结果：</vt:lpstr>
      <vt:lpstr> 三、相关转移预测缓冲器</vt:lpstr>
      <vt:lpstr>例</vt:lpstr>
      <vt:lpstr>例子说明：</vt:lpstr>
      <vt:lpstr>例</vt:lpstr>
      <vt:lpstr>设d的初值为0,1,2,上述代码段的转移特征如下:</vt:lpstr>
      <vt:lpstr>若利用传统的one-bit预测器,则无法利用这一相关性,且预测总是错的。</vt:lpstr>
      <vt:lpstr>引入相关性的预测器：</vt:lpstr>
      <vt:lpstr>四种组合的含义：</vt:lpstr>
      <vt:lpstr>用这种相关预测器来预测上述例子。 初值为NT/NT.（第一次迭代预测错，其余均正确）</vt:lpstr>
      <vt:lpstr> </vt:lpstr>
      <vt:lpstr>（2，2）相关预测器的硬件框图： </vt:lpstr>
      <vt:lpstr>相关预测器与简单预测器性能比较（前提是总预测容量相等）</vt:lpstr>
      <vt:lpstr>比较结果</vt:lpstr>
      <vt:lpstr>3.7.2 转移目标缓冲器(Branch Target Buffer)    </vt:lpstr>
      <vt:lpstr>转移目标缓冲器结构：</vt:lpstr>
      <vt:lpstr>转移预测缓冲器与转移目标缓冲器的差别</vt:lpstr>
      <vt:lpstr>采用转移目标缓冲器时的指令流水处理过程</vt:lpstr>
      <vt:lpstr>转移目标缓冲器的几种变形</vt:lpstr>
      <vt:lpstr>3.8 Hardware-Based Speculation (2.6)</vt:lpstr>
      <vt:lpstr>基于硬件的投机技术的优点（1）</vt:lpstr>
      <vt:lpstr>基于硬件的投机技术的优点（2）</vt:lpstr>
      <vt:lpstr>基于硬件的投机技术的缺点</vt:lpstr>
      <vt:lpstr>二、基于Tomasulo动态调度的硬件投机</vt:lpstr>
      <vt:lpstr>将基于Tomasulo算法的硬件经过扩充用来支持投机执行：</vt:lpstr>
      <vt:lpstr>PowerPoint 演示文稿</vt:lpstr>
      <vt:lpstr>结论（1）</vt:lpstr>
      <vt:lpstr>结论（2）</vt:lpstr>
      <vt:lpstr>重构序缓存的作用</vt:lpstr>
      <vt:lpstr>重构序缓存单元的结构：由四个域组成</vt:lpstr>
      <vt:lpstr>基于Tomasulo算法的投机技术的硬件结构</vt:lpstr>
      <vt:lpstr>与Tomasulo算法硬件结构的不同之处</vt:lpstr>
      <vt:lpstr>指令执行四个节拍的功能（1）</vt:lpstr>
      <vt:lpstr>指令执行四个节拍的功能（2）</vt:lpstr>
      <vt:lpstr>指令执行四个节拍的功能（3）</vt:lpstr>
      <vt:lpstr>进入Commit节拍后做什么？</vt:lpstr>
      <vt:lpstr>小结：</vt:lpstr>
      <vt:lpstr>三、实例一</vt:lpstr>
      <vt:lpstr>保留站表（Ep110, Fig 2.15; Cp231, 表4-42)</vt:lpstr>
      <vt:lpstr>重构序缓存状态</vt:lpstr>
      <vt:lpstr>寄存器状态</vt:lpstr>
      <vt:lpstr>注意（１）：</vt:lpstr>
      <vt:lpstr>注意（２）</vt:lpstr>
      <vt:lpstr>小结</vt:lpstr>
      <vt:lpstr>实例２：</vt:lpstr>
      <vt:lpstr>保留站表（Ep111, Fig 2.16; Cp231, 表4-43)</vt:lpstr>
      <vt:lpstr>重构序缓存状态</vt:lpstr>
      <vt:lpstr>寄存器状态</vt:lpstr>
      <vt:lpstr>四、关于投机失败处理</vt:lpstr>
      <vt:lpstr>基于Tomasulo算法投机技术的形式化描述</vt:lpstr>
      <vt:lpstr>3.9 Taking Advantage of More ILP with Multiple Issue(2.7) </vt:lpstr>
      <vt:lpstr>基本概念</vt:lpstr>
      <vt:lpstr>二、Superscalar的基本概念</vt:lpstr>
      <vt:lpstr>三、VLIW的基本概念</vt:lpstr>
      <vt:lpstr>3.9.2 Statically-Scheduled Superscalar Processors</vt:lpstr>
      <vt:lpstr>二、A Statically Scheduled Superscalar    MIPS Processor</vt:lpstr>
      <vt:lpstr>2. 双发射处理器的流水时序</vt:lpstr>
      <vt:lpstr>双发射流水线结构示意图</vt:lpstr>
      <vt:lpstr>三、竞争的处理</vt:lpstr>
      <vt:lpstr>PowerPoint 演示文稿</vt:lpstr>
      <vt:lpstr>PowerPoint 演示文稿</vt:lpstr>
      <vt:lpstr>3.9.3 Multiple Instruction Issue  with Dynamic Scheduling</vt:lpstr>
      <vt:lpstr>约定</vt:lpstr>
      <vt:lpstr>如何处理相邻的两条相关指令？</vt:lpstr>
      <vt:lpstr>例</vt:lpstr>
      <vt:lpstr>双发射Tomasulo流水线</vt:lpstr>
      <vt:lpstr>结果</vt:lpstr>
      <vt:lpstr>PowerPoint 演示文稿</vt:lpstr>
      <vt:lpstr>3.9.4 Multiple Issue with Speculation</vt:lpstr>
      <vt:lpstr>PowerPoint 演示文稿</vt:lpstr>
      <vt:lpstr>软件辅助的指令级并行</vt:lpstr>
      <vt:lpstr>Exploiting ILP with Software Approaches</vt:lpstr>
      <vt:lpstr>4.1 Basic Compiler Techniques for Exposing ILP </vt:lpstr>
      <vt:lpstr>PowerPoint 演示文稿</vt:lpstr>
      <vt:lpstr>浮点操作延迟时间</vt:lpstr>
      <vt:lpstr>4.1.2 Loop Unrolling</vt:lpstr>
      <vt:lpstr>转换为MIPS汇编语言代码如下:</vt:lpstr>
      <vt:lpstr>一、未调度时loop一次迭代所需时钟周期数</vt:lpstr>
      <vt:lpstr>二 对loop代码调度后,一次迭代所需时钟周期数</vt:lpstr>
      <vt:lpstr>前页说明:</vt:lpstr>
      <vt:lpstr>三、loop unrolling (消除loop overhead)</vt:lpstr>
      <vt:lpstr>前页说明</vt:lpstr>
      <vt:lpstr>四、对unrolling loop进行调度,进一步缩短每次迭代的时钟周期数</vt:lpstr>
      <vt:lpstr>前页说明:</vt:lpstr>
      <vt:lpstr>例子说明的问题:</vt:lpstr>
      <vt:lpstr>Summary</vt:lpstr>
      <vt:lpstr>Summary</vt:lpstr>
      <vt:lpstr>4.1.3 Using Loop Unrolling and Pipeline Scheduling with Static Multiple Issue </vt:lpstr>
      <vt:lpstr>PowerPoint 演示文稿</vt:lpstr>
      <vt:lpstr>PowerPoint 演示文稿</vt:lpstr>
      <vt:lpstr>4.2 Static Multiple Issue: the VLIW Approach</vt:lpstr>
      <vt:lpstr>The VLIW Approach</vt:lpstr>
      <vt:lpstr>VLIW处理器的特点（2）</vt:lpstr>
      <vt:lpstr>VLIW处理器的特点（3）</vt:lpstr>
      <vt:lpstr>4.2.2 VLIW处理器实例</vt:lpstr>
      <vt:lpstr>VLIW展开循环、封装指令的结果</vt:lpstr>
      <vt:lpstr>4.2.3 多发射处理器的局限性</vt:lpstr>
      <vt:lpstr>多发射方法的困难（1）</vt:lpstr>
      <vt:lpstr>多发射方法的困难（2）</vt:lpstr>
      <vt:lpstr>多发射方法的困难（3）</vt:lpstr>
      <vt:lpstr>多发射方法的困难（4）</vt:lpstr>
      <vt:lpstr>4.3 Advanced Compiler Support for Exposing and Exploiting ILP</vt:lpstr>
      <vt:lpstr>4.3.1 Software Pipelining:           Symbolic Loop Unrolling</vt:lpstr>
      <vt:lpstr>软件流水循环体是如何组成的？</vt:lpstr>
      <vt:lpstr>新软件流水loop组成</vt:lpstr>
      <vt:lpstr>新循环结构</vt:lpstr>
      <vt:lpstr>原循环相关性分析</vt:lpstr>
      <vt:lpstr>新软件流水循环体构成</vt:lpstr>
      <vt:lpstr>小结：</vt:lpstr>
      <vt:lpstr>例：若有一loop含100次迭代，</vt:lpstr>
      <vt:lpstr>PowerPoint 演示文稿</vt:lpstr>
      <vt:lpstr>4.3.2  Global Code Scheduling trace scheduling  --路径调度</vt:lpstr>
      <vt:lpstr>*路径调度技术的提出：</vt:lpstr>
      <vt:lpstr>*路径调度的基本思想</vt:lpstr>
      <vt:lpstr>*路径调度方法：</vt:lpstr>
      <vt:lpstr>*路径选择</vt:lpstr>
      <vt:lpstr>路径选择图示：</vt:lpstr>
      <vt:lpstr>*路径压缩</vt:lpstr>
      <vt:lpstr>路径压缩要注意的两件事</vt:lpstr>
      <vt:lpstr>路径补偿</vt:lpstr>
      <vt:lpstr>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高级计算机体系结构</dc:title>
  <dc:creator>Nicky Chen</dc:creator>
  <cp:lastModifiedBy>Nicky Chen</cp:lastModifiedBy>
  <cp:revision>14</cp:revision>
  <dcterms:created xsi:type="dcterms:W3CDTF">2021-09-22T02:56:32Z</dcterms:created>
  <dcterms:modified xsi:type="dcterms:W3CDTF">2021-10-08T13:21:54Z</dcterms:modified>
</cp:coreProperties>
</file>