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3"/>
  </p:notesMasterIdLst>
  <p:sldIdLst>
    <p:sldId id="361" r:id="rId3"/>
    <p:sldId id="576" r:id="rId4"/>
    <p:sldId id="472" r:id="rId5"/>
    <p:sldId id="474" r:id="rId6"/>
    <p:sldId id="475" r:id="rId7"/>
    <p:sldId id="476" r:id="rId8"/>
    <p:sldId id="551" r:id="rId9"/>
    <p:sldId id="552" r:id="rId10"/>
    <p:sldId id="477" r:id="rId11"/>
    <p:sldId id="478" r:id="rId12"/>
    <p:sldId id="479" r:id="rId13"/>
    <p:sldId id="480" r:id="rId14"/>
    <p:sldId id="481" r:id="rId15"/>
    <p:sldId id="482" r:id="rId16"/>
    <p:sldId id="483" r:id="rId17"/>
    <p:sldId id="484" r:id="rId18"/>
    <p:sldId id="485" r:id="rId19"/>
    <p:sldId id="486" r:id="rId20"/>
    <p:sldId id="487" r:id="rId21"/>
    <p:sldId id="488" r:id="rId22"/>
    <p:sldId id="489" r:id="rId23"/>
    <p:sldId id="490" r:id="rId24"/>
    <p:sldId id="491" r:id="rId25"/>
    <p:sldId id="492" r:id="rId26"/>
    <p:sldId id="493" r:id="rId27"/>
    <p:sldId id="494" r:id="rId28"/>
    <p:sldId id="495" r:id="rId29"/>
    <p:sldId id="496" r:id="rId30"/>
    <p:sldId id="497" r:id="rId31"/>
    <p:sldId id="498" r:id="rId32"/>
    <p:sldId id="499" r:id="rId33"/>
    <p:sldId id="500" r:id="rId34"/>
    <p:sldId id="501" r:id="rId35"/>
    <p:sldId id="502" r:id="rId36"/>
    <p:sldId id="503" r:id="rId37"/>
    <p:sldId id="506" r:id="rId38"/>
    <p:sldId id="507" r:id="rId39"/>
    <p:sldId id="508" r:id="rId40"/>
    <p:sldId id="510" r:id="rId41"/>
    <p:sldId id="511" r:id="rId42"/>
    <p:sldId id="512" r:id="rId43"/>
    <p:sldId id="513" r:id="rId44"/>
    <p:sldId id="558" r:id="rId45"/>
    <p:sldId id="514" r:id="rId46"/>
    <p:sldId id="515" r:id="rId47"/>
    <p:sldId id="516" r:id="rId48"/>
    <p:sldId id="517" r:id="rId49"/>
    <p:sldId id="518" r:id="rId50"/>
    <p:sldId id="519" r:id="rId51"/>
    <p:sldId id="567" r:id="rId52"/>
    <p:sldId id="568" r:id="rId53"/>
    <p:sldId id="569" r:id="rId54"/>
    <p:sldId id="570" r:id="rId55"/>
    <p:sldId id="571" r:id="rId56"/>
    <p:sldId id="572" r:id="rId57"/>
    <p:sldId id="573" r:id="rId58"/>
    <p:sldId id="574" r:id="rId59"/>
    <p:sldId id="575" r:id="rId60"/>
    <p:sldId id="578" r:id="rId61"/>
    <p:sldId id="659" r:id="rId62"/>
    <p:sldId id="520" r:id="rId63"/>
    <p:sldId id="521" r:id="rId64"/>
    <p:sldId id="522" r:id="rId65"/>
    <p:sldId id="559" r:id="rId66"/>
    <p:sldId id="523" r:id="rId67"/>
    <p:sldId id="524" r:id="rId68"/>
    <p:sldId id="525" r:id="rId69"/>
    <p:sldId id="526" r:id="rId70"/>
    <p:sldId id="527" r:id="rId71"/>
    <p:sldId id="528" r:id="rId72"/>
    <p:sldId id="529" r:id="rId73"/>
    <p:sldId id="530" r:id="rId74"/>
    <p:sldId id="531" r:id="rId75"/>
    <p:sldId id="532" r:id="rId76"/>
    <p:sldId id="533" r:id="rId77"/>
    <p:sldId id="534" r:id="rId78"/>
    <p:sldId id="660" r:id="rId79"/>
    <p:sldId id="535" r:id="rId80"/>
    <p:sldId id="564" r:id="rId81"/>
    <p:sldId id="536" r:id="rId82"/>
    <p:sldId id="537" r:id="rId83"/>
    <p:sldId id="538" r:id="rId84"/>
    <p:sldId id="539" r:id="rId85"/>
    <p:sldId id="540" r:id="rId86"/>
    <p:sldId id="541" r:id="rId87"/>
    <p:sldId id="542" r:id="rId88"/>
    <p:sldId id="543" r:id="rId89"/>
    <p:sldId id="544" r:id="rId90"/>
    <p:sldId id="545" r:id="rId91"/>
    <p:sldId id="546" r:id="rId92"/>
    <p:sldId id="547" r:id="rId93"/>
    <p:sldId id="548" r:id="rId94"/>
    <p:sldId id="549" r:id="rId95"/>
    <p:sldId id="550" r:id="rId96"/>
    <p:sldId id="661" r:id="rId97"/>
    <p:sldId id="662" r:id="rId98"/>
    <p:sldId id="663" r:id="rId99"/>
    <p:sldId id="664" r:id="rId100"/>
    <p:sldId id="665" r:id="rId101"/>
    <p:sldId id="666" r:id="rId102"/>
    <p:sldId id="667" r:id="rId103"/>
    <p:sldId id="658" r:id="rId104"/>
    <p:sldId id="669" r:id="rId105"/>
    <p:sldId id="671" r:id="rId106"/>
    <p:sldId id="672" r:id="rId107"/>
    <p:sldId id="673" r:id="rId108"/>
    <p:sldId id="579" r:id="rId109"/>
    <p:sldId id="580" r:id="rId110"/>
    <p:sldId id="581" r:id="rId111"/>
    <p:sldId id="582" r:id="rId112"/>
    <p:sldId id="583" r:id="rId113"/>
    <p:sldId id="584" r:id="rId114"/>
    <p:sldId id="585" r:id="rId115"/>
    <p:sldId id="586" r:id="rId116"/>
    <p:sldId id="587" r:id="rId117"/>
    <p:sldId id="588" r:id="rId118"/>
    <p:sldId id="589" r:id="rId119"/>
    <p:sldId id="590" r:id="rId120"/>
    <p:sldId id="593" r:id="rId121"/>
    <p:sldId id="594" r:id="rId122"/>
    <p:sldId id="595" r:id="rId123"/>
    <p:sldId id="596" r:id="rId124"/>
    <p:sldId id="597" r:id="rId125"/>
    <p:sldId id="599" r:id="rId126"/>
    <p:sldId id="600" r:id="rId127"/>
    <p:sldId id="601" r:id="rId128"/>
    <p:sldId id="602" r:id="rId129"/>
    <p:sldId id="603" r:id="rId130"/>
    <p:sldId id="604" r:id="rId131"/>
    <p:sldId id="605" r:id="rId132"/>
    <p:sldId id="606" r:id="rId133"/>
    <p:sldId id="607" r:id="rId134"/>
    <p:sldId id="608" r:id="rId135"/>
    <p:sldId id="609" r:id="rId136"/>
    <p:sldId id="610" r:id="rId137"/>
    <p:sldId id="611" r:id="rId138"/>
    <p:sldId id="612" r:id="rId139"/>
    <p:sldId id="613" r:id="rId140"/>
    <p:sldId id="614" r:id="rId141"/>
    <p:sldId id="615" r:id="rId142"/>
    <p:sldId id="616" r:id="rId143"/>
    <p:sldId id="617" r:id="rId144"/>
    <p:sldId id="618" r:id="rId145"/>
    <p:sldId id="619" r:id="rId146"/>
    <p:sldId id="620" r:id="rId147"/>
    <p:sldId id="621" r:id="rId148"/>
    <p:sldId id="622" r:id="rId149"/>
    <p:sldId id="623" r:id="rId150"/>
    <p:sldId id="624" r:id="rId151"/>
    <p:sldId id="625" r:id="rId152"/>
    <p:sldId id="626" r:id="rId153"/>
    <p:sldId id="627" r:id="rId154"/>
    <p:sldId id="628" r:id="rId155"/>
    <p:sldId id="629" r:id="rId156"/>
    <p:sldId id="630" r:id="rId157"/>
    <p:sldId id="631" r:id="rId158"/>
    <p:sldId id="632" r:id="rId159"/>
    <p:sldId id="633" r:id="rId160"/>
    <p:sldId id="634" r:id="rId161"/>
    <p:sldId id="635" r:id="rId162"/>
    <p:sldId id="636" r:id="rId163"/>
    <p:sldId id="637" r:id="rId164"/>
    <p:sldId id="638" r:id="rId165"/>
    <p:sldId id="639" r:id="rId166"/>
    <p:sldId id="640" r:id="rId167"/>
    <p:sldId id="641" r:id="rId168"/>
    <p:sldId id="642" r:id="rId169"/>
    <p:sldId id="643" r:id="rId170"/>
    <p:sldId id="644" r:id="rId171"/>
    <p:sldId id="674" r:id="rId1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tableStyles" Target="tableStyles.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microsoft.com/office/2016/11/relationships/changesInfo" Target="changesInfos/changesInfo1.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viewProps" Target="viewProp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theme" Target="theme/theme1.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Nicky" userId="e237c04ccc74f838" providerId="LiveId" clId="{460EF974-35BE-43C3-9174-1B45273EEC0B}"/>
    <pc:docChg chg="undo custSel addSld delSld modSld">
      <pc:chgData name="Chen Nicky" userId="e237c04ccc74f838" providerId="LiveId" clId="{460EF974-35BE-43C3-9174-1B45273EEC0B}" dt="2021-10-06T10:38:37.996" v="37" actId="478"/>
      <pc:docMkLst>
        <pc:docMk/>
      </pc:docMkLst>
      <pc:sldChg chg="delSp mod">
        <pc:chgData name="Chen Nicky" userId="e237c04ccc74f838" providerId="LiveId" clId="{460EF974-35BE-43C3-9174-1B45273EEC0B}" dt="2021-10-06T10:38:37.996" v="37" actId="478"/>
        <pc:sldMkLst>
          <pc:docMk/>
          <pc:sldMk cId="353745580" sldId="361"/>
        </pc:sldMkLst>
        <pc:spChg chg="del">
          <ac:chgData name="Chen Nicky" userId="e237c04ccc74f838" providerId="LiveId" clId="{460EF974-35BE-43C3-9174-1B45273EEC0B}" dt="2021-10-06T10:38:37.996" v="37" actId="478"/>
          <ac:spMkLst>
            <pc:docMk/>
            <pc:sldMk cId="353745580" sldId="361"/>
            <ac:spMk id="7" creationId="{00000000-0000-0000-0000-000000000000}"/>
          </ac:spMkLst>
        </pc:spChg>
      </pc:sldChg>
      <pc:sldChg chg="delSp mod">
        <pc:chgData name="Chen Nicky" userId="e237c04ccc74f838" providerId="LiveId" clId="{460EF974-35BE-43C3-9174-1B45273EEC0B}" dt="2021-10-06T10:38:23.006" v="36" actId="478"/>
        <pc:sldMkLst>
          <pc:docMk/>
          <pc:sldMk cId="1767315009" sldId="578"/>
        </pc:sldMkLst>
        <pc:spChg chg="del">
          <ac:chgData name="Chen Nicky" userId="e237c04ccc74f838" providerId="LiveId" clId="{460EF974-35BE-43C3-9174-1B45273EEC0B}" dt="2021-10-06T10:38:23.006" v="36" actId="478"/>
          <ac:spMkLst>
            <pc:docMk/>
            <pc:sldMk cId="1767315009" sldId="578"/>
            <ac:spMk id="7" creationId="{00000000-0000-0000-0000-000000000000}"/>
          </ac:spMkLst>
        </pc:spChg>
      </pc:sldChg>
      <pc:sldChg chg="delSp mod">
        <pc:chgData name="Chen Nicky" userId="e237c04ccc74f838" providerId="LiveId" clId="{460EF974-35BE-43C3-9174-1B45273EEC0B}" dt="2021-10-06T10:38:11.259" v="35" actId="478"/>
        <pc:sldMkLst>
          <pc:docMk/>
          <pc:sldMk cId="2191188482" sldId="669"/>
        </pc:sldMkLst>
        <pc:spChg chg="del">
          <ac:chgData name="Chen Nicky" userId="e237c04ccc74f838" providerId="LiveId" clId="{460EF974-35BE-43C3-9174-1B45273EEC0B}" dt="2021-10-06T10:38:11.259" v="35" actId="478"/>
          <ac:spMkLst>
            <pc:docMk/>
            <pc:sldMk cId="2191188482" sldId="669"/>
            <ac:spMk id="7" creationId="{00000000-0000-0000-0000-000000000000}"/>
          </ac:spMkLst>
        </pc:spChg>
      </pc:sldChg>
      <pc:sldChg chg="modSp mod">
        <pc:chgData name="Chen Nicky" userId="e237c04ccc74f838" providerId="LiveId" clId="{460EF974-35BE-43C3-9174-1B45273EEC0B}" dt="2021-10-06T10:36:18.146" v="29" actId="20577"/>
        <pc:sldMkLst>
          <pc:docMk/>
          <pc:sldMk cId="0" sldId="671"/>
        </pc:sldMkLst>
        <pc:spChg chg="mod">
          <ac:chgData name="Chen Nicky" userId="e237c04ccc74f838" providerId="LiveId" clId="{460EF974-35BE-43C3-9174-1B45273EEC0B}" dt="2021-10-06T10:36:18.146" v="29" actId="20577"/>
          <ac:spMkLst>
            <pc:docMk/>
            <pc:sldMk cId="0" sldId="671"/>
            <ac:spMk id="741378" creationId="{00000000-0000-0000-0000-000000000000}"/>
          </ac:spMkLst>
        </pc:spChg>
      </pc:sldChg>
      <pc:sldChg chg="delSp mod">
        <pc:chgData name="Chen Nicky" userId="e237c04ccc74f838" providerId="LiveId" clId="{460EF974-35BE-43C3-9174-1B45273EEC0B}" dt="2021-10-06T10:37:47.575" v="34" actId="478"/>
        <pc:sldMkLst>
          <pc:docMk/>
          <pc:sldMk cId="3981567415" sldId="674"/>
        </pc:sldMkLst>
        <pc:spChg chg="del">
          <ac:chgData name="Chen Nicky" userId="e237c04ccc74f838" providerId="LiveId" clId="{460EF974-35BE-43C3-9174-1B45273EEC0B}" dt="2021-10-06T10:37:44.964" v="33" actId="478"/>
          <ac:spMkLst>
            <pc:docMk/>
            <pc:sldMk cId="3981567415" sldId="674"/>
            <ac:spMk id="3" creationId="{00000000-0000-0000-0000-000000000000}"/>
          </ac:spMkLst>
        </pc:spChg>
        <pc:picChg chg="del">
          <ac:chgData name="Chen Nicky" userId="e237c04ccc74f838" providerId="LiveId" clId="{460EF974-35BE-43C3-9174-1B45273EEC0B}" dt="2021-10-06T10:37:47.575" v="34" actId="478"/>
          <ac:picMkLst>
            <pc:docMk/>
            <pc:sldMk cId="3981567415" sldId="674"/>
            <ac:picMk id="2" creationId="{00000000-0000-0000-0000-000000000000}"/>
          </ac:picMkLst>
        </pc:picChg>
      </pc:sldChg>
    </pc:docChg>
  </pc:docChgLst>
  <pc:docChgLst>
    <pc:chgData userId="e237c04ccc74f838" providerId="LiveId" clId="{CAB49E91-1DD2-432A-886E-0BA6C861D7D8}"/>
    <pc:docChg chg="undo redo custSel delSld modSld">
      <pc:chgData name="" userId="e237c04ccc74f838" providerId="LiveId" clId="{CAB49E91-1DD2-432A-886E-0BA6C861D7D8}" dt="2021-10-11T11:28:38.990" v="325" actId="207"/>
      <pc:docMkLst>
        <pc:docMk/>
      </pc:docMkLst>
      <pc:sldChg chg="modSp">
        <pc:chgData name="" userId="e237c04ccc74f838" providerId="LiveId" clId="{CAB49E91-1DD2-432A-886E-0BA6C861D7D8}" dt="2021-10-11T07:24:30.023" v="138" actId="20577"/>
        <pc:sldMkLst>
          <pc:docMk/>
          <pc:sldMk cId="353745580" sldId="361"/>
        </pc:sldMkLst>
        <pc:spChg chg="mod">
          <ac:chgData name="" userId="e237c04ccc74f838" providerId="LiveId" clId="{CAB49E91-1DD2-432A-886E-0BA6C861D7D8}" dt="2021-10-11T07:24:30.023" v="138" actId="20577"/>
          <ac:spMkLst>
            <pc:docMk/>
            <pc:sldMk cId="353745580" sldId="361"/>
            <ac:spMk id="2" creationId="{00000000-0000-0000-0000-000000000000}"/>
          </ac:spMkLst>
        </pc:spChg>
      </pc:sldChg>
      <pc:sldChg chg="del">
        <pc:chgData name="" userId="e237c04ccc74f838" providerId="LiveId" clId="{CAB49E91-1DD2-432A-886E-0BA6C861D7D8}" dt="2021-10-11T07:15:18.192" v="32" actId="2696"/>
        <pc:sldMkLst>
          <pc:docMk/>
          <pc:sldMk cId="0" sldId="504"/>
        </pc:sldMkLst>
      </pc:sldChg>
      <pc:sldChg chg="del">
        <pc:chgData name="" userId="e237c04ccc74f838" providerId="LiveId" clId="{CAB49E91-1DD2-432A-886E-0BA6C861D7D8}" dt="2021-10-11T07:15:19.784" v="33" actId="2696"/>
        <pc:sldMkLst>
          <pc:docMk/>
          <pc:sldMk cId="0" sldId="505"/>
        </pc:sldMkLst>
      </pc:sldChg>
      <pc:sldChg chg="modSp">
        <pc:chgData name="" userId="e237c04ccc74f838" providerId="LiveId" clId="{CAB49E91-1DD2-432A-886E-0BA6C861D7D8}" dt="2021-10-11T07:15:32.893" v="54" actId="20577"/>
        <pc:sldMkLst>
          <pc:docMk/>
          <pc:sldMk cId="0" sldId="506"/>
        </pc:sldMkLst>
        <pc:spChg chg="mod">
          <ac:chgData name="" userId="e237c04ccc74f838" providerId="LiveId" clId="{CAB49E91-1DD2-432A-886E-0BA6C861D7D8}" dt="2021-10-11T07:15:32.893" v="54" actId="20577"/>
          <ac:spMkLst>
            <pc:docMk/>
            <pc:sldMk cId="0" sldId="506"/>
            <ac:spMk id="615426" creationId="{00000000-0000-0000-0000-000000000000}"/>
          </ac:spMkLst>
        </pc:spChg>
      </pc:sldChg>
      <pc:sldChg chg="del">
        <pc:chgData name="" userId="e237c04ccc74f838" providerId="LiveId" clId="{CAB49E91-1DD2-432A-886E-0BA6C861D7D8}" dt="2021-10-11T07:18:08.217" v="55" actId="2696"/>
        <pc:sldMkLst>
          <pc:docMk/>
          <pc:sldMk cId="0" sldId="509"/>
        </pc:sldMkLst>
      </pc:sldChg>
      <pc:sldChg chg="addSp modSp">
        <pc:chgData name="" userId="e237c04ccc74f838" providerId="LiveId" clId="{CAB49E91-1DD2-432A-886E-0BA6C861D7D8}" dt="2021-10-11T07:19:50.746" v="70" actId="14100"/>
        <pc:sldMkLst>
          <pc:docMk/>
          <pc:sldMk cId="0" sldId="511"/>
        </pc:sldMkLst>
        <pc:spChg chg="mod">
          <ac:chgData name="" userId="e237c04ccc74f838" providerId="LiveId" clId="{CAB49E91-1DD2-432A-886E-0BA6C861D7D8}" dt="2021-10-11T07:19:50.746" v="70" actId="14100"/>
          <ac:spMkLst>
            <pc:docMk/>
            <pc:sldMk cId="0" sldId="511"/>
            <ac:spMk id="620547" creationId="{00000000-0000-0000-0000-000000000000}"/>
          </ac:spMkLst>
        </pc:spChg>
        <pc:picChg chg="add mod">
          <ac:chgData name="" userId="e237c04ccc74f838" providerId="LiveId" clId="{CAB49E91-1DD2-432A-886E-0BA6C861D7D8}" dt="2021-10-11T07:19:27.190" v="67" actId="1076"/>
          <ac:picMkLst>
            <pc:docMk/>
            <pc:sldMk cId="0" sldId="511"/>
            <ac:picMk id="4" creationId="{FD70577F-ED93-45F7-BD19-E139F1053478}"/>
          </ac:picMkLst>
        </pc:picChg>
      </pc:sldChg>
      <pc:sldChg chg="modSp">
        <pc:chgData name="" userId="e237c04ccc74f838" providerId="LiveId" clId="{CAB49E91-1DD2-432A-886E-0BA6C861D7D8}" dt="2021-10-11T07:20:15.600" v="71" actId="1076"/>
        <pc:sldMkLst>
          <pc:docMk/>
          <pc:sldMk cId="0" sldId="513"/>
        </pc:sldMkLst>
        <pc:picChg chg="mod">
          <ac:chgData name="" userId="e237c04ccc74f838" providerId="LiveId" clId="{CAB49E91-1DD2-432A-886E-0BA6C861D7D8}" dt="2021-10-11T07:20:15.600" v="71" actId="1076"/>
          <ac:picMkLst>
            <pc:docMk/>
            <pc:sldMk cId="0" sldId="513"/>
            <ac:picMk id="622597" creationId="{00000000-0000-0000-0000-000000000000}"/>
          </ac:picMkLst>
        </pc:picChg>
      </pc:sldChg>
      <pc:sldChg chg="modSp">
        <pc:chgData name="" userId="e237c04ccc74f838" providerId="LiveId" clId="{CAB49E91-1DD2-432A-886E-0BA6C861D7D8}" dt="2021-10-11T07:21:04.686" v="74" actId="20577"/>
        <pc:sldMkLst>
          <pc:docMk/>
          <pc:sldMk cId="0" sldId="518"/>
        </pc:sldMkLst>
        <pc:spChg chg="mod">
          <ac:chgData name="" userId="e237c04ccc74f838" providerId="LiveId" clId="{CAB49E91-1DD2-432A-886E-0BA6C861D7D8}" dt="2021-10-11T07:21:04.686" v="74" actId="20577"/>
          <ac:spMkLst>
            <pc:docMk/>
            <pc:sldMk cId="0" sldId="518"/>
            <ac:spMk id="627715" creationId="{00000000-0000-0000-0000-000000000000}"/>
          </ac:spMkLst>
        </pc:spChg>
      </pc:sldChg>
      <pc:sldChg chg="modSp">
        <pc:chgData name="" userId="e237c04ccc74f838" providerId="LiveId" clId="{CAB49E91-1DD2-432A-886E-0BA6C861D7D8}" dt="2021-10-11T07:30:24.743" v="191" actId="1076"/>
        <pc:sldMkLst>
          <pc:docMk/>
          <pc:sldMk cId="0" sldId="537"/>
        </pc:sldMkLst>
        <pc:graphicFrameChg chg="mod">
          <ac:chgData name="" userId="e237c04ccc74f838" providerId="LiveId" clId="{CAB49E91-1DD2-432A-886E-0BA6C861D7D8}" dt="2021-10-11T07:30:24.743" v="191" actId="1076"/>
          <ac:graphicFrameMkLst>
            <pc:docMk/>
            <pc:sldMk cId="0" sldId="537"/>
            <ac:graphicFrameMk id="647171" creationId="{00000000-0000-0000-0000-000000000000}"/>
          </ac:graphicFrameMkLst>
        </pc:graphicFrameChg>
      </pc:sldChg>
      <pc:sldChg chg="delSp modSp">
        <pc:chgData name="" userId="e237c04ccc74f838" providerId="LiveId" clId="{CAB49E91-1DD2-432A-886E-0BA6C861D7D8}" dt="2021-10-11T07:30:59.535" v="195" actId="1076"/>
        <pc:sldMkLst>
          <pc:docMk/>
          <pc:sldMk cId="0" sldId="538"/>
        </pc:sldMkLst>
        <pc:spChg chg="del">
          <ac:chgData name="" userId="e237c04ccc74f838" providerId="LiveId" clId="{CAB49E91-1DD2-432A-886E-0BA6C861D7D8}" dt="2021-10-11T07:30:37.891" v="192" actId="478"/>
          <ac:spMkLst>
            <pc:docMk/>
            <pc:sldMk cId="0" sldId="538"/>
            <ac:spMk id="5" creationId="{C86A13BC-4C67-465F-AA98-C9245F44BBBD}"/>
          </ac:spMkLst>
        </pc:spChg>
        <pc:spChg chg="mod">
          <ac:chgData name="" userId="e237c04ccc74f838" providerId="LiveId" clId="{CAB49E91-1DD2-432A-886E-0BA6C861D7D8}" dt="2021-10-11T07:30:59.535" v="195" actId="1076"/>
          <ac:spMkLst>
            <pc:docMk/>
            <pc:sldMk cId="0" sldId="538"/>
            <ac:spMk id="648195" creationId="{00000000-0000-0000-0000-000000000000}"/>
          </ac:spMkLst>
        </pc:spChg>
        <pc:picChg chg="mod">
          <ac:chgData name="" userId="e237c04ccc74f838" providerId="LiveId" clId="{CAB49E91-1DD2-432A-886E-0BA6C861D7D8}" dt="2021-10-11T07:30:53.542" v="194" actId="1076"/>
          <ac:picMkLst>
            <pc:docMk/>
            <pc:sldMk cId="0" sldId="538"/>
            <ac:picMk id="648197" creationId="{00000000-0000-0000-0000-000000000000}"/>
          </ac:picMkLst>
        </pc:picChg>
      </pc:sldChg>
      <pc:sldChg chg="modSp">
        <pc:chgData name="" userId="e237c04ccc74f838" providerId="LiveId" clId="{CAB49E91-1DD2-432A-886E-0BA6C861D7D8}" dt="2021-10-11T07:31:43.202" v="197" actId="1076"/>
        <pc:sldMkLst>
          <pc:docMk/>
          <pc:sldMk cId="0" sldId="539"/>
        </pc:sldMkLst>
        <pc:graphicFrameChg chg="mod">
          <ac:chgData name="" userId="e237c04ccc74f838" providerId="LiveId" clId="{CAB49E91-1DD2-432A-886E-0BA6C861D7D8}" dt="2021-10-11T07:31:43.202" v="197" actId="1076"/>
          <ac:graphicFrameMkLst>
            <pc:docMk/>
            <pc:sldMk cId="0" sldId="539"/>
            <ac:graphicFrameMk id="649219" creationId="{00000000-0000-0000-0000-000000000000}"/>
          </ac:graphicFrameMkLst>
        </pc:graphicFrameChg>
      </pc:sldChg>
      <pc:sldChg chg="modSp">
        <pc:chgData name="" userId="e237c04ccc74f838" providerId="LiveId" clId="{CAB49E91-1DD2-432A-886E-0BA6C861D7D8}" dt="2021-10-11T07:32:03.149" v="199" actId="1076"/>
        <pc:sldMkLst>
          <pc:docMk/>
          <pc:sldMk cId="0" sldId="540"/>
        </pc:sldMkLst>
        <pc:graphicFrameChg chg="mod">
          <ac:chgData name="" userId="e237c04ccc74f838" providerId="LiveId" clId="{CAB49E91-1DD2-432A-886E-0BA6C861D7D8}" dt="2021-10-11T07:32:03.149" v="199" actId="1076"/>
          <ac:graphicFrameMkLst>
            <pc:docMk/>
            <pc:sldMk cId="0" sldId="540"/>
            <ac:graphicFrameMk id="650243" creationId="{00000000-0000-0000-0000-000000000000}"/>
          </ac:graphicFrameMkLst>
        </pc:graphicFrameChg>
      </pc:sldChg>
      <pc:sldChg chg="modSp">
        <pc:chgData name="" userId="e237c04ccc74f838" providerId="LiveId" clId="{CAB49E91-1DD2-432A-886E-0BA6C861D7D8}" dt="2021-10-11T07:32:18.308" v="201" actId="1076"/>
        <pc:sldMkLst>
          <pc:docMk/>
          <pc:sldMk cId="0" sldId="541"/>
        </pc:sldMkLst>
        <pc:graphicFrameChg chg="mod">
          <ac:chgData name="" userId="e237c04ccc74f838" providerId="LiveId" clId="{CAB49E91-1DD2-432A-886E-0BA6C861D7D8}" dt="2021-10-11T07:32:18.308" v="201" actId="1076"/>
          <ac:graphicFrameMkLst>
            <pc:docMk/>
            <pc:sldMk cId="0" sldId="541"/>
            <ac:graphicFrameMk id="651267" creationId="{00000000-0000-0000-0000-000000000000}"/>
          </ac:graphicFrameMkLst>
        </pc:graphicFrameChg>
      </pc:sldChg>
      <pc:sldChg chg="modSp">
        <pc:chgData name="" userId="e237c04ccc74f838" providerId="LiveId" clId="{CAB49E91-1DD2-432A-886E-0BA6C861D7D8}" dt="2021-10-11T07:33:01.193" v="205" actId="1076"/>
        <pc:sldMkLst>
          <pc:docMk/>
          <pc:sldMk cId="0" sldId="549"/>
        </pc:sldMkLst>
        <pc:graphicFrameChg chg="mod">
          <ac:chgData name="" userId="e237c04ccc74f838" providerId="LiveId" clId="{CAB49E91-1DD2-432A-886E-0BA6C861D7D8}" dt="2021-10-11T07:33:01.193" v="205" actId="1076"/>
          <ac:graphicFrameMkLst>
            <pc:docMk/>
            <pc:sldMk cId="0" sldId="549"/>
            <ac:graphicFrameMk id="659458" creationId="{00000000-0000-0000-0000-000000000000}"/>
          </ac:graphicFrameMkLst>
        </pc:graphicFrameChg>
      </pc:sldChg>
      <pc:sldChg chg="del">
        <pc:chgData name="" userId="e237c04ccc74f838" providerId="LiveId" clId="{CAB49E91-1DD2-432A-886E-0BA6C861D7D8}" dt="2021-10-11T07:18:39.201" v="56" actId="2696"/>
        <pc:sldMkLst>
          <pc:docMk/>
          <pc:sldMk cId="0" sldId="554"/>
        </pc:sldMkLst>
      </pc:sldChg>
      <pc:sldChg chg="del">
        <pc:chgData name="" userId="e237c04ccc74f838" providerId="LiveId" clId="{CAB49E91-1DD2-432A-886E-0BA6C861D7D8}" dt="2021-10-11T07:18:40.469" v="57" actId="2696"/>
        <pc:sldMkLst>
          <pc:docMk/>
          <pc:sldMk cId="0" sldId="555"/>
        </pc:sldMkLst>
      </pc:sldChg>
      <pc:sldChg chg="modSp">
        <pc:chgData name="" userId="e237c04ccc74f838" providerId="LiveId" clId="{CAB49E91-1DD2-432A-886E-0BA6C861D7D8}" dt="2021-10-11T07:20:22.088" v="72" actId="1076"/>
        <pc:sldMkLst>
          <pc:docMk/>
          <pc:sldMk cId="0" sldId="558"/>
        </pc:sldMkLst>
        <pc:picChg chg="mod">
          <ac:chgData name="" userId="e237c04ccc74f838" providerId="LiveId" clId="{CAB49E91-1DD2-432A-886E-0BA6C861D7D8}" dt="2021-10-11T07:20:22.088" v="72" actId="1076"/>
          <ac:picMkLst>
            <pc:docMk/>
            <pc:sldMk cId="0" sldId="558"/>
            <ac:picMk id="671747" creationId="{00000000-0000-0000-0000-000000000000}"/>
          </ac:picMkLst>
        </pc:picChg>
      </pc:sldChg>
      <pc:sldChg chg="modSp">
        <pc:chgData name="" userId="e237c04ccc74f838" providerId="LiveId" clId="{CAB49E91-1DD2-432A-886E-0BA6C861D7D8}" dt="2021-10-11T07:25:37.798" v="186" actId="1076"/>
        <pc:sldMkLst>
          <pc:docMk/>
          <pc:sldMk cId="0" sldId="559"/>
        </pc:sldMkLst>
        <pc:picChg chg="mod">
          <ac:chgData name="" userId="e237c04ccc74f838" providerId="LiveId" clId="{CAB49E91-1DD2-432A-886E-0BA6C861D7D8}" dt="2021-10-11T07:25:37.798" v="186" actId="1076"/>
          <ac:picMkLst>
            <pc:docMk/>
            <pc:sldMk cId="0" sldId="559"/>
            <ac:picMk id="672771" creationId="{00000000-0000-0000-0000-000000000000}"/>
          </ac:picMkLst>
        </pc:picChg>
      </pc:sldChg>
      <pc:sldChg chg="modSp">
        <pc:chgData name="" userId="e237c04ccc74f838" providerId="LiveId" clId="{CAB49E91-1DD2-432A-886E-0BA6C861D7D8}" dt="2021-10-11T07:30:03.730" v="189" actId="1076"/>
        <pc:sldMkLst>
          <pc:docMk/>
          <pc:sldMk cId="0" sldId="564"/>
        </pc:sldMkLst>
        <pc:picChg chg="mod">
          <ac:chgData name="" userId="e237c04ccc74f838" providerId="LiveId" clId="{CAB49E91-1DD2-432A-886E-0BA6C861D7D8}" dt="2021-10-11T07:30:03.730" v="189" actId="1076"/>
          <ac:picMkLst>
            <pc:docMk/>
            <pc:sldMk cId="0" sldId="564"/>
            <ac:picMk id="677891" creationId="{00000000-0000-0000-0000-000000000000}"/>
          </ac:picMkLst>
        </pc:picChg>
      </pc:sldChg>
      <pc:sldChg chg="del">
        <pc:chgData name="" userId="e237c04ccc74f838" providerId="LiveId" clId="{CAB49E91-1DD2-432A-886E-0BA6C861D7D8}" dt="2021-10-11T07:19:03.895" v="62" actId="2696"/>
        <pc:sldMkLst>
          <pc:docMk/>
          <pc:sldMk cId="0" sldId="565"/>
        </pc:sldMkLst>
      </pc:sldChg>
      <pc:sldChg chg="addSp delSp modSp del">
        <pc:chgData name="" userId="e237c04ccc74f838" providerId="LiveId" clId="{CAB49E91-1DD2-432A-886E-0BA6C861D7D8}" dt="2021-10-11T07:19:10.255" v="64" actId="2696"/>
        <pc:sldMkLst>
          <pc:docMk/>
          <pc:sldMk cId="0" sldId="566"/>
        </pc:sldMkLst>
        <pc:spChg chg="add mod">
          <ac:chgData name="" userId="e237c04ccc74f838" providerId="LiveId" clId="{CAB49E91-1DD2-432A-886E-0BA6C861D7D8}" dt="2021-10-11T07:19:08.193" v="63"/>
          <ac:spMkLst>
            <pc:docMk/>
            <pc:sldMk cId="0" sldId="566"/>
            <ac:spMk id="2" creationId="{9AAD88B8-1B53-422A-A00D-BEB46F5506E4}"/>
          </ac:spMkLst>
        </pc:spChg>
        <pc:picChg chg="del">
          <ac:chgData name="" userId="e237c04ccc74f838" providerId="LiveId" clId="{CAB49E91-1DD2-432A-886E-0BA6C861D7D8}" dt="2021-10-11T07:19:08.193" v="63"/>
          <ac:picMkLst>
            <pc:docMk/>
            <pc:sldMk cId="0" sldId="566"/>
            <ac:picMk id="679939" creationId="{00000000-0000-0000-0000-000000000000}"/>
          </ac:picMkLst>
        </pc:picChg>
      </pc:sldChg>
      <pc:sldChg chg="delSp">
        <pc:chgData name="" userId="e237c04ccc74f838" providerId="LiveId" clId="{CAB49E91-1DD2-432A-886E-0BA6C861D7D8}" dt="2021-10-11T07:21:32.029" v="75" actId="478"/>
        <pc:sldMkLst>
          <pc:docMk/>
          <pc:sldMk cId="0" sldId="569"/>
        </pc:sldMkLst>
        <pc:spChg chg="del">
          <ac:chgData name="" userId="e237c04ccc74f838" providerId="LiveId" clId="{CAB49E91-1DD2-432A-886E-0BA6C861D7D8}" dt="2021-10-11T07:21:32.029" v="75" actId="478"/>
          <ac:spMkLst>
            <pc:docMk/>
            <pc:sldMk cId="0" sldId="569"/>
            <ac:spMk id="16" creationId="{2C7D7E94-99EE-4E00-9D1C-265D81089AD8}"/>
          </ac:spMkLst>
        </pc:spChg>
      </pc:sldChg>
      <pc:sldChg chg="delSp modSp">
        <pc:chgData name="" userId="e237c04ccc74f838" providerId="LiveId" clId="{CAB49E91-1DD2-432A-886E-0BA6C861D7D8}" dt="2021-10-11T07:23:08.196" v="81" actId="1076"/>
        <pc:sldMkLst>
          <pc:docMk/>
          <pc:sldMk cId="0" sldId="571"/>
        </pc:sldMkLst>
        <pc:spChg chg="del">
          <ac:chgData name="" userId="e237c04ccc74f838" providerId="LiveId" clId="{CAB49E91-1DD2-432A-886E-0BA6C861D7D8}" dt="2021-10-11T07:22:22.537" v="77" actId="478"/>
          <ac:spMkLst>
            <pc:docMk/>
            <pc:sldMk cId="0" sldId="571"/>
            <ac:spMk id="5" creationId="{2593E54D-F9F0-4231-B29B-AAC6DDCAAAFE}"/>
          </ac:spMkLst>
        </pc:spChg>
        <pc:spChg chg="mod">
          <ac:chgData name="" userId="e237c04ccc74f838" providerId="LiveId" clId="{CAB49E91-1DD2-432A-886E-0BA6C861D7D8}" dt="2021-10-11T07:23:08.196" v="81" actId="1076"/>
          <ac:spMkLst>
            <pc:docMk/>
            <pc:sldMk cId="0" sldId="571"/>
            <ac:spMk id="868374" creationId="{00000000-0000-0000-0000-000000000000}"/>
          </ac:spMkLst>
        </pc:spChg>
      </pc:sldChg>
      <pc:sldChg chg="delSp modSp">
        <pc:chgData name="" userId="e237c04ccc74f838" providerId="LiveId" clId="{CAB49E91-1DD2-432A-886E-0BA6C861D7D8}" dt="2021-10-11T07:22:49.940" v="80" actId="1076"/>
        <pc:sldMkLst>
          <pc:docMk/>
          <pc:sldMk cId="0" sldId="572"/>
        </pc:sldMkLst>
        <pc:spChg chg="del">
          <ac:chgData name="" userId="e237c04ccc74f838" providerId="LiveId" clId="{CAB49E91-1DD2-432A-886E-0BA6C861D7D8}" dt="2021-10-11T07:22:36.868" v="78" actId="478"/>
          <ac:spMkLst>
            <pc:docMk/>
            <pc:sldMk cId="0" sldId="572"/>
            <ac:spMk id="4" creationId="{4A2DDD15-4343-475F-87DA-52614FB0CB7E}"/>
          </ac:spMkLst>
        </pc:spChg>
        <pc:spChg chg="del">
          <ac:chgData name="" userId="e237c04ccc74f838" providerId="LiveId" clId="{CAB49E91-1DD2-432A-886E-0BA6C861D7D8}" dt="2021-10-11T07:22:38.190" v="79" actId="478"/>
          <ac:spMkLst>
            <pc:docMk/>
            <pc:sldMk cId="0" sldId="572"/>
            <ac:spMk id="5" creationId="{4E4ADEA7-40F8-4FE7-80E6-5A8C8C29CE6C}"/>
          </ac:spMkLst>
        </pc:spChg>
        <pc:spChg chg="mod">
          <ac:chgData name="" userId="e237c04ccc74f838" providerId="LiveId" clId="{CAB49E91-1DD2-432A-886E-0BA6C861D7D8}" dt="2021-10-11T07:22:49.940" v="80" actId="1076"/>
          <ac:spMkLst>
            <pc:docMk/>
            <pc:sldMk cId="0" sldId="572"/>
            <ac:spMk id="870404" creationId="{00000000-0000-0000-0000-000000000000}"/>
          </ac:spMkLst>
        </pc:spChg>
      </pc:sldChg>
      <pc:sldChg chg="delSp">
        <pc:chgData name="" userId="e237c04ccc74f838" providerId="LiveId" clId="{CAB49E91-1DD2-432A-886E-0BA6C861D7D8}" dt="2021-10-11T07:23:41.318" v="83" actId="478"/>
        <pc:sldMkLst>
          <pc:docMk/>
          <pc:sldMk cId="0" sldId="574"/>
        </pc:sldMkLst>
        <pc:spChg chg="del">
          <ac:chgData name="" userId="e237c04ccc74f838" providerId="LiveId" clId="{CAB49E91-1DD2-432A-886E-0BA6C861D7D8}" dt="2021-10-11T07:23:41.318" v="83" actId="478"/>
          <ac:spMkLst>
            <pc:docMk/>
            <pc:sldMk cId="0" sldId="574"/>
            <ac:spMk id="4" creationId="{D73C1AAF-957A-4911-B477-3FE810D1DE03}"/>
          </ac:spMkLst>
        </pc:spChg>
        <pc:spChg chg="del">
          <ac:chgData name="" userId="e237c04ccc74f838" providerId="LiveId" clId="{CAB49E91-1DD2-432A-886E-0BA6C861D7D8}" dt="2021-10-11T07:23:40.037" v="82" actId="478"/>
          <ac:spMkLst>
            <pc:docMk/>
            <pc:sldMk cId="0" sldId="574"/>
            <ac:spMk id="5" creationId="{5C9D9879-6932-4AB2-B4D1-B4C54546854A}"/>
          </ac:spMkLst>
        </pc:spChg>
      </pc:sldChg>
      <pc:sldChg chg="delSp">
        <pc:chgData name="" userId="e237c04ccc74f838" providerId="LiveId" clId="{CAB49E91-1DD2-432A-886E-0BA6C861D7D8}" dt="2021-10-11T07:23:47.611" v="84" actId="478"/>
        <pc:sldMkLst>
          <pc:docMk/>
          <pc:sldMk cId="0" sldId="575"/>
        </pc:sldMkLst>
        <pc:spChg chg="del">
          <ac:chgData name="" userId="e237c04ccc74f838" providerId="LiveId" clId="{CAB49E91-1DD2-432A-886E-0BA6C861D7D8}" dt="2021-10-11T07:23:47.611" v="84" actId="478"/>
          <ac:spMkLst>
            <pc:docMk/>
            <pc:sldMk cId="0" sldId="575"/>
            <ac:spMk id="18" creationId="{8F1D44CF-84A2-4C8A-9AFA-E0957277A4E6}"/>
          </ac:spMkLst>
        </pc:spChg>
      </pc:sldChg>
      <pc:sldChg chg="modSp">
        <pc:chgData name="" userId="e237c04ccc74f838" providerId="LiveId" clId="{CAB49E91-1DD2-432A-886E-0BA6C861D7D8}" dt="2021-10-11T07:25:00.932" v="184" actId="20577"/>
        <pc:sldMkLst>
          <pc:docMk/>
          <pc:sldMk cId="1767315009" sldId="578"/>
        </pc:sldMkLst>
        <pc:spChg chg="mod">
          <ac:chgData name="" userId="e237c04ccc74f838" providerId="LiveId" clId="{CAB49E91-1DD2-432A-886E-0BA6C861D7D8}" dt="2021-10-11T07:25:00.932" v="184" actId="20577"/>
          <ac:spMkLst>
            <pc:docMk/>
            <pc:sldMk cId="1767315009" sldId="578"/>
            <ac:spMk id="2" creationId="{00000000-0000-0000-0000-000000000000}"/>
          </ac:spMkLst>
        </pc:spChg>
      </pc:sldChg>
      <pc:sldChg chg="modSp">
        <pc:chgData name="" userId="e237c04ccc74f838" providerId="LiveId" clId="{CAB49E91-1DD2-432A-886E-0BA6C861D7D8}" dt="2021-10-11T07:40:36.044" v="315" actId="20577"/>
        <pc:sldMkLst>
          <pc:docMk/>
          <pc:sldMk cId="0" sldId="581"/>
        </pc:sldMkLst>
        <pc:spChg chg="mod">
          <ac:chgData name="" userId="e237c04ccc74f838" providerId="LiveId" clId="{CAB49E91-1DD2-432A-886E-0BA6C861D7D8}" dt="2021-10-11T07:40:36.044" v="315" actId="20577"/>
          <ac:spMkLst>
            <pc:docMk/>
            <pc:sldMk cId="0" sldId="581"/>
            <ac:spMk id="7" creationId="{9901B101-5B32-4851-91CF-8468FBD78C4D}"/>
          </ac:spMkLst>
        </pc:spChg>
      </pc:sldChg>
      <pc:sldChg chg="modSp">
        <pc:chgData name="" userId="e237c04ccc74f838" providerId="LiveId" clId="{CAB49E91-1DD2-432A-886E-0BA6C861D7D8}" dt="2021-10-11T07:41:06.692" v="320" actId="20577"/>
        <pc:sldMkLst>
          <pc:docMk/>
          <pc:sldMk cId="0" sldId="582"/>
        </pc:sldMkLst>
        <pc:spChg chg="mod">
          <ac:chgData name="" userId="e237c04ccc74f838" providerId="LiveId" clId="{CAB49E91-1DD2-432A-886E-0BA6C861D7D8}" dt="2021-10-11T07:41:06.692" v="320" actId="20577"/>
          <ac:spMkLst>
            <pc:docMk/>
            <pc:sldMk cId="0" sldId="582"/>
            <ac:spMk id="747522" creationId="{00000000-0000-0000-0000-000000000000}"/>
          </ac:spMkLst>
        </pc:spChg>
      </pc:sldChg>
      <pc:sldChg chg="addSp delSp modSp">
        <pc:chgData name="" userId="e237c04ccc74f838" providerId="LiveId" clId="{CAB49E91-1DD2-432A-886E-0BA6C861D7D8}" dt="2021-10-11T06:59:46.234" v="31" actId="1076"/>
        <pc:sldMkLst>
          <pc:docMk/>
          <pc:sldMk cId="0" sldId="607"/>
        </pc:sldMkLst>
        <pc:spChg chg="add del mod">
          <ac:chgData name="" userId="e237c04ccc74f838" providerId="LiveId" clId="{CAB49E91-1DD2-432A-886E-0BA6C861D7D8}" dt="2021-10-11T06:58:01.645" v="9" actId="478"/>
          <ac:spMkLst>
            <pc:docMk/>
            <pc:sldMk cId="0" sldId="607"/>
            <ac:spMk id="3" creationId="{D1F1D3FA-A38C-44A1-9711-1E5F2D237ACD}"/>
          </ac:spMkLst>
        </pc:spChg>
        <pc:spChg chg="del">
          <ac:chgData name="" userId="e237c04ccc74f838" providerId="LiveId" clId="{CAB49E91-1DD2-432A-886E-0BA6C861D7D8}" dt="2021-10-11T06:57:59.006" v="8" actId="478"/>
          <ac:spMkLst>
            <pc:docMk/>
            <pc:sldMk cId="0" sldId="607"/>
            <ac:spMk id="773123" creationId="{00000000-0000-0000-0000-000000000000}"/>
          </ac:spMkLst>
        </pc:spChg>
        <pc:spChg chg="mod">
          <ac:chgData name="" userId="e237c04ccc74f838" providerId="LiveId" clId="{CAB49E91-1DD2-432A-886E-0BA6C861D7D8}" dt="2021-10-11T06:59:46.234" v="31" actId="1076"/>
          <ac:spMkLst>
            <pc:docMk/>
            <pc:sldMk cId="0" sldId="607"/>
            <ac:spMk id="773125" creationId="{00000000-0000-0000-0000-000000000000}"/>
          </ac:spMkLst>
        </pc:spChg>
        <pc:spChg chg="mod">
          <ac:chgData name="" userId="e237c04ccc74f838" providerId="LiveId" clId="{CAB49E91-1DD2-432A-886E-0BA6C861D7D8}" dt="2021-10-11T06:59:33.351" v="30" actId="14100"/>
          <ac:spMkLst>
            <pc:docMk/>
            <pc:sldMk cId="0" sldId="607"/>
            <ac:spMk id="773126" creationId="{00000000-0000-0000-0000-000000000000}"/>
          </ac:spMkLst>
        </pc:spChg>
        <pc:spChg chg="mod">
          <ac:chgData name="" userId="e237c04ccc74f838" providerId="LiveId" clId="{CAB49E91-1DD2-432A-886E-0BA6C861D7D8}" dt="2021-10-11T06:59:16.193" v="26" actId="1076"/>
          <ac:spMkLst>
            <pc:docMk/>
            <pc:sldMk cId="0" sldId="607"/>
            <ac:spMk id="773127" creationId="{00000000-0000-0000-0000-000000000000}"/>
          </ac:spMkLst>
        </pc:spChg>
        <pc:picChg chg="mod">
          <ac:chgData name="" userId="e237c04ccc74f838" providerId="LiveId" clId="{CAB49E91-1DD2-432A-886E-0BA6C861D7D8}" dt="2021-10-11T06:58:56.041" v="25" actId="1076"/>
          <ac:picMkLst>
            <pc:docMk/>
            <pc:sldMk cId="0" sldId="607"/>
            <ac:picMk id="773124" creationId="{00000000-0000-0000-0000-000000000000}"/>
          </ac:picMkLst>
        </pc:picChg>
      </pc:sldChg>
      <pc:sldChg chg="modSp">
        <pc:chgData name="" userId="e237c04ccc74f838" providerId="LiveId" clId="{CAB49E91-1DD2-432A-886E-0BA6C861D7D8}" dt="2021-10-11T07:52:38.525" v="322" actId="404"/>
        <pc:sldMkLst>
          <pc:docMk/>
          <pc:sldMk cId="853964860" sldId="631"/>
        </pc:sldMkLst>
        <pc:spChg chg="mod">
          <ac:chgData name="" userId="e237c04ccc74f838" providerId="LiveId" clId="{CAB49E91-1DD2-432A-886E-0BA6C861D7D8}" dt="2021-10-11T07:52:38.525" v="322" actId="404"/>
          <ac:spMkLst>
            <pc:docMk/>
            <pc:sldMk cId="853964860" sldId="631"/>
            <ac:spMk id="797698" creationId="{00000000-0000-0000-0000-000000000000}"/>
          </ac:spMkLst>
        </pc:spChg>
      </pc:sldChg>
      <pc:sldChg chg="delSp modSp">
        <pc:chgData name="" userId="e237c04ccc74f838" providerId="LiveId" clId="{CAB49E91-1DD2-432A-886E-0BA6C861D7D8}" dt="2021-10-11T11:28:38.990" v="325" actId="207"/>
        <pc:sldMkLst>
          <pc:docMk/>
          <pc:sldMk cId="351668550" sldId="658"/>
        </pc:sldMkLst>
        <pc:spChg chg="del">
          <ac:chgData name="" userId="e237c04ccc74f838" providerId="LiveId" clId="{CAB49E91-1DD2-432A-886E-0BA6C861D7D8}" dt="2021-10-11T07:36:01.828" v="221" actId="478"/>
          <ac:spMkLst>
            <pc:docMk/>
            <pc:sldMk cId="351668550" sldId="658"/>
            <ac:spMk id="3" creationId="{00000000-0000-0000-0000-000000000000}"/>
          </ac:spMkLst>
        </pc:spChg>
        <pc:graphicFrameChg chg="mod">
          <ac:chgData name="" userId="e237c04ccc74f838" providerId="LiveId" clId="{CAB49E91-1DD2-432A-886E-0BA6C861D7D8}" dt="2021-10-11T11:28:38.990" v="325" actId="207"/>
          <ac:graphicFrameMkLst>
            <pc:docMk/>
            <pc:sldMk cId="351668550" sldId="658"/>
            <ac:graphicFrameMk id="6" creationId="{00000000-0000-0000-0000-000000000000}"/>
          </ac:graphicFrameMkLst>
        </pc:graphicFrameChg>
      </pc:sldChg>
      <pc:sldChg chg="modSp">
        <pc:chgData name="" userId="e237c04ccc74f838" providerId="LiveId" clId="{CAB49E91-1DD2-432A-886E-0BA6C861D7D8}" dt="2021-10-11T07:29:42.201" v="187" actId="1076"/>
        <pc:sldMkLst>
          <pc:docMk/>
          <pc:sldMk cId="0" sldId="660"/>
        </pc:sldMkLst>
        <pc:picChg chg="mod">
          <ac:chgData name="" userId="e237c04ccc74f838" providerId="LiveId" clId="{CAB49E91-1DD2-432A-886E-0BA6C861D7D8}" dt="2021-10-11T07:29:42.201" v="187" actId="1076"/>
          <ac:picMkLst>
            <pc:docMk/>
            <pc:sldMk cId="0" sldId="660"/>
            <ac:picMk id="680962" creationId="{00000000-0000-0000-0000-000000000000}"/>
          </ac:picMkLst>
        </pc:picChg>
      </pc:sldChg>
      <pc:sldChg chg="delSp modSp">
        <pc:chgData name="" userId="e237c04ccc74f838" providerId="LiveId" clId="{CAB49E91-1DD2-432A-886E-0BA6C861D7D8}" dt="2021-10-11T07:33:53.694" v="207" actId="1076"/>
        <pc:sldMkLst>
          <pc:docMk/>
          <pc:sldMk cId="0" sldId="664"/>
        </pc:sldMkLst>
        <pc:spChg chg="del">
          <ac:chgData name="" userId="e237c04ccc74f838" providerId="LiveId" clId="{CAB49E91-1DD2-432A-886E-0BA6C861D7D8}" dt="2021-10-11T07:33:48.274" v="206" actId="478"/>
          <ac:spMkLst>
            <pc:docMk/>
            <pc:sldMk cId="0" sldId="664"/>
            <ac:spMk id="6" creationId="{F9558C91-2F3D-4BEA-B075-E7766DF32EDB}"/>
          </ac:spMkLst>
        </pc:spChg>
        <pc:picChg chg="mod">
          <ac:chgData name="" userId="e237c04ccc74f838" providerId="LiveId" clId="{CAB49E91-1DD2-432A-886E-0BA6C861D7D8}" dt="2021-10-11T07:33:53.694" v="207" actId="1076"/>
          <ac:picMkLst>
            <pc:docMk/>
            <pc:sldMk cId="0" sldId="664"/>
            <ac:picMk id="685060" creationId="{00000000-0000-0000-0000-000000000000}"/>
          </ac:picMkLst>
        </pc:picChg>
      </pc:sldChg>
      <pc:sldChg chg="modSp">
        <pc:chgData name="" userId="e237c04ccc74f838" providerId="LiveId" clId="{CAB49E91-1DD2-432A-886E-0BA6C861D7D8}" dt="2021-10-11T07:34:50.836" v="212" actId="1076"/>
        <pc:sldMkLst>
          <pc:docMk/>
          <pc:sldMk cId="0" sldId="666"/>
        </pc:sldMkLst>
        <pc:spChg chg="mod">
          <ac:chgData name="" userId="e237c04ccc74f838" providerId="LiveId" clId="{CAB49E91-1DD2-432A-886E-0BA6C861D7D8}" dt="2021-10-11T07:34:50.836" v="212" actId="1076"/>
          <ac:spMkLst>
            <pc:docMk/>
            <pc:sldMk cId="0" sldId="666"/>
            <ac:spMk id="12" creationId="{DDDD33AD-D34D-41A1-85BC-C7102943DF56}"/>
          </ac:spMkLst>
        </pc:spChg>
        <pc:graphicFrameChg chg="mod">
          <ac:chgData name="" userId="e237c04ccc74f838" providerId="LiveId" clId="{CAB49E91-1DD2-432A-886E-0BA6C861D7D8}" dt="2021-10-11T07:34:46.215" v="211" actId="1076"/>
          <ac:graphicFrameMkLst>
            <pc:docMk/>
            <pc:sldMk cId="0" sldId="666"/>
            <ac:graphicFrameMk id="687107" creationId="{00000000-0000-0000-0000-000000000000}"/>
          </ac:graphicFrameMkLst>
        </pc:graphicFrameChg>
      </pc:sldChg>
      <pc:sldChg chg="delSp modSp">
        <pc:chgData name="" userId="e237c04ccc74f838" providerId="LiveId" clId="{CAB49E91-1DD2-432A-886E-0BA6C861D7D8}" dt="2021-10-11T07:35:44.382" v="220" actId="1076"/>
        <pc:sldMkLst>
          <pc:docMk/>
          <pc:sldMk cId="0" sldId="667"/>
        </pc:sldMkLst>
        <pc:spChg chg="mod">
          <ac:chgData name="" userId="e237c04ccc74f838" providerId="LiveId" clId="{CAB49E91-1DD2-432A-886E-0BA6C861D7D8}" dt="2021-10-11T07:35:20.829" v="215" actId="1076"/>
          <ac:spMkLst>
            <pc:docMk/>
            <pc:sldMk cId="0" sldId="667"/>
            <ac:spMk id="8" creationId="{81437482-BDC6-41EA-BFFD-7BA22B6468A5}"/>
          </ac:spMkLst>
        </pc:spChg>
        <pc:spChg chg="del">
          <ac:chgData name="" userId="e237c04ccc74f838" providerId="LiveId" clId="{CAB49E91-1DD2-432A-886E-0BA6C861D7D8}" dt="2021-10-11T07:35:08.635" v="213" actId="478"/>
          <ac:spMkLst>
            <pc:docMk/>
            <pc:sldMk cId="0" sldId="667"/>
            <ac:spMk id="688130" creationId="{00000000-0000-0000-0000-000000000000}"/>
          </ac:spMkLst>
        </pc:spChg>
        <pc:graphicFrameChg chg="mod">
          <ac:chgData name="" userId="e237c04ccc74f838" providerId="LiveId" clId="{CAB49E91-1DD2-432A-886E-0BA6C861D7D8}" dt="2021-10-11T07:35:44.382" v="220" actId="1076"/>
          <ac:graphicFrameMkLst>
            <pc:docMk/>
            <pc:sldMk cId="0" sldId="667"/>
            <ac:graphicFrameMk id="688131" creationId="{00000000-0000-0000-0000-000000000000}"/>
          </ac:graphicFrameMkLst>
        </pc:graphicFrameChg>
      </pc:sldChg>
      <pc:sldChg chg="modSp">
        <pc:chgData name="" userId="e237c04ccc74f838" providerId="LiveId" clId="{CAB49E91-1DD2-432A-886E-0BA6C861D7D8}" dt="2021-10-11T07:36:52.657" v="252" actId="20577"/>
        <pc:sldMkLst>
          <pc:docMk/>
          <pc:sldMk cId="2191188482" sldId="669"/>
        </pc:sldMkLst>
        <pc:spChg chg="mod">
          <ac:chgData name="" userId="e237c04ccc74f838" providerId="LiveId" clId="{CAB49E91-1DD2-432A-886E-0BA6C861D7D8}" dt="2021-10-11T07:36:52.657" v="252" actId="20577"/>
          <ac:spMkLst>
            <pc:docMk/>
            <pc:sldMk cId="2191188482" sldId="669"/>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192381-31DA-4168-8D89-F6D3A724E4D9}" type="datetimeFigureOut">
              <a:rPr lang="zh-CN" altLang="en-US" smtClean="0"/>
              <a:t>2021/10/11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99ADD-F7E9-4DD6-9374-0D731E81EC67}" type="slidenum">
              <a:rPr lang="zh-CN" altLang="en-US" smtClean="0"/>
              <a:t>‹#›</a:t>
            </a:fld>
            <a:endParaRPr lang="zh-CN" altLang="en-US"/>
          </a:p>
        </p:txBody>
      </p:sp>
    </p:spTree>
    <p:extLst>
      <p:ext uri="{BB962C8B-B14F-4D97-AF65-F5344CB8AC3E}">
        <p14:creationId xmlns:p14="http://schemas.microsoft.com/office/powerpoint/2010/main" val="3418121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66F5C7D-B878-45AA-AE35-C71F160A4BA3}"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DCDF8AD-87C5-4D5D-8787-9FD372BE4FCD}"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571762-D63A-48D3-8572-1C6DC2F25C40}"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69378" name="Rectangle 2"/>
          <p:cNvSpPr>
            <a:spLocks noGrp="1" noRot="1" noChangeAspect="1" noChangeArrowheads="1" noTextEdit="1"/>
          </p:cNvSpPr>
          <p:nvPr>
            <p:ph type="sldImg"/>
          </p:nvPr>
        </p:nvSpPr>
        <p:spPr>
          <a:ln/>
        </p:spPr>
      </p:sp>
      <p:sp>
        <p:nvSpPr>
          <p:cNvPr id="86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85477B-942C-42FA-AF4F-08E0ADFF25A2}"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71426" name="Rectangle 2"/>
          <p:cNvSpPr>
            <a:spLocks noGrp="1" noRot="1" noChangeAspect="1" noChangeArrowheads="1" noTextEdit="1"/>
          </p:cNvSpPr>
          <p:nvPr>
            <p:ph type="sldImg"/>
          </p:nvPr>
        </p:nvSpPr>
        <p:spPr>
          <a:ln/>
        </p:spPr>
      </p:sp>
      <p:sp>
        <p:nvSpPr>
          <p:cNvPr id="871427" name="Rectangle 3"/>
          <p:cNvSpPr>
            <a:spLocks noGrp="1" noChangeArrowheads="1"/>
          </p:cNvSpPr>
          <p:nvPr>
            <p:ph type="body" idx="1"/>
          </p:nvPr>
        </p:nvSpPr>
        <p:spPr/>
        <p:txBody>
          <a:bodyPr/>
          <a:lstStyle/>
          <a:p>
            <a:pPr algn="just"/>
            <a:r>
              <a:rPr lang="zh-CN" altLang="en-US" sz="900"/>
              <a:t>那么，此时</a:t>
            </a:r>
            <a:r>
              <a:rPr lang="en-US" altLang="zh-CN" sz="900"/>
              <a:t>P1</a:t>
            </a:r>
            <a:r>
              <a:rPr lang="zh-CN" altLang="en-US" sz="900"/>
              <a:t>的</a:t>
            </a:r>
            <a:r>
              <a:rPr lang="en-US" altLang="zh-CN" sz="900"/>
              <a:t>C1</a:t>
            </a:r>
            <a:r>
              <a:rPr lang="zh-CN" altLang="en-US" sz="900"/>
              <a:t>中仍然是</a:t>
            </a:r>
            <a:r>
              <a:rPr lang="en-US" altLang="zh-CN" sz="900"/>
              <a:t>X</a:t>
            </a:r>
            <a:r>
              <a:rPr lang="zh-CN" altLang="en-US" sz="900"/>
              <a:t>，而不是它先修改过的</a:t>
            </a:r>
            <a:r>
              <a:rPr lang="en-US" altLang="zh-CN" sz="900"/>
              <a:t>X</a:t>
            </a:r>
            <a:r>
              <a:rPr lang="en-US" altLang="zh-CN" sz="900">
                <a:latin typeface="Arial"/>
              </a:rPr>
              <a:t>’</a:t>
            </a:r>
            <a:r>
              <a:rPr lang="zh-CN" altLang="en-US" sz="900"/>
              <a:t>。</a:t>
            </a:r>
          </a:p>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92C640C-B06A-4093-98AA-22ED7F75EB54}"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73474" name="Rectangle 2"/>
          <p:cNvSpPr>
            <a:spLocks noGrp="1" noRot="1" noChangeAspect="1" noChangeArrowheads="1" noTextEdit="1"/>
          </p:cNvSpPr>
          <p:nvPr>
            <p:ph type="sldImg"/>
          </p:nvPr>
        </p:nvSpPr>
        <p:spPr>
          <a:ln/>
        </p:spPr>
      </p:sp>
      <p:sp>
        <p:nvSpPr>
          <p:cNvPr id="87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7C4018-4BC8-4CF4-84AC-BA165A2521E0}"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75522" name="Rectangle 2"/>
          <p:cNvSpPr>
            <a:spLocks noGrp="1" noRot="1" noChangeAspect="1" noChangeArrowheads="1" noTextEdit="1"/>
          </p:cNvSpPr>
          <p:nvPr>
            <p:ph type="sldImg"/>
          </p:nvPr>
        </p:nvSpPr>
        <p:spPr>
          <a:ln/>
        </p:spPr>
      </p:sp>
      <p:sp>
        <p:nvSpPr>
          <p:cNvPr id="87552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F03B7-966A-420E-B51A-CE012266157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C4BC6E-8B76-4EC2-AC4F-AF7A51CAB4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D36901-1FFE-4679-8915-0B466EF01390}"/>
              </a:ext>
            </a:extLst>
          </p:cNvPr>
          <p:cNvSpPr>
            <a:spLocks noGrp="1"/>
          </p:cNvSpPr>
          <p:nvPr>
            <p:ph type="dt" sz="half" idx="10"/>
          </p:nvPr>
        </p:nvSpPr>
        <p:spPr/>
        <p:txBody>
          <a:bodyPr/>
          <a:lstStyle/>
          <a:p>
            <a:fld id="{6EC1B118-9B91-4177-9371-341A23E78288}"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FF688A21-1E85-4409-BD75-4899314788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586238-EF0C-4D32-ADDC-7CCC2CE6CB33}"/>
              </a:ext>
            </a:extLst>
          </p:cNvPr>
          <p:cNvSpPr>
            <a:spLocks noGrp="1"/>
          </p:cNvSpPr>
          <p:nvPr>
            <p:ph type="sldNum" sz="quarter" idx="12"/>
          </p:nvPr>
        </p:nvSpPr>
        <p:spPr/>
        <p:txBody>
          <a:bodyPr/>
          <a:lstStyle/>
          <a:p>
            <a:fld id="{3E09B87C-0D93-427A-B63C-7C3633442C42}" type="slidenum">
              <a:rPr lang="zh-CN" altLang="en-US" smtClean="0"/>
              <a:t>‹#›</a:t>
            </a:fld>
            <a:endParaRPr lang="zh-CN" altLang="en-US"/>
          </a:p>
        </p:txBody>
      </p:sp>
    </p:spTree>
    <p:extLst>
      <p:ext uri="{BB962C8B-B14F-4D97-AF65-F5344CB8AC3E}">
        <p14:creationId xmlns:p14="http://schemas.microsoft.com/office/powerpoint/2010/main" val="38366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34982-B0D6-4C18-88D0-12E47B98DA9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7F4D2B-6250-467D-8718-3D25F366757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CA41FD-91F3-4FD7-BDB0-722F6C97B6DC}"/>
              </a:ext>
            </a:extLst>
          </p:cNvPr>
          <p:cNvSpPr>
            <a:spLocks noGrp="1"/>
          </p:cNvSpPr>
          <p:nvPr>
            <p:ph type="dt" sz="half" idx="10"/>
          </p:nvPr>
        </p:nvSpPr>
        <p:spPr/>
        <p:txBody>
          <a:bodyPr/>
          <a:lstStyle/>
          <a:p>
            <a:fld id="{6EC1B118-9B91-4177-9371-341A23E78288}"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0D0777B4-3FD1-4486-8D21-32E3D52CB3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4E53A8-79D6-45E7-B82B-6C08FF6A6C82}"/>
              </a:ext>
            </a:extLst>
          </p:cNvPr>
          <p:cNvSpPr>
            <a:spLocks noGrp="1"/>
          </p:cNvSpPr>
          <p:nvPr>
            <p:ph type="sldNum" sz="quarter" idx="12"/>
          </p:nvPr>
        </p:nvSpPr>
        <p:spPr/>
        <p:txBody>
          <a:bodyPr/>
          <a:lstStyle/>
          <a:p>
            <a:fld id="{3E09B87C-0D93-427A-B63C-7C3633442C42}" type="slidenum">
              <a:rPr lang="zh-CN" altLang="en-US" smtClean="0"/>
              <a:t>‹#›</a:t>
            </a:fld>
            <a:endParaRPr lang="zh-CN" altLang="en-US"/>
          </a:p>
        </p:txBody>
      </p:sp>
    </p:spTree>
    <p:extLst>
      <p:ext uri="{BB962C8B-B14F-4D97-AF65-F5344CB8AC3E}">
        <p14:creationId xmlns:p14="http://schemas.microsoft.com/office/powerpoint/2010/main" val="1518294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D9F8013-ED0E-4292-8303-D46E956EB31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E397CA-9EB1-4FD8-85DF-558D2569460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3009DFC-141C-49C9-B37D-B3584C24AAD6}"/>
              </a:ext>
            </a:extLst>
          </p:cNvPr>
          <p:cNvSpPr>
            <a:spLocks noGrp="1"/>
          </p:cNvSpPr>
          <p:nvPr>
            <p:ph type="dt" sz="half" idx="10"/>
          </p:nvPr>
        </p:nvSpPr>
        <p:spPr/>
        <p:txBody>
          <a:bodyPr/>
          <a:lstStyle/>
          <a:p>
            <a:fld id="{6EC1B118-9B91-4177-9371-341A23E78288}"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50134BB4-2D16-4F2A-B87B-C2B8A795AA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E62E78-D60C-4F9E-BCAF-A3B92E885B39}"/>
              </a:ext>
            </a:extLst>
          </p:cNvPr>
          <p:cNvSpPr>
            <a:spLocks noGrp="1"/>
          </p:cNvSpPr>
          <p:nvPr>
            <p:ph type="sldNum" sz="quarter" idx="12"/>
          </p:nvPr>
        </p:nvSpPr>
        <p:spPr/>
        <p:txBody>
          <a:bodyPr/>
          <a:lstStyle/>
          <a:p>
            <a:fld id="{3E09B87C-0D93-427A-B63C-7C3633442C42}" type="slidenum">
              <a:rPr lang="zh-CN" altLang="en-US" smtClean="0"/>
              <a:t>‹#›</a:t>
            </a:fld>
            <a:endParaRPr lang="zh-CN" altLang="en-US"/>
          </a:p>
        </p:txBody>
      </p:sp>
    </p:spTree>
    <p:extLst>
      <p:ext uri="{BB962C8B-B14F-4D97-AF65-F5344CB8AC3E}">
        <p14:creationId xmlns:p14="http://schemas.microsoft.com/office/powerpoint/2010/main" val="2491251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Rectangle 7"/>
          <p:cNvSpPr>
            <a:spLocks noGrp="1" noChangeArrowheads="1"/>
          </p:cNvSpPr>
          <p:nvPr>
            <p:ph type="ctrTitle"/>
          </p:nvPr>
        </p:nvSpPr>
        <p:spPr>
          <a:xfrm>
            <a:off x="304800" y="1427164"/>
            <a:ext cx="10769600" cy="1609725"/>
          </a:xfrm>
          <a:prstGeom prst="rect">
            <a:avLst/>
          </a:prstGeom>
        </p:spPr>
        <p:txBody>
          <a:bodyPr/>
          <a:lstStyle>
            <a:lvl1pPr>
              <a:defRPr sz="4600"/>
            </a:lvl1pPr>
          </a:lstStyle>
          <a:p>
            <a:pPr lvl="0"/>
            <a:r>
              <a:rPr lang="zh-CN" altLang="en-US" noProof="0"/>
              <a:t>单击此处编辑母版标题样式</a:t>
            </a:r>
          </a:p>
        </p:txBody>
      </p:sp>
      <p:sp>
        <p:nvSpPr>
          <p:cNvPr id="5128" name="Rectangle 8"/>
          <p:cNvSpPr>
            <a:spLocks noGrp="1" noChangeArrowheads="1"/>
          </p:cNvSpPr>
          <p:nvPr>
            <p:ph type="subTitle" idx="1"/>
          </p:nvPr>
        </p:nvSpPr>
        <p:spPr>
          <a:xfrm>
            <a:off x="1422400" y="3441700"/>
            <a:ext cx="8839200" cy="1676400"/>
          </a:xfrm>
          <a:prstGeom prst="rect">
            <a:avLst/>
          </a:prstGeom>
        </p:spPr>
        <p:txBody>
          <a:bodyPr/>
          <a:lstStyle>
            <a:lvl1pPr marL="0" indent="0">
              <a:buFont typeface="Wingdings" pitchFamily="2" charset="2"/>
              <a:buNone/>
              <a:defRPr/>
            </a:lvl1pPr>
          </a:lstStyle>
          <a:p>
            <a:pPr lvl="0"/>
            <a:r>
              <a:rPr lang="zh-CN" altLang="en-US" noProof="0"/>
              <a:t>单击此处编辑母版副标题样式</a:t>
            </a:r>
          </a:p>
        </p:txBody>
      </p:sp>
      <p:sp>
        <p:nvSpPr>
          <p:cNvPr id="5129" name="Rectangle 9"/>
          <p:cNvSpPr>
            <a:spLocks noGrp="1" noChangeArrowheads="1"/>
          </p:cNvSpPr>
          <p:nvPr>
            <p:ph type="dt" sz="half" idx="2"/>
          </p:nvPr>
        </p:nvSpPr>
        <p:spPr>
          <a:xfrm>
            <a:off x="609600" y="6248400"/>
            <a:ext cx="2844800" cy="471488"/>
          </a:xfrm>
          <a:prstGeom prst="rect">
            <a:avLst/>
          </a:prstGeom>
        </p:spPr>
        <p:txBody>
          <a:bodyPr/>
          <a:lstStyle>
            <a:lvl1pPr>
              <a:defRPr/>
            </a:lvl1pPr>
          </a:lstStyle>
          <a:p>
            <a:fld id="{13D405F3-24F4-4143-81F7-C61B69D0ED94}" type="datetime1">
              <a:rPr lang="zh-CN" altLang="en-US" smtClean="0"/>
              <a:t>2021/10/11</a:t>
            </a:fld>
            <a:endParaRPr lang="en-US" altLang="zh-CN"/>
          </a:p>
        </p:txBody>
      </p:sp>
      <p:sp>
        <p:nvSpPr>
          <p:cNvPr id="5130" name="Rectangle 10"/>
          <p:cNvSpPr>
            <a:spLocks noGrp="1" noChangeArrowheads="1"/>
          </p:cNvSpPr>
          <p:nvPr>
            <p:ph type="ftr" sz="quarter" idx="3"/>
          </p:nvPr>
        </p:nvSpPr>
        <p:spPr>
          <a:xfrm>
            <a:off x="4165600" y="6253163"/>
            <a:ext cx="3860800" cy="457200"/>
          </a:xfrm>
          <a:prstGeom prst="rect">
            <a:avLst/>
          </a:prstGeom>
        </p:spPr>
        <p:txBody>
          <a:bodyPr/>
          <a:lstStyle>
            <a:lvl1pPr>
              <a:defRPr/>
            </a:lvl1pPr>
          </a:lstStyle>
          <a:p>
            <a:endParaRPr lang="en-US" altLang="zh-CN"/>
          </a:p>
        </p:txBody>
      </p:sp>
      <p:sp>
        <p:nvSpPr>
          <p:cNvPr id="5131" name="Rectangle 11"/>
          <p:cNvSpPr>
            <a:spLocks noGrp="1" noChangeArrowheads="1"/>
          </p:cNvSpPr>
          <p:nvPr>
            <p:ph type="sldNum" sz="quarter" idx="4"/>
          </p:nvPr>
        </p:nvSpPr>
        <p:spPr>
          <a:xfrm>
            <a:off x="8737600" y="6248400"/>
            <a:ext cx="2844800" cy="471488"/>
          </a:xfrm>
          <a:prstGeom prst="rect">
            <a:avLst/>
          </a:prstGeom>
        </p:spPr>
        <p:txBody>
          <a:bodyPr/>
          <a:lstStyle>
            <a:lvl1pPr>
              <a:defRPr/>
            </a:lvl1pPr>
          </a:lstStyle>
          <a:p>
            <a:fld id="{CDAC117E-5253-4DC7-A20E-39C138962275}" type="slidenum">
              <a:rPr lang="en-US" altLang="zh-CN" smtClean="0"/>
              <a:pPr/>
              <a:t>‹#›</a:t>
            </a:fld>
            <a:endParaRPr lang="en-US" altLang="zh-CN"/>
          </a:p>
        </p:txBody>
      </p:sp>
    </p:spTree>
    <p:extLst>
      <p:ext uri="{BB962C8B-B14F-4D97-AF65-F5344CB8AC3E}">
        <p14:creationId xmlns:p14="http://schemas.microsoft.com/office/powerpoint/2010/main" val="361590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228600"/>
            <a:ext cx="10134600" cy="914400"/>
          </a:xfrm>
          <a:prstGeom prst="rect">
            <a:avLst/>
          </a:prstGeom>
        </p:spPr>
        <p:txBody>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idx="1"/>
          </p:nvPr>
        </p:nvSpPr>
        <p:spPr>
          <a:xfrm>
            <a:off x="812800" y="1600200"/>
            <a:ext cx="10566400" cy="4419600"/>
          </a:xfrm>
          <a:prstGeom prst="rect">
            <a:avLst/>
          </a:prstGeom>
        </p:spPr>
        <p:txBody>
          <a:bodyPr/>
          <a:lstStyle>
            <a:lvl1pPr>
              <a:defRPr sz="2400"/>
            </a:lvl1pPr>
            <a:lvl2pPr>
              <a:defRPr sz="2400"/>
            </a:lvl2pPr>
            <a:lvl3pPr>
              <a:defRPr sz="2000"/>
            </a:lvl3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a:xfrm>
            <a:off x="609600" y="6248400"/>
            <a:ext cx="2844800" cy="457200"/>
          </a:xfrm>
          <a:prstGeom prst="rect">
            <a:avLst/>
          </a:prstGeom>
        </p:spPr>
        <p:txBody>
          <a:bodyPr/>
          <a:lstStyle>
            <a:lvl1pPr>
              <a:defRPr/>
            </a:lvl1pPr>
          </a:lstStyle>
          <a:p>
            <a:fld id="{751AC27E-7511-4F45-82BD-C496FB987072}" type="datetime1">
              <a:rPr lang="zh-CN" altLang="en-US" smtClean="0"/>
              <a:t>2021/10/11</a:t>
            </a:fld>
            <a:endParaRPr lang="en-US" altLang="zh-CN"/>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0" y="6248400"/>
            <a:ext cx="2844800" cy="457200"/>
          </a:xfrm>
          <a:prstGeom prst="rect">
            <a:avLst/>
          </a:prstGeom>
        </p:spPr>
        <p:txBody>
          <a:bodyPr/>
          <a:lstStyle>
            <a:lvl1pPr>
              <a:defRPr/>
            </a:lvl1pPr>
          </a:lstStyle>
          <a:p>
            <a:fld id="{A8244D4B-CEAD-48C0-81FE-8749E1D3D3CE}" type="slidenum">
              <a:rPr lang="en-US" altLang="zh-CN" smtClean="0"/>
              <a:pPr/>
              <a:t>‹#›</a:t>
            </a:fld>
            <a:endParaRPr lang="en-US" altLang="zh-CN"/>
          </a:p>
        </p:txBody>
      </p:sp>
    </p:spTree>
    <p:extLst>
      <p:ext uri="{BB962C8B-B14F-4D97-AF65-F5344CB8AC3E}">
        <p14:creationId xmlns:p14="http://schemas.microsoft.com/office/powerpoint/2010/main" val="542262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a:xfrm>
            <a:off x="609600" y="6248400"/>
            <a:ext cx="2844800" cy="457200"/>
          </a:xfrm>
          <a:prstGeom prst="rect">
            <a:avLst/>
          </a:prstGeom>
        </p:spPr>
        <p:txBody>
          <a:bodyPr/>
          <a:lstStyle>
            <a:lvl1pPr>
              <a:defRPr/>
            </a:lvl1pPr>
          </a:lstStyle>
          <a:p>
            <a:fld id="{C184FF18-1322-4FE0-A56E-8BE994455B09}" type="datetime1">
              <a:rPr lang="zh-CN" altLang="en-US" smtClean="0"/>
              <a:t>2021/10/11</a:t>
            </a:fld>
            <a:endParaRPr lang="en-US" altLang="zh-CN"/>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0" y="6248400"/>
            <a:ext cx="2844800" cy="457200"/>
          </a:xfrm>
          <a:prstGeom prst="rect">
            <a:avLst/>
          </a:prstGeom>
        </p:spPr>
        <p:txBody>
          <a:bodyPr/>
          <a:lstStyle>
            <a:lvl1pPr>
              <a:defRPr/>
            </a:lvl1pPr>
          </a:lstStyle>
          <a:p>
            <a:fld id="{CFDEE51E-BC3B-4470-BF1D-357A0475A384}" type="slidenum">
              <a:rPr lang="en-US" altLang="zh-CN" smtClean="0"/>
              <a:pPr/>
              <a:t>‹#›</a:t>
            </a:fld>
            <a:endParaRPr lang="en-US" altLang="zh-CN"/>
          </a:p>
        </p:txBody>
      </p:sp>
    </p:spTree>
    <p:extLst>
      <p:ext uri="{BB962C8B-B14F-4D97-AF65-F5344CB8AC3E}">
        <p14:creationId xmlns:p14="http://schemas.microsoft.com/office/powerpoint/2010/main" val="3637386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228600"/>
            <a:ext cx="10134600" cy="914400"/>
          </a:xfrm>
          <a:prstGeom prst="rect">
            <a:avLst/>
          </a:prstGeom>
        </p:spPr>
        <p:txBody>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812800" y="1600200"/>
            <a:ext cx="51816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0"/>
            <a:ext cx="51816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8400"/>
            <a:ext cx="2844800" cy="457200"/>
          </a:xfrm>
          <a:prstGeom prst="rect">
            <a:avLst/>
          </a:prstGeom>
        </p:spPr>
        <p:txBody>
          <a:bodyPr/>
          <a:lstStyle>
            <a:lvl1pPr>
              <a:defRPr/>
            </a:lvl1pPr>
          </a:lstStyle>
          <a:p>
            <a:fld id="{ABF38904-BB6B-4EE9-878E-730FCF81EE66}" type="datetime1">
              <a:rPr lang="zh-CN" altLang="en-US" smtClean="0"/>
              <a:t>2021/10/11</a:t>
            </a:fld>
            <a:endParaRPr lang="en-US" altLang="zh-CN"/>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844800" cy="457200"/>
          </a:xfrm>
          <a:prstGeom prst="rect">
            <a:avLst/>
          </a:prstGeom>
        </p:spPr>
        <p:txBody>
          <a:bodyPr/>
          <a:lstStyle>
            <a:lvl1pPr>
              <a:defRPr/>
            </a:lvl1pPr>
          </a:lstStyle>
          <a:p>
            <a:fld id="{85C93FE3-B222-4491-B01E-DF6329AE18E2}" type="slidenum">
              <a:rPr lang="en-US" altLang="zh-CN" smtClean="0"/>
              <a:pPr/>
              <a:t>‹#›</a:t>
            </a:fld>
            <a:endParaRPr lang="en-US" altLang="zh-CN"/>
          </a:p>
        </p:txBody>
      </p:sp>
    </p:spTree>
    <p:extLst>
      <p:ext uri="{BB962C8B-B14F-4D97-AF65-F5344CB8AC3E}">
        <p14:creationId xmlns:p14="http://schemas.microsoft.com/office/powerpoint/2010/main" val="3107081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sz="28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8400"/>
            <a:ext cx="2844800" cy="457200"/>
          </a:xfrm>
          <a:prstGeom prst="rect">
            <a:avLst/>
          </a:prstGeom>
        </p:spPr>
        <p:txBody>
          <a:bodyPr/>
          <a:lstStyle>
            <a:lvl1pPr>
              <a:defRPr/>
            </a:lvl1pPr>
          </a:lstStyle>
          <a:p>
            <a:fld id="{CA382DCE-7DAD-446D-871F-A84FA77F2CE2}" type="datetime1">
              <a:rPr lang="zh-CN" altLang="en-US" smtClean="0"/>
              <a:t>2021/10/11</a:t>
            </a:fld>
            <a:endParaRPr lang="en-US" altLang="zh-CN"/>
          </a:p>
        </p:txBody>
      </p:sp>
      <p:sp>
        <p:nvSpPr>
          <p:cNvPr id="8" name="页脚占位符 7"/>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8737600" y="6248400"/>
            <a:ext cx="2844800" cy="457200"/>
          </a:xfrm>
          <a:prstGeom prst="rect">
            <a:avLst/>
          </a:prstGeom>
        </p:spPr>
        <p:txBody>
          <a:bodyPr/>
          <a:lstStyle>
            <a:lvl1pPr>
              <a:defRPr/>
            </a:lvl1pPr>
          </a:lstStyle>
          <a:p>
            <a:fld id="{BA7476DF-3072-4AD8-B627-D91FAC851927}" type="slidenum">
              <a:rPr lang="en-US" altLang="zh-CN" smtClean="0"/>
              <a:pPr/>
              <a:t>‹#›</a:t>
            </a:fld>
            <a:endParaRPr lang="en-US" altLang="zh-CN"/>
          </a:p>
        </p:txBody>
      </p:sp>
    </p:spTree>
    <p:extLst>
      <p:ext uri="{BB962C8B-B14F-4D97-AF65-F5344CB8AC3E}">
        <p14:creationId xmlns:p14="http://schemas.microsoft.com/office/powerpoint/2010/main" val="3025663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15413" y="228600"/>
            <a:ext cx="10131987" cy="914400"/>
          </a:xfrm>
          <a:prstGeom prst="rect">
            <a:avLst/>
          </a:prstGeom>
        </p:spPr>
        <p:txBody>
          <a:bodyPr/>
          <a:lstStyle>
            <a:lvl1pPr>
              <a:defRPr sz="2800"/>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609600" y="6248400"/>
            <a:ext cx="2844800" cy="457200"/>
          </a:xfrm>
          <a:prstGeom prst="rect">
            <a:avLst/>
          </a:prstGeom>
        </p:spPr>
        <p:txBody>
          <a:bodyPr/>
          <a:lstStyle>
            <a:lvl1pPr>
              <a:defRPr/>
            </a:lvl1pPr>
          </a:lstStyle>
          <a:p>
            <a:fld id="{509C4597-9258-4A33-912E-C0F2AD0F3463}" type="datetime1">
              <a:rPr lang="zh-CN" altLang="en-US" smtClean="0"/>
              <a:t>2021/10/11</a:t>
            </a:fld>
            <a:endParaRPr lang="en-US" altLang="zh-CN"/>
          </a:p>
        </p:txBody>
      </p:sp>
      <p:sp>
        <p:nvSpPr>
          <p:cNvPr id="4" name="页脚占位符 3"/>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0" y="6248400"/>
            <a:ext cx="2844800" cy="457200"/>
          </a:xfrm>
          <a:prstGeom prst="rect">
            <a:avLst/>
          </a:prstGeom>
        </p:spPr>
        <p:txBody>
          <a:bodyPr/>
          <a:lstStyle>
            <a:lvl1pPr>
              <a:defRPr/>
            </a:lvl1pPr>
          </a:lstStyle>
          <a:p>
            <a:fld id="{9DADB5D9-A7C6-4CD9-8252-4C1EC7987783}" type="slidenum">
              <a:rPr lang="en-US" altLang="zh-CN" smtClean="0"/>
              <a:pPr/>
              <a:t>‹#›</a:t>
            </a:fld>
            <a:endParaRPr lang="en-US" altLang="zh-CN"/>
          </a:p>
        </p:txBody>
      </p:sp>
    </p:spTree>
    <p:extLst>
      <p:ext uri="{BB962C8B-B14F-4D97-AF65-F5344CB8AC3E}">
        <p14:creationId xmlns:p14="http://schemas.microsoft.com/office/powerpoint/2010/main" val="1115669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248400"/>
            <a:ext cx="2844800" cy="457200"/>
          </a:xfrm>
          <a:prstGeom prst="rect">
            <a:avLst/>
          </a:prstGeom>
        </p:spPr>
        <p:txBody>
          <a:bodyPr/>
          <a:lstStyle>
            <a:lvl1pPr>
              <a:defRPr/>
            </a:lvl1pPr>
          </a:lstStyle>
          <a:p>
            <a:fld id="{DFBE4758-C3EC-4016-BB17-9B5C7534D8BC}" type="datetime1">
              <a:rPr lang="zh-CN" altLang="en-US" smtClean="0"/>
              <a:t>2021/10/11</a:t>
            </a:fld>
            <a:endParaRPr lang="en-US" altLang="zh-CN"/>
          </a:p>
        </p:txBody>
      </p:sp>
      <p:sp>
        <p:nvSpPr>
          <p:cNvPr id="3" name="页脚占位符 2"/>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8737600" y="6248400"/>
            <a:ext cx="2844800" cy="457200"/>
          </a:xfrm>
          <a:prstGeom prst="rect">
            <a:avLst/>
          </a:prstGeom>
        </p:spPr>
        <p:txBody>
          <a:bodyPr/>
          <a:lstStyle>
            <a:lvl1pPr>
              <a:defRPr/>
            </a:lvl1pPr>
          </a:lstStyle>
          <a:p>
            <a:fld id="{68E0F2F2-ADA2-4C07-B485-B18BA71099DA}" type="slidenum">
              <a:rPr lang="en-US" altLang="zh-CN" smtClean="0"/>
              <a:pPr/>
              <a:t>‹#›</a:t>
            </a:fld>
            <a:endParaRPr lang="en-US" altLang="zh-CN"/>
          </a:p>
        </p:txBody>
      </p:sp>
    </p:spTree>
    <p:extLst>
      <p:ext uri="{BB962C8B-B14F-4D97-AF65-F5344CB8AC3E}">
        <p14:creationId xmlns:p14="http://schemas.microsoft.com/office/powerpoint/2010/main" val="3185529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609600" y="6248400"/>
            <a:ext cx="2844800" cy="457200"/>
          </a:xfrm>
          <a:prstGeom prst="rect">
            <a:avLst/>
          </a:prstGeom>
        </p:spPr>
        <p:txBody>
          <a:bodyPr/>
          <a:lstStyle>
            <a:lvl1pPr>
              <a:defRPr/>
            </a:lvl1pPr>
          </a:lstStyle>
          <a:p>
            <a:fld id="{773AC1FD-2556-434E-8813-F81BADBA0D52}" type="datetime1">
              <a:rPr lang="zh-CN" altLang="en-US" smtClean="0"/>
              <a:t>2021/10/11</a:t>
            </a:fld>
            <a:endParaRPr lang="en-US" altLang="zh-CN"/>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844800" cy="457200"/>
          </a:xfrm>
          <a:prstGeom prst="rect">
            <a:avLst/>
          </a:prstGeom>
        </p:spPr>
        <p:txBody>
          <a:bodyPr/>
          <a:lstStyle>
            <a:lvl1pPr>
              <a:defRPr/>
            </a:lvl1pPr>
          </a:lstStyle>
          <a:p>
            <a:fld id="{2E945DDF-D6A2-4DE7-A645-92D03BEC81CE}" type="slidenum">
              <a:rPr lang="en-US" altLang="zh-CN" smtClean="0"/>
              <a:pPr/>
              <a:t>‹#›</a:t>
            </a:fld>
            <a:endParaRPr lang="en-US" altLang="zh-CN"/>
          </a:p>
        </p:txBody>
      </p:sp>
    </p:spTree>
    <p:extLst>
      <p:ext uri="{BB962C8B-B14F-4D97-AF65-F5344CB8AC3E}">
        <p14:creationId xmlns:p14="http://schemas.microsoft.com/office/powerpoint/2010/main" val="2166828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1615A-3BED-46F8-9C53-53061FC8FB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4AC1E1-BB04-43C6-9D8D-77CACD0DB02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5282CBD-F678-44E7-9AF0-B962EC18E7EF}"/>
              </a:ext>
            </a:extLst>
          </p:cNvPr>
          <p:cNvSpPr>
            <a:spLocks noGrp="1"/>
          </p:cNvSpPr>
          <p:nvPr>
            <p:ph type="dt" sz="half" idx="10"/>
          </p:nvPr>
        </p:nvSpPr>
        <p:spPr/>
        <p:txBody>
          <a:bodyPr/>
          <a:lstStyle/>
          <a:p>
            <a:fld id="{6EC1B118-9B91-4177-9371-341A23E78288}"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7E64873E-3383-49D4-B964-732BEDC269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37BFD0-A9E7-473C-87C6-45D5CF9248D2}"/>
              </a:ext>
            </a:extLst>
          </p:cNvPr>
          <p:cNvSpPr>
            <a:spLocks noGrp="1"/>
          </p:cNvSpPr>
          <p:nvPr>
            <p:ph type="sldNum" sz="quarter" idx="12"/>
          </p:nvPr>
        </p:nvSpPr>
        <p:spPr/>
        <p:txBody>
          <a:bodyPr/>
          <a:lstStyle/>
          <a:p>
            <a:fld id="{3E09B87C-0D93-427A-B63C-7C3633442C42}" type="slidenum">
              <a:rPr lang="zh-CN" altLang="en-US" smtClean="0"/>
              <a:t>‹#›</a:t>
            </a:fld>
            <a:endParaRPr lang="zh-CN" altLang="en-US"/>
          </a:p>
        </p:txBody>
      </p:sp>
    </p:spTree>
    <p:extLst>
      <p:ext uri="{BB962C8B-B14F-4D97-AF65-F5344CB8AC3E}">
        <p14:creationId xmlns:p14="http://schemas.microsoft.com/office/powerpoint/2010/main" val="18919049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609600" y="6248400"/>
            <a:ext cx="2844800" cy="457200"/>
          </a:xfrm>
          <a:prstGeom prst="rect">
            <a:avLst/>
          </a:prstGeom>
        </p:spPr>
        <p:txBody>
          <a:bodyPr/>
          <a:lstStyle>
            <a:lvl1pPr>
              <a:defRPr/>
            </a:lvl1pPr>
          </a:lstStyle>
          <a:p>
            <a:fld id="{FDD2E032-8A9F-4481-B037-60A710C1B6C3}" type="datetime1">
              <a:rPr lang="zh-CN" altLang="en-US" smtClean="0"/>
              <a:t>2021/10/11</a:t>
            </a:fld>
            <a:endParaRPr lang="en-US" altLang="zh-CN"/>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844800" cy="457200"/>
          </a:xfrm>
          <a:prstGeom prst="rect">
            <a:avLst/>
          </a:prstGeom>
        </p:spPr>
        <p:txBody>
          <a:bodyPr/>
          <a:lstStyle>
            <a:lvl1pPr>
              <a:defRPr/>
            </a:lvl1pPr>
          </a:lstStyle>
          <a:p>
            <a:fld id="{4BDEA0A7-1FFB-4810-9E09-470DB1204F45}" type="slidenum">
              <a:rPr lang="en-US" altLang="zh-CN" smtClean="0"/>
              <a:pPr/>
              <a:t>‹#›</a:t>
            </a:fld>
            <a:endParaRPr lang="en-US" altLang="zh-CN"/>
          </a:p>
        </p:txBody>
      </p:sp>
    </p:spTree>
    <p:extLst>
      <p:ext uri="{BB962C8B-B14F-4D97-AF65-F5344CB8AC3E}">
        <p14:creationId xmlns:p14="http://schemas.microsoft.com/office/powerpoint/2010/main" val="1693913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60352" y="228600"/>
            <a:ext cx="10687049" cy="914400"/>
          </a:xfrm>
          <a:prstGeom prst="rect">
            <a:avLst/>
          </a:prstGeom>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12800" y="1600200"/>
            <a:ext cx="10566400" cy="44196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248400"/>
            <a:ext cx="2844800" cy="457200"/>
          </a:xfrm>
          <a:prstGeom prst="rect">
            <a:avLst/>
          </a:prstGeom>
        </p:spPr>
        <p:txBody>
          <a:bodyPr/>
          <a:lstStyle>
            <a:lvl1pPr>
              <a:defRPr/>
            </a:lvl1pPr>
          </a:lstStyle>
          <a:p>
            <a:fld id="{90EB5DF3-112D-4B8C-AA87-40119DABE8C1}" type="datetime1">
              <a:rPr lang="zh-CN" altLang="en-US" smtClean="0"/>
              <a:t>2021/10/11</a:t>
            </a:fld>
            <a:endParaRPr lang="en-US" altLang="zh-CN"/>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0" y="6248400"/>
            <a:ext cx="2844800" cy="457200"/>
          </a:xfrm>
          <a:prstGeom prst="rect">
            <a:avLst/>
          </a:prstGeom>
        </p:spPr>
        <p:txBody>
          <a:bodyPr/>
          <a:lstStyle>
            <a:lvl1pPr>
              <a:defRPr/>
            </a:lvl1pPr>
          </a:lstStyle>
          <a:p>
            <a:fld id="{7A42FF64-33D1-4B7E-8D97-EEE8CEBC343B}" type="slidenum">
              <a:rPr lang="en-US" altLang="zh-CN" smtClean="0"/>
              <a:pPr/>
              <a:t>‹#›</a:t>
            </a:fld>
            <a:endParaRPr lang="en-US" altLang="zh-CN"/>
          </a:p>
        </p:txBody>
      </p:sp>
    </p:spTree>
    <p:extLst>
      <p:ext uri="{BB962C8B-B14F-4D97-AF65-F5344CB8AC3E}">
        <p14:creationId xmlns:p14="http://schemas.microsoft.com/office/powerpoint/2010/main" val="4822835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00018" y="228600"/>
            <a:ext cx="2779183" cy="57912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60351" y="228600"/>
            <a:ext cx="8136467" cy="57912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248400"/>
            <a:ext cx="2844800" cy="457200"/>
          </a:xfrm>
          <a:prstGeom prst="rect">
            <a:avLst/>
          </a:prstGeom>
        </p:spPr>
        <p:txBody>
          <a:bodyPr/>
          <a:lstStyle>
            <a:lvl1pPr>
              <a:defRPr/>
            </a:lvl1pPr>
          </a:lstStyle>
          <a:p>
            <a:fld id="{B97857B6-94CB-4B97-B101-0E8CD86C28D0}" type="datetime1">
              <a:rPr lang="zh-CN" altLang="en-US" smtClean="0"/>
              <a:t>2021/10/11</a:t>
            </a:fld>
            <a:endParaRPr lang="en-US" altLang="zh-CN"/>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0" y="6248400"/>
            <a:ext cx="2844800" cy="457200"/>
          </a:xfrm>
          <a:prstGeom prst="rect">
            <a:avLst/>
          </a:prstGeom>
        </p:spPr>
        <p:txBody>
          <a:bodyPr/>
          <a:lstStyle>
            <a:lvl1pPr>
              <a:defRPr/>
            </a:lvl1pPr>
          </a:lstStyle>
          <a:p>
            <a:fld id="{2FC3B9BC-A32D-45E7-91BE-493431424299}" type="slidenum">
              <a:rPr lang="en-US" altLang="zh-CN" smtClean="0"/>
              <a:pPr/>
              <a:t>‹#›</a:t>
            </a:fld>
            <a:endParaRPr lang="en-US" altLang="zh-CN"/>
          </a:p>
        </p:txBody>
      </p:sp>
    </p:spTree>
    <p:extLst>
      <p:ext uri="{BB962C8B-B14F-4D97-AF65-F5344CB8AC3E}">
        <p14:creationId xmlns:p14="http://schemas.microsoft.com/office/powerpoint/2010/main" val="2253920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60352" y="228600"/>
            <a:ext cx="10687049" cy="9144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812800" y="1600200"/>
            <a:ext cx="10566400" cy="4419600"/>
          </a:xfrm>
          <a:prstGeom prst="rect">
            <a:avLst/>
          </a:prstGeom>
        </p:spPr>
        <p:txBody>
          <a:bodyPr/>
          <a:lstStyle>
            <a:lvl1pPr>
              <a:defRPr sz="2400"/>
            </a:lvl1pPr>
          </a:lstStyle>
          <a:p>
            <a:r>
              <a:rPr lang="zh-CN" altLang="en-US"/>
              <a:t>单击图标添加表格</a:t>
            </a:r>
            <a:endParaRPr lang="zh-CN" altLang="en-US" dirty="0"/>
          </a:p>
        </p:txBody>
      </p:sp>
      <p:sp>
        <p:nvSpPr>
          <p:cNvPr id="4" name="日期占位符 3"/>
          <p:cNvSpPr>
            <a:spLocks noGrp="1"/>
          </p:cNvSpPr>
          <p:nvPr>
            <p:ph type="dt" sz="half" idx="10"/>
          </p:nvPr>
        </p:nvSpPr>
        <p:spPr>
          <a:xfrm>
            <a:off x="609600" y="6248400"/>
            <a:ext cx="2844800" cy="457200"/>
          </a:xfrm>
          <a:prstGeom prst="rect">
            <a:avLst/>
          </a:prstGeom>
        </p:spPr>
        <p:txBody>
          <a:bodyPr/>
          <a:lstStyle>
            <a:lvl1pPr>
              <a:defRPr/>
            </a:lvl1pPr>
          </a:lstStyle>
          <a:p>
            <a:fld id="{0AACA488-F6D3-4D28-B5DE-09D1675FE44C}" type="datetime1">
              <a:rPr lang="zh-CN" altLang="en-US" smtClean="0"/>
              <a:t>2021/10/11</a:t>
            </a:fld>
            <a:endParaRPr lang="en-US" altLang="zh-CN"/>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0" y="6248400"/>
            <a:ext cx="2844800" cy="457200"/>
          </a:xfrm>
          <a:prstGeom prst="rect">
            <a:avLst/>
          </a:prstGeom>
        </p:spPr>
        <p:txBody>
          <a:bodyPr/>
          <a:lstStyle>
            <a:lvl1pPr>
              <a:defRPr/>
            </a:lvl1pPr>
          </a:lstStyle>
          <a:p>
            <a:fld id="{98A17DCC-F2C7-48D1-8846-251895C014FC}" type="slidenum">
              <a:rPr lang="en-US" altLang="zh-CN" smtClean="0"/>
              <a:pPr/>
              <a:t>‹#›</a:t>
            </a:fld>
            <a:endParaRPr lang="en-US" altLang="zh-CN"/>
          </a:p>
        </p:txBody>
      </p:sp>
    </p:spTree>
    <p:extLst>
      <p:ext uri="{BB962C8B-B14F-4D97-AF65-F5344CB8AC3E}">
        <p14:creationId xmlns:p14="http://schemas.microsoft.com/office/powerpoint/2010/main" val="1829717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250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60352" y="228600"/>
            <a:ext cx="10687049"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812800" y="1600200"/>
            <a:ext cx="5181600" cy="4419600"/>
          </a:xfrm>
        </p:spPr>
        <p:txBody>
          <a:bodyPr/>
          <a:lstStyle>
            <a:lvl1pPr>
              <a:defRPr sz="2400"/>
            </a:lvl1pPr>
            <a:lvl2pPr>
              <a:defRPr sz="2400"/>
            </a:lvl2pPr>
            <a:lvl3pPr>
              <a:defRPr sz="2400"/>
            </a:lvl3pPr>
            <a:lvl4pPr>
              <a:defRPr sz="2400"/>
            </a:lvl4pPr>
            <a:lvl5pPr>
              <a:defRPr sz="2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0"/>
            <a:ext cx="5181600" cy="4419600"/>
          </a:xfrm>
        </p:spPr>
        <p:txBody>
          <a:bodyPr/>
          <a:lstStyle>
            <a:lvl1pPr>
              <a:defRPr sz="2400"/>
            </a:lvl1pPr>
            <a:lvl2pPr>
              <a:defRPr sz="2400"/>
            </a:lvl2pPr>
            <a:lvl3pPr>
              <a:defRPr sz="2400"/>
            </a:lvl3pPr>
            <a:lvl4pPr>
              <a:defRPr sz="2400"/>
            </a:lvl4pPr>
            <a:lvl5pPr>
              <a:defRPr sz="2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a:xfrm>
            <a:off x="609600" y="6248400"/>
            <a:ext cx="2844800" cy="457200"/>
          </a:xfrm>
        </p:spPr>
        <p:txBody>
          <a:bodyPr/>
          <a:lstStyle>
            <a:lvl1pPr>
              <a:defRPr/>
            </a:lvl1pPr>
          </a:lstStyle>
          <a:p>
            <a:fld id="{3820E408-F092-47F3-8A5F-64AF2C02A860}" type="datetime1">
              <a:rPr lang="zh-CN" altLang="en-US" smtClean="0"/>
              <a:t>2021/10/11</a:t>
            </a:fld>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844800" cy="457200"/>
          </a:xfrm>
        </p:spPr>
        <p:txBody>
          <a:bodyPr/>
          <a:lstStyle>
            <a:lvl1pPr>
              <a:defRPr/>
            </a:lvl1pPr>
          </a:lstStyle>
          <a:p>
            <a:fld id="{E4BA6A9D-5973-4E56-9011-8EE05FC69BF0}" type="slidenum">
              <a:rPr lang="en-US" altLang="zh-CN" smtClean="0"/>
              <a:pPr/>
              <a:t>‹#›</a:t>
            </a:fld>
            <a:endParaRPr lang="en-US" altLang="zh-CN"/>
          </a:p>
        </p:txBody>
      </p:sp>
    </p:spTree>
    <p:extLst>
      <p:ext uri="{BB962C8B-B14F-4D97-AF65-F5344CB8AC3E}">
        <p14:creationId xmlns:p14="http://schemas.microsoft.com/office/powerpoint/2010/main" val="14600263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260352" y="228600"/>
            <a:ext cx="10687049" cy="914400"/>
          </a:xfrm>
        </p:spPr>
        <p:txBody>
          <a:bodyPr/>
          <a:lstStyle/>
          <a:p>
            <a:r>
              <a:rPr lang="zh-CN" altLang="en-US"/>
              <a:t>单击此处编辑母版标题样式</a:t>
            </a:r>
          </a:p>
        </p:txBody>
      </p:sp>
      <p:sp>
        <p:nvSpPr>
          <p:cNvPr id="3" name="内容占位符 2"/>
          <p:cNvSpPr>
            <a:spLocks noGrp="1"/>
          </p:cNvSpPr>
          <p:nvPr>
            <p:ph sz="half" idx="1"/>
          </p:nvPr>
        </p:nvSpPr>
        <p:spPr>
          <a:xfrm>
            <a:off x="812800" y="1600200"/>
            <a:ext cx="10566400" cy="2133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12800" y="3886200"/>
            <a:ext cx="10566400" cy="2133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8400"/>
            <a:ext cx="2844800" cy="457200"/>
          </a:xfrm>
        </p:spPr>
        <p:txBody>
          <a:bodyPr/>
          <a:lstStyle>
            <a:lvl1pPr>
              <a:defRPr/>
            </a:lvl1pPr>
          </a:lstStyle>
          <a:p>
            <a:fld id="{08C2A924-A673-46BA-88BD-B32981533F38}" type="datetime1">
              <a:rPr lang="zh-CN" altLang="en-US" smtClean="0"/>
              <a:t>2021/10/11</a:t>
            </a:fld>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844800" cy="457200"/>
          </a:xfrm>
        </p:spPr>
        <p:txBody>
          <a:bodyPr/>
          <a:lstStyle>
            <a:lvl1pPr>
              <a:defRPr/>
            </a:lvl1pPr>
          </a:lstStyle>
          <a:p>
            <a:fld id="{29DA0D7D-4550-4689-B4FA-B07128AC5177}" type="slidenum">
              <a:rPr lang="en-US" altLang="zh-CN" smtClean="0"/>
              <a:pPr/>
              <a:t>‹#›</a:t>
            </a:fld>
            <a:endParaRPr lang="en-US" altLang="zh-CN"/>
          </a:p>
        </p:txBody>
      </p:sp>
    </p:spTree>
    <p:extLst>
      <p:ext uri="{BB962C8B-B14F-4D97-AF65-F5344CB8AC3E}">
        <p14:creationId xmlns:p14="http://schemas.microsoft.com/office/powerpoint/2010/main" val="19028875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476251"/>
            <a:ext cx="11387667" cy="5622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fld id="{1A835300-8C99-4FA9-899D-A20BE0B4A7C1}" type="datetime1">
              <a:rPr lang="zh-CN" altLang="en-US" smtClean="0"/>
              <a:t>2021/10/11</a:t>
            </a:fld>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808AD533-B4ED-4DAF-B331-2C7C2E716377}" type="slidenum">
              <a:rPr lang="en-US" altLang="zh-CN"/>
              <a:pPr/>
              <a:t>‹#›</a:t>
            </a:fld>
            <a:endParaRPr lang="en-US" altLang="zh-CN"/>
          </a:p>
        </p:txBody>
      </p:sp>
    </p:spTree>
    <p:extLst>
      <p:ext uri="{BB962C8B-B14F-4D97-AF65-F5344CB8AC3E}">
        <p14:creationId xmlns:p14="http://schemas.microsoft.com/office/powerpoint/2010/main" val="20641128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24418" y="476251"/>
            <a:ext cx="11004549"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402167" y="1700214"/>
            <a:ext cx="11387667" cy="2122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02167" y="3975101"/>
            <a:ext cx="11387667" cy="212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02167" y="6245225"/>
            <a:ext cx="3052233" cy="476250"/>
          </a:xfrm>
        </p:spPr>
        <p:txBody>
          <a:bodyPr/>
          <a:lstStyle>
            <a:lvl1pPr>
              <a:defRPr/>
            </a:lvl1pPr>
          </a:lstStyle>
          <a:p>
            <a:pPr fontAlgn="base">
              <a:spcBef>
                <a:spcPct val="0"/>
              </a:spcBef>
              <a:spcAft>
                <a:spcPct val="0"/>
              </a:spcAft>
            </a:pPr>
            <a:fld id="{96B3B843-6DD1-4C93-8C74-996AF3801187}" type="datetime1">
              <a:rPr lang="zh-CN" altLang="en-US" smtClean="0">
                <a:solidFill>
                  <a:srgbClr val="000000"/>
                </a:solidFill>
              </a:rPr>
              <a:pPr fontAlgn="base">
                <a:spcBef>
                  <a:spcPct val="0"/>
                </a:spcBef>
                <a:spcAft>
                  <a:spcPct val="0"/>
                </a:spcAft>
              </a:pPr>
              <a:t>2021/10/11</a:t>
            </a:fld>
            <a:endParaRPr lang="en-US" altLang="zh-CN">
              <a:solidFill>
                <a:srgbClr val="000000"/>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fontAlgn="base">
              <a:spcBef>
                <a:spcPct val="0"/>
              </a:spcBef>
              <a:spcAft>
                <a:spcPct val="0"/>
              </a:spcAft>
            </a:pPr>
            <a:endParaRPr lang="en-US" altLang="zh-CN">
              <a:solidFill>
                <a:srgbClr val="000000"/>
              </a:solidFill>
            </a:endParaRPr>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pPr fontAlgn="base">
              <a:spcBef>
                <a:spcPct val="0"/>
              </a:spcBef>
              <a:spcAft>
                <a:spcPct val="0"/>
              </a:spcAft>
            </a:pPr>
            <a:fld id="{816BD9BF-D054-4809-8F31-7B167BD6B363}" type="slidenum">
              <a:rPr lang="en-US" altLang="zh-CN" smtClean="0">
                <a:solidFill>
                  <a:srgbClr val="000000"/>
                </a:solidFill>
              </a:rPr>
              <a:pPr fontAlgn="base">
                <a:spcBef>
                  <a:spcPct val="0"/>
                </a:spcBef>
                <a:spcAft>
                  <a:spcPct val="0"/>
                </a:spcAft>
              </a:pPr>
              <a:t>‹#›</a:t>
            </a:fld>
            <a:endParaRPr lang="en-US" altLang="zh-CN">
              <a:solidFill>
                <a:srgbClr val="000000"/>
              </a:solidFill>
            </a:endParaRPr>
          </a:p>
        </p:txBody>
      </p:sp>
    </p:spTree>
    <p:extLst>
      <p:ext uri="{BB962C8B-B14F-4D97-AF65-F5344CB8AC3E}">
        <p14:creationId xmlns:p14="http://schemas.microsoft.com/office/powerpoint/2010/main" val="344659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F947B-2562-4C5E-B1BB-8B94B7817A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3B225A-8A1C-4F4D-ABCB-DF8FB2EDB1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6D5A8CB-65F2-4A46-9247-14373F6DDAAC}"/>
              </a:ext>
            </a:extLst>
          </p:cNvPr>
          <p:cNvSpPr>
            <a:spLocks noGrp="1"/>
          </p:cNvSpPr>
          <p:nvPr>
            <p:ph type="dt" sz="half" idx="10"/>
          </p:nvPr>
        </p:nvSpPr>
        <p:spPr/>
        <p:txBody>
          <a:bodyPr/>
          <a:lstStyle/>
          <a:p>
            <a:fld id="{6EC1B118-9B91-4177-9371-341A23E78288}"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25774313-1092-4079-88E4-1A08FF0AAE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B3FDF9-4C21-4666-A123-54A9D4764807}"/>
              </a:ext>
            </a:extLst>
          </p:cNvPr>
          <p:cNvSpPr>
            <a:spLocks noGrp="1"/>
          </p:cNvSpPr>
          <p:nvPr>
            <p:ph type="sldNum" sz="quarter" idx="12"/>
          </p:nvPr>
        </p:nvSpPr>
        <p:spPr/>
        <p:txBody>
          <a:bodyPr/>
          <a:lstStyle/>
          <a:p>
            <a:fld id="{3E09B87C-0D93-427A-B63C-7C3633442C42}" type="slidenum">
              <a:rPr lang="zh-CN" altLang="en-US" smtClean="0"/>
              <a:t>‹#›</a:t>
            </a:fld>
            <a:endParaRPr lang="zh-CN" altLang="en-US"/>
          </a:p>
        </p:txBody>
      </p:sp>
    </p:spTree>
    <p:extLst>
      <p:ext uri="{BB962C8B-B14F-4D97-AF65-F5344CB8AC3E}">
        <p14:creationId xmlns:p14="http://schemas.microsoft.com/office/powerpoint/2010/main" val="1774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4D350-482F-4C17-A1F6-476DADD2DD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7CE400-195F-459B-8B71-CCB70B8AFD9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D939D72-3436-4F07-B3B9-8977E09231D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4C9DD5B-A3DB-40AE-BB8E-709CC0E07FAC}"/>
              </a:ext>
            </a:extLst>
          </p:cNvPr>
          <p:cNvSpPr>
            <a:spLocks noGrp="1"/>
          </p:cNvSpPr>
          <p:nvPr>
            <p:ph type="dt" sz="half" idx="10"/>
          </p:nvPr>
        </p:nvSpPr>
        <p:spPr/>
        <p:txBody>
          <a:bodyPr/>
          <a:lstStyle/>
          <a:p>
            <a:fld id="{6EC1B118-9B91-4177-9371-341A23E78288}" type="datetimeFigureOut">
              <a:rPr lang="zh-CN" altLang="en-US" smtClean="0"/>
              <a:t>2021/10/11</a:t>
            </a:fld>
            <a:endParaRPr lang="zh-CN" altLang="en-US"/>
          </a:p>
        </p:txBody>
      </p:sp>
      <p:sp>
        <p:nvSpPr>
          <p:cNvPr id="6" name="页脚占位符 5">
            <a:extLst>
              <a:ext uri="{FF2B5EF4-FFF2-40B4-BE49-F238E27FC236}">
                <a16:creationId xmlns:a16="http://schemas.microsoft.com/office/drawing/2014/main" id="{A680B85B-0738-4B2A-93AB-2C6A57BF0A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7FF9EF-8B70-4E51-9D53-07724915429C}"/>
              </a:ext>
            </a:extLst>
          </p:cNvPr>
          <p:cNvSpPr>
            <a:spLocks noGrp="1"/>
          </p:cNvSpPr>
          <p:nvPr>
            <p:ph type="sldNum" sz="quarter" idx="12"/>
          </p:nvPr>
        </p:nvSpPr>
        <p:spPr/>
        <p:txBody>
          <a:bodyPr/>
          <a:lstStyle/>
          <a:p>
            <a:fld id="{3E09B87C-0D93-427A-B63C-7C3633442C42}" type="slidenum">
              <a:rPr lang="zh-CN" altLang="en-US" smtClean="0"/>
              <a:t>‹#›</a:t>
            </a:fld>
            <a:endParaRPr lang="zh-CN" altLang="en-US"/>
          </a:p>
        </p:txBody>
      </p:sp>
    </p:spTree>
    <p:extLst>
      <p:ext uri="{BB962C8B-B14F-4D97-AF65-F5344CB8AC3E}">
        <p14:creationId xmlns:p14="http://schemas.microsoft.com/office/powerpoint/2010/main" val="139250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DA078-D2C9-45FE-A38B-0560DA92D75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8C36F9-2734-4D83-8043-B1501BB22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B41070D-CCF9-40EC-814F-98DB7CE0C91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95B006D-EFA3-47B6-96B2-962637963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0E10B41-E8DB-4379-9489-008A4DEED62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85233D2-1555-4FCB-8FBD-6A38AC4AA92E}"/>
              </a:ext>
            </a:extLst>
          </p:cNvPr>
          <p:cNvSpPr>
            <a:spLocks noGrp="1"/>
          </p:cNvSpPr>
          <p:nvPr>
            <p:ph type="dt" sz="half" idx="10"/>
          </p:nvPr>
        </p:nvSpPr>
        <p:spPr/>
        <p:txBody>
          <a:bodyPr/>
          <a:lstStyle/>
          <a:p>
            <a:fld id="{6EC1B118-9B91-4177-9371-341A23E78288}" type="datetimeFigureOut">
              <a:rPr lang="zh-CN" altLang="en-US" smtClean="0"/>
              <a:t>2021/10/11</a:t>
            </a:fld>
            <a:endParaRPr lang="zh-CN" altLang="en-US"/>
          </a:p>
        </p:txBody>
      </p:sp>
      <p:sp>
        <p:nvSpPr>
          <p:cNvPr id="8" name="页脚占位符 7">
            <a:extLst>
              <a:ext uri="{FF2B5EF4-FFF2-40B4-BE49-F238E27FC236}">
                <a16:creationId xmlns:a16="http://schemas.microsoft.com/office/drawing/2014/main" id="{9D1CA68E-314B-4219-898F-69A2157812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60C1D5-1504-4E8F-8B68-ADD69361EF7D}"/>
              </a:ext>
            </a:extLst>
          </p:cNvPr>
          <p:cNvSpPr>
            <a:spLocks noGrp="1"/>
          </p:cNvSpPr>
          <p:nvPr>
            <p:ph type="sldNum" sz="quarter" idx="12"/>
          </p:nvPr>
        </p:nvSpPr>
        <p:spPr/>
        <p:txBody>
          <a:bodyPr/>
          <a:lstStyle/>
          <a:p>
            <a:fld id="{3E09B87C-0D93-427A-B63C-7C3633442C42}" type="slidenum">
              <a:rPr lang="zh-CN" altLang="en-US" smtClean="0"/>
              <a:t>‹#›</a:t>
            </a:fld>
            <a:endParaRPr lang="zh-CN" altLang="en-US"/>
          </a:p>
        </p:txBody>
      </p:sp>
    </p:spTree>
    <p:extLst>
      <p:ext uri="{BB962C8B-B14F-4D97-AF65-F5344CB8AC3E}">
        <p14:creationId xmlns:p14="http://schemas.microsoft.com/office/powerpoint/2010/main" val="149959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30907-A9FC-46B3-8C3B-97E5E5217E1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951390-7E0C-41D4-A6E7-87A92DCED169}"/>
              </a:ext>
            </a:extLst>
          </p:cNvPr>
          <p:cNvSpPr>
            <a:spLocks noGrp="1"/>
          </p:cNvSpPr>
          <p:nvPr>
            <p:ph type="dt" sz="half" idx="10"/>
          </p:nvPr>
        </p:nvSpPr>
        <p:spPr/>
        <p:txBody>
          <a:bodyPr/>
          <a:lstStyle/>
          <a:p>
            <a:fld id="{6EC1B118-9B91-4177-9371-341A23E78288}" type="datetimeFigureOut">
              <a:rPr lang="zh-CN" altLang="en-US" smtClean="0"/>
              <a:t>2021/10/11</a:t>
            </a:fld>
            <a:endParaRPr lang="zh-CN" altLang="en-US"/>
          </a:p>
        </p:txBody>
      </p:sp>
      <p:sp>
        <p:nvSpPr>
          <p:cNvPr id="4" name="页脚占位符 3">
            <a:extLst>
              <a:ext uri="{FF2B5EF4-FFF2-40B4-BE49-F238E27FC236}">
                <a16:creationId xmlns:a16="http://schemas.microsoft.com/office/drawing/2014/main" id="{76A3E70B-B7D9-418B-B65E-9433F3FF36E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5A759A-FBE0-4795-B92E-B6B820D51576}"/>
              </a:ext>
            </a:extLst>
          </p:cNvPr>
          <p:cNvSpPr>
            <a:spLocks noGrp="1"/>
          </p:cNvSpPr>
          <p:nvPr>
            <p:ph type="sldNum" sz="quarter" idx="12"/>
          </p:nvPr>
        </p:nvSpPr>
        <p:spPr/>
        <p:txBody>
          <a:bodyPr/>
          <a:lstStyle/>
          <a:p>
            <a:fld id="{3E09B87C-0D93-427A-B63C-7C3633442C42}" type="slidenum">
              <a:rPr lang="zh-CN" altLang="en-US" smtClean="0"/>
              <a:t>‹#›</a:t>
            </a:fld>
            <a:endParaRPr lang="zh-CN" altLang="en-US"/>
          </a:p>
        </p:txBody>
      </p:sp>
    </p:spTree>
    <p:extLst>
      <p:ext uri="{BB962C8B-B14F-4D97-AF65-F5344CB8AC3E}">
        <p14:creationId xmlns:p14="http://schemas.microsoft.com/office/powerpoint/2010/main" val="389442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BC74CA4-53D3-471B-B024-A86CA5AB9F63}"/>
              </a:ext>
            </a:extLst>
          </p:cNvPr>
          <p:cNvSpPr>
            <a:spLocks noGrp="1"/>
          </p:cNvSpPr>
          <p:nvPr>
            <p:ph type="dt" sz="half" idx="10"/>
          </p:nvPr>
        </p:nvSpPr>
        <p:spPr/>
        <p:txBody>
          <a:bodyPr/>
          <a:lstStyle/>
          <a:p>
            <a:fld id="{6EC1B118-9B91-4177-9371-341A23E78288}" type="datetimeFigureOut">
              <a:rPr lang="zh-CN" altLang="en-US" smtClean="0"/>
              <a:t>2021/10/11</a:t>
            </a:fld>
            <a:endParaRPr lang="zh-CN" altLang="en-US"/>
          </a:p>
        </p:txBody>
      </p:sp>
      <p:sp>
        <p:nvSpPr>
          <p:cNvPr id="3" name="页脚占位符 2">
            <a:extLst>
              <a:ext uri="{FF2B5EF4-FFF2-40B4-BE49-F238E27FC236}">
                <a16:creationId xmlns:a16="http://schemas.microsoft.com/office/drawing/2014/main" id="{B11DC890-F026-4AF6-B4FE-F6A606A3705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4CABD05-5D26-4BEC-AA35-865B1361118F}"/>
              </a:ext>
            </a:extLst>
          </p:cNvPr>
          <p:cNvSpPr>
            <a:spLocks noGrp="1"/>
          </p:cNvSpPr>
          <p:nvPr>
            <p:ph type="sldNum" sz="quarter" idx="12"/>
          </p:nvPr>
        </p:nvSpPr>
        <p:spPr/>
        <p:txBody>
          <a:bodyPr/>
          <a:lstStyle/>
          <a:p>
            <a:fld id="{3E09B87C-0D93-427A-B63C-7C3633442C42}" type="slidenum">
              <a:rPr lang="zh-CN" altLang="en-US" smtClean="0"/>
              <a:t>‹#›</a:t>
            </a:fld>
            <a:endParaRPr lang="zh-CN" altLang="en-US"/>
          </a:p>
        </p:txBody>
      </p:sp>
    </p:spTree>
    <p:extLst>
      <p:ext uri="{BB962C8B-B14F-4D97-AF65-F5344CB8AC3E}">
        <p14:creationId xmlns:p14="http://schemas.microsoft.com/office/powerpoint/2010/main" val="390835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330AD-14D5-478E-96EC-07015B1DB4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F0E824-FDE1-43B4-A4E6-47266D259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09E23BA-122A-4D2B-AC87-A74B7C89F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BC1ED64-B1A8-4A62-A36C-1BC0C291F5BE}"/>
              </a:ext>
            </a:extLst>
          </p:cNvPr>
          <p:cNvSpPr>
            <a:spLocks noGrp="1"/>
          </p:cNvSpPr>
          <p:nvPr>
            <p:ph type="dt" sz="half" idx="10"/>
          </p:nvPr>
        </p:nvSpPr>
        <p:spPr/>
        <p:txBody>
          <a:bodyPr/>
          <a:lstStyle/>
          <a:p>
            <a:fld id="{6EC1B118-9B91-4177-9371-341A23E78288}" type="datetimeFigureOut">
              <a:rPr lang="zh-CN" altLang="en-US" smtClean="0"/>
              <a:t>2021/10/11</a:t>
            </a:fld>
            <a:endParaRPr lang="zh-CN" altLang="en-US"/>
          </a:p>
        </p:txBody>
      </p:sp>
      <p:sp>
        <p:nvSpPr>
          <p:cNvPr id="6" name="页脚占位符 5">
            <a:extLst>
              <a:ext uri="{FF2B5EF4-FFF2-40B4-BE49-F238E27FC236}">
                <a16:creationId xmlns:a16="http://schemas.microsoft.com/office/drawing/2014/main" id="{C1F308E0-36B8-4604-8777-1571137CC9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71E206-FB64-44DC-9330-83A20D05EBD4}"/>
              </a:ext>
            </a:extLst>
          </p:cNvPr>
          <p:cNvSpPr>
            <a:spLocks noGrp="1"/>
          </p:cNvSpPr>
          <p:nvPr>
            <p:ph type="sldNum" sz="quarter" idx="12"/>
          </p:nvPr>
        </p:nvSpPr>
        <p:spPr/>
        <p:txBody>
          <a:bodyPr/>
          <a:lstStyle/>
          <a:p>
            <a:fld id="{3E09B87C-0D93-427A-B63C-7C3633442C42}" type="slidenum">
              <a:rPr lang="zh-CN" altLang="en-US" smtClean="0"/>
              <a:t>‹#›</a:t>
            </a:fld>
            <a:endParaRPr lang="zh-CN" altLang="en-US"/>
          </a:p>
        </p:txBody>
      </p:sp>
    </p:spTree>
    <p:extLst>
      <p:ext uri="{BB962C8B-B14F-4D97-AF65-F5344CB8AC3E}">
        <p14:creationId xmlns:p14="http://schemas.microsoft.com/office/powerpoint/2010/main" val="8960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EBED2-2D2F-4C34-9C0A-A149C61538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5201A9-464A-46D2-BA05-7E616BB1B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1F468DF-8ACB-4056-B00B-6B57AB9C8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A1FCB9D-A9AB-4DEB-A7B1-874D00AA03F8}"/>
              </a:ext>
            </a:extLst>
          </p:cNvPr>
          <p:cNvSpPr>
            <a:spLocks noGrp="1"/>
          </p:cNvSpPr>
          <p:nvPr>
            <p:ph type="dt" sz="half" idx="10"/>
          </p:nvPr>
        </p:nvSpPr>
        <p:spPr/>
        <p:txBody>
          <a:bodyPr/>
          <a:lstStyle/>
          <a:p>
            <a:fld id="{6EC1B118-9B91-4177-9371-341A23E78288}" type="datetimeFigureOut">
              <a:rPr lang="zh-CN" altLang="en-US" smtClean="0"/>
              <a:t>2021/10/11</a:t>
            </a:fld>
            <a:endParaRPr lang="zh-CN" altLang="en-US"/>
          </a:p>
        </p:txBody>
      </p:sp>
      <p:sp>
        <p:nvSpPr>
          <p:cNvPr id="6" name="页脚占位符 5">
            <a:extLst>
              <a:ext uri="{FF2B5EF4-FFF2-40B4-BE49-F238E27FC236}">
                <a16:creationId xmlns:a16="http://schemas.microsoft.com/office/drawing/2014/main" id="{5B78CCBB-17EC-4F8E-B027-2F29AF1212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C2CBF9-588F-402C-852A-7689F126DF8F}"/>
              </a:ext>
            </a:extLst>
          </p:cNvPr>
          <p:cNvSpPr>
            <a:spLocks noGrp="1"/>
          </p:cNvSpPr>
          <p:nvPr>
            <p:ph type="sldNum" sz="quarter" idx="12"/>
          </p:nvPr>
        </p:nvSpPr>
        <p:spPr/>
        <p:txBody>
          <a:bodyPr/>
          <a:lstStyle/>
          <a:p>
            <a:fld id="{3E09B87C-0D93-427A-B63C-7C3633442C42}" type="slidenum">
              <a:rPr lang="zh-CN" altLang="en-US" smtClean="0"/>
              <a:t>‹#›</a:t>
            </a:fld>
            <a:endParaRPr lang="zh-CN" altLang="en-US"/>
          </a:p>
        </p:txBody>
      </p:sp>
    </p:spTree>
    <p:extLst>
      <p:ext uri="{BB962C8B-B14F-4D97-AF65-F5344CB8AC3E}">
        <p14:creationId xmlns:p14="http://schemas.microsoft.com/office/powerpoint/2010/main" val="33776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5576E6-57BD-48C4-80D3-BCD7D98F0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87E6E46-0439-41CF-AF55-10C3322061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3E74EC-98D7-4719-8A7B-86E7FF0AA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1B118-9B91-4177-9371-341A23E78288}" type="datetimeFigureOut">
              <a:rPr lang="zh-CN" altLang="en-US" smtClean="0"/>
              <a:t>2021/10/11</a:t>
            </a:fld>
            <a:endParaRPr lang="zh-CN" altLang="en-US"/>
          </a:p>
        </p:txBody>
      </p:sp>
      <p:sp>
        <p:nvSpPr>
          <p:cNvPr id="5" name="页脚占位符 4">
            <a:extLst>
              <a:ext uri="{FF2B5EF4-FFF2-40B4-BE49-F238E27FC236}">
                <a16:creationId xmlns:a16="http://schemas.microsoft.com/office/drawing/2014/main" id="{FCA6DDF1-2E6C-4339-9183-F36EDC9A7D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8B7B1B4-877B-4749-BE79-CFD4BC227F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9B87C-0D93-427A-B63C-7C3633442C42}" type="slidenum">
              <a:rPr lang="zh-CN" altLang="en-US" smtClean="0"/>
              <a:t>‹#›</a:t>
            </a:fld>
            <a:endParaRPr lang="zh-CN" altLang="en-US"/>
          </a:p>
        </p:txBody>
      </p:sp>
    </p:spTree>
    <p:extLst>
      <p:ext uri="{BB962C8B-B14F-4D97-AF65-F5344CB8AC3E}">
        <p14:creationId xmlns:p14="http://schemas.microsoft.com/office/powerpoint/2010/main" val="133718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梯形 10"/>
          <p:cNvSpPr/>
          <p:nvPr/>
        </p:nvSpPr>
        <p:spPr>
          <a:xfrm>
            <a:off x="623392" y="218810"/>
            <a:ext cx="4951909" cy="551061"/>
          </a:xfrm>
          <a:prstGeom prst="trapezoid">
            <a:avLst>
              <a:gd name="adj" fmla="val 27273"/>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7328" y="116632"/>
            <a:ext cx="1152128" cy="653240"/>
          </a:xfrm>
          <a:prstGeom prst="rect">
            <a:avLst/>
          </a:prstGeom>
        </p:spPr>
      </p:pic>
      <p:sp>
        <p:nvSpPr>
          <p:cNvPr id="13" name="矩形 12"/>
          <p:cNvSpPr/>
          <p:nvPr/>
        </p:nvSpPr>
        <p:spPr>
          <a:xfrm>
            <a:off x="4660933" y="218812"/>
            <a:ext cx="7104789" cy="55106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p:nvSpPr>
        <p:spPr>
          <a:xfrm>
            <a:off x="5909072" y="724152"/>
            <a:ext cx="5856651" cy="4572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 </a:t>
            </a:r>
            <a:endParaRPr lang="zh-CN" altLang="en-US" sz="1800" dirty="0"/>
          </a:p>
        </p:txBody>
      </p:sp>
      <p:sp>
        <p:nvSpPr>
          <p:cNvPr id="15" name="矩形 14"/>
          <p:cNvSpPr/>
          <p:nvPr/>
        </p:nvSpPr>
        <p:spPr>
          <a:xfrm>
            <a:off x="7440149" y="6309321"/>
            <a:ext cx="4751851" cy="4070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浙江大学计算机学院系统结构实验室</a:t>
            </a:r>
          </a:p>
        </p:txBody>
      </p:sp>
      <p:sp>
        <p:nvSpPr>
          <p:cNvPr id="16" name="矩形 15"/>
          <p:cNvSpPr/>
          <p:nvPr/>
        </p:nvSpPr>
        <p:spPr>
          <a:xfrm>
            <a:off x="7440149" y="6741369"/>
            <a:ext cx="4751851" cy="55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8683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charset="0"/>
          <a:ea typeface="宋体" pitchFamily="2" charset="-122"/>
        </a:defRPr>
      </a:lvl2pPr>
      <a:lvl3pPr algn="l" rtl="0" eaLnBrk="1" fontAlgn="base" hangingPunct="1">
        <a:spcBef>
          <a:spcPct val="0"/>
        </a:spcBef>
        <a:spcAft>
          <a:spcPct val="0"/>
        </a:spcAft>
        <a:defRPr sz="4200">
          <a:solidFill>
            <a:schemeClr val="tx2"/>
          </a:solidFill>
          <a:latin typeface="Arial" charset="0"/>
          <a:ea typeface="宋体" pitchFamily="2" charset="-122"/>
        </a:defRPr>
      </a:lvl3pPr>
      <a:lvl4pPr algn="l" rtl="0" eaLnBrk="1" fontAlgn="base" hangingPunct="1">
        <a:spcBef>
          <a:spcPct val="0"/>
        </a:spcBef>
        <a:spcAft>
          <a:spcPct val="0"/>
        </a:spcAft>
        <a:defRPr sz="4200">
          <a:solidFill>
            <a:schemeClr val="tx2"/>
          </a:solidFill>
          <a:latin typeface="Arial" charset="0"/>
          <a:ea typeface="宋体" pitchFamily="2" charset="-122"/>
        </a:defRPr>
      </a:lvl4pPr>
      <a:lvl5pPr algn="l" rtl="0" eaLnBrk="1" fontAlgn="base" hangingPunct="1">
        <a:spcBef>
          <a:spcPct val="0"/>
        </a:spcBef>
        <a:spcAft>
          <a:spcPct val="0"/>
        </a:spcAft>
        <a:defRPr sz="4200">
          <a:solidFill>
            <a:schemeClr val="tx2"/>
          </a:solidFill>
          <a:latin typeface="Arial" charset="0"/>
          <a:ea typeface="宋体" pitchFamily="2" charset="-122"/>
        </a:defRPr>
      </a:lvl5pPr>
      <a:lvl6pPr marL="457200" algn="l" rtl="0" eaLnBrk="1" fontAlgn="base" hangingPunct="1">
        <a:spcBef>
          <a:spcPct val="0"/>
        </a:spcBef>
        <a:spcAft>
          <a:spcPct val="0"/>
        </a:spcAft>
        <a:defRPr sz="4200">
          <a:solidFill>
            <a:schemeClr val="tx2"/>
          </a:solidFill>
          <a:latin typeface="Arial" charset="0"/>
          <a:ea typeface="宋体" pitchFamily="2" charset="-122"/>
        </a:defRPr>
      </a:lvl6pPr>
      <a:lvl7pPr marL="914400" algn="l" rtl="0" eaLnBrk="1" fontAlgn="base" hangingPunct="1">
        <a:spcBef>
          <a:spcPct val="0"/>
        </a:spcBef>
        <a:spcAft>
          <a:spcPct val="0"/>
        </a:spcAft>
        <a:defRPr sz="4200">
          <a:solidFill>
            <a:schemeClr val="tx2"/>
          </a:solidFill>
          <a:latin typeface="Arial" charset="0"/>
          <a:ea typeface="宋体" pitchFamily="2" charset="-122"/>
        </a:defRPr>
      </a:lvl7pPr>
      <a:lvl8pPr marL="1371600" algn="l" rtl="0" eaLnBrk="1" fontAlgn="base" hangingPunct="1">
        <a:spcBef>
          <a:spcPct val="0"/>
        </a:spcBef>
        <a:spcAft>
          <a:spcPct val="0"/>
        </a:spcAft>
        <a:defRPr sz="4200">
          <a:solidFill>
            <a:schemeClr val="tx2"/>
          </a:solidFill>
          <a:latin typeface="Arial" charset="0"/>
          <a:ea typeface="宋体" pitchFamily="2" charset="-122"/>
        </a:defRPr>
      </a:lvl8pPr>
      <a:lvl9pPr marL="1828800" algn="l" rtl="0" eaLnBrk="1" fontAlgn="base" hangingPunct="1">
        <a:spcBef>
          <a:spcPct val="0"/>
        </a:spcBef>
        <a:spcAft>
          <a:spcPct val="0"/>
        </a:spcAft>
        <a:defRPr sz="42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28.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29.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30.wmf"/></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32.e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6.xml"/><Relationship Id="rId1" Type="http://schemas.openxmlformats.org/officeDocument/2006/relationships/vmlDrawing" Target="../drawings/vmlDrawing17.vml"/><Relationship Id="rId4" Type="http://schemas.openxmlformats.org/officeDocument/2006/relationships/image" Target="../media/image33.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8.xml"/><Relationship Id="rId1" Type="http://schemas.openxmlformats.org/officeDocument/2006/relationships/vmlDrawing" Target="../drawings/vmlDrawing18.vml"/><Relationship Id="rId4" Type="http://schemas.openxmlformats.org/officeDocument/2006/relationships/image" Target="../media/image35.wmf"/></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image" Target="../media/image36.e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6.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6.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7.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8.emf"/></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7.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9936" y="795246"/>
            <a:ext cx="1158298" cy="1033889"/>
          </a:xfrm>
          <a:prstGeom prst="rect">
            <a:avLst/>
          </a:prstGeom>
        </p:spPr>
      </p:pic>
      <p:sp>
        <p:nvSpPr>
          <p:cNvPr id="5" name="矩形 4"/>
          <p:cNvSpPr/>
          <p:nvPr/>
        </p:nvSpPr>
        <p:spPr>
          <a:xfrm>
            <a:off x="152400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latin typeface="Arial"/>
              <a:ea typeface="宋体"/>
            </a:endParaRPr>
          </a:p>
        </p:txBody>
      </p:sp>
      <p:sp>
        <p:nvSpPr>
          <p:cNvPr id="2" name="标题 1"/>
          <p:cNvSpPr>
            <a:spLocks noGrp="1"/>
          </p:cNvSpPr>
          <p:nvPr>
            <p:ph type="ctrTitle" idx="4294967295"/>
          </p:nvPr>
        </p:nvSpPr>
        <p:spPr>
          <a:xfrm>
            <a:off x="1524001" y="2744788"/>
            <a:ext cx="9143999" cy="863600"/>
          </a:xfrm>
          <a:prstGeom prst="rect">
            <a:avLst/>
          </a:prstGeom>
        </p:spPr>
        <p:txBody>
          <a:bodyPr/>
          <a:lstStyle/>
          <a:p>
            <a:pPr algn="ctr"/>
            <a:r>
              <a:rPr lang="zh-CN" altLang="en-US" sz="3200" kern="1200" dirty="0">
                <a:latin typeface="黑体" panose="02010609060101010101" pitchFamily="49" charset="-122"/>
                <a:ea typeface="黑体" panose="02010609060101010101" pitchFamily="49" charset="-122"/>
                <a:cs typeface="+mn-cs"/>
              </a:rPr>
              <a:t>多处理器概述与缓存一致性问题</a:t>
            </a:r>
          </a:p>
        </p:txBody>
      </p:sp>
      <p:sp>
        <p:nvSpPr>
          <p:cNvPr id="8" name="等腰三角形 7"/>
          <p:cNvSpPr/>
          <p:nvPr/>
        </p:nvSpPr>
        <p:spPr>
          <a:xfrm rot="10800000">
            <a:off x="5939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ltLang="zh-CN" dirty="0">
              <a:solidFill>
                <a:srgbClr val="004EA2"/>
              </a:solidFill>
              <a:latin typeface="Arial"/>
              <a:ea typeface="宋体"/>
            </a:endParaRPr>
          </a:p>
        </p:txBody>
      </p:sp>
      <p:sp>
        <p:nvSpPr>
          <p:cNvPr id="11" name="矩形 10"/>
          <p:cNvSpPr/>
          <p:nvPr/>
        </p:nvSpPr>
        <p:spPr>
          <a:xfrm>
            <a:off x="1523999" y="2222867"/>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latin typeface="Arial"/>
              <a:ea typeface="宋体"/>
            </a:endParaRPr>
          </a:p>
        </p:txBody>
      </p:sp>
      <p:sp>
        <p:nvSpPr>
          <p:cNvPr id="9" name="矩形 8"/>
          <p:cNvSpPr/>
          <p:nvPr/>
        </p:nvSpPr>
        <p:spPr>
          <a:xfrm>
            <a:off x="4484947" y="4659302"/>
            <a:ext cx="3222105" cy="1597040"/>
          </a:xfrm>
          <a:prstGeom prst="rect">
            <a:avLst/>
          </a:prstGeom>
        </p:spPr>
        <p:txBody>
          <a:bodyPr wrap="square">
            <a:spAutoFit/>
          </a:bodyPr>
          <a:lstStyle/>
          <a:p>
            <a:pPr algn="ctr" fontAlgn="base">
              <a:spcBef>
                <a:spcPct val="0"/>
              </a:spcBef>
              <a:spcAft>
                <a:spcPct val="0"/>
              </a:spcAft>
            </a:pPr>
            <a:r>
              <a:rPr lang="zh-CN" altLang="en-US" sz="2400" dirty="0">
                <a:solidFill>
                  <a:srgbClr val="000000"/>
                </a:solidFill>
                <a:latin typeface="黑体" panose="02010609060101010101" pitchFamily="49" charset="-122"/>
                <a:ea typeface="黑体" panose="02010609060101010101" pitchFamily="49" charset="-122"/>
              </a:rPr>
              <a:t>陈文智</a:t>
            </a:r>
            <a:endParaRPr lang="en-US" altLang="zh-CN" sz="2400" dirty="0">
              <a:solidFill>
                <a:srgbClr val="000000"/>
              </a:solidFill>
              <a:latin typeface="黑体" panose="02010609060101010101" pitchFamily="49" charset="-122"/>
              <a:ea typeface="黑体" panose="02010609060101010101" pitchFamily="49" charset="-122"/>
            </a:endParaRPr>
          </a:p>
          <a:p>
            <a:pPr algn="ctr" fontAlgn="base">
              <a:spcBef>
                <a:spcPct val="0"/>
              </a:spcBef>
              <a:spcAft>
                <a:spcPct val="0"/>
              </a:spcAft>
            </a:pPr>
            <a:r>
              <a:rPr lang="zh-CN" altLang="en-US"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algn="ct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rPr>
              <a:t>浙江大学计算机学院</a:t>
            </a:r>
          </a:p>
          <a:p>
            <a:pPr algn="ctr" fontAlgn="base">
              <a:lnSpc>
                <a:spcPct val="150000"/>
              </a:lnSpc>
              <a:spcBef>
                <a:spcPct val="0"/>
              </a:spcBef>
              <a:spcAft>
                <a:spcPct val="0"/>
              </a:spcAft>
            </a:pPr>
            <a:r>
              <a:rPr lang="en-US" altLang="zh-CN" dirty="0">
                <a:solidFill>
                  <a:srgbClr val="000000"/>
                </a:solidFill>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35374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Rot="1" noChangeArrowheads="1"/>
          </p:cNvSpPr>
          <p:nvPr>
            <p:ph type="title"/>
          </p:nvPr>
        </p:nvSpPr>
        <p:spPr/>
        <p:txBody>
          <a:bodyPr/>
          <a:lstStyle/>
          <a:p>
            <a:r>
              <a:rPr lang="en-US" altLang="zh-CN"/>
              <a:t>4.1.2 </a:t>
            </a:r>
            <a:r>
              <a:rPr lang="zh-CN" altLang="en-US"/>
              <a:t>并行系统结构分类</a:t>
            </a:r>
          </a:p>
        </p:txBody>
      </p:sp>
      <p:sp>
        <p:nvSpPr>
          <p:cNvPr id="586755" name="Rectangle 3"/>
          <p:cNvSpPr>
            <a:spLocks noGrp="1" noRot="1" noChangeArrowheads="1"/>
          </p:cNvSpPr>
          <p:nvPr>
            <p:ph idx="1"/>
          </p:nvPr>
        </p:nvSpPr>
        <p:spPr/>
        <p:txBody>
          <a:bodyPr/>
          <a:lstStyle/>
          <a:p>
            <a:r>
              <a:rPr lang="zh-CN" altLang="en-US"/>
              <a:t>分类目的</a:t>
            </a:r>
          </a:p>
          <a:p>
            <a:pPr lvl="1"/>
            <a:r>
              <a:rPr lang="zh-CN" altLang="en-US"/>
              <a:t>了解多处理器的不同设计方案；</a:t>
            </a:r>
          </a:p>
          <a:p>
            <a:pPr lvl="1"/>
            <a:r>
              <a:rPr lang="zh-CN" altLang="en-US"/>
              <a:t>理解多处理器系统结构是如何逐步发展到今天主流形式的。</a:t>
            </a:r>
          </a:p>
          <a:p>
            <a:r>
              <a:rPr lang="zh-CN" altLang="en-US"/>
              <a:t>多处理器的基本思想，可追溯到计算机的早期阶段。</a:t>
            </a:r>
          </a:p>
          <a:p>
            <a:pPr lvl="1"/>
            <a:r>
              <a:rPr lang="zh-CN" altLang="en-US"/>
              <a:t>提高性能</a:t>
            </a:r>
          </a:p>
          <a:p>
            <a:pPr lvl="1"/>
            <a:r>
              <a:rPr lang="zh-CN" altLang="en-US"/>
              <a:t>提高可靠性</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Rot="1" noChangeArrowheads="1"/>
          </p:cNvSpPr>
          <p:nvPr>
            <p:ph type="title"/>
          </p:nvPr>
        </p:nvSpPr>
        <p:spPr/>
        <p:txBody>
          <a:bodyPr/>
          <a:lstStyle/>
          <a:p>
            <a:r>
              <a:rPr lang="en-US" altLang="zh-CN" dirty="0"/>
              <a:t>4.3.3 </a:t>
            </a:r>
            <a:r>
              <a:rPr lang="zh-CN" altLang="en-US" dirty="0"/>
              <a:t>目录协议中的范例</a:t>
            </a:r>
          </a:p>
        </p:txBody>
      </p:sp>
      <p:graphicFrame>
        <p:nvGraphicFramePr>
          <p:cNvPr id="687107" name="Object 3"/>
          <p:cNvGraphicFramePr>
            <a:graphicFrameLocks noGrp="1" noChangeAspect="1"/>
          </p:cNvGraphicFramePr>
          <p:nvPr>
            <p:ph idx="1"/>
            <p:extLst>
              <p:ext uri="{D42A27DB-BD31-4B8C-83A1-F6EECF244321}">
                <p14:modId xmlns:p14="http://schemas.microsoft.com/office/powerpoint/2010/main" val="2881187757"/>
              </p:ext>
            </p:extLst>
          </p:nvPr>
        </p:nvGraphicFramePr>
        <p:xfrm>
          <a:off x="2752006" y="1429916"/>
          <a:ext cx="6258644" cy="4652258"/>
        </p:xfrm>
        <a:graphic>
          <a:graphicData uri="http://schemas.openxmlformats.org/presentationml/2006/ole">
            <mc:AlternateContent xmlns:mc="http://schemas.openxmlformats.org/markup-compatibility/2006">
              <mc:Choice xmlns:v="urn:schemas-microsoft-com:vml" Requires="v">
                <p:oleObj spid="_x0000_s13314" name="Picture" r:id="rId3" imgW="2857680" imgH="2124000" progId="Word.Picture.8">
                  <p:embed/>
                </p:oleObj>
              </mc:Choice>
              <mc:Fallback>
                <p:oleObj name="Picture" r:id="rId3" imgW="2857680" imgH="2124000" progId="Word.Picture.8">
                  <p:embed/>
                  <p:pic>
                    <p:nvPicPr>
                      <p:cNvPr id="6871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006" y="1429916"/>
                        <a:ext cx="6258644" cy="4652258"/>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2" name="矩形 11">
            <a:extLst>
              <a:ext uri="{FF2B5EF4-FFF2-40B4-BE49-F238E27FC236}">
                <a16:creationId xmlns:a16="http://schemas.microsoft.com/office/drawing/2014/main" id="{DDDD33AD-D34D-41A1-85BC-C7102943DF56}"/>
              </a:ext>
            </a:extLst>
          </p:cNvPr>
          <p:cNvSpPr/>
          <p:nvPr/>
        </p:nvSpPr>
        <p:spPr>
          <a:xfrm>
            <a:off x="3810000" y="958334"/>
            <a:ext cx="4572000" cy="369332"/>
          </a:xfrm>
          <a:prstGeom prst="rect">
            <a:avLst/>
          </a:prstGeom>
        </p:spPr>
        <p:txBody>
          <a:bodyPr>
            <a:spAutoFit/>
          </a:bodyPr>
          <a:lstStyle/>
          <a:p>
            <a:pPr fontAlgn="base">
              <a:spcBef>
                <a:spcPct val="0"/>
              </a:spcBef>
              <a:spcAft>
                <a:spcPct val="0"/>
              </a:spcAft>
            </a:pPr>
            <a:r>
              <a:rPr lang="zh-CN" altLang="en-US" dirty="0">
                <a:solidFill>
                  <a:srgbClr val="000000"/>
                </a:solidFill>
                <a:latin typeface="Arial" charset="0"/>
                <a:ea typeface="宋体" pitchFamily="2" charset="-122"/>
              </a:rPr>
              <a:t>一、目录协议的</a:t>
            </a:r>
            <a:r>
              <a:rPr lang="en-US" altLang="zh-CN" dirty="0">
                <a:solidFill>
                  <a:srgbClr val="000000"/>
                </a:solidFill>
                <a:latin typeface="Arial" charset="0"/>
                <a:ea typeface="宋体" pitchFamily="2" charset="-122"/>
              </a:rPr>
              <a:t>Cache</a:t>
            </a:r>
            <a:r>
              <a:rPr lang="zh-CN" altLang="en-US" dirty="0">
                <a:solidFill>
                  <a:srgbClr val="000000"/>
                </a:solidFill>
                <a:latin typeface="Arial" charset="0"/>
                <a:ea typeface="宋体" pitchFamily="2" charset="-122"/>
              </a:rPr>
              <a:t>中数据块状态转换图</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8131" name="Object 3"/>
          <p:cNvGraphicFramePr>
            <a:graphicFrameLocks noGrp="1" noChangeAspect="1"/>
          </p:cNvGraphicFramePr>
          <p:nvPr>
            <p:ph idx="1"/>
            <p:extLst>
              <p:ext uri="{D42A27DB-BD31-4B8C-83A1-F6EECF244321}">
                <p14:modId xmlns:p14="http://schemas.microsoft.com/office/powerpoint/2010/main" val="401311974"/>
              </p:ext>
            </p:extLst>
          </p:nvPr>
        </p:nvGraphicFramePr>
        <p:xfrm>
          <a:off x="2774134" y="1326480"/>
          <a:ext cx="6643732" cy="4471743"/>
        </p:xfrm>
        <a:graphic>
          <a:graphicData uri="http://schemas.openxmlformats.org/presentationml/2006/ole">
            <mc:AlternateContent xmlns:mc="http://schemas.openxmlformats.org/markup-compatibility/2006">
              <mc:Choice xmlns:v="urn:schemas-microsoft-com:vml" Requires="v">
                <p:oleObj spid="_x0000_s14338" name="Picture" r:id="rId3" imgW="2971800" imgH="2000160" progId="Word.Picture.8">
                  <p:embed/>
                </p:oleObj>
              </mc:Choice>
              <mc:Fallback>
                <p:oleObj name="Picture" r:id="rId3" imgW="2971800" imgH="2000160" progId="Word.Picture.8">
                  <p:embed/>
                  <p:pic>
                    <p:nvPicPr>
                      <p:cNvPr id="6881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134" y="1326480"/>
                        <a:ext cx="6643732" cy="447174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8" name="矩形 7">
            <a:extLst>
              <a:ext uri="{FF2B5EF4-FFF2-40B4-BE49-F238E27FC236}">
                <a16:creationId xmlns:a16="http://schemas.microsoft.com/office/drawing/2014/main" id="{81437482-BDC6-41EA-BFFD-7BA22B6468A5}"/>
              </a:ext>
            </a:extLst>
          </p:cNvPr>
          <p:cNvSpPr/>
          <p:nvPr/>
        </p:nvSpPr>
        <p:spPr>
          <a:xfrm>
            <a:off x="4157007" y="858356"/>
            <a:ext cx="3877985" cy="369332"/>
          </a:xfrm>
          <a:prstGeom prst="rect">
            <a:avLst/>
          </a:prstGeom>
        </p:spPr>
        <p:txBody>
          <a:bodyPr wrap="none">
            <a:spAutoFit/>
          </a:bodyPr>
          <a:lstStyle/>
          <a:p>
            <a:pPr fontAlgn="base">
              <a:spcBef>
                <a:spcPct val="0"/>
              </a:spcBef>
              <a:spcAft>
                <a:spcPct val="0"/>
              </a:spcAft>
            </a:pPr>
            <a:r>
              <a:rPr lang="zh-CN" altLang="en-US" dirty="0">
                <a:solidFill>
                  <a:srgbClr val="000000"/>
                </a:solidFill>
                <a:latin typeface="Arial" charset="0"/>
                <a:ea typeface="宋体" pitchFamily="2" charset="-122"/>
              </a:rPr>
              <a:t>二、目录中数据块记录的状态转换图</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Grp="1" noChangeAspect="1"/>
          </p:cNvGraphicFramePr>
          <p:nvPr>
            <p:extLst>
              <p:ext uri="{D42A27DB-BD31-4B8C-83A1-F6EECF244321}">
                <p14:modId xmlns:p14="http://schemas.microsoft.com/office/powerpoint/2010/main" val="4040403376"/>
              </p:ext>
            </p:extLst>
          </p:nvPr>
        </p:nvGraphicFramePr>
        <p:xfrm>
          <a:off x="2383128" y="1135062"/>
          <a:ext cx="7425744" cy="4751388"/>
        </p:xfrm>
        <a:graphic>
          <a:graphicData uri="http://schemas.openxmlformats.org/presentationml/2006/ole">
            <mc:AlternateContent xmlns:mc="http://schemas.openxmlformats.org/markup-compatibility/2006">
              <mc:Choice xmlns:v="urn:schemas-microsoft-com:vml" Requires="v">
                <p:oleObj spid="_x0000_s15362" name="Picture" r:id="rId3" imgW="2857680" imgH="2124000" progId="Word.Picture.8">
                  <p:embed/>
                </p:oleObj>
              </mc:Choice>
              <mc:Fallback>
                <p:oleObj name="Picture" r:id="rId3" imgW="2857680" imgH="2124000" progId="Word.Picture.8">
                  <p:embed/>
                  <p:pic>
                    <p:nvPicPr>
                      <p:cNvPr id="6" name="对象 5"/>
                      <p:cNvPicPr>
                        <a:picLocks noGrp="1" noChangeAspect="1" noChangeArrowheads="1"/>
                      </p:cNvPicPr>
                      <p:nvPr/>
                    </p:nvPicPr>
                    <p:blipFill>
                      <a:blip r:embed="rId4"/>
                      <a:srcRect/>
                      <a:stretch>
                        <a:fillRect/>
                      </a:stretch>
                    </p:blipFill>
                    <p:spPr bwMode="auto">
                      <a:xfrm>
                        <a:off x="2383128" y="1135062"/>
                        <a:ext cx="7425744" cy="4751388"/>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16685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9936" y="795246"/>
            <a:ext cx="1158298" cy="1033889"/>
          </a:xfrm>
          <a:prstGeom prst="rect">
            <a:avLst/>
          </a:prstGeom>
        </p:spPr>
      </p:pic>
      <p:sp>
        <p:nvSpPr>
          <p:cNvPr id="5" name="矩形 4"/>
          <p:cNvSpPr/>
          <p:nvPr/>
        </p:nvSpPr>
        <p:spPr>
          <a:xfrm>
            <a:off x="152400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latin typeface="Arial"/>
              <a:ea typeface="宋体"/>
            </a:endParaRPr>
          </a:p>
        </p:txBody>
      </p:sp>
      <p:sp>
        <p:nvSpPr>
          <p:cNvPr id="2" name="标题 1"/>
          <p:cNvSpPr>
            <a:spLocks noGrp="1"/>
          </p:cNvSpPr>
          <p:nvPr>
            <p:ph type="ctrTitle" idx="4294967295"/>
          </p:nvPr>
        </p:nvSpPr>
        <p:spPr>
          <a:xfrm>
            <a:off x="1524001" y="2744788"/>
            <a:ext cx="9143999" cy="863600"/>
          </a:xfrm>
          <a:prstGeom prst="rect">
            <a:avLst/>
          </a:prstGeom>
        </p:spPr>
        <p:txBody>
          <a:bodyPr/>
          <a:lstStyle/>
          <a:p>
            <a:pPr algn="ctr"/>
            <a:r>
              <a:rPr lang="zh-CN" altLang="en-US" sz="3200" kern="1200" dirty="0">
                <a:latin typeface="黑体" panose="02010609060101010101" pitchFamily="49" charset="-122"/>
                <a:ea typeface="黑体" panose="02010609060101010101" pitchFamily="49" charset="-122"/>
                <a:cs typeface="+mn-cs"/>
              </a:rPr>
              <a:t>多处理器同步</a:t>
            </a:r>
          </a:p>
        </p:txBody>
      </p:sp>
      <p:sp>
        <p:nvSpPr>
          <p:cNvPr id="8" name="等腰三角形 7"/>
          <p:cNvSpPr/>
          <p:nvPr/>
        </p:nvSpPr>
        <p:spPr>
          <a:xfrm rot="10800000">
            <a:off x="5939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ltLang="zh-CN" dirty="0">
              <a:solidFill>
                <a:srgbClr val="004EA2"/>
              </a:solidFill>
              <a:latin typeface="Arial"/>
              <a:ea typeface="宋体"/>
            </a:endParaRPr>
          </a:p>
        </p:txBody>
      </p:sp>
      <p:sp>
        <p:nvSpPr>
          <p:cNvPr id="11" name="矩形 10"/>
          <p:cNvSpPr/>
          <p:nvPr/>
        </p:nvSpPr>
        <p:spPr>
          <a:xfrm>
            <a:off x="1523999" y="2222867"/>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latin typeface="Arial"/>
              <a:ea typeface="宋体"/>
            </a:endParaRPr>
          </a:p>
        </p:txBody>
      </p:sp>
      <p:sp>
        <p:nvSpPr>
          <p:cNvPr id="9" name="矩形 8"/>
          <p:cNvSpPr/>
          <p:nvPr/>
        </p:nvSpPr>
        <p:spPr>
          <a:xfrm>
            <a:off x="4484947" y="4659302"/>
            <a:ext cx="3222105" cy="1597040"/>
          </a:xfrm>
          <a:prstGeom prst="rect">
            <a:avLst/>
          </a:prstGeom>
        </p:spPr>
        <p:txBody>
          <a:bodyPr wrap="square">
            <a:spAutoFit/>
          </a:bodyPr>
          <a:lstStyle/>
          <a:p>
            <a:pPr algn="ctr" fontAlgn="base">
              <a:spcBef>
                <a:spcPct val="0"/>
              </a:spcBef>
              <a:spcAft>
                <a:spcPct val="0"/>
              </a:spcAft>
            </a:pPr>
            <a:r>
              <a:rPr lang="zh-CN" altLang="en-US" sz="2400" dirty="0">
                <a:solidFill>
                  <a:srgbClr val="000000"/>
                </a:solidFill>
                <a:latin typeface="黑体" panose="02010609060101010101" pitchFamily="49" charset="-122"/>
                <a:ea typeface="黑体" panose="02010609060101010101" pitchFamily="49" charset="-122"/>
              </a:rPr>
              <a:t>陈文智</a:t>
            </a:r>
            <a:endParaRPr lang="en-US" altLang="zh-CN" sz="2400" dirty="0">
              <a:solidFill>
                <a:srgbClr val="000000"/>
              </a:solidFill>
              <a:latin typeface="黑体" panose="02010609060101010101" pitchFamily="49" charset="-122"/>
              <a:ea typeface="黑体" panose="02010609060101010101" pitchFamily="49" charset="-122"/>
            </a:endParaRPr>
          </a:p>
          <a:p>
            <a:pPr algn="ctr" fontAlgn="base">
              <a:spcBef>
                <a:spcPct val="0"/>
              </a:spcBef>
              <a:spcAft>
                <a:spcPct val="0"/>
              </a:spcAft>
            </a:pPr>
            <a:r>
              <a:rPr lang="zh-CN" altLang="en-US"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algn="ct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rPr>
              <a:t>浙江大学计算机学院</a:t>
            </a:r>
          </a:p>
          <a:p>
            <a:pPr algn="ctr" fontAlgn="base">
              <a:lnSpc>
                <a:spcPct val="150000"/>
              </a:lnSpc>
              <a:spcBef>
                <a:spcPct val="0"/>
              </a:spcBef>
              <a:spcAft>
                <a:spcPct val="0"/>
              </a:spcAft>
            </a:pPr>
            <a:r>
              <a:rPr lang="en-US" altLang="zh-CN" dirty="0">
                <a:solidFill>
                  <a:srgbClr val="000000"/>
                </a:solidFill>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21911884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rrowheads="1"/>
          </p:cNvSpPr>
          <p:nvPr>
            <p:ph type="title"/>
          </p:nvPr>
        </p:nvSpPr>
        <p:spPr/>
        <p:txBody>
          <a:bodyPr/>
          <a:lstStyle/>
          <a:p>
            <a:r>
              <a:rPr lang="en-US" altLang="zh-CN"/>
              <a:t>4.4 </a:t>
            </a:r>
            <a:r>
              <a:rPr lang="zh-CN" altLang="en-US"/>
              <a:t>同步</a:t>
            </a:r>
            <a:r>
              <a:rPr lang="en-US" altLang="zh-CN"/>
              <a:t>——</a:t>
            </a:r>
            <a:r>
              <a:rPr lang="zh-CN" altLang="en-US"/>
              <a:t>概念</a:t>
            </a:r>
          </a:p>
        </p:txBody>
      </p:sp>
      <p:pic>
        <p:nvPicPr>
          <p:cNvPr id="74137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55640" y="1030234"/>
            <a:ext cx="6480720" cy="5063063"/>
          </a:xfrm>
        </p:spPr>
      </p:pic>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F13BDC9-F5D8-477E-A9BE-72ABADDBA4F7}"/>
              </a:ext>
            </a:extLst>
          </p:cNvPr>
          <p:cNvSpPr>
            <a:spLocks noGrp="1"/>
          </p:cNvSpPr>
          <p:nvPr>
            <p:ph type="title"/>
          </p:nvPr>
        </p:nvSpPr>
        <p:spPr/>
        <p:txBody>
          <a:bodyPr/>
          <a:lstStyle/>
          <a:p>
            <a:endParaRPr lang="zh-CN" altLang="en-US"/>
          </a:p>
        </p:txBody>
      </p:sp>
      <p:sp>
        <p:nvSpPr>
          <p:cNvPr id="742402" name="Rectangle 2"/>
          <p:cNvSpPr>
            <a:spLocks noGrp="1" noRot="1" noChangeArrowheads="1"/>
          </p:cNvSpPr>
          <p:nvPr>
            <p:ph idx="1"/>
          </p:nvPr>
        </p:nvSpPr>
        <p:spPr>
          <a:xfrm>
            <a:off x="2133600" y="1219200"/>
            <a:ext cx="7924800" cy="4419600"/>
          </a:xfrm>
        </p:spPr>
        <p:txBody>
          <a:bodyPr/>
          <a:lstStyle/>
          <a:p>
            <a:r>
              <a:rPr lang="zh-CN" altLang="en-US" dirty="0"/>
              <a:t>运行在不同处理器上的进程之间需要通信以协调地完成一个任务。</a:t>
            </a:r>
            <a:endParaRPr lang="en-US" altLang="zh-CN" dirty="0"/>
          </a:p>
          <a:p>
            <a:pPr lvl="1"/>
            <a:r>
              <a:rPr lang="zh-CN" altLang="en-US" dirty="0"/>
              <a:t>进程间的通信可以通过使用共享变量来实现信息交换。但对共享变量的访问要保证互斥访问。即：保证每次只有一个进程访问共享变量。</a:t>
            </a:r>
          </a:p>
          <a:p>
            <a:r>
              <a:rPr lang="zh-CN" altLang="en-US" dirty="0"/>
              <a:t>同步机制的实现</a:t>
            </a:r>
          </a:p>
          <a:p>
            <a:pPr lvl="1"/>
            <a:r>
              <a:rPr lang="zh-CN" altLang="en-US" dirty="0"/>
              <a:t>硬件提供同步原语；</a:t>
            </a:r>
          </a:p>
          <a:p>
            <a:pPr lvl="1"/>
            <a:r>
              <a:rPr lang="zh-CN" altLang="en-US" dirty="0"/>
              <a:t>用户层软件实现。</a:t>
            </a:r>
          </a:p>
          <a:p>
            <a:r>
              <a:rPr lang="zh-CN" altLang="en-US" dirty="0"/>
              <a:t>在小规模或竞争较少的情况下</a:t>
            </a:r>
          </a:p>
          <a:p>
            <a:pPr lvl="1"/>
            <a:r>
              <a:rPr lang="zh-CN" altLang="en-US" dirty="0"/>
              <a:t>硬件的关键功能：提供不可中断的指令；或实现原子地读和更新一个值的指令。</a:t>
            </a:r>
          </a:p>
          <a:p>
            <a:pPr lvl="1"/>
            <a:r>
              <a:rPr lang="zh-CN" altLang="en-US" dirty="0"/>
              <a:t>软件机制在硬件基础上建立：如自旋锁。</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2584FA88-E818-4AFF-81E5-D8688E0EF017}"/>
              </a:ext>
            </a:extLst>
          </p:cNvPr>
          <p:cNvSpPr>
            <a:spLocks noGrp="1"/>
          </p:cNvSpPr>
          <p:nvPr>
            <p:ph type="title"/>
          </p:nvPr>
        </p:nvSpPr>
        <p:spPr/>
        <p:txBody>
          <a:bodyPr/>
          <a:lstStyle/>
          <a:p>
            <a:endParaRPr lang="zh-CN" altLang="en-US"/>
          </a:p>
        </p:txBody>
      </p:sp>
      <p:sp>
        <p:nvSpPr>
          <p:cNvPr id="743427" name="Rectangle 3"/>
          <p:cNvSpPr>
            <a:spLocks noGrp="1" noRot="1" noChangeArrowheads="1"/>
          </p:cNvSpPr>
          <p:nvPr>
            <p:ph idx="1"/>
          </p:nvPr>
        </p:nvSpPr>
        <p:spPr/>
        <p:txBody>
          <a:bodyPr/>
          <a:lstStyle/>
          <a:p>
            <a:r>
              <a:rPr lang="zh-CN" altLang="en-US"/>
              <a:t>在规模较大或竞争较多的情况下</a:t>
            </a:r>
          </a:p>
          <a:p>
            <a:pPr lvl="1"/>
            <a:r>
              <a:rPr lang="zh-CN" altLang="en-US"/>
              <a:t>同步成为性能瓶颈。（延时增加）</a:t>
            </a:r>
          </a:p>
          <a:p>
            <a:pPr lvl="1"/>
            <a:r>
              <a:rPr lang="zh-CN" altLang="en-US"/>
              <a:t>需研究更好的硬件机制来支持同步。</a:t>
            </a:r>
          </a:p>
          <a:p>
            <a:r>
              <a:rPr lang="zh-CN" altLang="en-US"/>
              <a:t>介绍顺序：</a:t>
            </a:r>
          </a:p>
          <a:p>
            <a:pPr lvl="1"/>
            <a:r>
              <a:rPr lang="zh-CN" altLang="en-US"/>
              <a:t>硬件基本原语</a:t>
            </a:r>
            <a:r>
              <a:rPr lang="zh-CN" altLang="en-US">
                <a:sym typeface="Symbol" pitchFamily="18" charset="2"/>
              </a:rPr>
              <a:t>构造基本同步例程同步操作过程中竞争如何产生更强的硬件原语</a:t>
            </a: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Rot="1" noChangeArrowheads="1"/>
          </p:cNvSpPr>
          <p:nvPr>
            <p:ph type="title"/>
          </p:nvPr>
        </p:nvSpPr>
        <p:spPr/>
        <p:txBody>
          <a:bodyPr/>
          <a:lstStyle/>
          <a:p>
            <a:r>
              <a:rPr lang="en-US" altLang="zh-CN"/>
              <a:t> 6.4.1 </a:t>
            </a:r>
            <a:r>
              <a:rPr lang="zh-CN" altLang="en-US"/>
              <a:t>基本硬件原语</a:t>
            </a:r>
          </a:p>
        </p:txBody>
      </p:sp>
      <p:sp>
        <p:nvSpPr>
          <p:cNvPr id="744451" name="Rectangle 3"/>
          <p:cNvSpPr>
            <a:spLocks noGrp="1" noRot="1" noChangeArrowheads="1"/>
          </p:cNvSpPr>
          <p:nvPr>
            <p:ph idx="1"/>
          </p:nvPr>
        </p:nvSpPr>
        <p:spPr>
          <a:xfrm>
            <a:off x="2133600" y="1268760"/>
            <a:ext cx="7924800" cy="4419600"/>
          </a:xfrm>
        </p:spPr>
        <p:txBody>
          <a:bodyPr/>
          <a:lstStyle/>
          <a:p>
            <a:r>
              <a:rPr lang="zh-CN" altLang="en-US" dirty="0"/>
              <a:t>硬件原语的功能</a:t>
            </a:r>
          </a:p>
          <a:p>
            <a:pPr lvl="1"/>
            <a:r>
              <a:rPr lang="zh-CN" altLang="en-US" dirty="0"/>
              <a:t>支持原子地读和修改存储单元；</a:t>
            </a:r>
          </a:p>
          <a:p>
            <a:pPr lvl="1"/>
            <a:r>
              <a:rPr lang="zh-CN" altLang="en-US" dirty="0"/>
              <a:t>以某种方式告知是否进行了原子读或写操作</a:t>
            </a:r>
            <a:r>
              <a:rPr lang="en-US" altLang="zh-CN" dirty="0"/>
              <a:t>(</a:t>
            </a:r>
            <a:r>
              <a:rPr lang="zh-CN" altLang="en-US" dirty="0"/>
              <a:t>执行反馈</a:t>
            </a:r>
            <a:r>
              <a:rPr lang="en-US" altLang="zh-CN" dirty="0"/>
              <a:t>)</a:t>
            </a:r>
            <a:r>
              <a:rPr lang="zh-CN" altLang="en-US" dirty="0"/>
              <a:t>。</a:t>
            </a:r>
          </a:p>
          <a:p>
            <a:pPr lvl="1"/>
            <a:r>
              <a:rPr lang="zh-CN" altLang="en-US" dirty="0"/>
              <a:t>是构造同步操作和同步库的基本构造模块。</a:t>
            </a:r>
          </a:p>
          <a:p>
            <a:r>
              <a:rPr lang="zh-CN" altLang="en-US" dirty="0"/>
              <a:t>几种典型的硬件原语</a:t>
            </a:r>
          </a:p>
          <a:p>
            <a:pPr lvl="1"/>
            <a:r>
              <a:rPr lang="zh-CN" altLang="en-US" dirty="0"/>
              <a:t>原子交换（</a:t>
            </a:r>
            <a:r>
              <a:rPr lang="en-US" altLang="zh-CN" dirty="0"/>
              <a:t>atomic exchange)</a:t>
            </a:r>
          </a:p>
          <a:p>
            <a:pPr lvl="1"/>
            <a:r>
              <a:rPr lang="zh-CN" altLang="en-US" dirty="0"/>
              <a:t>测试和设置（</a:t>
            </a:r>
            <a:r>
              <a:rPr lang="en-US" altLang="zh-CN" dirty="0"/>
              <a:t>test-and-set</a:t>
            </a:r>
            <a:r>
              <a:rPr lang="zh-CN" altLang="en-US" dirty="0"/>
              <a:t>）</a:t>
            </a:r>
          </a:p>
          <a:p>
            <a:pPr lvl="1"/>
            <a:r>
              <a:rPr lang="zh-CN" altLang="en-US" dirty="0"/>
              <a:t>取值和增值（</a:t>
            </a:r>
            <a:r>
              <a:rPr lang="en-US" altLang="zh-CN" dirty="0"/>
              <a:t>fetch-and-increment</a:t>
            </a:r>
            <a:r>
              <a:rPr lang="zh-CN" altLang="en-US" dirty="0"/>
              <a:t>）</a:t>
            </a:r>
          </a:p>
          <a:p>
            <a:pPr lvl="1"/>
            <a:r>
              <a:rPr lang="en-US" altLang="zh-CN" dirty="0"/>
              <a:t>LL/SC</a:t>
            </a:r>
            <a:r>
              <a:rPr lang="zh-CN" altLang="en-US" dirty="0"/>
              <a:t>指令对：链接</a:t>
            </a:r>
            <a:r>
              <a:rPr lang="en-US" altLang="zh-CN" dirty="0"/>
              <a:t>Load</a:t>
            </a:r>
            <a:r>
              <a:rPr lang="zh-CN" altLang="en-US" dirty="0"/>
              <a:t>指令</a:t>
            </a:r>
            <a:r>
              <a:rPr lang="en-US" altLang="zh-CN" dirty="0"/>
              <a:t>/</a:t>
            </a:r>
            <a:r>
              <a:rPr lang="zh-CN" altLang="en-US" dirty="0"/>
              <a:t>条件</a:t>
            </a:r>
            <a:r>
              <a:rPr lang="en-US" altLang="zh-CN" dirty="0"/>
              <a:t>Store</a:t>
            </a:r>
            <a:r>
              <a:rPr lang="zh-CN" altLang="en-US" dirty="0"/>
              <a:t>指令</a:t>
            </a:r>
          </a:p>
          <a:p>
            <a:pPr lvl="1"/>
            <a:r>
              <a:rPr lang="zh-CN" altLang="en-US" dirty="0"/>
              <a:t> （</a:t>
            </a:r>
            <a:r>
              <a:rPr lang="en-US" altLang="zh-CN" dirty="0"/>
              <a:t>Load linked / store conditional </a:t>
            </a:r>
            <a:r>
              <a:rPr lang="zh-CN" altLang="en-US" dirty="0"/>
              <a: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Rot="1" noChangeArrowheads="1"/>
          </p:cNvSpPr>
          <p:nvPr>
            <p:ph type="title"/>
          </p:nvPr>
        </p:nvSpPr>
        <p:spPr/>
        <p:txBody>
          <a:bodyPr/>
          <a:lstStyle/>
          <a:p>
            <a:r>
              <a:rPr lang="zh-CN" altLang="en-US" dirty="0"/>
              <a:t>一、原子交换</a:t>
            </a:r>
          </a:p>
        </p:txBody>
      </p:sp>
      <p:sp>
        <p:nvSpPr>
          <p:cNvPr id="745475" name="Rectangle 3"/>
          <p:cNvSpPr>
            <a:spLocks noGrp="1" noRot="1" noChangeArrowheads="1"/>
          </p:cNvSpPr>
          <p:nvPr>
            <p:ph idx="1"/>
          </p:nvPr>
        </p:nvSpPr>
        <p:spPr/>
        <p:txBody>
          <a:bodyPr/>
          <a:lstStyle/>
          <a:p>
            <a:r>
              <a:rPr lang="en-US" altLang="zh-CN" dirty="0" err="1"/>
              <a:t>Exch</a:t>
            </a:r>
            <a:r>
              <a:rPr lang="en-US" altLang="zh-CN" dirty="0"/>
              <a:t>:  </a:t>
            </a:r>
            <a:r>
              <a:rPr lang="zh-CN" altLang="en-US" dirty="0"/>
              <a:t>原子地交换一寄存器和一个存储单元的值。</a:t>
            </a:r>
          </a:p>
          <a:p>
            <a:r>
              <a:rPr lang="zh-CN" altLang="en-US" dirty="0"/>
              <a:t>实现上锁：</a:t>
            </a:r>
          </a:p>
          <a:p>
            <a:pPr lvl="1"/>
            <a:r>
              <a:rPr lang="zh-CN" altLang="en-US" dirty="0"/>
              <a:t>      </a:t>
            </a:r>
            <a:r>
              <a:rPr lang="en-US" altLang="zh-CN" dirty="0"/>
              <a:t>DADDUI  R2, R0, #1</a:t>
            </a:r>
          </a:p>
          <a:p>
            <a:pPr lvl="1"/>
            <a:r>
              <a:rPr lang="en-US" altLang="zh-CN" dirty="0" err="1"/>
              <a:t>lockit</a:t>
            </a:r>
            <a:r>
              <a:rPr lang="en-US" altLang="zh-CN" dirty="0"/>
              <a:t>:     EXCH       R2, 0(R1)</a:t>
            </a:r>
          </a:p>
          <a:p>
            <a:pPr lvl="1"/>
            <a:r>
              <a:rPr lang="en-US" altLang="zh-CN" dirty="0"/>
              <a:t>              BNEZ       R2,  </a:t>
            </a:r>
            <a:r>
              <a:rPr lang="en-US" altLang="zh-CN" dirty="0" err="1"/>
              <a:t>lockit</a:t>
            </a:r>
            <a:endParaRPr lang="en-US" altLang="zh-CN" dirty="0"/>
          </a:p>
          <a:p>
            <a:r>
              <a:rPr lang="zh-CN" altLang="en-US" dirty="0"/>
              <a:t>若有多个处理器竞争同一个锁，即试图同时执行交换操作，则由写操作的串行化保证，只有其中的一个处理器能首先执行交换操作。</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901B101-5B32-4851-91CF-8468FBD78C4D}"/>
              </a:ext>
            </a:extLst>
          </p:cNvPr>
          <p:cNvSpPr>
            <a:spLocks noGrp="1"/>
          </p:cNvSpPr>
          <p:nvPr>
            <p:ph type="title"/>
          </p:nvPr>
        </p:nvSpPr>
        <p:spPr/>
        <p:txBody>
          <a:bodyPr/>
          <a:lstStyle/>
          <a:p>
            <a:r>
              <a:rPr lang="zh-CN" altLang="en-US" dirty="0"/>
              <a:t>二、原子位运算与整数运算</a:t>
            </a:r>
          </a:p>
        </p:txBody>
      </p:sp>
      <p:sp>
        <p:nvSpPr>
          <p:cNvPr id="746499" name="Rectangle 3"/>
          <p:cNvSpPr>
            <a:spLocks noGrp="1" noRot="1" noChangeArrowheads="1"/>
          </p:cNvSpPr>
          <p:nvPr>
            <p:ph idx="1"/>
          </p:nvPr>
        </p:nvSpPr>
        <p:spPr/>
        <p:txBody>
          <a:bodyPr/>
          <a:lstStyle/>
          <a:p>
            <a:r>
              <a:rPr lang="zh-CN" altLang="en-US" dirty="0"/>
              <a:t>二、</a:t>
            </a:r>
            <a:r>
              <a:rPr lang="en-US" altLang="zh-CN" dirty="0"/>
              <a:t>TEST-AND-SET</a:t>
            </a:r>
          </a:p>
          <a:p>
            <a:pPr lvl="1"/>
            <a:r>
              <a:rPr lang="zh-CN" altLang="en-US" dirty="0"/>
              <a:t>例子：</a:t>
            </a:r>
            <a:r>
              <a:rPr lang="en-US" altLang="zh-CN" dirty="0"/>
              <a:t>( test 0 ) and ( set 1 )</a:t>
            </a:r>
          </a:p>
          <a:p>
            <a:pPr lvl="1"/>
            <a:endParaRPr lang="en-US" altLang="zh-CN" dirty="0"/>
          </a:p>
          <a:p>
            <a:r>
              <a:rPr lang="zh-CN" altLang="en-US" dirty="0"/>
              <a:t>三、</a:t>
            </a:r>
            <a:r>
              <a:rPr lang="en-US" altLang="zh-CN" dirty="0"/>
              <a:t>FETCH-AND-INCREMENT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5940C03-0444-4571-9DC1-5ED4D32CCF35}"/>
              </a:ext>
            </a:extLst>
          </p:cNvPr>
          <p:cNvSpPr>
            <a:spLocks noGrp="1"/>
          </p:cNvSpPr>
          <p:nvPr>
            <p:ph type="title"/>
          </p:nvPr>
        </p:nvSpPr>
        <p:spPr/>
        <p:txBody>
          <a:bodyPr/>
          <a:lstStyle/>
          <a:p>
            <a:r>
              <a:rPr lang="zh-CN" altLang="en-US" dirty="0"/>
              <a:t>一、 </a:t>
            </a:r>
            <a:r>
              <a:rPr lang="en-US" altLang="zh-CN" dirty="0"/>
              <a:t>Flynn</a:t>
            </a:r>
            <a:r>
              <a:rPr lang="zh-CN" altLang="en-US" dirty="0"/>
              <a:t>分类法</a:t>
            </a:r>
            <a:r>
              <a:rPr lang="en-US" altLang="zh-CN" dirty="0"/>
              <a:t>----</a:t>
            </a:r>
            <a:r>
              <a:rPr lang="zh-CN" altLang="en-US" dirty="0"/>
              <a:t>指令流、数据流并行性</a:t>
            </a:r>
          </a:p>
        </p:txBody>
      </p:sp>
      <p:sp>
        <p:nvSpPr>
          <p:cNvPr id="587779" name="Rectangle 3"/>
          <p:cNvSpPr>
            <a:spLocks noGrp="1" noRot="1" noChangeArrowheads="1"/>
          </p:cNvSpPr>
          <p:nvPr>
            <p:ph idx="1"/>
          </p:nvPr>
        </p:nvSpPr>
        <p:spPr/>
        <p:txBody>
          <a:bodyPr/>
          <a:lstStyle/>
          <a:p>
            <a:r>
              <a:rPr lang="zh-CN" altLang="en-US" dirty="0"/>
              <a:t>一、 </a:t>
            </a:r>
            <a:r>
              <a:rPr lang="en-US" altLang="zh-CN" dirty="0"/>
              <a:t>Flynn</a:t>
            </a:r>
            <a:r>
              <a:rPr lang="zh-CN" altLang="en-US" dirty="0"/>
              <a:t>分类法</a:t>
            </a:r>
            <a:r>
              <a:rPr lang="en-US" altLang="zh-CN" dirty="0"/>
              <a:t>----</a:t>
            </a:r>
            <a:r>
              <a:rPr lang="zh-CN" altLang="en-US" dirty="0"/>
              <a:t>指令流、数据流并行性</a:t>
            </a:r>
          </a:p>
          <a:p>
            <a:pPr lvl="1"/>
            <a:r>
              <a:rPr lang="en-US" altLang="zh-CN" dirty="0"/>
              <a:t>SISD----</a:t>
            </a:r>
            <a:r>
              <a:rPr lang="zh-CN" altLang="en-US" dirty="0"/>
              <a:t>单处理器</a:t>
            </a:r>
          </a:p>
          <a:p>
            <a:pPr lvl="1"/>
            <a:r>
              <a:rPr lang="en-US" altLang="zh-CN" dirty="0"/>
              <a:t>SIMD----Single instruction memory and control processor, Multiple data memories (each processor has its own data memory)(</a:t>
            </a:r>
            <a:r>
              <a:rPr lang="zh-CN" altLang="en-US" dirty="0"/>
              <a:t>多为专用处理器）</a:t>
            </a:r>
          </a:p>
          <a:p>
            <a:pPr lvl="1"/>
            <a:r>
              <a:rPr lang="en-US" altLang="zh-CN" dirty="0"/>
              <a:t>MISD----</a:t>
            </a:r>
            <a:r>
              <a:rPr lang="zh-CN" altLang="en-US" dirty="0"/>
              <a:t>未实现，无产品，但可能将来会有。</a:t>
            </a:r>
          </a:p>
          <a:p>
            <a:pPr lvl="1"/>
            <a:r>
              <a:rPr lang="en-US" altLang="zh-CN" dirty="0"/>
              <a:t>MIMD----</a:t>
            </a:r>
            <a:r>
              <a:rPr lang="zh-CN" altLang="en-US" dirty="0"/>
              <a:t>每一处理器取它自己的指令，运行于它自己的</a:t>
            </a:r>
            <a:r>
              <a:rPr lang="en-US" altLang="zh-CN" dirty="0"/>
              <a:t>data</a:t>
            </a:r>
            <a:r>
              <a:rPr lang="zh-CN" altLang="en-US" dirty="0"/>
              <a:t>，处理器多为现成的微处理器。</a:t>
            </a:r>
            <a:endParaRPr lang="en-US" altLang="en-US" dirty="0"/>
          </a:p>
          <a:p>
            <a:endParaRPr lang="en-US" altLang="zh-C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Rot="1" noChangeArrowheads="1"/>
          </p:cNvSpPr>
          <p:nvPr>
            <p:ph type="title"/>
          </p:nvPr>
        </p:nvSpPr>
        <p:spPr/>
        <p:txBody>
          <a:bodyPr/>
          <a:lstStyle/>
          <a:p>
            <a:r>
              <a:rPr lang="zh-CN" altLang="en-US" dirty="0"/>
              <a:t>三、链接</a:t>
            </a:r>
            <a:r>
              <a:rPr lang="en-US" altLang="zh-CN" dirty="0"/>
              <a:t>Load</a:t>
            </a:r>
            <a:r>
              <a:rPr lang="zh-CN" altLang="en-US" dirty="0"/>
              <a:t>指令</a:t>
            </a:r>
            <a:r>
              <a:rPr lang="en-US" altLang="zh-CN" dirty="0"/>
              <a:t>/</a:t>
            </a:r>
            <a:r>
              <a:rPr lang="zh-CN" altLang="en-US" dirty="0"/>
              <a:t>条件</a:t>
            </a:r>
            <a:r>
              <a:rPr lang="en-US" altLang="zh-CN" dirty="0"/>
              <a:t>Store</a:t>
            </a:r>
            <a:r>
              <a:rPr lang="zh-CN" altLang="en-US" dirty="0"/>
              <a:t>指令</a:t>
            </a:r>
          </a:p>
        </p:txBody>
      </p:sp>
      <p:sp>
        <p:nvSpPr>
          <p:cNvPr id="747523" name="Rectangle 3"/>
          <p:cNvSpPr>
            <a:spLocks noGrp="1" noRot="1" noChangeArrowheads="1"/>
          </p:cNvSpPr>
          <p:nvPr>
            <p:ph idx="1"/>
          </p:nvPr>
        </p:nvSpPr>
        <p:spPr/>
        <p:txBody>
          <a:bodyPr/>
          <a:lstStyle/>
          <a:p>
            <a:r>
              <a:rPr lang="zh-CN" altLang="en-US"/>
              <a:t>指令对顺序执行；</a:t>
            </a:r>
          </a:p>
          <a:p>
            <a:r>
              <a:rPr lang="zh-CN" altLang="en-US"/>
              <a:t>如果某个被</a:t>
            </a:r>
            <a:r>
              <a:rPr lang="en-US" altLang="zh-CN"/>
              <a:t>LL</a:t>
            </a:r>
            <a:r>
              <a:rPr lang="zh-CN" altLang="en-US"/>
              <a:t>指令指定的存储单元的内容在</a:t>
            </a:r>
            <a:r>
              <a:rPr lang="en-US" altLang="zh-CN"/>
              <a:t>SC</a:t>
            </a:r>
            <a:r>
              <a:rPr lang="zh-CN" altLang="en-US"/>
              <a:t>指令对其操作之前改变了，那么</a:t>
            </a:r>
            <a:r>
              <a:rPr lang="en-US" altLang="zh-CN"/>
              <a:t>SC</a:t>
            </a:r>
            <a:r>
              <a:rPr lang="zh-CN" altLang="en-US"/>
              <a:t>指令就失败。如果处理器在两条指令之间作了一次进程切换，那么条件</a:t>
            </a:r>
            <a:r>
              <a:rPr lang="en-US" altLang="zh-CN"/>
              <a:t>Store</a:t>
            </a:r>
            <a:r>
              <a:rPr lang="zh-CN" altLang="en-US"/>
              <a:t>指令也失败；</a:t>
            </a:r>
          </a:p>
          <a:p>
            <a:r>
              <a:rPr lang="en-US" altLang="zh-CN"/>
              <a:t>LL</a:t>
            </a:r>
            <a:r>
              <a:rPr lang="zh-CN" altLang="en-US"/>
              <a:t>指令返回存储单元的初始值；</a:t>
            </a:r>
          </a:p>
          <a:p>
            <a:r>
              <a:rPr lang="en-US" altLang="zh-CN"/>
              <a:t>SC</a:t>
            </a:r>
            <a:r>
              <a:rPr lang="zh-CN" altLang="en-US"/>
              <a:t>指令返回的值表明</a:t>
            </a:r>
            <a:r>
              <a:rPr lang="en-US" altLang="zh-CN"/>
              <a:t>Store</a:t>
            </a:r>
            <a:r>
              <a:rPr lang="zh-CN" altLang="en-US"/>
              <a:t>操作是否成功。如果成功，返回</a:t>
            </a:r>
            <a:r>
              <a:rPr lang="en-US" altLang="zh-CN"/>
              <a:t>1(??)</a:t>
            </a:r>
            <a:r>
              <a:rPr lang="zh-CN" altLang="en-US"/>
              <a:t>，否则返回</a:t>
            </a:r>
            <a:r>
              <a:rPr lang="en-US" altLang="zh-CN"/>
              <a:t>0</a:t>
            </a:r>
            <a:r>
              <a:rPr lang="zh-CN" altLang="en-US"/>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Rot="1" noChangeArrowheads="1"/>
          </p:cNvSpPr>
          <p:nvPr>
            <p:ph type="title"/>
          </p:nvPr>
        </p:nvSpPr>
        <p:spPr/>
        <p:txBody>
          <a:bodyPr/>
          <a:lstStyle/>
          <a:p>
            <a:r>
              <a:rPr lang="zh-CN" altLang="en-US"/>
              <a:t>链接</a:t>
            </a:r>
            <a:r>
              <a:rPr lang="en-US" altLang="zh-CN"/>
              <a:t>Load</a:t>
            </a:r>
            <a:r>
              <a:rPr lang="zh-CN" altLang="en-US"/>
              <a:t>指令</a:t>
            </a:r>
            <a:r>
              <a:rPr lang="en-US" altLang="zh-CN"/>
              <a:t>/</a:t>
            </a:r>
            <a:r>
              <a:rPr lang="zh-CN" altLang="en-US"/>
              <a:t>条件</a:t>
            </a:r>
            <a:r>
              <a:rPr lang="en-US" altLang="zh-CN"/>
              <a:t>Store</a:t>
            </a:r>
            <a:r>
              <a:rPr lang="zh-CN" altLang="en-US"/>
              <a:t>指令的优点</a:t>
            </a:r>
            <a:r>
              <a:rPr lang="en-US" altLang="zh-CN"/>
              <a:t>:</a:t>
            </a:r>
          </a:p>
        </p:txBody>
      </p:sp>
      <p:sp>
        <p:nvSpPr>
          <p:cNvPr id="748547" name="Rectangle 3"/>
          <p:cNvSpPr>
            <a:spLocks noGrp="1" noRot="1" noChangeArrowheads="1"/>
          </p:cNvSpPr>
          <p:nvPr>
            <p:ph idx="1"/>
          </p:nvPr>
        </p:nvSpPr>
        <p:spPr>
          <a:xfrm>
            <a:off x="2133600" y="1052736"/>
            <a:ext cx="7924800" cy="4419600"/>
          </a:xfrm>
        </p:spPr>
        <p:txBody>
          <a:bodyPr/>
          <a:lstStyle/>
          <a:p>
            <a:r>
              <a:rPr lang="zh-CN" altLang="en-US" dirty="0"/>
              <a:t>可以用来构建其它同步原语。读写操作是分离的。</a:t>
            </a:r>
          </a:p>
          <a:p>
            <a:r>
              <a:rPr lang="zh-CN" altLang="en-US" dirty="0"/>
              <a:t>例：实现原子交换</a:t>
            </a:r>
          </a:p>
          <a:p>
            <a:pPr lvl="1"/>
            <a:r>
              <a:rPr lang="en-US" altLang="zh-CN" dirty="0"/>
              <a:t>try: OR       R3, R4,R0       ;</a:t>
            </a:r>
            <a:r>
              <a:rPr lang="zh-CN" altLang="en-US" dirty="0"/>
              <a:t>传送交换值</a:t>
            </a:r>
            <a:endParaRPr lang="en-US" altLang="en-US" dirty="0"/>
          </a:p>
          <a:p>
            <a:pPr lvl="1"/>
            <a:r>
              <a:rPr lang="en-US" altLang="en-US" dirty="0"/>
              <a:t>       </a:t>
            </a:r>
            <a:r>
              <a:rPr lang="en-US" altLang="zh-CN" dirty="0"/>
              <a:t>LL       R2, 0(R1)         ;</a:t>
            </a:r>
            <a:r>
              <a:rPr lang="zh-CN" altLang="en-US" dirty="0"/>
              <a:t>链接</a:t>
            </a:r>
            <a:r>
              <a:rPr lang="en-US" altLang="zh-CN" dirty="0"/>
              <a:t>load</a:t>
            </a:r>
          </a:p>
          <a:p>
            <a:pPr lvl="1"/>
            <a:r>
              <a:rPr lang="en-US" altLang="zh-CN" dirty="0"/>
              <a:t>       SC      R3, 0(R1)         ;</a:t>
            </a:r>
            <a:r>
              <a:rPr lang="zh-CN" altLang="en-US" dirty="0"/>
              <a:t>条件</a:t>
            </a:r>
            <a:r>
              <a:rPr lang="en-US" altLang="zh-CN" dirty="0"/>
              <a:t>Store</a:t>
            </a:r>
          </a:p>
          <a:p>
            <a:pPr lvl="1"/>
            <a:r>
              <a:rPr lang="en-US" altLang="zh-CN" dirty="0"/>
              <a:t>       BEQZ R3, try              ;</a:t>
            </a:r>
            <a:r>
              <a:rPr lang="zh-CN" altLang="en-US" dirty="0"/>
              <a:t>条件</a:t>
            </a:r>
            <a:r>
              <a:rPr lang="en-US" altLang="zh-CN" dirty="0"/>
              <a:t>Store</a:t>
            </a:r>
            <a:r>
              <a:rPr lang="zh-CN" altLang="en-US" dirty="0"/>
              <a:t>失败，跳转</a:t>
            </a:r>
            <a:endParaRPr lang="en-US" altLang="en-US" dirty="0"/>
          </a:p>
          <a:p>
            <a:pPr lvl="1"/>
            <a:r>
              <a:rPr lang="en-US" altLang="en-US" dirty="0"/>
              <a:t>       </a:t>
            </a:r>
            <a:r>
              <a:rPr lang="en-US" altLang="zh-CN" dirty="0"/>
              <a:t>MOV  R4, R2              ;</a:t>
            </a:r>
            <a:r>
              <a:rPr lang="zh-CN" altLang="en-US" dirty="0"/>
              <a:t>取回的值送</a:t>
            </a:r>
            <a:r>
              <a:rPr lang="en-US" altLang="zh-CN" dirty="0"/>
              <a:t>R4</a:t>
            </a:r>
          </a:p>
          <a:p>
            <a:r>
              <a:rPr lang="zh-CN" altLang="en-US" dirty="0"/>
              <a:t>例</a:t>
            </a:r>
            <a:r>
              <a:rPr lang="en-US" altLang="zh-CN" dirty="0"/>
              <a:t>2</a:t>
            </a:r>
            <a:r>
              <a:rPr lang="zh-CN" altLang="en-US" dirty="0"/>
              <a:t>： 实现取值并增值</a:t>
            </a:r>
          </a:p>
          <a:p>
            <a:pPr lvl="1"/>
            <a:r>
              <a:rPr lang="en-US" altLang="zh-CN" dirty="0"/>
              <a:t>try: LL           R2, 0(R1)          ;</a:t>
            </a:r>
            <a:r>
              <a:rPr lang="zh-CN" altLang="en-US" dirty="0"/>
              <a:t>链接</a:t>
            </a:r>
            <a:r>
              <a:rPr lang="en-US" altLang="zh-CN" dirty="0"/>
              <a:t>Load</a:t>
            </a:r>
          </a:p>
          <a:p>
            <a:pPr lvl="1"/>
            <a:r>
              <a:rPr lang="en-US" altLang="zh-CN" dirty="0"/>
              <a:t>       DADDUI R3, R2, #1        ;</a:t>
            </a:r>
            <a:r>
              <a:rPr lang="zh-CN" altLang="en-US" dirty="0"/>
              <a:t>增值</a:t>
            </a:r>
          </a:p>
          <a:p>
            <a:pPr lvl="1"/>
            <a:r>
              <a:rPr lang="zh-CN" altLang="en-US" dirty="0"/>
              <a:t>    </a:t>
            </a:r>
            <a:r>
              <a:rPr lang="en-US" altLang="zh-CN" dirty="0"/>
              <a:t>SC          R3, 0(R1)          ;</a:t>
            </a:r>
            <a:r>
              <a:rPr lang="zh-CN" altLang="en-US" dirty="0"/>
              <a:t>条件</a:t>
            </a:r>
            <a:r>
              <a:rPr lang="en-US" altLang="zh-CN" dirty="0"/>
              <a:t>Store</a:t>
            </a:r>
          </a:p>
          <a:p>
            <a:pPr lvl="1"/>
            <a:r>
              <a:rPr lang="en-US" altLang="zh-CN" dirty="0"/>
              <a:t>       BEQZ     R3, try               ;</a:t>
            </a:r>
            <a:r>
              <a:rPr lang="zh-CN" altLang="en-US" dirty="0"/>
              <a:t>条件</a:t>
            </a:r>
            <a:r>
              <a:rPr lang="en-US" altLang="zh-CN" dirty="0"/>
              <a:t>Store</a:t>
            </a:r>
            <a:r>
              <a:rPr lang="zh-CN" altLang="en-US" dirty="0"/>
              <a:t>失败，跳转</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Rot="1" noChangeArrowheads="1"/>
          </p:cNvSpPr>
          <p:nvPr>
            <p:ph type="title"/>
          </p:nvPr>
        </p:nvSpPr>
        <p:spPr/>
        <p:txBody>
          <a:bodyPr/>
          <a:lstStyle/>
          <a:p>
            <a:r>
              <a:rPr lang="zh-CN" altLang="en-US"/>
              <a:t>链接</a:t>
            </a:r>
            <a:r>
              <a:rPr lang="en-US" altLang="zh-CN"/>
              <a:t>Load</a:t>
            </a:r>
            <a:r>
              <a:rPr lang="zh-CN" altLang="en-US"/>
              <a:t>指令</a:t>
            </a:r>
            <a:r>
              <a:rPr lang="en-US" altLang="zh-CN"/>
              <a:t>/</a:t>
            </a:r>
            <a:r>
              <a:rPr lang="zh-CN" altLang="en-US"/>
              <a:t>条件</a:t>
            </a:r>
            <a:r>
              <a:rPr lang="en-US" altLang="zh-CN"/>
              <a:t>Store</a:t>
            </a:r>
            <a:r>
              <a:rPr lang="zh-CN" altLang="en-US"/>
              <a:t>的实现：</a:t>
            </a:r>
          </a:p>
        </p:txBody>
      </p:sp>
      <p:sp>
        <p:nvSpPr>
          <p:cNvPr id="749571" name="Rectangle 3"/>
          <p:cNvSpPr>
            <a:spLocks noGrp="1" noRot="1" noChangeArrowheads="1"/>
          </p:cNvSpPr>
          <p:nvPr>
            <p:ph idx="1"/>
          </p:nvPr>
        </p:nvSpPr>
        <p:spPr>
          <a:xfrm>
            <a:off x="2161789" y="1052736"/>
            <a:ext cx="7924800" cy="4419600"/>
          </a:xfrm>
        </p:spPr>
        <p:txBody>
          <a:bodyPr/>
          <a:lstStyle/>
          <a:p>
            <a:r>
              <a:rPr lang="zh-CN" altLang="en-US" dirty="0"/>
              <a:t>具体实现：</a:t>
            </a:r>
          </a:p>
          <a:p>
            <a:pPr lvl="1"/>
            <a:r>
              <a:rPr lang="zh-CN" altLang="en-US" dirty="0"/>
              <a:t>设置链接寄存器。将</a:t>
            </a:r>
            <a:r>
              <a:rPr lang="en-US" altLang="zh-CN" dirty="0"/>
              <a:t>LL</a:t>
            </a:r>
            <a:r>
              <a:rPr lang="zh-CN" altLang="en-US" dirty="0"/>
              <a:t>指令中的访存地址保留在链接寄存器中。</a:t>
            </a:r>
          </a:p>
          <a:p>
            <a:pPr lvl="1"/>
            <a:r>
              <a:rPr lang="zh-CN" altLang="en-US" dirty="0"/>
              <a:t>跟踪链接寄存器中的存储器地址，若发生中断或与该地址匹配的</a:t>
            </a:r>
            <a:r>
              <a:rPr lang="en-US" altLang="zh-CN" dirty="0"/>
              <a:t>Cache</a:t>
            </a:r>
            <a:r>
              <a:rPr lang="zh-CN" altLang="en-US" dirty="0"/>
              <a:t>块无效后，链接寄存器就被清除。</a:t>
            </a:r>
          </a:p>
          <a:p>
            <a:pPr lvl="1"/>
            <a:r>
              <a:rPr lang="en-US" altLang="zh-CN" dirty="0"/>
              <a:t>SC</a:t>
            </a:r>
            <a:r>
              <a:rPr lang="zh-CN" altLang="en-US" dirty="0"/>
              <a:t>指令只是简单地检查操作地址与链接寄存器中的存储器地址是否匹配，若匹配成功，则成功，否则失败。</a:t>
            </a:r>
          </a:p>
          <a:p>
            <a:r>
              <a:rPr lang="zh-CN" altLang="en-US" dirty="0"/>
              <a:t>使用注意：</a:t>
            </a:r>
          </a:p>
          <a:p>
            <a:pPr lvl="1"/>
            <a:r>
              <a:rPr lang="zh-CN" altLang="en-US" dirty="0"/>
              <a:t>一般只有</a:t>
            </a:r>
            <a:r>
              <a:rPr lang="en-US" altLang="zh-CN" dirty="0"/>
              <a:t>r-r</a:t>
            </a:r>
            <a:r>
              <a:rPr lang="zh-CN" altLang="en-US" dirty="0"/>
              <a:t>指令能插在指令对之间，否则可能发生死锁；</a:t>
            </a:r>
          </a:p>
          <a:p>
            <a:pPr lvl="1"/>
            <a:r>
              <a:rPr lang="zh-CN" altLang="en-US" dirty="0"/>
              <a:t>插入两指令间的指令应尽可能少。</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Rot="1" noChangeArrowheads="1"/>
          </p:cNvSpPr>
          <p:nvPr>
            <p:ph type="title"/>
          </p:nvPr>
        </p:nvSpPr>
        <p:spPr/>
        <p:txBody>
          <a:bodyPr/>
          <a:lstStyle/>
          <a:p>
            <a:r>
              <a:rPr lang="en-US" altLang="zh-CN"/>
              <a:t>4.4.2 </a:t>
            </a:r>
            <a:r>
              <a:rPr lang="zh-CN" altLang="en-US"/>
              <a:t>利用一致性实现锁同步</a:t>
            </a:r>
          </a:p>
        </p:txBody>
      </p:sp>
      <p:sp>
        <p:nvSpPr>
          <p:cNvPr id="750595" name="Rectangle 3"/>
          <p:cNvSpPr>
            <a:spLocks noGrp="1" noRot="1" noChangeArrowheads="1"/>
          </p:cNvSpPr>
          <p:nvPr>
            <p:ph idx="1"/>
          </p:nvPr>
        </p:nvSpPr>
        <p:spPr>
          <a:xfrm>
            <a:off x="2133600" y="1219200"/>
            <a:ext cx="7924800" cy="4419600"/>
          </a:xfrm>
        </p:spPr>
        <p:txBody>
          <a:bodyPr/>
          <a:lstStyle/>
          <a:p>
            <a:r>
              <a:rPr lang="zh-CN" altLang="en-US" dirty="0"/>
              <a:t>一、原子交换</a:t>
            </a:r>
          </a:p>
          <a:p>
            <a:r>
              <a:rPr lang="zh-CN" altLang="en-US" dirty="0"/>
              <a:t>自旋锁：</a:t>
            </a:r>
          </a:p>
          <a:p>
            <a:pPr marL="457200" lvl="1" indent="0">
              <a:buNone/>
            </a:pPr>
            <a:r>
              <a:rPr lang="zh-CN" altLang="en-US" dirty="0"/>
              <a:t>             </a:t>
            </a:r>
            <a:r>
              <a:rPr lang="en-US" altLang="zh-CN" dirty="0"/>
              <a:t>DADDUI       R2,R0</a:t>
            </a:r>
            <a:r>
              <a:rPr lang="zh-CN" altLang="en-US" dirty="0"/>
              <a:t>，</a:t>
            </a:r>
            <a:r>
              <a:rPr lang="en-US" altLang="zh-CN" dirty="0"/>
              <a:t>#1</a:t>
            </a:r>
          </a:p>
          <a:p>
            <a:pPr marL="457200" lvl="1" indent="0">
              <a:buNone/>
            </a:pPr>
            <a:r>
              <a:rPr lang="en-US" altLang="zh-CN" dirty="0"/>
              <a:t>  </a:t>
            </a:r>
            <a:r>
              <a:rPr lang="en-US" altLang="zh-CN" dirty="0" err="1"/>
              <a:t>lockit</a:t>
            </a:r>
            <a:r>
              <a:rPr lang="en-US" altLang="zh-CN" dirty="0"/>
              <a:t>:  EXCH	       R2, 0(R1)</a:t>
            </a:r>
          </a:p>
          <a:p>
            <a:pPr marL="457200" lvl="1" indent="0">
              <a:buNone/>
            </a:pPr>
            <a:r>
              <a:rPr lang="en-US" altLang="zh-CN" dirty="0"/>
              <a:t>             BNEZ           R2,  </a:t>
            </a:r>
            <a:r>
              <a:rPr lang="en-US" altLang="zh-CN" dirty="0" err="1"/>
              <a:t>lockit</a:t>
            </a:r>
            <a:endParaRPr lang="en-US" altLang="zh-CN" dirty="0"/>
          </a:p>
          <a:p>
            <a:r>
              <a:rPr lang="zh-CN" altLang="en-US" dirty="0"/>
              <a:t>无</a:t>
            </a:r>
            <a:r>
              <a:rPr lang="en-US" altLang="zh-CN" dirty="0"/>
              <a:t>Cache</a:t>
            </a:r>
            <a:r>
              <a:rPr lang="zh-CN" altLang="en-US" dirty="0"/>
              <a:t>一致性时，锁变量存放在内存中。</a:t>
            </a:r>
          </a:p>
          <a:p>
            <a:r>
              <a:rPr lang="zh-CN" altLang="en-US" dirty="0"/>
              <a:t>有</a:t>
            </a:r>
            <a:r>
              <a:rPr lang="en-US" altLang="zh-CN" dirty="0"/>
              <a:t>Cache</a:t>
            </a:r>
            <a:r>
              <a:rPr lang="zh-CN" altLang="en-US" dirty="0"/>
              <a:t>一致性时，锁变量可存放在本地</a:t>
            </a:r>
            <a:r>
              <a:rPr lang="en-US" altLang="zh-CN" dirty="0"/>
              <a:t>Cache</a:t>
            </a:r>
            <a:r>
              <a:rPr lang="zh-CN" altLang="en-US" dirty="0"/>
              <a:t>中。</a:t>
            </a:r>
          </a:p>
          <a:p>
            <a:pPr lvl="1"/>
            <a:r>
              <a:rPr lang="zh-CN" altLang="en-US" dirty="0"/>
              <a:t>获得锁的自旋过程在本地</a:t>
            </a:r>
            <a:r>
              <a:rPr lang="en-US" altLang="zh-CN" dirty="0"/>
              <a:t>Cache</a:t>
            </a:r>
            <a:r>
              <a:rPr lang="zh-CN" altLang="en-US" dirty="0"/>
              <a:t>中进行，不必作全局访问。</a:t>
            </a:r>
          </a:p>
          <a:p>
            <a:pPr lvl="1"/>
            <a:r>
              <a:rPr lang="zh-CN" altLang="en-US" dirty="0"/>
              <a:t>因访问局部性，锁值常驻</a:t>
            </a:r>
            <a:r>
              <a:rPr lang="en-US" altLang="zh-CN" dirty="0"/>
              <a:t>Cache,</a:t>
            </a:r>
            <a:r>
              <a:rPr lang="zh-CN" altLang="en-US" dirty="0"/>
              <a:t>减少了获得锁的时间。</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rrowheads="1"/>
          </p:cNvSpPr>
          <p:nvPr>
            <p:ph type="title"/>
          </p:nvPr>
        </p:nvSpPr>
        <p:spPr/>
        <p:txBody>
          <a:bodyPr/>
          <a:lstStyle/>
          <a:p>
            <a:r>
              <a:rPr lang="zh-CN" altLang="en-US"/>
              <a:t>自旋锁性能分析（缺点）</a:t>
            </a:r>
          </a:p>
        </p:txBody>
      </p:sp>
      <p:sp>
        <p:nvSpPr>
          <p:cNvPr id="751619" name="Rectangle 3"/>
          <p:cNvSpPr>
            <a:spLocks noGrp="1" noRot="1" noChangeArrowheads="1"/>
          </p:cNvSpPr>
          <p:nvPr>
            <p:ph idx="1"/>
          </p:nvPr>
        </p:nvSpPr>
        <p:spPr>
          <a:xfrm>
            <a:off x="2133600" y="1143000"/>
            <a:ext cx="7924800" cy="4419600"/>
          </a:xfrm>
        </p:spPr>
        <p:txBody>
          <a:bodyPr/>
          <a:lstStyle/>
          <a:p>
            <a:r>
              <a:rPr lang="zh-CN" altLang="en-US" dirty="0"/>
              <a:t>每次交换都尝试作一次写操作，此时，若多个处理器都试图获得锁，则每个处理器都会产生一个写失配。</a:t>
            </a:r>
          </a:p>
          <a:p>
            <a:r>
              <a:rPr lang="zh-CN" altLang="en-US" dirty="0"/>
              <a:t>改进：不断对本地锁</a:t>
            </a:r>
            <a:r>
              <a:rPr lang="en-US" altLang="zh-CN" dirty="0"/>
              <a:t>copy</a:t>
            </a:r>
            <a:r>
              <a:rPr lang="zh-CN" altLang="en-US" dirty="0"/>
              <a:t>作读操作，直到看到锁可用，再试图通过原子交换来获得锁。</a:t>
            </a:r>
          </a:p>
          <a:p>
            <a:r>
              <a:rPr lang="zh-CN" altLang="en-US" dirty="0"/>
              <a:t>改进后代码：</a:t>
            </a:r>
            <a:endParaRPr lang="en-US" altLang="zh-CN" dirty="0"/>
          </a:p>
          <a:p>
            <a:endParaRPr lang="en-US" altLang="en-US" dirty="0"/>
          </a:p>
          <a:p>
            <a:pPr marL="0" indent="0">
              <a:buNone/>
            </a:pPr>
            <a:r>
              <a:rPr lang="en-US" altLang="zh-CN" sz="2000" dirty="0" err="1"/>
              <a:t>Lockit</a:t>
            </a:r>
            <a:r>
              <a:rPr lang="en-US" altLang="zh-CN" sz="2000" dirty="0"/>
              <a:t> : LD    	R2, 0(R1)  	;</a:t>
            </a:r>
            <a:r>
              <a:rPr lang="zh-CN" altLang="en-US" sz="2000" dirty="0"/>
              <a:t>取锁值</a:t>
            </a:r>
          </a:p>
          <a:p>
            <a:pPr marL="0" indent="0">
              <a:buNone/>
            </a:pPr>
            <a:r>
              <a:rPr lang="zh-CN" altLang="en-US" sz="2000" dirty="0"/>
              <a:t>        </a:t>
            </a:r>
            <a:r>
              <a:rPr lang="en-US" altLang="zh-CN" sz="2000" dirty="0"/>
              <a:t>BNEZ  	R2, </a:t>
            </a:r>
            <a:r>
              <a:rPr lang="en-US" altLang="zh-CN" sz="2000" dirty="0" err="1"/>
              <a:t>lockit</a:t>
            </a:r>
            <a:r>
              <a:rPr lang="en-US" altLang="zh-CN" sz="2000" dirty="0"/>
              <a:t>  	;</a:t>
            </a:r>
            <a:r>
              <a:rPr lang="zh-CN" altLang="en-US" sz="2000" dirty="0"/>
              <a:t>锁不可用，自旋等待</a:t>
            </a:r>
          </a:p>
          <a:p>
            <a:pPr marL="0" indent="0">
              <a:buNone/>
            </a:pPr>
            <a:r>
              <a:rPr lang="zh-CN" altLang="en-US" sz="2000" dirty="0"/>
              <a:t>        </a:t>
            </a:r>
            <a:r>
              <a:rPr lang="en-US" altLang="zh-CN" sz="2000" dirty="0"/>
              <a:t>DADDUI      R2, R0</a:t>
            </a:r>
            <a:r>
              <a:rPr lang="zh-CN" altLang="en-US" sz="2000" dirty="0"/>
              <a:t>，</a:t>
            </a:r>
            <a:r>
              <a:rPr lang="en-US" altLang="zh-CN" sz="2000" dirty="0"/>
              <a:t>#1   ;</a:t>
            </a:r>
          </a:p>
          <a:p>
            <a:pPr marL="0" indent="0">
              <a:buNone/>
            </a:pPr>
            <a:r>
              <a:rPr lang="en-US" altLang="zh-CN" sz="2000" dirty="0"/>
              <a:t>		    EXCH	R2</a:t>
            </a:r>
            <a:r>
              <a:rPr lang="zh-CN" altLang="en-US" sz="2000" dirty="0"/>
              <a:t>，</a:t>
            </a:r>
            <a:r>
              <a:rPr lang="en-US" altLang="zh-CN" sz="2000" dirty="0"/>
              <a:t>0</a:t>
            </a:r>
            <a:r>
              <a:rPr lang="zh-CN" altLang="en-US" sz="2000" dirty="0"/>
              <a:t>（</a:t>
            </a:r>
            <a:r>
              <a:rPr lang="en-US" altLang="zh-CN" sz="2000" dirty="0"/>
              <a:t>R1</a:t>
            </a:r>
            <a:r>
              <a:rPr lang="zh-CN" altLang="en-US" sz="2000" dirty="0"/>
              <a:t>）</a:t>
            </a:r>
            <a:r>
              <a:rPr lang="en-US" altLang="zh-CN" sz="2000" dirty="0"/>
              <a:t>;</a:t>
            </a:r>
            <a:r>
              <a:rPr lang="zh-CN" altLang="en-US" sz="2000" dirty="0"/>
              <a:t>交换</a:t>
            </a:r>
          </a:p>
          <a:p>
            <a:pPr marL="0" indent="0">
              <a:buNone/>
            </a:pPr>
            <a:r>
              <a:rPr lang="zh-CN" altLang="en-US" sz="2000" dirty="0"/>
              <a:t>        </a:t>
            </a:r>
            <a:r>
              <a:rPr lang="en-US" altLang="zh-CN" sz="2000" dirty="0"/>
              <a:t>BNEZ   	R2, </a:t>
            </a:r>
            <a:r>
              <a:rPr lang="en-US" altLang="zh-CN" sz="2000" dirty="0" err="1"/>
              <a:t>lockit</a:t>
            </a:r>
            <a:r>
              <a:rPr lang="en-US" altLang="zh-CN" sz="2000" dirty="0"/>
              <a:t> 	 ;</a:t>
            </a:r>
            <a:r>
              <a:rPr lang="zh-CN" altLang="en-US" sz="2000" dirty="0"/>
              <a:t>若锁值非</a:t>
            </a:r>
            <a:r>
              <a:rPr lang="en-US" altLang="zh-CN" sz="2000" dirty="0"/>
              <a:t>0</a:t>
            </a:r>
            <a:r>
              <a:rPr lang="zh-CN" altLang="en-US" sz="2000" dirty="0"/>
              <a:t>，重新开始竞争</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Rot="1" noChangeArrowheads="1"/>
          </p:cNvSpPr>
          <p:nvPr>
            <p:ph type="title"/>
          </p:nvPr>
        </p:nvSpPr>
        <p:spPr/>
        <p:txBody>
          <a:bodyPr/>
          <a:lstStyle/>
          <a:p>
            <a:r>
              <a:rPr lang="en-US" altLang="zh-CN"/>
              <a:t>Cache-coherence steps and bus traffic for P0,P1,P2</a:t>
            </a:r>
          </a:p>
        </p:txBody>
      </p:sp>
      <p:graphicFrame>
        <p:nvGraphicFramePr>
          <p:cNvPr id="752643" name="Object 3"/>
          <p:cNvGraphicFramePr>
            <a:graphicFrameLocks noGrp="1" noChangeAspect="1"/>
          </p:cNvGraphicFramePr>
          <p:nvPr>
            <p:ph idx="1"/>
          </p:nvPr>
        </p:nvGraphicFramePr>
        <p:xfrm>
          <a:off x="2466570" y="1268760"/>
          <a:ext cx="6935010" cy="4419600"/>
        </p:xfrm>
        <a:graphic>
          <a:graphicData uri="http://schemas.openxmlformats.org/presentationml/2006/ole">
            <mc:AlternateContent xmlns:mc="http://schemas.openxmlformats.org/markup-compatibility/2006">
              <mc:Choice xmlns:v="urn:schemas-microsoft-com:vml" Requires="v">
                <p:oleObj spid="_x0000_s16386" name="Document" r:id="rId3" imgW="9366339" imgH="5969131" progId="Word.Document.8">
                  <p:embed/>
                </p:oleObj>
              </mc:Choice>
              <mc:Fallback>
                <p:oleObj name="Document" r:id="rId3" imgW="9366339" imgH="5969131" progId="Word.Document.8">
                  <p:embed/>
                  <p:pic>
                    <p:nvPicPr>
                      <p:cNvPr id="7526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570" y="1268760"/>
                        <a:ext cx="6935010" cy="4419600"/>
                      </a:xfrm>
                      <a:prstGeom prst="rect">
                        <a:avLst/>
                      </a:prstGeom>
                      <a:solidFill>
                        <a:schemeClr val="accent1"/>
                      </a:solidFill>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Rot="1" noChangeArrowheads="1"/>
          </p:cNvSpPr>
          <p:nvPr>
            <p:ph type="title"/>
          </p:nvPr>
        </p:nvSpPr>
        <p:spPr/>
        <p:txBody>
          <a:bodyPr/>
          <a:lstStyle/>
          <a:p>
            <a:r>
              <a:rPr lang="zh-CN" altLang="en-US"/>
              <a:t>前例说明</a:t>
            </a:r>
          </a:p>
        </p:txBody>
      </p:sp>
      <p:sp>
        <p:nvSpPr>
          <p:cNvPr id="753667" name="Rectangle 3"/>
          <p:cNvSpPr>
            <a:spLocks noGrp="1" noRot="1" noChangeArrowheads="1"/>
          </p:cNvSpPr>
          <p:nvPr>
            <p:ph idx="1"/>
          </p:nvPr>
        </p:nvSpPr>
        <p:spPr/>
        <p:txBody>
          <a:bodyPr/>
          <a:lstStyle/>
          <a:p>
            <a:r>
              <a:rPr lang="zh-CN" altLang="en-US" dirty="0"/>
              <a:t>采用写无效一致性协议。</a:t>
            </a:r>
            <a:r>
              <a:rPr lang="en-US" altLang="zh-CN" dirty="0"/>
              <a:t>P0</a:t>
            </a:r>
            <a:r>
              <a:rPr lang="zh-CN" altLang="en-US" dirty="0"/>
              <a:t>退出并开锁（</a:t>
            </a:r>
            <a:r>
              <a:rPr lang="en-US" altLang="zh-CN" dirty="0"/>
              <a:t>step2</a:t>
            </a:r>
            <a:r>
              <a:rPr lang="zh-CN" altLang="en-US" dirty="0"/>
              <a:t>）后，</a:t>
            </a:r>
            <a:r>
              <a:rPr lang="en-US" altLang="zh-CN" dirty="0"/>
              <a:t>P1</a:t>
            </a:r>
            <a:r>
              <a:rPr lang="zh-CN" altLang="en-US" dirty="0"/>
              <a:t>和</a:t>
            </a:r>
            <a:r>
              <a:rPr lang="en-US" altLang="zh-CN" dirty="0"/>
              <a:t>P2</a:t>
            </a:r>
            <a:r>
              <a:rPr lang="zh-CN" altLang="en-US" dirty="0"/>
              <a:t>竞争，看哪个先读到所值等于</a:t>
            </a:r>
            <a:r>
              <a:rPr lang="en-US" altLang="zh-CN" dirty="0"/>
              <a:t>0</a:t>
            </a:r>
            <a:r>
              <a:rPr lang="zh-CN" altLang="en-US" dirty="0"/>
              <a:t>。</a:t>
            </a:r>
            <a:r>
              <a:rPr lang="en-US" altLang="zh-CN" dirty="0"/>
              <a:t>P2</a:t>
            </a:r>
            <a:r>
              <a:rPr lang="zh-CN" altLang="en-US" dirty="0"/>
              <a:t>胜出并进入临界区（</a:t>
            </a:r>
            <a:r>
              <a:rPr lang="en-US" altLang="zh-CN" dirty="0"/>
              <a:t>step6,7</a:t>
            </a:r>
            <a:r>
              <a:rPr lang="zh-CN" altLang="en-US" dirty="0"/>
              <a:t>），</a:t>
            </a:r>
            <a:r>
              <a:rPr lang="en-US" altLang="zh-CN" dirty="0"/>
              <a:t>P1</a:t>
            </a:r>
            <a:r>
              <a:rPr lang="zh-CN" altLang="en-US" dirty="0"/>
              <a:t>失败开始自旋等待。（</a:t>
            </a:r>
            <a:r>
              <a:rPr lang="en-US" altLang="zh-CN" dirty="0"/>
              <a:t>step7,8</a:t>
            </a:r>
            <a:r>
              <a:rPr lang="zh-CN" altLang="en-US" dirty="0"/>
              <a:t>）。</a:t>
            </a:r>
            <a:endParaRPr lang="en-US" altLang="zh-CN" dirty="0"/>
          </a:p>
          <a:p>
            <a:endParaRPr lang="zh-CN" altLang="en-US" dirty="0"/>
          </a:p>
          <a:p>
            <a:r>
              <a:rPr lang="zh-CN" altLang="en-US" dirty="0"/>
              <a:t>获得总线和对失配事件的反应要花很多时间。图中省略。</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Rot="1" noChangeArrowheads="1"/>
          </p:cNvSpPr>
          <p:nvPr>
            <p:ph type="title"/>
          </p:nvPr>
        </p:nvSpPr>
        <p:spPr/>
        <p:txBody>
          <a:bodyPr/>
          <a:lstStyle/>
          <a:p>
            <a:r>
              <a:rPr lang="zh-CN" altLang="en-US"/>
              <a:t>二、用链接</a:t>
            </a:r>
            <a:r>
              <a:rPr lang="en-US" altLang="zh-CN"/>
              <a:t>Load/</a:t>
            </a:r>
            <a:r>
              <a:rPr lang="zh-CN" altLang="en-US"/>
              <a:t>条件</a:t>
            </a:r>
            <a:r>
              <a:rPr lang="en-US" altLang="zh-CN"/>
              <a:t>Store</a:t>
            </a:r>
            <a:r>
              <a:rPr lang="zh-CN" altLang="en-US"/>
              <a:t>指令实现自旋锁</a:t>
            </a:r>
          </a:p>
        </p:txBody>
      </p:sp>
      <p:sp>
        <p:nvSpPr>
          <p:cNvPr id="754691" name="Rectangle 3"/>
          <p:cNvSpPr>
            <a:spLocks noGrp="1" noRot="1" noChangeArrowheads="1"/>
          </p:cNvSpPr>
          <p:nvPr>
            <p:ph idx="1"/>
          </p:nvPr>
        </p:nvSpPr>
        <p:spPr/>
        <p:txBody>
          <a:bodyPr/>
          <a:lstStyle/>
          <a:p>
            <a:pPr marL="0" indent="0">
              <a:buNone/>
            </a:pPr>
            <a:r>
              <a:rPr lang="en-US" altLang="zh-CN" dirty="0" err="1"/>
              <a:t>Lockit:LL</a:t>
            </a:r>
            <a:r>
              <a:rPr lang="en-US" altLang="zh-CN" dirty="0"/>
              <a:t>      	 R2, 0(R1)  ;Load linked</a:t>
            </a:r>
          </a:p>
          <a:p>
            <a:pPr marL="0" indent="0">
              <a:buNone/>
            </a:pPr>
            <a:r>
              <a:rPr lang="en-US" altLang="zh-CN" dirty="0"/>
              <a:t>            BNEZ	 R2, </a:t>
            </a:r>
            <a:r>
              <a:rPr lang="en-US" altLang="zh-CN" dirty="0" err="1"/>
              <a:t>lockit</a:t>
            </a:r>
            <a:r>
              <a:rPr lang="en-US" altLang="zh-CN" dirty="0"/>
              <a:t>   ;not available-spin</a:t>
            </a:r>
          </a:p>
          <a:p>
            <a:pPr marL="0" indent="0">
              <a:buNone/>
            </a:pPr>
            <a:r>
              <a:rPr lang="en-US" altLang="zh-CN" dirty="0"/>
              <a:t>            DADDUI   R2,R0</a:t>
            </a:r>
            <a:r>
              <a:rPr lang="zh-CN" altLang="en-US" dirty="0"/>
              <a:t>，</a:t>
            </a:r>
            <a:r>
              <a:rPr lang="en-US" altLang="zh-CN" dirty="0"/>
              <a:t>#1 ;locked value</a:t>
            </a:r>
          </a:p>
          <a:p>
            <a:pPr marL="0" indent="0">
              <a:buNone/>
            </a:pPr>
            <a:r>
              <a:rPr lang="en-US" altLang="zh-CN" dirty="0"/>
              <a:t>            SC    	 R2, 0(R1)  ;store</a:t>
            </a:r>
          </a:p>
          <a:p>
            <a:pPr marL="0" indent="0">
              <a:buNone/>
            </a:pPr>
            <a:r>
              <a:rPr lang="en-US" altLang="zh-CN" dirty="0"/>
              <a:t>            BEQZ	 R2, </a:t>
            </a:r>
            <a:r>
              <a:rPr lang="en-US" altLang="zh-CN" dirty="0" err="1"/>
              <a:t>lockit</a:t>
            </a:r>
            <a:r>
              <a:rPr lang="en-US" altLang="zh-CN" dirty="0"/>
              <a:t>   ;branch if store fails</a:t>
            </a:r>
          </a:p>
          <a:p>
            <a:pPr lvl="1"/>
            <a:r>
              <a:rPr lang="zh-CN" altLang="en-US" dirty="0"/>
              <a:t>第一条转移指令是自旋循环，（读锁值，等待可用。）</a:t>
            </a:r>
          </a:p>
          <a:p>
            <a:pPr lvl="1"/>
            <a:r>
              <a:rPr lang="zh-CN" altLang="en-US" dirty="0"/>
              <a:t>第二条转移指令：是当两个处理器同时看到可用锁后竞争获得锁，失败者重新进入自旋等待。</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Rot="1" noChangeArrowheads="1"/>
          </p:cNvSpPr>
          <p:nvPr>
            <p:ph type="title"/>
          </p:nvPr>
        </p:nvSpPr>
        <p:spPr/>
        <p:txBody>
          <a:bodyPr/>
          <a:lstStyle/>
          <a:p>
            <a:r>
              <a:rPr lang="zh-CN" altLang="en-US"/>
              <a:t>同步操作性能分析</a:t>
            </a:r>
          </a:p>
        </p:txBody>
      </p:sp>
      <p:sp>
        <p:nvSpPr>
          <p:cNvPr id="755715" name="Rectangle 3"/>
          <p:cNvSpPr>
            <a:spLocks noGrp="1" noRot="1" noChangeArrowheads="1"/>
          </p:cNvSpPr>
          <p:nvPr>
            <p:ph idx="1"/>
          </p:nvPr>
        </p:nvSpPr>
        <p:spPr/>
        <p:txBody>
          <a:bodyPr/>
          <a:lstStyle/>
          <a:p>
            <a:r>
              <a:rPr lang="zh-CN" altLang="en-US"/>
              <a:t>自旋锁的扩展性不好。由于由目录或总线来完成处理器同步操作的串行化，当处理器数目增大时，处理器间同步会使锁的竞争迅速加剧并带来大量的总线数据传输。造成同步性能下降。</a:t>
            </a:r>
          </a:p>
          <a:p>
            <a:endParaRPr lang="en-US" altLang="zh-C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Rot="1" noChangeArrowheads="1"/>
          </p:cNvSpPr>
          <p:nvPr>
            <p:ph type="title"/>
          </p:nvPr>
        </p:nvSpPr>
        <p:spPr/>
        <p:txBody>
          <a:bodyPr/>
          <a:lstStyle/>
          <a:p>
            <a:r>
              <a:rPr lang="zh-CN" altLang="en-US"/>
              <a:t>三、</a:t>
            </a:r>
            <a:r>
              <a:rPr lang="en-US" altLang="zh-CN"/>
              <a:t>Barrier Synchronization</a:t>
            </a:r>
          </a:p>
        </p:txBody>
      </p:sp>
      <p:sp>
        <p:nvSpPr>
          <p:cNvPr id="758787" name="Rectangle 3"/>
          <p:cNvSpPr>
            <a:spLocks noGrp="1" noRot="1" noChangeArrowheads="1"/>
          </p:cNvSpPr>
          <p:nvPr>
            <p:ph idx="1"/>
          </p:nvPr>
        </p:nvSpPr>
        <p:spPr/>
        <p:txBody>
          <a:bodyPr/>
          <a:lstStyle/>
          <a:p>
            <a:r>
              <a:rPr lang="en-US" altLang="zh-CN" dirty="0"/>
              <a:t>A </a:t>
            </a:r>
            <a:r>
              <a:rPr lang="en-US" altLang="zh-CN" b="1" dirty="0"/>
              <a:t>barrier</a:t>
            </a:r>
            <a:r>
              <a:rPr lang="en-US" altLang="zh-CN" dirty="0"/>
              <a:t> forces all processes to wait until all the processes reach the barrier and then release all the processes.</a:t>
            </a:r>
          </a:p>
          <a:p>
            <a:r>
              <a:rPr lang="zh-CN" altLang="en-US" dirty="0"/>
              <a:t>实现：两个自旋锁</a:t>
            </a:r>
          </a:p>
          <a:p>
            <a:pPr lvl="1"/>
            <a:r>
              <a:rPr lang="zh-CN" altLang="en-US" dirty="0"/>
              <a:t>一个用于锁住共享变量：已到达进程计数器；</a:t>
            </a:r>
          </a:p>
          <a:p>
            <a:pPr lvl="1"/>
            <a:r>
              <a:rPr lang="zh-CN" altLang="en-US" dirty="0"/>
              <a:t>一个迫使到达的进程自旋等待最后一个进程；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Rot="1" noChangeArrowheads="1"/>
          </p:cNvSpPr>
          <p:nvPr>
            <p:ph type="title"/>
          </p:nvPr>
        </p:nvSpPr>
        <p:spPr/>
        <p:txBody>
          <a:bodyPr/>
          <a:lstStyle/>
          <a:p>
            <a:r>
              <a:rPr lang="zh-CN" altLang="en-US"/>
              <a:t>二、发展历史（</a:t>
            </a:r>
            <a:r>
              <a:rPr lang="en-US" altLang="zh-CN"/>
              <a:t>1</a:t>
            </a:r>
            <a:r>
              <a:rPr lang="zh-CN" altLang="en-US"/>
              <a:t>）</a:t>
            </a:r>
          </a:p>
        </p:txBody>
      </p:sp>
      <p:sp>
        <p:nvSpPr>
          <p:cNvPr id="588803" name="Rectangle 3"/>
          <p:cNvSpPr>
            <a:spLocks noGrp="1" noRot="1" noChangeArrowheads="1"/>
          </p:cNvSpPr>
          <p:nvPr>
            <p:ph idx="1"/>
          </p:nvPr>
        </p:nvSpPr>
        <p:spPr/>
        <p:txBody>
          <a:bodyPr/>
          <a:lstStyle/>
          <a:p>
            <a:r>
              <a:rPr lang="en-US" altLang="zh-CN"/>
              <a:t>1. </a:t>
            </a:r>
            <a:r>
              <a:rPr lang="zh-CN" altLang="en-US"/>
              <a:t>历史上最早成功的多处理器机为</a:t>
            </a:r>
            <a:r>
              <a:rPr lang="en-US" altLang="zh-CN"/>
              <a:t>SIMD</a:t>
            </a:r>
          </a:p>
          <a:p>
            <a:pPr lvl="1"/>
            <a:r>
              <a:rPr lang="en-US" altLang="zh-CN"/>
              <a:t>connection machine  2</a:t>
            </a:r>
            <a:r>
              <a:rPr lang="zh-CN" altLang="en-US"/>
              <a:t>：</a:t>
            </a:r>
            <a:r>
              <a:rPr lang="en-US" altLang="zh-CN"/>
              <a:t>65535</a:t>
            </a:r>
            <a:r>
              <a:rPr lang="zh-CN" altLang="en-US"/>
              <a:t>个 </a:t>
            </a:r>
            <a:r>
              <a:rPr lang="en-US" altLang="zh-CN"/>
              <a:t>1bit processors</a:t>
            </a:r>
          </a:p>
          <a:p>
            <a:pPr lvl="1"/>
            <a:r>
              <a:rPr lang="en-US" altLang="zh-CN"/>
              <a:t>Illiac IV</a:t>
            </a:r>
            <a:r>
              <a:rPr lang="zh-CN" altLang="en-US"/>
              <a:t>：  </a:t>
            </a:r>
            <a:r>
              <a:rPr lang="en-US" altLang="zh-CN"/>
              <a:t>64</a:t>
            </a:r>
            <a:r>
              <a:rPr lang="zh-CN" altLang="en-US"/>
              <a:t>个 </a:t>
            </a:r>
            <a:r>
              <a:rPr lang="en-US" altLang="zh-CN"/>
              <a:t>64bit processors</a:t>
            </a:r>
          </a:p>
          <a:p>
            <a:pPr lvl="1"/>
            <a:r>
              <a:rPr lang="zh-CN" altLang="en-US"/>
              <a:t>作为通用机，</a:t>
            </a:r>
            <a:r>
              <a:rPr lang="en-US" altLang="zh-CN"/>
              <a:t>80</a:t>
            </a:r>
            <a:r>
              <a:rPr lang="zh-CN" altLang="en-US"/>
              <a:t>年代重新崛起</a:t>
            </a:r>
          </a:p>
          <a:p>
            <a:pPr lvl="2"/>
            <a:r>
              <a:rPr lang="en-US" altLang="zh-CN"/>
              <a:t>Thinking machine, MasPar</a:t>
            </a:r>
          </a:p>
          <a:p>
            <a:pPr lvl="1"/>
            <a:r>
              <a:rPr lang="zh-CN" altLang="en-US"/>
              <a:t>但再次回落</a:t>
            </a:r>
          </a:p>
          <a:p>
            <a:pPr lvl="2"/>
            <a:r>
              <a:rPr lang="zh-CN" altLang="en-US"/>
              <a:t>不灵活，不适用于很多问题，当</a:t>
            </a:r>
            <a:r>
              <a:rPr lang="en-US" altLang="zh-CN"/>
              <a:t>scale down</a:t>
            </a:r>
            <a:r>
              <a:rPr lang="zh-CN" altLang="en-US"/>
              <a:t>时，性</a:t>
            </a:r>
            <a:r>
              <a:rPr lang="en-US" altLang="zh-CN"/>
              <a:t>/</a:t>
            </a:r>
            <a:r>
              <a:rPr lang="zh-CN" altLang="en-US"/>
              <a:t>价比变差。</a:t>
            </a:r>
          </a:p>
          <a:p>
            <a:pPr lvl="2"/>
            <a:r>
              <a:rPr lang="zh-CN" altLang="en-US"/>
              <a:t>无法利用高性价比的微处理器，而必须设计专用</a:t>
            </a:r>
            <a:r>
              <a:rPr lang="en-US" altLang="zh-CN"/>
              <a:t>processor</a:t>
            </a:r>
            <a:r>
              <a:rPr lang="zh-CN" altLang="en-US"/>
              <a:t>。</a:t>
            </a:r>
          </a:p>
          <a:p>
            <a:pPr lvl="1"/>
            <a:r>
              <a:rPr lang="en-US" altLang="zh-CN"/>
              <a:t>SIMD</a:t>
            </a:r>
            <a:r>
              <a:rPr lang="zh-CN" altLang="en-US"/>
              <a:t>多处理器作为专用机，特别是在</a:t>
            </a:r>
            <a:r>
              <a:rPr lang="en-US" altLang="zh-CN"/>
              <a:t>image</a:t>
            </a:r>
            <a:r>
              <a:rPr lang="zh-CN" altLang="en-US"/>
              <a:t>和</a:t>
            </a:r>
            <a:r>
              <a:rPr lang="en-US" altLang="zh-CN"/>
              <a:t>signal</a:t>
            </a:r>
            <a:r>
              <a:rPr lang="zh-CN" altLang="en-US"/>
              <a:t>处理领域的</a:t>
            </a:r>
            <a:r>
              <a:rPr lang="en-US" altLang="zh-CN"/>
              <a:t>array processor </a:t>
            </a:r>
            <a:r>
              <a:rPr lang="zh-CN" altLang="en-US"/>
              <a:t>，仍有前途。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588803">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Rot="1" noChangeArrowheads="1"/>
          </p:cNvSpPr>
          <p:nvPr>
            <p:ph type="title"/>
          </p:nvPr>
        </p:nvSpPr>
        <p:spPr/>
        <p:txBody>
          <a:bodyPr/>
          <a:lstStyle/>
          <a:p>
            <a:r>
              <a:rPr lang="en-US" altLang="zh-CN" dirty="0"/>
              <a:t>1. </a:t>
            </a:r>
            <a:r>
              <a:rPr lang="zh-CN" altLang="en-US" dirty="0"/>
              <a:t>实现</a:t>
            </a:r>
            <a:r>
              <a:rPr lang="en-US" altLang="zh-CN" dirty="0"/>
              <a:t>Barrier</a:t>
            </a:r>
            <a:r>
              <a:rPr lang="zh-CN" altLang="en-US" dirty="0"/>
              <a:t>的程序</a:t>
            </a:r>
            <a:r>
              <a:rPr lang="en-US" altLang="en-US" dirty="0"/>
              <a:t>:</a:t>
            </a:r>
            <a:endParaRPr lang="en-US" altLang="zh-CN" sz="2000" dirty="0"/>
          </a:p>
        </p:txBody>
      </p:sp>
      <p:sp>
        <p:nvSpPr>
          <p:cNvPr id="759811" name="Rectangle 3"/>
          <p:cNvSpPr>
            <a:spLocks noGrp="1" noRot="1" noChangeArrowheads="1"/>
          </p:cNvSpPr>
          <p:nvPr>
            <p:ph idx="1"/>
          </p:nvPr>
        </p:nvSpPr>
        <p:spPr>
          <a:xfrm>
            <a:off x="2286001" y="1196976"/>
            <a:ext cx="7770813" cy="4608513"/>
          </a:xfrm>
        </p:spPr>
        <p:txBody>
          <a:bodyPr/>
          <a:lstStyle/>
          <a:p>
            <a:pPr>
              <a:spcBef>
                <a:spcPct val="10000"/>
              </a:spcBef>
              <a:buFont typeface="Wingdings" pitchFamily="2" charset="2"/>
              <a:buNone/>
            </a:pPr>
            <a:r>
              <a:rPr lang="en-US" altLang="zh-CN" b="1" dirty="0"/>
              <a:t>lock ( </a:t>
            </a:r>
            <a:r>
              <a:rPr lang="en-US" altLang="zh-CN" b="1" dirty="0" err="1"/>
              <a:t>counterlock</a:t>
            </a:r>
            <a:r>
              <a:rPr lang="en-US" altLang="zh-CN" b="1" dirty="0"/>
              <a:t> );               //ensure update atomic</a:t>
            </a:r>
          </a:p>
          <a:p>
            <a:pPr>
              <a:spcBef>
                <a:spcPct val="10000"/>
              </a:spcBef>
              <a:buFont typeface="Wingdings" pitchFamily="2" charset="2"/>
              <a:buNone/>
            </a:pPr>
            <a:r>
              <a:rPr lang="en-US" altLang="zh-CN" b="1" dirty="0"/>
              <a:t>if ( count == 0 ) release = 0;  // first--&gt;reset release</a:t>
            </a:r>
          </a:p>
          <a:p>
            <a:pPr>
              <a:spcBef>
                <a:spcPct val="10000"/>
              </a:spcBef>
              <a:buFont typeface="Wingdings" pitchFamily="2" charset="2"/>
              <a:buNone/>
            </a:pPr>
            <a:r>
              <a:rPr lang="en-US" altLang="zh-CN" b="1" dirty="0"/>
              <a:t>count = count +1;                  // count arrivals</a:t>
            </a:r>
          </a:p>
          <a:p>
            <a:pPr>
              <a:spcBef>
                <a:spcPct val="10000"/>
              </a:spcBef>
              <a:buFont typeface="Wingdings" pitchFamily="2" charset="2"/>
              <a:buNone/>
            </a:pPr>
            <a:r>
              <a:rPr lang="en-US" altLang="zh-CN" b="1" dirty="0"/>
              <a:t>unlock ( </a:t>
            </a:r>
            <a:r>
              <a:rPr lang="en-US" altLang="zh-CN" b="1" dirty="0" err="1"/>
              <a:t>counterlock</a:t>
            </a:r>
            <a:r>
              <a:rPr lang="en-US" altLang="zh-CN" b="1" dirty="0"/>
              <a:t> );          // release lock</a:t>
            </a:r>
          </a:p>
          <a:p>
            <a:pPr>
              <a:spcBef>
                <a:spcPct val="10000"/>
              </a:spcBef>
              <a:buFont typeface="Wingdings" pitchFamily="2" charset="2"/>
              <a:buNone/>
            </a:pPr>
            <a:r>
              <a:rPr lang="en-US" altLang="zh-CN" b="1" dirty="0"/>
              <a:t>if ( count == total ){               // all arrived</a:t>
            </a:r>
          </a:p>
          <a:p>
            <a:pPr>
              <a:spcBef>
                <a:spcPct val="10000"/>
              </a:spcBef>
              <a:buFont typeface="Wingdings" pitchFamily="2" charset="2"/>
              <a:buNone/>
            </a:pPr>
            <a:r>
              <a:rPr lang="en-US" altLang="zh-CN" b="1" dirty="0"/>
              <a:t>         count = 0;                    // reset counter</a:t>
            </a:r>
          </a:p>
          <a:p>
            <a:pPr>
              <a:spcBef>
                <a:spcPct val="10000"/>
              </a:spcBef>
              <a:buFont typeface="Wingdings" pitchFamily="2" charset="2"/>
              <a:buNone/>
            </a:pPr>
            <a:r>
              <a:rPr lang="en-US" altLang="zh-CN" b="1" dirty="0"/>
              <a:t>         release =1;                 // release processes</a:t>
            </a:r>
          </a:p>
          <a:p>
            <a:pPr>
              <a:spcBef>
                <a:spcPct val="10000"/>
              </a:spcBef>
              <a:buFont typeface="Wingdings" pitchFamily="2" charset="2"/>
              <a:buNone/>
            </a:pPr>
            <a:r>
              <a:rPr lang="en-US" altLang="zh-CN" b="1" dirty="0"/>
              <a:t>}</a:t>
            </a:r>
          </a:p>
          <a:p>
            <a:pPr>
              <a:spcBef>
                <a:spcPct val="10000"/>
              </a:spcBef>
              <a:buFont typeface="Wingdings" pitchFamily="2" charset="2"/>
              <a:buNone/>
            </a:pPr>
            <a:r>
              <a:rPr lang="en-US" altLang="zh-CN" b="1" dirty="0"/>
              <a:t>else {                                   // more to come </a:t>
            </a:r>
          </a:p>
          <a:p>
            <a:pPr>
              <a:spcBef>
                <a:spcPct val="10000"/>
              </a:spcBef>
              <a:buFont typeface="Wingdings" pitchFamily="2" charset="2"/>
              <a:buNone/>
            </a:pPr>
            <a:r>
              <a:rPr lang="en-US" altLang="zh-CN" b="1" dirty="0"/>
              <a:t>          spin(release ==1) ;   // wait for arrivals</a:t>
            </a:r>
          </a:p>
          <a:p>
            <a:pPr>
              <a:spcBef>
                <a:spcPct val="10000"/>
              </a:spcBef>
              <a:buFont typeface="Wingdings" pitchFamily="2" charset="2"/>
              <a:buNone/>
            </a:pPr>
            <a:r>
              <a:rPr lang="en-US" altLang="zh-CN" b="1" dirty="0"/>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rrowheads="1"/>
          </p:cNvSpPr>
          <p:nvPr>
            <p:ph type="title"/>
          </p:nvPr>
        </p:nvSpPr>
        <p:spPr/>
        <p:txBody>
          <a:bodyPr/>
          <a:lstStyle/>
          <a:p>
            <a:r>
              <a:rPr lang="zh-CN" altLang="en-US"/>
              <a:t>前面</a:t>
            </a:r>
            <a:r>
              <a:rPr lang="en-US" altLang="zh-CN"/>
              <a:t>barrier</a:t>
            </a:r>
            <a:r>
              <a:rPr lang="zh-CN" altLang="en-US"/>
              <a:t>实现代码分析：</a:t>
            </a:r>
          </a:p>
        </p:txBody>
      </p:sp>
      <p:sp>
        <p:nvSpPr>
          <p:cNvPr id="760835" name="Rectangle 3"/>
          <p:cNvSpPr>
            <a:spLocks noGrp="1" noRot="1" noChangeArrowheads="1"/>
          </p:cNvSpPr>
          <p:nvPr>
            <p:ph idx="1"/>
          </p:nvPr>
        </p:nvSpPr>
        <p:spPr/>
        <p:txBody>
          <a:bodyPr/>
          <a:lstStyle/>
          <a:p>
            <a:r>
              <a:rPr lang="zh-CN" altLang="en-US"/>
              <a:t>有可能出现某个进程永远被关在</a:t>
            </a:r>
            <a:r>
              <a:rPr lang="en-US" altLang="zh-CN"/>
              <a:t>Barrier</a:t>
            </a:r>
            <a:r>
              <a:rPr lang="zh-CN" altLang="en-US"/>
              <a:t>内的情况：</a:t>
            </a:r>
          </a:p>
          <a:p>
            <a:pPr lvl="1"/>
            <a:r>
              <a:rPr lang="en-US" altLang="zh-CN"/>
              <a:t>barrier</a:t>
            </a:r>
            <a:r>
              <a:rPr lang="zh-CN" altLang="en-US"/>
              <a:t>常常用在循环体内，所以离开</a:t>
            </a:r>
            <a:r>
              <a:rPr lang="en-US" altLang="zh-CN"/>
              <a:t>barrier</a:t>
            </a:r>
            <a:r>
              <a:rPr lang="zh-CN" altLang="en-US"/>
              <a:t>的进程可能再次到达</a:t>
            </a:r>
            <a:r>
              <a:rPr lang="en-US" altLang="zh-CN"/>
              <a:t>barrier;</a:t>
            </a:r>
          </a:p>
          <a:p>
            <a:pPr lvl="1"/>
            <a:r>
              <a:rPr lang="zh-CN" altLang="en-US"/>
              <a:t>跑得快的进程有可能在最后一个进程离开</a:t>
            </a:r>
            <a:r>
              <a:rPr lang="en-US" altLang="zh-CN"/>
              <a:t>barrier</a:t>
            </a:r>
            <a:r>
              <a:rPr lang="zh-CN" altLang="en-US"/>
              <a:t>前又已经再次到达</a:t>
            </a:r>
            <a:r>
              <a:rPr lang="en-US" altLang="zh-CN"/>
              <a:t>barrier </a:t>
            </a:r>
            <a:r>
              <a:rPr lang="zh-CN" altLang="en-US"/>
              <a:t>。</a:t>
            </a:r>
          </a:p>
          <a:p>
            <a:pPr lvl="1"/>
            <a:r>
              <a:rPr lang="zh-CN" altLang="en-US"/>
              <a:t>跑得快的进程又重置</a:t>
            </a:r>
            <a:r>
              <a:rPr lang="en-US" altLang="zh-CN"/>
              <a:t>release</a:t>
            </a:r>
            <a:r>
              <a:rPr lang="zh-CN" altLang="en-US"/>
              <a:t>标志，使得所有进程会无限制地等在</a:t>
            </a:r>
            <a:r>
              <a:rPr lang="en-US" altLang="zh-CN"/>
              <a:t>barrier</a:t>
            </a:r>
            <a:r>
              <a:rPr lang="zh-CN" altLang="en-US"/>
              <a:t>那里。因为前一轮的最后那个进程不可能第二次到达</a:t>
            </a:r>
            <a:r>
              <a:rPr lang="en-US" altLang="zh-CN"/>
              <a:t>barrier</a:t>
            </a:r>
            <a:r>
              <a:rPr lang="zh-CN" altLang="en-US"/>
              <a:t>，所以计数器就永远达不到进程总数。</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Rot="1" noChangeArrowheads="1"/>
          </p:cNvSpPr>
          <p:nvPr>
            <p:ph type="title"/>
          </p:nvPr>
        </p:nvSpPr>
        <p:spPr/>
        <p:txBody>
          <a:bodyPr/>
          <a:lstStyle/>
          <a:p>
            <a:r>
              <a:rPr lang="zh-CN" altLang="en-US"/>
              <a:t>可能的改进方法：</a:t>
            </a:r>
          </a:p>
        </p:txBody>
      </p:sp>
      <p:sp>
        <p:nvSpPr>
          <p:cNvPr id="761859" name="Rectangle 3"/>
          <p:cNvSpPr>
            <a:spLocks noGrp="1" noRot="1" noChangeArrowheads="1"/>
          </p:cNvSpPr>
          <p:nvPr>
            <p:ph idx="1"/>
          </p:nvPr>
        </p:nvSpPr>
        <p:spPr/>
        <p:txBody>
          <a:bodyPr/>
          <a:lstStyle/>
          <a:p>
            <a:r>
              <a:rPr lang="zh-CN" altLang="en-US" b="1" dirty="0"/>
              <a:t>进程离开</a:t>
            </a:r>
            <a:r>
              <a:rPr lang="en-US" altLang="zh-CN" b="1" dirty="0"/>
              <a:t>barrier</a:t>
            </a:r>
            <a:r>
              <a:rPr lang="zh-CN" altLang="en-US" b="1" dirty="0"/>
              <a:t>时再次计数</a:t>
            </a:r>
            <a:r>
              <a:rPr lang="zh-CN" altLang="en-US" dirty="0"/>
              <a:t>，当离开</a:t>
            </a:r>
            <a:r>
              <a:rPr lang="en-US" altLang="zh-CN" dirty="0"/>
              <a:t>barrier</a:t>
            </a:r>
            <a:r>
              <a:rPr lang="zh-CN" altLang="en-US" dirty="0"/>
              <a:t>的进程数小于进程总数时，不允许其它进程再次进入</a:t>
            </a:r>
            <a:r>
              <a:rPr lang="en-US" altLang="zh-CN" dirty="0"/>
              <a:t>barrier</a:t>
            </a:r>
            <a:r>
              <a:rPr lang="zh-CN" altLang="en-US" dirty="0"/>
              <a:t>。</a:t>
            </a:r>
          </a:p>
          <a:p>
            <a:pPr lvl="1"/>
            <a:r>
              <a:rPr lang="zh-CN" altLang="en-US" dirty="0"/>
              <a:t>缺点是进一步增大同步延时和共享变量访问竞争。</a:t>
            </a:r>
          </a:p>
          <a:p>
            <a:r>
              <a:rPr lang="zh-CN" altLang="en-US" dirty="0"/>
              <a:t>利用私有变量的</a:t>
            </a:r>
            <a:r>
              <a:rPr lang="en-US" altLang="zh-CN" b="1" dirty="0"/>
              <a:t>sense-reversing barrier</a:t>
            </a:r>
          </a:p>
          <a:p>
            <a:pPr lvl="1"/>
            <a:r>
              <a:rPr lang="zh-CN" altLang="en-US" dirty="0"/>
              <a:t>优点：解决了前述进程陷于</a:t>
            </a:r>
            <a:r>
              <a:rPr lang="en-US" altLang="zh-CN" dirty="0"/>
              <a:t>barrier</a:t>
            </a:r>
            <a:r>
              <a:rPr lang="zh-CN" altLang="en-US" dirty="0"/>
              <a:t>无限等待的问题，安全性更好；</a:t>
            </a:r>
          </a:p>
          <a:p>
            <a:pPr lvl="1"/>
            <a:r>
              <a:rPr lang="zh-CN" altLang="en-US" dirty="0"/>
              <a:t>缺点：同步性能仍然不太好。</a:t>
            </a:r>
            <a:endParaRPr lang="en-US" altLang="en-US" dirty="0"/>
          </a:p>
          <a:p>
            <a:endParaRPr lang="en-US" altLang="zh-CN"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Rot="1" noChangeArrowheads="1"/>
          </p:cNvSpPr>
          <p:nvPr>
            <p:ph type="title"/>
          </p:nvPr>
        </p:nvSpPr>
        <p:spPr/>
        <p:txBody>
          <a:bodyPr/>
          <a:lstStyle/>
          <a:p>
            <a:r>
              <a:rPr lang="en-US" altLang="zh-CN" dirty="0"/>
              <a:t>Sense-reversing barrier</a:t>
            </a:r>
            <a:endParaRPr lang="en-US" altLang="zh-CN" sz="2000" dirty="0"/>
          </a:p>
        </p:txBody>
      </p:sp>
      <p:sp>
        <p:nvSpPr>
          <p:cNvPr id="762883" name="Rectangle 3"/>
          <p:cNvSpPr>
            <a:spLocks noGrp="1" noRot="1" noChangeArrowheads="1"/>
          </p:cNvSpPr>
          <p:nvPr>
            <p:ph idx="1"/>
          </p:nvPr>
        </p:nvSpPr>
        <p:spPr>
          <a:xfrm>
            <a:off x="1825625" y="1700213"/>
            <a:ext cx="8210550" cy="4398962"/>
          </a:xfrm>
        </p:spPr>
        <p:txBody>
          <a:bodyPr/>
          <a:lstStyle/>
          <a:p>
            <a:pPr>
              <a:lnSpc>
                <a:spcPct val="85000"/>
              </a:lnSpc>
              <a:spcBef>
                <a:spcPct val="10000"/>
              </a:spcBef>
              <a:buFont typeface="Wingdings" pitchFamily="2" charset="2"/>
              <a:buNone/>
            </a:pPr>
            <a:r>
              <a:rPr lang="zh-CN" altLang="en-US" dirty="0"/>
              <a:t>初始值</a:t>
            </a:r>
            <a:r>
              <a:rPr lang="en-US" altLang="zh-CN" dirty="0"/>
              <a:t>: </a:t>
            </a:r>
            <a:r>
              <a:rPr lang="en-US" altLang="zh-CN" dirty="0" err="1"/>
              <a:t>local_sense</a:t>
            </a:r>
            <a:r>
              <a:rPr lang="en-US" altLang="zh-CN" dirty="0"/>
              <a:t> = release</a:t>
            </a:r>
          </a:p>
          <a:p>
            <a:pPr>
              <a:lnSpc>
                <a:spcPct val="85000"/>
              </a:lnSpc>
              <a:spcBef>
                <a:spcPct val="10000"/>
              </a:spcBef>
              <a:buFont typeface="Wingdings" pitchFamily="2" charset="2"/>
              <a:buNone/>
            </a:pPr>
            <a:r>
              <a:rPr lang="en-US" altLang="zh-CN" dirty="0"/>
              <a:t>}</a:t>
            </a:r>
          </a:p>
          <a:p>
            <a:pPr>
              <a:lnSpc>
                <a:spcPct val="85000"/>
              </a:lnSpc>
              <a:spcBef>
                <a:spcPct val="10000"/>
              </a:spcBef>
              <a:buFont typeface="Wingdings" pitchFamily="2" charset="2"/>
              <a:buNone/>
            </a:pPr>
            <a:r>
              <a:rPr lang="en-US" altLang="zh-CN" dirty="0" err="1"/>
              <a:t>Local_sense</a:t>
            </a:r>
            <a:r>
              <a:rPr lang="en-US" altLang="zh-CN" dirty="0"/>
              <a:t> = ! </a:t>
            </a:r>
            <a:r>
              <a:rPr lang="en-US" altLang="zh-CN" dirty="0" err="1"/>
              <a:t>Local_sense</a:t>
            </a:r>
            <a:r>
              <a:rPr lang="en-US" altLang="zh-CN" dirty="0"/>
              <a:t>;  //toggle </a:t>
            </a:r>
            <a:r>
              <a:rPr lang="en-US" altLang="zh-CN" dirty="0" err="1"/>
              <a:t>local_sence</a:t>
            </a:r>
            <a:endParaRPr lang="en-US" altLang="zh-CN" dirty="0"/>
          </a:p>
          <a:p>
            <a:pPr>
              <a:lnSpc>
                <a:spcPct val="85000"/>
              </a:lnSpc>
              <a:spcBef>
                <a:spcPct val="10000"/>
              </a:spcBef>
              <a:buFont typeface="Wingdings" pitchFamily="2" charset="2"/>
              <a:buNone/>
            </a:pPr>
            <a:r>
              <a:rPr lang="en-US" altLang="zh-CN" dirty="0"/>
              <a:t>lock ( </a:t>
            </a:r>
            <a:r>
              <a:rPr lang="en-US" altLang="zh-CN" dirty="0" err="1"/>
              <a:t>counterlock</a:t>
            </a:r>
            <a:r>
              <a:rPr lang="en-US" altLang="zh-CN" dirty="0"/>
              <a:t> );                  //ensure update atomic</a:t>
            </a:r>
          </a:p>
          <a:p>
            <a:pPr>
              <a:lnSpc>
                <a:spcPct val="85000"/>
              </a:lnSpc>
              <a:spcBef>
                <a:spcPct val="10000"/>
              </a:spcBef>
              <a:buFont typeface="Wingdings" pitchFamily="2" charset="2"/>
              <a:buNone/>
            </a:pPr>
            <a:r>
              <a:rPr lang="en-US" altLang="zh-CN" dirty="0"/>
              <a:t>count = count +1;                     // count arrivals</a:t>
            </a:r>
          </a:p>
          <a:p>
            <a:pPr>
              <a:lnSpc>
                <a:spcPct val="85000"/>
              </a:lnSpc>
              <a:spcBef>
                <a:spcPct val="10000"/>
              </a:spcBef>
              <a:buFont typeface="Wingdings" pitchFamily="2" charset="2"/>
              <a:buNone/>
            </a:pPr>
            <a:r>
              <a:rPr lang="en-US" altLang="zh-CN" dirty="0"/>
              <a:t>if ( count == total ){                   // all arrived</a:t>
            </a:r>
          </a:p>
          <a:p>
            <a:pPr>
              <a:lnSpc>
                <a:spcPct val="85000"/>
              </a:lnSpc>
              <a:spcBef>
                <a:spcPct val="10000"/>
              </a:spcBef>
              <a:buFont typeface="Wingdings" pitchFamily="2" charset="2"/>
              <a:buNone/>
            </a:pPr>
            <a:r>
              <a:rPr lang="en-US" altLang="zh-CN" dirty="0"/>
              <a:t>         count = 0;                        // reset counter</a:t>
            </a:r>
          </a:p>
          <a:p>
            <a:pPr>
              <a:lnSpc>
                <a:spcPct val="85000"/>
              </a:lnSpc>
              <a:spcBef>
                <a:spcPct val="10000"/>
              </a:spcBef>
              <a:buFont typeface="Wingdings" pitchFamily="2" charset="2"/>
              <a:buNone/>
            </a:pPr>
            <a:r>
              <a:rPr lang="en-US" altLang="zh-CN" dirty="0"/>
              <a:t>         release = </a:t>
            </a:r>
            <a:r>
              <a:rPr lang="en-US" altLang="zh-CN" dirty="0" err="1"/>
              <a:t>local_sense</a:t>
            </a:r>
            <a:r>
              <a:rPr lang="en-US" altLang="zh-CN" dirty="0"/>
              <a:t>;     // release processes</a:t>
            </a:r>
          </a:p>
          <a:p>
            <a:pPr>
              <a:lnSpc>
                <a:spcPct val="85000"/>
              </a:lnSpc>
              <a:spcBef>
                <a:spcPct val="10000"/>
              </a:spcBef>
              <a:buFont typeface="Wingdings" pitchFamily="2" charset="2"/>
              <a:buNone/>
            </a:pPr>
            <a:r>
              <a:rPr lang="en-US" altLang="zh-CN" dirty="0"/>
              <a:t>}</a:t>
            </a:r>
          </a:p>
          <a:p>
            <a:pPr>
              <a:lnSpc>
                <a:spcPct val="85000"/>
              </a:lnSpc>
              <a:spcBef>
                <a:spcPct val="10000"/>
              </a:spcBef>
              <a:buFont typeface="Wingdings" pitchFamily="2" charset="2"/>
              <a:buNone/>
            </a:pPr>
            <a:r>
              <a:rPr lang="en-US" altLang="zh-CN" dirty="0"/>
              <a:t>unlock ( </a:t>
            </a:r>
            <a:r>
              <a:rPr lang="en-US" altLang="zh-CN" dirty="0" err="1"/>
              <a:t>counterlock</a:t>
            </a:r>
            <a:r>
              <a:rPr lang="en-US" altLang="zh-CN" dirty="0"/>
              <a:t> );              // release lock </a:t>
            </a:r>
          </a:p>
          <a:p>
            <a:pPr>
              <a:lnSpc>
                <a:spcPct val="85000"/>
              </a:lnSpc>
              <a:spcBef>
                <a:spcPct val="10000"/>
              </a:spcBef>
              <a:buFont typeface="Wingdings" pitchFamily="2" charset="2"/>
              <a:buNone/>
            </a:pPr>
            <a:r>
              <a:rPr lang="en-US" altLang="zh-CN" dirty="0"/>
              <a:t>spin(release == </a:t>
            </a:r>
            <a:r>
              <a:rPr lang="en-US" altLang="zh-CN" dirty="0" err="1"/>
              <a:t>local_sense</a:t>
            </a:r>
            <a:r>
              <a:rPr lang="en-US" altLang="zh-CN" dirty="0"/>
              <a:t>) ;  // wait for signal</a:t>
            </a:r>
          </a:p>
          <a:p>
            <a:pPr>
              <a:lnSpc>
                <a:spcPct val="85000"/>
              </a:lnSpc>
              <a:spcBef>
                <a:spcPct val="10000"/>
              </a:spcBef>
              <a:buFont typeface="Wingdings" pitchFamily="2" charset="2"/>
              <a:buNone/>
            </a:pPr>
            <a:r>
              <a:rPr lang="en-US" altLang="zh-CN" dirty="0"/>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rrowheads="1"/>
          </p:cNvSpPr>
          <p:nvPr>
            <p:ph type="title"/>
          </p:nvPr>
        </p:nvSpPr>
        <p:spPr/>
        <p:txBody>
          <a:bodyPr/>
          <a:lstStyle/>
          <a:p>
            <a:r>
              <a:rPr lang="en-US" altLang="zh-CN"/>
              <a:t>2. Sense-reversing barrier</a:t>
            </a:r>
            <a:r>
              <a:rPr lang="zh-CN" altLang="en-US"/>
              <a:t>性能分析</a:t>
            </a:r>
          </a:p>
        </p:txBody>
      </p:sp>
      <p:sp>
        <p:nvSpPr>
          <p:cNvPr id="764931" name="Rectangle 3"/>
          <p:cNvSpPr>
            <a:spLocks noGrp="1" noRot="1" noChangeArrowheads="1"/>
          </p:cNvSpPr>
          <p:nvPr>
            <p:ph idx="1"/>
          </p:nvPr>
        </p:nvSpPr>
        <p:spPr/>
        <p:txBody>
          <a:bodyPr/>
          <a:lstStyle/>
          <a:p>
            <a:r>
              <a:rPr lang="zh-CN" altLang="en-US" dirty="0"/>
              <a:t>假设：共享总线的</a:t>
            </a:r>
            <a:r>
              <a:rPr lang="en-US" altLang="zh-CN" dirty="0"/>
              <a:t>10</a:t>
            </a:r>
            <a:r>
              <a:rPr lang="zh-CN" altLang="en-US" dirty="0"/>
              <a:t>个</a:t>
            </a:r>
            <a:r>
              <a:rPr lang="en-US" altLang="zh-CN" dirty="0"/>
              <a:t>processor</a:t>
            </a:r>
            <a:r>
              <a:rPr lang="zh-CN" altLang="en-US" dirty="0"/>
              <a:t>同时企图执行</a:t>
            </a:r>
            <a:r>
              <a:rPr lang="en-US" altLang="zh-CN" dirty="0"/>
              <a:t>barrier</a:t>
            </a:r>
            <a:r>
              <a:rPr lang="zh-CN" altLang="en-US" dirty="0"/>
              <a:t>同步操作。每次总线事务需要花</a:t>
            </a:r>
            <a:r>
              <a:rPr lang="en-US" altLang="zh-CN" dirty="0"/>
              <a:t>100</a:t>
            </a:r>
            <a:r>
              <a:rPr lang="zh-CN" altLang="en-US" dirty="0"/>
              <a:t>个时钟周期。忽略在</a:t>
            </a:r>
            <a:r>
              <a:rPr lang="en-US" altLang="zh-CN" dirty="0"/>
              <a:t>Cache</a:t>
            </a:r>
            <a:r>
              <a:rPr lang="zh-CN" altLang="en-US" dirty="0"/>
              <a:t>中读写锁的时间以及</a:t>
            </a:r>
            <a:r>
              <a:rPr lang="en-US" altLang="zh-CN" dirty="0"/>
              <a:t>barrier</a:t>
            </a:r>
            <a:r>
              <a:rPr lang="zh-CN" altLang="en-US" dirty="0"/>
              <a:t>操作中其它非同步操作的时间。设开始的时候所有</a:t>
            </a:r>
            <a:r>
              <a:rPr lang="en-US" altLang="zh-CN" dirty="0"/>
              <a:t>10</a:t>
            </a:r>
            <a:r>
              <a:rPr lang="zh-CN" altLang="en-US" dirty="0"/>
              <a:t>个处理器都在自旋等待对计数器上锁。假设总线是完全对称的，请求按顺序响应</a:t>
            </a:r>
            <a:r>
              <a:rPr lang="en-US" altLang="zh-CN" dirty="0"/>
              <a:t>,</a:t>
            </a:r>
            <a:r>
              <a:rPr lang="zh-CN" altLang="en-US" dirty="0"/>
              <a:t>并且所有处理器一样快。</a:t>
            </a:r>
          </a:p>
          <a:p>
            <a:r>
              <a:rPr lang="zh-CN" altLang="en-US" dirty="0"/>
              <a:t>问：</a:t>
            </a:r>
            <a:r>
              <a:rPr lang="en-US" altLang="zh-CN" dirty="0"/>
              <a:t>10</a:t>
            </a:r>
            <a:r>
              <a:rPr lang="zh-CN" altLang="en-US" dirty="0"/>
              <a:t>个处理器到达</a:t>
            </a:r>
            <a:r>
              <a:rPr lang="en-US" altLang="zh-CN" dirty="0"/>
              <a:t>Barrier</a:t>
            </a:r>
            <a:r>
              <a:rPr lang="zh-CN" altLang="en-US" dirty="0"/>
              <a:t>，然后释放离开</a:t>
            </a:r>
            <a:r>
              <a:rPr lang="en-US" altLang="zh-CN" dirty="0"/>
              <a:t>barrier</a:t>
            </a:r>
            <a:r>
              <a:rPr lang="zh-CN" altLang="en-US" dirty="0"/>
              <a:t>，共需完成多少个总线事务？整个过程需要多长时间。</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Rot="1" noChangeArrowheads="1"/>
          </p:cNvSpPr>
          <p:nvPr>
            <p:ph type="title"/>
          </p:nvPr>
        </p:nvSpPr>
        <p:spPr>
          <a:xfrm>
            <a:off x="1943895" y="241300"/>
            <a:ext cx="8015287" cy="914400"/>
          </a:xfrm>
        </p:spPr>
        <p:txBody>
          <a:bodyPr/>
          <a:lstStyle/>
          <a:p>
            <a:r>
              <a:rPr lang="zh-CN" altLang="en-US" sz="2800" dirty="0"/>
              <a:t>分析</a:t>
            </a:r>
          </a:p>
        </p:txBody>
      </p:sp>
      <p:graphicFrame>
        <p:nvGraphicFramePr>
          <p:cNvPr id="765956" name="Object 4"/>
          <p:cNvGraphicFramePr>
            <a:graphicFrameLocks noGrp="1" noChangeAspect="1"/>
          </p:cNvGraphicFramePr>
          <p:nvPr>
            <p:ph sz="half" idx="1"/>
          </p:nvPr>
        </p:nvGraphicFramePr>
        <p:xfrm>
          <a:off x="3544306" y="802936"/>
          <a:ext cx="4678322" cy="2851150"/>
        </p:xfrm>
        <a:graphic>
          <a:graphicData uri="http://schemas.openxmlformats.org/presentationml/2006/ole">
            <mc:AlternateContent xmlns:mc="http://schemas.openxmlformats.org/markup-compatibility/2006">
              <mc:Choice xmlns:v="urn:schemas-microsoft-com:vml" Requires="v">
                <p:oleObj spid="_x0000_s17410" name="Document" r:id="rId3" imgW="7804800" imgH="4756320" progId="Word.Document.8">
                  <p:embed/>
                </p:oleObj>
              </mc:Choice>
              <mc:Fallback>
                <p:oleObj name="Document" r:id="rId3" imgW="7804800" imgH="4756320" progId="Word.Document.8">
                  <p:embed/>
                  <p:pic>
                    <p:nvPicPr>
                      <p:cNvPr id="7659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4306" y="802936"/>
                        <a:ext cx="4678322" cy="2851150"/>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765955" name="Rectangle 3"/>
          <p:cNvSpPr>
            <a:spLocks noGrp="1" noRot="1" noChangeArrowheads="1"/>
          </p:cNvSpPr>
          <p:nvPr>
            <p:ph type="body" sz="half" idx="2"/>
          </p:nvPr>
        </p:nvSpPr>
        <p:spPr/>
        <p:txBody>
          <a:bodyPr/>
          <a:lstStyle/>
          <a:p>
            <a:r>
              <a:rPr lang="zh-CN" altLang="en-US" sz="2400" dirty="0"/>
              <a:t>第</a:t>
            </a:r>
            <a:r>
              <a:rPr lang="en-US" altLang="zh-CN" sz="2400" dirty="0" err="1"/>
              <a:t>i</a:t>
            </a:r>
            <a:r>
              <a:rPr lang="zh-CN" altLang="en-US" sz="2400" dirty="0"/>
              <a:t>个处理器共有</a:t>
            </a:r>
            <a:r>
              <a:rPr lang="en-US" altLang="zh-CN" sz="2400" dirty="0"/>
              <a:t>3i+4</a:t>
            </a:r>
            <a:r>
              <a:rPr lang="zh-CN" altLang="en-US" sz="2400" dirty="0"/>
              <a:t>个总线事务</a:t>
            </a:r>
          </a:p>
          <a:p>
            <a:r>
              <a:rPr lang="zh-CN" altLang="en-US" sz="2400" dirty="0"/>
              <a:t>最后一个处理器到达栅栏需要少</a:t>
            </a:r>
            <a:r>
              <a:rPr lang="en-US" altLang="zh-CN" sz="2400" dirty="0"/>
              <a:t>1</a:t>
            </a:r>
            <a:r>
              <a:rPr lang="zh-CN" altLang="en-US" sz="2400" dirty="0"/>
              <a:t>个总线事务</a:t>
            </a:r>
          </a:p>
          <a:p>
            <a:r>
              <a:rPr lang="en-US" altLang="zh-CN" sz="2400" dirty="0"/>
              <a:t>10</a:t>
            </a:r>
            <a:r>
              <a:rPr lang="zh-CN" altLang="en-US" sz="2400" dirty="0"/>
              <a:t>个处理器总共有</a:t>
            </a:r>
            <a:r>
              <a:rPr lang="en-US" altLang="zh-CN" sz="2400" dirty="0"/>
              <a:t>204</a:t>
            </a:r>
            <a:r>
              <a:rPr lang="zh-CN" altLang="en-US" sz="2400" dirty="0"/>
              <a:t>个总线事务</a:t>
            </a:r>
            <a:r>
              <a:rPr lang="en-US" altLang="zh-CN" sz="2400" dirty="0"/>
              <a:t>:</a:t>
            </a:r>
          </a:p>
          <a:p>
            <a:r>
              <a:rPr lang="en-US" altLang="zh-CN" sz="2400" dirty="0"/>
              <a:t> 			</a:t>
            </a:r>
            <a:r>
              <a:rPr lang="en-US" altLang="zh-CN" sz="2400" dirty="0">
                <a:sym typeface="Symbol" pitchFamily="18" charset="2"/>
              </a:rPr>
              <a:t>Σ</a:t>
            </a:r>
            <a:r>
              <a:rPr lang="zh-CN" altLang="en-US" sz="2400" dirty="0">
                <a:sym typeface="Symbol" pitchFamily="18" charset="2"/>
              </a:rPr>
              <a:t>（</a:t>
            </a:r>
            <a:r>
              <a:rPr lang="en-US" altLang="zh-CN" sz="2400" dirty="0">
                <a:sym typeface="Symbol" pitchFamily="18" charset="2"/>
              </a:rPr>
              <a:t>3</a:t>
            </a:r>
            <a:r>
              <a:rPr lang="en-US" altLang="zh-CN" sz="2400" dirty="0"/>
              <a:t>i</a:t>
            </a:r>
            <a:r>
              <a:rPr lang="en-US" altLang="zh-CN" sz="2400" dirty="0">
                <a:sym typeface="Symbol" pitchFamily="18" charset="2"/>
              </a:rPr>
              <a:t> +4</a:t>
            </a:r>
            <a:r>
              <a:rPr lang="zh-CN" altLang="en-US" sz="2400" dirty="0">
                <a:sym typeface="Symbol" pitchFamily="18" charset="2"/>
              </a:rPr>
              <a:t>）－</a:t>
            </a:r>
            <a:r>
              <a:rPr lang="en-US" altLang="zh-CN" sz="2400" dirty="0">
                <a:sym typeface="Symbol" pitchFamily="18" charset="2"/>
              </a:rPr>
              <a:t>1 = </a:t>
            </a:r>
            <a:endParaRPr lang="en-US" altLang="zh-CN" dirty="0">
              <a:sym typeface="Symbol" pitchFamily="18" charset="2"/>
            </a:endParaRPr>
          </a:p>
        </p:txBody>
      </p:sp>
      <p:grpSp>
        <p:nvGrpSpPr>
          <p:cNvPr id="765957" name="Group 5"/>
          <p:cNvGrpSpPr>
            <a:grpSpLocks/>
          </p:cNvGrpSpPr>
          <p:nvPr/>
        </p:nvGrpSpPr>
        <p:grpSpPr bwMode="auto">
          <a:xfrm>
            <a:off x="7252243" y="5157196"/>
            <a:ext cx="1908176" cy="752476"/>
            <a:chOff x="4032" y="4025"/>
            <a:chExt cx="1202" cy="474"/>
          </a:xfrm>
        </p:grpSpPr>
        <p:sp>
          <p:nvSpPr>
            <p:cNvPr id="765958" name="Rectangle 6"/>
            <p:cNvSpPr>
              <a:spLocks noChangeArrowheads="1"/>
            </p:cNvSpPr>
            <p:nvPr/>
          </p:nvSpPr>
          <p:spPr bwMode="auto">
            <a:xfrm>
              <a:off x="4032" y="4025"/>
              <a:ext cx="852"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p>
              <a:pPr fontAlgn="base">
                <a:spcBef>
                  <a:spcPct val="0"/>
                </a:spcBef>
                <a:spcAft>
                  <a:spcPct val="0"/>
                </a:spcAft>
              </a:pPr>
              <a:r>
                <a:rPr kumimoji="1" lang="en-US" altLang="zh-CN" sz="2400" b="1" dirty="0">
                  <a:solidFill>
                    <a:srgbClr val="000000"/>
                  </a:solidFill>
                  <a:latin typeface="Arial" charset="0"/>
                  <a:ea typeface="宋体" pitchFamily="2" charset="-122"/>
                  <a:cs typeface="Arial" charset="0"/>
                  <a:sym typeface="Symbol" pitchFamily="18" charset="2"/>
                </a:rPr>
                <a:t>3n</a:t>
              </a:r>
              <a:r>
                <a:rPr kumimoji="1" lang="en-US" altLang="zh-CN" sz="2400" b="1" baseline="30000" dirty="0">
                  <a:solidFill>
                    <a:srgbClr val="000000"/>
                  </a:solidFill>
                  <a:latin typeface="Arial" charset="0"/>
                  <a:ea typeface="宋体" pitchFamily="2" charset="-122"/>
                  <a:cs typeface="Arial" charset="0"/>
                  <a:sym typeface="Symbol" pitchFamily="18" charset="2"/>
                </a:rPr>
                <a:t>2</a:t>
              </a:r>
              <a:r>
                <a:rPr kumimoji="1" lang="en-US" altLang="zh-CN" sz="2400" b="1" dirty="0">
                  <a:solidFill>
                    <a:srgbClr val="000000"/>
                  </a:solidFill>
                  <a:latin typeface="Arial" charset="0"/>
                  <a:ea typeface="宋体" pitchFamily="2" charset="-122"/>
                  <a:cs typeface="Arial" charset="0"/>
                  <a:sym typeface="Symbol" pitchFamily="18" charset="2"/>
                </a:rPr>
                <a:t>+11n</a:t>
              </a:r>
            </a:p>
          </p:txBody>
        </p:sp>
        <p:sp>
          <p:nvSpPr>
            <p:cNvPr id="765959" name="Rectangle 7"/>
            <p:cNvSpPr>
              <a:spLocks noChangeArrowheads="1"/>
            </p:cNvSpPr>
            <p:nvPr/>
          </p:nvSpPr>
          <p:spPr bwMode="auto">
            <a:xfrm>
              <a:off x="4320" y="4208"/>
              <a:ext cx="225"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p>
              <a:pPr fontAlgn="base">
                <a:spcBef>
                  <a:spcPct val="0"/>
                </a:spcBef>
                <a:spcAft>
                  <a:spcPct val="0"/>
                </a:spcAft>
              </a:pPr>
              <a:r>
                <a:rPr kumimoji="1" lang="en-US" altLang="zh-CN" sz="2400">
                  <a:solidFill>
                    <a:srgbClr val="000000"/>
                  </a:solidFill>
                  <a:latin typeface="Arial" charset="0"/>
                  <a:ea typeface="宋体" pitchFamily="2" charset="-122"/>
                  <a:cs typeface="Arial" charset="0"/>
                  <a:sym typeface="Symbol" pitchFamily="18" charset="2"/>
                </a:rPr>
                <a:t>2</a:t>
              </a:r>
            </a:p>
          </p:txBody>
        </p:sp>
        <p:sp>
          <p:nvSpPr>
            <p:cNvPr id="765960" name="Rectangle 8"/>
            <p:cNvSpPr>
              <a:spLocks noChangeArrowheads="1"/>
            </p:cNvSpPr>
            <p:nvPr/>
          </p:nvSpPr>
          <p:spPr bwMode="auto">
            <a:xfrm>
              <a:off x="4944" y="4089"/>
              <a:ext cx="290"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p>
              <a:pPr fontAlgn="base">
                <a:spcBef>
                  <a:spcPct val="0"/>
                </a:spcBef>
                <a:spcAft>
                  <a:spcPct val="0"/>
                </a:spcAft>
              </a:pPr>
              <a:r>
                <a:rPr kumimoji="1" lang="en-US" altLang="zh-CN" sz="2400">
                  <a:solidFill>
                    <a:srgbClr val="000000"/>
                  </a:solidFill>
                  <a:latin typeface="Arial" charset="0"/>
                  <a:ea typeface="宋体" pitchFamily="2" charset="-122"/>
                  <a:cs typeface="Arial" charset="0"/>
                  <a:sym typeface="Symbol" pitchFamily="18" charset="2"/>
                </a:rPr>
                <a:t>-1</a:t>
              </a:r>
            </a:p>
          </p:txBody>
        </p:sp>
        <p:sp>
          <p:nvSpPr>
            <p:cNvPr id="765961" name="Line 9"/>
            <p:cNvSpPr>
              <a:spLocks noChangeShapeType="1"/>
            </p:cNvSpPr>
            <p:nvPr/>
          </p:nvSpPr>
          <p:spPr bwMode="auto">
            <a:xfrm>
              <a:off x="4080" y="4257"/>
              <a:ext cx="7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lstStyle/>
            <a:p>
              <a:pPr fontAlgn="base">
                <a:spcBef>
                  <a:spcPct val="0"/>
                </a:spcBef>
                <a:spcAft>
                  <a:spcPct val="0"/>
                </a:spcAft>
              </a:pPr>
              <a:endParaRPr lang="zh-CN" altLang="en-US">
                <a:solidFill>
                  <a:srgbClr val="000000"/>
                </a:solidFill>
                <a:latin typeface="Arial" charset="0"/>
                <a:ea typeface="宋体" pitchFamily="2" charset="-122"/>
              </a:endParaRPr>
            </a:p>
          </p:txBody>
        </p:sp>
      </p:grpSp>
      <p:sp>
        <p:nvSpPr>
          <p:cNvPr id="765962" name="Oval 10"/>
          <p:cNvSpPr>
            <a:spLocks noChangeArrowheads="1"/>
          </p:cNvSpPr>
          <p:nvPr/>
        </p:nvSpPr>
        <p:spPr bwMode="white">
          <a:xfrm>
            <a:off x="4943872" y="1973093"/>
            <a:ext cx="863600" cy="431800"/>
          </a:xfrm>
          <a:prstGeom prst="ellipse">
            <a:avLst/>
          </a:prstGeom>
          <a:noFill/>
          <a:ln w="38100" algn="ctr">
            <a:solidFill>
              <a:srgbClr val="FF0000"/>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765963" name="Oval 11"/>
          <p:cNvSpPr>
            <a:spLocks noChangeArrowheads="1"/>
          </p:cNvSpPr>
          <p:nvPr/>
        </p:nvSpPr>
        <p:spPr bwMode="white">
          <a:xfrm>
            <a:off x="4943872" y="3106399"/>
            <a:ext cx="863600" cy="431800"/>
          </a:xfrm>
          <a:prstGeom prst="ellipse">
            <a:avLst/>
          </a:prstGeom>
          <a:noFill/>
          <a:ln w="38100" algn="ctr">
            <a:solidFill>
              <a:srgbClr val="FF0000"/>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765964" name="AutoShape 12"/>
          <p:cNvSpPr>
            <a:spLocks noChangeArrowheads="1"/>
          </p:cNvSpPr>
          <p:nvPr/>
        </p:nvSpPr>
        <p:spPr bwMode="white">
          <a:xfrm>
            <a:off x="6156325" y="1547035"/>
            <a:ext cx="1657350" cy="431800"/>
          </a:xfrm>
          <a:prstGeom prst="cloudCallout">
            <a:avLst>
              <a:gd name="adj1" fmla="val -74231"/>
              <a:gd name="adj2" fmla="val 53310"/>
            </a:avLst>
          </a:prstGeom>
          <a:solidFill>
            <a:srgbClr val="00FFFF"/>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64" tIns="46033" rIns="92064" bIns="46033" anchor="ctr"/>
          <a:lstStyle/>
          <a:p>
            <a:pPr algn="ctr" eaLnBrk="0" fontAlgn="base" hangingPunct="0">
              <a:lnSpc>
                <a:spcPct val="90000"/>
              </a:lnSpc>
              <a:spcBef>
                <a:spcPct val="0"/>
              </a:spcBef>
              <a:spcAft>
                <a:spcPct val="0"/>
              </a:spcAft>
            </a:pPr>
            <a:r>
              <a:rPr lang="en-US" altLang="zh-CN" sz="2000">
                <a:solidFill>
                  <a:srgbClr val="FF0000"/>
                </a:solidFill>
                <a:effectLst>
                  <a:outerShdw blurRad="38100" dist="38100" dir="2700000" algn="tl">
                    <a:srgbClr val="000000"/>
                  </a:outerShdw>
                </a:effectLst>
                <a:latin typeface="Arial" charset="0"/>
                <a:ea typeface="宋体" pitchFamily="2" charset="-122"/>
              </a:rPr>
              <a:t>???</a:t>
            </a:r>
          </a:p>
        </p:txBody>
      </p:sp>
      <p:sp>
        <p:nvSpPr>
          <p:cNvPr id="765965" name="AutoShape 13"/>
          <p:cNvSpPr>
            <a:spLocks noChangeArrowheads="1"/>
          </p:cNvSpPr>
          <p:nvPr/>
        </p:nvSpPr>
        <p:spPr bwMode="white">
          <a:xfrm>
            <a:off x="6202938" y="2782888"/>
            <a:ext cx="1657350" cy="431800"/>
          </a:xfrm>
          <a:prstGeom prst="cloudCallout">
            <a:avLst>
              <a:gd name="adj1" fmla="val -74231"/>
              <a:gd name="adj2" fmla="val 53310"/>
            </a:avLst>
          </a:prstGeom>
          <a:solidFill>
            <a:srgbClr val="00FFFF"/>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64" tIns="46033" rIns="92064" bIns="46033" anchor="ctr"/>
          <a:lstStyle/>
          <a:p>
            <a:pPr algn="ctr" eaLnBrk="0" fontAlgn="base" hangingPunct="0">
              <a:lnSpc>
                <a:spcPct val="90000"/>
              </a:lnSpc>
              <a:spcBef>
                <a:spcPct val="0"/>
              </a:spcBef>
              <a:spcAft>
                <a:spcPct val="0"/>
              </a:spcAft>
            </a:pPr>
            <a:r>
              <a:rPr lang="en-US" altLang="zh-CN" sz="2000">
                <a:solidFill>
                  <a:srgbClr val="FF0000"/>
                </a:solidFill>
                <a:effectLst>
                  <a:outerShdw blurRad="38100" dist="38100" dir="2700000" algn="tl">
                    <a:srgbClr val="000000"/>
                  </a:outerShdw>
                </a:effectLst>
                <a:latin typeface="Arial"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5962"/>
                                        </p:tgtEl>
                                        <p:attrNameLst>
                                          <p:attrName>style.visibility</p:attrName>
                                        </p:attrNameLst>
                                      </p:cBhvr>
                                      <p:to>
                                        <p:strVal val="visible"/>
                                      </p:to>
                                    </p:set>
                                    <p:animEffect transition="in" filter="blinds(horizontal)">
                                      <p:cBhvr>
                                        <p:cTn id="7" dur="500"/>
                                        <p:tgtEl>
                                          <p:spTgt spid="765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5963"/>
                                        </p:tgtEl>
                                        <p:attrNameLst>
                                          <p:attrName>style.visibility</p:attrName>
                                        </p:attrNameLst>
                                      </p:cBhvr>
                                      <p:to>
                                        <p:strVal val="visible"/>
                                      </p:to>
                                    </p:set>
                                    <p:animEffect transition="in" filter="blinds(horizontal)">
                                      <p:cBhvr>
                                        <p:cTn id="12" dur="500"/>
                                        <p:tgtEl>
                                          <p:spTgt spid="7659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5964"/>
                                        </p:tgtEl>
                                        <p:attrNameLst>
                                          <p:attrName>style.visibility</p:attrName>
                                        </p:attrNameLst>
                                      </p:cBhvr>
                                      <p:to>
                                        <p:strVal val="visible"/>
                                      </p:to>
                                    </p:set>
                                    <p:animEffect transition="in" filter="blinds(horizontal)">
                                      <p:cBhvr>
                                        <p:cTn id="17" dur="500"/>
                                        <p:tgtEl>
                                          <p:spTgt spid="7659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5965"/>
                                        </p:tgtEl>
                                        <p:attrNameLst>
                                          <p:attrName>style.visibility</p:attrName>
                                        </p:attrNameLst>
                                      </p:cBhvr>
                                      <p:to>
                                        <p:strVal val="visible"/>
                                      </p:to>
                                    </p:set>
                                    <p:animEffect transition="in" filter="blinds(horizontal)">
                                      <p:cBhvr>
                                        <p:cTn id="22" dur="500"/>
                                        <p:tgtEl>
                                          <p:spTgt spid="765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62" grpId="0" animBg="1"/>
      <p:bldP spid="765963" grpId="0" animBg="1"/>
      <p:bldP spid="765964" grpId="0" animBg="1"/>
      <p:bldP spid="765965"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Rot="1" noChangeArrowheads="1"/>
          </p:cNvSpPr>
          <p:nvPr>
            <p:ph type="title"/>
          </p:nvPr>
        </p:nvSpPr>
        <p:spPr/>
        <p:txBody>
          <a:bodyPr/>
          <a:lstStyle/>
          <a:p>
            <a:r>
              <a:rPr lang="zh-CN" altLang="en-US"/>
              <a:t>同步操作性能分析</a:t>
            </a:r>
          </a:p>
        </p:txBody>
      </p:sp>
      <p:sp>
        <p:nvSpPr>
          <p:cNvPr id="766979" name="Rectangle 3"/>
          <p:cNvSpPr>
            <a:spLocks noGrp="1" noRot="1" noChangeArrowheads="1"/>
          </p:cNvSpPr>
          <p:nvPr>
            <p:ph idx="1"/>
          </p:nvPr>
        </p:nvSpPr>
        <p:spPr>
          <a:xfrm>
            <a:off x="2138536" y="1340768"/>
            <a:ext cx="7924800" cy="4419600"/>
          </a:xfrm>
        </p:spPr>
        <p:txBody>
          <a:bodyPr/>
          <a:lstStyle/>
          <a:p>
            <a:r>
              <a:rPr lang="zh-CN" altLang="en-US" b="1" dirty="0"/>
              <a:t>当多处理器间对共享变量的访问竞争严重时</a:t>
            </a:r>
            <a:r>
              <a:rPr lang="en-US" altLang="zh-CN" b="1" dirty="0"/>
              <a:t>,</a:t>
            </a:r>
            <a:r>
              <a:rPr lang="zh-CN" altLang="en-US" b="1" dirty="0"/>
              <a:t>同步性能会成为整个系统性能的瓶颈。</a:t>
            </a:r>
          </a:p>
          <a:p>
            <a:r>
              <a:rPr lang="zh-CN" altLang="en-US" dirty="0"/>
              <a:t>如果竞争不厉害，同步操作的频度又不高时，我们更关心同步操作的延时：即单个进程完成一次同步操作需要多长时间。</a:t>
            </a:r>
          </a:p>
          <a:p>
            <a:pPr lvl="1"/>
            <a:r>
              <a:rPr lang="zh-CN" altLang="en-US" dirty="0"/>
              <a:t>一个基本的自旋锁操作需要花</a:t>
            </a:r>
            <a:r>
              <a:rPr lang="en-US" altLang="zh-CN" dirty="0"/>
              <a:t>2</a:t>
            </a:r>
            <a:r>
              <a:rPr lang="zh-CN" altLang="en-US" dirty="0"/>
              <a:t>个总线周期：一个周期用于读失配，一个用于写失配。</a:t>
            </a:r>
          </a:p>
          <a:p>
            <a:pPr lvl="1"/>
            <a:r>
              <a:rPr lang="zh-CN" altLang="en-US" dirty="0"/>
              <a:t>减小同步延时至一个总线周期的改进方法是：自旋执行原子交换指令。缺点是：如果锁不常是可用的话，会使总线传输量急剧增大。</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Rot="1" noChangeArrowheads="1"/>
          </p:cNvSpPr>
          <p:nvPr>
            <p:ph type="title"/>
          </p:nvPr>
        </p:nvSpPr>
        <p:spPr/>
        <p:txBody>
          <a:bodyPr/>
          <a:lstStyle/>
          <a:p>
            <a:r>
              <a:rPr lang="zh-CN" altLang="en-US"/>
              <a:t>同步操作性能分析（</a:t>
            </a:r>
            <a:r>
              <a:rPr lang="en-US" altLang="zh-CN"/>
              <a:t>2</a:t>
            </a:r>
            <a:r>
              <a:rPr lang="zh-CN" altLang="en-US"/>
              <a:t>）</a:t>
            </a:r>
          </a:p>
        </p:txBody>
      </p:sp>
      <p:sp>
        <p:nvSpPr>
          <p:cNvPr id="768003" name="Rectangle 3"/>
          <p:cNvSpPr>
            <a:spLocks noGrp="1" noRot="1" noChangeArrowheads="1"/>
          </p:cNvSpPr>
          <p:nvPr>
            <p:ph idx="1"/>
          </p:nvPr>
        </p:nvSpPr>
        <p:spPr>
          <a:xfrm>
            <a:off x="2298093" y="908720"/>
            <a:ext cx="7924800" cy="4419600"/>
          </a:xfrm>
        </p:spPr>
        <p:txBody>
          <a:bodyPr/>
          <a:lstStyle/>
          <a:p>
            <a:r>
              <a:rPr lang="zh-CN" altLang="en-US" dirty="0"/>
              <a:t>实际上自旋锁的性能不象例子中那么差。因为写失配是按</a:t>
            </a:r>
            <a:r>
              <a:rPr lang="en-US" altLang="zh-CN" dirty="0"/>
              <a:t>upgrade</a:t>
            </a:r>
            <a:r>
              <a:rPr lang="zh-CN" altLang="en-US" dirty="0"/>
              <a:t>处理的，因此比读失配要快。</a:t>
            </a:r>
          </a:p>
          <a:p>
            <a:r>
              <a:rPr lang="zh-CN" altLang="en-US" dirty="0"/>
              <a:t>严重的问题是：同步操作的串行化。</a:t>
            </a:r>
          </a:p>
          <a:p>
            <a:pPr lvl="1"/>
            <a:r>
              <a:rPr lang="zh-CN" altLang="en-US" dirty="0"/>
              <a:t>当存在同步变量的访问竞争时，同步操作的串行化会大大增加完成同步操作的时间。</a:t>
            </a:r>
          </a:p>
          <a:p>
            <a:pPr lvl="1"/>
            <a:r>
              <a:rPr lang="zh-CN" altLang="en-US" dirty="0"/>
              <a:t>例如：如果完成</a:t>
            </a:r>
            <a:r>
              <a:rPr lang="en-US" altLang="zh-CN" dirty="0"/>
              <a:t>10</a:t>
            </a:r>
            <a:r>
              <a:rPr lang="zh-CN" altLang="en-US" dirty="0"/>
              <a:t>次上锁和开锁操作，只和非竞争情况下的同步操作延时相关的话，那么总的只需要</a:t>
            </a:r>
            <a:r>
              <a:rPr lang="en-US" altLang="zh-CN" dirty="0"/>
              <a:t>10</a:t>
            </a:r>
            <a:r>
              <a:rPr lang="en-US" altLang="zh-CN" dirty="0">
                <a:sym typeface="Symbol" pitchFamily="18" charset="2"/>
              </a:rPr>
              <a:t>1100= </a:t>
            </a:r>
            <a:r>
              <a:rPr lang="en-US" altLang="zh-CN" dirty="0"/>
              <a:t>1000</a:t>
            </a:r>
            <a:r>
              <a:rPr lang="zh-CN" altLang="en-US" dirty="0"/>
              <a:t>时钟周期，而不是</a:t>
            </a:r>
            <a:r>
              <a:rPr lang="en-US" altLang="zh-CN" dirty="0"/>
              <a:t>15000</a:t>
            </a:r>
            <a:r>
              <a:rPr lang="zh-CN" altLang="en-US" dirty="0"/>
              <a:t>多个时钟周期。</a:t>
            </a:r>
          </a:p>
          <a:p>
            <a:pPr lvl="1"/>
            <a:r>
              <a:rPr lang="zh-CN" altLang="en-US" dirty="0"/>
              <a:t>总线会加剧同步操作串行化带来的性能下降问题，同样在基于目录的多处理机中串行化带来的问题也很严重，因为同步操作的时延更大了。</a:t>
            </a:r>
          </a:p>
        </p:txBody>
      </p:sp>
      <p:sp>
        <p:nvSpPr>
          <p:cNvPr id="768004" name="Oval 4"/>
          <p:cNvSpPr>
            <a:spLocks noChangeArrowheads="1"/>
          </p:cNvSpPr>
          <p:nvPr/>
        </p:nvSpPr>
        <p:spPr bwMode="white">
          <a:xfrm>
            <a:off x="7824788" y="3573463"/>
            <a:ext cx="1008062" cy="576262"/>
          </a:xfrm>
          <a:prstGeom prst="ellipse">
            <a:avLst/>
          </a:prstGeom>
          <a:noFill/>
          <a:ln w="38100" algn="ctr">
            <a:solidFill>
              <a:srgbClr val="FF0000"/>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768005" name="Oval 5"/>
          <p:cNvSpPr>
            <a:spLocks noChangeArrowheads="1"/>
          </p:cNvSpPr>
          <p:nvPr/>
        </p:nvSpPr>
        <p:spPr bwMode="white">
          <a:xfrm>
            <a:off x="2782889" y="3500438"/>
            <a:ext cx="3241675" cy="647700"/>
          </a:xfrm>
          <a:prstGeom prst="ellipse">
            <a:avLst/>
          </a:prstGeom>
          <a:noFill/>
          <a:ln w="38100" algn="ctr">
            <a:solidFill>
              <a:srgbClr val="FF0000"/>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05"/>
                                        </p:tgtEl>
                                        <p:attrNameLst>
                                          <p:attrName>style.visibility</p:attrName>
                                        </p:attrNameLst>
                                      </p:cBhvr>
                                      <p:to>
                                        <p:strVal val="visible"/>
                                      </p:to>
                                    </p:set>
                                    <p:animEffect transition="in" filter="blinds(horizontal)">
                                      <p:cBhvr>
                                        <p:cTn id="7" dur="500"/>
                                        <p:tgtEl>
                                          <p:spTgt spid="7680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8004"/>
                                        </p:tgtEl>
                                        <p:attrNameLst>
                                          <p:attrName>style.visibility</p:attrName>
                                        </p:attrNameLst>
                                      </p:cBhvr>
                                      <p:to>
                                        <p:strVal val="visible"/>
                                      </p:to>
                                    </p:set>
                                    <p:animEffect transition="in" filter="blinds(horizontal)">
                                      <p:cBhvr>
                                        <p:cTn id="12" dur="500"/>
                                        <p:tgtEl>
                                          <p:spTgt spid="768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4" grpId="0" animBg="1"/>
      <p:bldP spid="768005"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Rot="1" noChangeArrowheads="1"/>
          </p:cNvSpPr>
          <p:nvPr>
            <p:ph type="title"/>
          </p:nvPr>
        </p:nvSpPr>
        <p:spPr/>
        <p:txBody>
          <a:bodyPr/>
          <a:lstStyle/>
          <a:p>
            <a:r>
              <a:rPr lang="en-US" altLang="zh-CN"/>
              <a:t>4.4.3 </a:t>
            </a:r>
            <a:r>
              <a:rPr lang="zh-CN" altLang="en-US"/>
              <a:t>大规模多处理机上的同步机制</a:t>
            </a:r>
          </a:p>
        </p:txBody>
      </p:sp>
      <p:sp>
        <p:nvSpPr>
          <p:cNvPr id="769027" name="Rectangle 3"/>
          <p:cNvSpPr>
            <a:spLocks noGrp="1" noRot="1" noChangeArrowheads="1"/>
          </p:cNvSpPr>
          <p:nvPr>
            <p:ph idx="1"/>
          </p:nvPr>
        </p:nvSpPr>
        <p:spPr/>
        <p:txBody>
          <a:bodyPr/>
          <a:lstStyle/>
          <a:p>
            <a:r>
              <a:rPr lang="zh-CN" altLang="en-US" dirty="0"/>
              <a:t>目标：</a:t>
            </a:r>
          </a:p>
          <a:p>
            <a:pPr lvl="1"/>
            <a:r>
              <a:rPr lang="zh-CN" altLang="en-US" dirty="0"/>
              <a:t>在非竞争的情况下，</a:t>
            </a:r>
            <a:r>
              <a:rPr lang="zh-CN" altLang="en-US" b="1" dirty="0"/>
              <a:t>减小同步操作延时</a:t>
            </a:r>
            <a:r>
              <a:rPr lang="zh-CN" altLang="en-US" dirty="0"/>
              <a:t>；</a:t>
            </a:r>
          </a:p>
          <a:p>
            <a:pPr lvl="1"/>
            <a:r>
              <a:rPr lang="zh-CN" altLang="en-US" dirty="0"/>
              <a:t>在竞争严重的情况下，</a:t>
            </a:r>
            <a:r>
              <a:rPr lang="zh-CN" altLang="en-US" b="1" dirty="0"/>
              <a:t>使串行化操作最小化</a:t>
            </a:r>
            <a:r>
              <a:rPr lang="zh-CN" altLang="en-US" dirty="0"/>
              <a:t>。</a:t>
            </a:r>
          </a:p>
          <a:p>
            <a:r>
              <a:rPr lang="zh-CN" altLang="en-US" dirty="0"/>
              <a:t>软件实现方法</a:t>
            </a:r>
          </a:p>
          <a:p>
            <a:pPr lvl="1"/>
            <a:r>
              <a:rPr lang="zh-CN" altLang="en-US" dirty="0"/>
              <a:t>竞争导致延时增大的原因：当获得锁的尝试失败后就自旋等待，但多个处理器的自旋引起严重的无谓的竞争，增加了无谓的总线数据传输量。</a:t>
            </a:r>
          </a:p>
          <a:p>
            <a:pPr lvl="1"/>
            <a:r>
              <a:rPr lang="zh-CN" altLang="en-US" dirty="0"/>
              <a:t>解决方法：当获得锁的尝试失败后，人为推迟再次获取锁的尝试。通过这种方法来减少竞争。减少需串行化的同步操作次数。</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Rot="1" noChangeArrowheads="1"/>
          </p:cNvSpPr>
          <p:nvPr>
            <p:ph type="title"/>
          </p:nvPr>
        </p:nvSpPr>
        <p:spPr/>
        <p:txBody>
          <a:bodyPr/>
          <a:lstStyle/>
          <a:p>
            <a:r>
              <a:rPr lang="zh-CN" altLang="en-US" sz="3600" b="1"/>
              <a:t>一、软件实现</a:t>
            </a:r>
            <a:endParaRPr lang="zh-CN" altLang="en-US"/>
          </a:p>
        </p:txBody>
      </p:sp>
      <p:sp>
        <p:nvSpPr>
          <p:cNvPr id="770051" name="Rectangle 3"/>
          <p:cNvSpPr>
            <a:spLocks noGrp="1" noRot="1" noChangeArrowheads="1"/>
          </p:cNvSpPr>
          <p:nvPr>
            <p:ph idx="1"/>
          </p:nvPr>
        </p:nvSpPr>
        <p:spPr>
          <a:xfrm>
            <a:off x="2351088" y="1125538"/>
            <a:ext cx="7632700" cy="5111750"/>
          </a:xfrm>
        </p:spPr>
        <p:txBody>
          <a:bodyPr/>
          <a:lstStyle/>
          <a:p>
            <a:pPr>
              <a:lnSpc>
                <a:spcPct val="90000"/>
              </a:lnSpc>
              <a:buFont typeface="Wingdings" pitchFamily="2" charset="2"/>
              <a:buNone/>
            </a:pPr>
            <a:r>
              <a:rPr lang="en-US" altLang="zh-CN">
                <a:solidFill>
                  <a:schemeClr val="tx2"/>
                </a:solidFill>
              </a:rPr>
              <a:t>1. </a:t>
            </a:r>
            <a:r>
              <a:rPr lang="zh-CN" altLang="en-US">
                <a:solidFill>
                  <a:schemeClr val="tx2"/>
                </a:solidFill>
              </a:rPr>
              <a:t>带指数后退的自旋锁</a:t>
            </a:r>
          </a:p>
          <a:p>
            <a:pPr>
              <a:lnSpc>
                <a:spcPct val="90000"/>
              </a:lnSpc>
              <a:buFont typeface="Wingdings" pitchFamily="2" charset="2"/>
              <a:buNone/>
            </a:pPr>
            <a:r>
              <a:rPr lang="zh-CN" altLang="en-US" b="1"/>
              <a:t>		</a:t>
            </a:r>
            <a:r>
              <a:rPr lang="en-US" altLang="zh-CN" b="1"/>
              <a:t>DADDUI	R3,R0,# 1 	;R3=initial delay</a:t>
            </a:r>
          </a:p>
          <a:p>
            <a:pPr>
              <a:lnSpc>
                <a:spcPct val="90000"/>
              </a:lnSpc>
              <a:buFont typeface="Wingdings" pitchFamily="2" charset="2"/>
              <a:buNone/>
            </a:pPr>
            <a:r>
              <a:rPr lang="en-US" altLang="zh-CN" b="1"/>
              <a:t>lockit:	LL 	R2, 0(R2) 		;load linked</a:t>
            </a:r>
          </a:p>
          <a:p>
            <a:pPr>
              <a:lnSpc>
                <a:spcPct val="90000"/>
              </a:lnSpc>
              <a:buFont typeface="Wingdings" pitchFamily="2" charset="2"/>
              <a:buNone/>
            </a:pPr>
            <a:r>
              <a:rPr lang="en-US" altLang="zh-CN" b="1"/>
              <a:t>        	BNEZ R2, lockit		;not available-spin</a:t>
            </a:r>
          </a:p>
          <a:p>
            <a:pPr>
              <a:lnSpc>
                <a:spcPct val="90000"/>
              </a:lnSpc>
              <a:buFont typeface="Wingdings" pitchFamily="2" charset="2"/>
              <a:buNone/>
            </a:pPr>
            <a:r>
              <a:rPr lang="en-US" altLang="zh-CN" b="1"/>
              <a:t>		DADDUI	R2, R2, #1	;get locked value</a:t>
            </a:r>
          </a:p>
          <a:p>
            <a:pPr>
              <a:lnSpc>
                <a:spcPct val="90000"/>
              </a:lnSpc>
              <a:buFont typeface="Wingdings" pitchFamily="2" charset="2"/>
              <a:buNone/>
            </a:pPr>
            <a:r>
              <a:rPr lang="en-US" altLang="zh-CN" b="1"/>
              <a:t> 		SC	R2, 0(R1)		;store conditional </a:t>
            </a:r>
          </a:p>
          <a:p>
            <a:pPr>
              <a:lnSpc>
                <a:spcPct val="90000"/>
              </a:lnSpc>
              <a:buFont typeface="Wingdings" pitchFamily="2" charset="2"/>
              <a:buNone/>
            </a:pPr>
            <a:r>
              <a:rPr lang="en-US" altLang="zh-CN" b="1"/>
              <a:t>		BNEZ R2, gotit	           </a:t>
            </a:r>
            <a:r>
              <a:rPr lang="en-US" altLang="zh-CN" sz="2000" b="1"/>
              <a:t>;branch if store </a:t>
            </a:r>
          </a:p>
          <a:p>
            <a:pPr>
              <a:lnSpc>
                <a:spcPct val="90000"/>
              </a:lnSpc>
              <a:buFont typeface="Wingdings" pitchFamily="2" charset="2"/>
              <a:buNone/>
            </a:pPr>
            <a:r>
              <a:rPr lang="en-US" altLang="zh-CN" sz="2000" b="1"/>
              <a:t>                                                                   succeeds</a:t>
            </a:r>
          </a:p>
          <a:p>
            <a:pPr>
              <a:lnSpc>
                <a:spcPct val="90000"/>
              </a:lnSpc>
              <a:buFont typeface="Wingdings" pitchFamily="2" charset="2"/>
              <a:buNone/>
            </a:pPr>
            <a:r>
              <a:rPr lang="en-US" altLang="zh-CN" b="1"/>
              <a:t>         	DSLL	R3, R3, #1		</a:t>
            </a:r>
            <a:r>
              <a:rPr lang="en-US" altLang="zh-CN" sz="2000"/>
              <a:t>;increase delay by 2</a:t>
            </a:r>
          </a:p>
          <a:p>
            <a:pPr>
              <a:lnSpc>
                <a:spcPct val="90000"/>
              </a:lnSpc>
              <a:buFont typeface="Wingdings" pitchFamily="2" charset="2"/>
              <a:buNone/>
            </a:pPr>
            <a:r>
              <a:rPr lang="en-US" altLang="zh-CN" b="1"/>
              <a:t>		PAUSE R3 		           </a:t>
            </a:r>
            <a:r>
              <a:rPr lang="en-US" altLang="zh-CN" sz="2000"/>
              <a:t>;delays by value in R3</a:t>
            </a:r>
          </a:p>
          <a:p>
            <a:pPr>
              <a:lnSpc>
                <a:spcPct val="90000"/>
              </a:lnSpc>
              <a:buFont typeface="Wingdings" pitchFamily="2" charset="2"/>
              <a:buNone/>
            </a:pPr>
            <a:r>
              <a:rPr lang="en-US" altLang="zh-CN" b="1"/>
              <a:t>		J	lockit</a:t>
            </a:r>
          </a:p>
          <a:p>
            <a:pPr>
              <a:lnSpc>
                <a:spcPct val="90000"/>
              </a:lnSpc>
              <a:buFont typeface="Wingdings" pitchFamily="2" charset="2"/>
              <a:buNone/>
            </a:pPr>
            <a:r>
              <a:rPr lang="en-US" altLang="zh-CN" b="1"/>
              <a:t>gotit:   	use data protected by lock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rrowheads="1"/>
          </p:cNvSpPr>
          <p:nvPr>
            <p:ph type="title"/>
          </p:nvPr>
        </p:nvSpPr>
        <p:spPr/>
        <p:txBody>
          <a:bodyPr/>
          <a:lstStyle/>
          <a:p>
            <a:r>
              <a:rPr lang="zh-CN" altLang="en-US"/>
              <a:t>发展历史（</a:t>
            </a:r>
            <a:r>
              <a:rPr lang="en-US" altLang="zh-CN"/>
              <a:t>2</a:t>
            </a:r>
            <a:r>
              <a:rPr lang="zh-CN" altLang="en-US"/>
              <a:t>）</a:t>
            </a:r>
          </a:p>
        </p:txBody>
      </p:sp>
      <p:sp>
        <p:nvSpPr>
          <p:cNvPr id="589827" name="Rectangle 3"/>
          <p:cNvSpPr>
            <a:spLocks noGrp="1" noRot="1" noChangeArrowheads="1"/>
          </p:cNvSpPr>
          <p:nvPr>
            <p:ph idx="1"/>
          </p:nvPr>
        </p:nvSpPr>
        <p:spPr/>
        <p:txBody>
          <a:bodyPr/>
          <a:lstStyle/>
          <a:p>
            <a:r>
              <a:rPr lang="en-US" altLang="zh-CN"/>
              <a:t>2. </a:t>
            </a:r>
            <a:r>
              <a:rPr lang="zh-CN" altLang="en-US"/>
              <a:t>近年，</a:t>
            </a:r>
            <a:r>
              <a:rPr lang="en-US" altLang="zh-CN"/>
              <a:t>MIMD</a:t>
            </a:r>
            <a:r>
              <a:rPr lang="zh-CN" altLang="en-US"/>
              <a:t>作为通用多处理器技术崛起。</a:t>
            </a:r>
          </a:p>
          <a:p>
            <a:pPr lvl="1"/>
            <a:r>
              <a:rPr lang="zh-CN" altLang="en-US"/>
              <a:t>灵活性</a:t>
            </a:r>
          </a:p>
          <a:p>
            <a:pPr lvl="2"/>
            <a:r>
              <a:rPr lang="zh-CN" altLang="en-US"/>
              <a:t>既可作单用户机，面向解决单个的高性能应用；</a:t>
            </a:r>
          </a:p>
          <a:p>
            <a:pPr lvl="2"/>
            <a:r>
              <a:rPr lang="zh-CN" altLang="en-US"/>
              <a:t>也可运行多任务多道程序</a:t>
            </a:r>
          </a:p>
          <a:p>
            <a:pPr lvl="2"/>
            <a:r>
              <a:rPr lang="zh-CN" altLang="en-US"/>
              <a:t>或用于上述两种混合方式</a:t>
            </a:r>
          </a:p>
          <a:p>
            <a:pPr lvl="1"/>
            <a:r>
              <a:rPr lang="zh-CN" altLang="en-US"/>
              <a:t>可利用高性价比的微处理器</a:t>
            </a:r>
            <a:r>
              <a:rPr lang="en-US" altLang="zh-CN"/>
              <a:t>(</a:t>
            </a:r>
            <a:r>
              <a:rPr lang="zh-CN" altLang="en-US"/>
              <a:t>现有的芯片</a:t>
            </a:r>
            <a:r>
              <a:rPr lang="en-US" altLang="zh-CN"/>
              <a:t>)</a:t>
            </a:r>
            <a:r>
              <a:rPr lang="zh-CN" altLang="en-US"/>
              <a:t>。</a:t>
            </a:r>
          </a:p>
          <a:p>
            <a:r>
              <a:rPr lang="en-US" altLang="zh-CN"/>
              <a:t>3. </a:t>
            </a:r>
            <a:r>
              <a:rPr lang="zh-CN" altLang="en-US"/>
              <a:t>多线程技术（线程并行性）</a:t>
            </a:r>
          </a:p>
          <a:p>
            <a:pPr lvl="1"/>
            <a:r>
              <a:rPr lang="zh-CN" altLang="en-US"/>
              <a:t>多个处理器（</a:t>
            </a:r>
            <a:r>
              <a:rPr lang="en-US" altLang="zh-CN"/>
              <a:t>n</a:t>
            </a:r>
            <a:r>
              <a:rPr lang="zh-CN" altLang="en-US"/>
              <a:t>）处理多个（</a:t>
            </a:r>
            <a:r>
              <a:rPr lang="en-US" altLang="zh-CN"/>
              <a:t>n</a:t>
            </a:r>
            <a:r>
              <a:rPr lang="zh-CN" altLang="en-US"/>
              <a:t>）线程</a:t>
            </a:r>
          </a:p>
          <a:p>
            <a:pPr lvl="1"/>
            <a:r>
              <a:rPr lang="zh-CN" altLang="en-US"/>
              <a:t>包含在独立线程中的并行性</a:t>
            </a:r>
          </a:p>
          <a:p>
            <a:pPr lvl="2"/>
            <a:r>
              <a:rPr lang="zh-CN" altLang="en-US"/>
              <a:t>在多线程事务处理中有许多独立的进程</a:t>
            </a:r>
          </a:p>
          <a:p>
            <a:pPr lvl="3"/>
            <a:r>
              <a:rPr lang="zh-CN" altLang="en-US"/>
              <a:t>查询、修改等</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0627476-56BB-4EE9-8797-931D872513D6}"/>
              </a:ext>
            </a:extLst>
          </p:cNvPr>
          <p:cNvSpPr>
            <a:spLocks noGrp="1"/>
          </p:cNvSpPr>
          <p:nvPr>
            <p:ph type="title"/>
          </p:nvPr>
        </p:nvSpPr>
        <p:spPr/>
        <p:txBody>
          <a:bodyPr/>
          <a:lstStyle/>
          <a:p>
            <a:endParaRPr lang="zh-CN" altLang="en-US"/>
          </a:p>
        </p:txBody>
      </p:sp>
      <p:sp>
        <p:nvSpPr>
          <p:cNvPr id="771074" name="Rectangle 2"/>
          <p:cNvSpPr>
            <a:spLocks noGrp="1" noRot="1" noChangeArrowheads="1"/>
          </p:cNvSpPr>
          <p:nvPr>
            <p:ph idx="1"/>
          </p:nvPr>
        </p:nvSpPr>
        <p:spPr/>
        <p:txBody>
          <a:bodyPr/>
          <a:lstStyle/>
          <a:p>
            <a:r>
              <a:rPr lang="en-US" altLang="zh-CN" dirty="0"/>
              <a:t>Exponential back-off</a:t>
            </a:r>
            <a:r>
              <a:rPr lang="zh-CN" altLang="en-US" dirty="0"/>
              <a:t>是一种常用的减少共享资源访问竞争的方法，如用于访问共享网络和总线。</a:t>
            </a:r>
          </a:p>
          <a:p>
            <a:r>
              <a:rPr lang="zh-CN" altLang="en-US" dirty="0"/>
              <a:t>实现的目的：希望减小同步操作延时，即使在竞争不严重的情况下，也能有较好的性能。</a:t>
            </a:r>
          </a:p>
          <a:p>
            <a:pPr lvl="1"/>
            <a:r>
              <a:rPr lang="zh-CN" altLang="en-US" dirty="0"/>
              <a:t>不推迟初次自旋等待获取锁的尝试。以此保证在竞争不严重情况下的性能。代价是当有很多处理器竞争时，不能减轻处理器初次尝试获取锁时的竞争。</a:t>
            </a:r>
          </a:p>
          <a:p>
            <a:pPr lvl="1"/>
            <a:r>
              <a:rPr lang="zh-CN" altLang="en-US" dirty="0"/>
              <a:t>也可以推迟初次自旋等待的延时，这可以解决初次尝试导致的严重竞争问题，但当仅有两个处理器时，性能会很差，特别是当第一个进程第一次获取锁时发现锁是不可用的时候。</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rrowheads="1"/>
          </p:cNvSpPr>
          <p:nvPr>
            <p:ph type="title"/>
          </p:nvPr>
        </p:nvSpPr>
        <p:spPr/>
        <p:txBody>
          <a:bodyPr/>
          <a:lstStyle/>
          <a:p>
            <a:r>
              <a:rPr lang="en-US" altLang="zh-CN"/>
              <a:t>2. Combining tree barrier</a:t>
            </a:r>
          </a:p>
        </p:txBody>
      </p:sp>
      <p:sp>
        <p:nvSpPr>
          <p:cNvPr id="772099" name="Rectangle 3"/>
          <p:cNvSpPr>
            <a:spLocks noGrp="1" noRot="1" noChangeArrowheads="1"/>
          </p:cNvSpPr>
          <p:nvPr>
            <p:ph idx="1"/>
          </p:nvPr>
        </p:nvSpPr>
        <p:spPr/>
        <p:txBody>
          <a:bodyPr/>
          <a:lstStyle/>
          <a:p>
            <a:r>
              <a:rPr lang="en-US" altLang="zh-CN" dirty="0"/>
              <a:t>Barrier</a:t>
            </a:r>
            <a:r>
              <a:rPr lang="zh-CN" altLang="en-US" dirty="0"/>
              <a:t>竞争：</a:t>
            </a:r>
          </a:p>
          <a:p>
            <a:pPr lvl="1"/>
            <a:r>
              <a:rPr lang="en-US" altLang="zh-CN" dirty="0"/>
              <a:t>gather stage: </a:t>
            </a:r>
            <a:r>
              <a:rPr lang="zh-CN" altLang="en-US" dirty="0"/>
              <a:t>原子地更新计数器；竞争严重，因为要互斥访问同步变量，所以会产生更多的串行化同步操作。</a:t>
            </a:r>
          </a:p>
          <a:p>
            <a:pPr lvl="1"/>
            <a:r>
              <a:rPr lang="en-US" altLang="zh-CN" dirty="0"/>
              <a:t>release stage:</a:t>
            </a:r>
            <a:r>
              <a:rPr lang="zh-CN" altLang="en-US" dirty="0"/>
              <a:t>读取释放标志。</a:t>
            </a:r>
          </a:p>
          <a:p>
            <a:r>
              <a:rPr lang="zh-CN" altLang="en-US" b="1" dirty="0"/>
              <a:t>通过合并树减少竞争：将多个请求以树的方式局部地合并，以减少同一共享变量的竞争。</a:t>
            </a:r>
          </a:p>
          <a:p>
            <a:r>
              <a:rPr lang="zh-CN" altLang="en-US" dirty="0"/>
              <a:t>合并树可同时用于</a:t>
            </a:r>
            <a:r>
              <a:rPr lang="en-US" altLang="zh-CN" dirty="0"/>
              <a:t>gather stage</a:t>
            </a:r>
            <a:r>
              <a:rPr lang="zh-CN" altLang="en-US" dirty="0"/>
              <a:t>和</a:t>
            </a:r>
            <a:r>
              <a:rPr lang="en-US" altLang="zh-CN" dirty="0"/>
              <a:t>release stage</a:t>
            </a:r>
            <a:r>
              <a:rPr lang="zh-CN" altLang="en-US" dirty="0"/>
              <a: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rrowheads="1"/>
          </p:cNvSpPr>
          <p:nvPr>
            <p:ph type="title"/>
          </p:nvPr>
        </p:nvSpPr>
        <p:spPr/>
        <p:txBody>
          <a:bodyPr/>
          <a:lstStyle/>
          <a:p>
            <a:r>
              <a:rPr lang="en-US" altLang="zh-CN" dirty="0"/>
              <a:t>Combining tree barrier</a:t>
            </a:r>
            <a:r>
              <a:rPr lang="zh-CN" altLang="en-US" dirty="0"/>
              <a:t>实现代码</a:t>
            </a:r>
            <a:r>
              <a:rPr lang="en-US" altLang="zh-CN" dirty="0"/>
              <a:t>P602</a:t>
            </a:r>
          </a:p>
        </p:txBody>
      </p:sp>
      <p:pic>
        <p:nvPicPr>
          <p:cNvPr id="773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425" y="867230"/>
            <a:ext cx="7478486" cy="5380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73125" name="Line 5"/>
          <p:cNvSpPr>
            <a:spLocks noChangeShapeType="1"/>
          </p:cNvSpPr>
          <p:nvPr/>
        </p:nvSpPr>
        <p:spPr bwMode="white">
          <a:xfrm>
            <a:off x="3157086" y="5025345"/>
            <a:ext cx="936625"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773126" name="Arc 6"/>
          <p:cNvSpPr>
            <a:spLocks/>
          </p:cNvSpPr>
          <p:nvPr/>
        </p:nvSpPr>
        <p:spPr bwMode="white">
          <a:xfrm flipH="1">
            <a:off x="2687405" y="3526971"/>
            <a:ext cx="534765" cy="74737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773127" name="Arc 7"/>
          <p:cNvSpPr>
            <a:spLocks/>
          </p:cNvSpPr>
          <p:nvPr/>
        </p:nvSpPr>
        <p:spPr bwMode="white">
          <a:xfrm flipH="1" flipV="1">
            <a:off x="2685481" y="4212093"/>
            <a:ext cx="649287" cy="10080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type="stealth" w="med" len="me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Rot="1" noChangeArrowheads="1"/>
          </p:cNvSpPr>
          <p:nvPr>
            <p:ph type="title"/>
          </p:nvPr>
        </p:nvSpPr>
        <p:spPr/>
        <p:txBody>
          <a:bodyPr/>
          <a:lstStyle/>
          <a:p>
            <a:r>
              <a:rPr lang="zh-CN" altLang="en-US"/>
              <a:t>说明</a:t>
            </a:r>
          </a:p>
        </p:txBody>
      </p:sp>
      <p:sp>
        <p:nvSpPr>
          <p:cNvPr id="774147" name="Rectangle 3"/>
          <p:cNvSpPr>
            <a:spLocks noGrp="1" noRot="1" noChangeArrowheads="1"/>
          </p:cNvSpPr>
          <p:nvPr>
            <p:ph idx="1"/>
          </p:nvPr>
        </p:nvSpPr>
        <p:spPr/>
        <p:txBody>
          <a:bodyPr/>
          <a:lstStyle/>
          <a:p>
            <a:r>
              <a:rPr lang="zh-CN" altLang="en-US"/>
              <a:t>合并树使用了预先建好的</a:t>
            </a:r>
            <a:r>
              <a:rPr lang="en-US" altLang="zh-CN"/>
              <a:t>n</a:t>
            </a:r>
            <a:r>
              <a:rPr lang="zh-CN" altLang="en-US"/>
              <a:t>元树结构。变量</a:t>
            </a:r>
            <a:r>
              <a:rPr lang="en-US" altLang="zh-CN"/>
              <a:t>K</a:t>
            </a:r>
            <a:r>
              <a:rPr lang="zh-CN" altLang="en-US"/>
              <a:t>表示扇入数。</a:t>
            </a:r>
          </a:p>
          <a:p>
            <a:r>
              <a:rPr lang="zh-CN" altLang="en-US"/>
              <a:t>每一个合并节点有一个单独的计数器和锁；因此在一个合并节点，最多只有</a:t>
            </a:r>
            <a:r>
              <a:rPr lang="en-US" altLang="zh-CN"/>
              <a:t>K</a:t>
            </a:r>
            <a:r>
              <a:rPr lang="zh-CN" altLang="en-US"/>
              <a:t>个进程竞争一个锁。当最后这第</a:t>
            </a:r>
            <a:r>
              <a:rPr lang="en-US" altLang="zh-CN"/>
              <a:t>K</a:t>
            </a:r>
            <a:r>
              <a:rPr lang="zh-CN" altLang="en-US"/>
              <a:t>个进程到达时，就将该节点的计数器清零，置释放标志。</a:t>
            </a:r>
          </a:p>
          <a:p>
            <a:r>
              <a:rPr lang="zh-CN" altLang="en-US"/>
              <a:t>当一个合并节点的所有结点到达时，才继续向上前进到其父节点，这样就减少了在父节点合并的进程数。</a:t>
            </a:r>
          </a:p>
          <a:p>
            <a:r>
              <a:rPr lang="zh-CN" altLang="en-US"/>
              <a:t>同时使用了反向感知技术，避免进程陷入一个栅栏无限等待的情况。</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Rot="1" noChangeArrowheads="1"/>
          </p:cNvSpPr>
          <p:nvPr>
            <p:ph type="title"/>
          </p:nvPr>
        </p:nvSpPr>
        <p:spPr/>
        <p:txBody>
          <a:bodyPr/>
          <a:lstStyle/>
          <a:p>
            <a:r>
              <a:rPr lang="zh-CN" altLang="en-US"/>
              <a:t>二、硬件原语的实现方法</a:t>
            </a:r>
          </a:p>
        </p:txBody>
      </p:sp>
      <p:sp>
        <p:nvSpPr>
          <p:cNvPr id="775171" name="Rectangle 3"/>
          <p:cNvSpPr>
            <a:spLocks noGrp="1" noRot="1" noChangeArrowheads="1"/>
          </p:cNvSpPr>
          <p:nvPr>
            <p:ph idx="1"/>
          </p:nvPr>
        </p:nvSpPr>
        <p:spPr>
          <a:xfrm>
            <a:off x="2133600" y="1219200"/>
            <a:ext cx="7924800" cy="4419600"/>
          </a:xfrm>
        </p:spPr>
        <p:txBody>
          <a:bodyPr/>
          <a:lstStyle/>
          <a:p>
            <a:r>
              <a:rPr lang="zh-CN" altLang="en-US" dirty="0"/>
              <a:t>分析两个硬件同步原语</a:t>
            </a:r>
          </a:p>
          <a:p>
            <a:pPr lvl="1"/>
            <a:r>
              <a:rPr lang="zh-CN" altLang="en-US" dirty="0"/>
              <a:t>针对锁操作</a:t>
            </a:r>
          </a:p>
          <a:p>
            <a:pPr lvl="1"/>
            <a:r>
              <a:rPr lang="zh-CN" altLang="en-US" dirty="0"/>
              <a:t>针对</a:t>
            </a:r>
            <a:r>
              <a:rPr lang="en-US" altLang="zh-CN" dirty="0"/>
              <a:t>barrier</a:t>
            </a:r>
            <a:r>
              <a:rPr lang="zh-CN" altLang="en-US" dirty="0"/>
              <a:t>，以及需计数或提供特别索引的用户级同步操作。</a:t>
            </a:r>
          </a:p>
          <a:p>
            <a:r>
              <a:rPr lang="zh-CN" altLang="en-US" dirty="0"/>
              <a:t>与前面介绍的硬件原语的不同之处：</a:t>
            </a:r>
          </a:p>
          <a:p>
            <a:pPr lvl="1"/>
            <a:r>
              <a:rPr lang="zh-CN" altLang="en-US" dirty="0"/>
              <a:t>延时相同，但串行化操作少，当存在竞争时，有更好的可扩性。</a:t>
            </a:r>
          </a:p>
          <a:p>
            <a:r>
              <a:rPr lang="zh-CN" altLang="en-US" dirty="0"/>
              <a:t>前面锁实现方法的缺点：</a:t>
            </a:r>
          </a:p>
          <a:p>
            <a:pPr lvl="1"/>
            <a:r>
              <a:rPr lang="zh-CN" altLang="en-US" dirty="0"/>
              <a:t>产生大量无谓的竞争。当锁被释放时，尽管最多只有一个处理器可以获得锁，但所有的处理器都会产生一个读失配请求和一个写失配请求。</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rrowheads="1"/>
          </p:cNvSpPr>
          <p:nvPr>
            <p:ph type="title"/>
          </p:nvPr>
        </p:nvSpPr>
        <p:spPr/>
        <p:txBody>
          <a:bodyPr/>
          <a:lstStyle/>
          <a:p>
            <a:r>
              <a:rPr lang="zh-CN" altLang="en-US"/>
              <a:t>改进：</a:t>
            </a:r>
          </a:p>
        </p:txBody>
      </p:sp>
      <p:sp>
        <p:nvSpPr>
          <p:cNvPr id="776195" name="Rectangle 3"/>
          <p:cNvSpPr>
            <a:spLocks noGrp="1" noRot="1" noChangeArrowheads="1"/>
          </p:cNvSpPr>
          <p:nvPr>
            <p:ph idx="1"/>
          </p:nvPr>
        </p:nvSpPr>
        <p:spPr/>
        <p:txBody>
          <a:bodyPr/>
          <a:lstStyle/>
          <a:p>
            <a:r>
              <a:rPr lang="zh-CN" altLang="en-US" b="1" dirty="0"/>
              <a:t>显式地在需要获取锁的处理器间传递锁。</a:t>
            </a:r>
            <a:r>
              <a:rPr lang="zh-CN" altLang="en-US" dirty="0"/>
              <a:t>以避免无谓的竞争。用一张表记录想获得锁的处理器，锁被释放时，将锁显式地传递给轮到的处理器。</a:t>
            </a:r>
            <a:r>
              <a:rPr lang="en-US" altLang="zh-CN" dirty="0"/>
              <a:t>----queuing lock</a:t>
            </a:r>
          </a:p>
          <a:p>
            <a:r>
              <a:rPr lang="en-US" altLang="zh-CN" dirty="0"/>
              <a:t>1. </a:t>
            </a:r>
            <a:r>
              <a:rPr lang="zh-CN" altLang="en-US" dirty="0"/>
              <a:t>队列锁的实现</a:t>
            </a:r>
          </a:p>
          <a:p>
            <a:pPr lvl="1"/>
            <a:r>
              <a:rPr lang="zh-CN" altLang="en-US" dirty="0"/>
              <a:t>用硬件实现，针对基于目录的机器，且每个处理器的</a:t>
            </a:r>
            <a:r>
              <a:rPr lang="en-US" altLang="zh-CN" dirty="0"/>
              <a:t>Cache</a:t>
            </a:r>
            <a:r>
              <a:rPr lang="zh-CN" altLang="en-US" dirty="0"/>
              <a:t>都是可寻址的。</a:t>
            </a:r>
          </a:p>
          <a:p>
            <a:pPr lvl="1"/>
            <a:r>
              <a:rPr lang="zh-CN" altLang="en-US" dirty="0"/>
              <a:t>软件实现：用一数组跟踪等待锁的处理器。更适合于基于总线的机器。每个处理器各自使用不同的锁地址，可以将锁从一个进程显式地传递给另一进程。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Rot="1" noChangeArrowheads="1"/>
          </p:cNvSpPr>
          <p:nvPr>
            <p:ph type="title"/>
          </p:nvPr>
        </p:nvSpPr>
        <p:spPr/>
        <p:txBody>
          <a:bodyPr/>
          <a:lstStyle/>
          <a:p>
            <a:r>
              <a:rPr lang="zh-CN" altLang="en-US"/>
              <a:t>队列锁工作原理</a:t>
            </a:r>
          </a:p>
        </p:txBody>
      </p:sp>
      <p:sp>
        <p:nvSpPr>
          <p:cNvPr id="777219" name="Rectangle 3"/>
          <p:cNvSpPr>
            <a:spLocks noGrp="1" noRot="1" noChangeArrowheads="1"/>
          </p:cNvSpPr>
          <p:nvPr>
            <p:ph idx="1"/>
          </p:nvPr>
        </p:nvSpPr>
        <p:spPr>
          <a:xfrm>
            <a:off x="2133600" y="1412776"/>
            <a:ext cx="7924800" cy="4419600"/>
          </a:xfrm>
        </p:spPr>
        <p:txBody>
          <a:bodyPr/>
          <a:lstStyle/>
          <a:p>
            <a:r>
              <a:rPr lang="zh-CN" altLang="en-US" sz="2000" dirty="0"/>
              <a:t>同步控制器</a:t>
            </a:r>
            <a:r>
              <a:rPr lang="en-US" altLang="zh-CN" sz="2000" dirty="0"/>
              <a:t>----</a:t>
            </a:r>
            <a:r>
              <a:rPr lang="zh-CN" altLang="en-US" sz="2000" dirty="0"/>
              <a:t>实现锁传递；</a:t>
            </a:r>
          </a:p>
          <a:p>
            <a:pPr lvl="1"/>
            <a:r>
              <a:rPr lang="zh-CN" altLang="en-US" sz="2000" dirty="0"/>
              <a:t>在基于总线的系统中，可集成在存储器控制器中；</a:t>
            </a:r>
          </a:p>
          <a:p>
            <a:pPr lvl="1"/>
            <a:r>
              <a:rPr lang="zh-CN" altLang="en-US" sz="2000" dirty="0"/>
              <a:t>在基于目录的系统中，可集成在目录控制器中。</a:t>
            </a:r>
          </a:p>
          <a:p>
            <a:r>
              <a:rPr lang="zh-CN" altLang="en-US" sz="2000" dirty="0"/>
              <a:t>当第一次访问共享变量失配时，失配事件被送到同步控制器。</a:t>
            </a:r>
          </a:p>
          <a:p>
            <a:r>
              <a:rPr lang="zh-CN" altLang="en-US" sz="2000" dirty="0"/>
              <a:t>若锁可用，则立即返回给请求的处理器。</a:t>
            </a:r>
          </a:p>
          <a:p>
            <a:r>
              <a:rPr lang="zh-CN" altLang="en-US" sz="2000" dirty="0"/>
              <a:t>若锁不可用，则由同步控制器生成一个节点请求记录，（比如将一个向量的某一对应位置位），然后返回给请求处理器一个锁定值。请求处理器则自旋等待该锁定值可用。</a:t>
            </a:r>
          </a:p>
          <a:p>
            <a:r>
              <a:rPr lang="zh-CN" altLang="en-US" sz="2000" dirty="0"/>
              <a:t>当锁可用时，由同步控制器从请求队列中选取一个处理器让它获得锁。它或是更新该处理器</a:t>
            </a:r>
            <a:r>
              <a:rPr lang="en-US" altLang="zh-CN" sz="2000" dirty="0"/>
              <a:t>Cache</a:t>
            </a:r>
            <a:r>
              <a:rPr lang="zh-CN" altLang="en-US" sz="2000" dirty="0"/>
              <a:t>中的锁值，或是无效化该处理器</a:t>
            </a:r>
            <a:r>
              <a:rPr lang="en-US" altLang="zh-CN" sz="2000" dirty="0"/>
              <a:t>Cache</a:t>
            </a:r>
            <a:r>
              <a:rPr lang="zh-CN" altLang="en-US" sz="2000" dirty="0"/>
              <a:t>中的锁值，使该处理器访问失配以获取一个新的有效副本。</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Rot="1" noChangeArrowheads="1"/>
          </p:cNvSpPr>
          <p:nvPr>
            <p:ph type="title"/>
          </p:nvPr>
        </p:nvSpPr>
        <p:spPr/>
        <p:txBody>
          <a:bodyPr/>
          <a:lstStyle/>
          <a:p>
            <a:r>
              <a:rPr lang="zh-CN" altLang="en-US"/>
              <a:t>队列锁的性能</a:t>
            </a:r>
          </a:p>
        </p:txBody>
      </p:sp>
      <p:sp>
        <p:nvSpPr>
          <p:cNvPr id="778243" name="Rectangle 3"/>
          <p:cNvSpPr>
            <a:spLocks noGrp="1" noRot="1" noChangeArrowheads="1"/>
          </p:cNvSpPr>
          <p:nvPr>
            <p:ph idx="1"/>
          </p:nvPr>
        </p:nvSpPr>
        <p:spPr>
          <a:xfrm>
            <a:off x="2133600" y="1143000"/>
            <a:ext cx="7924800" cy="4419600"/>
          </a:xfrm>
        </p:spPr>
        <p:txBody>
          <a:bodyPr/>
          <a:lstStyle/>
          <a:p>
            <a:r>
              <a:rPr lang="zh-CN" altLang="en-US"/>
              <a:t>问：</a:t>
            </a:r>
            <a:r>
              <a:rPr lang="en-US" altLang="zh-CN"/>
              <a:t>10</a:t>
            </a:r>
            <a:r>
              <a:rPr lang="zh-CN" altLang="en-US"/>
              <a:t>台处理器使用队列锁对变量进行上锁和开锁操作需要多少次总线操作？需多长时间？设队列锁在失配时更新锁值，其它假设与前面例子相同。</a:t>
            </a:r>
          </a:p>
          <a:p>
            <a:r>
              <a:rPr lang="zh-CN" altLang="en-US"/>
              <a:t>解：</a:t>
            </a:r>
          </a:p>
          <a:p>
            <a:pPr lvl="1"/>
            <a:r>
              <a:rPr lang="zh-CN" altLang="en-US"/>
              <a:t>对</a:t>
            </a:r>
            <a:r>
              <a:rPr lang="en-US" altLang="zh-CN"/>
              <a:t>n</a:t>
            </a:r>
            <a:r>
              <a:rPr lang="zh-CN" altLang="en-US"/>
              <a:t>个处理器，</a:t>
            </a:r>
          </a:p>
          <a:p>
            <a:pPr lvl="2"/>
            <a:r>
              <a:rPr lang="zh-CN" altLang="en-US"/>
              <a:t>每个处理器初始都想访问锁，均产生</a:t>
            </a:r>
            <a:r>
              <a:rPr lang="en-US" altLang="zh-CN"/>
              <a:t>1</a:t>
            </a:r>
            <a:r>
              <a:rPr lang="zh-CN" altLang="en-US"/>
              <a:t>个总线事务</a:t>
            </a:r>
          </a:p>
          <a:p>
            <a:pPr lvl="2"/>
            <a:r>
              <a:rPr lang="zh-CN" altLang="en-US"/>
              <a:t>其中只有一个成功并需要释放锁，共产生</a:t>
            </a:r>
            <a:r>
              <a:rPr lang="en-US" altLang="zh-CN"/>
              <a:t>n+1</a:t>
            </a:r>
            <a:r>
              <a:rPr lang="zh-CN" altLang="en-US"/>
              <a:t>个总线事务</a:t>
            </a:r>
          </a:p>
          <a:p>
            <a:pPr lvl="1"/>
            <a:r>
              <a:rPr lang="zh-CN" altLang="en-US"/>
              <a:t>余下</a:t>
            </a:r>
            <a:r>
              <a:rPr lang="en-US" altLang="zh-CN"/>
              <a:t>n-1</a:t>
            </a:r>
            <a:r>
              <a:rPr lang="zh-CN" altLang="en-US"/>
              <a:t>个处理器，每个只要</a:t>
            </a:r>
            <a:r>
              <a:rPr lang="en-US" altLang="zh-CN"/>
              <a:t>2</a:t>
            </a:r>
            <a:r>
              <a:rPr lang="zh-CN" altLang="en-US"/>
              <a:t>个总线事务</a:t>
            </a:r>
          </a:p>
          <a:p>
            <a:pPr lvl="2"/>
            <a:r>
              <a:rPr lang="zh-CN" altLang="en-US"/>
              <a:t>一个接受锁；一个释放锁</a:t>
            </a:r>
          </a:p>
          <a:p>
            <a:pPr lvl="1"/>
            <a:r>
              <a:rPr lang="zh-CN" altLang="en-US"/>
              <a:t>总共需要</a:t>
            </a:r>
            <a:r>
              <a:rPr lang="en-US" altLang="zh-CN"/>
              <a:t>29</a:t>
            </a:r>
            <a:r>
              <a:rPr lang="zh-CN" altLang="en-US"/>
              <a:t>个总线事务</a:t>
            </a:r>
          </a:p>
          <a:p>
            <a:pPr lvl="2"/>
            <a:r>
              <a:rPr lang="en-US" altLang="zh-CN"/>
              <a:t>n+1+2</a:t>
            </a:r>
            <a:r>
              <a:rPr lang="zh-CN" altLang="en-US"/>
              <a:t>（</a:t>
            </a:r>
            <a:r>
              <a:rPr lang="en-US" altLang="zh-CN"/>
              <a:t>n-1</a:t>
            </a:r>
            <a:r>
              <a:rPr lang="zh-CN" altLang="en-US"/>
              <a:t>）</a:t>
            </a:r>
            <a:r>
              <a:rPr lang="en-US" altLang="zh-CN"/>
              <a:t>=3n-1 = 29</a:t>
            </a:r>
          </a:p>
          <a:p>
            <a:pPr lvl="1"/>
            <a:r>
              <a:rPr lang="zh-CN" altLang="en-US">
                <a:sym typeface="Symbol" pitchFamily="18" charset="2"/>
              </a:rPr>
              <a:t>结论：比用一致性自旋锁的性能要好得多。</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Rot="1" noChangeArrowheads="1"/>
          </p:cNvSpPr>
          <p:nvPr>
            <p:ph type="title"/>
          </p:nvPr>
        </p:nvSpPr>
        <p:spPr/>
        <p:txBody>
          <a:bodyPr/>
          <a:lstStyle/>
          <a:p>
            <a:r>
              <a:rPr lang="zh-CN" altLang="en-US"/>
              <a:t>实现队列锁的关键技术</a:t>
            </a:r>
          </a:p>
        </p:txBody>
      </p:sp>
      <p:sp>
        <p:nvSpPr>
          <p:cNvPr id="779267" name="Rectangle 3"/>
          <p:cNvSpPr>
            <a:spLocks noGrp="1" noRot="1" noChangeArrowheads="1"/>
          </p:cNvSpPr>
          <p:nvPr>
            <p:ph idx="1"/>
          </p:nvPr>
        </p:nvSpPr>
        <p:spPr/>
        <p:txBody>
          <a:bodyPr/>
          <a:lstStyle/>
          <a:p>
            <a:r>
              <a:rPr lang="zh-CN" altLang="en-US" b="1" dirty="0"/>
              <a:t>分辨锁的初次访问</a:t>
            </a:r>
            <a:r>
              <a:rPr lang="zh-CN" altLang="en-US" dirty="0"/>
              <a:t>，因为只有初次锁访问请求进入队列排队。</a:t>
            </a:r>
          </a:p>
          <a:p>
            <a:r>
              <a:rPr lang="zh-CN" altLang="en-US" b="1" dirty="0"/>
              <a:t>实现锁的释放</a:t>
            </a:r>
            <a:r>
              <a:rPr lang="zh-CN" altLang="en-US" dirty="0"/>
              <a:t>，以便将锁交给其它处理器。</a:t>
            </a:r>
          </a:p>
          <a:p>
            <a:r>
              <a:rPr lang="zh-CN" altLang="en-US" b="1" dirty="0"/>
              <a:t>实现等待进程队列</a:t>
            </a:r>
            <a:r>
              <a:rPr lang="zh-CN" altLang="en-US" dirty="0"/>
              <a:t>：</a:t>
            </a:r>
          </a:p>
          <a:p>
            <a:pPr lvl="1"/>
            <a:r>
              <a:rPr lang="zh-CN" altLang="en-US" dirty="0"/>
              <a:t>基于目录的机器上，队列类似于共享集合；可用类似的硬件实现目录和队列锁操作。</a:t>
            </a:r>
          </a:p>
          <a:p>
            <a:r>
              <a:rPr lang="zh-CN" altLang="en-US" dirty="0"/>
              <a:t>困难：硬件要能够回收锁。一个获得锁的进程可能因为进程切换，而不再被同一处理器所调度。如果没有回收锁的功能，可能传递出去的锁就永远不会被释放。</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Rot="1" noChangeArrowheads="1"/>
          </p:cNvSpPr>
          <p:nvPr>
            <p:ph type="title"/>
          </p:nvPr>
        </p:nvSpPr>
        <p:spPr/>
        <p:txBody>
          <a:bodyPr/>
          <a:lstStyle/>
          <a:p>
            <a:r>
              <a:rPr lang="en-US" altLang="zh-CN"/>
              <a:t>2. </a:t>
            </a:r>
            <a:r>
              <a:rPr lang="zh-CN" altLang="en-US"/>
              <a:t>取值并增值原语（</a:t>
            </a:r>
            <a:r>
              <a:rPr lang="en-US" altLang="zh-CN"/>
              <a:t>fetch-and-increment</a:t>
            </a:r>
            <a:r>
              <a:rPr lang="zh-CN" altLang="en-US"/>
              <a:t>）</a:t>
            </a:r>
          </a:p>
        </p:txBody>
      </p:sp>
      <p:sp>
        <p:nvSpPr>
          <p:cNvPr id="780291" name="Rectangle 3"/>
          <p:cNvSpPr>
            <a:spLocks noGrp="1" noRot="1" noChangeArrowheads="1"/>
          </p:cNvSpPr>
          <p:nvPr>
            <p:ph idx="1"/>
          </p:nvPr>
        </p:nvSpPr>
        <p:spPr/>
        <p:txBody>
          <a:bodyPr/>
          <a:lstStyle/>
          <a:p>
            <a:r>
              <a:rPr lang="zh-CN" altLang="en-US" dirty="0"/>
              <a:t>用队列锁可以改进</a:t>
            </a:r>
            <a:r>
              <a:rPr lang="en-US" altLang="zh-CN" dirty="0"/>
              <a:t>barrier</a:t>
            </a:r>
            <a:r>
              <a:rPr lang="zh-CN" altLang="en-US" dirty="0"/>
              <a:t>操作的性能；</a:t>
            </a:r>
          </a:p>
          <a:p>
            <a:r>
              <a:rPr lang="zh-CN" altLang="en-US" dirty="0"/>
              <a:t>用</a:t>
            </a:r>
            <a:r>
              <a:rPr lang="en-US" altLang="zh-CN" dirty="0"/>
              <a:t>fetch-and-increment</a:t>
            </a:r>
            <a:r>
              <a:rPr lang="zh-CN" altLang="en-US" dirty="0"/>
              <a:t>能减少串行化操作</a:t>
            </a:r>
          </a:p>
          <a:p>
            <a:pPr lvl="1"/>
            <a:r>
              <a:rPr lang="zh-CN" altLang="en-US" dirty="0"/>
              <a:t>可用于反向感知</a:t>
            </a:r>
            <a:r>
              <a:rPr lang="en-US" altLang="zh-CN" dirty="0"/>
              <a:t>barrier</a:t>
            </a:r>
            <a:r>
              <a:rPr lang="zh-CN" altLang="en-US" dirty="0"/>
              <a:t>。减少计数器增值时写失配的串行化操作；</a:t>
            </a:r>
          </a:p>
          <a:p>
            <a:pPr lvl="1"/>
            <a:r>
              <a:rPr lang="zh-CN" altLang="en-US" dirty="0"/>
              <a:t>也可用于合并树</a:t>
            </a:r>
            <a:r>
              <a:rPr lang="en-US" altLang="zh-CN" dirty="0"/>
              <a:t>barrier</a:t>
            </a:r>
            <a:r>
              <a:rPr lang="zh-CN" altLang="en-US" dirty="0"/>
              <a:t>。减少树中每个结点上的串行化操作。</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Rot="1" noChangeArrowheads="1"/>
          </p:cNvSpPr>
          <p:nvPr>
            <p:ph type="title"/>
          </p:nvPr>
        </p:nvSpPr>
        <p:spPr/>
        <p:txBody>
          <a:bodyPr/>
          <a:lstStyle/>
          <a:p>
            <a:r>
              <a:rPr lang="en-US" altLang="zh-CN"/>
              <a:t>4.1.3 MIMD</a:t>
            </a:r>
            <a:r>
              <a:rPr lang="zh-CN" altLang="en-US"/>
              <a:t>结构的二种类型</a:t>
            </a:r>
          </a:p>
        </p:txBody>
      </p:sp>
      <p:sp>
        <p:nvSpPr>
          <p:cNvPr id="590851" name="Rectangle 3"/>
          <p:cNvSpPr>
            <a:spLocks noGrp="1" noRot="1" noChangeArrowheads="1"/>
          </p:cNvSpPr>
          <p:nvPr>
            <p:ph idx="1"/>
          </p:nvPr>
        </p:nvSpPr>
        <p:spPr/>
        <p:txBody>
          <a:bodyPr/>
          <a:lstStyle/>
          <a:p>
            <a:r>
              <a:rPr lang="zh-CN" altLang="en-US"/>
              <a:t>处理器个数影响</a:t>
            </a:r>
          </a:p>
          <a:p>
            <a:pPr lvl="1"/>
            <a:r>
              <a:rPr lang="zh-CN" altLang="en-US"/>
              <a:t>直接影响到存储器结构</a:t>
            </a:r>
          </a:p>
          <a:p>
            <a:pPr lvl="1"/>
            <a:r>
              <a:rPr lang="zh-CN" altLang="en-US"/>
              <a:t>互连网（节点互连）策略</a:t>
            </a:r>
          </a:p>
          <a:p>
            <a:pPr lvl="1"/>
            <a:r>
              <a:rPr lang="zh-CN" altLang="en-US"/>
              <a:t>处理器个数的需求也将随事件发生变化。</a:t>
            </a:r>
          </a:p>
          <a:p>
            <a:r>
              <a:rPr lang="zh-CN" altLang="en-US"/>
              <a:t>根据存储器组织来形成两类：</a:t>
            </a:r>
          </a:p>
          <a:p>
            <a:pPr lvl="1"/>
            <a:r>
              <a:rPr lang="zh-CN" altLang="en-US"/>
              <a:t>集中共享存储器式系统结构（</a:t>
            </a:r>
            <a:r>
              <a:rPr lang="en-US" altLang="zh-CN"/>
              <a:t>centralized shared-memory architecture</a:t>
            </a:r>
            <a:r>
              <a:rPr lang="zh-CN" altLang="en-US"/>
              <a:t>）</a:t>
            </a:r>
          </a:p>
          <a:p>
            <a:pPr lvl="1"/>
            <a:r>
              <a:rPr lang="zh-CN" altLang="en-US"/>
              <a:t>分布存储器式系统结构（</a:t>
            </a:r>
            <a:r>
              <a:rPr lang="en-US" altLang="zh-CN"/>
              <a:t>distributed-memory architecture</a:t>
            </a:r>
            <a:r>
              <a:rPr lang="zh-CN" altLang="en-US"/>
              <a: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Rot="1" noChangeArrowheads="1"/>
          </p:cNvSpPr>
          <p:nvPr>
            <p:ph type="title"/>
          </p:nvPr>
        </p:nvSpPr>
        <p:spPr/>
        <p:txBody>
          <a:bodyPr/>
          <a:lstStyle/>
          <a:p>
            <a:r>
              <a:rPr lang="zh-CN" altLang="en-US" dirty="0"/>
              <a:t>用取并增值原语实现反向感知</a:t>
            </a:r>
            <a:r>
              <a:rPr lang="en-US" altLang="zh-CN" dirty="0"/>
              <a:t>barrier</a:t>
            </a:r>
            <a:endParaRPr lang="en-US" altLang="zh-CN" sz="2000" dirty="0"/>
          </a:p>
        </p:txBody>
      </p:sp>
      <p:sp>
        <p:nvSpPr>
          <p:cNvPr id="781315" name="Rectangle 3"/>
          <p:cNvSpPr>
            <a:spLocks noGrp="1" noRot="1" noChangeArrowheads="1"/>
          </p:cNvSpPr>
          <p:nvPr>
            <p:ph idx="1"/>
          </p:nvPr>
        </p:nvSpPr>
        <p:spPr>
          <a:xfrm>
            <a:off x="1825625" y="1700214"/>
            <a:ext cx="8540750" cy="4016375"/>
          </a:xfrm>
        </p:spPr>
        <p:txBody>
          <a:bodyPr/>
          <a:lstStyle/>
          <a:p>
            <a:pPr>
              <a:spcBef>
                <a:spcPct val="10000"/>
              </a:spcBef>
              <a:buFont typeface="Wingdings" pitchFamily="2" charset="2"/>
              <a:buNone/>
            </a:pPr>
            <a:r>
              <a:rPr lang="en-US" altLang="zh-CN" b="1"/>
              <a:t>Local_sense = ! Local_sense;  //toggle local_sence</a:t>
            </a:r>
          </a:p>
          <a:p>
            <a:pPr>
              <a:spcBef>
                <a:spcPct val="10000"/>
              </a:spcBef>
              <a:buFont typeface="Wingdings" pitchFamily="2" charset="2"/>
              <a:buNone/>
            </a:pPr>
            <a:r>
              <a:rPr lang="en-US" altLang="zh-CN" b="1"/>
              <a:t>fetch_and_increment(count);    //atomic update</a:t>
            </a:r>
          </a:p>
          <a:p>
            <a:pPr>
              <a:spcBef>
                <a:spcPct val="10000"/>
              </a:spcBef>
              <a:buFont typeface="Wingdings" pitchFamily="2" charset="2"/>
              <a:buNone/>
            </a:pPr>
            <a:r>
              <a:rPr lang="en-US" altLang="zh-CN" b="1"/>
              <a:t>if ( count == total ){         // all arrived</a:t>
            </a:r>
          </a:p>
          <a:p>
            <a:pPr>
              <a:spcBef>
                <a:spcPct val="10000"/>
              </a:spcBef>
              <a:buFont typeface="Wingdings" pitchFamily="2" charset="2"/>
              <a:buNone/>
            </a:pPr>
            <a:r>
              <a:rPr lang="en-US" altLang="zh-CN" b="1"/>
              <a:t>         count = 0;               // reset counter</a:t>
            </a:r>
          </a:p>
          <a:p>
            <a:pPr>
              <a:spcBef>
                <a:spcPct val="10000"/>
              </a:spcBef>
              <a:buFont typeface="Wingdings" pitchFamily="2" charset="2"/>
              <a:buNone/>
            </a:pPr>
            <a:r>
              <a:rPr lang="en-US" altLang="zh-CN" b="1"/>
              <a:t>         release = local_sense;     // release processes</a:t>
            </a:r>
          </a:p>
          <a:p>
            <a:pPr>
              <a:spcBef>
                <a:spcPct val="10000"/>
              </a:spcBef>
              <a:buFont typeface="Wingdings" pitchFamily="2" charset="2"/>
              <a:buNone/>
            </a:pPr>
            <a:r>
              <a:rPr lang="en-US" altLang="zh-CN" b="1"/>
              <a:t>}</a:t>
            </a:r>
          </a:p>
          <a:p>
            <a:pPr>
              <a:spcBef>
                <a:spcPct val="10000"/>
              </a:spcBef>
              <a:buFont typeface="Wingdings" pitchFamily="2" charset="2"/>
              <a:buNone/>
            </a:pPr>
            <a:r>
              <a:rPr lang="en-US" altLang="zh-CN" b="1"/>
              <a:t>else {     //  more to come</a:t>
            </a:r>
          </a:p>
          <a:p>
            <a:pPr>
              <a:spcBef>
                <a:spcPct val="10000"/>
              </a:spcBef>
              <a:buFont typeface="Wingdings" pitchFamily="2" charset="2"/>
              <a:buNone/>
            </a:pPr>
            <a:r>
              <a:rPr lang="en-US" altLang="zh-CN" b="1"/>
              <a:t>      spin(release == local_sense) ; // wait for signal</a:t>
            </a:r>
          </a:p>
          <a:p>
            <a:pPr>
              <a:spcBef>
                <a:spcPct val="10000"/>
              </a:spcBef>
              <a:buFont typeface="Wingdings" pitchFamily="2" charset="2"/>
              <a:buNone/>
            </a:pPr>
            <a:r>
              <a:rPr lang="en-US" altLang="zh-CN" b="1"/>
              <a:t>}</a:t>
            </a:r>
            <a:endParaRPr lang="en-US" altLang="zh-CN"/>
          </a:p>
          <a:p>
            <a:pPr>
              <a:buFont typeface="Wingdings" pitchFamily="2" charset="2"/>
              <a:buNone/>
            </a:pPr>
            <a:endParaRPr lang="en-US" altLang="zh-CN"/>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Rot="1" noChangeArrowheads="1"/>
          </p:cNvSpPr>
          <p:nvPr>
            <p:ph type="title"/>
          </p:nvPr>
        </p:nvSpPr>
        <p:spPr/>
        <p:txBody>
          <a:bodyPr/>
          <a:lstStyle/>
          <a:p>
            <a:r>
              <a:rPr lang="zh-CN" altLang="en-US"/>
              <a:t>改进后判断</a:t>
            </a:r>
            <a:r>
              <a:rPr lang="en-US" altLang="zh-CN"/>
              <a:t>-</a:t>
            </a:r>
            <a:r>
              <a:rPr lang="zh-CN" altLang="en-US"/>
              <a:t>回旋（反向感知）</a:t>
            </a:r>
            <a:r>
              <a:rPr lang="en-US" altLang="zh-CN"/>
              <a:t>Barrier</a:t>
            </a:r>
            <a:r>
              <a:rPr lang="zh-CN" altLang="en-US"/>
              <a:t>的性能</a:t>
            </a:r>
          </a:p>
        </p:txBody>
      </p:sp>
      <p:sp>
        <p:nvSpPr>
          <p:cNvPr id="782339" name="Rectangle 3"/>
          <p:cNvSpPr>
            <a:spLocks noGrp="1" noRot="1" noChangeArrowheads="1"/>
          </p:cNvSpPr>
          <p:nvPr>
            <p:ph idx="1"/>
          </p:nvPr>
        </p:nvSpPr>
        <p:spPr/>
        <p:txBody>
          <a:bodyPr/>
          <a:lstStyle/>
          <a:p>
            <a:r>
              <a:rPr lang="zh-CN" altLang="en-US" dirty="0"/>
              <a:t>问：设一个取并增值原语需</a:t>
            </a:r>
            <a:r>
              <a:rPr lang="en-US" altLang="zh-CN" dirty="0"/>
              <a:t>100</a:t>
            </a:r>
            <a:r>
              <a:rPr lang="zh-CN" altLang="en-US" dirty="0"/>
              <a:t>个时钟周期，其它假设与前相同，求</a:t>
            </a:r>
            <a:r>
              <a:rPr lang="en-US" altLang="zh-CN" dirty="0"/>
              <a:t>10</a:t>
            </a:r>
            <a:r>
              <a:rPr lang="zh-CN" altLang="en-US" dirty="0"/>
              <a:t>台处理器通过</a:t>
            </a:r>
            <a:r>
              <a:rPr lang="en-US" altLang="zh-CN" dirty="0"/>
              <a:t>barrier</a:t>
            </a:r>
            <a:r>
              <a:rPr lang="zh-CN" altLang="en-US" dirty="0"/>
              <a:t>的时间及总线操作次数？</a:t>
            </a:r>
          </a:p>
          <a:p>
            <a:r>
              <a:rPr lang="zh-CN" altLang="en-US" dirty="0"/>
              <a:t>解答：</a:t>
            </a:r>
          </a:p>
          <a:p>
            <a:pPr lvl="1"/>
            <a:r>
              <a:rPr lang="zh-CN" altLang="en-US" dirty="0"/>
              <a:t>对</a:t>
            </a:r>
            <a:r>
              <a:rPr lang="en-US" altLang="zh-CN" dirty="0"/>
              <a:t>n</a:t>
            </a:r>
            <a:r>
              <a:rPr lang="zh-CN" altLang="en-US" dirty="0"/>
              <a:t>个处理器需</a:t>
            </a:r>
          </a:p>
          <a:p>
            <a:pPr lvl="2"/>
            <a:r>
              <a:rPr lang="en-US" altLang="zh-CN" dirty="0"/>
              <a:t>n</a:t>
            </a:r>
            <a:r>
              <a:rPr lang="zh-CN" altLang="en-US" dirty="0"/>
              <a:t>个 </a:t>
            </a:r>
            <a:r>
              <a:rPr lang="en-US" altLang="zh-CN" dirty="0"/>
              <a:t>fetch-and-increment</a:t>
            </a:r>
            <a:r>
              <a:rPr lang="zh-CN" altLang="en-US" dirty="0"/>
              <a:t>操作</a:t>
            </a:r>
          </a:p>
          <a:p>
            <a:pPr lvl="2"/>
            <a:r>
              <a:rPr lang="en-US" altLang="zh-CN" dirty="0"/>
              <a:t>n</a:t>
            </a:r>
            <a:r>
              <a:rPr lang="zh-CN" altLang="en-US" dirty="0"/>
              <a:t>次访问</a:t>
            </a:r>
            <a:r>
              <a:rPr lang="en-US" altLang="zh-CN" dirty="0"/>
              <a:t>count</a:t>
            </a:r>
            <a:r>
              <a:rPr lang="zh-CN" altLang="en-US" dirty="0"/>
              <a:t>操作</a:t>
            </a:r>
            <a:r>
              <a:rPr lang="en-US" altLang="zh-CN" dirty="0"/>
              <a:t>cache</a:t>
            </a:r>
            <a:r>
              <a:rPr lang="zh-CN" altLang="en-US" dirty="0"/>
              <a:t>失配</a:t>
            </a:r>
          </a:p>
          <a:p>
            <a:pPr lvl="2"/>
            <a:r>
              <a:rPr lang="en-US" altLang="zh-CN" dirty="0"/>
              <a:t>n</a:t>
            </a:r>
            <a:r>
              <a:rPr lang="zh-CN" altLang="en-US" dirty="0"/>
              <a:t>次访问</a:t>
            </a:r>
            <a:r>
              <a:rPr lang="en-US" altLang="zh-CN" dirty="0"/>
              <a:t>release</a:t>
            </a:r>
            <a:r>
              <a:rPr lang="zh-CN" altLang="en-US" dirty="0"/>
              <a:t>操作</a:t>
            </a:r>
            <a:r>
              <a:rPr lang="en-US" altLang="zh-CN" dirty="0"/>
              <a:t>cache</a:t>
            </a:r>
            <a:r>
              <a:rPr lang="zh-CN" altLang="en-US" dirty="0"/>
              <a:t>失配</a:t>
            </a:r>
          </a:p>
          <a:p>
            <a:pPr lvl="1"/>
            <a:r>
              <a:rPr lang="zh-CN" altLang="en-US" dirty="0"/>
              <a:t>总共</a:t>
            </a:r>
            <a:r>
              <a:rPr lang="en-US" altLang="zh-CN" dirty="0"/>
              <a:t>3n</a:t>
            </a:r>
            <a:r>
              <a:rPr lang="zh-CN" altLang="en-US" dirty="0"/>
              <a:t>次总线事务</a:t>
            </a:r>
          </a:p>
          <a:p>
            <a:pPr lvl="2"/>
            <a:r>
              <a:rPr lang="en-US" altLang="zh-CN" dirty="0"/>
              <a:t>3</a:t>
            </a:r>
            <a:r>
              <a:rPr lang="en-US" altLang="zh-CN" dirty="0">
                <a:sym typeface="Wingdings 2" pitchFamily="18" charset="2"/>
              </a:rPr>
              <a:t>10100=3000</a:t>
            </a:r>
            <a:r>
              <a:rPr lang="zh-CN" altLang="en-US" dirty="0">
                <a:sym typeface="Wingdings 2" pitchFamily="18" charset="2"/>
              </a:rPr>
              <a:t>时钟</a:t>
            </a:r>
            <a:endParaRPr lang="zh-CN" altLang="en-US" dirty="0"/>
          </a:p>
          <a:p>
            <a:r>
              <a:rPr lang="zh-CN" altLang="en-US" dirty="0"/>
              <a:t>             </a:t>
            </a:r>
          </a:p>
        </p:txBody>
      </p:sp>
      <p:sp>
        <p:nvSpPr>
          <p:cNvPr id="782340" name="AutoShape 4"/>
          <p:cNvSpPr>
            <a:spLocks noChangeArrowheads="1"/>
          </p:cNvSpPr>
          <p:nvPr/>
        </p:nvSpPr>
        <p:spPr bwMode="white">
          <a:xfrm>
            <a:off x="7394576" y="3717033"/>
            <a:ext cx="2663825" cy="576263"/>
          </a:xfrm>
          <a:prstGeom prst="wedgeRoundRectCallout">
            <a:avLst>
              <a:gd name="adj1" fmla="val -176162"/>
              <a:gd name="adj2" fmla="val 145042"/>
              <a:gd name="adj3" fmla="val 16667"/>
            </a:avLst>
          </a:prstGeom>
          <a:noFill/>
          <a:ln w="38100" algn="ctr">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64" tIns="46033" rIns="92064" bIns="46033" anchor="ctr"/>
          <a:lstStyle/>
          <a:p>
            <a:pPr algn="ctr" eaLnBrk="0" fontAlgn="base" hangingPunct="0">
              <a:lnSpc>
                <a:spcPct val="90000"/>
              </a:lnSpc>
              <a:spcBef>
                <a:spcPct val="0"/>
              </a:spcBef>
              <a:spcAft>
                <a:spcPct val="0"/>
              </a:spcAft>
            </a:pPr>
            <a:endParaRPr lang="zh-CN" altLang="zh-CN" sz="2000">
              <a:solidFill>
                <a:srgbClr val="FFFFFF"/>
              </a:solidFill>
              <a:effectLst>
                <a:outerShdw blurRad="38100" dist="38100" dir="2700000" algn="tl">
                  <a:srgbClr val="C0C0C0"/>
                </a:outerShdw>
              </a:effectLst>
              <a:latin typeface="Arial" charset="0"/>
              <a:ea typeface="宋体" pitchFamily="2" charset="-122"/>
            </a:endParaRPr>
          </a:p>
        </p:txBody>
      </p:sp>
      <p:sp>
        <p:nvSpPr>
          <p:cNvPr id="782341" name="Text Box 5"/>
          <p:cNvSpPr txBox="1">
            <a:spLocks noChangeArrowheads="1"/>
          </p:cNvSpPr>
          <p:nvPr/>
        </p:nvSpPr>
        <p:spPr bwMode="white">
          <a:xfrm>
            <a:off x="7538244" y="3778407"/>
            <a:ext cx="2376487"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64" tIns="46033" rIns="92064" bIns="46033">
            <a:spAutoFit/>
          </a:bodyPr>
          <a:lstStyle/>
          <a:p>
            <a:pPr eaLnBrk="0" fontAlgn="base" hangingPunct="0">
              <a:lnSpc>
                <a:spcPct val="90000"/>
              </a:lnSpc>
              <a:spcBef>
                <a:spcPct val="50000"/>
              </a:spcBef>
              <a:spcAft>
                <a:spcPct val="0"/>
              </a:spcAft>
            </a:pPr>
            <a:r>
              <a:rPr lang="en-US" altLang="zh-CN" sz="2000" b="1" dirty="0">
                <a:solidFill>
                  <a:srgbClr val="000000"/>
                </a:solidFill>
                <a:effectLst>
                  <a:outerShdw blurRad="38100" dist="38100" dir="2700000" algn="tl">
                    <a:srgbClr val="C0C0C0"/>
                  </a:outerShdw>
                </a:effectLst>
                <a:latin typeface="Arial" charset="0"/>
                <a:ea typeface="宋体" pitchFamily="2" charset="-122"/>
              </a:rPr>
              <a:t>Why not (2n-1)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2340"/>
                                        </p:tgtEl>
                                        <p:attrNameLst>
                                          <p:attrName>style.visibility</p:attrName>
                                        </p:attrNameLst>
                                      </p:cBhvr>
                                      <p:to>
                                        <p:strVal val="visible"/>
                                      </p:to>
                                    </p:set>
                                    <p:animEffect transition="in" filter="blinds(horizontal)">
                                      <p:cBhvr>
                                        <p:cTn id="7" dur="500"/>
                                        <p:tgtEl>
                                          <p:spTgt spid="782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2341"/>
                                        </p:tgtEl>
                                        <p:attrNameLst>
                                          <p:attrName>style.visibility</p:attrName>
                                        </p:attrNameLst>
                                      </p:cBhvr>
                                      <p:to>
                                        <p:strVal val="visible"/>
                                      </p:to>
                                    </p:set>
                                    <p:animEffect transition="in" filter="blinds(horizontal)">
                                      <p:cBhvr>
                                        <p:cTn id="12" dur="500"/>
                                        <p:tgtEl>
                                          <p:spTgt spid="78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0" grpId="0" animBg="1"/>
      <p:bldP spid="782341"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Rot="1" noChangeArrowheads="1"/>
          </p:cNvSpPr>
          <p:nvPr>
            <p:ph type="title"/>
          </p:nvPr>
        </p:nvSpPr>
        <p:spPr/>
        <p:txBody>
          <a:bodyPr/>
          <a:lstStyle/>
          <a:p>
            <a:r>
              <a:rPr lang="zh-CN" altLang="en-US"/>
              <a:t>小结：</a:t>
            </a:r>
          </a:p>
        </p:txBody>
      </p:sp>
      <p:sp>
        <p:nvSpPr>
          <p:cNvPr id="783363" name="Rectangle 3"/>
          <p:cNvSpPr>
            <a:spLocks noGrp="1" noRot="1" noChangeArrowheads="1"/>
          </p:cNvSpPr>
          <p:nvPr>
            <p:ph idx="1"/>
          </p:nvPr>
        </p:nvSpPr>
        <p:spPr/>
        <p:txBody>
          <a:bodyPr/>
          <a:lstStyle/>
          <a:p>
            <a:r>
              <a:rPr lang="zh-CN" altLang="en-US" dirty="0"/>
              <a:t>如何高效地利用大规模并行计算机，是极具挑战性的一个课题：</a:t>
            </a:r>
          </a:p>
          <a:p>
            <a:pPr lvl="1"/>
            <a:r>
              <a:rPr lang="zh-CN" altLang="en-US" dirty="0"/>
              <a:t>同步问题在大规模并行计算机中很尖锐</a:t>
            </a:r>
          </a:p>
          <a:p>
            <a:pPr lvl="1"/>
            <a:r>
              <a:rPr lang="zh-CN" altLang="en-US" dirty="0"/>
              <a:t>大的存储器访问延时</a:t>
            </a:r>
          </a:p>
          <a:p>
            <a:pPr lvl="1"/>
            <a:r>
              <a:rPr lang="zh-CN" altLang="en-US" dirty="0"/>
              <a:t>计算负载不平衡问题</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Rot="1" noChangeArrowheads="1"/>
          </p:cNvSpPr>
          <p:nvPr>
            <p:ph type="title"/>
          </p:nvPr>
        </p:nvSpPr>
        <p:spPr/>
        <p:txBody>
          <a:bodyPr/>
          <a:lstStyle/>
          <a:p>
            <a:r>
              <a:rPr lang="en-US" altLang="zh-CN"/>
              <a:t>6.5 </a:t>
            </a:r>
            <a:r>
              <a:rPr lang="zh-CN" altLang="en-US"/>
              <a:t>存储器连贯性模型</a:t>
            </a:r>
          </a:p>
        </p:txBody>
      </p:sp>
      <p:sp>
        <p:nvSpPr>
          <p:cNvPr id="784387" name="Rectangle 3"/>
          <p:cNvSpPr>
            <a:spLocks noGrp="1" noRot="1" noChangeArrowheads="1"/>
          </p:cNvSpPr>
          <p:nvPr>
            <p:ph idx="1"/>
          </p:nvPr>
        </p:nvSpPr>
        <p:spPr/>
        <p:txBody>
          <a:bodyPr/>
          <a:lstStyle/>
          <a:p>
            <a:r>
              <a:rPr lang="zh-CN" altLang="en-US" dirty="0"/>
              <a:t>连惯性定义</a:t>
            </a:r>
          </a:p>
          <a:p>
            <a:pPr lvl="1"/>
            <a:r>
              <a:rPr lang="zh-CN" altLang="en-US" dirty="0"/>
              <a:t>由</a:t>
            </a:r>
            <a:r>
              <a:rPr lang="en-US" altLang="zh-CN" dirty="0"/>
              <a:t>Cache</a:t>
            </a:r>
            <a:r>
              <a:rPr lang="zh-CN" altLang="en-US" dirty="0"/>
              <a:t>一致性出发：（</a:t>
            </a:r>
            <a:r>
              <a:rPr lang="en-US" altLang="zh-CN" dirty="0"/>
              <a:t>1</a:t>
            </a:r>
            <a:r>
              <a:rPr lang="zh-CN" altLang="en-US" dirty="0"/>
              <a:t>）一个处理器什么时候能看到被另一个处理器更新的数据。</a:t>
            </a:r>
          </a:p>
          <a:p>
            <a:pPr lvl="1"/>
            <a:r>
              <a:rPr lang="zh-CN" altLang="en-US" dirty="0"/>
              <a:t>由利用共享数据进行通信出发：（</a:t>
            </a:r>
            <a:r>
              <a:rPr lang="en-US" altLang="zh-CN" dirty="0"/>
              <a:t>2</a:t>
            </a:r>
            <a:r>
              <a:rPr lang="zh-CN" altLang="en-US" dirty="0"/>
              <a:t>）一个处理器以什么次序观察另一处理器写回的数据。</a:t>
            </a:r>
          </a:p>
          <a:p>
            <a:pPr lvl="1"/>
            <a:r>
              <a:rPr lang="zh-CN" altLang="en-US" dirty="0"/>
              <a:t>由利用读操作观察另一处理器写的结果：（</a:t>
            </a:r>
            <a:r>
              <a:rPr lang="en-US" altLang="zh-CN" dirty="0"/>
              <a:t>3</a:t>
            </a:r>
            <a:r>
              <a:rPr lang="zh-CN" altLang="en-US" dirty="0"/>
              <a:t>）不同处理器向不同存储单元进行读和写操作，必须按什么规则进行。</a:t>
            </a:r>
          </a:p>
        </p:txBody>
      </p:sp>
    </p:spTree>
    <p:extLst>
      <p:ext uri="{BB962C8B-B14F-4D97-AF65-F5344CB8AC3E}">
        <p14:creationId xmlns:p14="http://schemas.microsoft.com/office/powerpoint/2010/main" val="295843647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rrowheads="1"/>
          </p:cNvSpPr>
          <p:nvPr>
            <p:ph type="title"/>
          </p:nvPr>
        </p:nvSpPr>
        <p:spPr/>
        <p:txBody>
          <a:bodyPr/>
          <a:lstStyle/>
          <a:p>
            <a:r>
              <a:rPr lang="zh-CN" altLang="en-US" b="1" dirty="0"/>
              <a:t>例子   （</a:t>
            </a:r>
            <a:r>
              <a:rPr lang="en-US" altLang="zh-CN" b="1" dirty="0"/>
              <a:t>Cp418, Ep605</a:t>
            </a:r>
            <a:r>
              <a:rPr lang="zh-CN" altLang="en-US" b="1" dirty="0"/>
              <a:t>）</a:t>
            </a:r>
            <a:endParaRPr lang="zh-CN" altLang="en-US" sz="2000" dirty="0"/>
          </a:p>
        </p:txBody>
      </p:sp>
      <p:sp>
        <p:nvSpPr>
          <p:cNvPr id="785411" name="Rectangle 3"/>
          <p:cNvSpPr>
            <a:spLocks noGrp="1" noRot="1" noChangeArrowheads="1"/>
          </p:cNvSpPr>
          <p:nvPr>
            <p:ph idx="1"/>
          </p:nvPr>
        </p:nvSpPr>
        <p:spPr>
          <a:xfrm>
            <a:off x="2279650" y="1268414"/>
            <a:ext cx="8134350" cy="4340225"/>
          </a:xfrm>
        </p:spPr>
        <p:txBody>
          <a:bodyPr/>
          <a:lstStyle/>
          <a:p>
            <a:pPr>
              <a:buFont typeface="Wingdings" pitchFamily="2" charset="2"/>
              <a:buNone/>
            </a:pPr>
            <a:r>
              <a:rPr lang="en-US" altLang="zh-CN" dirty="0"/>
              <a:t>P1:   A=0;                  P2:   B=0;</a:t>
            </a:r>
          </a:p>
          <a:p>
            <a:pPr>
              <a:buFont typeface="Wingdings" pitchFamily="2" charset="2"/>
              <a:buNone/>
            </a:pPr>
            <a:r>
              <a:rPr lang="en-US" altLang="zh-CN" dirty="0"/>
              <a:t>         …                               … </a:t>
            </a:r>
          </a:p>
          <a:p>
            <a:pPr>
              <a:buFont typeface="Wingdings" pitchFamily="2" charset="2"/>
              <a:buNone/>
            </a:pPr>
            <a:r>
              <a:rPr lang="en-US" altLang="zh-CN" dirty="0"/>
              <a:t>         A=1;                           B=1;</a:t>
            </a:r>
          </a:p>
          <a:p>
            <a:pPr>
              <a:buFont typeface="Wingdings" pitchFamily="2" charset="2"/>
              <a:buNone/>
            </a:pPr>
            <a:r>
              <a:rPr lang="en-US" altLang="zh-CN" dirty="0"/>
              <a:t>L1:  if ( B==0)…        L2:  if ( A==0)...</a:t>
            </a:r>
          </a:p>
          <a:p>
            <a:pPr>
              <a:buFont typeface="Wingdings" pitchFamily="2" charset="2"/>
              <a:buNone/>
            </a:pPr>
            <a:r>
              <a:rPr lang="en-US" altLang="zh-CN" b="1" dirty="0"/>
              <a:t>   </a:t>
            </a:r>
          </a:p>
          <a:p>
            <a:pPr>
              <a:buFont typeface="Wingdings" pitchFamily="2" charset="2"/>
              <a:buNone/>
            </a:pPr>
            <a:r>
              <a:rPr lang="en-US" altLang="zh-CN" b="1" dirty="0"/>
              <a:t>   P1</a:t>
            </a:r>
            <a:r>
              <a:rPr lang="zh-CN" altLang="en-US" b="1" dirty="0"/>
              <a:t>、</a:t>
            </a:r>
            <a:r>
              <a:rPr lang="en-US" altLang="zh-CN" b="1" dirty="0"/>
              <a:t>P2</a:t>
            </a:r>
            <a:r>
              <a:rPr lang="zh-CN" altLang="en-US" b="1" dirty="0"/>
              <a:t>进程在不同的处理器上运行，</a:t>
            </a:r>
            <a:r>
              <a:rPr lang="en-US" altLang="zh-CN" b="1" dirty="0"/>
              <a:t>A</a:t>
            </a:r>
            <a:r>
              <a:rPr lang="zh-CN" altLang="en-US" b="1" dirty="0"/>
              <a:t>和</a:t>
            </a:r>
            <a:r>
              <a:rPr lang="en-US" altLang="zh-CN" b="1" dirty="0"/>
              <a:t>B</a:t>
            </a:r>
            <a:r>
              <a:rPr lang="zh-CN" altLang="en-US" b="1" dirty="0"/>
              <a:t>均为两个处理器的</a:t>
            </a:r>
            <a:r>
              <a:rPr lang="en-US" altLang="zh-CN" b="1" dirty="0"/>
              <a:t>Cache</a:t>
            </a:r>
            <a:r>
              <a:rPr lang="zh-CN" altLang="en-US" b="1" dirty="0"/>
              <a:t>中的两个单元，其初值都是</a:t>
            </a:r>
            <a:r>
              <a:rPr lang="en-US" altLang="zh-CN" b="1" dirty="0"/>
              <a:t>0</a:t>
            </a:r>
            <a:r>
              <a:rPr lang="zh-CN" altLang="en-US" b="1" dirty="0"/>
              <a:t>。</a:t>
            </a:r>
            <a:r>
              <a:rPr lang="en-US" altLang="en-US" b="1" dirty="0"/>
              <a:t>      </a:t>
            </a:r>
            <a:endParaRPr lang="zh-CN" altLang="en-US" b="1" dirty="0"/>
          </a:p>
        </p:txBody>
      </p:sp>
      <p:sp>
        <p:nvSpPr>
          <p:cNvPr id="785412" name="Rectangle 4"/>
          <p:cNvSpPr>
            <a:spLocks noChangeArrowheads="1"/>
          </p:cNvSpPr>
          <p:nvPr/>
        </p:nvSpPr>
        <p:spPr bwMode="white">
          <a:xfrm>
            <a:off x="2208214" y="1125538"/>
            <a:ext cx="2807667" cy="2303462"/>
          </a:xfrm>
          <a:prstGeom prst="rect">
            <a:avLst/>
          </a:prstGeom>
          <a:noFill/>
          <a:ln w="38100" algn="ctr">
            <a:solidFill>
              <a:srgbClr val="FF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785413" name="Rectangle 5"/>
          <p:cNvSpPr>
            <a:spLocks noChangeArrowheads="1"/>
          </p:cNvSpPr>
          <p:nvPr/>
        </p:nvSpPr>
        <p:spPr bwMode="white">
          <a:xfrm>
            <a:off x="5087318" y="1125538"/>
            <a:ext cx="2807667" cy="2303462"/>
          </a:xfrm>
          <a:prstGeom prst="rect">
            <a:avLst/>
          </a:prstGeom>
          <a:noFill/>
          <a:ln w="38100" algn="ctr">
            <a:solidFill>
              <a:srgbClr val="FF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Tree>
    <p:extLst>
      <p:ext uri="{BB962C8B-B14F-4D97-AF65-F5344CB8AC3E}">
        <p14:creationId xmlns:p14="http://schemas.microsoft.com/office/powerpoint/2010/main" val="215053036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Rot="1" noChangeArrowheads="1"/>
          </p:cNvSpPr>
          <p:nvPr>
            <p:ph type="title"/>
          </p:nvPr>
        </p:nvSpPr>
        <p:spPr/>
        <p:txBody>
          <a:bodyPr/>
          <a:lstStyle/>
          <a:p>
            <a:r>
              <a:rPr lang="zh-CN" altLang="en-US"/>
              <a:t>由不同假设导出不同结果</a:t>
            </a:r>
          </a:p>
        </p:txBody>
      </p:sp>
      <p:sp>
        <p:nvSpPr>
          <p:cNvPr id="786435" name="Rectangle 3"/>
          <p:cNvSpPr>
            <a:spLocks noGrp="1" noRot="1" noChangeArrowheads="1"/>
          </p:cNvSpPr>
          <p:nvPr>
            <p:ph idx="1"/>
          </p:nvPr>
        </p:nvSpPr>
        <p:spPr/>
        <p:txBody>
          <a:bodyPr/>
          <a:lstStyle/>
          <a:p>
            <a:r>
              <a:rPr lang="zh-CN" altLang="en-US"/>
              <a:t>设写立即生效，且可立即被另一个处理器知道结果，则两个</a:t>
            </a:r>
            <a:r>
              <a:rPr lang="en-US" altLang="zh-CN"/>
              <a:t>if</a:t>
            </a:r>
            <a:r>
              <a:rPr lang="zh-CN" altLang="en-US"/>
              <a:t>语句为真的条件不可能都成立。</a:t>
            </a:r>
          </a:p>
          <a:p>
            <a:r>
              <a:rPr lang="zh-CN" altLang="en-US"/>
              <a:t>设写无效滞后生效，且处理器在滞后期中可继续执行，则两个</a:t>
            </a:r>
            <a:r>
              <a:rPr lang="en-US" altLang="zh-CN"/>
              <a:t>if</a:t>
            </a:r>
            <a:r>
              <a:rPr lang="zh-CN" altLang="en-US"/>
              <a:t>语句为真的条件可同时成立。</a:t>
            </a:r>
          </a:p>
          <a:p>
            <a:pPr lvl="1"/>
            <a:endParaRPr lang="en-US" altLang="zh-CN"/>
          </a:p>
        </p:txBody>
      </p:sp>
    </p:spTree>
    <p:extLst>
      <p:ext uri="{BB962C8B-B14F-4D97-AF65-F5344CB8AC3E}">
        <p14:creationId xmlns:p14="http://schemas.microsoft.com/office/powerpoint/2010/main" val="254588246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Rot="1" noChangeArrowheads="1"/>
          </p:cNvSpPr>
          <p:nvPr>
            <p:ph type="title"/>
          </p:nvPr>
        </p:nvSpPr>
        <p:spPr/>
        <p:txBody>
          <a:bodyPr/>
          <a:lstStyle/>
          <a:p>
            <a:r>
              <a:rPr lang="zh-CN" altLang="en-US"/>
              <a:t>顺序连贯性（</a:t>
            </a:r>
            <a:r>
              <a:rPr lang="en-US" altLang="zh-CN"/>
              <a:t>sequential consistency</a:t>
            </a:r>
            <a:r>
              <a:rPr lang="zh-CN" altLang="en-US"/>
              <a:t>）</a:t>
            </a:r>
          </a:p>
        </p:txBody>
      </p:sp>
      <p:sp>
        <p:nvSpPr>
          <p:cNvPr id="787459" name="Rectangle 3"/>
          <p:cNvSpPr>
            <a:spLocks noGrp="1" noRot="1" noChangeArrowheads="1"/>
          </p:cNvSpPr>
          <p:nvPr>
            <p:ph idx="1"/>
          </p:nvPr>
        </p:nvSpPr>
        <p:spPr/>
        <p:txBody>
          <a:bodyPr/>
          <a:lstStyle/>
          <a:p>
            <a:r>
              <a:rPr lang="zh-CN" altLang="en-US"/>
              <a:t>若处理器内访问是按顺序执行，处理器之间访问是交叉进行（即有先后次序，不能同时发生），则程序任何一次执行的结果都是相同的。（即可得到同一结果）。</a:t>
            </a:r>
          </a:p>
          <a:p>
            <a:endParaRPr lang="en-US" altLang="zh-CN"/>
          </a:p>
        </p:txBody>
      </p:sp>
    </p:spTree>
    <p:extLst>
      <p:ext uri="{BB962C8B-B14F-4D97-AF65-F5344CB8AC3E}">
        <p14:creationId xmlns:p14="http://schemas.microsoft.com/office/powerpoint/2010/main" val="305007228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Rot="1" noChangeArrowheads="1"/>
          </p:cNvSpPr>
          <p:nvPr>
            <p:ph type="title"/>
          </p:nvPr>
        </p:nvSpPr>
        <p:spPr>
          <a:xfrm>
            <a:off x="2117727" y="269807"/>
            <a:ext cx="7932737" cy="534988"/>
          </a:xfrm>
        </p:spPr>
        <p:txBody>
          <a:bodyPr/>
          <a:lstStyle/>
          <a:p>
            <a:r>
              <a:rPr lang="zh-CN" altLang="en-US" sz="2800" dirty="0"/>
              <a:t>重新考虑上述例子</a:t>
            </a:r>
            <a:endParaRPr lang="zh-CN" altLang="en-US" sz="3600" dirty="0"/>
          </a:p>
        </p:txBody>
      </p:sp>
      <p:sp>
        <p:nvSpPr>
          <p:cNvPr id="788483" name="Rectangle 3"/>
          <p:cNvSpPr>
            <a:spLocks noGrp="1" noRot="1" noChangeArrowheads="1"/>
          </p:cNvSpPr>
          <p:nvPr>
            <p:ph type="body" sz="half" idx="1"/>
          </p:nvPr>
        </p:nvSpPr>
        <p:spPr>
          <a:xfrm>
            <a:off x="2279651" y="1052513"/>
            <a:ext cx="7770813" cy="2978150"/>
          </a:xfrm>
        </p:spPr>
        <p:txBody>
          <a:bodyPr/>
          <a:lstStyle/>
          <a:p>
            <a:pPr>
              <a:lnSpc>
                <a:spcPct val="120000"/>
              </a:lnSpc>
            </a:pPr>
            <a:r>
              <a:rPr lang="zh-CN" altLang="en-US" sz="2400" dirty="0"/>
              <a:t>一个进程内对存储器的访问必须按序进行，对</a:t>
            </a:r>
            <a:r>
              <a:rPr lang="en-US" altLang="zh-CN" sz="2400" dirty="0"/>
              <a:t>A</a:t>
            </a:r>
            <a:r>
              <a:rPr lang="zh-CN" altLang="en-US" sz="2400" dirty="0"/>
              <a:t>和</a:t>
            </a:r>
            <a:r>
              <a:rPr lang="en-US" altLang="zh-CN" sz="2400" dirty="0"/>
              <a:t>B</a:t>
            </a:r>
            <a:r>
              <a:rPr lang="zh-CN" altLang="en-US" sz="2400" dirty="0"/>
              <a:t>的读（即</a:t>
            </a:r>
            <a:r>
              <a:rPr lang="en-US" altLang="zh-CN" sz="2400" dirty="0"/>
              <a:t>P1</a:t>
            </a:r>
            <a:r>
              <a:rPr lang="zh-CN" altLang="en-US" sz="2400" dirty="0"/>
              <a:t>读</a:t>
            </a:r>
            <a:r>
              <a:rPr lang="en-US" altLang="zh-CN" sz="2400" dirty="0"/>
              <a:t>B, P2</a:t>
            </a:r>
            <a:r>
              <a:rPr lang="zh-CN" altLang="en-US" sz="2400" dirty="0"/>
              <a:t>读</a:t>
            </a:r>
            <a:r>
              <a:rPr lang="en-US" altLang="zh-CN" sz="2400" dirty="0"/>
              <a:t>A</a:t>
            </a:r>
            <a:r>
              <a:rPr lang="zh-CN" altLang="en-US" sz="2400" dirty="0"/>
              <a:t>）必须交叉进行，从而必定有一个先完成，这样两个</a:t>
            </a:r>
            <a:r>
              <a:rPr lang="en-US" altLang="zh-CN" sz="2400" dirty="0"/>
              <a:t>if</a:t>
            </a:r>
            <a:r>
              <a:rPr lang="zh-CN" altLang="en-US" sz="2400" dirty="0"/>
              <a:t>均为真不可能发生。</a:t>
            </a:r>
          </a:p>
          <a:p>
            <a:pPr>
              <a:lnSpc>
                <a:spcPct val="120000"/>
              </a:lnSpc>
            </a:pPr>
            <a:r>
              <a:rPr lang="zh-CN" altLang="en-US" sz="2400" dirty="0"/>
              <a:t>两个</a:t>
            </a:r>
            <a:r>
              <a:rPr lang="en-US" altLang="zh-CN" sz="2400" dirty="0"/>
              <a:t>if</a:t>
            </a:r>
            <a:r>
              <a:rPr lang="zh-CN" altLang="en-US" sz="2400" dirty="0"/>
              <a:t>均为真的条件是必须按下图细线次序进行。这一次序必定与程序的顺序相矛盾，因此不可能成立，或违背顺序连贯性定义。</a:t>
            </a:r>
          </a:p>
        </p:txBody>
      </p:sp>
      <p:graphicFrame>
        <p:nvGraphicFramePr>
          <p:cNvPr id="788484" name="Object 4"/>
          <p:cNvGraphicFramePr>
            <a:graphicFrameLocks noGrp="1" noChangeAspect="1"/>
          </p:cNvGraphicFramePr>
          <p:nvPr>
            <p:ph sz="half" idx="2"/>
          </p:nvPr>
        </p:nvGraphicFramePr>
        <p:xfrm>
          <a:off x="3074989" y="4057651"/>
          <a:ext cx="5807075" cy="1978025"/>
        </p:xfrm>
        <a:graphic>
          <a:graphicData uri="http://schemas.openxmlformats.org/presentationml/2006/ole">
            <mc:AlternateContent xmlns:mc="http://schemas.openxmlformats.org/markup-compatibility/2006">
              <mc:Choice xmlns:v="urn:schemas-microsoft-com:vml" Requires="v">
                <p:oleObj spid="_x0000_s18434" name="图片" r:id="rId3" imgW="2629080" imgH="895320" progId="Word.Picture.8">
                  <p:embed/>
                </p:oleObj>
              </mc:Choice>
              <mc:Fallback>
                <p:oleObj name="图片" r:id="rId3" imgW="2629080" imgH="895320" progId="Word.Picture.8">
                  <p:embed/>
                  <p:pic>
                    <p:nvPicPr>
                      <p:cNvPr id="7884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989" y="4057651"/>
                        <a:ext cx="5807075" cy="1978025"/>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39534785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Rot="1" noChangeArrowheads="1"/>
          </p:cNvSpPr>
          <p:nvPr>
            <p:ph type="title"/>
          </p:nvPr>
        </p:nvSpPr>
        <p:spPr>
          <a:xfrm>
            <a:off x="2133600" y="228600"/>
            <a:ext cx="7600950" cy="914400"/>
          </a:xfrm>
        </p:spPr>
        <p:txBody>
          <a:bodyPr/>
          <a:lstStyle/>
          <a:p>
            <a:r>
              <a:rPr lang="zh-CN" altLang="en-US" dirty="0"/>
              <a:t>实现顺序连贯性的最简单方法：</a:t>
            </a:r>
          </a:p>
        </p:txBody>
      </p:sp>
      <p:sp>
        <p:nvSpPr>
          <p:cNvPr id="789507" name="Rectangle 3"/>
          <p:cNvSpPr>
            <a:spLocks noGrp="1" noRot="1" noChangeArrowheads="1"/>
          </p:cNvSpPr>
          <p:nvPr>
            <p:ph idx="1"/>
          </p:nvPr>
        </p:nvSpPr>
        <p:spPr>
          <a:xfrm>
            <a:off x="2133600" y="1219200"/>
            <a:ext cx="7924800" cy="4419600"/>
          </a:xfrm>
        </p:spPr>
        <p:txBody>
          <a:bodyPr/>
          <a:lstStyle/>
          <a:p>
            <a:r>
              <a:rPr lang="zh-CN" altLang="en-US" dirty="0"/>
              <a:t>一个处理器让每一次存储器访问推迟到所有该次访问引起的无效处理完成后才结束。这意味着，下一次存储器访问推迟到前一次访问完成后才开始。</a:t>
            </a:r>
          </a:p>
          <a:p>
            <a:r>
              <a:rPr lang="zh-CN" altLang="en-US" dirty="0"/>
              <a:t>顺序连贯性是针对不同变量之间的操作而言。即要求按序完成执行的两次访问实际上针对的是不同存储单元。</a:t>
            </a:r>
          </a:p>
          <a:p>
            <a:r>
              <a:rPr lang="zh-CN" altLang="en-US" dirty="0"/>
              <a:t>顺序连贯性提供了一种简单的编程范例，但降低了机器的性能。</a:t>
            </a:r>
          </a:p>
          <a:p>
            <a:pPr lvl="1"/>
            <a:r>
              <a:rPr lang="zh-CN" altLang="en-US" dirty="0"/>
              <a:t>比如，不能将一个写操作送入写缓冲之后就继续后续的读操作。</a:t>
            </a:r>
          </a:p>
        </p:txBody>
      </p:sp>
    </p:spTree>
    <p:extLst>
      <p:ext uri="{BB962C8B-B14F-4D97-AF65-F5344CB8AC3E}">
        <p14:creationId xmlns:p14="http://schemas.microsoft.com/office/powerpoint/2010/main" val="119374077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Rot="1" noChangeArrowheads="1"/>
          </p:cNvSpPr>
          <p:nvPr>
            <p:ph type="title"/>
          </p:nvPr>
        </p:nvSpPr>
        <p:spPr/>
        <p:txBody>
          <a:bodyPr/>
          <a:lstStyle/>
          <a:p>
            <a:r>
              <a:rPr lang="zh-CN" altLang="en-US"/>
              <a:t>例</a:t>
            </a:r>
            <a:r>
              <a:rPr lang="en-US" altLang="zh-CN"/>
              <a:t>:</a:t>
            </a:r>
            <a:r>
              <a:rPr lang="zh-CN" altLang="en-US"/>
              <a:t>顺序连贯性对性能的影响 </a:t>
            </a:r>
            <a:r>
              <a:rPr lang="en-US" altLang="en-US"/>
              <a:t>(</a:t>
            </a:r>
            <a:r>
              <a:rPr lang="en-US" altLang="zh-CN"/>
              <a:t>Cp419, Ep606)</a:t>
            </a:r>
          </a:p>
        </p:txBody>
      </p:sp>
      <p:sp>
        <p:nvSpPr>
          <p:cNvPr id="790531" name="Rectangle 3"/>
          <p:cNvSpPr>
            <a:spLocks noGrp="1" noRot="1" noChangeArrowheads="1"/>
          </p:cNvSpPr>
          <p:nvPr>
            <p:ph idx="1"/>
          </p:nvPr>
        </p:nvSpPr>
        <p:spPr>
          <a:xfrm>
            <a:off x="2133600" y="1340768"/>
            <a:ext cx="7924800" cy="4419600"/>
          </a:xfrm>
        </p:spPr>
        <p:txBody>
          <a:bodyPr/>
          <a:lstStyle/>
          <a:p>
            <a:r>
              <a:rPr lang="zh-CN" altLang="en-US" dirty="0"/>
              <a:t>设：</a:t>
            </a:r>
          </a:p>
          <a:p>
            <a:pPr lvl="1"/>
            <a:r>
              <a:rPr lang="zh-CN" altLang="en-US" dirty="0"/>
              <a:t>写失配需</a:t>
            </a:r>
            <a:r>
              <a:rPr lang="en-US" altLang="zh-CN" dirty="0"/>
              <a:t>40CC</a:t>
            </a:r>
            <a:r>
              <a:rPr lang="zh-CN" altLang="en-US" dirty="0"/>
              <a:t>建立拥有权；</a:t>
            </a:r>
          </a:p>
          <a:p>
            <a:pPr lvl="1"/>
            <a:r>
              <a:rPr lang="zh-CN" altLang="en-US" dirty="0"/>
              <a:t>发出每个无效化信息需</a:t>
            </a:r>
            <a:r>
              <a:rPr lang="en-US" altLang="zh-CN" dirty="0"/>
              <a:t>10CC; </a:t>
            </a:r>
          </a:p>
          <a:p>
            <a:pPr lvl="1"/>
            <a:r>
              <a:rPr lang="zh-CN" altLang="en-US" dirty="0"/>
              <a:t>完成无效化处理和得到应答需</a:t>
            </a:r>
            <a:r>
              <a:rPr lang="en-US" altLang="zh-CN" dirty="0"/>
              <a:t>50CC;</a:t>
            </a:r>
          </a:p>
          <a:p>
            <a:pPr lvl="1"/>
            <a:r>
              <a:rPr lang="zh-CN" altLang="en-US" dirty="0"/>
              <a:t>设</a:t>
            </a:r>
            <a:r>
              <a:rPr lang="en-US" altLang="zh-CN" dirty="0"/>
              <a:t>4</a:t>
            </a:r>
            <a:r>
              <a:rPr lang="zh-CN" altLang="en-US" dirty="0"/>
              <a:t>个处理器共享一个</a:t>
            </a:r>
            <a:r>
              <a:rPr lang="en-US" altLang="zh-CN" dirty="0"/>
              <a:t>Cache</a:t>
            </a:r>
            <a:r>
              <a:rPr lang="zh-CN" altLang="en-US" dirty="0"/>
              <a:t>块。</a:t>
            </a:r>
          </a:p>
          <a:p>
            <a:r>
              <a:rPr lang="zh-CN" altLang="en-US" dirty="0"/>
              <a:t>问：在顺序连贯性条件下发生一次写失配，处理器将停顿几个时钟周期？</a:t>
            </a:r>
          </a:p>
          <a:p>
            <a:r>
              <a:rPr lang="zh-CN" altLang="en-US" dirty="0"/>
              <a:t>答：</a:t>
            </a:r>
          </a:p>
          <a:p>
            <a:pPr lvl="1"/>
            <a:r>
              <a:rPr lang="en-US" altLang="zh-CN" dirty="0"/>
              <a:t>40 +</a:t>
            </a:r>
            <a:r>
              <a:rPr lang="zh-CN" altLang="en-US" dirty="0"/>
              <a:t>（</a:t>
            </a:r>
            <a:r>
              <a:rPr lang="en-US" altLang="zh-CN" dirty="0"/>
              <a:t>10+10+10+10</a:t>
            </a:r>
            <a:r>
              <a:rPr lang="zh-CN" altLang="en-US" dirty="0"/>
              <a:t>）</a:t>
            </a:r>
            <a:r>
              <a:rPr lang="en-US" altLang="zh-CN" dirty="0"/>
              <a:t>+ 50 = 130 </a:t>
            </a:r>
            <a:r>
              <a:rPr lang="zh-CN" altLang="en-US" dirty="0"/>
              <a:t>（</a:t>
            </a:r>
            <a:r>
              <a:rPr lang="en-US" altLang="zh-CN" dirty="0"/>
              <a:t>CC</a:t>
            </a:r>
            <a:r>
              <a:rPr lang="zh-CN" altLang="en-US" dirty="0"/>
              <a:t>） </a:t>
            </a:r>
          </a:p>
        </p:txBody>
      </p:sp>
    </p:spTree>
    <p:extLst>
      <p:ext uri="{BB962C8B-B14F-4D97-AF65-F5344CB8AC3E}">
        <p14:creationId xmlns:p14="http://schemas.microsoft.com/office/powerpoint/2010/main" val="238666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rrowheads="1"/>
          </p:cNvSpPr>
          <p:nvPr>
            <p:ph type="title"/>
          </p:nvPr>
        </p:nvSpPr>
        <p:spPr/>
        <p:txBody>
          <a:bodyPr/>
          <a:lstStyle/>
          <a:p>
            <a:r>
              <a:rPr lang="zh-CN" altLang="en-US" dirty="0"/>
              <a:t>一、集中共享存储器式系统结构</a:t>
            </a:r>
          </a:p>
        </p:txBody>
      </p:sp>
      <p:sp>
        <p:nvSpPr>
          <p:cNvPr id="591875" name="Rectangle 3"/>
          <p:cNvSpPr>
            <a:spLocks noGrp="1" noRot="1" noChangeArrowheads="1"/>
          </p:cNvSpPr>
          <p:nvPr>
            <p:ph idx="1"/>
          </p:nvPr>
        </p:nvSpPr>
        <p:spPr/>
        <p:txBody>
          <a:bodyPr/>
          <a:lstStyle/>
          <a:p>
            <a:r>
              <a:rPr lang="zh-CN" altLang="en-US" dirty="0"/>
              <a:t>三大特点：</a:t>
            </a:r>
          </a:p>
          <a:p>
            <a:pPr lvl="1"/>
            <a:r>
              <a:rPr lang="zh-CN" altLang="en-US" dirty="0"/>
              <a:t>处理器数量不多</a:t>
            </a:r>
            <a:r>
              <a:rPr lang="en-US" altLang="zh-CN" dirty="0"/>
              <a:t>----</a:t>
            </a:r>
            <a:r>
              <a:rPr lang="zh-CN" altLang="en-US" dirty="0"/>
              <a:t>从而所有处理器可共享一个集中式存储器，处理器和存储器通过总线互连。</a:t>
            </a:r>
          </a:p>
          <a:p>
            <a:pPr lvl="1"/>
            <a:r>
              <a:rPr lang="zh-CN" altLang="en-US" dirty="0"/>
              <a:t>采用大容量</a:t>
            </a:r>
            <a:r>
              <a:rPr lang="en-US" altLang="zh-CN" dirty="0"/>
              <a:t>Cache----</a:t>
            </a:r>
            <a:r>
              <a:rPr lang="zh-CN" altLang="en-US" dirty="0"/>
              <a:t>可使采用单一总线和单一存储器满足小数目处理器对存储器的要求。</a:t>
            </a:r>
          </a:p>
          <a:p>
            <a:pPr lvl="1"/>
            <a:r>
              <a:rPr lang="zh-CN" altLang="en-US" dirty="0"/>
              <a:t>每个处理器访问存储器的时间是相等的（一致的）</a:t>
            </a:r>
          </a:p>
          <a:p>
            <a:pPr lvl="2"/>
            <a:r>
              <a:rPr lang="en-US" altLang="zh-CN" dirty="0"/>
              <a:t>----SMP (symmetric (shared-memory) multiprocessors)</a:t>
            </a:r>
            <a:endParaRPr lang="zh-CN" altLang="en-US" dirty="0"/>
          </a:p>
          <a:p>
            <a:pPr lvl="2"/>
            <a:r>
              <a:rPr lang="en-US" altLang="zh-CN" dirty="0"/>
              <a:t>----UMA (uniform memory access)</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Rot="1" noChangeArrowheads="1"/>
          </p:cNvSpPr>
          <p:nvPr>
            <p:ph type="title"/>
          </p:nvPr>
        </p:nvSpPr>
        <p:spPr/>
        <p:txBody>
          <a:bodyPr/>
          <a:lstStyle/>
          <a:p>
            <a:r>
              <a:rPr lang="zh-CN" altLang="en-US"/>
              <a:t>从程序员的角度考察顺序连贯性模型</a:t>
            </a:r>
          </a:p>
        </p:txBody>
      </p:sp>
      <p:sp>
        <p:nvSpPr>
          <p:cNvPr id="791555" name="Rectangle 3"/>
          <p:cNvSpPr>
            <a:spLocks noGrp="1" noRot="1" noChangeArrowheads="1"/>
          </p:cNvSpPr>
          <p:nvPr>
            <p:ph idx="1"/>
          </p:nvPr>
        </p:nvSpPr>
        <p:spPr/>
        <p:txBody>
          <a:bodyPr/>
          <a:lstStyle/>
          <a:p>
            <a:r>
              <a:rPr lang="zh-CN" altLang="en-US" dirty="0"/>
              <a:t>顺序连贯性模型尽管会</a:t>
            </a:r>
            <a:r>
              <a:rPr lang="zh-CN" altLang="en-US" b="1" dirty="0"/>
              <a:t>降低性能</a:t>
            </a:r>
            <a:r>
              <a:rPr lang="zh-CN" altLang="en-US" dirty="0"/>
              <a:t>，但有编程简单的特点。</a:t>
            </a:r>
            <a:endParaRPr lang="en-US" altLang="zh-CN" dirty="0"/>
          </a:p>
          <a:p>
            <a:endParaRPr lang="zh-CN" altLang="en-US" dirty="0"/>
          </a:p>
          <a:p>
            <a:r>
              <a:rPr lang="zh-CN" altLang="en-US" dirty="0"/>
              <a:t>目的：找到一种编程模型，既简单明了，又有较高性能。</a:t>
            </a:r>
            <a:endParaRPr lang="en-US" altLang="zh-CN" dirty="0"/>
          </a:p>
          <a:p>
            <a:endParaRPr lang="zh-CN" altLang="en-US" dirty="0"/>
          </a:p>
          <a:p>
            <a:r>
              <a:rPr lang="zh-CN" altLang="en-US" dirty="0"/>
              <a:t>假设：程序是同步的。即所有对共享数据的访问都由同步操作排序。即在任何可能的执行顺序下，一个处理器的写变量操作与另一个处理器对这个变量的访问（写或读）被</a:t>
            </a:r>
            <a:r>
              <a:rPr lang="zh-CN" altLang="en-US" b="1" dirty="0"/>
              <a:t>一对同步操作</a:t>
            </a:r>
            <a:r>
              <a:rPr lang="zh-CN" altLang="en-US" dirty="0"/>
              <a:t>所分离。一个同步操作在写处理器的写操作后执行，另一个同步操作在第二个处理器的访问操作前执行。</a:t>
            </a:r>
          </a:p>
        </p:txBody>
      </p:sp>
    </p:spTree>
    <p:extLst>
      <p:ext uri="{BB962C8B-B14F-4D97-AF65-F5344CB8AC3E}">
        <p14:creationId xmlns:p14="http://schemas.microsoft.com/office/powerpoint/2010/main" val="127826076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Rot="1" noChangeArrowheads="1"/>
          </p:cNvSpPr>
          <p:nvPr>
            <p:ph type="title"/>
          </p:nvPr>
        </p:nvSpPr>
        <p:spPr/>
        <p:txBody>
          <a:bodyPr/>
          <a:lstStyle/>
          <a:p>
            <a:r>
              <a:rPr lang="zh-CN" altLang="en-US"/>
              <a:t>相关概念</a:t>
            </a:r>
          </a:p>
        </p:txBody>
      </p:sp>
      <p:sp>
        <p:nvSpPr>
          <p:cNvPr id="792579" name="Rectangle 3"/>
          <p:cNvSpPr>
            <a:spLocks noGrp="1" noRot="1" noChangeArrowheads="1"/>
          </p:cNvSpPr>
          <p:nvPr>
            <p:ph idx="1"/>
          </p:nvPr>
        </p:nvSpPr>
        <p:spPr>
          <a:xfrm>
            <a:off x="2133600" y="1124744"/>
            <a:ext cx="7924800" cy="4419600"/>
          </a:xfrm>
        </p:spPr>
        <p:txBody>
          <a:bodyPr/>
          <a:lstStyle/>
          <a:p>
            <a:r>
              <a:rPr lang="zh-CN" altLang="en-US" dirty="0"/>
              <a:t>在没有同步操作排序的情况下发生的变量更新操作叫做数据竞争（</a:t>
            </a:r>
            <a:r>
              <a:rPr lang="en-US" altLang="zh-CN" dirty="0"/>
              <a:t>data races</a:t>
            </a:r>
            <a:r>
              <a:rPr lang="zh-CN" altLang="en-US" dirty="0"/>
              <a:t>）。因为执行的结果依赖于处理器间的相对速度。</a:t>
            </a:r>
          </a:p>
          <a:p>
            <a:r>
              <a:rPr lang="zh-CN" altLang="en-US" dirty="0"/>
              <a:t>同步程序又称为免数据竞争程序</a:t>
            </a:r>
            <a:r>
              <a:rPr lang="en-US" altLang="en-US" dirty="0"/>
              <a:t>(</a:t>
            </a:r>
            <a:r>
              <a:rPr lang="en-US" altLang="zh-CN" dirty="0"/>
              <a:t>free-data-race)</a:t>
            </a:r>
            <a:r>
              <a:rPr lang="zh-CN" altLang="en-US" dirty="0"/>
              <a:t>。</a:t>
            </a:r>
          </a:p>
          <a:p>
            <a:r>
              <a:rPr lang="zh-CN" altLang="en-US" dirty="0"/>
              <a:t>例：两个处理器对同一变量的读和写操作。为保证访问的互斥性和连贯性，两个操作之间被一对同步操作所分隔：</a:t>
            </a:r>
          </a:p>
          <a:p>
            <a:pPr lvl="1"/>
            <a:r>
              <a:rPr lang="zh-CN" altLang="en-US" dirty="0"/>
              <a:t>写操作之后的开锁 （释放）</a:t>
            </a:r>
          </a:p>
          <a:p>
            <a:pPr lvl="1"/>
            <a:r>
              <a:rPr lang="zh-CN" altLang="en-US" dirty="0"/>
              <a:t>读操作之前的上锁 （请求）</a:t>
            </a:r>
          </a:p>
          <a:p>
            <a:r>
              <a:rPr lang="zh-CN" altLang="en-US" dirty="0"/>
              <a:t>两个处理器对同一变量的写操作，即使中间没有其他处理器的读操作，也必须被一对同步操作所分隔。</a:t>
            </a:r>
          </a:p>
        </p:txBody>
      </p:sp>
    </p:spTree>
    <p:extLst>
      <p:ext uri="{BB962C8B-B14F-4D97-AF65-F5344CB8AC3E}">
        <p14:creationId xmlns:p14="http://schemas.microsoft.com/office/powerpoint/2010/main" val="313976338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rrowheads="1"/>
          </p:cNvSpPr>
          <p:nvPr>
            <p:ph type="title"/>
          </p:nvPr>
        </p:nvSpPr>
        <p:spPr/>
        <p:txBody>
          <a:bodyPr/>
          <a:lstStyle/>
          <a:p>
            <a:r>
              <a:rPr lang="zh-CN" altLang="en-US"/>
              <a:t>用请求和释放重新定义程序同步</a:t>
            </a:r>
          </a:p>
        </p:txBody>
      </p:sp>
      <p:sp>
        <p:nvSpPr>
          <p:cNvPr id="793603" name="Rectangle 3"/>
          <p:cNvSpPr>
            <a:spLocks noGrp="1" noRot="1" noChangeArrowheads="1"/>
          </p:cNvSpPr>
          <p:nvPr>
            <p:ph idx="1"/>
          </p:nvPr>
        </p:nvSpPr>
        <p:spPr>
          <a:xfrm>
            <a:off x="2133600" y="1268760"/>
            <a:ext cx="7924800" cy="4419600"/>
          </a:xfrm>
        </p:spPr>
        <p:txBody>
          <a:bodyPr/>
          <a:lstStyle/>
          <a:p>
            <a:r>
              <a:rPr lang="zh-CN" altLang="en-US" dirty="0"/>
              <a:t>如果程序中每个执行序列，该执行序列包含一个处理器的写操作以及紧跟其后的另一个处理器对同一数据的访问（</a:t>
            </a:r>
            <a:r>
              <a:rPr lang="en-US" altLang="zh-CN" dirty="0"/>
              <a:t>access</a:t>
            </a:r>
            <a:r>
              <a:rPr lang="zh-CN" altLang="en-US" dirty="0"/>
              <a:t>）操作，具有下列事件序列，则称程序是同步的 ：</a:t>
            </a:r>
          </a:p>
          <a:p>
            <a:pPr lvl="1"/>
            <a:r>
              <a:rPr lang="en-US" altLang="zh-CN" dirty="0"/>
              <a:t>write(X)</a:t>
            </a:r>
          </a:p>
          <a:p>
            <a:pPr lvl="1"/>
            <a:r>
              <a:rPr lang="en-US" altLang="zh-CN" dirty="0"/>
              <a:t>…</a:t>
            </a:r>
          </a:p>
          <a:p>
            <a:pPr lvl="1"/>
            <a:r>
              <a:rPr lang="en-US" altLang="zh-CN" dirty="0"/>
              <a:t>release(S)</a:t>
            </a:r>
          </a:p>
          <a:p>
            <a:pPr lvl="1"/>
            <a:r>
              <a:rPr lang="en-US" altLang="zh-CN" dirty="0"/>
              <a:t>…</a:t>
            </a:r>
          </a:p>
          <a:p>
            <a:pPr lvl="1"/>
            <a:r>
              <a:rPr lang="en-US" altLang="zh-CN" dirty="0"/>
              <a:t>acquire(S)</a:t>
            </a:r>
          </a:p>
          <a:p>
            <a:pPr lvl="1"/>
            <a:r>
              <a:rPr lang="en-US" altLang="zh-CN" dirty="0"/>
              <a:t>…</a:t>
            </a:r>
          </a:p>
          <a:p>
            <a:pPr lvl="1"/>
            <a:r>
              <a:rPr lang="en-US" altLang="zh-CN" dirty="0"/>
              <a:t>access(X)</a:t>
            </a:r>
          </a:p>
        </p:txBody>
      </p:sp>
    </p:spTree>
    <p:extLst>
      <p:ext uri="{BB962C8B-B14F-4D97-AF65-F5344CB8AC3E}">
        <p14:creationId xmlns:p14="http://schemas.microsoft.com/office/powerpoint/2010/main" val="338521553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Rot="1" noChangeArrowheads="1"/>
          </p:cNvSpPr>
          <p:nvPr>
            <p:ph type="title"/>
          </p:nvPr>
        </p:nvSpPr>
        <p:spPr/>
        <p:txBody>
          <a:bodyPr/>
          <a:lstStyle/>
          <a:p>
            <a:r>
              <a:rPr lang="zh-CN" altLang="en-US"/>
              <a:t>说明</a:t>
            </a:r>
          </a:p>
        </p:txBody>
      </p:sp>
      <p:sp>
        <p:nvSpPr>
          <p:cNvPr id="794627" name="Rectangle 3"/>
          <p:cNvSpPr>
            <a:spLocks noGrp="1" noRot="1" noChangeArrowheads="1"/>
          </p:cNvSpPr>
          <p:nvPr>
            <p:ph idx="1"/>
          </p:nvPr>
        </p:nvSpPr>
        <p:spPr>
          <a:xfrm>
            <a:off x="2133600" y="1340768"/>
            <a:ext cx="7924800" cy="4419600"/>
          </a:xfrm>
        </p:spPr>
        <p:txBody>
          <a:bodyPr/>
          <a:lstStyle/>
          <a:p>
            <a:r>
              <a:rPr lang="zh-CN" altLang="en-US" dirty="0"/>
              <a:t>如果程序是同步的，则程序不可能出现</a:t>
            </a:r>
            <a:r>
              <a:rPr lang="en-US" altLang="zh-CN" dirty="0"/>
              <a:t>data race</a:t>
            </a:r>
            <a:r>
              <a:rPr lang="zh-CN" altLang="en-US" dirty="0"/>
              <a:t>现象；因为对共享数据的访问都由同步操作安排。</a:t>
            </a:r>
          </a:p>
          <a:p>
            <a:r>
              <a:rPr lang="zh-CN" altLang="en-US" dirty="0"/>
              <a:t>可认为大多数程序都是同步的。否则难以确定程序的行为。</a:t>
            </a:r>
          </a:p>
          <a:p>
            <a:r>
              <a:rPr lang="zh-CN" altLang="en-US" dirty="0"/>
              <a:t>当然，程序员自己编写同步机制来确保顺序性是很难的。原因有：</a:t>
            </a:r>
          </a:p>
          <a:p>
            <a:pPr lvl="1"/>
            <a:r>
              <a:rPr lang="zh-CN" altLang="en-US" dirty="0"/>
              <a:t>容易有</a:t>
            </a:r>
            <a:r>
              <a:rPr lang="en-US" altLang="zh-CN" dirty="0"/>
              <a:t>bug;</a:t>
            </a:r>
          </a:p>
          <a:p>
            <a:pPr lvl="1"/>
            <a:r>
              <a:rPr lang="zh-CN" altLang="en-US" dirty="0"/>
              <a:t>得不到体系结构的支持；</a:t>
            </a:r>
          </a:p>
          <a:p>
            <a:pPr lvl="1"/>
            <a:r>
              <a:rPr lang="zh-CN" altLang="en-US" dirty="0"/>
              <a:t>不具有向后兼容性。</a:t>
            </a:r>
          </a:p>
          <a:p>
            <a:r>
              <a:rPr lang="zh-CN" altLang="en-US" dirty="0"/>
              <a:t>非同步访问主要用于想避免同步开销并且可以接受内存不一致性等场合。</a:t>
            </a:r>
          </a:p>
        </p:txBody>
      </p:sp>
    </p:spTree>
    <p:extLst>
      <p:ext uri="{BB962C8B-B14F-4D97-AF65-F5344CB8AC3E}">
        <p14:creationId xmlns:p14="http://schemas.microsoft.com/office/powerpoint/2010/main" val="19696445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Rot="1" noChangeArrowheads="1"/>
          </p:cNvSpPr>
          <p:nvPr>
            <p:ph type="title"/>
          </p:nvPr>
        </p:nvSpPr>
        <p:spPr/>
        <p:txBody>
          <a:bodyPr/>
          <a:lstStyle/>
          <a:p>
            <a:r>
              <a:rPr lang="zh-CN" altLang="en-US"/>
              <a:t>存储器操作的顺序（</a:t>
            </a:r>
            <a:r>
              <a:rPr lang="en-US" altLang="zh-CN"/>
              <a:t>1</a:t>
            </a:r>
            <a:r>
              <a:rPr lang="zh-CN" altLang="en-US"/>
              <a:t>）</a:t>
            </a:r>
          </a:p>
        </p:txBody>
      </p:sp>
      <p:sp>
        <p:nvSpPr>
          <p:cNvPr id="795651" name="Rectangle 3"/>
          <p:cNvSpPr>
            <a:spLocks noGrp="1" noRot="1" noChangeArrowheads="1"/>
          </p:cNvSpPr>
          <p:nvPr>
            <p:ph idx="1"/>
          </p:nvPr>
        </p:nvSpPr>
        <p:spPr>
          <a:xfrm>
            <a:off x="2123317" y="1219200"/>
            <a:ext cx="7924800" cy="4419600"/>
          </a:xfrm>
        </p:spPr>
        <p:txBody>
          <a:bodyPr/>
          <a:lstStyle/>
          <a:p>
            <a:r>
              <a:rPr lang="zh-CN" altLang="en-US" dirty="0"/>
              <a:t>隔板</a:t>
            </a:r>
            <a:r>
              <a:rPr lang="en-US" altLang="zh-CN" dirty="0"/>
              <a:t>----</a:t>
            </a:r>
            <a:r>
              <a:rPr lang="zh-CN" altLang="en-US" dirty="0"/>
              <a:t>计算流程中固定的点，它保证读或写操作不能从隔板的一侧移到另一侧。</a:t>
            </a:r>
          </a:p>
          <a:p>
            <a:r>
              <a:rPr lang="zh-CN" altLang="en-US" dirty="0"/>
              <a:t>写隔板（</a:t>
            </a:r>
            <a:r>
              <a:rPr lang="en-US" altLang="zh-CN" dirty="0"/>
              <a:t>write fences</a:t>
            </a:r>
            <a:r>
              <a:rPr lang="zh-CN" altLang="en-US" dirty="0"/>
              <a:t>）</a:t>
            </a:r>
          </a:p>
          <a:p>
            <a:pPr lvl="1"/>
            <a:r>
              <a:rPr lang="zh-CN" altLang="en-US" dirty="0"/>
              <a:t>所有在</a:t>
            </a:r>
            <a:r>
              <a:rPr lang="en-US" altLang="zh-CN" dirty="0"/>
              <a:t>P</a:t>
            </a:r>
            <a:r>
              <a:rPr lang="zh-CN" altLang="en-US" dirty="0"/>
              <a:t>执行写隔板操作前发生的</a:t>
            </a:r>
            <a:r>
              <a:rPr lang="en-US" altLang="zh-CN" dirty="0"/>
              <a:t>P</a:t>
            </a:r>
            <a:r>
              <a:rPr lang="zh-CN" altLang="en-US" dirty="0"/>
              <a:t>的写操作已经结束；在</a:t>
            </a:r>
            <a:r>
              <a:rPr lang="en-US" altLang="zh-CN" dirty="0"/>
              <a:t>P</a:t>
            </a:r>
            <a:r>
              <a:rPr lang="zh-CN" altLang="en-US" dirty="0"/>
              <a:t>的隔板后发生的写操作不能提前在隔板前启动。</a:t>
            </a:r>
          </a:p>
          <a:p>
            <a:pPr lvl="1"/>
            <a:r>
              <a:rPr lang="zh-CN" altLang="en-US" dirty="0"/>
              <a:t>一般标记写操作最迟必须完成的执行点</a:t>
            </a:r>
          </a:p>
          <a:p>
            <a:r>
              <a:rPr lang="zh-CN" altLang="en-US" dirty="0"/>
              <a:t>读隔板（</a:t>
            </a:r>
            <a:r>
              <a:rPr lang="en-US" altLang="zh-CN" dirty="0"/>
              <a:t>read fences</a:t>
            </a:r>
            <a:r>
              <a:rPr lang="zh-CN" altLang="en-US" dirty="0"/>
              <a:t>）</a:t>
            </a:r>
          </a:p>
          <a:p>
            <a:pPr lvl="1"/>
            <a:r>
              <a:rPr lang="zh-CN" altLang="en-US" dirty="0"/>
              <a:t>所有在</a:t>
            </a:r>
            <a:r>
              <a:rPr lang="en-US" altLang="zh-CN" dirty="0"/>
              <a:t>P</a:t>
            </a:r>
            <a:r>
              <a:rPr lang="zh-CN" altLang="en-US" dirty="0"/>
              <a:t>执行读隔板操作前发生的</a:t>
            </a:r>
            <a:r>
              <a:rPr lang="en-US" altLang="zh-CN" dirty="0"/>
              <a:t>P</a:t>
            </a:r>
            <a:r>
              <a:rPr lang="zh-CN" altLang="en-US" dirty="0"/>
              <a:t>的读操作已经结束；在</a:t>
            </a:r>
            <a:r>
              <a:rPr lang="en-US" altLang="zh-CN" dirty="0"/>
              <a:t>P</a:t>
            </a:r>
            <a:r>
              <a:rPr lang="zh-CN" altLang="en-US" dirty="0"/>
              <a:t>的隔板后发生的读操作不能提前在隔板前启动。</a:t>
            </a:r>
          </a:p>
          <a:p>
            <a:pPr lvl="1"/>
            <a:r>
              <a:rPr lang="zh-CN" altLang="en-US" dirty="0"/>
              <a:t>一般标记读操作可能的最早执行点</a:t>
            </a:r>
          </a:p>
        </p:txBody>
      </p:sp>
    </p:spTree>
    <p:extLst>
      <p:ext uri="{BB962C8B-B14F-4D97-AF65-F5344CB8AC3E}">
        <p14:creationId xmlns:p14="http://schemas.microsoft.com/office/powerpoint/2010/main" val="312440787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rrowheads="1"/>
          </p:cNvSpPr>
          <p:nvPr>
            <p:ph type="title"/>
          </p:nvPr>
        </p:nvSpPr>
        <p:spPr/>
        <p:txBody>
          <a:bodyPr/>
          <a:lstStyle/>
          <a:p>
            <a:r>
              <a:rPr lang="zh-CN" altLang="en-US" dirty="0"/>
              <a:t>存储器操作的顺序（</a:t>
            </a:r>
            <a:r>
              <a:rPr lang="en-US" altLang="zh-CN" dirty="0"/>
              <a:t>2</a:t>
            </a:r>
            <a:r>
              <a:rPr lang="zh-CN" altLang="en-US" dirty="0"/>
              <a:t>）</a:t>
            </a:r>
          </a:p>
        </p:txBody>
      </p:sp>
      <p:sp>
        <p:nvSpPr>
          <p:cNvPr id="796675" name="Rectangle 3"/>
          <p:cNvSpPr>
            <a:spLocks noGrp="1" noRot="1" noChangeArrowheads="1"/>
          </p:cNvSpPr>
          <p:nvPr>
            <p:ph idx="1"/>
          </p:nvPr>
        </p:nvSpPr>
        <p:spPr>
          <a:xfrm>
            <a:off x="2133600" y="1219200"/>
            <a:ext cx="7924800" cy="4419600"/>
          </a:xfrm>
        </p:spPr>
        <p:txBody>
          <a:bodyPr/>
          <a:lstStyle/>
          <a:p>
            <a:r>
              <a:rPr lang="zh-CN" altLang="en-US" dirty="0"/>
              <a:t>在顺序连贯性模型中，所有的读操作都是读隔板操作，所有的写操作都是写隔板操作。</a:t>
            </a:r>
          </a:p>
          <a:p>
            <a:r>
              <a:rPr lang="zh-CN" altLang="en-US" dirty="0"/>
              <a:t>存储器隔板操作（</a:t>
            </a:r>
            <a:r>
              <a:rPr lang="en-US" altLang="zh-CN" dirty="0"/>
              <a:t>memory fences</a:t>
            </a:r>
            <a:r>
              <a:rPr lang="zh-CN" altLang="en-US" dirty="0"/>
              <a:t>）：</a:t>
            </a:r>
          </a:p>
          <a:p>
            <a:pPr lvl="1"/>
            <a:r>
              <a:rPr lang="zh-CN" altLang="en-US" dirty="0"/>
              <a:t>相当于读、写隔板操作结合的操作。它强制地对不同进程的存储器访问进行排序。在单一进程中，要求程序顺序不可改变，所以对同一存储单元的读、写操作不可互换。</a:t>
            </a:r>
          </a:p>
          <a:p>
            <a:r>
              <a:rPr lang="zh-CN" altLang="en-US" dirty="0"/>
              <a:t>松弛连贯性模型</a:t>
            </a:r>
          </a:p>
          <a:p>
            <a:pPr lvl="1"/>
            <a:r>
              <a:rPr lang="zh-CN" altLang="en-US" dirty="0"/>
              <a:t>定义较少的读写隔板操作，使一些读写操作尽可能有一些重叠，从而实现隐藏读写延时。</a:t>
            </a:r>
          </a:p>
        </p:txBody>
      </p:sp>
    </p:spTree>
    <p:extLst>
      <p:ext uri="{BB962C8B-B14F-4D97-AF65-F5344CB8AC3E}">
        <p14:creationId xmlns:p14="http://schemas.microsoft.com/office/powerpoint/2010/main" val="44238694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Rot="1" noChangeArrowheads="1"/>
          </p:cNvSpPr>
          <p:nvPr>
            <p:ph type="title"/>
          </p:nvPr>
        </p:nvSpPr>
        <p:spPr/>
        <p:txBody>
          <a:bodyPr/>
          <a:lstStyle/>
          <a:p>
            <a:r>
              <a:rPr lang="zh-CN" altLang="en-US" dirty="0"/>
              <a:t>松弛连贯性模型</a:t>
            </a:r>
            <a:endParaRPr lang="zh-CN" altLang="en-US" sz="2000" dirty="0"/>
          </a:p>
        </p:txBody>
      </p:sp>
      <p:sp>
        <p:nvSpPr>
          <p:cNvPr id="797699" name="Rectangle 3"/>
          <p:cNvSpPr>
            <a:spLocks noGrp="1" noRot="1" noChangeArrowheads="1"/>
          </p:cNvSpPr>
          <p:nvPr>
            <p:ph idx="1"/>
          </p:nvPr>
        </p:nvSpPr>
        <p:spPr/>
        <p:txBody>
          <a:bodyPr/>
          <a:lstStyle/>
          <a:p>
            <a:r>
              <a:rPr lang="zh-CN" altLang="en-US" dirty="0"/>
              <a:t>目的：</a:t>
            </a:r>
            <a:r>
              <a:rPr lang="zh-CN" altLang="en-US" b="1" dirty="0"/>
              <a:t>高性能的实现和简单的编程。</a:t>
            </a:r>
            <a:endParaRPr lang="zh-CN" altLang="en-US" dirty="0"/>
          </a:p>
          <a:p>
            <a:r>
              <a:rPr lang="zh-CN" altLang="en-US" dirty="0"/>
              <a:t>性质：</a:t>
            </a:r>
            <a:r>
              <a:rPr lang="zh-CN" altLang="en-US" b="1" dirty="0"/>
              <a:t>根据这些模型编制的同步程序的执行语义与顺序连贯性模型下的执行语义相同。</a:t>
            </a:r>
          </a:p>
          <a:p>
            <a:r>
              <a:rPr lang="zh-CN" altLang="en-US" dirty="0"/>
              <a:t>区别：</a:t>
            </a:r>
            <a:endParaRPr lang="zh-CN" altLang="en-US" b="1" dirty="0"/>
          </a:p>
          <a:p>
            <a:pPr lvl="1"/>
            <a:r>
              <a:rPr lang="zh-CN" altLang="en-US" b="1" dirty="0"/>
              <a:t>限制可能的执行序列的严格程度</a:t>
            </a:r>
          </a:p>
          <a:p>
            <a:pPr lvl="1"/>
            <a:r>
              <a:rPr lang="zh-CN" altLang="en-US" b="1" dirty="0"/>
              <a:t>对实现的限制多少</a:t>
            </a:r>
          </a:p>
          <a:p>
            <a:pPr marL="0" indent="0">
              <a:buNone/>
            </a:pPr>
            <a:endParaRPr lang="zh-CN" altLang="en-US" dirty="0"/>
          </a:p>
        </p:txBody>
      </p:sp>
    </p:spTree>
    <p:extLst>
      <p:ext uri="{BB962C8B-B14F-4D97-AF65-F5344CB8AC3E}">
        <p14:creationId xmlns:p14="http://schemas.microsoft.com/office/powerpoint/2010/main" val="85396486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610450C-40B1-4C81-B74D-5176C1B0B151}"/>
              </a:ext>
            </a:extLst>
          </p:cNvPr>
          <p:cNvSpPr>
            <a:spLocks noGrp="1"/>
          </p:cNvSpPr>
          <p:nvPr>
            <p:ph type="title"/>
          </p:nvPr>
        </p:nvSpPr>
        <p:spPr/>
        <p:txBody>
          <a:bodyPr/>
          <a:lstStyle/>
          <a:p>
            <a:endParaRPr lang="zh-CN" altLang="en-US"/>
          </a:p>
        </p:txBody>
      </p:sp>
      <p:sp>
        <p:nvSpPr>
          <p:cNvPr id="798723" name="Rectangle 3"/>
          <p:cNvSpPr>
            <a:spLocks noGrp="1" noRot="1" noChangeArrowheads="1"/>
          </p:cNvSpPr>
          <p:nvPr>
            <p:ph idx="1"/>
          </p:nvPr>
        </p:nvSpPr>
        <p:spPr/>
        <p:txBody>
          <a:bodyPr/>
          <a:lstStyle/>
          <a:p>
            <a:r>
              <a:rPr lang="zh-CN" altLang="en-US" dirty="0"/>
              <a:t>四种顺序：</a:t>
            </a:r>
          </a:p>
          <a:p>
            <a:pPr lvl="1"/>
            <a:r>
              <a:rPr lang="en-US" altLang="zh-CN" dirty="0"/>
              <a:t>R</a:t>
            </a:r>
            <a:r>
              <a:rPr lang="en-US" altLang="zh-CN" dirty="0">
                <a:sym typeface="Symbol" pitchFamily="18" charset="2"/>
              </a:rPr>
              <a:t>R:  </a:t>
            </a:r>
            <a:r>
              <a:rPr lang="zh-CN" altLang="en-US" dirty="0">
                <a:sym typeface="Symbol" pitchFamily="18" charset="2"/>
              </a:rPr>
              <a:t>一个读操作紧跟一个读操作；</a:t>
            </a:r>
          </a:p>
          <a:p>
            <a:pPr lvl="1"/>
            <a:r>
              <a:rPr lang="en-US" altLang="zh-CN" dirty="0">
                <a:sym typeface="Symbol" pitchFamily="18" charset="2"/>
              </a:rPr>
              <a:t>R W: </a:t>
            </a:r>
            <a:r>
              <a:rPr lang="zh-CN" altLang="en-US" dirty="0">
                <a:sym typeface="Symbol" pitchFamily="18" charset="2"/>
              </a:rPr>
              <a:t>一个读操作后跟着一个写操作，若对同一地址进行操作，则称反相关；</a:t>
            </a:r>
          </a:p>
          <a:p>
            <a:pPr lvl="1"/>
            <a:r>
              <a:rPr lang="en-US" altLang="zh-CN" dirty="0">
                <a:sym typeface="Symbol" pitchFamily="18" charset="2"/>
              </a:rPr>
              <a:t>W W: </a:t>
            </a:r>
            <a:r>
              <a:rPr lang="zh-CN" altLang="en-US" dirty="0">
                <a:sym typeface="Symbol" pitchFamily="18" charset="2"/>
              </a:rPr>
              <a:t>一个写操作后跟着一个写操作；若对同一地址进行操作，则称输出相关；</a:t>
            </a:r>
          </a:p>
          <a:p>
            <a:pPr lvl="1"/>
            <a:r>
              <a:rPr lang="en-US" altLang="zh-CN" dirty="0"/>
              <a:t>W </a:t>
            </a:r>
            <a:r>
              <a:rPr lang="en-US" altLang="zh-CN" dirty="0">
                <a:sym typeface="Symbol" pitchFamily="18" charset="2"/>
              </a:rPr>
              <a:t>R: </a:t>
            </a:r>
            <a:r>
              <a:rPr lang="zh-CN" altLang="en-US" dirty="0">
                <a:sym typeface="Symbol" pitchFamily="18" charset="2"/>
              </a:rPr>
              <a:t>写操作后跟一个读操作，若对同一地址进行操作，则称真相关。</a:t>
            </a:r>
            <a:endParaRPr lang="zh-CN" altLang="en-US" dirty="0"/>
          </a:p>
          <a:p>
            <a:r>
              <a:rPr lang="zh-CN" altLang="en-US" dirty="0"/>
              <a:t>如果读写操作之间存在相关性，则单处理器程序的语义要求操作按顺序进行。如果不存在相关性，则由存储器连贯性模型决定哪些顺序必须被保持。</a:t>
            </a:r>
          </a:p>
        </p:txBody>
      </p:sp>
    </p:spTree>
    <p:extLst>
      <p:ext uri="{BB962C8B-B14F-4D97-AF65-F5344CB8AC3E}">
        <p14:creationId xmlns:p14="http://schemas.microsoft.com/office/powerpoint/2010/main" val="395442200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DDBF51B4-7840-4939-81D2-5CFC2A4D4D3A}"/>
              </a:ext>
            </a:extLst>
          </p:cNvPr>
          <p:cNvSpPr>
            <a:spLocks noGrp="1"/>
          </p:cNvSpPr>
          <p:nvPr>
            <p:ph type="title"/>
          </p:nvPr>
        </p:nvSpPr>
        <p:spPr/>
        <p:txBody>
          <a:bodyPr/>
          <a:lstStyle/>
          <a:p>
            <a:endParaRPr lang="zh-CN" altLang="en-US"/>
          </a:p>
        </p:txBody>
      </p:sp>
      <p:sp>
        <p:nvSpPr>
          <p:cNvPr id="799747" name="Rectangle 3"/>
          <p:cNvSpPr>
            <a:spLocks noGrp="1" noRot="1" noChangeArrowheads="1"/>
          </p:cNvSpPr>
          <p:nvPr>
            <p:ph idx="1"/>
          </p:nvPr>
        </p:nvSpPr>
        <p:spPr>
          <a:xfrm>
            <a:off x="2133600" y="1219200"/>
            <a:ext cx="7924800" cy="4419600"/>
          </a:xfrm>
        </p:spPr>
        <p:txBody>
          <a:bodyPr/>
          <a:lstStyle/>
          <a:p>
            <a:r>
              <a:rPr lang="zh-CN" altLang="en-US" sz="2000" dirty="0"/>
              <a:t>顺序连贯性模型：</a:t>
            </a:r>
          </a:p>
          <a:p>
            <a:pPr lvl="1"/>
            <a:r>
              <a:rPr lang="zh-CN" altLang="en-US" sz="2000" dirty="0"/>
              <a:t>所有四种顺序都必须保持。这相当于假设存在一个集中共享存储器，所有的存储器操作都被串行化了。也等价于把所有的读写操作都看成是存储器隔板操作。</a:t>
            </a:r>
          </a:p>
          <a:p>
            <a:pPr lvl="1"/>
            <a:r>
              <a:rPr lang="zh-CN" altLang="en-US" sz="2000" dirty="0"/>
              <a:t>尽管顺序连贯性模型要求四种顺序都保持，但在实际实现时有一定的灵活性，可以对部分事件重新排序，只要重新排序不被看到就可以了。</a:t>
            </a:r>
          </a:p>
          <a:p>
            <a:r>
              <a:rPr lang="zh-CN" altLang="en-US" sz="2000" dirty="0"/>
              <a:t>放松一种顺序：意味着处理器后执行的操作可以在一个先执行的操作完成之前先完成。</a:t>
            </a:r>
          </a:p>
          <a:p>
            <a:r>
              <a:rPr lang="zh-CN" altLang="en-US" sz="2000" dirty="0"/>
              <a:t>例：放松</a:t>
            </a:r>
            <a:r>
              <a:rPr lang="en-US" altLang="zh-CN" sz="2000" dirty="0"/>
              <a:t>W </a:t>
            </a:r>
            <a:r>
              <a:rPr lang="en-US" altLang="zh-CN" sz="2000" dirty="0">
                <a:sym typeface="Symbol" pitchFamily="18" charset="2"/>
              </a:rPr>
              <a:t>R:</a:t>
            </a:r>
          </a:p>
          <a:p>
            <a:pPr lvl="1"/>
            <a:r>
              <a:rPr lang="en-US" altLang="zh-CN" sz="2000" dirty="0">
                <a:sym typeface="Symbol" pitchFamily="18" charset="2"/>
              </a:rPr>
              <a:t>R</a:t>
            </a:r>
            <a:r>
              <a:rPr lang="zh-CN" altLang="en-US" sz="2000" dirty="0">
                <a:sym typeface="Symbol" pitchFamily="18" charset="2"/>
              </a:rPr>
              <a:t>在</a:t>
            </a:r>
            <a:r>
              <a:rPr lang="en-US" altLang="zh-CN" sz="2000" dirty="0">
                <a:sym typeface="Symbol" pitchFamily="18" charset="2"/>
              </a:rPr>
              <a:t>W</a:t>
            </a:r>
            <a:r>
              <a:rPr lang="zh-CN" altLang="en-US" sz="2000" dirty="0">
                <a:sym typeface="Symbol" pitchFamily="18" charset="2"/>
              </a:rPr>
              <a:t>的写失配开始处理后开始执行；</a:t>
            </a:r>
          </a:p>
          <a:p>
            <a:pPr lvl="1"/>
            <a:r>
              <a:rPr lang="en-US" altLang="zh-CN" sz="2000" dirty="0">
                <a:sym typeface="Symbol" pitchFamily="18" charset="2"/>
              </a:rPr>
              <a:t>R</a:t>
            </a:r>
            <a:r>
              <a:rPr lang="zh-CN" altLang="en-US" sz="2000" dirty="0">
                <a:sym typeface="Symbol" pitchFamily="18" charset="2"/>
              </a:rPr>
              <a:t>可以在</a:t>
            </a:r>
            <a:r>
              <a:rPr lang="en-US" altLang="zh-CN" sz="2000" dirty="0">
                <a:sym typeface="Symbol" pitchFamily="18" charset="2"/>
              </a:rPr>
              <a:t>W</a:t>
            </a:r>
            <a:r>
              <a:rPr lang="zh-CN" altLang="en-US" sz="2000" dirty="0">
                <a:sym typeface="Symbol" pitchFamily="18" charset="2"/>
              </a:rPr>
              <a:t>完成之前，即所有的无效化操作完成前完成。</a:t>
            </a:r>
          </a:p>
        </p:txBody>
      </p:sp>
    </p:spTree>
    <p:extLst>
      <p:ext uri="{BB962C8B-B14F-4D97-AF65-F5344CB8AC3E}">
        <p14:creationId xmlns:p14="http://schemas.microsoft.com/office/powerpoint/2010/main" val="261589708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C2441899-840D-4BFD-9428-796BE26ED81D}"/>
              </a:ext>
            </a:extLst>
          </p:cNvPr>
          <p:cNvSpPr>
            <a:spLocks noGrp="1"/>
          </p:cNvSpPr>
          <p:nvPr>
            <p:ph type="title"/>
          </p:nvPr>
        </p:nvSpPr>
        <p:spPr/>
        <p:txBody>
          <a:bodyPr/>
          <a:lstStyle/>
          <a:p>
            <a:endParaRPr lang="zh-CN" altLang="en-US"/>
          </a:p>
        </p:txBody>
      </p:sp>
      <p:sp>
        <p:nvSpPr>
          <p:cNvPr id="800771" name="Rectangle 3"/>
          <p:cNvSpPr>
            <a:spLocks noGrp="1" noRot="1" noChangeArrowheads="1"/>
          </p:cNvSpPr>
          <p:nvPr>
            <p:ph idx="1"/>
          </p:nvPr>
        </p:nvSpPr>
        <p:spPr/>
        <p:txBody>
          <a:bodyPr/>
          <a:lstStyle/>
          <a:p>
            <a:endParaRPr lang="en-US" altLang="zh-CN"/>
          </a:p>
          <a:p>
            <a:r>
              <a:rPr lang="zh-CN" altLang="en-US"/>
              <a:t>松弛连贯性模型的实质：</a:t>
            </a:r>
          </a:p>
          <a:p>
            <a:pPr lvl="1"/>
            <a:r>
              <a:rPr lang="zh-CN" altLang="en-US"/>
              <a:t>找出那些可被看到的顺序，</a:t>
            </a:r>
          </a:p>
          <a:p>
            <a:pPr lvl="1"/>
            <a:r>
              <a:rPr lang="zh-CN" altLang="en-US"/>
              <a:t>只保持那些可见的顺序不变。从而减少必须保持的顺序的数目。</a:t>
            </a:r>
          </a:p>
          <a:p>
            <a:pPr lvl="1"/>
            <a:r>
              <a:rPr lang="zh-CN" altLang="en-US"/>
              <a:t>例如两个写操作，可以允许后面的写操作在前一个写操作完成前开始执行，只要保证后一次写的结果在前一次写完成前不被看到就可以了。</a:t>
            </a:r>
          </a:p>
        </p:txBody>
      </p:sp>
    </p:spTree>
    <p:extLst>
      <p:ext uri="{BB962C8B-B14F-4D97-AF65-F5344CB8AC3E}">
        <p14:creationId xmlns:p14="http://schemas.microsoft.com/office/powerpoint/2010/main" val="269428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Rot="1" noChangeArrowheads="1"/>
          </p:cNvSpPr>
          <p:nvPr>
            <p:ph type="title"/>
          </p:nvPr>
        </p:nvSpPr>
        <p:spPr/>
        <p:txBody>
          <a:bodyPr/>
          <a:lstStyle/>
          <a:p>
            <a:r>
              <a:rPr lang="en-US" altLang="zh-CN"/>
              <a:t>2. </a:t>
            </a:r>
            <a:r>
              <a:rPr lang="zh-CN" altLang="en-US"/>
              <a:t>集中共享存储器多处理器基本结构</a:t>
            </a:r>
          </a:p>
        </p:txBody>
      </p:sp>
      <p:graphicFrame>
        <p:nvGraphicFramePr>
          <p:cNvPr id="592899" name="Object 3"/>
          <p:cNvGraphicFramePr>
            <a:graphicFrameLocks noGrp="1" noChangeAspect="1"/>
          </p:cNvGraphicFramePr>
          <p:nvPr>
            <p:ph idx="1"/>
          </p:nvPr>
        </p:nvGraphicFramePr>
        <p:xfrm>
          <a:off x="2382030" y="1444987"/>
          <a:ext cx="7352521" cy="3968027"/>
        </p:xfrm>
        <a:graphic>
          <a:graphicData uri="http://schemas.openxmlformats.org/presentationml/2006/ole">
            <mc:AlternateContent xmlns:mc="http://schemas.openxmlformats.org/markup-compatibility/2006">
              <mc:Choice xmlns:v="urn:schemas-microsoft-com:vml" Requires="v">
                <p:oleObj spid="_x0000_s1026" name="Picture" r:id="rId3" imgW="3000240" imgH="1619280" progId="Word.Picture.8">
                  <p:embed/>
                </p:oleObj>
              </mc:Choice>
              <mc:Fallback>
                <p:oleObj name="Picture" r:id="rId3" imgW="3000240" imgH="1619280" progId="Word.Picture.8">
                  <p:embed/>
                  <p:pic>
                    <p:nvPicPr>
                      <p:cNvPr id="5928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030" y="1444987"/>
                        <a:ext cx="7352521" cy="3968027"/>
                      </a:xfrm>
                      <a:prstGeom prst="rect">
                        <a:avLst/>
                      </a:prstGeom>
                      <a:solidFill>
                        <a:schemeClr val="accent1"/>
                      </a:solidFill>
                    </p:spPr>
                  </p:pic>
                </p:oleObj>
              </mc:Fallback>
            </mc:AlternateContent>
          </a:graphicData>
        </a:graphic>
      </p:graphicFrame>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Rot="1" noChangeArrowheads="1"/>
          </p:cNvSpPr>
          <p:nvPr>
            <p:ph type="title"/>
          </p:nvPr>
        </p:nvSpPr>
        <p:spPr>
          <a:xfrm>
            <a:off x="2208214" y="188914"/>
            <a:ext cx="7932737" cy="668337"/>
          </a:xfrm>
        </p:spPr>
        <p:txBody>
          <a:bodyPr/>
          <a:lstStyle/>
          <a:p>
            <a:r>
              <a:rPr lang="zh-CN" altLang="en-US" b="1" dirty="0"/>
              <a:t>连贯性模型</a:t>
            </a:r>
            <a:endParaRPr lang="zh-CN" altLang="en-US" sz="2000" dirty="0"/>
          </a:p>
        </p:txBody>
      </p:sp>
      <p:graphicFrame>
        <p:nvGraphicFramePr>
          <p:cNvPr id="801795" name="Object 3"/>
          <p:cNvGraphicFramePr>
            <a:graphicFrameLocks noGrp="1" noChangeAspect="1"/>
          </p:cNvGraphicFramePr>
          <p:nvPr>
            <p:ph idx="1"/>
          </p:nvPr>
        </p:nvGraphicFramePr>
        <p:xfrm>
          <a:off x="2522539" y="1052513"/>
          <a:ext cx="7221537" cy="5040312"/>
        </p:xfrm>
        <a:graphic>
          <a:graphicData uri="http://schemas.openxmlformats.org/presentationml/2006/ole">
            <mc:AlternateContent xmlns:mc="http://schemas.openxmlformats.org/markup-compatibility/2006">
              <mc:Choice xmlns:v="urn:schemas-microsoft-com:vml" Requires="v">
                <p:oleObj spid="_x0000_s19458" name="文档" r:id="rId3" imgW="8591216" imgH="5995405" progId="Word.Document.8">
                  <p:embed/>
                </p:oleObj>
              </mc:Choice>
              <mc:Fallback>
                <p:oleObj name="文档" r:id="rId3" imgW="8591216" imgH="5995405" progId="Word.Document.8">
                  <p:embed/>
                  <p:pic>
                    <p:nvPicPr>
                      <p:cNvPr id="8017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2539" y="1052513"/>
                        <a:ext cx="7221537" cy="5040312"/>
                      </a:xfrm>
                      <a:prstGeom prst="rect">
                        <a:avLst/>
                      </a:prstGeom>
                      <a:solidFill>
                        <a:schemeClr val="accent1"/>
                      </a:solidFill>
                    </p:spPr>
                  </p:pic>
                </p:oleObj>
              </mc:Fallback>
            </mc:AlternateContent>
          </a:graphicData>
        </a:graphic>
      </p:graphicFrame>
      <p:sp>
        <p:nvSpPr>
          <p:cNvPr id="801796" name="AutoShape 4"/>
          <p:cNvSpPr>
            <a:spLocks noChangeArrowheads="1"/>
          </p:cNvSpPr>
          <p:nvPr/>
        </p:nvSpPr>
        <p:spPr bwMode="white">
          <a:xfrm>
            <a:off x="7608889" y="3068639"/>
            <a:ext cx="2592387" cy="1152525"/>
          </a:xfrm>
          <a:prstGeom prst="wedgeRoundRectCallout">
            <a:avLst>
              <a:gd name="adj1" fmla="val -43755"/>
              <a:gd name="adj2" fmla="val 122454"/>
              <a:gd name="adj3" fmla="val 16667"/>
            </a:avLst>
          </a:prstGeom>
          <a:solidFill>
            <a:srgbClr val="66FFCC"/>
          </a:solidFill>
          <a:ln w="3810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64" tIns="46033" rIns="92064" bIns="46033" anchor="ctr"/>
          <a:lstStyle/>
          <a:p>
            <a:pPr algn="ctr" eaLnBrk="0" fontAlgn="base" hangingPunct="0">
              <a:lnSpc>
                <a:spcPct val="90000"/>
              </a:lnSpc>
              <a:spcBef>
                <a:spcPct val="0"/>
              </a:spcBef>
              <a:spcAft>
                <a:spcPct val="0"/>
              </a:spcAft>
            </a:pPr>
            <a:r>
              <a:rPr lang="en-US" altLang="zh-CN" sz="2000">
                <a:solidFill>
                  <a:srgbClr val="FF0000"/>
                </a:solidFill>
                <a:effectLst>
                  <a:outerShdw blurRad="38100" dist="38100" dir="2700000" algn="tl">
                    <a:srgbClr val="000000"/>
                  </a:outerShdw>
                </a:effectLst>
                <a:latin typeface="Arial" charset="0"/>
                <a:ea typeface="宋体" pitchFamily="2" charset="-122"/>
              </a:rPr>
              <a:t>  W</a:t>
            </a:r>
            <a:r>
              <a:rPr lang="en-US" altLang="zh-CN" sz="2000">
                <a:solidFill>
                  <a:srgbClr val="FF0000"/>
                </a:solidFill>
                <a:effectLst>
                  <a:outerShdw blurRad="38100" dist="38100" dir="2700000" algn="tl">
                    <a:srgbClr val="000000"/>
                  </a:outerShdw>
                </a:effectLst>
                <a:latin typeface="Arial" charset="0"/>
                <a:ea typeface="宋体" pitchFamily="2" charset="-122"/>
                <a:sym typeface="Wingdings" pitchFamily="2" charset="2"/>
              </a:rPr>
              <a:t>S</a:t>
            </a:r>
            <a:r>
              <a:rPr lang="en-US" altLang="zh-CN" sz="2000" baseline="-25000">
                <a:solidFill>
                  <a:srgbClr val="FF0000"/>
                </a:solidFill>
                <a:effectLst>
                  <a:outerShdw blurRad="38100" dist="38100" dir="2700000" algn="tl">
                    <a:srgbClr val="000000"/>
                  </a:outerShdw>
                </a:effectLst>
                <a:latin typeface="Arial" charset="0"/>
                <a:ea typeface="宋体" pitchFamily="2" charset="-122"/>
                <a:sym typeface="Wingdings" pitchFamily="2" charset="2"/>
              </a:rPr>
              <a:t>A</a:t>
            </a:r>
            <a:r>
              <a:rPr lang="en-US" altLang="zh-CN" sz="2000">
                <a:solidFill>
                  <a:srgbClr val="FF0000"/>
                </a:solidFill>
                <a:effectLst>
                  <a:outerShdw blurRad="38100" dist="38100" dir="2700000" algn="tl">
                    <a:srgbClr val="000000"/>
                  </a:outerShdw>
                </a:effectLst>
                <a:latin typeface="Arial" charset="0"/>
                <a:ea typeface="宋体" pitchFamily="2" charset="-122"/>
                <a:sym typeface="Wingdings" pitchFamily="2" charset="2"/>
              </a:rPr>
              <a:t>, RS</a:t>
            </a:r>
            <a:r>
              <a:rPr lang="en-US" altLang="zh-CN" sz="2000" baseline="-25000">
                <a:solidFill>
                  <a:srgbClr val="FF0000"/>
                </a:solidFill>
                <a:effectLst>
                  <a:outerShdw blurRad="38100" dist="38100" dir="2700000" algn="tl">
                    <a:srgbClr val="000000"/>
                  </a:outerShdw>
                </a:effectLst>
                <a:latin typeface="Arial" charset="0"/>
                <a:ea typeface="宋体" pitchFamily="2" charset="-122"/>
                <a:sym typeface="Wingdings" pitchFamily="2" charset="2"/>
              </a:rPr>
              <a:t>A</a:t>
            </a:r>
            <a:r>
              <a:rPr lang="en-US" altLang="zh-CN" sz="2000">
                <a:solidFill>
                  <a:srgbClr val="FF0000"/>
                </a:solidFill>
                <a:effectLst>
                  <a:outerShdw blurRad="38100" dist="38100" dir="2700000" algn="tl">
                    <a:srgbClr val="000000"/>
                  </a:outerShdw>
                </a:effectLst>
                <a:latin typeface="Arial" charset="0"/>
                <a:ea typeface="宋体" pitchFamily="2" charset="-122"/>
                <a:sym typeface="Wingdings" pitchFamily="2" charset="2"/>
              </a:rPr>
              <a:t>,</a:t>
            </a:r>
          </a:p>
          <a:p>
            <a:pPr algn="ctr" eaLnBrk="0" fontAlgn="base" hangingPunct="0">
              <a:lnSpc>
                <a:spcPct val="90000"/>
              </a:lnSpc>
              <a:spcBef>
                <a:spcPct val="0"/>
              </a:spcBef>
              <a:spcAft>
                <a:spcPct val="0"/>
              </a:spcAft>
            </a:pPr>
            <a:r>
              <a:rPr lang="en-US" altLang="zh-CN" sz="2000">
                <a:solidFill>
                  <a:srgbClr val="FF0000"/>
                </a:solidFill>
                <a:effectLst>
                  <a:outerShdw blurRad="38100" dist="38100" dir="2700000" algn="tl">
                    <a:srgbClr val="000000"/>
                  </a:outerShdw>
                </a:effectLst>
                <a:latin typeface="Arial" charset="0"/>
                <a:ea typeface="宋体" pitchFamily="2" charset="-122"/>
                <a:sym typeface="Wingdings" pitchFamily="2" charset="2"/>
              </a:rPr>
              <a:t>S</a:t>
            </a:r>
            <a:r>
              <a:rPr lang="en-US" altLang="zh-CN" sz="2000" baseline="-25000">
                <a:solidFill>
                  <a:srgbClr val="FF0000"/>
                </a:solidFill>
                <a:effectLst>
                  <a:outerShdw blurRad="38100" dist="38100" dir="2700000" algn="tl">
                    <a:srgbClr val="000000"/>
                  </a:outerShdw>
                </a:effectLst>
                <a:latin typeface="Arial" charset="0"/>
                <a:ea typeface="宋体" pitchFamily="2" charset="-122"/>
                <a:sym typeface="Wingdings" pitchFamily="2" charset="2"/>
              </a:rPr>
              <a:t>R</a:t>
            </a:r>
            <a:r>
              <a:rPr lang="en-US" altLang="zh-CN" sz="2000">
                <a:solidFill>
                  <a:srgbClr val="FF0000"/>
                </a:solidFill>
                <a:effectLst>
                  <a:outerShdw blurRad="38100" dist="38100" dir="2700000" algn="tl">
                    <a:srgbClr val="000000"/>
                  </a:outerShdw>
                </a:effectLst>
                <a:latin typeface="Arial" charset="0"/>
                <a:ea typeface="宋体" pitchFamily="2" charset="-122"/>
                <a:sym typeface="Wingdings" pitchFamily="2" charset="2"/>
              </a:rPr>
              <a:t>W,S</a:t>
            </a:r>
            <a:r>
              <a:rPr lang="en-US" altLang="zh-CN" sz="2000" baseline="-25000">
                <a:solidFill>
                  <a:srgbClr val="FF0000"/>
                </a:solidFill>
                <a:effectLst>
                  <a:outerShdw blurRad="38100" dist="38100" dir="2700000" algn="tl">
                    <a:srgbClr val="000000"/>
                  </a:outerShdw>
                </a:effectLst>
                <a:latin typeface="Arial" charset="0"/>
                <a:ea typeface="宋体" pitchFamily="2" charset="-122"/>
                <a:sym typeface="Wingdings" pitchFamily="2" charset="2"/>
              </a:rPr>
              <a:t>R</a:t>
            </a:r>
            <a:r>
              <a:rPr lang="en-US" altLang="zh-CN" sz="2000">
                <a:solidFill>
                  <a:srgbClr val="FF0000"/>
                </a:solidFill>
                <a:effectLst>
                  <a:outerShdw blurRad="38100" dist="38100" dir="2700000" algn="tl">
                    <a:srgbClr val="000000"/>
                  </a:outerShdw>
                </a:effectLst>
                <a:latin typeface="Arial" charset="0"/>
                <a:ea typeface="宋体" pitchFamily="2" charset="-122"/>
                <a:sym typeface="Wingdings" pitchFamily="2" charset="2"/>
              </a:rPr>
              <a:t>R</a:t>
            </a:r>
            <a:endParaRPr lang="en-US" altLang="zh-CN" sz="2000">
              <a:solidFill>
                <a:srgbClr val="FF0000"/>
              </a:solidFill>
              <a:effectLst>
                <a:outerShdw blurRad="38100" dist="38100" dir="2700000" algn="tl">
                  <a:srgbClr val="000000"/>
                </a:outerShdw>
              </a:effectLst>
              <a:latin typeface="Arial" charset="0"/>
              <a:ea typeface="宋体" pitchFamily="2" charset="-122"/>
            </a:endParaRPr>
          </a:p>
        </p:txBody>
      </p:sp>
    </p:spTree>
    <p:extLst>
      <p:ext uri="{BB962C8B-B14F-4D97-AF65-F5344CB8AC3E}">
        <p14:creationId xmlns:p14="http://schemas.microsoft.com/office/powerpoint/2010/main" val="1009321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1796"/>
                                        </p:tgtEl>
                                        <p:attrNameLst>
                                          <p:attrName>style.visibility</p:attrName>
                                        </p:attrNameLst>
                                      </p:cBhvr>
                                      <p:to>
                                        <p:strVal val="visible"/>
                                      </p:to>
                                    </p:set>
                                    <p:animEffect transition="in" filter="blinds(horizontal)">
                                      <p:cBhvr>
                                        <p:cTn id="7" dur="500"/>
                                        <p:tgtEl>
                                          <p:spTgt spid="80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Rot="1" noChangeArrowheads="1"/>
          </p:cNvSpPr>
          <p:nvPr>
            <p:ph type="title"/>
          </p:nvPr>
        </p:nvSpPr>
        <p:spPr/>
        <p:txBody>
          <a:bodyPr/>
          <a:lstStyle/>
          <a:p>
            <a:r>
              <a:rPr lang="zh-CN" altLang="en-US"/>
              <a:t>说明（</a:t>
            </a:r>
            <a:r>
              <a:rPr lang="en-US" altLang="zh-CN"/>
              <a:t>1</a:t>
            </a:r>
            <a:r>
              <a:rPr lang="zh-CN" altLang="en-US"/>
              <a:t>）</a:t>
            </a:r>
            <a:r>
              <a:rPr lang="en-US" altLang="zh-CN"/>
              <a:t>---- TSO</a:t>
            </a:r>
          </a:p>
        </p:txBody>
      </p:sp>
      <p:sp>
        <p:nvSpPr>
          <p:cNvPr id="802819" name="Rectangle 3"/>
          <p:cNvSpPr>
            <a:spLocks noGrp="1" noRot="1" noChangeArrowheads="1"/>
          </p:cNvSpPr>
          <p:nvPr>
            <p:ph idx="1"/>
          </p:nvPr>
        </p:nvSpPr>
        <p:spPr/>
        <p:txBody>
          <a:bodyPr/>
          <a:lstStyle/>
          <a:p>
            <a:r>
              <a:rPr lang="zh-CN" altLang="en-US" dirty="0"/>
              <a:t>放松了对</a:t>
            </a:r>
            <a:r>
              <a:rPr lang="en-US" altLang="zh-CN" dirty="0"/>
              <a:t>W</a:t>
            </a:r>
            <a:r>
              <a:rPr lang="en-US" altLang="zh-CN" dirty="0">
                <a:sym typeface="Symbol" pitchFamily="18" charset="2"/>
              </a:rPr>
              <a:t>R</a:t>
            </a:r>
            <a:r>
              <a:rPr lang="zh-CN" altLang="zh-CN" dirty="0">
                <a:sym typeface="Symbol" pitchFamily="18" charset="2"/>
              </a:rPr>
              <a:t>的要求。</a:t>
            </a:r>
          </a:p>
          <a:p>
            <a:r>
              <a:rPr lang="zh-CN" altLang="zh-CN" dirty="0">
                <a:sym typeface="Symbol" pitchFamily="18" charset="2"/>
              </a:rPr>
              <a:t>允许设置写缓冲，使后续的读操作可以绕过写继续向前执行。即处理器在保证前一个写操作被所有处理器看到之前，就可以开始后续的读操作。隐藏了部分写延迟。</a:t>
            </a:r>
          </a:p>
          <a:p>
            <a:r>
              <a:rPr lang="zh-CN" altLang="en-US" dirty="0"/>
              <a:t>在此模型下，即使是非同步程序也可以正确执行，尽管需要一个同步操作来保证写操作在读操作完成前结束。即</a:t>
            </a:r>
            <a:r>
              <a:rPr lang="zh-CN" altLang="zh-CN" dirty="0"/>
              <a:t>W…S...R 情况下，可以由W </a:t>
            </a:r>
            <a:r>
              <a:rPr lang="en-US" altLang="zh-CN" dirty="0">
                <a:sym typeface="Symbol" pitchFamily="18" charset="2"/>
              </a:rPr>
              <a:t>S, SR</a:t>
            </a:r>
            <a:r>
              <a:rPr lang="zh-CN" altLang="zh-CN" dirty="0">
                <a:sym typeface="Symbol" pitchFamily="18" charset="2"/>
              </a:rPr>
              <a:t>来保证W </a:t>
            </a:r>
            <a:r>
              <a:rPr lang="en-US" altLang="zh-CN" dirty="0">
                <a:sym typeface="Symbol" pitchFamily="18" charset="2"/>
              </a:rPr>
              <a:t>R</a:t>
            </a:r>
            <a:r>
              <a:rPr lang="zh-CN" altLang="zh-CN" dirty="0">
                <a:sym typeface="Symbol" pitchFamily="18" charset="2"/>
              </a:rPr>
              <a:t>顺序。</a:t>
            </a:r>
          </a:p>
          <a:p>
            <a:r>
              <a:rPr lang="zh-CN" altLang="zh-CN" dirty="0">
                <a:sym typeface="Symbol" pitchFamily="18" charset="2"/>
              </a:rPr>
              <a:t>此模型等价于让写操作成为写隔板操作。</a:t>
            </a:r>
            <a:endParaRPr lang="zh-CN" altLang="en-US" dirty="0">
              <a:sym typeface="Symbol" pitchFamily="18" charset="2"/>
            </a:endParaRPr>
          </a:p>
        </p:txBody>
      </p:sp>
    </p:spTree>
    <p:extLst>
      <p:ext uri="{BB962C8B-B14F-4D97-AF65-F5344CB8AC3E}">
        <p14:creationId xmlns:p14="http://schemas.microsoft.com/office/powerpoint/2010/main" val="152376619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38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24114" y="620713"/>
            <a:ext cx="7775575" cy="5319712"/>
          </a:xfrm>
        </p:spPr>
      </p:pic>
    </p:spTree>
    <p:extLst>
      <p:ext uri="{BB962C8B-B14F-4D97-AF65-F5344CB8AC3E}">
        <p14:creationId xmlns:p14="http://schemas.microsoft.com/office/powerpoint/2010/main" val="319562496"/>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48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8213" y="476251"/>
            <a:ext cx="8013700" cy="5319713"/>
          </a:xfrm>
        </p:spPr>
      </p:pic>
      <p:sp>
        <p:nvSpPr>
          <p:cNvPr id="804867" name="Text Box 3"/>
          <p:cNvSpPr txBox="1">
            <a:spLocks noChangeArrowheads="1"/>
          </p:cNvSpPr>
          <p:nvPr/>
        </p:nvSpPr>
        <p:spPr bwMode="white">
          <a:xfrm>
            <a:off x="2927649" y="2348880"/>
            <a:ext cx="6552009" cy="942428"/>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64" tIns="46033" rIns="92064" bIns="46033">
            <a:spAutoFit/>
          </a:bodyPr>
          <a:lstStyle/>
          <a:p>
            <a:pPr eaLnBrk="0" fontAlgn="base" hangingPunct="0">
              <a:lnSpc>
                <a:spcPct val="90000"/>
              </a:lnSpc>
              <a:spcBef>
                <a:spcPct val="50000"/>
              </a:spcBef>
              <a:spcAft>
                <a:spcPct val="0"/>
              </a:spcAft>
            </a:pPr>
            <a:r>
              <a:rPr lang="en-US" altLang="zh-CN" sz="2400" b="1" dirty="0">
                <a:solidFill>
                  <a:srgbClr val="000000"/>
                </a:solidFill>
                <a:effectLst>
                  <a:outerShdw blurRad="38100" dist="38100" dir="2700000" algn="tl">
                    <a:srgbClr val="C0C0C0"/>
                  </a:outerShdw>
                </a:effectLst>
                <a:latin typeface="Arial" charset="0"/>
                <a:ea typeface="宋体" pitchFamily="2" charset="-122"/>
              </a:rPr>
              <a:t>TSO both can get old values</a:t>
            </a:r>
          </a:p>
          <a:p>
            <a:pPr eaLnBrk="0" fontAlgn="base" hangingPunct="0">
              <a:lnSpc>
                <a:spcPct val="90000"/>
              </a:lnSpc>
              <a:spcBef>
                <a:spcPct val="50000"/>
              </a:spcBef>
              <a:spcAft>
                <a:spcPct val="0"/>
              </a:spcAft>
            </a:pPr>
            <a:r>
              <a:rPr lang="en-US" altLang="zh-CN" sz="2400" b="1" dirty="0">
                <a:solidFill>
                  <a:srgbClr val="000000"/>
                </a:solidFill>
                <a:effectLst>
                  <a:outerShdw blurRad="38100" dist="38100" dir="2700000" algn="tl">
                    <a:srgbClr val="C0C0C0"/>
                  </a:outerShdw>
                </a:effectLst>
                <a:latin typeface="Arial" charset="0"/>
                <a:ea typeface="宋体" pitchFamily="2" charset="-122"/>
              </a:rPr>
              <a:t>SC at least one has to get the value of new</a:t>
            </a:r>
          </a:p>
        </p:txBody>
      </p:sp>
    </p:spTree>
    <p:extLst>
      <p:ext uri="{BB962C8B-B14F-4D97-AF65-F5344CB8AC3E}">
        <p14:creationId xmlns:p14="http://schemas.microsoft.com/office/powerpoint/2010/main" val="25739949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4867"/>
                                        </p:tgtEl>
                                        <p:attrNameLst>
                                          <p:attrName>style.visibility</p:attrName>
                                        </p:attrNameLst>
                                      </p:cBhvr>
                                      <p:to>
                                        <p:strVal val="visible"/>
                                      </p:to>
                                    </p:set>
                                    <p:animEffect transition="in" filter="blinds(horizontal)">
                                      <p:cBhvr>
                                        <p:cTn id="7" dur="500"/>
                                        <p:tgtEl>
                                          <p:spTgt spid="80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67"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Rot="1" noChangeArrowheads="1"/>
          </p:cNvSpPr>
          <p:nvPr>
            <p:ph type="title"/>
          </p:nvPr>
        </p:nvSpPr>
        <p:spPr/>
        <p:txBody>
          <a:bodyPr/>
          <a:lstStyle/>
          <a:p>
            <a:r>
              <a:rPr lang="zh-CN" altLang="en-US"/>
              <a:t>说明（</a:t>
            </a:r>
            <a:r>
              <a:rPr lang="en-US" altLang="zh-CN"/>
              <a:t>2</a:t>
            </a:r>
            <a:r>
              <a:rPr lang="zh-CN" altLang="en-US"/>
              <a:t>）</a:t>
            </a:r>
            <a:r>
              <a:rPr lang="en-US" altLang="zh-CN"/>
              <a:t>---- PSO</a:t>
            </a:r>
          </a:p>
        </p:txBody>
      </p:sp>
      <p:sp>
        <p:nvSpPr>
          <p:cNvPr id="805891" name="Rectangle 3"/>
          <p:cNvSpPr>
            <a:spLocks noGrp="1" noRot="1" noChangeArrowheads="1"/>
          </p:cNvSpPr>
          <p:nvPr>
            <p:ph idx="1"/>
          </p:nvPr>
        </p:nvSpPr>
        <p:spPr/>
        <p:txBody>
          <a:bodyPr/>
          <a:lstStyle/>
          <a:p>
            <a:endParaRPr lang="en-US" altLang="zh-CN" dirty="0"/>
          </a:p>
          <a:p>
            <a:r>
              <a:rPr lang="zh-CN" altLang="en-US" dirty="0"/>
              <a:t>进一步放松</a:t>
            </a:r>
            <a:r>
              <a:rPr lang="zh-CN" altLang="zh-CN" dirty="0"/>
              <a:t>W </a:t>
            </a:r>
            <a:r>
              <a:rPr lang="en-US" altLang="zh-CN" dirty="0">
                <a:sym typeface="Symbol" pitchFamily="18" charset="2"/>
              </a:rPr>
              <a:t>W</a:t>
            </a:r>
            <a:r>
              <a:rPr lang="zh-CN" altLang="zh-CN" dirty="0">
                <a:sym typeface="Symbol" pitchFamily="18" charset="2"/>
              </a:rPr>
              <a:t>顺序。即允许不相关的写操作可以乱序完成。</a:t>
            </a:r>
          </a:p>
          <a:p>
            <a:r>
              <a:rPr lang="zh-CN" altLang="zh-CN" dirty="0">
                <a:sym typeface="Symbol" pitchFamily="18" charset="2"/>
              </a:rPr>
              <a:t>从实现的角度看，该模型允许流水化实现写操作，即允许重迭执行写操作，写操作仅当碰到同步操作（写隔板）时才会造成Stall。</a:t>
            </a:r>
            <a:endParaRPr lang="zh-CN" altLang="en-US" dirty="0">
              <a:sym typeface="Symbol" pitchFamily="18" charset="2"/>
            </a:endParaRPr>
          </a:p>
        </p:txBody>
      </p:sp>
    </p:spTree>
    <p:extLst>
      <p:ext uri="{BB962C8B-B14F-4D97-AF65-F5344CB8AC3E}">
        <p14:creationId xmlns:p14="http://schemas.microsoft.com/office/powerpoint/2010/main" val="51735296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69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35188" y="692151"/>
            <a:ext cx="8013700" cy="5464175"/>
          </a:xfrm>
        </p:spPr>
      </p:pic>
    </p:spTree>
    <p:extLst>
      <p:ext uri="{BB962C8B-B14F-4D97-AF65-F5344CB8AC3E}">
        <p14:creationId xmlns:p14="http://schemas.microsoft.com/office/powerpoint/2010/main" val="163931941"/>
      </p:ext>
    </p:extLst>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Rot="1" noChangeArrowheads="1"/>
          </p:cNvSpPr>
          <p:nvPr>
            <p:ph type="title"/>
          </p:nvPr>
        </p:nvSpPr>
        <p:spPr/>
        <p:txBody>
          <a:bodyPr/>
          <a:lstStyle/>
          <a:p>
            <a:r>
              <a:rPr lang="zh-CN" altLang="en-US"/>
              <a:t>说明（</a:t>
            </a:r>
            <a:r>
              <a:rPr lang="en-US" altLang="zh-CN"/>
              <a:t>3</a:t>
            </a:r>
            <a:r>
              <a:rPr lang="zh-CN" altLang="en-US"/>
              <a:t>）</a:t>
            </a:r>
            <a:r>
              <a:rPr lang="en-US" altLang="zh-CN"/>
              <a:t>---- </a:t>
            </a:r>
            <a:r>
              <a:rPr lang="zh-CN" altLang="zh-CN"/>
              <a:t>Weak ordering</a:t>
            </a:r>
            <a:endParaRPr lang="en-US" altLang="zh-CN"/>
          </a:p>
        </p:txBody>
      </p:sp>
      <p:sp>
        <p:nvSpPr>
          <p:cNvPr id="807939" name="Rectangle 3"/>
          <p:cNvSpPr>
            <a:spLocks noGrp="1" noRot="1" noChangeArrowheads="1"/>
          </p:cNvSpPr>
          <p:nvPr>
            <p:ph idx="1"/>
          </p:nvPr>
        </p:nvSpPr>
        <p:spPr>
          <a:xfrm>
            <a:off x="2133600" y="1268760"/>
            <a:ext cx="7924800" cy="4419600"/>
          </a:xfrm>
        </p:spPr>
        <p:txBody>
          <a:bodyPr/>
          <a:lstStyle/>
          <a:p>
            <a:r>
              <a:rPr lang="zh-CN" altLang="en-US" dirty="0"/>
              <a:t>进一步放松</a:t>
            </a:r>
            <a:r>
              <a:rPr lang="en-US" altLang="zh-CN" dirty="0"/>
              <a:t>R </a:t>
            </a:r>
            <a:r>
              <a:rPr lang="en-US" altLang="zh-CN" dirty="0">
                <a:sym typeface="Symbol" pitchFamily="18" charset="2"/>
              </a:rPr>
              <a:t>R, R </a:t>
            </a:r>
            <a:r>
              <a:rPr lang="en-US" altLang="zh-CN" dirty="0"/>
              <a:t> </a:t>
            </a:r>
            <a:r>
              <a:rPr lang="zh-CN" altLang="zh-CN" dirty="0"/>
              <a:t>W的顺序要求。</a:t>
            </a:r>
          </a:p>
          <a:p>
            <a:r>
              <a:rPr lang="zh-CN" altLang="zh-CN" dirty="0"/>
              <a:t>只要求保证</a:t>
            </a:r>
            <a:r>
              <a:rPr lang="zh-CN" altLang="zh-CN" b="1" dirty="0"/>
              <a:t>读写操作与同步操作</a:t>
            </a:r>
            <a:r>
              <a:rPr lang="zh-CN" altLang="zh-CN" dirty="0"/>
              <a:t>之间的顺序：</a:t>
            </a:r>
          </a:p>
          <a:p>
            <a:pPr lvl="1"/>
            <a:r>
              <a:rPr lang="zh-CN" altLang="en-US" dirty="0"/>
              <a:t>程序顺序上在读写操作之后的同步操作要在读写操作完成之后才开始执行。</a:t>
            </a:r>
          </a:p>
          <a:p>
            <a:pPr lvl="1"/>
            <a:r>
              <a:rPr lang="zh-CN" altLang="en-US" dirty="0"/>
              <a:t>程序顺序上在读写操作之前的同步操作必须在读写操作开始执行前完成。</a:t>
            </a:r>
          </a:p>
          <a:p>
            <a:r>
              <a:rPr lang="zh-CN" altLang="en-US" dirty="0"/>
              <a:t>仅当处理器支持非阻塞读功能时，去掉</a:t>
            </a:r>
            <a:r>
              <a:rPr lang="en-US" altLang="zh-CN" dirty="0"/>
              <a:t>R </a:t>
            </a:r>
            <a:r>
              <a:rPr lang="en-US" altLang="zh-CN" dirty="0">
                <a:sym typeface="Symbol" pitchFamily="18" charset="2"/>
              </a:rPr>
              <a:t>R, R </a:t>
            </a:r>
            <a:r>
              <a:rPr lang="en-US" altLang="zh-CN" dirty="0"/>
              <a:t> </a:t>
            </a:r>
            <a:r>
              <a:rPr lang="zh-CN" altLang="zh-CN" dirty="0"/>
              <a:t>W</a:t>
            </a:r>
            <a:r>
              <a:rPr lang="zh-CN" altLang="en-US" dirty="0"/>
              <a:t>才有好处。否则阻塞读操作隐含地保持</a:t>
            </a:r>
            <a:r>
              <a:rPr lang="en-US" altLang="zh-CN" dirty="0"/>
              <a:t>R </a:t>
            </a:r>
            <a:r>
              <a:rPr lang="en-US" altLang="zh-CN" dirty="0">
                <a:sym typeface="Symbol" pitchFamily="18" charset="2"/>
              </a:rPr>
              <a:t>R, R </a:t>
            </a:r>
            <a:r>
              <a:rPr lang="en-US" altLang="zh-CN" dirty="0"/>
              <a:t> </a:t>
            </a:r>
            <a:r>
              <a:rPr lang="zh-CN" altLang="zh-CN" dirty="0"/>
              <a:t>W顺序。即使这样好处有限，即当CPU出现Read miss时，还是要等待。（非阻塞Cache可以更好地利用）</a:t>
            </a:r>
          </a:p>
          <a:p>
            <a:r>
              <a:rPr lang="zh-CN" altLang="zh-CN" dirty="0"/>
              <a:t>该模型的主要好处还是隐藏写延迟。</a:t>
            </a:r>
            <a:endParaRPr lang="zh-CN" altLang="en-US" dirty="0"/>
          </a:p>
        </p:txBody>
      </p:sp>
    </p:spTree>
    <p:extLst>
      <p:ext uri="{BB962C8B-B14F-4D97-AF65-F5344CB8AC3E}">
        <p14:creationId xmlns:p14="http://schemas.microsoft.com/office/powerpoint/2010/main" val="37245677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8213" y="549276"/>
            <a:ext cx="8013700" cy="5472113"/>
          </a:xfrm>
        </p:spPr>
      </p:pic>
    </p:spTree>
    <p:extLst>
      <p:ext uri="{BB962C8B-B14F-4D97-AF65-F5344CB8AC3E}">
        <p14:creationId xmlns:p14="http://schemas.microsoft.com/office/powerpoint/2010/main" val="1535959459"/>
      </p:ext>
    </p:extLst>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Rot="1" noChangeArrowheads="1"/>
          </p:cNvSpPr>
          <p:nvPr>
            <p:ph type="title"/>
          </p:nvPr>
        </p:nvSpPr>
        <p:spPr/>
        <p:txBody>
          <a:bodyPr/>
          <a:lstStyle/>
          <a:p>
            <a:r>
              <a:rPr lang="zh-CN" altLang="en-US" b="1"/>
              <a:t>说明（</a:t>
            </a:r>
            <a:r>
              <a:rPr lang="en-US" altLang="zh-CN" b="1"/>
              <a:t>4</a:t>
            </a:r>
            <a:r>
              <a:rPr lang="zh-CN" altLang="en-US" b="1"/>
              <a:t>）</a:t>
            </a:r>
            <a:r>
              <a:rPr lang="en-US" altLang="zh-CN" b="1"/>
              <a:t>----</a:t>
            </a:r>
            <a:r>
              <a:rPr lang="zh-CN" altLang="zh-CN" b="1"/>
              <a:t>Release consistency</a:t>
            </a:r>
            <a:endParaRPr lang="en-US" altLang="zh-CN"/>
          </a:p>
        </p:txBody>
      </p:sp>
      <p:sp>
        <p:nvSpPr>
          <p:cNvPr id="809987" name="Rectangle 3"/>
          <p:cNvSpPr>
            <a:spLocks noGrp="1" noRot="1" noChangeArrowheads="1"/>
          </p:cNvSpPr>
          <p:nvPr>
            <p:ph idx="1"/>
          </p:nvPr>
        </p:nvSpPr>
        <p:spPr>
          <a:xfrm>
            <a:off x="1825626" y="1700213"/>
            <a:ext cx="8056563" cy="4398962"/>
          </a:xfrm>
        </p:spPr>
        <p:txBody>
          <a:bodyPr/>
          <a:lstStyle/>
          <a:p>
            <a:r>
              <a:rPr lang="zh-CN" altLang="en-US"/>
              <a:t>同步操作往往由</a:t>
            </a:r>
            <a:r>
              <a:rPr lang="zh-CN" altLang="zh-CN"/>
              <a:t>acquire和release组成。</a:t>
            </a:r>
          </a:p>
          <a:p>
            <a:pPr lvl="1"/>
            <a:r>
              <a:rPr lang="zh-CN" altLang="zh-CN" sz="2000"/>
              <a:t>先执行acquire, 然后才使用共享变量；</a:t>
            </a:r>
          </a:p>
          <a:p>
            <a:pPr lvl="1"/>
            <a:r>
              <a:rPr lang="zh-CN" altLang="zh-CN" sz="2000"/>
              <a:t>在更新共享变量之后，必须执行一次release操作；</a:t>
            </a:r>
          </a:p>
          <a:p>
            <a:pPr lvl="1"/>
            <a:r>
              <a:rPr lang="zh-CN" altLang="zh-CN" sz="2000"/>
              <a:t> release操作之后，才允许下一个同步操作开始执行。</a:t>
            </a:r>
          </a:p>
          <a:p>
            <a:r>
              <a:rPr lang="zh-CN" altLang="en-US"/>
              <a:t>所以：</a:t>
            </a:r>
          </a:p>
          <a:p>
            <a:pPr lvl="1"/>
            <a:r>
              <a:rPr lang="zh-CN" altLang="en-US" sz="2000"/>
              <a:t>在</a:t>
            </a:r>
            <a:r>
              <a:rPr lang="zh-CN" altLang="zh-CN" sz="2000"/>
              <a:t>acquire之前的读、写操作不一定要在acquire操作之前完成；</a:t>
            </a:r>
          </a:p>
          <a:p>
            <a:pPr lvl="1"/>
            <a:r>
              <a:rPr lang="zh-CN" altLang="zh-CN" sz="2000"/>
              <a:t>在release之后的读、写操作也不一定非要等到看到release结果之后才开始。</a:t>
            </a:r>
            <a:endParaRPr lang="zh-CN" altLang="en-US" sz="2000"/>
          </a:p>
        </p:txBody>
      </p:sp>
    </p:spTree>
    <p:extLst>
      <p:ext uri="{BB962C8B-B14F-4D97-AF65-F5344CB8AC3E}">
        <p14:creationId xmlns:p14="http://schemas.microsoft.com/office/powerpoint/2010/main" val="13977007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10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92314" y="620714"/>
            <a:ext cx="8207375" cy="5578475"/>
          </a:xfrm>
        </p:spPr>
      </p:pic>
    </p:spTree>
    <p:extLst>
      <p:ext uri="{BB962C8B-B14F-4D97-AF65-F5344CB8AC3E}">
        <p14:creationId xmlns:p14="http://schemas.microsoft.com/office/powerpoint/2010/main" val="324486868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rrowheads="1"/>
          </p:cNvSpPr>
          <p:nvPr>
            <p:ph type="title"/>
          </p:nvPr>
        </p:nvSpPr>
        <p:spPr/>
        <p:txBody>
          <a:bodyPr/>
          <a:lstStyle/>
          <a:p>
            <a:r>
              <a:rPr lang="zh-CN" altLang="en-US"/>
              <a:t>二、分布存储器体系结构</a:t>
            </a:r>
          </a:p>
        </p:txBody>
      </p:sp>
      <p:sp>
        <p:nvSpPr>
          <p:cNvPr id="593923" name="Rectangle 3"/>
          <p:cNvSpPr>
            <a:spLocks noGrp="1" noRot="1" noChangeArrowheads="1"/>
          </p:cNvSpPr>
          <p:nvPr>
            <p:ph idx="1"/>
          </p:nvPr>
        </p:nvSpPr>
        <p:spPr/>
        <p:txBody>
          <a:bodyPr/>
          <a:lstStyle/>
          <a:p>
            <a:r>
              <a:rPr lang="zh-CN" altLang="en-US" dirty="0"/>
              <a:t>三大特点：</a:t>
            </a:r>
          </a:p>
          <a:p>
            <a:pPr lvl="1"/>
            <a:r>
              <a:rPr lang="zh-CN" altLang="en-US" dirty="0"/>
              <a:t>处理器数目多</a:t>
            </a:r>
            <a:r>
              <a:rPr lang="en-US" altLang="zh-CN" dirty="0"/>
              <a:t>----</a:t>
            </a:r>
            <a:r>
              <a:rPr lang="zh-CN" altLang="en-US" dirty="0"/>
              <a:t>从而导致存储器必须为分布式的，即每一处理器配备一个存储器，否则不能满足整个系统对带宽的要求；</a:t>
            </a:r>
          </a:p>
          <a:p>
            <a:pPr lvl="1"/>
            <a:r>
              <a:rPr lang="zh-CN" altLang="en-US" dirty="0"/>
              <a:t>机器规模在不断缩小</a:t>
            </a:r>
          </a:p>
          <a:p>
            <a:pPr lvl="2"/>
            <a:r>
              <a:rPr lang="zh-CN" altLang="en-US" dirty="0"/>
              <a:t>因为处理器性能不断提高，所以个数可减少，但与集中共享存储器型比还是要多。</a:t>
            </a:r>
          </a:p>
          <a:p>
            <a:pPr lvl="2"/>
            <a:r>
              <a:rPr lang="zh-CN" altLang="en-US" dirty="0"/>
              <a:t>同时也因为处理器速度提高，对存储器带宽要求也不断提高；</a:t>
            </a:r>
          </a:p>
          <a:p>
            <a:pPr lvl="1"/>
            <a:r>
              <a:rPr lang="zh-CN" altLang="en-US" dirty="0"/>
              <a:t>高带宽的互连网络。</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27848" y="2760067"/>
            <a:ext cx="2736304" cy="1077218"/>
          </a:xfrm>
          <a:prstGeom prst="rect">
            <a:avLst/>
          </a:prstGeom>
          <a:noFill/>
        </p:spPr>
        <p:txBody>
          <a:bodyPr wrap="square" rtlCol="0">
            <a:spAutoFit/>
          </a:bodyPr>
          <a:lstStyle/>
          <a:p>
            <a:pPr fontAlgn="base">
              <a:spcBef>
                <a:spcPct val="0"/>
              </a:spcBef>
              <a:spcAft>
                <a:spcPct val="0"/>
              </a:spcAft>
            </a:pPr>
            <a:r>
              <a:rPr lang="en-US" altLang="zh-CN" sz="3200" b="1" dirty="0">
                <a:solidFill>
                  <a:srgbClr val="004EA2"/>
                </a:solidFill>
                <a:latin typeface="Arial" charset="0"/>
                <a:ea typeface="宋体" pitchFamily="2" charset="-122"/>
              </a:rPr>
              <a:t>THANK YOU</a:t>
            </a:r>
          </a:p>
          <a:p>
            <a:pPr fontAlgn="base">
              <a:spcBef>
                <a:spcPct val="0"/>
              </a:spcBef>
              <a:spcAft>
                <a:spcPct val="0"/>
              </a:spcAft>
            </a:pPr>
            <a:endParaRPr lang="en-US" altLang="zh-CN" sz="3200" b="1" dirty="0">
              <a:solidFill>
                <a:srgbClr val="004EA2"/>
              </a:solidFill>
              <a:latin typeface="Arial" charset="0"/>
              <a:ea typeface="宋体" pitchFamily="2" charset="-122"/>
            </a:endParaRPr>
          </a:p>
        </p:txBody>
      </p:sp>
      <p:sp>
        <p:nvSpPr>
          <p:cNvPr id="7" name="矩形 6"/>
          <p:cNvSpPr/>
          <p:nvPr/>
        </p:nvSpPr>
        <p:spPr>
          <a:xfrm>
            <a:off x="1524000" y="3717032"/>
            <a:ext cx="9144000" cy="3387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fontAlgn="base">
              <a:lnSpc>
                <a:spcPct val="150000"/>
              </a:lnSpc>
              <a:spcBef>
                <a:spcPct val="0"/>
              </a:spcBef>
              <a:spcAft>
                <a:spcPct val="0"/>
              </a:spcAft>
            </a:pPr>
            <a:endParaRPr lang="en-US" altLang="zh-CN" sz="4123" b="1" dirty="0">
              <a:solidFill>
                <a:srgbClr val="FFFFFF"/>
              </a:solidFill>
              <a:latin typeface="微软雅黑" panose="020B0503020204020204" pitchFamily="34" charset="-122"/>
              <a:ea typeface="微软雅黑" panose="020B0503020204020204" pitchFamily="34" charset="-122"/>
            </a:endParaRPr>
          </a:p>
        </p:txBody>
      </p:sp>
      <p:sp>
        <p:nvSpPr>
          <p:cNvPr id="8" name="等腰三角形 7"/>
          <p:cNvSpPr/>
          <p:nvPr/>
        </p:nvSpPr>
        <p:spPr>
          <a:xfrm>
            <a:off x="5939807" y="3551761"/>
            <a:ext cx="312387" cy="187653"/>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sz="1581">
              <a:solidFill>
                <a:srgbClr val="FFFFFF"/>
              </a:solidFill>
              <a:latin typeface="Arial"/>
              <a:ea typeface="宋体"/>
            </a:endParaRPr>
          </a:p>
        </p:txBody>
      </p:sp>
      <p:sp>
        <p:nvSpPr>
          <p:cNvPr id="9" name="矩形 8"/>
          <p:cNvSpPr/>
          <p:nvPr/>
        </p:nvSpPr>
        <p:spPr>
          <a:xfrm>
            <a:off x="1523999" y="4135388"/>
            <a:ext cx="9144000" cy="85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fontAlgn="base">
              <a:lnSpc>
                <a:spcPct val="150000"/>
              </a:lnSpc>
              <a:spcBef>
                <a:spcPct val="0"/>
              </a:spcBef>
              <a:spcAft>
                <a:spcPct val="0"/>
              </a:spcAft>
            </a:pPr>
            <a:endParaRPr lang="en-US" altLang="zh-CN" sz="4123"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156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accumulate="none">
                                        <p:cTn id="8" dur="250" fill="hold">
                                          <p:stCondLst>
                                            <p:cond delay="0"/>
                                          </p:stCondLst>
                                        </p:cTn>
                                        <p:tgtEl>
                                          <p:spTgt spid="7"/>
                                        </p:tgtEl>
                                      </p:cBhvr>
                                      <p:from x="500000" y="500000"/>
                                      <p:to x="120000" y="120000"/>
                                    </p:animScale>
                                    <p:animScale>
                                      <p:cBhvr additive="base" accumulate="none">
                                        <p:cTn id="9" dur="250" fill="hold">
                                          <p:stCondLst>
                                            <p:cond delay="250"/>
                                          </p:stCondLst>
                                        </p:cTn>
                                        <p:tgtEl>
                                          <p:spTgt spid="7"/>
                                        </p:tgtEl>
                                      </p:cBhvr>
                                      <p:from x="120000" y="120000"/>
                                      <p:to x="100000" y="100000"/>
                                    </p:animScale>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iterate type="lt">
                                    <p:tmPct val="15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Scale>
                                      <p:cBhvr additive="base" accumulate="none">
                                        <p:cTn id="19" dur="250" fill="hold">
                                          <p:stCondLst>
                                            <p:cond delay="0"/>
                                          </p:stCondLst>
                                        </p:cTn>
                                        <p:tgtEl>
                                          <p:spTgt spid="9"/>
                                        </p:tgtEl>
                                      </p:cBhvr>
                                      <p:from x="500000" y="500000"/>
                                      <p:to x="120000" y="120000"/>
                                    </p:animScale>
                                    <p:animScale>
                                      <p:cBhvr additive="base" accumulate="none">
                                        <p:cTn id="20" dur="250" fill="hold">
                                          <p:stCondLst>
                                            <p:cond delay="250"/>
                                          </p:stCondLst>
                                        </p:cTn>
                                        <p:tgtEl>
                                          <p:spTgt spid="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rrowheads="1"/>
          </p:cNvSpPr>
          <p:nvPr>
            <p:ph type="title"/>
          </p:nvPr>
        </p:nvSpPr>
        <p:spPr/>
        <p:txBody>
          <a:bodyPr/>
          <a:lstStyle/>
          <a:p>
            <a:r>
              <a:rPr lang="en-US" altLang="zh-CN"/>
              <a:t>2. </a:t>
            </a:r>
            <a:r>
              <a:rPr lang="zh-CN" altLang="en-US"/>
              <a:t>分布存储器多处理器的基本结构</a:t>
            </a:r>
          </a:p>
        </p:txBody>
      </p:sp>
      <p:graphicFrame>
        <p:nvGraphicFramePr>
          <p:cNvPr id="594947" name="Object 3"/>
          <p:cNvGraphicFramePr>
            <a:graphicFrameLocks noGrp="1" noChangeAspect="1"/>
          </p:cNvGraphicFramePr>
          <p:nvPr>
            <p:ph idx="1"/>
          </p:nvPr>
        </p:nvGraphicFramePr>
        <p:xfrm>
          <a:off x="2783632" y="1484785"/>
          <a:ext cx="6336704" cy="4081649"/>
        </p:xfrm>
        <a:graphic>
          <a:graphicData uri="http://schemas.openxmlformats.org/presentationml/2006/ole">
            <mc:AlternateContent xmlns:mc="http://schemas.openxmlformats.org/markup-compatibility/2006">
              <mc:Choice xmlns:v="urn:schemas-microsoft-com:vml" Requires="v">
                <p:oleObj spid="_x0000_s2050" name="Picture" r:id="rId3" imgW="2676600" imgH="1724040" progId="Word.Picture.8">
                  <p:embed/>
                </p:oleObj>
              </mc:Choice>
              <mc:Fallback>
                <p:oleObj name="Picture" r:id="rId3" imgW="2676600" imgH="1724040" progId="Word.Picture.8">
                  <p:embed/>
                  <p:pic>
                    <p:nvPicPr>
                      <p:cNvPr id="5949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632" y="1484785"/>
                        <a:ext cx="6336704" cy="4081649"/>
                      </a:xfrm>
                      <a:prstGeom prst="rect">
                        <a:avLst/>
                      </a:prstGeom>
                      <a:solidFill>
                        <a:schemeClr val="accent1"/>
                      </a:solidFill>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rrowheads="1"/>
          </p:cNvSpPr>
          <p:nvPr>
            <p:ph type="title"/>
          </p:nvPr>
        </p:nvSpPr>
        <p:spPr/>
        <p:txBody>
          <a:bodyPr/>
          <a:lstStyle/>
          <a:p>
            <a:r>
              <a:rPr lang="zh-CN" altLang="en-US"/>
              <a:t>说明</a:t>
            </a:r>
            <a:r>
              <a:rPr lang="en-US" altLang="zh-CN"/>
              <a:t>:</a:t>
            </a:r>
          </a:p>
        </p:txBody>
      </p:sp>
      <p:sp>
        <p:nvSpPr>
          <p:cNvPr id="595971" name="Rectangle 3"/>
          <p:cNvSpPr>
            <a:spLocks noGrp="1" noRot="1" noChangeArrowheads="1"/>
          </p:cNvSpPr>
          <p:nvPr>
            <p:ph idx="1"/>
          </p:nvPr>
        </p:nvSpPr>
        <p:spPr/>
        <p:txBody>
          <a:bodyPr/>
          <a:lstStyle/>
          <a:p>
            <a:r>
              <a:rPr lang="en-US" altLang="zh-CN" dirty="0"/>
              <a:t>Node may actually each contain a small number ( 2- 8 ) of processors, which may be called clustering of multiple processors. </a:t>
            </a:r>
          </a:p>
          <a:p>
            <a:endParaRPr lang="en-US" altLang="zh-CN" dirty="0"/>
          </a:p>
          <a:p>
            <a:endParaRPr lang="en-US" altLang="zh-CN" dirty="0"/>
          </a:p>
          <a:p>
            <a:r>
              <a:rPr lang="zh-CN" altLang="en-US" dirty="0"/>
              <a:t>为简单起见</a:t>
            </a:r>
            <a:r>
              <a:rPr lang="en-US" altLang="zh-CN" dirty="0"/>
              <a:t>,</a:t>
            </a:r>
            <a:r>
              <a:rPr lang="zh-CN" altLang="en-US" dirty="0"/>
              <a:t>这里指 </a:t>
            </a:r>
            <a:r>
              <a:rPr lang="en-US" altLang="zh-CN" dirty="0"/>
              <a:t>one-processor-per node style</a:t>
            </a:r>
            <a:r>
              <a:rPr lang="zh-CN" alt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D7AA8C-35AC-4CE6-BFE5-4419A4C3E4C2}"/>
              </a:ext>
            </a:extLst>
          </p:cNvPr>
          <p:cNvSpPr>
            <a:spLocks noGrp="1"/>
          </p:cNvSpPr>
          <p:nvPr>
            <p:ph type="title"/>
          </p:nvPr>
        </p:nvSpPr>
        <p:spPr/>
        <p:txBody>
          <a:bodyPr/>
          <a:lstStyle/>
          <a:p>
            <a:r>
              <a:rPr lang="en-US" altLang="zh-CN" dirty="0"/>
              <a:t> Chapter Four</a:t>
            </a:r>
            <a:endParaRPr lang="zh-CN" altLang="en-US" dirty="0"/>
          </a:p>
        </p:txBody>
      </p:sp>
      <p:sp>
        <p:nvSpPr>
          <p:cNvPr id="3" name="内容占位符 2">
            <a:extLst>
              <a:ext uri="{FF2B5EF4-FFF2-40B4-BE49-F238E27FC236}">
                <a16:creationId xmlns:a16="http://schemas.microsoft.com/office/drawing/2014/main" id="{E934DB4A-A7A8-4188-BD82-D2F2A64661C0}"/>
              </a:ext>
            </a:extLst>
          </p:cNvPr>
          <p:cNvSpPr>
            <a:spLocks noGrp="1"/>
          </p:cNvSpPr>
          <p:nvPr>
            <p:ph idx="1"/>
          </p:nvPr>
        </p:nvSpPr>
        <p:spPr/>
        <p:txBody>
          <a:bodyPr/>
          <a:lstStyle/>
          <a:p>
            <a:r>
              <a:rPr lang="en-US" altLang="zh-CN" dirty="0"/>
              <a:t> Multiprocessors and Thread-Level Parallelism </a:t>
            </a:r>
          </a:p>
          <a:p>
            <a:pPr lvl="1"/>
            <a:r>
              <a:rPr lang="en-US" altLang="zh-CN" dirty="0"/>
              <a:t>4.1 Introduction</a:t>
            </a:r>
          </a:p>
          <a:p>
            <a:pPr lvl="1"/>
            <a:r>
              <a:rPr lang="en-US" altLang="zh-CN" dirty="0"/>
              <a:t>4.2 Centralized Shared-Memory Architecture</a:t>
            </a:r>
          </a:p>
          <a:p>
            <a:pPr lvl="1"/>
            <a:endParaRPr lang="en-US" altLang="zh-CN" dirty="0"/>
          </a:p>
          <a:p>
            <a:endParaRPr lang="zh-CN" altLang="en-US" dirty="0"/>
          </a:p>
        </p:txBody>
      </p:sp>
      <p:pic>
        <p:nvPicPr>
          <p:cNvPr id="6" name="Picture 5">
            <a:extLst>
              <a:ext uri="{FF2B5EF4-FFF2-40B4-BE49-F238E27FC236}">
                <a16:creationId xmlns:a16="http://schemas.microsoft.com/office/drawing/2014/main" id="{7400CCE7-C2B1-4114-AC3E-A6A1B2350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7320136" y="4197350"/>
            <a:ext cx="3132138" cy="1936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428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Rot="1" noChangeArrowheads="1"/>
          </p:cNvSpPr>
          <p:nvPr>
            <p:ph type="title"/>
          </p:nvPr>
        </p:nvSpPr>
        <p:spPr/>
        <p:txBody>
          <a:bodyPr/>
          <a:lstStyle/>
          <a:p>
            <a:r>
              <a:rPr lang="zh-CN" altLang="en-US"/>
              <a:t>三、分布存储器的优缺点</a:t>
            </a:r>
          </a:p>
        </p:txBody>
      </p:sp>
      <p:sp>
        <p:nvSpPr>
          <p:cNvPr id="596995" name="Rectangle 3"/>
          <p:cNvSpPr>
            <a:spLocks noGrp="1" noRot="1" noChangeArrowheads="1"/>
          </p:cNvSpPr>
          <p:nvPr>
            <p:ph idx="1"/>
          </p:nvPr>
        </p:nvSpPr>
        <p:spPr/>
        <p:txBody>
          <a:bodyPr/>
          <a:lstStyle/>
          <a:p>
            <a:r>
              <a:rPr lang="zh-CN" altLang="en-US" dirty="0"/>
              <a:t>优点</a:t>
            </a:r>
          </a:p>
          <a:p>
            <a:pPr lvl="1"/>
            <a:r>
              <a:rPr lang="en-US" altLang="zh-CN" dirty="0"/>
              <a:t>cost-effective way to scale the memory bandwidth, if most of accesses are to local memory in the node.</a:t>
            </a:r>
          </a:p>
          <a:p>
            <a:pPr lvl="1"/>
            <a:r>
              <a:rPr lang="en-US" altLang="zh-CN" dirty="0"/>
              <a:t>It reduces the latency for access to the local memory.</a:t>
            </a:r>
          </a:p>
          <a:p>
            <a:r>
              <a:rPr lang="zh-CN" altLang="en-US" dirty="0"/>
              <a:t>缺点</a:t>
            </a:r>
          </a:p>
          <a:p>
            <a:pPr lvl="1"/>
            <a:r>
              <a:rPr lang="zh-CN" altLang="en-US" dirty="0"/>
              <a:t>处理器之间数据通信复杂，延迟时间增加。（分布存储器导致处理器之间通信的两种范式。）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8018" name="Rectangle 2"/>
          <p:cNvSpPr>
            <a:spLocks noGrp="1" noRot="1" noChangeArrowheads="1"/>
          </p:cNvSpPr>
          <p:nvPr>
            <p:ph type="title"/>
          </p:nvPr>
        </p:nvSpPr>
        <p:spPr>
          <a:xfrm>
            <a:off x="1919537" y="258526"/>
            <a:ext cx="8015287" cy="914400"/>
          </a:xfrm>
        </p:spPr>
        <p:txBody>
          <a:bodyPr/>
          <a:lstStyle/>
          <a:p>
            <a:r>
              <a:rPr lang="en-US" altLang="zh-CN" sz="2800" dirty="0"/>
              <a:t>4.1.4 </a:t>
            </a:r>
            <a:r>
              <a:rPr lang="zh-CN" altLang="en-US" sz="2800" dirty="0"/>
              <a:t>通信和存储器结构模型</a:t>
            </a:r>
          </a:p>
        </p:txBody>
      </p:sp>
      <p:graphicFrame>
        <p:nvGraphicFramePr>
          <p:cNvPr id="598019" name="Object 3"/>
          <p:cNvGraphicFramePr>
            <a:graphicFrameLocks noGrp="1" noChangeAspect="1"/>
          </p:cNvGraphicFramePr>
          <p:nvPr>
            <p:ph sz="half" idx="1"/>
          </p:nvPr>
        </p:nvGraphicFramePr>
        <p:xfrm>
          <a:off x="2495600" y="1495188"/>
          <a:ext cx="4265844" cy="2120226"/>
        </p:xfrm>
        <a:graphic>
          <a:graphicData uri="http://schemas.openxmlformats.org/presentationml/2006/ole">
            <mc:AlternateContent xmlns:mc="http://schemas.openxmlformats.org/markup-compatibility/2006">
              <mc:Choice xmlns:v="urn:schemas-microsoft-com:vml" Requires="v">
                <p:oleObj spid="_x0000_s3074" name="Picture" r:id="rId3" imgW="3200400" imgH="1590840" progId="Word.Picture.8">
                  <p:embed/>
                </p:oleObj>
              </mc:Choice>
              <mc:Fallback>
                <p:oleObj name="Picture" r:id="rId3" imgW="3200400" imgH="1590840" progId="Word.Picture.8">
                  <p:embed/>
                  <p:pic>
                    <p:nvPicPr>
                      <p:cNvPr id="5980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00" y="1495188"/>
                        <a:ext cx="4265844" cy="2120226"/>
                      </a:xfrm>
                      <a:prstGeom prst="rect">
                        <a:avLst/>
                      </a:prstGeom>
                      <a:noFill/>
                      <a:ln>
                        <a:noFill/>
                      </a:ln>
                      <a:effectLst/>
                    </p:spPr>
                  </p:pic>
                </p:oleObj>
              </mc:Fallback>
            </mc:AlternateContent>
          </a:graphicData>
        </a:graphic>
      </p:graphicFrame>
      <p:sp>
        <p:nvSpPr>
          <p:cNvPr id="598020" name="Rectangle 4"/>
          <p:cNvSpPr>
            <a:spLocks noGrp="1" noRot="1" noChangeArrowheads="1"/>
          </p:cNvSpPr>
          <p:nvPr>
            <p:ph type="body" sz="half" idx="2"/>
          </p:nvPr>
        </p:nvSpPr>
        <p:spPr/>
        <p:txBody>
          <a:bodyPr/>
          <a:lstStyle/>
          <a:p>
            <a:r>
              <a:rPr lang="zh-CN" altLang="en-US" dirty="0"/>
              <a:t>一、多处理器体系结构的存储器结构模型及对应的通信模型</a:t>
            </a:r>
          </a:p>
          <a:p>
            <a:r>
              <a:rPr lang="zh-CN" altLang="en-US" dirty="0"/>
              <a:t>大规模多处理器必须采用分布式存储器，即每一处理器带一个存储器。</a:t>
            </a:r>
          </a:p>
        </p:txBody>
      </p:sp>
      <p:sp>
        <p:nvSpPr>
          <p:cNvPr id="598021" name="Text Box 5"/>
          <p:cNvSpPr txBox="1">
            <a:spLocks noChangeArrowheads="1"/>
          </p:cNvSpPr>
          <p:nvPr/>
        </p:nvSpPr>
        <p:spPr bwMode="white">
          <a:xfrm>
            <a:off x="6816726" y="1989138"/>
            <a:ext cx="165576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3" rIns="92064" bIns="46033">
            <a:spAutoFit/>
          </a:bodyPr>
          <a:lstStyle/>
          <a:p>
            <a:pPr fontAlgn="base">
              <a:lnSpc>
                <a:spcPct val="90000"/>
              </a:lnSpc>
              <a:spcBef>
                <a:spcPct val="50000"/>
              </a:spcBef>
              <a:spcAft>
                <a:spcPct val="0"/>
              </a:spcAft>
            </a:pPr>
            <a:r>
              <a:rPr lang="en-US" altLang="zh-CN" sz="2000">
                <a:solidFill>
                  <a:srgbClr val="FF0000"/>
                </a:solidFill>
                <a:effectLst>
                  <a:outerShdw blurRad="38100" dist="38100" dir="2700000" algn="tl">
                    <a:srgbClr val="000000"/>
                  </a:outerShdw>
                </a:effectLst>
                <a:latin typeface="Arial" charset="0"/>
                <a:ea typeface="宋体" pitchFamily="2" charset="-122"/>
              </a:rPr>
              <a:t>(SMP) UMA</a:t>
            </a:r>
          </a:p>
        </p:txBody>
      </p:sp>
      <p:sp>
        <p:nvSpPr>
          <p:cNvPr id="598022" name="Text Box 6"/>
          <p:cNvSpPr txBox="1">
            <a:spLocks noChangeArrowheads="1"/>
          </p:cNvSpPr>
          <p:nvPr/>
        </p:nvSpPr>
        <p:spPr bwMode="white">
          <a:xfrm>
            <a:off x="6816726" y="2636838"/>
            <a:ext cx="180022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4" tIns="46033" rIns="92064" bIns="46033">
            <a:spAutoFit/>
          </a:bodyPr>
          <a:lstStyle/>
          <a:p>
            <a:pPr fontAlgn="base">
              <a:lnSpc>
                <a:spcPct val="90000"/>
              </a:lnSpc>
              <a:spcBef>
                <a:spcPct val="50000"/>
              </a:spcBef>
              <a:spcAft>
                <a:spcPct val="0"/>
              </a:spcAft>
            </a:pPr>
            <a:r>
              <a:rPr lang="en-US" altLang="zh-CN" sz="2000">
                <a:solidFill>
                  <a:srgbClr val="FF0000"/>
                </a:solidFill>
                <a:effectLst>
                  <a:outerShdw blurRad="38100" dist="38100" dir="2700000" algn="tl">
                    <a:srgbClr val="000000"/>
                  </a:outerShdw>
                </a:effectLst>
                <a:latin typeface="Arial" charset="0"/>
                <a:ea typeface="宋体" pitchFamily="2" charset="-122"/>
              </a:rPr>
              <a:t>(DSM) NUMA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rrowheads="1"/>
          </p:cNvSpPr>
          <p:nvPr>
            <p:ph type="title"/>
          </p:nvPr>
        </p:nvSpPr>
        <p:spPr/>
        <p:txBody>
          <a:bodyPr/>
          <a:lstStyle/>
          <a:p>
            <a:r>
              <a:rPr lang="zh-CN" altLang="en-US"/>
              <a:t>二、分布式存储器结构模型（</a:t>
            </a:r>
            <a:r>
              <a:rPr lang="en-US" altLang="zh-CN"/>
              <a:t>1</a:t>
            </a:r>
            <a:r>
              <a:rPr lang="zh-CN" altLang="en-US"/>
              <a:t>）</a:t>
            </a:r>
          </a:p>
        </p:txBody>
      </p:sp>
      <p:sp>
        <p:nvSpPr>
          <p:cNvPr id="599043" name="Rectangle 3"/>
          <p:cNvSpPr>
            <a:spLocks noGrp="1" noRot="1" noChangeArrowheads="1"/>
          </p:cNvSpPr>
          <p:nvPr>
            <p:ph idx="1"/>
          </p:nvPr>
        </p:nvSpPr>
        <p:spPr>
          <a:xfrm>
            <a:off x="2133600" y="1340768"/>
            <a:ext cx="7924800" cy="4419600"/>
          </a:xfrm>
        </p:spPr>
        <p:txBody>
          <a:bodyPr/>
          <a:lstStyle/>
          <a:p>
            <a:r>
              <a:rPr lang="en-US" altLang="zh-CN" dirty="0"/>
              <a:t>Distributed shared memory</a:t>
            </a:r>
            <a:r>
              <a:rPr lang="zh-CN" altLang="en-US" dirty="0"/>
              <a:t>（</a:t>
            </a:r>
            <a:r>
              <a:rPr lang="en-US" altLang="zh-CN" dirty="0"/>
              <a:t>DSM or scalable shared memory)</a:t>
            </a:r>
          </a:p>
          <a:p>
            <a:pPr lvl="1"/>
            <a:r>
              <a:rPr lang="en-US" altLang="zh-CN" dirty="0"/>
              <a:t>logical uniform address space  but physical distributed memory, so any one of the processors can access any one of the memories.</a:t>
            </a:r>
          </a:p>
          <a:p>
            <a:pPr lvl="1"/>
            <a:r>
              <a:rPr lang="en-US" altLang="zh-CN" dirty="0"/>
              <a:t>Shared memory means sharing the address space, which is different from centralized shared memory.</a:t>
            </a:r>
          </a:p>
          <a:p>
            <a:pPr lvl="1"/>
            <a:r>
              <a:rPr lang="en-US" altLang="zh-CN" dirty="0"/>
              <a:t>UMA( uniform memory access)  ---- centralized share memory.</a:t>
            </a:r>
          </a:p>
          <a:p>
            <a:pPr lvl="1"/>
            <a:r>
              <a:rPr lang="en-US" altLang="zh-CN" dirty="0"/>
              <a:t>NUMA( non-uniform memory access) ---- distributed shared memory.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rrowheads="1"/>
          </p:cNvSpPr>
          <p:nvPr>
            <p:ph type="title"/>
          </p:nvPr>
        </p:nvSpPr>
        <p:spPr/>
        <p:txBody>
          <a:bodyPr/>
          <a:lstStyle/>
          <a:p>
            <a:r>
              <a:rPr lang="zh-CN" altLang="en-US"/>
              <a:t>分布式存储器结构模型（</a:t>
            </a:r>
            <a:r>
              <a:rPr lang="en-US" altLang="zh-CN"/>
              <a:t>2</a:t>
            </a:r>
            <a:r>
              <a:rPr lang="zh-CN" altLang="en-US"/>
              <a:t>）</a:t>
            </a:r>
          </a:p>
        </p:txBody>
      </p:sp>
      <p:sp>
        <p:nvSpPr>
          <p:cNvPr id="600067" name="Rectangle 3"/>
          <p:cNvSpPr>
            <a:spLocks noGrp="1" noRot="1" noChangeArrowheads="1"/>
          </p:cNvSpPr>
          <p:nvPr>
            <p:ph idx="1"/>
          </p:nvPr>
        </p:nvSpPr>
        <p:spPr/>
        <p:txBody>
          <a:bodyPr/>
          <a:lstStyle/>
          <a:p>
            <a:r>
              <a:rPr lang="en-US" altLang="zh-CN"/>
              <a:t>multiple computers </a:t>
            </a:r>
          </a:p>
          <a:p>
            <a:pPr lvl="1"/>
            <a:r>
              <a:rPr lang="en-US" altLang="zh-CN"/>
              <a:t> Address space consists of multiple private address spaces</a:t>
            </a:r>
            <a:r>
              <a:rPr lang="zh-CN" altLang="en-US"/>
              <a:t>。逻辑上不连续，远程处理器无法访问。</a:t>
            </a:r>
          </a:p>
          <a:p>
            <a:pPr lvl="1"/>
            <a:r>
              <a:rPr lang="zh-CN" altLang="en-US"/>
              <a:t>每一结点（</a:t>
            </a:r>
            <a:r>
              <a:rPr lang="en-US" altLang="zh-CN"/>
              <a:t>processor-memory</a:t>
            </a:r>
            <a:r>
              <a:rPr lang="zh-CN" altLang="en-US"/>
              <a:t>）模块是一单独的计算机，故称为多计算机结构。</a:t>
            </a:r>
          </a:p>
          <a:p>
            <a:pPr lvl="1"/>
            <a:r>
              <a:rPr lang="en-US" altLang="zh-CN"/>
              <a:t>NOW</a:t>
            </a:r>
            <a:r>
              <a:rPr lang="zh-CN" altLang="en-US"/>
              <a:t>计划，每一结点实质上是一工作站或</a:t>
            </a:r>
            <a:r>
              <a:rPr lang="en-US" altLang="zh-CN"/>
              <a:t>PC</a:t>
            </a:r>
            <a:r>
              <a:rPr lang="zh-CN" altLang="en-US"/>
              <a:t>，由</a:t>
            </a:r>
            <a:r>
              <a:rPr lang="en-US" altLang="zh-CN"/>
              <a:t>LAN</a:t>
            </a:r>
            <a:r>
              <a:rPr lang="zh-CN" altLang="en-US"/>
              <a:t>连接而成。</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Rot="1" noChangeArrowheads="1"/>
          </p:cNvSpPr>
          <p:nvPr>
            <p:ph type="title"/>
          </p:nvPr>
        </p:nvSpPr>
        <p:spPr/>
        <p:txBody>
          <a:bodyPr/>
          <a:lstStyle/>
          <a:p>
            <a:r>
              <a:rPr lang="zh-CN" altLang="en-US"/>
              <a:t>三、通信模型</a:t>
            </a:r>
          </a:p>
        </p:txBody>
      </p:sp>
      <p:sp>
        <p:nvSpPr>
          <p:cNvPr id="601091" name="Rectangle 3"/>
          <p:cNvSpPr>
            <a:spLocks noGrp="1" noRot="1" noChangeArrowheads="1"/>
          </p:cNvSpPr>
          <p:nvPr>
            <p:ph idx="1"/>
          </p:nvPr>
        </p:nvSpPr>
        <p:spPr/>
        <p:txBody>
          <a:bodyPr/>
          <a:lstStyle/>
          <a:p>
            <a:r>
              <a:rPr lang="zh-CN" altLang="en-US"/>
              <a:t>共享存储器通信模型（</a:t>
            </a:r>
            <a:r>
              <a:rPr lang="en-US" altLang="zh-CN"/>
              <a:t>shared memory</a:t>
            </a:r>
            <a:r>
              <a:rPr lang="zh-CN" altLang="en-US"/>
              <a:t>）</a:t>
            </a:r>
          </a:p>
          <a:p>
            <a:pPr lvl="1"/>
            <a:r>
              <a:rPr lang="zh-CN" altLang="en-US"/>
              <a:t>对应与统一地址空间组织，因为这一统一的地址空间可用作隐含的数据通信机制，即直接用</a:t>
            </a:r>
            <a:r>
              <a:rPr lang="en-US" altLang="zh-CN"/>
              <a:t>load</a:t>
            </a:r>
            <a:r>
              <a:rPr lang="zh-CN" altLang="en-US"/>
              <a:t>、</a:t>
            </a:r>
            <a:r>
              <a:rPr lang="en-US" altLang="zh-CN"/>
              <a:t>store</a:t>
            </a:r>
            <a:r>
              <a:rPr lang="zh-CN" altLang="en-US"/>
              <a:t>共享变量即可。</a:t>
            </a:r>
          </a:p>
          <a:p>
            <a:r>
              <a:rPr lang="zh-CN" altLang="en-US"/>
              <a:t>消息传递模型（</a:t>
            </a:r>
            <a:r>
              <a:rPr lang="en-US" altLang="zh-CN"/>
              <a:t>message passing</a:t>
            </a:r>
            <a:r>
              <a:rPr lang="zh-CN" altLang="en-US"/>
              <a:t>）</a:t>
            </a:r>
          </a:p>
          <a:p>
            <a:pPr lvl="1"/>
            <a:r>
              <a:rPr lang="zh-CN" altLang="en-US"/>
              <a:t>对应于多重地址空间组织。这里处理器获得数据通信需要显式地通过传递消息来进行。</a:t>
            </a:r>
          </a:p>
          <a:p>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Rot="1" noChangeArrowheads="1"/>
          </p:cNvSpPr>
          <p:nvPr>
            <p:ph type="title"/>
          </p:nvPr>
        </p:nvSpPr>
        <p:spPr/>
        <p:txBody>
          <a:bodyPr/>
          <a:lstStyle/>
          <a:p>
            <a:r>
              <a:rPr lang="zh-CN" altLang="en-US"/>
              <a:t>四、两类</a:t>
            </a:r>
            <a:r>
              <a:rPr lang="en-US" altLang="zh-CN"/>
              <a:t>message passing</a:t>
            </a:r>
            <a:r>
              <a:rPr lang="zh-CN" altLang="en-US"/>
              <a:t>机制</a:t>
            </a:r>
          </a:p>
        </p:txBody>
      </p:sp>
      <p:sp>
        <p:nvSpPr>
          <p:cNvPr id="602115" name="Rectangle 3"/>
          <p:cNvSpPr>
            <a:spLocks noGrp="1" noRot="1" noChangeArrowheads="1"/>
          </p:cNvSpPr>
          <p:nvPr>
            <p:ph idx="1"/>
          </p:nvPr>
        </p:nvSpPr>
        <p:spPr>
          <a:xfrm>
            <a:off x="2133600" y="1219200"/>
            <a:ext cx="7924800" cy="4419600"/>
          </a:xfrm>
        </p:spPr>
        <p:txBody>
          <a:bodyPr/>
          <a:lstStyle/>
          <a:p>
            <a:r>
              <a:rPr lang="en-US" altLang="zh-CN" dirty="0"/>
              <a:t>Synchronous message passing</a:t>
            </a:r>
          </a:p>
          <a:p>
            <a:pPr lvl="1"/>
            <a:r>
              <a:rPr lang="zh-CN" altLang="en-US" dirty="0"/>
              <a:t>从读数据角度看，这里</a:t>
            </a:r>
            <a:r>
              <a:rPr lang="en-US" altLang="zh-CN" dirty="0"/>
              <a:t>message</a:t>
            </a:r>
            <a:r>
              <a:rPr lang="zh-CN" altLang="en-US" dirty="0"/>
              <a:t>可看作为</a:t>
            </a:r>
            <a:r>
              <a:rPr lang="en-US" altLang="zh-CN" dirty="0"/>
              <a:t>RPC</a:t>
            </a:r>
            <a:r>
              <a:rPr lang="zh-CN" altLang="en-US" dirty="0"/>
              <a:t>（远程过程调用），由</a:t>
            </a:r>
            <a:r>
              <a:rPr lang="en-US" altLang="zh-CN" dirty="0"/>
              <a:t>processor</a:t>
            </a:r>
            <a:r>
              <a:rPr lang="zh-CN" altLang="en-US" dirty="0"/>
              <a:t>发送请求，等到接到应答后才能继续往下进行数据获取。</a:t>
            </a:r>
          </a:p>
          <a:p>
            <a:r>
              <a:rPr lang="en-US" altLang="zh-CN" dirty="0"/>
              <a:t>Asynchronous message passing</a:t>
            </a:r>
          </a:p>
          <a:p>
            <a:pPr lvl="1"/>
            <a:r>
              <a:rPr lang="zh-CN" altLang="en-US" dirty="0"/>
              <a:t>从写数据角度来看，若生产数据的处理器知道哪一个处理器需要这一数据，一旦数据准备好，不必等请求信号到来，就将数据送往对方，这样发送过程可以立即连续不断地进行下去。</a:t>
            </a:r>
          </a:p>
          <a:p>
            <a:pPr lvl="1"/>
            <a:r>
              <a:rPr lang="zh-CN" altLang="en-US" dirty="0"/>
              <a:t>标准消息传递库（</a:t>
            </a:r>
            <a:r>
              <a:rPr lang="en-US" altLang="zh-CN" dirty="0"/>
              <a:t>Message Passing Interface, MPI</a:t>
            </a:r>
            <a:r>
              <a:rPr lang="zh-CN" altLang="en-US" dirty="0"/>
              <a:t>）已制定此类库函数，通常以牺牲性能来满足接口通用性的要求。</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rrowheads="1"/>
          </p:cNvSpPr>
          <p:nvPr>
            <p:ph type="title"/>
          </p:nvPr>
        </p:nvSpPr>
        <p:spPr/>
        <p:txBody>
          <a:bodyPr/>
          <a:lstStyle/>
          <a:p>
            <a:r>
              <a:rPr lang="en-US" altLang="zh-CN"/>
              <a:t>4.1.5 </a:t>
            </a:r>
            <a:r>
              <a:rPr lang="zh-CN" altLang="en-US"/>
              <a:t>通信性能的度量指标（</a:t>
            </a:r>
            <a:r>
              <a:rPr lang="en-US" altLang="zh-CN"/>
              <a:t>1</a:t>
            </a:r>
            <a:r>
              <a:rPr lang="zh-CN" altLang="en-US"/>
              <a:t>）</a:t>
            </a:r>
          </a:p>
        </p:txBody>
      </p:sp>
      <p:sp>
        <p:nvSpPr>
          <p:cNvPr id="603139" name="Rectangle 3"/>
          <p:cNvSpPr>
            <a:spLocks noGrp="1" noRot="1" noChangeArrowheads="1"/>
          </p:cNvSpPr>
          <p:nvPr>
            <p:ph idx="1"/>
          </p:nvPr>
        </p:nvSpPr>
        <p:spPr/>
        <p:txBody>
          <a:bodyPr/>
          <a:lstStyle/>
          <a:p>
            <a:r>
              <a:rPr lang="zh-CN" altLang="en-US"/>
              <a:t>度量任何一种通信机制性能的三个指标</a:t>
            </a:r>
          </a:p>
          <a:p>
            <a:r>
              <a:rPr lang="zh-CN" altLang="en-US"/>
              <a:t>一、通信带宽</a:t>
            </a:r>
          </a:p>
          <a:p>
            <a:pPr lvl="1"/>
            <a:r>
              <a:rPr lang="zh-CN" altLang="en-US"/>
              <a:t>理想情况下，通信带宽受处理器、存储器和互连网络等的限制，而与通信机制无关。如中分带宽（</a:t>
            </a:r>
            <a:r>
              <a:rPr lang="en-US" altLang="zh-CN"/>
              <a:t>bisection bandwidth</a:t>
            </a:r>
            <a:r>
              <a:rPr lang="zh-CN" altLang="en-US"/>
              <a:t>）由互连网络决定。结点的近</a:t>
            </a:r>
            <a:r>
              <a:rPr lang="en-US" altLang="zh-CN"/>
              <a:t>/</a:t>
            </a:r>
            <a:r>
              <a:rPr lang="zh-CN" altLang="en-US"/>
              <a:t>出带宽受结点的系统结构和通信机制的影响。</a:t>
            </a:r>
          </a:p>
          <a:p>
            <a:pPr lvl="1"/>
            <a:r>
              <a:rPr lang="zh-CN" altLang="en-US"/>
              <a:t>通信机制如何影响结点的通信带宽？决定于通信机制占用结点哪些资源，占用资源时间长短，例如资源占用对通信带宽的影响与消息的长短有关。</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rrowheads="1"/>
          </p:cNvSpPr>
          <p:nvPr>
            <p:ph type="title"/>
          </p:nvPr>
        </p:nvSpPr>
        <p:spPr/>
        <p:txBody>
          <a:bodyPr/>
          <a:lstStyle/>
          <a:p>
            <a:r>
              <a:rPr lang="zh-CN" altLang="en-US"/>
              <a:t>通信性能的度量指标（</a:t>
            </a:r>
            <a:r>
              <a:rPr lang="en-US" altLang="zh-CN"/>
              <a:t>2</a:t>
            </a:r>
            <a:r>
              <a:rPr lang="zh-CN" altLang="en-US"/>
              <a:t>）</a:t>
            </a:r>
          </a:p>
        </p:txBody>
      </p:sp>
      <p:sp>
        <p:nvSpPr>
          <p:cNvPr id="604163" name="Rectangle 3"/>
          <p:cNvSpPr>
            <a:spLocks noGrp="1" noRot="1" noChangeArrowheads="1"/>
          </p:cNvSpPr>
          <p:nvPr>
            <p:ph idx="1"/>
          </p:nvPr>
        </p:nvSpPr>
        <p:spPr/>
        <p:txBody>
          <a:bodyPr/>
          <a:lstStyle/>
          <a:p>
            <a:r>
              <a:rPr lang="zh-CN" altLang="en-US" dirty="0"/>
              <a:t>二、通信延时（</a:t>
            </a:r>
            <a:r>
              <a:rPr lang="en-US" altLang="zh-CN" dirty="0"/>
              <a:t>communication latency</a:t>
            </a:r>
            <a:r>
              <a:rPr lang="zh-CN" altLang="en-US" dirty="0"/>
              <a:t>）</a:t>
            </a:r>
          </a:p>
          <a:p>
            <a:pPr lvl="1"/>
            <a:r>
              <a:rPr lang="zh-CN" altLang="en-US" dirty="0"/>
              <a:t>理想情况下，延时越短越好。</a:t>
            </a:r>
          </a:p>
          <a:p>
            <a:pPr lvl="2"/>
            <a:r>
              <a:rPr lang="zh-CN" altLang="en-US" dirty="0"/>
              <a:t>通信延时</a:t>
            </a:r>
            <a:r>
              <a:rPr lang="en-US" altLang="zh-CN" dirty="0"/>
              <a:t>=sender overhead + Time of flight + Transmission time + receiver overhead</a:t>
            </a:r>
          </a:p>
          <a:p>
            <a:pPr lvl="1"/>
            <a:r>
              <a:rPr lang="zh-CN" altLang="en-US" dirty="0"/>
              <a:t>发送端和接收端的额外开销由通信机制及其实现技术决定。</a:t>
            </a:r>
          </a:p>
          <a:p>
            <a:pPr lvl="1"/>
            <a:r>
              <a:rPr lang="en-US" altLang="zh-CN" dirty="0"/>
              <a:t>Latency</a:t>
            </a:r>
            <a:r>
              <a:rPr lang="zh-CN" altLang="en-US" dirty="0"/>
              <a:t>的重要性：决定性能好坏，决定多处理器编程的难易。</a:t>
            </a:r>
          </a:p>
          <a:p>
            <a:pPr lvl="1"/>
            <a:r>
              <a:rPr lang="zh-CN" altLang="en-US" dirty="0"/>
              <a:t>开销（</a:t>
            </a:r>
            <a:r>
              <a:rPr lang="en-US" altLang="zh-CN" dirty="0"/>
              <a:t>overhead</a:t>
            </a:r>
            <a:r>
              <a:rPr lang="zh-CN" altLang="en-US" dirty="0"/>
              <a:t>）与资源占用（</a:t>
            </a:r>
            <a:r>
              <a:rPr lang="en-US" altLang="zh-CN" dirty="0"/>
              <a:t>occupancy</a:t>
            </a:r>
            <a:r>
              <a:rPr lang="zh-CN" altLang="en-US" dirty="0"/>
              <a:t>）紧密相关；通信机制的很多特性，如目的地址的表示，保护机制的实现等将直接影响</a:t>
            </a:r>
            <a:r>
              <a:rPr lang="en-US" altLang="zh-CN" dirty="0"/>
              <a:t>overhead</a:t>
            </a:r>
            <a:r>
              <a:rPr lang="zh-CN" altLang="en-US" dirty="0"/>
              <a:t>和</a:t>
            </a:r>
            <a:r>
              <a:rPr lang="en-US" altLang="zh-CN" dirty="0"/>
              <a:t>occupancy</a:t>
            </a:r>
            <a:r>
              <a:rPr lang="zh-CN" altLang="en-US" dirty="0"/>
              <a:t>，直接影响到等待时间。</a:t>
            </a:r>
          </a:p>
        </p:txBody>
      </p:sp>
      <p:sp>
        <p:nvSpPr>
          <p:cNvPr id="604164" name="Rectangle 4"/>
          <p:cNvSpPr>
            <a:spLocks noChangeArrowheads="1"/>
          </p:cNvSpPr>
          <p:nvPr/>
        </p:nvSpPr>
        <p:spPr bwMode="auto">
          <a:xfrm>
            <a:off x="1524000" y="1011356"/>
            <a:ext cx="9185400" cy="431529"/>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fontAlgn="base">
              <a:spcBef>
                <a:spcPct val="0"/>
              </a:spcBef>
              <a:spcAft>
                <a:spcPct val="0"/>
              </a:spcAft>
            </a:pPr>
            <a:r>
              <a:rPr kumimoji="1" lang="en-US" altLang="zh-CN" sz="2200" b="1" dirty="0">
                <a:solidFill>
                  <a:srgbClr val="000000"/>
                </a:solidFill>
                <a:latin typeface="Times New Roman" pitchFamily="18" charset="0"/>
                <a:ea typeface="宋体" pitchFamily="2" charset="-122"/>
              </a:rPr>
              <a:t>Sender overhead + Time of flight + Transmission time + Receiver overhead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164"/>
                                        </p:tgtEl>
                                        <p:attrNameLst>
                                          <p:attrName>style.visibility</p:attrName>
                                        </p:attrNameLst>
                                      </p:cBhvr>
                                      <p:to>
                                        <p:strVal val="visible"/>
                                      </p:to>
                                    </p:set>
                                    <p:animEffect transition="in" filter="dissolve">
                                      <p:cBhvr>
                                        <p:cTn id="7" dur="500"/>
                                        <p:tgtEl>
                                          <p:spTgt spid="604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4"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rrowheads="1"/>
          </p:cNvSpPr>
          <p:nvPr>
            <p:ph type="title"/>
          </p:nvPr>
        </p:nvSpPr>
        <p:spPr/>
        <p:txBody>
          <a:bodyPr/>
          <a:lstStyle/>
          <a:p>
            <a:r>
              <a:rPr lang="zh-CN" altLang="en-US"/>
              <a:t>通信性能的度量指标（</a:t>
            </a:r>
            <a:r>
              <a:rPr lang="en-US" altLang="zh-CN"/>
              <a:t>3</a:t>
            </a:r>
            <a:r>
              <a:rPr lang="zh-CN" altLang="en-US"/>
              <a:t>）</a:t>
            </a:r>
          </a:p>
        </p:txBody>
      </p:sp>
      <p:sp>
        <p:nvSpPr>
          <p:cNvPr id="605187" name="Rectangle 3"/>
          <p:cNvSpPr>
            <a:spLocks noGrp="1" noRot="1" noChangeArrowheads="1"/>
          </p:cNvSpPr>
          <p:nvPr>
            <p:ph idx="1"/>
          </p:nvPr>
        </p:nvSpPr>
        <p:spPr/>
        <p:txBody>
          <a:bodyPr/>
          <a:lstStyle/>
          <a:p>
            <a:r>
              <a:rPr lang="zh-CN" altLang="en-US"/>
              <a:t>三、通信延时的隐藏（</a:t>
            </a:r>
            <a:r>
              <a:rPr lang="en-US" altLang="zh-CN"/>
              <a:t>communication latency hiding</a:t>
            </a:r>
            <a:r>
              <a:rPr lang="zh-CN" altLang="en-US"/>
              <a:t>）</a:t>
            </a:r>
          </a:p>
          <a:p>
            <a:pPr lvl="1"/>
            <a:r>
              <a:rPr lang="zh-CN" altLang="en-US"/>
              <a:t>指通过通信机制使通信和计算或与其他处理重叠进行，把延时隐藏掉。</a:t>
            </a:r>
          </a:p>
          <a:p>
            <a:pPr lvl="1"/>
            <a:r>
              <a:rPr lang="zh-CN" altLang="en-US"/>
              <a:t>测量方法：</a:t>
            </a:r>
            <a:r>
              <a:rPr lang="en-US" altLang="zh-CN"/>
              <a:t>by measuring the running time on machines with the same communication latency but different support for latency hiding.</a:t>
            </a:r>
          </a:p>
          <a:p>
            <a:pPr lvl="1"/>
            <a:r>
              <a:rPr lang="zh-CN" altLang="en-US"/>
              <a:t>以后再介绍</a:t>
            </a:r>
            <a:r>
              <a:rPr lang="en-US" altLang="zh-CN"/>
              <a:t>latency hiding</a:t>
            </a:r>
          </a:p>
          <a:p>
            <a:pPr lvl="1"/>
            <a:r>
              <a:rPr lang="en-US" altLang="zh-CN"/>
              <a:t>latency hiding </a:t>
            </a:r>
            <a:r>
              <a:rPr lang="zh-CN" altLang="en-US"/>
              <a:t>无疑是一好思想，但也给软件带来额外负担，最终将影响编程实现。所以最好的方法是降低</a:t>
            </a:r>
            <a:r>
              <a:rPr lang="en-US" altLang="zh-CN"/>
              <a:t>latency</a:t>
            </a:r>
            <a:r>
              <a:rPr lang="zh-CN" altLang="en-US"/>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Rot="1" noChangeArrowheads="1"/>
          </p:cNvSpPr>
          <p:nvPr>
            <p:ph type="title"/>
          </p:nvPr>
        </p:nvSpPr>
        <p:spPr/>
        <p:txBody>
          <a:bodyPr/>
          <a:lstStyle/>
          <a:p>
            <a:r>
              <a:rPr lang="en-US" altLang="zh-CN"/>
              <a:t>4.1.6 Advantages of different communication mechanisms (1)</a:t>
            </a:r>
          </a:p>
        </p:txBody>
      </p:sp>
      <p:sp>
        <p:nvSpPr>
          <p:cNvPr id="606211" name="Rectangle 3"/>
          <p:cNvSpPr>
            <a:spLocks noGrp="1" noRot="1" noChangeArrowheads="1"/>
          </p:cNvSpPr>
          <p:nvPr>
            <p:ph idx="1"/>
          </p:nvPr>
        </p:nvSpPr>
        <p:spPr>
          <a:xfrm>
            <a:off x="2133600" y="1268760"/>
            <a:ext cx="7924800" cy="4419600"/>
          </a:xfrm>
        </p:spPr>
        <p:txBody>
          <a:bodyPr/>
          <a:lstStyle/>
          <a:p>
            <a:r>
              <a:rPr lang="zh-CN" altLang="en-US" dirty="0"/>
              <a:t>一、</a:t>
            </a:r>
            <a:r>
              <a:rPr lang="en-US" altLang="zh-CN" dirty="0"/>
              <a:t>For Shared memory</a:t>
            </a:r>
          </a:p>
          <a:p>
            <a:pPr lvl="1"/>
            <a:r>
              <a:rPr lang="en-US" altLang="zh-CN" dirty="0"/>
              <a:t>compatibility with mechanism used in centralized multiprocessors</a:t>
            </a:r>
          </a:p>
          <a:p>
            <a:pPr lvl="1"/>
            <a:r>
              <a:rPr lang="en-US" altLang="zh-CN" dirty="0"/>
              <a:t>easy programming, simplify compiler design</a:t>
            </a:r>
          </a:p>
          <a:p>
            <a:pPr lvl="1"/>
            <a:r>
              <a:rPr lang="en-US" altLang="zh-CN" dirty="0"/>
              <a:t>lower overhead for communication and better use of bandwidth, due to implicit nature of communication and implement memory protection in hardware instead of in OS. </a:t>
            </a:r>
          </a:p>
          <a:p>
            <a:pPr lvl="1"/>
            <a:r>
              <a:rPr lang="en-US" altLang="zh-CN" dirty="0"/>
              <a:t>The ability to use hardware-controlled caching to reduce the frequency of remote communication by supporting automatic caching of both shared and private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rrowheads="1"/>
          </p:cNvSpPr>
          <p:nvPr>
            <p:ph type="title"/>
          </p:nvPr>
        </p:nvSpPr>
        <p:spPr/>
        <p:txBody>
          <a:bodyPr/>
          <a:lstStyle/>
          <a:p>
            <a:r>
              <a:rPr lang="en-US" altLang="zh-CN" dirty="0"/>
              <a:t>4.1 Introduction</a:t>
            </a:r>
          </a:p>
        </p:txBody>
      </p:sp>
      <p:sp>
        <p:nvSpPr>
          <p:cNvPr id="580611" name="Rectangle 3"/>
          <p:cNvSpPr>
            <a:spLocks noGrp="1" noRot="1" noChangeArrowheads="1"/>
          </p:cNvSpPr>
          <p:nvPr>
            <p:ph idx="1"/>
          </p:nvPr>
        </p:nvSpPr>
        <p:spPr/>
        <p:txBody>
          <a:bodyPr/>
          <a:lstStyle/>
          <a:p>
            <a:r>
              <a:rPr lang="en-US" altLang="zh-CN" dirty="0"/>
              <a:t>4.1.1 </a:t>
            </a:r>
            <a:r>
              <a:rPr lang="zh-CN" altLang="en-US" dirty="0"/>
              <a:t>基本概念</a:t>
            </a:r>
          </a:p>
          <a:p>
            <a:r>
              <a:rPr lang="zh-CN" altLang="en-US" dirty="0"/>
              <a:t>一、有关计算机结构发展的观点</a:t>
            </a:r>
          </a:p>
          <a:p>
            <a:pPr lvl="1"/>
            <a:r>
              <a:rPr lang="zh-CN" altLang="en-US" dirty="0"/>
              <a:t>观点</a:t>
            </a:r>
            <a:r>
              <a:rPr lang="en-US" altLang="zh-CN" dirty="0"/>
              <a:t>----</a:t>
            </a:r>
            <a:r>
              <a:rPr lang="zh-CN" altLang="en-US" dirty="0"/>
              <a:t>单处理器发展已接近结束。</a:t>
            </a:r>
          </a:p>
          <a:p>
            <a:pPr lvl="1"/>
            <a:r>
              <a:rPr lang="zh-CN" altLang="en-US" dirty="0"/>
              <a:t>反观点</a:t>
            </a:r>
            <a:r>
              <a:rPr lang="en-US" altLang="zh-CN" dirty="0"/>
              <a:t>----</a:t>
            </a:r>
            <a:r>
              <a:rPr lang="zh-CN" altLang="en-US" dirty="0"/>
              <a:t>在</a:t>
            </a:r>
            <a:r>
              <a:rPr lang="en-US" altLang="zh-CN" dirty="0"/>
              <a:t>1985-2000</a:t>
            </a:r>
            <a:r>
              <a:rPr lang="zh-CN" altLang="en-US" dirty="0"/>
              <a:t>十五年间，单处理器机器速度提高率为</a:t>
            </a:r>
            <a:r>
              <a:rPr lang="en-US" altLang="zh-CN" dirty="0"/>
              <a:t>50</a:t>
            </a:r>
            <a:r>
              <a:rPr lang="zh-CN" altLang="en-US" dirty="0"/>
              <a:t>年代初使用晶体管以来最高。认为单处理器前途无限。</a:t>
            </a:r>
          </a:p>
          <a:p>
            <a:pPr lvl="1"/>
            <a:r>
              <a:rPr lang="zh-CN" altLang="en-US" dirty="0"/>
              <a:t>折衷观点</a:t>
            </a:r>
            <a:r>
              <a:rPr lang="en-US" altLang="zh-CN" dirty="0"/>
              <a:t>----</a:t>
            </a:r>
            <a:r>
              <a:rPr lang="zh-CN" altLang="en-US" dirty="0"/>
              <a:t>并行机毫无疑问将在未来起更大作用，但不是现在（</a:t>
            </a:r>
            <a:r>
              <a:rPr lang="en-US" altLang="zh-CN" dirty="0"/>
              <a:t>but not now)</a:t>
            </a:r>
            <a:r>
              <a:rPr lang="zh-CN" alt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Rot="1" noChangeArrowheads="1"/>
          </p:cNvSpPr>
          <p:nvPr>
            <p:ph type="title"/>
          </p:nvPr>
        </p:nvSpPr>
        <p:spPr/>
        <p:txBody>
          <a:bodyPr/>
          <a:lstStyle/>
          <a:p>
            <a:r>
              <a:rPr lang="en-US" altLang="zh-CN"/>
              <a:t>Advantages of communication mechanism (2)</a:t>
            </a:r>
          </a:p>
        </p:txBody>
      </p:sp>
      <p:sp>
        <p:nvSpPr>
          <p:cNvPr id="607235" name="Rectangle 3"/>
          <p:cNvSpPr>
            <a:spLocks noGrp="1" noRot="1" noChangeArrowheads="1"/>
          </p:cNvSpPr>
          <p:nvPr>
            <p:ph idx="1"/>
          </p:nvPr>
        </p:nvSpPr>
        <p:spPr/>
        <p:txBody>
          <a:bodyPr/>
          <a:lstStyle/>
          <a:p>
            <a:r>
              <a:rPr lang="zh-CN" altLang="en-US"/>
              <a:t>二、</a:t>
            </a:r>
            <a:r>
              <a:rPr lang="en-US" altLang="zh-CN"/>
              <a:t>For Message passing</a:t>
            </a:r>
          </a:p>
          <a:p>
            <a:pPr lvl="1"/>
            <a:r>
              <a:rPr lang="en-US" altLang="zh-CN"/>
              <a:t>The hardware can be simpler</a:t>
            </a:r>
          </a:p>
          <a:p>
            <a:pPr lvl="1"/>
            <a:r>
              <a:rPr lang="en-US" altLang="zh-CN"/>
              <a:t>communication is explicit, simpler to understand</a:t>
            </a:r>
          </a:p>
          <a:p>
            <a:pPr lvl="1"/>
            <a:r>
              <a:rPr lang="en-US" altLang="zh-CN"/>
              <a:t>forcing programmers and compilers to pay attention to communication.</a:t>
            </a:r>
          </a:p>
          <a:p>
            <a:pPr lvl="1"/>
            <a:r>
              <a:rPr lang="en-US" altLang="zh-CN"/>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Rot="1" noChangeArrowheads="1"/>
          </p:cNvSpPr>
          <p:nvPr>
            <p:ph type="title"/>
          </p:nvPr>
        </p:nvSpPr>
        <p:spPr/>
        <p:txBody>
          <a:bodyPr/>
          <a:lstStyle/>
          <a:p>
            <a:r>
              <a:rPr lang="zh-CN" altLang="en-US"/>
              <a:t>三、前述存储器组织与通信模型的对应关系</a:t>
            </a:r>
          </a:p>
        </p:txBody>
      </p:sp>
      <p:sp>
        <p:nvSpPr>
          <p:cNvPr id="608259" name="Rectangle 3"/>
          <p:cNvSpPr>
            <a:spLocks noGrp="1" noRot="1" noChangeArrowheads="1"/>
          </p:cNvSpPr>
          <p:nvPr>
            <p:ph idx="1"/>
          </p:nvPr>
        </p:nvSpPr>
        <p:spPr/>
        <p:txBody>
          <a:bodyPr/>
          <a:lstStyle/>
          <a:p>
            <a:r>
              <a:rPr lang="zh-CN" altLang="en-US" dirty="0"/>
              <a:t>两种存储器组织</a:t>
            </a:r>
          </a:p>
          <a:p>
            <a:pPr lvl="1"/>
            <a:r>
              <a:rPr lang="zh-CN" altLang="en-US" dirty="0">
                <a:sym typeface="Wingdings" pitchFamily="2" charset="2"/>
              </a:rPr>
              <a:t>　</a:t>
            </a:r>
            <a:r>
              <a:rPr lang="en-US" altLang="zh-CN" dirty="0"/>
              <a:t>single address pace (distributed shared memory)</a:t>
            </a:r>
          </a:p>
          <a:p>
            <a:pPr lvl="1"/>
            <a:r>
              <a:rPr lang="en-US" altLang="zh-CN" dirty="0">
                <a:sym typeface="Wingdings" pitchFamily="2" charset="2"/>
              </a:rPr>
              <a:t></a:t>
            </a:r>
            <a:r>
              <a:rPr lang="zh-CN" altLang="en-US" dirty="0">
                <a:sym typeface="Wingdings" pitchFamily="2" charset="2"/>
              </a:rPr>
              <a:t>　</a:t>
            </a:r>
            <a:r>
              <a:rPr lang="en-US" altLang="zh-CN" dirty="0">
                <a:sym typeface="Wingdings" pitchFamily="2" charset="2"/>
              </a:rPr>
              <a:t>private address spaces ( multiple computer)</a:t>
            </a:r>
          </a:p>
          <a:p>
            <a:r>
              <a:rPr lang="zh-CN" altLang="en-US" dirty="0"/>
              <a:t>两种通信模型</a:t>
            </a:r>
          </a:p>
          <a:p>
            <a:pPr lvl="1"/>
            <a:r>
              <a:rPr lang="zh-CN" altLang="en-US" dirty="0">
                <a:sym typeface="Wingdings" pitchFamily="2" charset="2"/>
              </a:rPr>
              <a:t>　</a:t>
            </a:r>
            <a:r>
              <a:rPr lang="en-US" altLang="zh-CN" dirty="0"/>
              <a:t>share memory</a:t>
            </a:r>
          </a:p>
          <a:p>
            <a:pPr lvl="1"/>
            <a:r>
              <a:rPr lang="en-US" altLang="zh-CN" dirty="0">
                <a:sym typeface="Wingdings" pitchFamily="2" charset="2"/>
              </a:rPr>
              <a:t></a:t>
            </a:r>
            <a:r>
              <a:rPr lang="zh-CN" altLang="en-US" dirty="0">
                <a:sym typeface="Wingdings" pitchFamily="2" charset="2"/>
              </a:rPr>
              <a:t>　</a:t>
            </a:r>
            <a:r>
              <a:rPr lang="en-US" altLang="zh-CN" dirty="0"/>
              <a:t>message passing</a:t>
            </a:r>
          </a:p>
          <a:p>
            <a:r>
              <a:rPr lang="zh-CN" altLang="en-US" dirty="0"/>
              <a:t>对应关系</a:t>
            </a:r>
          </a:p>
          <a:p>
            <a:pPr lvl="1"/>
            <a:r>
              <a:rPr lang="zh-CN" altLang="en-US" dirty="0">
                <a:sym typeface="Wingdings" pitchFamily="2" charset="2"/>
              </a:rPr>
              <a:t>　</a:t>
            </a:r>
            <a:r>
              <a:rPr lang="en-US" altLang="zh-CN" dirty="0"/>
              <a:t>on </a:t>
            </a:r>
            <a:r>
              <a:rPr lang="zh-CN" altLang="en-US" dirty="0"/>
              <a:t>　</a:t>
            </a:r>
            <a:r>
              <a:rPr lang="zh-CN" altLang="en-US" dirty="0">
                <a:sym typeface="Wingdings" pitchFamily="2" charset="2"/>
              </a:rPr>
              <a:t></a:t>
            </a:r>
          </a:p>
          <a:p>
            <a:pPr lvl="1"/>
            <a:r>
              <a:rPr lang="zh-CN" altLang="en-US" dirty="0">
                <a:sym typeface="Wingdings" pitchFamily="2" charset="2"/>
              </a:rPr>
              <a:t>　</a:t>
            </a:r>
            <a:r>
              <a:rPr lang="en-US" altLang="zh-CN" dirty="0"/>
              <a:t>on</a:t>
            </a:r>
            <a:r>
              <a:rPr lang="zh-CN" altLang="en-US" dirty="0"/>
              <a:t>　 </a:t>
            </a:r>
            <a:r>
              <a:rPr lang="zh-CN" altLang="en-US" dirty="0">
                <a:sym typeface="Wingdings" pitchFamily="2" charset="2"/>
              </a:rPr>
              <a:t></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Rot="1" noChangeArrowheads="1"/>
          </p:cNvSpPr>
          <p:nvPr>
            <p:ph type="title"/>
          </p:nvPr>
        </p:nvSpPr>
        <p:spPr/>
        <p:txBody>
          <a:bodyPr/>
          <a:lstStyle/>
          <a:p>
            <a:r>
              <a:rPr lang="zh-CN" altLang="en-US"/>
              <a:t>四、新的通信机制</a:t>
            </a:r>
          </a:p>
        </p:txBody>
      </p:sp>
      <p:sp>
        <p:nvSpPr>
          <p:cNvPr id="609283" name="Rectangle 3"/>
          <p:cNvSpPr>
            <a:spLocks noGrp="1" noRot="1" noChangeArrowheads="1"/>
          </p:cNvSpPr>
          <p:nvPr>
            <p:ph idx="1"/>
          </p:nvPr>
        </p:nvSpPr>
        <p:spPr/>
        <p:txBody>
          <a:bodyPr/>
          <a:lstStyle/>
          <a:p>
            <a:r>
              <a:rPr lang="en-US" altLang="zh-CN">
                <a:sym typeface="Wingdings" pitchFamily="2" charset="2"/>
              </a:rPr>
              <a:t></a:t>
            </a:r>
            <a:r>
              <a:rPr lang="en-US" altLang="zh-CN"/>
              <a:t>message passing on </a:t>
            </a:r>
            <a:r>
              <a:rPr lang="en-US" altLang="zh-CN">
                <a:sym typeface="Wingdings" pitchFamily="2" charset="2"/>
              </a:rPr>
              <a:t></a:t>
            </a:r>
            <a:r>
              <a:rPr lang="en-US" altLang="zh-CN"/>
              <a:t>single address pace</a:t>
            </a:r>
          </a:p>
          <a:p>
            <a:pPr lvl="1"/>
            <a:r>
              <a:rPr lang="zh-CN" altLang="en-US"/>
              <a:t>理由是传递信息实质上是把地址空间中一块数据拷贝到地址空间中的另一位置。</a:t>
            </a:r>
          </a:p>
          <a:p>
            <a:r>
              <a:rPr lang="zh-CN" altLang="en-US">
                <a:sym typeface="Wingdings" pitchFamily="2" charset="2"/>
              </a:rPr>
              <a:t></a:t>
            </a:r>
            <a:r>
              <a:rPr lang="en-US" altLang="zh-CN"/>
              <a:t>share memory </a:t>
            </a:r>
            <a:r>
              <a:rPr lang="zh-CN" altLang="en-US"/>
              <a:t>　</a:t>
            </a:r>
            <a:r>
              <a:rPr lang="en-US" altLang="zh-CN"/>
              <a:t>on </a:t>
            </a:r>
            <a:r>
              <a:rPr lang="zh-CN" altLang="en-US"/>
              <a:t>　</a:t>
            </a:r>
            <a:r>
              <a:rPr lang="zh-CN" altLang="en-US">
                <a:sym typeface="Wingdings" pitchFamily="2" charset="2"/>
              </a:rPr>
              <a:t></a:t>
            </a:r>
            <a:r>
              <a:rPr lang="en-US" altLang="zh-CN">
                <a:sym typeface="Wingdings" pitchFamily="2" charset="2"/>
              </a:rPr>
              <a:t>private address spaces </a:t>
            </a:r>
          </a:p>
          <a:p>
            <a:pPr lvl="1"/>
            <a:r>
              <a:rPr lang="zh-CN" altLang="en-US"/>
              <a:t>在实现</a:t>
            </a:r>
            <a:r>
              <a:rPr lang="en-US" altLang="zh-CN"/>
              <a:t>message passing</a:t>
            </a:r>
            <a:r>
              <a:rPr lang="zh-CN" altLang="en-US"/>
              <a:t>硬件上没有统一地址空间，从而无法简单地实现</a:t>
            </a:r>
            <a:r>
              <a:rPr lang="en-US" altLang="zh-CN"/>
              <a:t>shared memory</a:t>
            </a:r>
            <a:r>
              <a:rPr lang="zh-CN" altLang="en-US"/>
              <a:t>方式通信，需要通过操作系统来完成地址翻译工作和存储器保护工作。新的研究方向是</a:t>
            </a:r>
            <a:r>
              <a:rPr lang="en-US" altLang="zh-CN"/>
              <a:t>Virtual Shared Memory.</a:t>
            </a:r>
            <a:r>
              <a:rPr lang="zh-CN" altLang="en-US"/>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rrowheads="1"/>
          </p:cNvSpPr>
          <p:nvPr>
            <p:ph type="title"/>
          </p:nvPr>
        </p:nvSpPr>
        <p:spPr/>
        <p:txBody>
          <a:bodyPr/>
          <a:lstStyle/>
          <a:p>
            <a:r>
              <a:rPr lang="zh-CN" altLang="en-US"/>
              <a:t>五、未来趋势的估计</a:t>
            </a:r>
          </a:p>
        </p:txBody>
      </p:sp>
      <p:sp>
        <p:nvSpPr>
          <p:cNvPr id="610307" name="Rectangle 3"/>
          <p:cNvSpPr>
            <a:spLocks noGrp="1" noRot="1" noChangeArrowheads="1"/>
          </p:cNvSpPr>
          <p:nvPr>
            <p:ph idx="1"/>
          </p:nvPr>
        </p:nvSpPr>
        <p:spPr>
          <a:xfrm>
            <a:off x="2133600" y="1412776"/>
            <a:ext cx="7924800" cy="4419600"/>
          </a:xfrm>
        </p:spPr>
        <p:txBody>
          <a:bodyPr/>
          <a:lstStyle/>
          <a:p>
            <a:r>
              <a:rPr lang="zh-CN" altLang="en-US" sz="2000" dirty="0"/>
              <a:t>传统上对分布存储结构多处理器讲，通信方式采用消息传递型，原因有：实现简单，以及很多人不相信在分布式存储结构上可实现共享地址空间。</a:t>
            </a:r>
          </a:p>
          <a:p>
            <a:r>
              <a:rPr lang="zh-CN" altLang="en-US" sz="2000" dirty="0"/>
              <a:t>最新进展：在</a:t>
            </a:r>
            <a:r>
              <a:rPr lang="en-US" altLang="zh-CN" sz="2000" dirty="0"/>
              <a:t>90</a:t>
            </a:r>
            <a:r>
              <a:rPr lang="zh-CN" altLang="en-US" sz="2000" dirty="0"/>
              <a:t>年代后半期，几乎每一分布存储多处理器均采用</a:t>
            </a:r>
            <a:r>
              <a:rPr lang="en-US" altLang="zh-CN" sz="2000" dirty="0"/>
              <a:t>shared memory</a:t>
            </a:r>
            <a:r>
              <a:rPr lang="zh-CN" altLang="en-US" sz="2000" dirty="0"/>
              <a:t>通信机制。</a:t>
            </a:r>
          </a:p>
          <a:p>
            <a:r>
              <a:rPr lang="zh-CN" altLang="en-US" sz="2000" dirty="0"/>
              <a:t>对于</a:t>
            </a:r>
            <a:r>
              <a:rPr lang="en-US" altLang="zh-CN" sz="2000" dirty="0"/>
              <a:t>MPP(</a:t>
            </a:r>
            <a:r>
              <a:rPr lang="zh-CN" altLang="en-US" sz="2000" dirty="0"/>
              <a:t>处理器多于</a:t>
            </a:r>
            <a:r>
              <a:rPr lang="en-US" altLang="zh-CN" sz="2000" dirty="0"/>
              <a:t>100</a:t>
            </a:r>
            <a:r>
              <a:rPr lang="zh-CN" altLang="en-US" sz="2000" dirty="0"/>
              <a:t>个）究竟采用何种硬件通信机制好，尚无定论，即：</a:t>
            </a:r>
            <a:r>
              <a:rPr lang="en-US" altLang="zh-CN" sz="2000" dirty="0"/>
              <a:t>shared memory, message passing, hybrid approaches </a:t>
            </a:r>
            <a:r>
              <a:rPr lang="zh-CN" altLang="en-US" sz="2000" dirty="0"/>
              <a:t>均有可能。</a:t>
            </a:r>
            <a:endParaRPr lang="en-US" altLang="zh-CN" sz="2000" dirty="0"/>
          </a:p>
          <a:p>
            <a:pPr marL="0" indent="0">
              <a:buNone/>
            </a:pPr>
            <a:endParaRPr lang="zh-CN" altLang="en-US" sz="2000" dirty="0"/>
          </a:p>
          <a:p>
            <a:r>
              <a:rPr lang="zh-CN" altLang="en-US" sz="2000" dirty="0"/>
              <a:t>虽然目前应用总线作为互连网络的集中存储结构多处理器机器主宰市场，但从长远看，技术发展趋势是中规模的分布存储结构计算机。</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Rot="1" noChangeArrowheads="1"/>
          </p:cNvSpPr>
          <p:nvPr>
            <p:ph type="title"/>
          </p:nvPr>
        </p:nvSpPr>
        <p:spPr/>
        <p:txBody>
          <a:bodyPr/>
          <a:lstStyle/>
          <a:p>
            <a:r>
              <a:rPr lang="en-US" altLang="zh-CN"/>
              <a:t>4.1.7  </a:t>
            </a:r>
            <a:r>
              <a:rPr lang="zh-CN" altLang="en-US"/>
              <a:t>多处理器系统结构的目标和挑战</a:t>
            </a:r>
          </a:p>
        </p:txBody>
      </p:sp>
      <p:sp>
        <p:nvSpPr>
          <p:cNvPr id="611331" name="Rectangle 3"/>
          <p:cNvSpPr>
            <a:spLocks noGrp="1" noRot="1" noChangeArrowheads="1"/>
          </p:cNvSpPr>
          <p:nvPr>
            <p:ph idx="1"/>
          </p:nvPr>
        </p:nvSpPr>
        <p:spPr/>
        <p:txBody>
          <a:bodyPr/>
          <a:lstStyle/>
          <a:p>
            <a:r>
              <a:rPr lang="zh-CN" altLang="en-US"/>
              <a:t>一、目标</a:t>
            </a:r>
          </a:p>
          <a:p>
            <a:r>
              <a:rPr lang="zh-CN" altLang="en-US"/>
              <a:t>并行处理</a:t>
            </a:r>
            <a:r>
              <a:rPr lang="en-US" altLang="zh-CN"/>
              <a:t>----</a:t>
            </a:r>
            <a:r>
              <a:rPr lang="zh-CN" altLang="en-US"/>
              <a:t>提高响应时间</a:t>
            </a:r>
          </a:p>
          <a:p>
            <a:pPr lvl="1"/>
            <a:r>
              <a:rPr lang="zh-CN" altLang="en-US"/>
              <a:t>程序本身并行性多少</a:t>
            </a:r>
          </a:p>
          <a:p>
            <a:pPr lvl="1"/>
            <a:r>
              <a:rPr lang="zh-CN" altLang="en-US"/>
              <a:t>网络延时</a:t>
            </a:r>
          </a:p>
          <a:p>
            <a:r>
              <a:rPr lang="zh-CN" altLang="en-US"/>
              <a:t>多任务处理</a:t>
            </a:r>
            <a:r>
              <a:rPr lang="en-US" altLang="zh-CN"/>
              <a:t>----</a:t>
            </a:r>
            <a:r>
              <a:rPr lang="zh-CN" altLang="en-US"/>
              <a:t>提高</a:t>
            </a:r>
            <a:r>
              <a:rPr lang="en-US" altLang="zh-CN"/>
              <a:t>throughput</a:t>
            </a:r>
          </a:p>
          <a:p>
            <a:pPr lvl="1"/>
            <a:r>
              <a:rPr lang="zh-CN" altLang="en-US"/>
              <a:t>事务处理数据库</a:t>
            </a:r>
          </a:p>
          <a:p>
            <a:pPr lvl="1"/>
            <a:endParaRPr lang="zh-CN" altLang="en-US"/>
          </a:p>
          <a:p>
            <a:pPr lvl="1"/>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Rot="1" noChangeArrowheads="1"/>
          </p:cNvSpPr>
          <p:nvPr>
            <p:ph type="title"/>
          </p:nvPr>
        </p:nvSpPr>
        <p:spPr/>
        <p:txBody>
          <a:bodyPr/>
          <a:lstStyle/>
          <a:p>
            <a:r>
              <a:rPr lang="zh-CN" altLang="en-US"/>
              <a:t>二、并行处理的挑战</a:t>
            </a:r>
          </a:p>
        </p:txBody>
      </p:sp>
      <p:sp>
        <p:nvSpPr>
          <p:cNvPr id="612355" name="Rectangle 3"/>
          <p:cNvSpPr>
            <a:spLocks noGrp="1" noRot="1" noChangeArrowheads="1"/>
          </p:cNvSpPr>
          <p:nvPr>
            <p:ph idx="1"/>
          </p:nvPr>
        </p:nvSpPr>
        <p:spPr/>
        <p:txBody>
          <a:bodyPr/>
          <a:lstStyle/>
          <a:p>
            <a:r>
              <a:rPr lang="zh-CN" altLang="en-US"/>
              <a:t>使并行处理成为一项富有挑战性工作的两个困难：</a:t>
            </a:r>
          </a:p>
          <a:p>
            <a:pPr lvl="1"/>
            <a:r>
              <a:rPr lang="zh-CN" altLang="en-US"/>
              <a:t>在程序中可利用的并行性有限；</a:t>
            </a:r>
          </a:p>
          <a:p>
            <a:pPr lvl="1"/>
            <a:r>
              <a:rPr lang="zh-CN" altLang="en-US"/>
              <a:t>通信代价过高（指延时过长）。</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Rot="1" noChangeArrowheads="1"/>
          </p:cNvSpPr>
          <p:nvPr>
            <p:ph type="title"/>
          </p:nvPr>
        </p:nvSpPr>
        <p:spPr/>
        <p:txBody>
          <a:bodyPr/>
          <a:lstStyle/>
          <a:p>
            <a:r>
              <a:rPr lang="zh-CN" altLang="en-US" dirty="0"/>
              <a:t>三、解决上述挑战的途径</a:t>
            </a:r>
          </a:p>
        </p:txBody>
      </p:sp>
      <p:sp>
        <p:nvSpPr>
          <p:cNvPr id="615427" name="Rectangle 3"/>
          <p:cNvSpPr>
            <a:spLocks noGrp="1" noRot="1" noChangeArrowheads="1"/>
          </p:cNvSpPr>
          <p:nvPr>
            <p:ph idx="1"/>
          </p:nvPr>
        </p:nvSpPr>
        <p:spPr/>
        <p:txBody>
          <a:bodyPr/>
          <a:lstStyle/>
          <a:p>
            <a:r>
              <a:rPr lang="zh-CN" altLang="en-US"/>
              <a:t>对程序并行性：</a:t>
            </a:r>
          </a:p>
          <a:p>
            <a:pPr lvl="1"/>
            <a:r>
              <a:rPr lang="zh-CN" altLang="en-US"/>
              <a:t>在软件中引入新的并行算法，提高并行性；</a:t>
            </a:r>
          </a:p>
          <a:p>
            <a:r>
              <a:rPr lang="zh-CN" altLang="en-US"/>
              <a:t>对通信代价：</a:t>
            </a:r>
          </a:p>
          <a:p>
            <a:pPr lvl="1"/>
            <a:r>
              <a:rPr lang="en-US" altLang="zh-CN"/>
              <a:t>by architecture and by programmer</a:t>
            </a:r>
            <a:r>
              <a:rPr lang="zh-CN" altLang="en-US"/>
              <a:t>来降低远程访问的 </a:t>
            </a:r>
            <a:r>
              <a:rPr lang="en-US" altLang="zh-CN"/>
              <a:t>latency;</a:t>
            </a:r>
          </a:p>
          <a:p>
            <a:pPr lvl="2"/>
            <a:r>
              <a:rPr lang="zh-CN" altLang="en-US"/>
              <a:t>通过硬件机制（如</a:t>
            </a:r>
            <a:r>
              <a:rPr lang="en-US" altLang="zh-CN"/>
              <a:t>caching shared data</a:t>
            </a:r>
            <a:r>
              <a:rPr lang="zh-CN" altLang="en-US"/>
              <a:t>）来降低远程访问的频率；</a:t>
            </a:r>
          </a:p>
          <a:p>
            <a:pPr lvl="2"/>
            <a:r>
              <a:rPr lang="zh-CN" altLang="en-US"/>
              <a:t>通过软件机制，如</a:t>
            </a:r>
            <a:r>
              <a:rPr lang="en-US" altLang="zh-CN"/>
              <a:t>restructuring the data to make more accesses local</a:t>
            </a:r>
            <a:r>
              <a:rPr lang="zh-CN" altLang="en-US"/>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Rot="1" noChangeArrowheads="1"/>
          </p:cNvSpPr>
          <p:nvPr>
            <p:ph type="title"/>
          </p:nvPr>
        </p:nvSpPr>
        <p:spPr/>
        <p:txBody>
          <a:bodyPr/>
          <a:lstStyle/>
          <a:p>
            <a:r>
              <a:rPr lang="zh-CN" altLang="en-US"/>
              <a:t>本章的重点：降低远程</a:t>
            </a:r>
            <a:r>
              <a:rPr lang="en-US" altLang="zh-CN"/>
              <a:t>latency</a:t>
            </a:r>
            <a:r>
              <a:rPr lang="zh-CN" altLang="en-US"/>
              <a:t>的技术</a:t>
            </a:r>
          </a:p>
        </p:txBody>
      </p:sp>
      <p:sp>
        <p:nvSpPr>
          <p:cNvPr id="616451" name="Rectangle 3"/>
          <p:cNvSpPr>
            <a:spLocks noGrp="1" noRot="1" noChangeArrowheads="1"/>
          </p:cNvSpPr>
          <p:nvPr>
            <p:ph idx="1"/>
          </p:nvPr>
        </p:nvSpPr>
        <p:spPr>
          <a:xfrm>
            <a:off x="2133600" y="1340768"/>
            <a:ext cx="7924800" cy="4419600"/>
          </a:xfrm>
        </p:spPr>
        <p:txBody>
          <a:bodyPr/>
          <a:lstStyle/>
          <a:p>
            <a:r>
              <a:rPr lang="en-US" altLang="zh-CN" dirty="0"/>
              <a:t>How caching be used to reduce remote access frequency.</a:t>
            </a:r>
          </a:p>
          <a:p>
            <a:pPr lvl="1"/>
            <a:r>
              <a:rPr lang="en-US" altLang="zh-CN" dirty="0"/>
              <a:t>Caching</a:t>
            </a:r>
            <a:r>
              <a:rPr lang="zh-CN" altLang="en-US" dirty="0"/>
              <a:t>带来</a:t>
            </a:r>
            <a:r>
              <a:rPr lang="en-US" altLang="zh-CN" dirty="0"/>
              <a:t>coherence</a:t>
            </a:r>
            <a:r>
              <a:rPr lang="zh-CN" altLang="en-US" dirty="0"/>
              <a:t>和</a:t>
            </a:r>
            <a:r>
              <a:rPr lang="en-US" altLang="zh-CN" dirty="0"/>
              <a:t>consistence</a:t>
            </a:r>
            <a:r>
              <a:rPr lang="zh-CN" altLang="en-US" dirty="0"/>
              <a:t>问题。</a:t>
            </a:r>
            <a:endParaRPr lang="en-US" altLang="en-US" dirty="0"/>
          </a:p>
          <a:p>
            <a:r>
              <a:rPr lang="en-US" altLang="zh-CN" dirty="0"/>
              <a:t>Synchronization</a:t>
            </a:r>
            <a:r>
              <a:rPr lang="zh-CN" altLang="en-US" dirty="0"/>
              <a:t>（处理器间通信的同步问题）</a:t>
            </a:r>
          </a:p>
          <a:p>
            <a:r>
              <a:rPr lang="en-US" altLang="zh-CN" dirty="0"/>
              <a:t>latency hiding techniques</a:t>
            </a:r>
          </a:p>
          <a:p>
            <a:r>
              <a:rPr lang="en-US" altLang="zh-CN" dirty="0"/>
              <a:t>memory consistency model for shared memory</a:t>
            </a:r>
            <a:r>
              <a:rPr lang="zh-CN" altLang="en-US" dirty="0"/>
              <a:t>。</a:t>
            </a:r>
          </a:p>
          <a:p>
            <a:r>
              <a:rPr lang="zh-CN" altLang="en-US" dirty="0"/>
              <a:t>实际介绍如何解决以下三大问题：</a:t>
            </a:r>
          </a:p>
          <a:p>
            <a:pPr lvl="1"/>
            <a:r>
              <a:rPr lang="en-US" altLang="zh-CN" dirty="0"/>
              <a:t>cache coherence</a:t>
            </a:r>
          </a:p>
          <a:p>
            <a:pPr lvl="1"/>
            <a:r>
              <a:rPr lang="en-US" altLang="zh-CN" dirty="0"/>
              <a:t>cache consistence</a:t>
            </a:r>
          </a:p>
          <a:p>
            <a:pPr lvl="1"/>
            <a:r>
              <a:rPr lang="en-US" altLang="zh-CN" dirty="0"/>
              <a:t>synchronization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Rot="1" noChangeArrowheads="1"/>
          </p:cNvSpPr>
          <p:nvPr>
            <p:ph type="title"/>
          </p:nvPr>
        </p:nvSpPr>
        <p:spPr/>
        <p:txBody>
          <a:bodyPr/>
          <a:lstStyle/>
          <a:p>
            <a:r>
              <a:rPr lang="en-US" altLang="zh-CN" dirty="0"/>
              <a:t>4.2 Centralized Shared-Memory Architecture</a:t>
            </a:r>
          </a:p>
        </p:txBody>
      </p:sp>
      <p:sp>
        <p:nvSpPr>
          <p:cNvPr id="617475" name="Rectangle 3"/>
          <p:cNvSpPr>
            <a:spLocks noGrp="1" noRot="1" noChangeArrowheads="1"/>
          </p:cNvSpPr>
          <p:nvPr>
            <p:ph idx="1"/>
          </p:nvPr>
        </p:nvSpPr>
        <p:spPr/>
        <p:txBody>
          <a:bodyPr/>
          <a:lstStyle/>
          <a:p>
            <a:r>
              <a:rPr lang="zh-CN" altLang="en-US" dirty="0"/>
              <a:t>集中共享存储结构可行性的关键问题：</a:t>
            </a:r>
          </a:p>
          <a:p>
            <a:pPr lvl="1"/>
            <a:r>
              <a:rPr lang="zh-CN" altLang="en-US" dirty="0"/>
              <a:t>如何解决那么多</a:t>
            </a:r>
            <a:r>
              <a:rPr lang="en-US" altLang="zh-CN" dirty="0"/>
              <a:t>processor</a:t>
            </a:r>
            <a:r>
              <a:rPr lang="zh-CN" altLang="en-US" dirty="0"/>
              <a:t>访问</a:t>
            </a:r>
            <a:r>
              <a:rPr lang="en-US" altLang="zh-CN" dirty="0"/>
              <a:t>memory</a:t>
            </a:r>
            <a:r>
              <a:rPr lang="zh-CN" altLang="en-US" dirty="0"/>
              <a:t>的带宽问题。</a:t>
            </a:r>
          </a:p>
          <a:p>
            <a:r>
              <a:rPr lang="en-US" altLang="zh-CN" dirty="0"/>
              <a:t>80</a:t>
            </a:r>
            <a:r>
              <a:rPr lang="zh-CN" altLang="en-US" dirty="0"/>
              <a:t>年代起，小规模的集中共享存储体系结构多处理器逐渐成为可行！理由是：</a:t>
            </a:r>
          </a:p>
          <a:p>
            <a:pPr lvl="1"/>
            <a:r>
              <a:rPr lang="zh-CN" altLang="en-US" dirty="0"/>
              <a:t>采用大容量</a:t>
            </a:r>
            <a:r>
              <a:rPr lang="en-US" altLang="zh-CN" dirty="0"/>
              <a:t>cache</a:t>
            </a:r>
            <a:r>
              <a:rPr lang="zh-CN" altLang="en-US" dirty="0"/>
              <a:t>降低每个单处理器对存储器带宽的要求；</a:t>
            </a:r>
          </a:p>
          <a:p>
            <a:pPr lvl="1"/>
            <a:r>
              <a:rPr lang="zh-CN" altLang="en-US" dirty="0"/>
              <a:t>微处理器技术成熟，</a:t>
            </a:r>
            <a:r>
              <a:rPr lang="en-US" altLang="zh-CN" dirty="0"/>
              <a:t>processor</a:t>
            </a:r>
            <a:r>
              <a:rPr lang="zh-CN" altLang="en-US" dirty="0"/>
              <a:t>可用现成的微处理器实现，而不必专门设计，性价比大为提高；</a:t>
            </a:r>
          </a:p>
          <a:p>
            <a:pPr lvl="1"/>
            <a:r>
              <a:rPr lang="zh-CN" altLang="en-US" dirty="0"/>
              <a:t>小规模并行使集中共享存储器成为可能。</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Rot="1" noChangeArrowheads="1"/>
          </p:cNvSpPr>
          <p:nvPr>
            <p:ph type="title"/>
          </p:nvPr>
        </p:nvSpPr>
        <p:spPr/>
        <p:txBody>
          <a:bodyPr/>
          <a:lstStyle/>
          <a:p>
            <a:r>
              <a:rPr lang="zh-CN" altLang="en-US"/>
              <a:t>上述关键技术问题的解决方法</a:t>
            </a:r>
          </a:p>
        </p:txBody>
      </p:sp>
      <p:sp>
        <p:nvSpPr>
          <p:cNvPr id="619523" name="Rectangle 3"/>
          <p:cNvSpPr>
            <a:spLocks noGrp="1" noRot="1" noChangeArrowheads="1"/>
          </p:cNvSpPr>
          <p:nvPr>
            <p:ph idx="1"/>
          </p:nvPr>
        </p:nvSpPr>
        <p:spPr/>
        <p:txBody>
          <a:bodyPr/>
          <a:lstStyle/>
          <a:p>
            <a:r>
              <a:rPr lang="zh-CN" altLang="en-US" dirty="0"/>
              <a:t>应用大</a:t>
            </a:r>
            <a:r>
              <a:rPr lang="en-US" altLang="zh-CN" dirty="0"/>
              <a:t>Cache</a:t>
            </a:r>
            <a:r>
              <a:rPr lang="zh-CN" altLang="en-US" dirty="0"/>
              <a:t>存放两类数据：（其它处理器不用的）</a:t>
            </a:r>
            <a:r>
              <a:rPr lang="en-US" altLang="zh-CN" dirty="0"/>
              <a:t>private data + shared data;</a:t>
            </a:r>
          </a:p>
          <a:p>
            <a:r>
              <a:rPr lang="zh-CN" altLang="en-US" dirty="0"/>
              <a:t>如何理解上述</a:t>
            </a:r>
            <a:r>
              <a:rPr lang="en-US" altLang="zh-CN" dirty="0"/>
              <a:t>Caching private data </a:t>
            </a:r>
            <a:r>
              <a:rPr lang="zh-CN" altLang="en-US" dirty="0"/>
              <a:t>和</a:t>
            </a:r>
            <a:r>
              <a:rPr lang="en-US" altLang="zh-CN" dirty="0"/>
              <a:t>shared data?</a:t>
            </a:r>
          </a:p>
          <a:p>
            <a:pPr lvl="1"/>
            <a:r>
              <a:rPr lang="en-US" altLang="zh-CN" dirty="0"/>
              <a:t>For caching private data ----single processor</a:t>
            </a:r>
            <a:r>
              <a:rPr lang="zh-CN" altLang="en-US" dirty="0"/>
              <a:t>的行为类似于单处理器的计算机；</a:t>
            </a:r>
          </a:p>
          <a:p>
            <a:pPr lvl="1"/>
            <a:r>
              <a:rPr lang="en-US" altLang="zh-CN" dirty="0"/>
              <a:t>For caching shared data </a:t>
            </a:r>
            <a:r>
              <a:rPr lang="zh-CN" altLang="en-US" dirty="0"/>
              <a:t>可采用将几个处理器共享数据部分做成几个</a:t>
            </a:r>
            <a:r>
              <a:rPr lang="en-US" altLang="zh-CN" dirty="0"/>
              <a:t>copies</a:t>
            </a:r>
            <a:r>
              <a:rPr lang="zh-CN" altLang="en-US" dirty="0"/>
              <a:t>分别存入各个</a:t>
            </a:r>
            <a:r>
              <a:rPr lang="en-US" altLang="zh-CN" dirty="0"/>
              <a:t>Caches,</a:t>
            </a:r>
            <a:r>
              <a:rPr lang="zh-CN" altLang="en-US" dirty="0"/>
              <a:t>达到降低带宽的要求。避免读取同一数据的竞争。</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Rot="1" noChangeArrowheads="1"/>
          </p:cNvSpPr>
          <p:nvPr>
            <p:ph type="title"/>
          </p:nvPr>
        </p:nvSpPr>
        <p:spPr/>
        <p:txBody>
          <a:bodyPr/>
          <a:lstStyle/>
          <a:p>
            <a:r>
              <a:rPr lang="zh-CN" altLang="en-US"/>
              <a:t>二、并行机在未来作用更大的理由</a:t>
            </a:r>
          </a:p>
        </p:txBody>
      </p:sp>
      <p:sp>
        <p:nvSpPr>
          <p:cNvPr id="582659" name="Rectangle 3"/>
          <p:cNvSpPr>
            <a:spLocks noGrp="1" noRot="1" noChangeArrowheads="1"/>
          </p:cNvSpPr>
          <p:nvPr>
            <p:ph idx="1"/>
          </p:nvPr>
        </p:nvSpPr>
        <p:spPr>
          <a:xfrm>
            <a:off x="2133600" y="1144477"/>
            <a:ext cx="7924800" cy="4419600"/>
          </a:xfrm>
        </p:spPr>
        <p:txBody>
          <a:bodyPr/>
          <a:lstStyle/>
          <a:p>
            <a:r>
              <a:rPr lang="zh-CN" altLang="en-US" sz="2000" dirty="0"/>
              <a:t>多处理器连接是提高性能的主要技术</a:t>
            </a:r>
          </a:p>
          <a:p>
            <a:pPr lvl="1"/>
            <a:r>
              <a:rPr lang="zh-CN" altLang="en-US" sz="2000" dirty="0"/>
              <a:t>因为微处理器可能仍将是单处理器技术，因此为了使微处理器性能超出单处理器，合乎逻辑的方法是将多个微处理器连接在一起，这比设计专用处理器要便宜得多。</a:t>
            </a:r>
          </a:p>
          <a:p>
            <a:r>
              <a:rPr lang="zh-CN" altLang="en-US" sz="2000" dirty="0"/>
              <a:t>十几年来</a:t>
            </a:r>
            <a:r>
              <a:rPr lang="en-US" altLang="zh-CN" sz="2000" dirty="0"/>
              <a:t>,</a:t>
            </a:r>
            <a:r>
              <a:rPr lang="zh-CN" altLang="en-US" sz="2000" dirty="0"/>
              <a:t>基于开发指令级并行性等技术来提高处理器性能的体系结构更新的步伐是否能维持下去尚未明朗。</a:t>
            </a:r>
          </a:p>
          <a:p>
            <a:pPr lvl="1"/>
            <a:r>
              <a:rPr lang="en-US" altLang="zh-CN" sz="2000" dirty="0"/>
              <a:t>1985</a:t>
            </a:r>
            <a:r>
              <a:rPr lang="zh-CN" altLang="en-US" sz="2000" dirty="0"/>
              <a:t>年以来，曾给微处理器带来高速性能的体系结构创新步伐是否仍能保持下去。我们在前面章节中已看到，现代多发射处理器已变得无法相信的复杂。因此，期望通过增加复杂度和硅片面积来提高性能的势头将有所减弱。</a:t>
            </a:r>
          </a:p>
          <a:p>
            <a:r>
              <a:rPr lang="zh-CN" altLang="en-US" sz="2000" dirty="0"/>
              <a:t>影响并行机普遍使用的主要障碍</a:t>
            </a:r>
            <a:r>
              <a:rPr lang="en-US" altLang="zh-CN" sz="2000" dirty="0"/>
              <a:t>----</a:t>
            </a:r>
            <a:r>
              <a:rPr lang="zh-CN" altLang="en-US" sz="2000" dirty="0"/>
              <a:t>并行软件（并行编程）问题已出现缓慢而稳定的进展。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Rot="1" noChangeArrowheads="1"/>
          </p:cNvSpPr>
          <p:nvPr>
            <p:ph type="title"/>
          </p:nvPr>
        </p:nvSpPr>
        <p:spPr/>
        <p:txBody>
          <a:bodyPr/>
          <a:lstStyle/>
          <a:p>
            <a:r>
              <a:rPr lang="en-US" altLang="zh-CN"/>
              <a:t>4.2.1 What Is Multiprocessor Cache Coherence?</a:t>
            </a:r>
          </a:p>
        </p:txBody>
      </p:sp>
      <p:sp>
        <p:nvSpPr>
          <p:cNvPr id="620547" name="Rectangle 3"/>
          <p:cNvSpPr>
            <a:spLocks noGrp="1" noRot="1" noChangeArrowheads="1"/>
          </p:cNvSpPr>
          <p:nvPr>
            <p:ph idx="1"/>
          </p:nvPr>
        </p:nvSpPr>
        <p:spPr>
          <a:xfrm>
            <a:off x="812800" y="985837"/>
            <a:ext cx="10566400" cy="1338498"/>
          </a:xfrm>
        </p:spPr>
        <p:txBody>
          <a:bodyPr/>
          <a:lstStyle/>
          <a:p>
            <a:r>
              <a:rPr lang="zh-CN" altLang="en-US" dirty="0"/>
              <a:t>新的问题：</a:t>
            </a:r>
            <a:r>
              <a:rPr lang="en-US" altLang="zh-CN" dirty="0"/>
              <a:t>cache coherence(cache</a:t>
            </a:r>
            <a:r>
              <a:rPr lang="zh-CN" altLang="en-US" dirty="0"/>
              <a:t>一致性）</a:t>
            </a:r>
          </a:p>
          <a:p>
            <a:pPr lvl="1"/>
            <a:r>
              <a:rPr lang="zh-CN" altLang="en-US" dirty="0"/>
              <a:t>多处理器系统中，从两个不同处理器的</a:t>
            </a:r>
            <a:r>
              <a:rPr lang="en-US" altLang="zh-CN" dirty="0"/>
              <a:t>Cache</a:t>
            </a:r>
            <a:r>
              <a:rPr lang="zh-CN" altLang="en-US" dirty="0"/>
              <a:t>看</a:t>
            </a:r>
            <a:r>
              <a:rPr lang="en-US" altLang="zh-CN" dirty="0"/>
              <a:t>memory</a:t>
            </a:r>
            <a:r>
              <a:rPr lang="zh-CN" altLang="en-US" dirty="0"/>
              <a:t>，存在数据的不一致性。</a:t>
            </a:r>
          </a:p>
        </p:txBody>
      </p:sp>
      <p:pic>
        <p:nvPicPr>
          <p:cNvPr id="4" name="Picture 3">
            <a:extLst>
              <a:ext uri="{FF2B5EF4-FFF2-40B4-BE49-F238E27FC236}">
                <a16:creationId xmlns:a16="http://schemas.microsoft.com/office/drawing/2014/main" id="{FD70577F-ED93-45F7-BD19-E139F10534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3147601" y="2324335"/>
            <a:ext cx="5896798" cy="374285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Rot="1" noChangeArrowheads="1"/>
          </p:cNvSpPr>
          <p:nvPr>
            <p:ph type="title"/>
          </p:nvPr>
        </p:nvSpPr>
        <p:spPr/>
        <p:txBody>
          <a:bodyPr/>
          <a:lstStyle/>
          <a:p>
            <a:r>
              <a:rPr lang="zh-CN" altLang="en-US"/>
              <a:t>例：多处理器</a:t>
            </a:r>
            <a:r>
              <a:rPr lang="en-US" altLang="zh-CN"/>
              <a:t>Cache</a:t>
            </a:r>
            <a:r>
              <a:rPr lang="zh-CN" altLang="en-US"/>
              <a:t>不一致性</a:t>
            </a:r>
          </a:p>
        </p:txBody>
      </p:sp>
      <p:graphicFrame>
        <p:nvGraphicFramePr>
          <p:cNvPr id="621571" name="Object 3"/>
          <p:cNvGraphicFramePr>
            <a:graphicFrameLocks noGrp="1" noChangeAspect="1"/>
          </p:cNvGraphicFramePr>
          <p:nvPr>
            <p:ph idx="1"/>
          </p:nvPr>
        </p:nvGraphicFramePr>
        <p:xfrm>
          <a:off x="2133600" y="1630222"/>
          <a:ext cx="7924800" cy="4359556"/>
        </p:xfrm>
        <a:graphic>
          <a:graphicData uri="http://schemas.openxmlformats.org/presentationml/2006/ole">
            <mc:AlternateContent xmlns:mc="http://schemas.openxmlformats.org/markup-compatibility/2006">
              <mc:Choice xmlns:v="urn:schemas-microsoft-com:vml" Requires="v">
                <p:oleObj spid="_x0000_s4098" name="Document" r:id="rId3" imgW="8235546" imgH="4530565" progId="Word.Document.8">
                  <p:embed/>
                </p:oleObj>
              </mc:Choice>
              <mc:Fallback>
                <p:oleObj name="Document" r:id="rId3" imgW="8235546" imgH="4530565" progId="Word.Document.8">
                  <p:embed/>
                  <p:pic>
                    <p:nvPicPr>
                      <p:cNvPr id="6215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630222"/>
                        <a:ext cx="7924800" cy="4359556"/>
                      </a:xfrm>
                      <a:prstGeom prst="rect">
                        <a:avLst/>
                      </a:prstGeom>
                      <a:solidFill>
                        <a:schemeClr val="accent1"/>
                      </a:solidFill>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Rot="1" noChangeArrowheads="1"/>
          </p:cNvSpPr>
          <p:nvPr>
            <p:ph type="title"/>
          </p:nvPr>
        </p:nvSpPr>
        <p:spPr/>
        <p:txBody>
          <a:bodyPr/>
          <a:lstStyle/>
          <a:p>
            <a:r>
              <a:rPr lang="zh-CN" altLang="en-US"/>
              <a:t>二、写操作引起</a:t>
            </a:r>
            <a:r>
              <a:rPr lang="en-US" altLang="zh-CN"/>
              <a:t>Cache</a:t>
            </a:r>
            <a:r>
              <a:rPr lang="zh-CN" altLang="en-US"/>
              <a:t>不一致</a:t>
            </a:r>
          </a:p>
        </p:txBody>
      </p:sp>
      <p:pic>
        <p:nvPicPr>
          <p:cNvPr id="622597"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90776" y="1271588"/>
            <a:ext cx="5810447" cy="441960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Rot="1" noChangeArrowheads="1"/>
          </p:cNvSpPr>
          <p:nvPr>
            <p:ph type="title"/>
          </p:nvPr>
        </p:nvSpPr>
        <p:spPr/>
        <p:txBody>
          <a:bodyPr/>
          <a:lstStyle/>
          <a:p>
            <a:endParaRPr lang="zh-CN" altLang="zh-CN"/>
          </a:p>
        </p:txBody>
      </p:sp>
      <p:pic>
        <p:nvPicPr>
          <p:cNvPr id="6717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072190" y="1486149"/>
            <a:ext cx="6047619" cy="3990476"/>
          </a:xfr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Rot="1" noChangeArrowheads="1"/>
          </p:cNvSpPr>
          <p:nvPr>
            <p:ph type="title"/>
          </p:nvPr>
        </p:nvSpPr>
        <p:spPr/>
        <p:txBody>
          <a:bodyPr/>
          <a:lstStyle/>
          <a:p>
            <a:r>
              <a:rPr lang="zh-CN" altLang="en-US"/>
              <a:t>三、</a:t>
            </a:r>
            <a:r>
              <a:rPr lang="en-US" altLang="zh-CN"/>
              <a:t>Cache coherence</a:t>
            </a:r>
            <a:r>
              <a:rPr lang="zh-CN" altLang="en-US"/>
              <a:t>定义</a:t>
            </a:r>
          </a:p>
        </p:txBody>
      </p:sp>
      <p:sp>
        <p:nvSpPr>
          <p:cNvPr id="623619" name="Rectangle 3"/>
          <p:cNvSpPr>
            <a:spLocks noGrp="1" noRot="1" noChangeArrowheads="1"/>
          </p:cNvSpPr>
          <p:nvPr>
            <p:ph idx="1"/>
          </p:nvPr>
        </p:nvSpPr>
        <p:spPr/>
        <p:txBody>
          <a:bodyPr/>
          <a:lstStyle/>
          <a:p>
            <a:r>
              <a:rPr lang="en-US" altLang="zh-CN" dirty="0"/>
              <a:t> A memory system is coherent if </a:t>
            </a:r>
            <a:r>
              <a:rPr lang="en-US" altLang="zh-CN" b="1" dirty="0"/>
              <a:t>any read of a data item returns the most recently written value of that data item</a:t>
            </a:r>
            <a:r>
              <a:rPr lang="en-US" altLang="zh-CN" dirty="0"/>
              <a:t>.</a:t>
            </a:r>
          </a:p>
          <a:p>
            <a:r>
              <a:rPr lang="zh-CN" altLang="en-US" dirty="0"/>
              <a:t>（每次读出的数据项的值是最近改写过的值）</a:t>
            </a:r>
          </a:p>
          <a:p>
            <a:endParaRPr lang="zh-CN" altLang="en-US" dirty="0"/>
          </a:p>
          <a:p>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Rot="1" noChangeArrowheads="1"/>
          </p:cNvSpPr>
          <p:nvPr>
            <p:ph type="title"/>
          </p:nvPr>
        </p:nvSpPr>
        <p:spPr/>
        <p:txBody>
          <a:bodyPr/>
          <a:lstStyle/>
          <a:p>
            <a:r>
              <a:rPr lang="zh-CN" altLang="en-US"/>
              <a:t>上述定义的缺点</a:t>
            </a:r>
          </a:p>
        </p:txBody>
      </p:sp>
      <p:sp>
        <p:nvSpPr>
          <p:cNvPr id="624643" name="Rectangle 3"/>
          <p:cNvSpPr>
            <a:spLocks noGrp="1" noRot="1" noChangeArrowheads="1"/>
          </p:cNvSpPr>
          <p:nvPr>
            <p:ph idx="1"/>
          </p:nvPr>
        </p:nvSpPr>
        <p:spPr/>
        <p:txBody>
          <a:bodyPr/>
          <a:lstStyle/>
          <a:p>
            <a:r>
              <a:rPr lang="en-US" altLang="zh-CN"/>
              <a:t>Coherence</a:t>
            </a:r>
            <a:r>
              <a:rPr lang="zh-CN" altLang="en-US"/>
              <a:t>问题</a:t>
            </a:r>
          </a:p>
          <a:p>
            <a:pPr lvl="1"/>
            <a:r>
              <a:rPr lang="zh-CN" altLang="en-US"/>
              <a:t>指读出的是什么样的值。（强调读出值的一致性）强调值的异同，故称一致性。</a:t>
            </a:r>
          </a:p>
          <a:p>
            <a:r>
              <a:rPr lang="en-US" altLang="zh-CN"/>
              <a:t>Consistency</a:t>
            </a:r>
            <a:r>
              <a:rPr lang="zh-CN" altLang="en-US"/>
              <a:t>问题</a:t>
            </a:r>
          </a:p>
          <a:p>
            <a:pPr lvl="1"/>
            <a:r>
              <a:rPr lang="zh-CN" altLang="en-US"/>
              <a:t>指改写过的值何时能正确地读出（强调何时能正确读出。强调时间概念，故称连贯性。（存储器的一致性）</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Rot="1" noChangeArrowheads="1"/>
          </p:cNvSpPr>
          <p:nvPr>
            <p:ph type="title"/>
          </p:nvPr>
        </p:nvSpPr>
        <p:spPr/>
        <p:txBody>
          <a:bodyPr/>
          <a:lstStyle/>
          <a:p>
            <a:r>
              <a:rPr lang="zh-CN" altLang="en-US"/>
              <a:t>四、正确的一致性定义包含</a:t>
            </a:r>
            <a:r>
              <a:rPr lang="en-US" altLang="zh-CN"/>
              <a:t>3</a:t>
            </a:r>
            <a:r>
              <a:rPr lang="zh-CN" altLang="en-US"/>
              <a:t>条</a:t>
            </a:r>
          </a:p>
        </p:txBody>
      </p:sp>
      <p:sp>
        <p:nvSpPr>
          <p:cNvPr id="625667" name="Rectangle 3"/>
          <p:cNvSpPr>
            <a:spLocks noGrp="1" noRot="1" noChangeArrowheads="1"/>
          </p:cNvSpPr>
          <p:nvPr>
            <p:ph idx="1"/>
          </p:nvPr>
        </p:nvSpPr>
        <p:spPr/>
        <p:txBody>
          <a:bodyPr/>
          <a:lstStyle/>
          <a:p>
            <a:r>
              <a:rPr lang="en-US" altLang="zh-CN"/>
              <a:t>A memory system is conherenct if </a:t>
            </a:r>
            <a:r>
              <a:rPr lang="zh-CN" altLang="en-US"/>
              <a:t>：</a:t>
            </a:r>
          </a:p>
          <a:p>
            <a:pPr lvl="1"/>
            <a:r>
              <a:rPr lang="zh-CN" altLang="en-US"/>
              <a:t>同一处理器（</a:t>
            </a:r>
            <a:r>
              <a:rPr lang="en-US" altLang="zh-CN"/>
              <a:t>P</a:t>
            </a:r>
            <a:r>
              <a:rPr lang="zh-CN" altLang="en-US"/>
              <a:t>）对同一单元</a:t>
            </a:r>
            <a:r>
              <a:rPr lang="en-US" altLang="zh-CN"/>
              <a:t>(X)</a:t>
            </a:r>
            <a:r>
              <a:rPr lang="zh-CN" altLang="en-US"/>
              <a:t>先写后读，且在写读之间无其它处理器写该单元，则（</a:t>
            </a:r>
            <a:r>
              <a:rPr lang="en-US" altLang="zh-CN"/>
              <a:t>P</a:t>
            </a:r>
            <a:r>
              <a:rPr lang="zh-CN" altLang="en-US"/>
              <a:t>读出的）返回给</a:t>
            </a:r>
            <a:r>
              <a:rPr lang="en-US" altLang="zh-CN"/>
              <a:t>P</a:t>
            </a:r>
            <a:r>
              <a:rPr lang="zh-CN" altLang="en-US"/>
              <a:t>的值等于</a:t>
            </a:r>
            <a:r>
              <a:rPr lang="en-US" altLang="zh-CN"/>
              <a:t>P</a:t>
            </a:r>
            <a:r>
              <a:rPr lang="zh-CN" altLang="en-US"/>
              <a:t>所写入的值。</a:t>
            </a:r>
            <a:r>
              <a:rPr lang="en-US" altLang="zh-CN"/>
              <a:t>----</a:t>
            </a:r>
            <a:r>
              <a:rPr lang="zh-CN" altLang="en-US"/>
              <a:t>保证程序的按序性（即使单处理器也应遵守）。</a:t>
            </a:r>
          </a:p>
          <a:p>
            <a:pPr lvl="1"/>
            <a:r>
              <a:rPr lang="zh-CN" altLang="en-US"/>
              <a:t>两个不同处理器分别对某单元</a:t>
            </a:r>
            <a:r>
              <a:rPr lang="en-US" altLang="zh-CN"/>
              <a:t>(X)</a:t>
            </a:r>
            <a:r>
              <a:rPr lang="zh-CN" altLang="en-US"/>
              <a:t>先写后读（一个写，一个读），若读写之间的时间间隔足够长，且无其它写操作发生在上述写读之间，则返回（读出）的值应等于写入的值。</a:t>
            </a:r>
            <a:r>
              <a:rPr lang="en-US" altLang="zh-CN"/>
              <a:t>----</a:t>
            </a:r>
            <a:r>
              <a:rPr lang="zh-CN" altLang="en-US"/>
              <a:t>定义了存储器一致性的含义。</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Rot="1" noChangeArrowheads="1"/>
          </p:cNvSpPr>
          <p:nvPr>
            <p:ph type="title"/>
          </p:nvPr>
        </p:nvSpPr>
        <p:spPr/>
        <p:txBody>
          <a:bodyPr/>
          <a:lstStyle/>
          <a:p>
            <a:r>
              <a:rPr lang="zh-CN" altLang="en-US"/>
              <a:t>正确的一致性定义</a:t>
            </a:r>
            <a:r>
              <a:rPr lang="en-US" altLang="zh-CN"/>
              <a:t>(2)</a:t>
            </a:r>
          </a:p>
        </p:txBody>
      </p:sp>
      <p:sp>
        <p:nvSpPr>
          <p:cNvPr id="626691" name="Rectangle 3"/>
          <p:cNvSpPr>
            <a:spLocks noGrp="1" noRot="1" noChangeArrowheads="1"/>
          </p:cNvSpPr>
          <p:nvPr>
            <p:ph idx="1"/>
          </p:nvPr>
        </p:nvSpPr>
        <p:spPr/>
        <p:txBody>
          <a:bodyPr/>
          <a:lstStyle/>
          <a:p>
            <a:pPr lvl="1"/>
            <a:r>
              <a:rPr lang="zh-CN" altLang="en-US"/>
              <a:t>两个不同处理器先后按序写某单元</a:t>
            </a:r>
            <a:r>
              <a:rPr lang="en-US" altLang="zh-CN"/>
              <a:t>(x)</a:t>
            </a:r>
            <a:r>
              <a:rPr lang="zh-CN" altLang="en-US"/>
              <a:t>（串行写） ，则所有其它处理器看到的是同一次序写入值。如果先写入“</a:t>
            </a:r>
            <a:r>
              <a:rPr lang="en-US" altLang="zh-CN"/>
              <a:t>1”</a:t>
            </a:r>
            <a:r>
              <a:rPr lang="zh-CN" altLang="en-US"/>
              <a:t>，后写入“</a:t>
            </a:r>
            <a:r>
              <a:rPr lang="en-US" altLang="zh-CN"/>
              <a:t>2”</a:t>
            </a:r>
            <a:r>
              <a:rPr lang="zh-CN" altLang="en-US"/>
              <a:t>，则其它处理器决不能先读出“</a:t>
            </a:r>
            <a:r>
              <a:rPr lang="en-US" altLang="zh-CN"/>
              <a:t>2”</a:t>
            </a:r>
            <a:r>
              <a:rPr lang="zh-CN" altLang="en-US"/>
              <a:t>，后读出“</a:t>
            </a:r>
            <a:r>
              <a:rPr lang="en-US" altLang="zh-CN"/>
              <a:t>1”</a:t>
            </a:r>
            <a:r>
              <a:rPr lang="zh-CN" altLang="en-US"/>
              <a:t>。</a:t>
            </a:r>
            <a:r>
              <a:rPr lang="en-US" altLang="zh-CN"/>
              <a:t>----</a:t>
            </a:r>
            <a:r>
              <a:rPr lang="zh-CN" altLang="en-US"/>
              <a:t>称为写操作的串行化（ </a:t>
            </a:r>
            <a:r>
              <a:rPr lang="en-US" altLang="zh-CN"/>
              <a:t>write serialization)</a:t>
            </a:r>
          </a:p>
          <a:p>
            <a:pPr lvl="1"/>
            <a:endParaRPr lang="en-US" altLang="zh-CN"/>
          </a:p>
          <a:p>
            <a:pPr lvl="1"/>
            <a:r>
              <a:rPr lang="zh-CN" altLang="en-US"/>
              <a:t>上述三个性质足够保证</a:t>
            </a:r>
            <a:r>
              <a:rPr lang="en-US" altLang="zh-CN"/>
              <a:t>memory coherence</a:t>
            </a:r>
            <a:r>
              <a:rPr lang="zh-CN" altLang="en-US"/>
              <a:t>。</a:t>
            </a:r>
          </a:p>
          <a:p>
            <a:pPr lvl="1"/>
            <a:endParaRPr lang="zh-CN" altLang="en-US"/>
          </a:p>
          <a:p>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Rot="1" noChangeArrowheads="1"/>
          </p:cNvSpPr>
          <p:nvPr>
            <p:ph type="title"/>
          </p:nvPr>
        </p:nvSpPr>
        <p:spPr/>
        <p:txBody>
          <a:bodyPr/>
          <a:lstStyle/>
          <a:p>
            <a:r>
              <a:rPr lang="zh-CN" altLang="en-US"/>
              <a:t>五、</a:t>
            </a:r>
            <a:r>
              <a:rPr lang="en-US" altLang="zh-CN"/>
              <a:t>Consistency</a:t>
            </a:r>
            <a:r>
              <a:rPr lang="zh-CN" altLang="en-US"/>
              <a:t>问题既重要也复杂</a:t>
            </a:r>
          </a:p>
        </p:txBody>
      </p:sp>
      <p:sp>
        <p:nvSpPr>
          <p:cNvPr id="627715" name="Rectangle 3"/>
          <p:cNvSpPr>
            <a:spLocks noGrp="1" noRot="1" noChangeArrowheads="1"/>
          </p:cNvSpPr>
          <p:nvPr>
            <p:ph idx="1"/>
          </p:nvPr>
        </p:nvSpPr>
        <p:spPr/>
        <p:txBody>
          <a:bodyPr/>
          <a:lstStyle/>
          <a:p>
            <a:r>
              <a:rPr lang="zh-CN" altLang="en-US" dirty="0"/>
              <a:t>复杂性：</a:t>
            </a:r>
          </a:p>
          <a:p>
            <a:pPr lvl="1"/>
            <a:r>
              <a:rPr lang="zh-CN" altLang="en-US" dirty="0"/>
              <a:t>无法要求读（</a:t>
            </a:r>
            <a:r>
              <a:rPr lang="en-US" altLang="zh-CN" dirty="0"/>
              <a:t>X</a:t>
            </a:r>
            <a:r>
              <a:rPr lang="zh-CN" altLang="en-US" dirty="0"/>
              <a:t>单元）操作立即得到其它处理器刚刚写入（</a:t>
            </a:r>
            <a:r>
              <a:rPr lang="en-US" altLang="zh-CN" dirty="0"/>
              <a:t>X</a:t>
            </a:r>
            <a:r>
              <a:rPr lang="zh-CN" altLang="en-US" dirty="0"/>
              <a:t>）的值。因为读操作离写结束时间非常短的话，不可能读出刚写入的值。</a:t>
            </a:r>
          </a:p>
          <a:p>
            <a:pPr lvl="1"/>
            <a:r>
              <a:rPr lang="zh-CN" altLang="en-US" dirty="0"/>
              <a:t>何时能读出刚写入的值的问题是与</a:t>
            </a:r>
            <a:r>
              <a:rPr lang="en-US" altLang="zh-CN" dirty="0"/>
              <a:t>memory consistency model</a:t>
            </a:r>
            <a:r>
              <a:rPr lang="zh-CN" altLang="en-US" dirty="0"/>
              <a:t>有关的。</a:t>
            </a:r>
          </a:p>
          <a:p>
            <a:pPr lvl="1"/>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Rot="1" noChangeArrowheads="1"/>
          </p:cNvSpPr>
          <p:nvPr>
            <p:ph type="title"/>
          </p:nvPr>
        </p:nvSpPr>
        <p:spPr/>
        <p:txBody>
          <a:bodyPr/>
          <a:lstStyle/>
          <a:p>
            <a:r>
              <a:rPr lang="zh-CN" altLang="en-US"/>
              <a:t>在第</a:t>
            </a:r>
            <a:r>
              <a:rPr lang="en-US" altLang="zh-CN"/>
              <a:t>6</a:t>
            </a:r>
            <a:r>
              <a:rPr lang="zh-CN" altLang="en-US"/>
              <a:t>节前的约定：</a:t>
            </a:r>
          </a:p>
        </p:txBody>
      </p:sp>
      <p:sp>
        <p:nvSpPr>
          <p:cNvPr id="628739" name="Rectangle 3"/>
          <p:cNvSpPr>
            <a:spLocks noGrp="1" noRot="1" noChangeArrowheads="1"/>
          </p:cNvSpPr>
          <p:nvPr>
            <p:ph idx="1"/>
          </p:nvPr>
        </p:nvSpPr>
        <p:spPr/>
        <p:txBody>
          <a:bodyPr/>
          <a:lstStyle/>
          <a:p>
            <a:r>
              <a:rPr lang="zh-CN" altLang="en-US" dirty="0"/>
              <a:t>写操作在其他处理器未看到（未能读出）写入的结果之前，不能算作完成。</a:t>
            </a:r>
          </a:p>
          <a:p>
            <a:r>
              <a:rPr lang="zh-CN" altLang="en-US" dirty="0"/>
              <a:t>处理器不能改变任何写操作与其它存储器访问</a:t>
            </a:r>
            <a:r>
              <a:rPr lang="en-US" altLang="zh-CN" dirty="0"/>
              <a:t>(</a:t>
            </a:r>
            <a:r>
              <a:rPr lang="zh-CN" altLang="en-US" dirty="0"/>
              <a:t>读或写</a:t>
            </a:r>
            <a:r>
              <a:rPr lang="en-US" altLang="zh-CN" dirty="0"/>
              <a:t>)</a:t>
            </a:r>
            <a:r>
              <a:rPr lang="zh-CN" altLang="en-US" dirty="0"/>
              <a:t>的次序；</a:t>
            </a:r>
          </a:p>
          <a:p>
            <a:endParaRPr lang="zh-CN" altLang="en-US" dirty="0"/>
          </a:p>
          <a:p>
            <a:r>
              <a:rPr lang="zh-CN" altLang="en-US" dirty="0"/>
              <a:t>即：可改变读次序，但写操作的次序必须严格按程序规定的顺序进行。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rrowheads="1"/>
          </p:cNvSpPr>
          <p:nvPr>
            <p:ph type="title"/>
          </p:nvPr>
        </p:nvSpPr>
        <p:spPr/>
        <p:txBody>
          <a:bodyPr/>
          <a:lstStyle/>
          <a:p>
            <a:r>
              <a:rPr lang="zh-CN" altLang="en-US"/>
              <a:t>作者观点</a:t>
            </a:r>
          </a:p>
        </p:txBody>
      </p:sp>
      <p:sp>
        <p:nvSpPr>
          <p:cNvPr id="583683" name="Rectangle 3"/>
          <p:cNvSpPr>
            <a:spLocks noGrp="1" noRot="1" noChangeArrowheads="1"/>
          </p:cNvSpPr>
          <p:nvPr>
            <p:ph idx="1"/>
          </p:nvPr>
        </p:nvSpPr>
        <p:spPr/>
        <p:txBody>
          <a:bodyPr/>
          <a:lstStyle/>
          <a:p>
            <a:r>
              <a:rPr lang="zh-CN" altLang="en-US" dirty="0"/>
              <a:t>微处理器速度的高速进展至少将维持几年。</a:t>
            </a:r>
            <a:endParaRPr lang="en-US" altLang="zh-CN" dirty="0"/>
          </a:p>
          <a:p>
            <a:endParaRPr lang="en-US" altLang="zh-CN" dirty="0"/>
          </a:p>
          <a:p>
            <a:endParaRPr lang="en-US" altLang="zh-CN" dirty="0"/>
          </a:p>
          <a:p>
            <a:r>
              <a:rPr lang="zh-CN" altLang="en-US" dirty="0"/>
              <a:t>一旦单微处理器进展步伐放慢之后，</a:t>
            </a:r>
            <a:r>
              <a:rPr lang="zh-CN" altLang="en-US" b="1" dirty="0"/>
              <a:t>多处理器</a:t>
            </a:r>
            <a:r>
              <a:rPr lang="zh-CN" altLang="en-US" dirty="0"/>
              <a:t>系统结构将更有吸引力。</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Rot="1" noChangeArrowheads="1"/>
          </p:cNvSpPr>
          <p:nvPr>
            <p:ph type="title"/>
          </p:nvPr>
        </p:nvSpPr>
        <p:spPr/>
        <p:txBody>
          <a:bodyPr/>
          <a:lstStyle/>
          <a:p>
            <a:r>
              <a:rPr lang="zh-CN" altLang="en-US"/>
              <a:t>一、</a:t>
            </a:r>
            <a:r>
              <a:rPr lang="en-US" altLang="zh-CN"/>
              <a:t>Cache</a:t>
            </a:r>
            <a:r>
              <a:rPr lang="zh-CN" altLang="en-US"/>
              <a:t>一致性问题的原因 </a:t>
            </a:r>
          </a:p>
        </p:txBody>
      </p:sp>
      <p:sp>
        <p:nvSpPr>
          <p:cNvPr id="862211" name="Rectangle 3"/>
          <p:cNvSpPr>
            <a:spLocks noGrp="1" noRot="1" noChangeArrowheads="1"/>
          </p:cNvSpPr>
          <p:nvPr>
            <p:ph idx="1"/>
          </p:nvPr>
        </p:nvSpPr>
        <p:spPr/>
        <p:txBody>
          <a:bodyPr/>
          <a:lstStyle/>
          <a:p>
            <a:r>
              <a:rPr kumimoji="1" lang="zh-CN" altLang="en-US" dirty="0">
                <a:latin typeface="Comic Sans MS" pitchFamily="66" charset="0"/>
              </a:rPr>
              <a:t>要解决多处理机的</a:t>
            </a:r>
            <a:r>
              <a:rPr kumimoji="1" lang="en-US" altLang="zh-CN" dirty="0">
                <a:latin typeface="Comic Sans MS" pitchFamily="66" charset="0"/>
              </a:rPr>
              <a:t>Cache</a:t>
            </a:r>
            <a:r>
              <a:rPr kumimoji="1" lang="zh-CN" altLang="en-US" dirty="0">
                <a:latin typeface="Comic Sans MS" pitchFamily="66" charset="0"/>
              </a:rPr>
              <a:t>一致性问题，首先要研究一致性问题的由来。</a:t>
            </a:r>
            <a:endParaRPr kumimoji="1" lang="en-US" altLang="zh-CN" dirty="0">
              <a:latin typeface="Comic Sans MS" pitchFamily="66" charset="0"/>
            </a:endParaRPr>
          </a:p>
          <a:p>
            <a:r>
              <a:rPr kumimoji="1" lang="zh-CN" altLang="en-US" dirty="0">
                <a:latin typeface="Comic Sans MS" pitchFamily="66" charset="0"/>
              </a:rPr>
              <a:t>出现不一致的原因有</a:t>
            </a:r>
            <a:r>
              <a:rPr kumimoji="1" lang="en-US" altLang="zh-CN" dirty="0">
                <a:latin typeface="Comic Sans MS" pitchFamily="66" charset="0"/>
              </a:rPr>
              <a:t>3</a:t>
            </a:r>
            <a:r>
              <a:rPr kumimoji="1" lang="zh-CN" altLang="en-US" dirty="0">
                <a:latin typeface="Comic Sans MS" pitchFamily="66" charset="0"/>
              </a:rPr>
              <a:t>个：</a:t>
            </a:r>
            <a:endParaRPr lang="en-US" altLang="zh-CN" dirty="0"/>
          </a:p>
          <a:p>
            <a:pPr lvl="1"/>
            <a:r>
              <a:rPr lang="zh-CN" altLang="en-US" dirty="0"/>
              <a:t>共享可写的数据</a:t>
            </a:r>
          </a:p>
          <a:p>
            <a:pPr lvl="1"/>
            <a:r>
              <a:rPr lang="zh-CN" altLang="en-US" dirty="0"/>
              <a:t>进程迁移</a:t>
            </a:r>
          </a:p>
          <a:p>
            <a:pPr lvl="1"/>
            <a:r>
              <a:rPr lang="en-US" altLang="zh-CN" dirty="0"/>
              <a:t>I/O</a:t>
            </a:r>
            <a:r>
              <a:rPr lang="zh-CN" altLang="en-US" dirty="0"/>
              <a:t>传输 </a:t>
            </a:r>
            <a:r>
              <a:rPr lang="en-US" altLang="zh-CN" dirty="0"/>
              <a:t>	</a:t>
            </a:r>
            <a:endParaRPr lang="zh-CN" altLang="en-US" dirty="0"/>
          </a:p>
        </p:txBody>
      </p:sp>
    </p:spTree>
  </p:cSld>
  <p:clrMapOvr>
    <a:masterClrMapping/>
  </p:clrMapOvr>
  <p:transition>
    <p:blinds/>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4258" name="Rectangle 2"/>
          <p:cNvSpPr>
            <a:spLocks noGrp="1" noRot="1" noChangeArrowheads="1"/>
          </p:cNvSpPr>
          <p:nvPr>
            <p:ph type="title"/>
          </p:nvPr>
        </p:nvSpPr>
        <p:spPr>
          <a:xfrm>
            <a:off x="2133600" y="210273"/>
            <a:ext cx="7600950" cy="914400"/>
          </a:xfrm>
        </p:spPr>
        <p:txBody>
          <a:bodyPr/>
          <a:lstStyle/>
          <a:p>
            <a:r>
              <a:rPr lang="en-US" altLang="zh-CN" dirty="0"/>
              <a:t>1.</a:t>
            </a:r>
            <a:r>
              <a:rPr lang="zh-CN" altLang="en-US" dirty="0"/>
              <a:t>共享可写数据引起的不一致性 </a:t>
            </a:r>
          </a:p>
        </p:txBody>
      </p:sp>
      <p:sp>
        <p:nvSpPr>
          <p:cNvPr id="864259" name="Rectangle 3"/>
          <p:cNvSpPr>
            <a:spLocks noGrp="1" noRot="1" noChangeArrowheads="1"/>
          </p:cNvSpPr>
          <p:nvPr>
            <p:ph idx="1"/>
          </p:nvPr>
        </p:nvSpPr>
        <p:spPr/>
        <p:txBody>
          <a:bodyPr/>
          <a:lstStyle/>
          <a:p>
            <a:r>
              <a:rPr lang="zh-CN" altLang="en-US" dirty="0"/>
              <a:t>以拥有两个处理机的系统为例，处理机带有各自的私有</a:t>
            </a:r>
            <a:r>
              <a:rPr lang="en-US" altLang="zh-CN" dirty="0"/>
              <a:t>Cache</a:t>
            </a:r>
            <a:r>
              <a:rPr lang="zh-CN" altLang="en-US" dirty="0"/>
              <a:t>，并共享一个主存储器。</a:t>
            </a:r>
          </a:p>
        </p:txBody>
      </p:sp>
      <p:sp>
        <p:nvSpPr>
          <p:cNvPr id="864260" name="Rectangle 4"/>
          <p:cNvSpPr>
            <a:spLocks noChangeAspect="1" noChangeArrowheads="1"/>
          </p:cNvSpPr>
          <p:nvPr/>
        </p:nvSpPr>
        <p:spPr bwMode="auto">
          <a:xfrm>
            <a:off x="5211764" y="2528889"/>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P1</a:t>
            </a:r>
          </a:p>
        </p:txBody>
      </p:sp>
      <p:sp>
        <p:nvSpPr>
          <p:cNvPr id="864261" name="Rectangle 5"/>
          <p:cNvSpPr>
            <a:spLocks noChangeArrowheads="1"/>
          </p:cNvSpPr>
          <p:nvPr/>
        </p:nvSpPr>
        <p:spPr bwMode="auto">
          <a:xfrm>
            <a:off x="5211764" y="3748089"/>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p>
        </p:txBody>
      </p:sp>
      <p:sp>
        <p:nvSpPr>
          <p:cNvPr id="864262" name="Rectangle 6"/>
          <p:cNvSpPr>
            <a:spLocks noChangeArrowheads="1"/>
          </p:cNvSpPr>
          <p:nvPr/>
        </p:nvSpPr>
        <p:spPr bwMode="auto">
          <a:xfrm>
            <a:off x="6278564" y="2528889"/>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P2</a:t>
            </a:r>
          </a:p>
        </p:txBody>
      </p:sp>
      <p:sp>
        <p:nvSpPr>
          <p:cNvPr id="864263" name="Rectangle 7"/>
          <p:cNvSpPr>
            <a:spLocks noChangeArrowheads="1"/>
          </p:cNvSpPr>
          <p:nvPr/>
        </p:nvSpPr>
        <p:spPr bwMode="auto">
          <a:xfrm>
            <a:off x="6278564" y="3748089"/>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p>
        </p:txBody>
      </p:sp>
      <p:sp>
        <p:nvSpPr>
          <p:cNvPr id="864264" name="Line 8"/>
          <p:cNvSpPr>
            <a:spLocks noChangeShapeType="1"/>
          </p:cNvSpPr>
          <p:nvPr/>
        </p:nvSpPr>
        <p:spPr bwMode="auto">
          <a:xfrm flipH="1">
            <a:off x="5516563" y="30622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4265" name="Line 9"/>
          <p:cNvSpPr>
            <a:spLocks noChangeShapeType="1"/>
          </p:cNvSpPr>
          <p:nvPr/>
        </p:nvSpPr>
        <p:spPr bwMode="auto">
          <a:xfrm>
            <a:off x="6583363" y="30622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4266" name="Line 10"/>
          <p:cNvSpPr>
            <a:spLocks noChangeShapeType="1"/>
          </p:cNvSpPr>
          <p:nvPr/>
        </p:nvSpPr>
        <p:spPr bwMode="auto">
          <a:xfrm>
            <a:off x="5135563" y="4814888"/>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4267" name="Line 11"/>
          <p:cNvSpPr>
            <a:spLocks noChangeShapeType="1"/>
          </p:cNvSpPr>
          <p:nvPr/>
        </p:nvSpPr>
        <p:spPr bwMode="auto">
          <a:xfrm>
            <a:off x="5516563" y="4281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4268" name="Line 12"/>
          <p:cNvSpPr>
            <a:spLocks noChangeShapeType="1"/>
          </p:cNvSpPr>
          <p:nvPr/>
        </p:nvSpPr>
        <p:spPr bwMode="auto">
          <a:xfrm>
            <a:off x="6583363" y="435768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4269" name="Line 13"/>
          <p:cNvSpPr>
            <a:spLocks noChangeShapeType="1"/>
          </p:cNvSpPr>
          <p:nvPr/>
        </p:nvSpPr>
        <p:spPr bwMode="auto">
          <a:xfrm>
            <a:off x="5973763" y="48148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4270" name="Rectangle 14"/>
          <p:cNvSpPr>
            <a:spLocks noChangeArrowheads="1"/>
          </p:cNvSpPr>
          <p:nvPr/>
        </p:nvSpPr>
        <p:spPr bwMode="auto">
          <a:xfrm>
            <a:off x="5364163" y="5195888"/>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a:solidFill>
                  <a:srgbClr val="000000"/>
                </a:solidFill>
                <a:latin typeface="Comic Sans MS" pitchFamily="66" charset="0"/>
                <a:ea typeface="宋体" pitchFamily="2" charset="-122"/>
              </a:rPr>
              <a:t>X</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64258"/>
                                        </p:tgtEl>
                                        <p:attrNameLst>
                                          <p:attrName>style.visibility</p:attrName>
                                        </p:attrNameLst>
                                      </p:cBhvr>
                                      <p:to>
                                        <p:strVal val="visible"/>
                                      </p:to>
                                    </p:set>
                                    <p:anim calcmode="lin" valueType="num">
                                      <p:cBhvr additive="base">
                                        <p:cTn id="7" dur="500" fill="hold"/>
                                        <p:tgtEl>
                                          <p:spTgt spid="864258"/>
                                        </p:tgtEl>
                                        <p:attrNameLst>
                                          <p:attrName>ppt_x</p:attrName>
                                        </p:attrNameLst>
                                      </p:cBhvr>
                                      <p:tavLst>
                                        <p:tav tm="0">
                                          <p:val>
                                            <p:strVal val="#ppt_x"/>
                                          </p:val>
                                        </p:tav>
                                        <p:tav tm="100000">
                                          <p:val>
                                            <p:strVal val="#ppt_x"/>
                                          </p:val>
                                        </p:tav>
                                      </p:tavLst>
                                    </p:anim>
                                    <p:anim calcmode="lin" valueType="num">
                                      <p:cBhvr additive="base">
                                        <p:cTn id="8" dur="500" fill="hold"/>
                                        <p:tgtEl>
                                          <p:spTgt spid="86425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64259">
                                            <p:txEl>
                                              <p:pRg st="0" end="0"/>
                                            </p:txEl>
                                          </p:spTgt>
                                        </p:tgtEl>
                                        <p:attrNameLst>
                                          <p:attrName>style.visibility</p:attrName>
                                        </p:attrNameLst>
                                      </p:cBhvr>
                                      <p:to>
                                        <p:strVal val="visible"/>
                                      </p:to>
                                    </p:set>
                                    <p:animEffect transition="in" filter="box(out)">
                                      <p:cBhvr>
                                        <p:cTn id="13" dur="500"/>
                                        <p:tgtEl>
                                          <p:spTgt spid="864259">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9" presetClass="entr" presetSubtype="0" decel="100000" fill="hold" grpId="0" nodeType="clickEffect">
                                  <p:stCondLst>
                                    <p:cond delay="0"/>
                                  </p:stCondLst>
                                  <p:childTnLst>
                                    <p:set>
                                      <p:cBhvr>
                                        <p:cTn id="17" dur="1" fill="hold">
                                          <p:stCondLst>
                                            <p:cond delay="0"/>
                                          </p:stCondLst>
                                        </p:cTn>
                                        <p:tgtEl>
                                          <p:spTgt spid="864260"/>
                                        </p:tgtEl>
                                        <p:attrNameLst>
                                          <p:attrName>style.visibility</p:attrName>
                                        </p:attrNameLst>
                                      </p:cBhvr>
                                      <p:to>
                                        <p:strVal val="visible"/>
                                      </p:to>
                                    </p:set>
                                    <p:anim calcmode="lin" valueType="num">
                                      <p:cBhvr>
                                        <p:cTn id="18" dur="500" fill="hold"/>
                                        <p:tgtEl>
                                          <p:spTgt spid="864260"/>
                                        </p:tgtEl>
                                        <p:attrNameLst>
                                          <p:attrName>ppt_w</p:attrName>
                                        </p:attrNameLst>
                                      </p:cBhvr>
                                      <p:tavLst>
                                        <p:tav tm="0">
                                          <p:val>
                                            <p:fltVal val="0"/>
                                          </p:val>
                                        </p:tav>
                                        <p:tav tm="100000">
                                          <p:val>
                                            <p:strVal val="#ppt_w"/>
                                          </p:val>
                                        </p:tav>
                                      </p:tavLst>
                                    </p:anim>
                                    <p:anim calcmode="lin" valueType="num">
                                      <p:cBhvr>
                                        <p:cTn id="19" dur="500" fill="hold"/>
                                        <p:tgtEl>
                                          <p:spTgt spid="864260"/>
                                        </p:tgtEl>
                                        <p:attrNameLst>
                                          <p:attrName>ppt_h</p:attrName>
                                        </p:attrNameLst>
                                      </p:cBhvr>
                                      <p:tavLst>
                                        <p:tav tm="0">
                                          <p:val>
                                            <p:fltVal val="0"/>
                                          </p:val>
                                        </p:tav>
                                        <p:tav tm="100000">
                                          <p:val>
                                            <p:strVal val="#ppt_h"/>
                                          </p:val>
                                        </p:tav>
                                      </p:tavLst>
                                    </p:anim>
                                    <p:anim calcmode="lin" valueType="num">
                                      <p:cBhvr>
                                        <p:cTn id="20" dur="500" fill="hold"/>
                                        <p:tgtEl>
                                          <p:spTgt spid="864260"/>
                                        </p:tgtEl>
                                        <p:attrNameLst>
                                          <p:attrName>style.rotation</p:attrName>
                                        </p:attrNameLst>
                                      </p:cBhvr>
                                      <p:tavLst>
                                        <p:tav tm="0">
                                          <p:val>
                                            <p:fltVal val="360"/>
                                          </p:val>
                                        </p:tav>
                                        <p:tav tm="100000">
                                          <p:val>
                                            <p:fltVal val="0"/>
                                          </p:val>
                                        </p:tav>
                                      </p:tavLst>
                                    </p:anim>
                                    <p:animEffect transition="in" filter="fade">
                                      <p:cBhvr>
                                        <p:cTn id="21" dur="500"/>
                                        <p:tgtEl>
                                          <p:spTgt spid="864260"/>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864261"/>
                                        </p:tgtEl>
                                        <p:attrNameLst>
                                          <p:attrName>style.visibility</p:attrName>
                                        </p:attrNameLst>
                                      </p:cBhvr>
                                      <p:to>
                                        <p:strVal val="visible"/>
                                      </p:to>
                                    </p:set>
                                    <p:anim calcmode="lin" valueType="num">
                                      <p:cBhvr>
                                        <p:cTn id="24" dur="500" fill="hold"/>
                                        <p:tgtEl>
                                          <p:spTgt spid="864261"/>
                                        </p:tgtEl>
                                        <p:attrNameLst>
                                          <p:attrName>ppt_w</p:attrName>
                                        </p:attrNameLst>
                                      </p:cBhvr>
                                      <p:tavLst>
                                        <p:tav tm="0">
                                          <p:val>
                                            <p:fltVal val="0"/>
                                          </p:val>
                                        </p:tav>
                                        <p:tav tm="100000">
                                          <p:val>
                                            <p:strVal val="#ppt_w"/>
                                          </p:val>
                                        </p:tav>
                                      </p:tavLst>
                                    </p:anim>
                                    <p:anim calcmode="lin" valueType="num">
                                      <p:cBhvr>
                                        <p:cTn id="25" dur="500" fill="hold"/>
                                        <p:tgtEl>
                                          <p:spTgt spid="864261"/>
                                        </p:tgtEl>
                                        <p:attrNameLst>
                                          <p:attrName>ppt_h</p:attrName>
                                        </p:attrNameLst>
                                      </p:cBhvr>
                                      <p:tavLst>
                                        <p:tav tm="0">
                                          <p:val>
                                            <p:fltVal val="0"/>
                                          </p:val>
                                        </p:tav>
                                        <p:tav tm="100000">
                                          <p:val>
                                            <p:strVal val="#ppt_h"/>
                                          </p:val>
                                        </p:tav>
                                      </p:tavLst>
                                    </p:anim>
                                    <p:anim calcmode="lin" valueType="num">
                                      <p:cBhvr>
                                        <p:cTn id="26" dur="500" fill="hold"/>
                                        <p:tgtEl>
                                          <p:spTgt spid="864261"/>
                                        </p:tgtEl>
                                        <p:attrNameLst>
                                          <p:attrName>style.rotation</p:attrName>
                                        </p:attrNameLst>
                                      </p:cBhvr>
                                      <p:tavLst>
                                        <p:tav tm="0">
                                          <p:val>
                                            <p:fltVal val="360"/>
                                          </p:val>
                                        </p:tav>
                                        <p:tav tm="100000">
                                          <p:val>
                                            <p:fltVal val="0"/>
                                          </p:val>
                                        </p:tav>
                                      </p:tavLst>
                                    </p:anim>
                                    <p:animEffect transition="in" filter="fade">
                                      <p:cBhvr>
                                        <p:cTn id="27" dur="500"/>
                                        <p:tgtEl>
                                          <p:spTgt spid="864261"/>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864262"/>
                                        </p:tgtEl>
                                        <p:attrNameLst>
                                          <p:attrName>style.visibility</p:attrName>
                                        </p:attrNameLst>
                                      </p:cBhvr>
                                      <p:to>
                                        <p:strVal val="visible"/>
                                      </p:to>
                                    </p:set>
                                    <p:anim calcmode="lin" valueType="num">
                                      <p:cBhvr>
                                        <p:cTn id="30" dur="500" fill="hold"/>
                                        <p:tgtEl>
                                          <p:spTgt spid="864262"/>
                                        </p:tgtEl>
                                        <p:attrNameLst>
                                          <p:attrName>ppt_w</p:attrName>
                                        </p:attrNameLst>
                                      </p:cBhvr>
                                      <p:tavLst>
                                        <p:tav tm="0">
                                          <p:val>
                                            <p:fltVal val="0"/>
                                          </p:val>
                                        </p:tav>
                                        <p:tav tm="100000">
                                          <p:val>
                                            <p:strVal val="#ppt_w"/>
                                          </p:val>
                                        </p:tav>
                                      </p:tavLst>
                                    </p:anim>
                                    <p:anim calcmode="lin" valueType="num">
                                      <p:cBhvr>
                                        <p:cTn id="31" dur="500" fill="hold"/>
                                        <p:tgtEl>
                                          <p:spTgt spid="864262"/>
                                        </p:tgtEl>
                                        <p:attrNameLst>
                                          <p:attrName>ppt_h</p:attrName>
                                        </p:attrNameLst>
                                      </p:cBhvr>
                                      <p:tavLst>
                                        <p:tav tm="0">
                                          <p:val>
                                            <p:fltVal val="0"/>
                                          </p:val>
                                        </p:tav>
                                        <p:tav tm="100000">
                                          <p:val>
                                            <p:strVal val="#ppt_h"/>
                                          </p:val>
                                        </p:tav>
                                      </p:tavLst>
                                    </p:anim>
                                    <p:anim calcmode="lin" valueType="num">
                                      <p:cBhvr>
                                        <p:cTn id="32" dur="500" fill="hold"/>
                                        <p:tgtEl>
                                          <p:spTgt spid="864262"/>
                                        </p:tgtEl>
                                        <p:attrNameLst>
                                          <p:attrName>style.rotation</p:attrName>
                                        </p:attrNameLst>
                                      </p:cBhvr>
                                      <p:tavLst>
                                        <p:tav tm="0">
                                          <p:val>
                                            <p:fltVal val="360"/>
                                          </p:val>
                                        </p:tav>
                                        <p:tav tm="100000">
                                          <p:val>
                                            <p:fltVal val="0"/>
                                          </p:val>
                                        </p:tav>
                                      </p:tavLst>
                                    </p:anim>
                                    <p:animEffect transition="in" filter="fade">
                                      <p:cBhvr>
                                        <p:cTn id="33" dur="500"/>
                                        <p:tgtEl>
                                          <p:spTgt spid="864262"/>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4263"/>
                                        </p:tgtEl>
                                        <p:attrNameLst>
                                          <p:attrName>style.visibility</p:attrName>
                                        </p:attrNameLst>
                                      </p:cBhvr>
                                      <p:to>
                                        <p:strVal val="visible"/>
                                      </p:to>
                                    </p:set>
                                    <p:anim calcmode="lin" valueType="num">
                                      <p:cBhvr>
                                        <p:cTn id="36" dur="500" fill="hold"/>
                                        <p:tgtEl>
                                          <p:spTgt spid="864263"/>
                                        </p:tgtEl>
                                        <p:attrNameLst>
                                          <p:attrName>ppt_w</p:attrName>
                                        </p:attrNameLst>
                                      </p:cBhvr>
                                      <p:tavLst>
                                        <p:tav tm="0">
                                          <p:val>
                                            <p:fltVal val="0"/>
                                          </p:val>
                                        </p:tav>
                                        <p:tav tm="100000">
                                          <p:val>
                                            <p:strVal val="#ppt_w"/>
                                          </p:val>
                                        </p:tav>
                                      </p:tavLst>
                                    </p:anim>
                                    <p:anim calcmode="lin" valueType="num">
                                      <p:cBhvr>
                                        <p:cTn id="37" dur="500" fill="hold"/>
                                        <p:tgtEl>
                                          <p:spTgt spid="864263"/>
                                        </p:tgtEl>
                                        <p:attrNameLst>
                                          <p:attrName>ppt_h</p:attrName>
                                        </p:attrNameLst>
                                      </p:cBhvr>
                                      <p:tavLst>
                                        <p:tav tm="0">
                                          <p:val>
                                            <p:fltVal val="0"/>
                                          </p:val>
                                        </p:tav>
                                        <p:tav tm="100000">
                                          <p:val>
                                            <p:strVal val="#ppt_h"/>
                                          </p:val>
                                        </p:tav>
                                      </p:tavLst>
                                    </p:anim>
                                    <p:anim calcmode="lin" valueType="num">
                                      <p:cBhvr>
                                        <p:cTn id="38" dur="500" fill="hold"/>
                                        <p:tgtEl>
                                          <p:spTgt spid="864263"/>
                                        </p:tgtEl>
                                        <p:attrNameLst>
                                          <p:attrName>style.rotation</p:attrName>
                                        </p:attrNameLst>
                                      </p:cBhvr>
                                      <p:tavLst>
                                        <p:tav tm="0">
                                          <p:val>
                                            <p:fltVal val="360"/>
                                          </p:val>
                                        </p:tav>
                                        <p:tav tm="100000">
                                          <p:val>
                                            <p:fltVal val="0"/>
                                          </p:val>
                                        </p:tav>
                                      </p:tavLst>
                                    </p:anim>
                                    <p:animEffect transition="in" filter="fade">
                                      <p:cBhvr>
                                        <p:cTn id="39" dur="500"/>
                                        <p:tgtEl>
                                          <p:spTgt spid="864263"/>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864264"/>
                                        </p:tgtEl>
                                        <p:attrNameLst>
                                          <p:attrName>style.visibility</p:attrName>
                                        </p:attrNameLst>
                                      </p:cBhvr>
                                      <p:to>
                                        <p:strVal val="visible"/>
                                      </p:to>
                                    </p:set>
                                    <p:anim calcmode="lin" valueType="num">
                                      <p:cBhvr>
                                        <p:cTn id="42" dur="500" fill="hold"/>
                                        <p:tgtEl>
                                          <p:spTgt spid="864264"/>
                                        </p:tgtEl>
                                        <p:attrNameLst>
                                          <p:attrName>ppt_w</p:attrName>
                                        </p:attrNameLst>
                                      </p:cBhvr>
                                      <p:tavLst>
                                        <p:tav tm="0">
                                          <p:val>
                                            <p:fltVal val="0"/>
                                          </p:val>
                                        </p:tav>
                                        <p:tav tm="100000">
                                          <p:val>
                                            <p:strVal val="#ppt_w"/>
                                          </p:val>
                                        </p:tav>
                                      </p:tavLst>
                                    </p:anim>
                                    <p:anim calcmode="lin" valueType="num">
                                      <p:cBhvr>
                                        <p:cTn id="43" dur="500" fill="hold"/>
                                        <p:tgtEl>
                                          <p:spTgt spid="864264"/>
                                        </p:tgtEl>
                                        <p:attrNameLst>
                                          <p:attrName>ppt_h</p:attrName>
                                        </p:attrNameLst>
                                      </p:cBhvr>
                                      <p:tavLst>
                                        <p:tav tm="0">
                                          <p:val>
                                            <p:fltVal val="0"/>
                                          </p:val>
                                        </p:tav>
                                        <p:tav tm="100000">
                                          <p:val>
                                            <p:strVal val="#ppt_h"/>
                                          </p:val>
                                        </p:tav>
                                      </p:tavLst>
                                    </p:anim>
                                    <p:anim calcmode="lin" valueType="num">
                                      <p:cBhvr>
                                        <p:cTn id="44" dur="500" fill="hold"/>
                                        <p:tgtEl>
                                          <p:spTgt spid="864264"/>
                                        </p:tgtEl>
                                        <p:attrNameLst>
                                          <p:attrName>style.rotation</p:attrName>
                                        </p:attrNameLst>
                                      </p:cBhvr>
                                      <p:tavLst>
                                        <p:tav tm="0">
                                          <p:val>
                                            <p:fltVal val="360"/>
                                          </p:val>
                                        </p:tav>
                                        <p:tav tm="100000">
                                          <p:val>
                                            <p:fltVal val="0"/>
                                          </p:val>
                                        </p:tav>
                                      </p:tavLst>
                                    </p:anim>
                                    <p:animEffect transition="in" filter="fade">
                                      <p:cBhvr>
                                        <p:cTn id="45" dur="500"/>
                                        <p:tgtEl>
                                          <p:spTgt spid="864264"/>
                                        </p:tgtEl>
                                      </p:cBhvr>
                                    </p:animEffect>
                                  </p:childTnLst>
                                </p:cTn>
                              </p:par>
                              <p:par>
                                <p:cTn id="46" presetID="49" presetClass="entr" presetSubtype="0" decel="100000" fill="hold" grpId="0" nodeType="withEffect">
                                  <p:stCondLst>
                                    <p:cond delay="0"/>
                                  </p:stCondLst>
                                  <p:childTnLst>
                                    <p:set>
                                      <p:cBhvr>
                                        <p:cTn id="47" dur="1" fill="hold">
                                          <p:stCondLst>
                                            <p:cond delay="0"/>
                                          </p:stCondLst>
                                        </p:cTn>
                                        <p:tgtEl>
                                          <p:spTgt spid="864265"/>
                                        </p:tgtEl>
                                        <p:attrNameLst>
                                          <p:attrName>style.visibility</p:attrName>
                                        </p:attrNameLst>
                                      </p:cBhvr>
                                      <p:to>
                                        <p:strVal val="visible"/>
                                      </p:to>
                                    </p:set>
                                    <p:anim calcmode="lin" valueType="num">
                                      <p:cBhvr>
                                        <p:cTn id="48" dur="500" fill="hold"/>
                                        <p:tgtEl>
                                          <p:spTgt spid="864265"/>
                                        </p:tgtEl>
                                        <p:attrNameLst>
                                          <p:attrName>ppt_w</p:attrName>
                                        </p:attrNameLst>
                                      </p:cBhvr>
                                      <p:tavLst>
                                        <p:tav tm="0">
                                          <p:val>
                                            <p:fltVal val="0"/>
                                          </p:val>
                                        </p:tav>
                                        <p:tav tm="100000">
                                          <p:val>
                                            <p:strVal val="#ppt_w"/>
                                          </p:val>
                                        </p:tav>
                                      </p:tavLst>
                                    </p:anim>
                                    <p:anim calcmode="lin" valueType="num">
                                      <p:cBhvr>
                                        <p:cTn id="49" dur="500" fill="hold"/>
                                        <p:tgtEl>
                                          <p:spTgt spid="864265"/>
                                        </p:tgtEl>
                                        <p:attrNameLst>
                                          <p:attrName>ppt_h</p:attrName>
                                        </p:attrNameLst>
                                      </p:cBhvr>
                                      <p:tavLst>
                                        <p:tav tm="0">
                                          <p:val>
                                            <p:fltVal val="0"/>
                                          </p:val>
                                        </p:tav>
                                        <p:tav tm="100000">
                                          <p:val>
                                            <p:strVal val="#ppt_h"/>
                                          </p:val>
                                        </p:tav>
                                      </p:tavLst>
                                    </p:anim>
                                    <p:anim calcmode="lin" valueType="num">
                                      <p:cBhvr>
                                        <p:cTn id="50" dur="500" fill="hold"/>
                                        <p:tgtEl>
                                          <p:spTgt spid="864265"/>
                                        </p:tgtEl>
                                        <p:attrNameLst>
                                          <p:attrName>style.rotation</p:attrName>
                                        </p:attrNameLst>
                                      </p:cBhvr>
                                      <p:tavLst>
                                        <p:tav tm="0">
                                          <p:val>
                                            <p:fltVal val="360"/>
                                          </p:val>
                                        </p:tav>
                                        <p:tav tm="100000">
                                          <p:val>
                                            <p:fltVal val="0"/>
                                          </p:val>
                                        </p:tav>
                                      </p:tavLst>
                                    </p:anim>
                                    <p:animEffect transition="in" filter="fade">
                                      <p:cBhvr>
                                        <p:cTn id="51" dur="500"/>
                                        <p:tgtEl>
                                          <p:spTgt spid="86426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864266"/>
                                        </p:tgtEl>
                                        <p:attrNameLst>
                                          <p:attrName>style.visibility</p:attrName>
                                        </p:attrNameLst>
                                      </p:cBhvr>
                                      <p:to>
                                        <p:strVal val="visible"/>
                                      </p:to>
                                    </p:set>
                                    <p:anim calcmode="lin" valueType="num">
                                      <p:cBhvr>
                                        <p:cTn id="54" dur="500" fill="hold"/>
                                        <p:tgtEl>
                                          <p:spTgt spid="864266"/>
                                        </p:tgtEl>
                                        <p:attrNameLst>
                                          <p:attrName>ppt_w</p:attrName>
                                        </p:attrNameLst>
                                      </p:cBhvr>
                                      <p:tavLst>
                                        <p:tav tm="0">
                                          <p:val>
                                            <p:fltVal val="0"/>
                                          </p:val>
                                        </p:tav>
                                        <p:tav tm="100000">
                                          <p:val>
                                            <p:strVal val="#ppt_w"/>
                                          </p:val>
                                        </p:tav>
                                      </p:tavLst>
                                    </p:anim>
                                    <p:anim calcmode="lin" valueType="num">
                                      <p:cBhvr>
                                        <p:cTn id="55" dur="500" fill="hold"/>
                                        <p:tgtEl>
                                          <p:spTgt spid="864266"/>
                                        </p:tgtEl>
                                        <p:attrNameLst>
                                          <p:attrName>ppt_h</p:attrName>
                                        </p:attrNameLst>
                                      </p:cBhvr>
                                      <p:tavLst>
                                        <p:tav tm="0">
                                          <p:val>
                                            <p:fltVal val="0"/>
                                          </p:val>
                                        </p:tav>
                                        <p:tav tm="100000">
                                          <p:val>
                                            <p:strVal val="#ppt_h"/>
                                          </p:val>
                                        </p:tav>
                                      </p:tavLst>
                                    </p:anim>
                                    <p:anim calcmode="lin" valueType="num">
                                      <p:cBhvr>
                                        <p:cTn id="56" dur="500" fill="hold"/>
                                        <p:tgtEl>
                                          <p:spTgt spid="864266"/>
                                        </p:tgtEl>
                                        <p:attrNameLst>
                                          <p:attrName>style.rotation</p:attrName>
                                        </p:attrNameLst>
                                      </p:cBhvr>
                                      <p:tavLst>
                                        <p:tav tm="0">
                                          <p:val>
                                            <p:fltVal val="360"/>
                                          </p:val>
                                        </p:tav>
                                        <p:tav tm="100000">
                                          <p:val>
                                            <p:fltVal val="0"/>
                                          </p:val>
                                        </p:tav>
                                      </p:tavLst>
                                    </p:anim>
                                    <p:animEffect transition="in" filter="fade">
                                      <p:cBhvr>
                                        <p:cTn id="57" dur="500"/>
                                        <p:tgtEl>
                                          <p:spTgt spid="864266"/>
                                        </p:tgtEl>
                                      </p:cBhvr>
                                    </p:animEffect>
                                  </p:childTnLst>
                                </p:cTn>
                              </p:par>
                              <p:par>
                                <p:cTn id="58" presetID="49" presetClass="entr" presetSubtype="0" decel="100000" fill="hold" grpId="0" nodeType="withEffect">
                                  <p:stCondLst>
                                    <p:cond delay="0"/>
                                  </p:stCondLst>
                                  <p:childTnLst>
                                    <p:set>
                                      <p:cBhvr>
                                        <p:cTn id="59" dur="1" fill="hold">
                                          <p:stCondLst>
                                            <p:cond delay="0"/>
                                          </p:stCondLst>
                                        </p:cTn>
                                        <p:tgtEl>
                                          <p:spTgt spid="864267"/>
                                        </p:tgtEl>
                                        <p:attrNameLst>
                                          <p:attrName>style.visibility</p:attrName>
                                        </p:attrNameLst>
                                      </p:cBhvr>
                                      <p:to>
                                        <p:strVal val="visible"/>
                                      </p:to>
                                    </p:set>
                                    <p:anim calcmode="lin" valueType="num">
                                      <p:cBhvr>
                                        <p:cTn id="60" dur="500" fill="hold"/>
                                        <p:tgtEl>
                                          <p:spTgt spid="864267"/>
                                        </p:tgtEl>
                                        <p:attrNameLst>
                                          <p:attrName>ppt_w</p:attrName>
                                        </p:attrNameLst>
                                      </p:cBhvr>
                                      <p:tavLst>
                                        <p:tav tm="0">
                                          <p:val>
                                            <p:fltVal val="0"/>
                                          </p:val>
                                        </p:tav>
                                        <p:tav tm="100000">
                                          <p:val>
                                            <p:strVal val="#ppt_w"/>
                                          </p:val>
                                        </p:tav>
                                      </p:tavLst>
                                    </p:anim>
                                    <p:anim calcmode="lin" valueType="num">
                                      <p:cBhvr>
                                        <p:cTn id="61" dur="500" fill="hold"/>
                                        <p:tgtEl>
                                          <p:spTgt spid="864267"/>
                                        </p:tgtEl>
                                        <p:attrNameLst>
                                          <p:attrName>ppt_h</p:attrName>
                                        </p:attrNameLst>
                                      </p:cBhvr>
                                      <p:tavLst>
                                        <p:tav tm="0">
                                          <p:val>
                                            <p:fltVal val="0"/>
                                          </p:val>
                                        </p:tav>
                                        <p:tav tm="100000">
                                          <p:val>
                                            <p:strVal val="#ppt_h"/>
                                          </p:val>
                                        </p:tav>
                                      </p:tavLst>
                                    </p:anim>
                                    <p:anim calcmode="lin" valueType="num">
                                      <p:cBhvr>
                                        <p:cTn id="62" dur="500" fill="hold"/>
                                        <p:tgtEl>
                                          <p:spTgt spid="864267"/>
                                        </p:tgtEl>
                                        <p:attrNameLst>
                                          <p:attrName>style.rotation</p:attrName>
                                        </p:attrNameLst>
                                      </p:cBhvr>
                                      <p:tavLst>
                                        <p:tav tm="0">
                                          <p:val>
                                            <p:fltVal val="360"/>
                                          </p:val>
                                        </p:tav>
                                        <p:tav tm="100000">
                                          <p:val>
                                            <p:fltVal val="0"/>
                                          </p:val>
                                        </p:tav>
                                      </p:tavLst>
                                    </p:anim>
                                    <p:animEffect transition="in" filter="fade">
                                      <p:cBhvr>
                                        <p:cTn id="63" dur="500"/>
                                        <p:tgtEl>
                                          <p:spTgt spid="864267"/>
                                        </p:tgtEl>
                                      </p:cBhvr>
                                    </p:animEffect>
                                  </p:childTnLst>
                                </p:cTn>
                              </p:par>
                              <p:par>
                                <p:cTn id="64" presetID="49" presetClass="entr" presetSubtype="0" decel="100000" fill="hold" grpId="0" nodeType="withEffect">
                                  <p:stCondLst>
                                    <p:cond delay="0"/>
                                  </p:stCondLst>
                                  <p:childTnLst>
                                    <p:set>
                                      <p:cBhvr>
                                        <p:cTn id="65" dur="1" fill="hold">
                                          <p:stCondLst>
                                            <p:cond delay="0"/>
                                          </p:stCondLst>
                                        </p:cTn>
                                        <p:tgtEl>
                                          <p:spTgt spid="864268"/>
                                        </p:tgtEl>
                                        <p:attrNameLst>
                                          <p:attrName>style.visibility</p:attrName>
                                        </p:attrNameLst>
                                      </p:cBhvr>
                                      <p:to>
                                        <p:strVal val="visible"/>
                                      </p:to>
                                    </p:set>
                                    <p:anim calcmode="lin" valueType="num">
                                      <p:cBhvr>
                                        <p:cTn id="66" dur="500" fill="hold"/>
                                        <p:tgtEl>
                                          <p:spTgt spid="864268"/>
                                        </p:tgtEl>
                                        <p:attrNameLst>
                                          <p:attrName>ppt_w</p:attrName>
                                        </p:attrNameLst>
                                      </p:cBhvr>
                                      <p:tavLst>
                                        <p:tav tm="0">
                                          <p:val>
                                            <p:fltVal val="0"/>
                                          </p:val>
                                        </p:tav>
                                        <p:tav tm="100000">
                                          <p:val>
                                            <p:strVal val="#ppt_w"/>
                                          </p:val>
                                        </p:tav>
                                      </p:tavLst>
                                    </p:anim>
                                    <p:anim calcmode="lin" valueType="num">
                                      <p:cBhvr>
                                        <p:cTn id="67" dur="500" fill="hold"/>
                                        <p:tgtEl>
                                          <p:spTgt spid="864268"/>
                                        </p:tgtEl>
                                        <p:attrNameLst>
                                          <p:attrName>ppt_h</p:attrName>
                                        </p:attrNameLst>
                                      </p:cBhvr>
                                      <p:tavLst>
                                        <p:tav tm="0">
                                          <p:val>
                                            <p:fltVal val="0"/>
                                          </p:val>
                                        </p:tav>
                                        <p:tav tm="100000">
                                          <p:val>
                                            <p:strVal val="#ppt_h"/>
                                          </p:val>
                                        </p:tav>
                                      </p:tavLst>
                                    </p:anim>
                                    <p:anim calcmode="lin" valueType="num">
                                      <p:cBhvr>
                                        <p:cTn id="68" dur="500" fill="hold"/>
                                        <p:tgtEl>
                                          <p:spTgt spid="864268"/>
                                        </p:tgtEl>
                                        <p:attrNameLst>
                                          <p:attrName>style.rotation</p:attrName>
                                        </p:attrNameLst>
                                      </p:cBhvr>
                                      <p:tavLst>
                                        <p:tav tm="0">
                                          <p:val>
                                            <p:fltVal val="360"/>
                                          </p:val>
                                        </p:tav>
                                        <p:tav tm="100000">
                                          <p:val>
                                            <p:fltVal val="0"/>
                                          </p:val>
                                        </p:tav>
                                      </p:tavLst>
                                    </p:anim>
                                    <p:animEffect transition="in" filter="fade">
                                      <p:cBhvr>
                                        <p:cTn id="69" dur="500"/>
                                        <p:tgtEl>
                                          <p:spTgt spid="864268"/>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864269"/>
                                        </p:tgtEl>
                                        <p:attrNameLst>
                                          <p:attrName>style.visibility</p:attrName>
                                        </p:attrNameLst>
                                      </p:cBhvr>
                                      <p:to>
                                        <p:strVal val="visible"/>
                                      </p:to>
                                    </p:set>
                                    <p:anim calcmode="lin" valueType="num">
                                      <p:cBhvr>
                                        <p:cTn id="72" dur="500" fill="hold"/>
                                        <p:tgtEl>
                                          <p:spTgt spid="864269"/>
                                        </p:tgtEl>
                                        <p:attrNameLst>
                                          <p:attrName>ppt_w</p:attrName>
                                        </p:attrNameLst>
                                      </p:cBhvr>
                                      <p:tavLst>
                                        <p:tav tm="0">
                                          <p:val>
                                            <p:fltVal val="0"/>
                                          </p:val>
                                        </p:tav>
                                        <p:tav tm="100000">
                                          <p:val>
                                            <p:strVal val="#ppt_w"/>
                                          </p:val>
                                        </p:tav>
                                      </p:tavLst>
                                    </p:anim>
                                    <p:anim calcmode="lin" valueType="num">
                                      <p:cBhvr>
                                        <p:cTn id="73" dur="500" fill="hold"/>
                                        <p:tgtEl>
                                          <p:spTgt spid="864269"/>
                                        </p:tgtEl>
                                        <p:attrNameLst>
                                          <p:attrName>ppt_h</p:attrName>
                                        </p:attrNameLst>
                                      </p:cBhvr>
                                      <p:tavLst>
                                        <p:tav tm="0">
                                          <p:val>
                                            <p:fltVal val="0"/>
                                          </p:val>
                                        </p:tav>
                                        <p:tav tm="100000">
                                          <p:val>
                                            <p:strVal val="#ppt_h"/>
                                          </p:val>
                                        </p:tav>
                                      </p:tavLst>
                                    </p:anim>
                                    <p:anim calcmode="lin" valueType="num">
                                      <p:cBhvr>
                                        <p:cTn id="74" dur="500" fill="hold"/>
                                        <p:tgtEl>
                                          <p:spTgt spid="864269"/>
                                        </p:tgtEl>
                                        <p:attrNameLst>
                                          <p:attrName>style.rotation</p:attrName>
                                        </p:attrNameLst>
                                      </p:cBhvr>
                                      <p:tavLst>
                                        <p:tav tm="0">
                                          <p:val>
                                            <p:fltVal val="360"/>
                                          </p:val>
                                        </p:tav>
                                        <p:tav tm="100000">
                                          <p:val>
                                            <p:fltVal val="0"/>
                                          </p:val>
                                        </p:tav>
                                      </p:tavLst>
                                    </p:anim>
                                    <p:animEffect transition="in" filter="fade">
                                      <p:cBhvr>
                                        <p:cTn id="75" dur="500"/>
                                        <p:tgtEl>
                                          <p:spTgt spid="864269"/>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864270"/>
                                        </p:tgtEl>
                                        <p:attrNameLst>
                                          <p:attrName>style.visibility</p:attrName>
                                        </p:attrNameLst>
                                      </p:cBhvr>
                                      <p:to>
                                        <p:strVal val="visible"/>
                                      </p:to>
                                    </p:set>
                                    <p:anim calcmode="lin" valueType="num">
                                      <p:cBhvr>
                                        <p:cTn id="78" dur="500" fill="hold"/>
                                        <p:tgtEl>
                                          <p:spTgt spid="864270"/>
                                        </p:tgtEl>
                                        <p:attrNameLst>
                                          <p:attrName>ppt_w</p:attrName>
                                        </p:attrNameLst>
                                      </p:cBhvr>
                                      <p:tavLst>
                                        <p:tav tm="0">
                                          <p:val>
                                            <p:fltVal val="0"/>
                                          </p:val>
                                        </p:tav>
                                        <p:tav tm="100000">
                                          <p:val>
                                            <p:strVal val="#ppt_w"/>
                                          </p:val>
                                        </p:tav>
                                      </p:tavLst>
                                    </p:anim>
                                    <p:anim calcmode="lin" valueType="num">
                                      <p:cBhvr>
                                        <p:cTn id="79" dur="500" fill="hold"/>
                                        <p:tgtEl>
                                          <p:spTgt spid="864270"/>
                                        </p:tgtEl>
                                        <p:attrNameLst>
                                          <p:attrName>ppt_h</p:attrName>
                                        </p:attrNameLst>
                                      </p:cBhvr>
                                      <p:tavLst>
                                        <p:tav tm="0">
                                          <p:val>
                                            <p:fltVal val="0"/>
                                          </p:val>
                                        </p:tav>
                                        <p:tav tm="100000">
                                          <p:val>
                                            <p:strVal val="#ppt_h"/>
                                          </p:val>
                                        </p:tav>
                                      </p:tavLst>
                                    </p:anim>
                                    <p:anim calcmode="lin" valueType="num">
                                      <p:cBhvr>
                                        <p:cTn id="80" dur="500" fill="hold"/>
                                        <p:tgtEl>
                                          <p:spTgt spid="864270"/>
                                        </p:tgtEl>
                                        <p:attrNameLst>
                                          <p:attrName>style.rotation</p:attrName>
                                        </p:attrNameLst>
                                      </p:cBhvr>
                                      <p:tavLst>
                                        <p:tav tm="0">
                                          <p:val>
                                            <p:fltVal val="360"/>
                                          </p:val>
                                        </p:tav>
                                        <p:tav tm="100000">
                                          <p:val>
                                            <p:fltVal val="0"/>
                                          </p:val>
                                        </p:tav>
                                      </p:tavLst>
                                    </p:anim>
                                    <p:animEffect transition="in" filter="fade">
                                      <p:cBhvr>
                                        <p:cTn id="81" dur="500"/>
                                        <p:tgtEl>
                                          <p:spTgt spid="864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58" grpId="0" autoUpdateAnimBg="0"/>
      <p:bldP spid="864259" grpId="0" build="p" autoUpdateAnimBg="0"/>
      <p:bldP spid="864260" grpId="0" animBg="1"/>
      <p:bldP spid="864261" grpId="0" animBg="1"/>
      <p:bldP spid="864262" grpId="0" animBg="1"/>
      <p:bldP spid="864263" grpId="0" animBg="1"/>
      <p:bldP spid="864264" grpId="0" animBg="1"/>
      <p:bldP spid="864265" grpId="0" animBg="1"/>
      <p:bldP spid="864266" grpId="0" animBg="1"/>
      <p:bldP spid="864267" grpId="0" animBg="1"/>
      <p:bldP spid="864268" grpId="0" animBg="1"/>
      <p:bldP spid="864269" grpId="0" animBg="1"/>
      <p:bldP spid="86427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6324" name="Picture 20" descr="05"/>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tretch>
            <a:fillRect/>
          </a:stretch>
        </p:blipFill>
        <p:spPr>
          <a:xfrm>
            <a:off x="6060331" y="4204609"/>
            <a:ext cx="504825" cy="381000"/>
          </a:xfrm>
        </p:spPr>
      </p:pic>
      <p:sp>
        <p:nvSpPr>
          <p:cNvPr id="866306" name="Rectangle 2"/>
          <p:cNvSpPr>
            <a:spLocks noChangeAspect="1" noChangeArrowheads="1"/>
          </p:cNvSpPr>
          <p:nvPr/>
        </p:nvSpPr>
        <p:spPr bwMode="auto">
          <a:xfrm>
            <a:off x="4852244" y="1880510"/>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P1</a:t>
            </a:r>
          </a:p>
        </p:txBody>
      </p:sp>
      <p:sp>
        <p:nvSpPr>
          <p:cNvPr id="866307" name="Rectangle 3"/>
          <p:cNvSpPr>
            <a:spLocks noChangeArrowheads="1"/>
          </p:cNvSpPr>
          <p:nvPr/>
        </p:nvSpPr>
        <p:spPr bwMode="auto">
          <a:xfrm>
            <a:off x="4852244" y="3099710"/>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p>
        </p:txBody>
      </p:sp>
      <p:sp>
        <p:nvSpPr>
          <p:cNvPr id="866308" name="Rectangle 4"/>
          <p:cNvSpPr>
            <a:spLocks noChangeArrowheads="1"/>
          </p:cNvSpPr>
          <p:nvPr/>
        </p:nvSpPr>
        <p:spPr bwMode="auto">
          <a:xfrm>
            <a:off x="5919044" y="1880510"/>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P2</a:t>
            </a:r>
          </a:p>
        </p:txBody>
      </p:sp>
      <p:sp>
        <p:nvSpPr>
          <p:cNvPr id="866309" name="Rectangle 5"/>
          <p:cNvSpPr>
            <a:spLocks noChangeArrowheads="1"/>
          </p:cNvSpPr>
          <p:nvPr/>
        </p:nvSpPr>
        <p:spPr bwMode="auto">
          <a:xfrm>
            <a:off x="5919044" y="3099710"/>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p>
        </p:txBody>
      </p:sp>
      <p:sp>
        <p:nvSpPr>
          <p:cNvPr id="866310" name="Line 6"/>
          <p:cNvSpPr>
            <a:spLocks noChangeShapeType="1"/>
          </p:cNvSpPr>
          <p:nvPr/>
        </p:nvSpPr>
        <p:spPr bwMode="auto">
          <a:xfrm flipH="1">
            <a:off x="5157043" y="2413909"/>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6311" name="Line 7"/>
          <p:cNvSpPr>
            <a:spLocks noChangeShapeType="1"/>
          </p:cNvSpPr>
          <p:nvPr/>
        </p:nvSpPr>
        <p:spPr bwMode="auto">
          <a:xfrm>
            <a:off x="6223843" y="2413909"/>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6312" name="Line 8"/>
          <p:cNvSpPr>
            <a:spLocks noChangeShapeType="1"/>
          </p:cNvSpPr>
          <p:nvPr/>
        </p:nvSpPr>
        <p:spPr bwMode="auto">
          <a:xfrm>
            <a:off x="4799856" y="4166509"/>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6313" name="Line 9"/>
          <p:cNvSpPr>
            <a:spLocks noChangeShapeType="1"/>
          </p:cNvSpPr>
          <p:nvPr/>
        </p:nvSpPr>
        <p:spPr bwMode="auto">
          <a:xfrm>
            <a:off x="5157043" y="3633109"/>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6314" name="Line 10"/>
          <p:cNvSpPr>
            <a:spLocks noChangeShapeType="1"/>
          </p:cNvSpPr>
          <p:nvPr/>
        </p:nvSpPr>
        <p:spPr bwMode="auto">
          <a:xfrm>
            <a:off x="6223843" y="3709309"/>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6315" name="Line 11"/>
          <p:cNvSpPr>
            <a:spLocks noChangeShapeType="1"/>
          </p:cNvSpPr>
          <p:nvPr/>
        </p:nvSpPr>
        <p:spPr bwMode="auto">
          <a:xfrm>
            <a:off x="5614243" y="4166509"/>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6316" name="Rectangle 12"/>
          <p:cNvSpPr>
            <a:spLocks noChangeArrowheads="1"/>
          </p:cNvSpPr>
          <p:nvPr/>
        </p:nvSpPr>
        <p:spPr bwMode="auto">
          <a:xfrm>
            <a:off x="5004643" y="4547509"/>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a:solidFill>
                  <a:srgbClr val="000000"/>
                </a:solidFill>
                <a:latin typeface="Comic Sans MS" pitchFamily="66" charset="0"/>
                <a:ea typeface="宋体" pitchFamily="2" charset="-122"/>
              </a:rPr>
              <a:t>X</a:t>
            </a:r>
          </a:p>
        </p:txBody>
      </p:sp>
      <p:sp>
        <p:nvSpPr>
          <p:cNvPr id="866317" name="Rectangle 13"/>
          <p:cNvSpPr>
            <a:spLocks noChangeArrowheads="1"/>
          </p:cNvSpPr>
          <p:nvPr/>
        </p:nvSpPr>
        <p:spPr bwMode="auto">
          <a:xfrm>
            <a:off x="2457451" y="851334"/>
            <a:ext cx="68405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dirty="0">
                <a:solidFill>
                  <a:srgbClr val="000000"/>
                </a:solidFill>
                <a:latin typeface="Comic Sans MS" pitchFamily="66" charset="0"/>
                <a:ea typeface="宋体" pitchFamily="2" charset="-122"/>
              </a:rPr>
              <a:t>    P1</a:t>
            </a:r>
            <a:r>
              <a:rPr kumimoji="1" lang="zh-CN" altLang="en-US" sz="2400" dirty="0">
                <a:solidFill>
                  <a:srgbClr val="000000"/>
                </a:solidFill>
                <a:latin typeface="Comic Sans MS" pitchFamily="66" charset="0"/>
                <a:ea typeface="宋体" pitchFamily="2" charset="-122"/>
              </a:rPr>
              <a:t>和</a:t>
            </a:r>
            <a:r>
              <a:rPr kumimoji="1" lang="en-US" altLang="zh-CN" sz="2400" dirty="0">
                <a:solidFill>
                  <a:srgbClr val="000000"/>
                </a:solidFill>
                <a:latin typeface="Comic Sans MS" pitchFamily="66" charset="0"/>
                <a:ea typeface="宋体" pitchFamily="2" charset="-122"/>
              </a:rPr>
              <a:t>P2</a:t>
            </a:r>
            <a:r>
              <a:rPr kumimoji="1" lang="zh-CN" altLang="en-US" sz="2400" dirty="0">
                <a:solidFill>
                  <a:srgbClr val="000000"/>
                </a:solidFill>
                <a:latin typeface="Comic Sans MS" pitchFamily="66" charset="0"/>
                <a:ea typeface="宋体" pitchFamily="2" charset="-122"/>
              </a:rPr>
              <a:t>的本地高速缓存存储器</a:t>
            </a:r>
            <a:r>
              <a:rPr kumimoji="1" lang="en-US" altLang="zh-CN" sz="2400" dirty="0">
                <a:solidFill>
                  <a:srgbClr val="000000"/>
                </a:solidFill>
                <a:latin typeface="Comic Sans MS" pitchFamily="66" charset="0"/>
                <a:ea typeface="宋体" pitchFamily="2" charset="-122"/>
              </a:rPr>
              <a:t>C1</a:t>
            </a:r>
            <a:r>
              <a:rPr kumimoji="1" lang="zh-CN" altLang="en-US" sz="2400" dirty="0">
                <a:solidFill>
                  <a:srgbClr val="000000"/>
                </a:solidFill>
                <a:latin typeface="Comic Sans MS" pitchFamily="66" charset="0"/>
                <a:ea typeface="宋体" pitchFamily="2" charset="-122"/>
              </a:rPr>
              <a:t>和</a:t>
            </a:r>
            <a:r>
              <a:rPr kumimoji="1" lang="en-US" altLang="zh-CN" sz="2400" dirty="0">
                <a:solidFill>
                  <a:srgbClr val="000000"/>
                </a:solidFill>
                <a:latin typeface="Comic Sans MS" pitchFamily="66" charset="0"/>
                <a:ea typeface="宋体" pitchFamily="2" charset="-122"/>
              </a:rPr>
              <a:t>C2</a:t>
            </a:r>
            <a:r>
              <a:rPr kumimoji="1" lang="zh-CN" altLang="en-US" sz="2400" dirty="0">
                <a:solidFill>
                  <a:srgbClr val="000000"/>
                </a:solidFill>
                <a:latin typeface="Comic Sans MS" pitchFamily="66" charset="0"/>
                <a:ea typeface="宋体" pitchFamily="2" charset="-122"/>
              </a:rPr>
              <a:t>中分别有共享主存的某个数据</a:t>
            </a:r>
            <a:r>
              <a:rPr kumimoji="1" lang="en-US" altLang="zh-CN" sz="2400" dirty="0">
                <a:solidFill>
                  <a:srgbClr val="000000"/>
                </a:solidFill>
                <a:latin typeface="Comic Sans MS" pitchFamily="66" charset="0"/>
                <a:ea typeface="宋体" pitchFamily="2" charset="-122"/>
              </a:rPr>
              <a:t>X</a:t>
            </a:r>
            <a:r>
              <a:rPr kumimoji="1" lang="zh-CN" altLang="en-US" sz="2400" dirty="0">
                <a:solidFill>
                  <a:srgbClr val="000000"/>
                </a:solidFill>
                <a:latin typeface="Comic Sans MS" pitchFamily="66" charset="0"/>
                <a:ea typeface="宋体" pitchFamily="2" charset="-122"/>
              </a:rPr>
              <a:t>的拷贝。</a:t>
            </a:r>
          </a:p>
        </p:txBody>
      </p:sp>
      <p:sp>
        <p:nvSpPr>
          <p:cNvPr id="866318" name="AutoShape 14"/>
          <p:cNvSpPr>
            <a:spLocks noChangeArrowheads="1"/>
          </p:cNvSpPr>
          <p:nvPr/>
        </p:nvSpPr>
        <p:spPr bwMode="auto">
          <a:xfrm>
            <a:off x="1716106" y="1746167"/>
            <a:ext cx="2447925" cy="1873250"/>
          </a:xfrm>
          <a:prstGeom prst="cloudCallout">
            <a:avLst>
              <a:gd name="adj1" fmla="val 59532"/>
              <a:gd name="adj2" fmla="val 39153"/>
            </a:avLst>
          </a:prstGeom>
          <a:solidFill>
            <a:srgbClr val="FFF6A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en-US" altLang="zh-CN" sz="2400" dirty="0">
                <a:solidFill>
                  <a:srgbClr val="000000"/>
                </a:solidFill>
                <a:latin typeface="Comic Sans MS" pitchFamily="66" charset="0"/>
                <a:ea typeface="宋体" pitchFamily="2" charset="-122"/>
              </a:rPr>
              <a:t>P1</a:t>
            </a:r>
            <a:r>
              <a:rPr kumimoji="1" lang="zh-CN" altLang="en-US" sz="2400" dirty="0">
                <a:solidFill>
                  <a:srgbClr val="000000"/>
                </a:solidFill>
                <a:latin typeface="Comic Sans MS" pitchFamily="66" charset="0"/>
                <a:ea typeface="宋体" pitchFamily="2" charset="-122"/>
              </a:rPr>
              <a:t>改写</a:t>
            </a:r>
            <a:r>
              <a:rPr kumimoji="1" lang="en-US" altLang="zh-CN" sz="2400" dirty="0">
                <a:solidFill>
                  <a:srgbClr val="000000"/>
                </a:solidFill>
                <a:latin typeface="Comic Sans MS" pitchFamily="66" charset="0"/>
                <a:ea typeface="宋体" pitchFamily="2" charset="-122"/>
              </a:rPr>
              <a:t>C1</a:t>
            </a:r>
            <a:r>
              <a:rPr kumimoji="1" lang="zh-CN" altLang="en-US" sz="2400" dirty="0">
                <a:solidFill>
                  <a:srgbClr val="000000"/>
                </a:solidFill>
                <a:latin typeface="Comic Sans MS" pitchFamily="66" charset="0"/>
                <a:ea typeface="宋体" pitchFamily="2" charset="-122"/>
              </a:rPr>
              <a:t>中的</a:t>
            </a:r>
            <a:r>
              <a:rPr kumimoji="1" lang="en-US" altLang="zh-CN" sz="2400" dirty="0">
                <a:solidFill>
                  <a:srgbClr val="000000"/>
                </a:solidFill>
                <a:latin typeface="Comic Sans MS" pitchFamily="66" charset="0"/>
                <a:ea typeface="宋体" pitchFamily="2" charset="-122"/>
              </a:rPr>
              <a:t>X</a:t>
            </a:r>
            <a:r>
              <a:rPr kumimoji="1" lang="zh-CN" altLang="en-US" sz="2400" dirty="0">
                <a:solidFill>
                  <a:srgbClr val="000000"/>
                </a:solidFill>
                <a:latin typeface="Comic Sans MS" pitchFamily="66" charset="0"/>
                <a:ea typeface="宋体" pitchFamily="2" charset="-122"/>
              </a:rPr>
              <a:t>，使之变为</a:t>
            </a:r>
            <a:r>
              <a:rPr kumimoji="1" lang="en-US" altLang="zh-CN" sz="2400" dirty="0">
                <a:solidFill>
                  <a:srgbClr val="000000"/>
                </a:solidFill>
                <a:latin typeface="Comic Sans MS" pitchFamily="66" charset="0"/>
                <a:ea typeface="宋体" pitchFamily="2" charset="-122"/>
              </a:rPr>
              <a:t>X</a:t>
            </a:r>
            <a:r>
              <a:rPr kumimoji="1" lang="en-US" altLang="zh-CN" sz="2400" dirty="0">
                <a:solidFill>
                  <a:srgbClr val="000000"/>
                </a:solidFill>
                <a:latin typeface="Times New Roman"/>
                <a:ea typeface="宋体" pitchFamily="2" charset="-122"/>
              </a:rPr>
              <a:t>’</a:t>
            </a:r>
            <a:r>
              <a:rPr kumimoji="1" lang="zh-CN" altLang="en-US" sz="2400" dirty="0">
                <a:solidFill>
                  <a:srgbClr val="000000"/>
                </a:solidFill>
                <a:latin typeface="Comic Sans MS" pitchFamily="66" charset="0"/>
                <a:ea typeface="宋体" pitchFamily="2" charset="-122"/>
              </a:rPr>
              <a:t>。</a:t>
            </a:r>
          </a:p>
        </p:txBody>
      </p:sp>
      <p:sp>
        <p:nvSpPr>
          <p:cNvPr id="866319" name="Rectangle 15"/>
          <p:cNvSpPr>
            <a:spLocks noChangeArrowheads="1"/>
          </p:cNvSpPr>
          <p:nvPr/>
        </p:nvSpPr>
        <p:spPr bwMode="auto">
          <a:xfrm>
            <a:off x="4872882" y="3077485"/>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dirty="0">
                <a:solidFill>
                  <a:srgbClr val="000000"/>
                </a:solidFill>
                <a:latin typeface="Comic Sans MS" pitchFamily="66" charset="0"/>
                <a:ea typeface="宋体" pitchFamily="2" charset="-122"/>
              </a:rPr>
              <a:t>X</a:t>
            </a:r>
            <a:r>
              <a:rPr kumimoji="1" lang="en-US" altLang="zh-CN" sz="2800" b="1" dirty="0">
                <a:solidFill>
                  <a:srgbClr val="000000"/>
                </a:solidFill>
                <a:latin typeface="Times New Roman"/>
                <a:ea typeface="宋体" pitchFamily="2" charset="-122"/>
              </a:rPr>
              <a:t>’</a:t>
            </a:r>
            <a:endParaRPr kumimoji="1" lang="en-US" altLang="zh-CN" sz="2800" b="1" dirty="0">
              <a:solidFill>
                <a:srgbClr val="000000"/>
              </a:solidFill>
              <a:latin typeface="Comic Sans MS" pitchFamily="66" charset="0"/>
              <a:ea typeface="宋体" pitchFamily="2" charset="-122"/>
            </a:endParaRPr>
          </a:p>
        </p:txBody>
      </p:sp>
      <p:sp>
        <p:nvSpPr>
          <p:cNvPr id="866320" name="Rectangle 16"/>
          <p:cNvSpPr>
            <a:spLocks noChangeArrowheads="1"/>
          </p:cNvSpPr>
          <p:nvPr/>
        </p:nvSpPr>
        <p:spPr bwMode="auto">
          <a:xfrm>
            <a:off x="7489955" y="1374775"/>
            <a:ext cx="266382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dirty="0">
                <a:solidFill>
                  <a:srgbClr val="000000"/>
                </a:solidFill>
                <a:latin typeface="Comic Sans MS" pitchFamily="66" charset="0"/>
                <a:ea typeface="宋体" pitchFamily="2" charset="-122"/>
              </a:rPr>
              <a:t>      </a:t>
            </a:r>
            <a:r>
              <a:rPr kumimoji="1" lang="zh-CN" altLang="en-US" sz="2400" dirty="0">
                <a:solidFill>
                  <a:srgbClr val="000000"/>
                </a:solidFill>
                <a:latin typeface="Comic Sans MS" pitchFamily="66" charset="0"/>
                <a:ea typeface="宋体" pitchFamily="2" charset="-122"/>
              </a:rPr>
              <a:t>若</a:t>
            </a:r>
            <a:r>
              <a:rPr kumimoji="1" lang="en-US" altLang="zh-CN" sz="2400" dirty="0">
                <a:solidFill>
                  <a:srgbClr val="000000"/>
                </a:solidFill>
                <a:latin typeface="Comic Sans MS" pitchFamily="66" charset="0"/>
                <a:ea typeface="宋体" pitchFamily="2" charset="-122"/>
              </a:rPr>
              <a:t>P1</a:t>
            </a:r>
            <a:r>
              <a:rPr kumimoji="1" lang="zh-CN" altLang="en-US" sz="2400" dirty="0">
                <a:solidFill>
                  <a:srgbClr val="000000"/>
                </a:solidFill>
                <a:latin typeface="Comic Sans MS" pitchFamily="66" charset="0"/>
                <a:ea typeface="宋体" pitchFamily="2" charset="-122"/>
              </a:rPr>
              <a:t>采用</a:t>
            </a:r>
            <a:r>
              <a:rPr kumimoji="1" lang="zh-CN" altLang="en-US" sz="2400" dirty="0">
                <a:solidFill>
                  <a:srgbClr val="000000"/>
                </a:solidFill>
                <a:latin typeface="Times New Roman"/>
                <a:ea typeface="宋体" pitchFamily="2" charset="-122"/>
              </a:rPr>
              <a:t>“</a:t>
            </a:r>
            <a:r>
              <a:rPr kumimoji="1" lang="zh-CN" altLang="en-US" sz="2400" dirty="0">
                <a:solidFill>
                  <a:srgbClr val="000000"/>
                </a:solidFill>
                <a:latin typeface="Comic Sans MS" pitchFamily="66" charset="0"/>
                <a:ea typeface="宋体" pitchFamily="2" charset="-122"/>
              </a:rPr>
              <a:t>写通过</a:t>
            </a:r>
            <a:r>
              <a:rPr kumimoji="1" lang="zh-CN" altLang="en-US" sz="2400" dirty="0">
                <a:solidFill>
                  <a:srgbClr val="000000"/>
                </a:solidFill>
                <a:latin typeface="Times New Roman"/>
                <a:ea typeface="宋体" pitchFamily="2" charset="-122"/>
              </a:rPr>
              <a:t>”</a:t>
            </a:r>
            <a:r>
              <a:rPr kumimoji="1" lang="zh-CN" altLang="en-US" sz="2400" dirty="0">
                <a:solidFill>
                  <a:srgbClr val="000000"/>
                </a:solidFill>
                <a:latin typeface="Comic Sans MS" pitchFamily="66" charset="0"/>
                <a:ea typeface="宋体" pitchFamily="2" charset="-122"/>
              </a:rPr>
              <a:t>策略，即处理机改写</a:t>
            </a:r>
            <a:r>
              <a:rPr kumimoji="1" lang="en-US" altLang="zh-CN" sz="2400" dirty="0">
                <a:solidFill>
                  <a:srgbClr val="000000"/>
                </a:solidFill>
                <a:latin typeface="Comic Sans MS" pitchFamily="66" charset="0"/>
                <a:ea typeface="宋体" pitchFamily="2" charset="-122"/>
              </a:rPr>
              <a:t>Cache</a:t>
            </a:r>
            <a:r>
              <a:rPr kumimoji="1" lang="zh-CN" altLang="en-US" sz="2400" dirty="0">
                <a:solidFill>
                  <a:srgbClr val="000000"/>
                </a:solidFill>
                <a:latin typeface="Comic Sans MS" pitchFamily="66" charset="0"/>
                <a:ea typeface="宋体" pitchFamily="2" charset="-122"/>
              </a:rPr>
              <a:t>中的数据时同时修改内存中相应的数据，那么，内存中的</a:t>
            </a:r>
            <a:r>
              <a:rPr kumimoji="1" lang="en-US" altLang="zh-CN" sz="2400" dirty="0">
                <a:solidFill>
                  <a:srgbClr val="000000"/>
                </a:solidFill>
                <a:latin typeface="Comic Sans MS" pitchFamily="66" charset="0"/>
                <a:ea typeface="宋体" pitchFamily="2" charset="-122"/>
              </a:rPr>
              <a:t>X</a:t>
            </a:r>
            <a:r>
              <a:rPr kumimoji="1" lang="zh-CN" altLang="en-US" sz="2400" dirty="0">
                <a:solidFill>
                  <a:srgbClr val="000000"/>
                </a:solidFill>
                <a:latin typeface="Comic Sans MS" pitchFamily="66" charset="0"/>
                <a:ea typeface="宋体" pitchFamily="2" charset="-122"/>
              </a:rPr>
              <a:t>也同时变为</a:t>
            </a:r>
            <a:r>
              <a:rPr kumimoji="1" lang="en-US" altLang="zh-CN" sz="2400" dirty="0">
                <a:solidFill>
                  <a:srgbClr val="000000"/>
                </a:solidFill>
                <a:latin typeface="Comic Sans MS" pitchFamily="66" charset="0"/>
                <a:ea typeface="宋体" pitchFamily="2" charset="-122"/>
              </a:rPr>
              <a:t>X</a:t>
            </a:r>
            <a:r>
              <a:rPr kumimoji="1" lang="en-US" altLang="zh-CN" sz="2400" dirty="0">
                <a:solidFill>
                  <a:srgbClr val="000000"/>
                </a:solidFill>
                <a:latin typeface="Times New Roman"/>
                <a:ea typeface="宋体" pitchFamily="2" charset="-122"/>
              </a:rPr>
              <a:t>’</a:t>
            </a:r>
            <a:r>
              <a:rPr kumimoji="1" lang="zh-CN" altLang="en-US" sz="2400" dirty="0">
                <a:solidFill>
                  <a:srgbClr val="000000"/>
                </a:solidFill>
                <a:latin typeface="Comic Sans MS" pitchFamily="66" charset="0"/>
                <a:ea typeface="宋体" pitchFamily="2" charset="-122"/>
              </a:rPr>
              <a:t>，但是，处理机</a:t>
            </a:r>
            <a:r>
              <a:rPr kumimoji="1" lang="en-US" altLang="zh-CN" sz="2400" dirty="0">
                <a:solidFill>
                  <a:srgbClr val="000000"/>
                </a:solidFill>
                <a:latin typeface="Comic Sans MS" pitchFamily="66" charset="0"/>
                <a:ea typeface="宋体" pitchFamily="2" charset="-122"/>
              </a:rPr>
              <a:t>P2</a:t>
            </a:r>
            <a:r>
              <a:rPr kumimoji="1" lang="zh-CN" altLang="en-US" sz="2400" dirty="0">
                <a:solidFill>
                  <a:srgbClr val="000000"/>
                </a:solidFill>
                <a:latin typeface="Comic Sans MS" pitchFamily="66" charset="0"/>
                <a:ea typeface="宋体" pitchFamily="2" charset="-122"/>
              </a:rPr>
              <a:t>的本地高速缓冲存储器</a:t>
            </a:r>
            <a:r>
              <a:rPr kumimoji="1" lang="en-US" altLang="zh-CN" sz="2400" dirty="0">
                <a:solidFill>
                  <a:srgbClr val="000000"/>
                </a:solidFill>
                <a:latin typeface="Comic Sans MS" pitchFamily="66" charset="0"/>
                <a:ea typeface="宋体" pitchFamily="2" charset="-122"/>
              </a:rPr>
              <a:t>C2</a:t>
            </a:r>
            <a:r>
              <a:rPr kumimoji="1" lang="zh-CN" altLang="en-US" sz="2400" dirty="0">
                <a:solidFill>
                  <a:srgbClr val="000000"/>
                </a:solidFill>
                <a:latin typeface="Comic Sans MS" pitchFamily="66" charset="0"/>
                <a:ea typeface="宋体" pitchFamily="2" charset="-122"/>
              </a:rPr>
              <a:t>中的</a:t>
            </a:r>
            <a:r>
              <a:rPr kumimoji="1" lang="en-US" altLang="zh-CN" sz="2400" dirty="0">
                <a:solidFill>
                  <a:srgbClr val="000000"/>
                </a:solidFill>
                <a:latin typeface="Comic Sans MS" pitchFamily="66" charset="0"/>
                <a:ea typeface="宋体" pitchFamily="2" charset="-122"/>
              </a:rPr>
              <a:t>X</a:t>
            </a:r>
            <a:r>
              <a:rPr kumimoji="1" lang="zh-CN" altLang="en-US" sz="2400" dirty="0">
                <a:solidFill>
                  <a:srgbClr val="000000"/>
                </a:solidFill>
                <a:latin typeface="Comic Sans MS" pitchFamily="66" charset="0"/>
                <a:ea typeface="宋体" pitchFamily="2" charset="-122"/>
              </a:rPr>
              <a:t>仍然是</a:t>
            </a:r>
            <a:r>
              <a:rPr kumimoji="1" lang="en-US" altLang="zh-CN" sz="2400" dirty="0">
                <a:solidFill>
                  <a:srgbClr val="000000"/>
                </a:solidFill>
                <a:latin typeface="Comic Sans MS" pitchFamily="66" charset="0"/>
                <a:ea typeface="宋体" pitchFamily="2" charset="-122"/>
              </a:rPr>
              <a:t>X</a:t>
            </a:r>
            <a:r>
              <a:rPr kumimoji="1" lang="zh-CN" altLang="en-US" sz="2400" dirty="0">
                <a:solidFill>
                  <a:srgbClr val="000000"/>
                </a:solidFill>
                <a:latin typeface="Comic Sans MS" pitchFamily="66" charset="0"/>
                <a:ea typeface="宋体" pitchFamily="2" charset="-122"/>
              </a:rPr>
              <a:t>。</a:t>
            </a:r>
          </a:p>
        </p:txBody>
      </p:sp>
      <p:sp>
        <p:nvSpPr>
          <p:cNvPr id="866321" name="Rectangle 17"/>
          <p:cNvSpPr>
            <a:spLocks noChangeArrowheads="1"/>
          </p:cNvSpPr>
          <p:nvPr/>
        </p:nvSpPr>
        <p:spPr bwMode="auto">
          <a:xfrm>
            <a:off x="4872881" y="4557034"/>
            <a:ext cx="1447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a:solidFill>
                  <a:srgbClr val="000000"/>
                </a:solidFill>
                <a:latin typeface="Comic Sans MS" pitchFamily="66" charset="0"/>
                <a:ea typeface="宋体" pitchFamily="2" charset="-122"/>
              </a:rPr>
              <a:t>X</a:t>
            </a:r>
            <a:r>
              <a:rPr kumimoji="1" lang="en-US" altLang="zh-CN" sz="3200" b="1">
                <a:solidFill>
                  <a:srgbClr val="000000"/>
                </a:solidFill>
                <a:latin typeface="Times New Roman"/>
                <a:ea typeface="宋体" pitchFamily="2" charset="-122"/>
              </a:rPr>
              <a:t>’</a:t>
            </a:r>
            <a:endParaRPr kumimoji="1" lang="en-US" altLang="zh-CN" sz="3200" b="1">
              <a:solidFill>
                <a:srgbClr val="000000"/>
              </a:solidFill>
              <a:latin typeface="Comic Sans MS" pitchFamily="66" charset="0"/>
              <a:ea typeface="宋体" pitchFamily="2" charset="-122"/>
            </a:endParaRPr>
          </a:p>
        </p:txBody>
      </p:sp>
      <p:sp>
        <p:nvSpPr>
          <p:cNvPr id="866322" name="Line 18"/>
          <p:cNvSpPr>
            <a:spLocks noChangeShapeType="1"/>
          </p:cNvSpPr>
          <p:nvPr/>
        </p:nvSpPr>
        <p:spPr bwMode="auto">
          <a:xfrm>
            <a:off x="5376118" y="3653747"/>
            <a:ext cx="0" cy="914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6323" name="Rectangle 19"/>
          <p:cNvSpPr>
            <a:spLocks noChangeArrowheads="1"/>
          </p:cNvSpPr>
          <p:nvPr/>
        </p:nvSpPr>
        <p:spPr bwMode="auto">
          <a:xfrm>
            <a:off x="2927350" y="5373689"/>
            <a:ext cx="65166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a:solidFill>
                  <a:srgbClr val="000000"/>
                </a:solidFill>
                <a:latin typeface="Comic Sans MS" pitchFamily="66" charset="0"/>
                <a:ea typeface="宋体" pitchFamily="2" charset="-122"/>
              </a:rPr>
              <a:t>    </a:t>
            </a:r>
            <a:r>
              <a:rPr kumimoji="1" lang="zh-CN" altLang="en-US" sz="2400">
                <a:solidFill>
                  <a:srgbClr val="000000"/>
                </a:solidFill>
                <a:latin typeface="Comic Sans MS" pitchFamily="66" charset="0"/>
                <a:ea typeface="宋体" pitchFamily="2" charset="-122"/>
              </a:rPr>
              <a:t>当</a:t>
            </a:r>
            <a:r>
              <a:rPr kumimoji="1" lang="en-US" altLang="zh-CN" sz="2400">
                <a:solidFill>
                  <a:srgbClr val="000000"/>
                </a:solidFill>
                <a:latin typeface="Comic Sans MS" pitchFamily="66" charset="0"/>
                <a:ea typeface="宋体" pitchFamily="2" charset="-122"/>
              </a:rPr>
              <a:t>P2</a:t>
            </a:r>
            <a:r>
              <a:rPr kumimoji="1" lang="zh-CN" altLang="en-US" sz="2400">
                <a:solidFill>
                  <a:srgbClr val="000000"/>
                </a:solidFill>
                <a:latin typeface="Comic Sans MS" pitchFamily="66" charset="0"/>
                <a:ea typeface="宋体" pitchFamily="2" charset="-122"/>
              </a:rPr>
              <a:t>要读</a:t>
            </a:r>
            <a:r>
              <a:rPr kumimoji="1" lang="en-US" altLang="zh-CN" sz="2400">
                <a:solidFill>
                  <a:srgbClr val="000000"/>
                </a:solidFill>
                <a:latin typeface="Comic Sans MS" pitchFamily="66" charset="0"/>
                <a:ea typeface="宋体" pitchFamily="2" charset="-122"/>
              </a:rPr>
              <a:t>X</a:t>
            </a:r>
            <a:r>
              <a:rPr kumimoji="1" lang="zh-CN" altLang="en-US" sz="2400">
                <a:solidFill>
                  <a:srgbClr val="000000"/>
                </a:solidFill>
                <a:latin typeface="Comic Sans MS" pitchFamily="66" charset="0"/>
                <a:ea typeface="宋体" pitchFamily="2" charset="-122"/>
              </a:rPr>
              <a:t>时，它是从</a:t>
            </a:r>
            <a:r>
              <a:rPr kumimoji="1" lang="en-US" altLang="zh-CN" sz="2400">
                <a:solidFill>
                  <a:srgbClr val="000000"/>
                </a:solidFill>
                <a:latin typeface="Comic Sans MS" pitchFamily="66" charset="0"/>
                <a:ea typeface="宋体" pitchFamily="2" charset="-122"/>
              </a:rPr>
              <a:t>C2</a:t>
            </a:r>
            <a:r>
              <a:rPr kumimoji="1" lang="zh-CN" altLang="en-US" sz="2400">
                <a:solidFill>
                  <a:srgbClr val="000000"/>
                </a:solidFill>
                <a:latin typeface="Comic Sans MS" pitchFamily="66" charset="0"/>
                <a:ea typeface="宋体" pitchFamily="2" charset="-122"/>
              </a:rPr>
              <a:t>中去读取，这就导致了</a:t>
            </a:r>
            <a:r>
              <a:rPr kumimoji="1" lang="en-US" altLang="zh-CN" sz="2400">
                <a:solidFill>
                  <a:srgbClr val="000000"/>
                </a:solidFill>
                <a:latin typeface="Comic Sans MS" pitchFamily="66" charset="0"/>
                <a:ea typeface="宋体" pitchFamily="2" charset="-122"/>
              </a:rPr>
              <a:t>P2</a:t>
            </a:r>
            <a:r>
              <a:rPr kumimoji="1" lang="zh-CN" altLang="en-US" sz="2400">
                <a:solidFill>
                  <a:srgbClr val="000000"/>
                </a:solidFill>
                <a:latin typeface="Comic Sans MS" pitchFamily="66" charset="0"/>
                <a:ea typeface="宋体" pitchFamily="2" charset="-122"/>
              </a:rPr>
              <a:t>从</a:t>
            </a:r>
            <a:r>
              <a:rPr kumimoji="1" lang="en-US" altLang="zh-CN" sz="2400">
                <a:solidFill>
                  <a:srgbClr val="000000"/>
                </a:solidFill>
                <a:latin typeface="Comic Sans MS" pitchFamily="66" charset="0"/>
                <a:ea typeface="宋体" pitchFamily="2" charset="-122"/>
              </a:rPr>
              <a:t>C2</a:t>
            </a:r>
            <a:r>
              <a:rPr kumimoji="1" lang="zh-CN" altLang="en-US" sz="2400">
                <a:solidFill>
                  <a:srgbClr val="000000"/>
                </a:solidFill>
                <a:latin typeface="Comic Sans MS" pitchFamily="66" charset="0"/>
                <a:ea typeface="宋体" pitchFamily="2" charset="-122"/>
              </a:rPr>
              <a:t>中读取的</a:t>
            </a:r>
            <a:r>
              <a:rPr kumimoji="1" lang="en-US" altLang="zh-CN" sz="2400">
                <a:solidFill>
                  <a:srgbClr val="000000"/>
                </a:solidFill>
                <a:latin typeface="Comic Sans MS" pitchFamily="66" charset="0"/>
                <a:ea typeface="宋体" pitchFamily="2" charset="-122"/>
              </a:rPr>
              <a:t>X</a:t>
            </a:r>
            <a:r>
              <a:rPr kumimoji="1" lang="zh-CN" altLang="en-US" sz="2400">
                <a:solidFill>
                  <a:srgbClr val="000000"/>
                </a:solidFill>
                <a:latin typeface="Comic Sans MS" pitchFamily="66" charset="0"/>
                <a:ea typeface="宋体" pitchFamily="2" charset="-122"/>
              </a:rPr>
              <a:t>同内存中的</a:t>
            </a:r>
            <a:r>
              <a:rPr kumimoji="1" lang="en-US" altLang="zh-CN" sz="2400">
                <a:solidFill>
                  <a:srgbClr val="000000"/>
                </a:solidFill>
                <a:latin typeface="Comic Sans MS" pitchFamily="66" charset="0"/>
                <a:ea typeface="宋体" pitchFamily="2" charset="-122"/>
              </a:rPr>
              <a:t>X</a:t>
            </a:r>
            <a:r>
              <a:rPr kumimoji="1" lang="en-US" altLang="zh-CN" sz="2400">
                <a:solidFill>
                  <a:srgbClr val="000000"/>
                </a:solidFill>
                <a:latin typeface="Times New Roman"/>
                <a:ea typeface="宋体" pitchFamily="2" charset="-122"/>
              </a:rPr>
              <a:t>’</a:t>
            </a:r>
            <a:r>
              <a:rPr kumimoji="1" lang="zh-CN" altLang="en-US" sz="2400">
                <a:solidFill>
                  <a:srgbClr val="000000"/>
                </a:solidFill>
                <a:latin typeface="Comic Sans MS" pitchFamily="66" charset="0"/>
                <a:ea typeface="宋体" pitchFamily="2" charset="-122"/>
              </a:rPr>
              <a:t>不一致。</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66306"/>
                                        </p:tgtEl>
                                        <p:attrNameLst>
                                          <p:attrName>style.visibility</p:attrName>
                                        </p:attrNameLst>
                                      </p:cBhvr>
                                      <p:to>
                                        <p:strVal val="visible"/>
                                      </p:to>
                                    </p:set>
                                    <p:animEffect transition="in" filter="barn(inHorizontal)">
                                      <p:cBhvr>
                                        <p:cTn id="7" dur="500"/>
                                        <p:tgtEl>
                                          <p:spTgt spid="866306"/>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866307"/>
                                        </p:tgtEl>
                                        <p:attrNameLst>
                                          <p:attrName>style.visibility</p:attrName>
                                        </p:attrNameLst>
                                      </p:cBhvr>
                                      <p:to>
                                        <p:strVal val="visible"/>
                                      </p:to>
                                    </p:set>
                                    <p:animEffect transition="in" filter="barn(inHorizontal)">
                                      <p:cBhvr>
                                        <p:cTn id="10" dur="500"/>
                                        <p:tgtEl>
                                          <p:spTgt spid="866307"/>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866308"/>
                                        </p:tgtEl>
                                        <p:attrNameLst>
                                          <p:attrName>style.visibility</p:attrName>
                                        </p:attrNameLst>
                                      </p:cBhvr>
                                      <p:to>
                                        <p:strVal val="visible"/>
                                      </p:to>
                                    </p:set>
                                    <p:animEffect transition="in" filter="barn(inHorizontal)">
                                      <p:cBhvr>
                                        <p:cTn id="13" dur="500"/>
                                        <p:tgtEl>
                                          <p:spTgt spid="866308"/>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866309"/>
                                        </p:tgtEl>
                                        <p:attrNameLst>
                                          <p:attrName>style.visibility</p:attrName>
                                        </p:attrNameLst>
                                      </p:cBhvr>
                                      <p:to>
                                        <p:strVal val="visible"/>
                                      </p:to>
                                    </p:set>
                                    <p:animEffect transition="in" filter="barn(inHorizontal)">
                                      <p:cBhvr>
                                        <p:cTn id="16" dur="500"/>
                                        <p:tgtEl>
                                          <p:spTgt spid="866309"/>
                                        </p:tgtEl>
                                      </p:cBhvr>
                                    </p:animEffect>
                                  </p:childTnLst>
                                </p:cTn>
                              </p:par>
                              <p:par>
                                <p:cTn id="17" presetID="16" presetClass="entr" presetSubtype="26" fill="hold" grpId="0" nodeType="withEffect">
                                  <p:stCondLst>
                                    <p:cond delay="0"/>
                                  </p:stCondLst>
                                  <p:childTnLst>
                                    <p:set>
                                      <p:cBhvr>
                                        <p:cTn id="18" dur="1" fill="hold">
                                          <p:stCondLst>
                                            <p:cond delay="0"/>
                                          </p:stCondLst>
                                        </p:cTn>
                                        <p:tgtEl>
                                          <p:spTgt spid="866310"/>
                                        </p:tgtEl>
                                        <p:attrNameLst>
                                          <p:attrName>style.visibility</p:attrName>
                                        </p:attrNameLst>
                                      </p:cBhvr>
                                      <p:to>
                                        <p:strVal val="visible"/>
                                      </p:to>
                                    </p:set>
                                    <p:animEffect transition="in" filter="barn(inHorizontal)">
                                      <p:cBhvr>
                                        <p:cTn id="19" dur="500"/>
                                        <p:tgtEl>
                                          <p:spTgt spid="866310"/>
                                        </p:tgtEl>
                                      </p:cBhvr>
                                    </p:animEffect>
                                  </p:childTnLst>
                                </p:cTn>
                              </p:par>
                              <p:par>
                                <p:cTn id="20" presetID="16" presetClass="entr" presetSubtype="26" fill="hold" grpId="0" nodeType="withEffect">
                                  <p:stCondLst>
                                    <p:cond delay="0"/>
                                  </p:stCondLst>
                                  <p:childTnLst>
                                    <p:set>
                                      <p:cBhvr>
                                        <p:cTn id="21" dur="1" fill="hold">
                                          <p:stCondLst>
                                            <p:cond delay="0"/>
                                          </p:stCondLst>
                                        </p:cTn>
                                        <p:tgtEl>
                                          <p:spTgt spid="866311"/>
                                        </p:tgtEl>
                                        <p:attrNameLst>
                                          <p:attrName>style.visibility</p:attrName>
                                        </p:attrNameLst>
                                      </p:cBhvr>
                                      <p:to>
                                        <p:strVal val="visible"/>
                                      </p:to>
                                    </p:set>
                                    <p:animEffect transition="in" filter="barn(inHorizontal)">
                                      <p:cBhvr>
                                        <p:cTn id="22" dur="500"/>
                                        <p:tgtEl>
                                          <p:spTgt spid="866311"/>
                                        </p:tgtEl>
                                      </p:cBhvr>
                                    </p:animEffect>
                                  </p:childTnLst>
                                </p:cTn>
                              </p:par>
                              <p:par>
                                <p:cTn id="23" presetID="16" presetClass="entr" presetSubtype="26" fill="hold" grpId="0" nodeType="withEffect">
                                  <p:stCondLst>
                                    <p:cond delay="0"/>
                                  </p:stCondLst>
                                  <p:childTnLst>
                                    <p:set>
                                      <p:cBhvr>
                                        <p:cTn id="24" dur="1" fill="hold">
                                          <p:stCondLst>
                                            <p:cond delay="0"/>
                                          </p:stCondLst>
                                        </p:cTn>
                                        <p:tgtEl>
                                          <p:spTgt spid="866312"/>
                                        </p:tgtEl>
                                        <p:attrNameLst>
                                          <p:attrName>style.visibility</p:attrName>
                                        </p:attrNameLst>
                                      </p:cBhvr>
                                      <p:to>
                                        <p:strVal val="visible"/>
                                      </p:to>
                                    </p:set>
                                    <p:animEffect transition="in" filter="barn(inHorizontal)">
                                      <p:cBhvr>
                                        <p:cTn id="25" dur="500"/>
                                        <p:tgtEl>
                                          <p:spTgt spid="866312"/>
                                        </p:tgtEl>
                                      </p:cBhvr>
                                    </p:animEffect>
                                  </p:childTnLst>
                                </p:cTn>
                              </p:par>
                              <p:par>
                                <p:cTn id="26" presetID="16" presetClass="entr" presetSubtype="26" fill="hold" grpId="0" nodeType="withEffect">
                                  <p:stCondLst>
                                    <p:cond delay="0"/>
                                  </p:stCondLst>
                                  <p:childTnLst>
                                    <p:set>
                                      <p:cBhvr>
                                        <p:cTn id="27" dur="1" fill="hold">
                                          <p:stCondLst>
                                            <p:cond delay="0"/>
                                          </p:stCondLst>
                                        </p:cTn>
                                        <p:tgtEl>
                                          <p:spTgt spid="866313"/>
                                        </p:tgtEl>
                                        <p:attrNameLst>
                                          <p:attrName>style.visibility</p:attrName>
                                        </p:attrNameLst>
                                      </p:cBhvr>
                                      <p:to>
                                        <p:strVal val="visible"/>
                                      </p:to>
                                    </p:set>
                                    <p:animEffect transition="in" filter="barn(inHorizontal)">
                                      <p:cBhvr>
                                        <p:cTn id="28" dur="500"/>
                                        <p:tgtEl>
                                          <p:spTgt spid="866313"/>
                                        </p:tgtEl>
                                      </p:cBhvr>
                                    </p:animEffect>
                                  </p:childTnLst>
                                </p:cTn>
                              </p:par>
                              <p:par>
                                <p:cTn id="29" presetID="16" presetClass="entr" presetSubtype="26" fill="hold" grpId="0" nodeType="withEffect">
                                  <p:stCondLst>
                                    <p:cond delay="0"/>
                                  </p:stCondLst>
                                  <p:childTnLst>
                                    <p:set>
                                      <p:cBhvr>
                                        <p:cTn id="30" dur="1" fill="hold">
                                          <p:stCondLst>
                                            <p:cond delay="0"/>
                                          </p:stCondLst>
                                        </p:cTn>
                                        <p:tgtEl>
                                          <p:spTgt spid="866314"/>
                                        </p:tgtEl>
                                        <p:attrNameLst>
                                          <p:attrName>style.visibility</p:attrName>
                                        </p:attrNameLst>
                                      </p:cBhvr>
                                      <p:to>
                                        <p:strVal val="visible"/>
                                      </p:to>
                                    </p:set>
                                    <p:animEffect transition="in" filter="barn(inHorizontal)">
                                      <p:cBhvr>
                                        <p:cTn id="31" dur="500"/>
                                        <p:tgtEl>
                                          <p:spTgt spid="866314"/>
                                        </p:tgtEl>
                                      </p:cBhvr>
                                    </p:animEffect>
                                  </p:childTnLst>
                                </p:cTn>
                              </p:par>
                              <p:par>
                                <p:cTn id="32" presetID="16" presetClass="entr" presetSubtype="26" fill="hold" grpId="0" nodeType="withEffect">
                                  <p:stCondLst>
                                    <p:cond delay="0"/>
                                  </p:stCondLst>
                                  <p:childTnLst>
                                    <p:set>
                                      <p:cBhvr>
                                        <p:cTn id="33" dur="1" fill="hold">
                                          <p:stCondLst>
                                            <p:cond delay="0"/>
                                          </p:stCondLst>
                                        </p:cTn>
                                        <p:tgtEl>
                                          <p:spTgt spid="866315"/>
                                        </p:tgtEl>
                                        <p:attrNameLst>
                                          <p:attrName>style.visibility</p:attrName>
                                        </p:attrNameLst>
                                      </p:cBhvr>
                                      <p:to>
                                        <p:strVal val="visible"/>
                                      </p:to>
                                    </p:set>
                                    <p:animEffect transition="in" filter="barn(inHorizontal)">
                                      <p:cBhvr>
                                        <p:cTn id="34" dur="500"/>
                                        <p:tgtEl>
                                          <p:spTgt spid="866315"/>
                                        </p:tgtEl>
                                      </p:cBhvr>
                                    </p:animEffect>
                                  </p:childTnLst>
                                </p:cTn>
                              </p:par>
                              <p:par>
                                <p:cTn id="35" presetID="16" presetClass="entr" presetSubtype="26" fill="hold" grpId="0" nodeType="withEffect">
                                  <p:stCondLst>
                                    <p:cond delay="0"/>
                                  </p:stCondLst>
                                  <p:childTnLst>
                                    <p:set>
                                      <p:cBhvr>
                                        <p:cTn id="36" dur="1" fill="hold">
                                          <p:stCondLst>
                                            <p:cond delay="0"/>
                                          </p:stCondLst>
                                        </p:cTn>
                                        <p:tgtEl>
                                          <p:spTgt spid="866316"/>
                                        </p:tgtEl>
                                        <p:attrNameLst>
                                          <p:attrName>style.visibility</p:attrName>
                                        </p:attrNameLst>
                                      </p:cBhvr>
                                      <p:to>
                                        <p:strVal val="visible"/>
                                      </p:to>
                                    </p:set>
                                    <p:animEffect transition="in" filter="barn(inHorizontal)">
                                      <p:cBhvr>
                                        <p:cTn id="37" dur="500"/>
                                        <p:tgtEl>
                                          <p:spTgt spid="8663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866317"/>
                                        </p:tgtEl>
                                        <p:attrNameLst>
                                          <p:attrName>style.visibility</p:attrName>
                                        </p:attrNameLst>
                                      </p:cBhvr>
                                      <p:to>
                                        <p:strVal val="visible"/>
                                      </p:to>
                                    </p:set>
                                    <p:anim calcmode="discrete" valueType="clr">
                                      <p:cBhvr override="childStyle">
                                        <p:cTn id="42" dur="80"/>
                                        <p:tgtEl>
                                          <p:spTgt spid="866317"/>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866317"/>
                                        </p:tgtEl>
                                        <p:attrNameLst>
                                          <p:attrName>fillcolor</p:attrName>
                                        </p:attrNameLst>
                                      </p:cBhvr>
                                      <p:tavLst>
                                        <p:tav tm="0">
                                          <p:val>
                                            <p:clrVal>
                                              <a:schemeClr val="accent2"/>
                                            </p:clrVal>
                                          </p:val>
                                        </p:tav>
                                        <p:tav tm="50000">
                                          <p:val>
                                            <p:clrVal>
                                              <a:schemeClr val="hlink"/>
                                            </p:clrVal>
                                          </p:val>
                                        </p:tav>
                                      </p:tavLst>
                                    </p:anim>
                                    <p:set>
                                      <p:cBhvr>
                                        <p:cTn id="44" dur="80"/>
                                        <p:tgtEl>
                                          <p:spTgt spid="866317"/>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4" fill="hold" grpId="1" nodeType="clickEffect">
                                  <p:stCondLst>
                                    <p:cond delay="0"/>
                                  </p:stCondLst>
                                  <p:childTnLst>
                                    <p:anim calcmode="lin" valueType="num">
                                      <p:cBhvr additive="base">
                                        <p:cTn id="48" dur="500"/>
                                        <p:tgtEl>
                                          <p:spTgt spid="866307"/>
                                        </p:tgtEl>
                                        <p:attrNameLst>
                                          <p:attrName>ppt_x</p:attrName>
                                        </p:attrNameLst>
                                      </p:cBhvr>
                                      <p:tavLst>
                                        <p:tav tm="0">
                                          <p:val>
                                            <p:strVal val="ppt_x"/>
                                          </p:val>
                                        </p:tav>
                                        <p:tav tm="100000">
                                          <p:val>
                                            <p:strVal val="ppt_x"/>
                                          </p:val>
                                        </p:tav>
                                      </p:tavLst>
                                    </p:anim>
                                    <p:anim calcmode="lin" valueType="num">
                                      <p:cBhvr additive="base">
                                        <p:cTn id="49" dur="500"/>
                                        <p:tgtEl>
                                          <p:spTgt spid="866307"/>
                                        </p:tgtEl>
                                        <p:attrNameLst>
                                          <p:attrName>ppt_y</p:attrName>
                                        </p:attrNameLst>
                                      </p:cBhvr>
                                      <p:tavLst>
                                        <p:tav tm="0">
                                          <p:val>
                                            <p:strVal val="ppt_y"/>
                                          </p:val>
                                        </p:tav>
                                        <p:tav tm="100000">
                                          <p:val>
                                            <p:strVal val="1+ppt_h/2"/>
                                          </p:val>
                                        </p:tav>
                                      </p:tavLst>
                                    </p:anim>
                                    <p:set>
                                      <p:cBhvr>
                                        <p:cTn id="50" dur="1" fill="hold">
                                          <p:stCondLst>
                                            <p:cond delay="499"/>
                                          </p:stCondLst>
                                        </p:cTn>
                                        <p:tgtEl>
                                          <p:spTgt spid="866307"/>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66319"/>
                                        </p:tgtEl>
                                        <p:attrNameLst>
                                          <p:attrName>style.visibility</p:attrName>
                                        </p:attrNameLst>
                                      </p:cBhvr>
                                      <p:to>
                                        <p:strVal val="visible"/>
                                      </p:to>
                                    </p:set>
                                    <p:anim calcmode="lin" valueType="num">
                                      <p:cBhvr additive="base">
                                        <p:cTn id="55" dur="500" fill="hold"/>
                                        <p:tgtEl>
                                          <p:spTgt spid="866319"/>
                                        </p:tgtEl>
                                        <p:attrNameLst>
                                          <p:attrName>ppt_x</p:attrName>
                                        </p:attrNameLst>
                                      </p:cBhvr>
                                      <p:tavLst>
                                        <p:tav tm="0">
                                          <p:val>
                                            <p:strVal val="#ppt_x"/>
                                          </p:val>
                                        </p:tav>
                                        <p:tav tm="100000">
                                          <p:val>
                                            <p:strVal val="#ppt_x"/>
                                          </p:val>
                                        </p:tav>
                                      </p:tavLst>
                                    </p:anim>
                                    <p:anim calcmode="lin" valueType="num">
                                      <p:cBhvr additive="base">
                                        <p:cTn id="56" dur="500" fill="hold"/>
                                        <p:tgtEl>
                                          <p:spTgt spid="86631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0" presetClass="entr" presetSubtype="0" fill="hold" grpId="0" nodeType="clickEffect">
                                  <p:stCondLst>
                                    <p:cond delay="0"/>
                                  </p:stCondLst>
                                  <p:childTnLst>
                                    <p:set>
                                      <p:cBhvr>
                                        <p:cTn id="60" dur="1" fill="hold">
                                          <p:stCondLst>
                                            <p:cond delay="0"/>
                                          </p:stCondLst>
                                        </p:cTn>
                                        <p:tgtEl>
                                          <p:spTgt spid="866318"/>
                                        </p:tgtEl>
                                        <p:attrNameLst>
                                          <p:attrName>style.visibility</p:attrName>
                                        </p:attrNameLst>
                                      </p:cBhvr>
                                      <p:to>
                                        <p:strVal val="visible"/>
                                      </p:to>
                                    </p:set>
                                    <p:animEffect transition="in" filter="fade">
                                      <p:cBhvr>
                                        <p:cTn id="61" dur="800" decel="100000"/>
                                        <p:tgtEl>
                                          <p:spTgt spid="866318"/>
                                        </p:tgtEl>
                                      </p:cBhvr>
                                    </p:animEffect>
                                    <p:anim calcmode="lin" valueType="num">
                                      <p:cBhvr>
                                        <p:cTn id="62" dur="800" decel="100000" fill="hold"/>
                                        <p:tgtEl>
                                          <p:spTgt spid="866318"/>
                                        </p:tgtEl>
                                        <p:attrNameLst>
                                          <p:attrName>style.rotation</p:attrName>
                                        </p:attrNameLst>
                                      </p:cBhvr>
                                      <p:tavLst>
                                        <p:tav tm="0">
                                          <p:val>
                                            <p:fltVal val="-90"/>
                                          </p:val>
                                        </p:tav>
                                        <p:tav tm="100000">
                                          <p:val>
                                            <p:fltVal val="0"/>
                                          </p:val>
                                        </p:tav>
                                      </p:tavLst>
                                    </p:anim>
                                    <p:anim calcmode="lin" valueType="num">
                                      <p:cBhvr>
                                        <p:cTn id="63" dur="800" decel="100000" fill="hold"/>
                                        <p:tgtEl>
                                          <p:spTgt spid="866318"/>
                                        </p:tgtEl>
                                        <p:attrNameLst>
                                          <p:attrName>ppt_x</p:attrName>
                                        </p:attrNameLst>
                                      </p:cBhvr>
                                      <p:tavLst>
                                        <p:tav tm="0">
                                          <p:val>
                                            <p:strVal val="#ppt_x+0.4"/>
                                          </p:val>
                                        </p:tav>
                                        <p:tav tm="100000">
                                          <p:val>
                                            <p:strVal val="#ppt_x-0.05"/>
                                          </p:val>
                                        </p:tav>
                                      </p:tavLst>
                                    </p:anim>
                                    <p:anim calcmode="lin" valueType="num">
                                      <p:cBhvr>
                                        <p:cTn id="64" dur="800" decel="100000" fill="hold"/>
                                        <p:tgtEl>
                                          <p:spTgt spid="866318"/>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866318"/>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866318"/>
                                        </p:tgtEl>
                                        <p:attrNameLst>
                                          <p:attrName>ppt_y</p:attrName>
                                        </p:attrNameLst>
                                      </p:cBhvr>
                                      <p:tavLst>
                                        <p:tav tm="0">
                                          <p:val>
                                            <p:strVal val="#ppt_y+0.1"/>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50" presetClass="entr" presetSubtype="0" decel="100000" fill="hold" grpId="0" nodeType="clickEffect">
                                  <p:stCondLst>
                                    <p:cond delay="0"/>
                                  </p:stCondLst>
                                  <p:childTnLst>
                                    <p:set>
                                      <p:cBhvr>
                                        <p:cTn id="70" dur="1" fill="hold">
                                          <p:stCondLst>
                                            <p:cond delay="0"/>
                                          </p:stCondLst>
                                        </p:cTn>
                                        <p:tgtEl>
                                          <p:spTgt spid="866320"/>
                                        </p:tgtEl>
                                        <p:attrNameLst>
                                          <p:attrName>style.visibility</p:attrName>
                                        </p:attrNameLst>
                                      </p:cBhvr>
                                      <p:to>
                                        <p:strVal val="visible"/>
                                      </p:to>
                                    </p:set>
                                    <p:anim calcmode="lin" valueType="num">
                                      <p:cBhvr>
                                        <p:cTn id="71" dur="1000" fill="hold"/>
                                        <p:tgtEl>
                                          <p:spTgt spid="866320"/>
                                        </p:tgtEl>
                                        <p:attrNameLst>
                                          <p:attrName>ppt_w</p:attrName>
                                        </p:attrNameLst>
                                      </p:cBhvr>
                                      <p:tavLst>
                                        <p:tav tm="0">
                                          <p:val>
                                            <p:strVal val="#ppt_w+.3"/>
                                          </p:val>
                                        </p:tav>
                                        <p:tav tm="100000">
                                          <p:val>
                                            <p:strVal val="#ppt_w"/>
                                          </p:val>
                                        </p:tav>
                                      </p:tavLst>
                                    </p:anim>
                                    <p:anim calcmode="lin" valueType="num">
                                      <p:cBhvr>
                                        <p:cTn id="72" dur="1000" fill="hold"/>
                                        <p:tgtEl>
                                          <p:spTgt spid="866320"/>
                                        </p:tgtEl>
                                        <p:attrNameLst>
                                          <p:attrName>ppt_h</p:attrName>
                                        </p:attrNameLst>
                                      </p:cBhvr>
                                      <p:tavLst>
                                        <p:tav tm="0">
                                          <p:val>
                                            <p:strVal val="#ppt_h"/>
                                          </p:val>
                                        </p:tav>
                                        <p:tav tm="100000">
                                          <p:val>
                                            <p:strVal val="#ppt_h"/>
                                          </p:val>
                                        </p:tav>
                                      </p:tavLst>
                                    </p:anim>
                                    <p:animEffect transition="in" filter="fade">
                                      <p:cBhvr>
                                        <p:cTn id="73" dur="1000"/>
                                        <p:tgtEl>
                                          <p:spTgt spid="86632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866322"/>
                                        </p:tgtEl>
                                        <p:attrNameLst>
                                          <p:attrName>style.visibility</p:attrName>
                                        </p:attrNameLst>
                                      </p:cBhvr>
                                      <p:to>
                                        <p:strVal val="visible"/>
                                      </p:to>
                                    </p:set>
                                    <p:animEffect transition="in" filter="wipe(up)">
                                      <p:cBhvr>
                                        <p:cTn id="78" dur="500"/>
                                        <p:tgtEl>
                                          <p:spTgt spid="86632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1" presetClass="entr" presetSubtype="0" fill="hold" grpId="1" nodeType="clickEffect">
                                  <p:stCondLst>
                                    <p:cond delay="0"/>
                                  </p:stCondLst>
                                  <p:childTnLst>
                                    <p:set>
                                      <p:cBhvr>
                                        <p:cTn id="82" dur="1000">
                                          <p:stCondLst>
                                            <p:cond delay="0"/>
                                          </p:stCondLst>
                                        </p:cTn>
                                        <p:tgtEl>
                                          <p:spTgt spid="86631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50" presetClass="entr" presetSubtype="0" decel="100000" fill="hold" grpId="0" nodeType="clickEffect">
                                  <p:stCondLst>
                                    <p:cond delay="0"/>
                                  </p:stCondLst>
                                  <p:childTnLst>
                                    <p:set>
                                      <p:cBhvr>
                                        <p:cTn id="86" dur="1" fill="hold">
                                          <p:stCondLst>
                                            <p:cond delay="0"/>
                                          </p:stCondLst>
                                        </p:cTn>
                                        <p:tgtEl>
                                          <p:spTgt spid="866321"/>
                                        </p:tgtEl>
                                        <p:attrNameLst>
                                          <p:attrName>style.visibility</p:attrName>
                                        </p:attrNameLst>
                                      </p:cBhvr>
                                      <p:to>
                                        <p:strVal val="visible"/>
                                      </p:to>
                                    </p:set>
                                    <p:anim calcmode="lin" valueType="num">
                                      <p:cBhvr>
                                        <p:cTn id="87" dur="1000" fill="hold"/>
                                        <p:tgtEl>
                                          <p:spTgt spid="866321"/>
                                        </p:tgtEl>
                                        <p:attrNameLst>
                                          <p:attrName>ppt_w</p:attrName>
                                        </p:attrNameLst>
                                      </p:cBhvr>
                                      <p:tavLst>
                                        <p:tav tm="0">
                                          <p:val>
                                            <p:strVal val="#ppt_w+.3"/>
                                          </p:val>
                                        </p:tav>
                                        <p:tav tm="100000">
                                          <p:val>
                                            <p:strVal val="#ppt_w"/>
                                          </p:val>
                                        </p:tav>
                                      </p:tavLst>
                                    </p:anim>
                                    <p:anim calcmode="lin" valueType="num">
                                      <p:cBhvr>
                                        <p:cTn id="88" dur="1000" fill="hold"/>
                                        <p:tgtEl>
                                          <p:spTgt spid="866321"/>
                                        </p:tgtEl>
                                        <p:attrNameLst>
                                          <p:attrName>ppt_h</p:attrName>
                                        </p:attrNameLst>
                                      </p:cBhvr>
                                      <p:tavLst>
                                        <p:tav tm="0">
                                          <p:val>
                                            <p:strVal val="#ppt_h"/>
                                          </p:val>
                                        </p:tav>
                                        <p:tav tm="100000">
                                          <p:val>
                                            <p:strVal val="#ppt_h"/>
                                          </p:val>
                                        </p:tav>
                                      </p:tavLst>
                                    </p:anim>
                                    <p:animEffect transition="in" filter="fade">
                                      <p:cBhvr>
                                        <p:cTn id="89" dur="1000"/>
                                        <p:tgtEl>
                                          <p:spTgt spid="86632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53" presetClass="entr" presetSubtype="0" fill="hold" grpId="0" nodeType="clickEffect">
                                  <p:stCondLst>
                                    <p:cond delay="0"/>
                                  </p:stCondLst>
                                  <p:childTnLst>
                                    <p:set>
                                      <p:cBhvr>
                                        <p:cTn id="93" dur="1" fill="hold">
                                          <p:stCondLst>
                                            <p:cond delay="0"/>
                                          </p:stCondLst>
                                        </p:cTn>
                                        <p:tgtEl>
                                          <p:spTgt spid="866323"/>
                                        </p:tgtEl>
                                        <p:attrNameLst>
                                          <p:attrName>style.visibility</p:attrName>
                                        </p:attrNameLst>
                                      </p:cBhvr>
                                      <p:to>
                                        <p:strVal val="visible"/>
                                      </p:to>
                                    </p:set>
                                    <p:anim calcmode="lin" valueType="num">
                                      <p:cBhvr>
                                        <p:cTn id="94" dur="500" fill="hold"/>
                                        <p:tgtEl>
                                          <p:spTgt spid="866323"/>
                                        </p:tgtEl>
                                        <p:attrNameLst>
                                          <p:attrName>ppt_w</p:attrName>
                                        </p:attrNameLst>
                                      </p:cBhvr>
                                      <p:tavLst>
                                        <p:tav tm="0">
                                          <p:val>
                                            <p:fltVal val="0"/>
                                          </p:val>
                                        </p:tav>
                                        <p:tav tm="100000">
                                          <p:val>
                                            <p:strVal val="#ppt_w"/>
                                          </p:val>
                                        </p:tav>
                                      </p:tavLst>
                                    </p:anim>
                                    <p:anim calcmode="lin" valueType="num">
                                      <p:cBhvr>
                                        <p:cTn id="95" dur="500" fill="hold"/>
                                        <p:tgtEl>
                                          <p:spTgt spid="866323"/>
                                        </p:tgtEl>
                                        <p:attrNameLst>
                                          <p:attrName>ppt_h</p:attrName>
                                        </p:attrNameLst>
                                      </p:cBhvr>
                                      <p:tavLst>
                                        <p:tav tm="0">
                                          <p:val>
                                            <p:fltVal val="0"/>
                                          </p:val>
                                        </p:tav>
                                        <p:tav tm="100000">
                                          <p:val>
                                            <p:strVal val="#ppt_h"/>
                                          </p:val>
                                        </p:tav>
                                      </p:tavLst>
                                    </p:anim>
                                    <p:animEffect transition="in" filter="fade">
                                      <p:cBhvr>
                                        <p:cTn id="96" dur="500"/>
                                        <p:tgtEl>
                                          <p:spTgt spid="86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06" grpId="0" animBg="1"/>
      <p:bldP spid="866307" grpId="0" animBg="1"/>
      <p:bldP spid="866307" grpId="1" animBg="1"/>
      <p:bldP spid="866308" grpId="0" animBg="1"/>
      <p:bldP spid="866309" grpId="0" animBg="1"/>
      <p:bldP spid="866310" grpId="0" animBg="1"/>
      <p:bldP spid="866311" grpId="0" animBg="1"/>
      <p:bldP spid="866312" grpId="0" animBg="1"/>
      <p:bldP spid="866313" grpId="0" animBg="1"/>
      <p:bldP spid="866314" grpId="0" animBg="1"/>
      <p:bldP spid="866315" grpId="0" animBg="1"/>
      <p:bldP spid="866316" grpId="0" animBg="1"/>
      <p:bldP spid="866316" grpId="1" animBg="1"/>
      <p:bldP spid="866317" grpId="0"/>
      <p:bldP spid="866318" grpId="0" animBg="1"/>
      <p:bldP spid="866319" grpId="0" animBg="1"/>
      <p:bldP spid="866320" grpId="0"/>
      <p:bldP spid="866321" grpId="0" animBg="1"/>
      <p:bldP spid="866322" grpId="0" animBg="1"/>
      <p:bldP spid="86632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ChangeAspect="1" noChangeArrowheads="1"/>
          </p:cNvSpPr>
          <p:nvPr/>
        </p:nvSpPr>
        <p:spPr bwMode="auto">
          <a:xfrm>
            <a:off x="5283201" y="1376364"/>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P1</a:t>
            </a:r>
          </a:p>
        </p:txBody>
      </p:sp>
      <p:sp>
        <p:nvSpPr>
          <p:cNvPr id="867331" name="Rectangle 3"/>
          <p:cNvSpPr>
            <a:spLocks noChangeArrowheads="1"/>
          </p:cNvSpPr>
          <p:nvPr/>
        </p:nvSpPr>
        <p:spPr bwMode="auto">
          <a:xfrm>
            <a:off x="5283201" y="2595564"/>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p>
        </p:txBody>
      </p:sp>
      <p:sp>
        <p:nvSpPr>
          <p:cNvPr id="867332" name="Rectangle 4"/>
          <p:cNvSpPr>
            <a:spLocks noChangeArrowheads="1"/>
          </p:cNvSpPr>
          <p:nvPr/>
        </p:nvSpPr>
        <p:spPr bwMode="auto">
          <a:xfrm>
            <a:off x="6350001" y="1376364"/>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P2</a:t>
            </a:r>
          </a:p>
        </p:txBody>
      </p:sp>
      <p:sp>
        <p:nvSpPr>
          <p:cNvPr id="867333" name="Rectangle 5"/>
          <p:cNvSpPr>
            <a:spLocks noChangeArrowheads="1"/>
          </p:cNvSpPr>
          <p:nvPr/>
        </p:nvSpPr>
        <p:spPr bwMode="auto">
          <a:xfrm>
            <a:off x="6350001" y="2595564"/>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p>
        </p:txBody>
      </p:sp>
      <p:sp>
        <p:nvSpPr>
          <p:cNvPr id="867334" name="Rectangle 6"/>
          <p:cNvSpPr>
            <a:spLocks noChangeArrowheads="1"/>
          </p:cNvSpPr>
          <p:nvPr/>
        </p:nvSpPr>
        <p:spPr bwMode="auto">
          <a:xfrm>
            <a:off x="5303839" y="2565401"/>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a:solidFill>
                  <a:srgbClr val="000000"/>
                </a:solidFill>
                <a:latin typeface="Comic Sans MS" pitchFamily="66" charset="0"/>
                <a:ea typeface="宋体" pitchFamily="2" charset="-122"/>
              </a:rPr>
              <a:t>X</a:t>
            </a:r>
            <a:r>
              <a:rPr kumimoji="1" lang="en-US" altLang="zh-CN" sz="2800">
                <a:solidFill>
                  <a:srgbClr val="000000"/>
                </a:solidFill>
                <a:latin typeface="Times New Roman"/>
                <a:ea typeface="宋体" pitchFamily="2" charset="-122"/>
              </a:rPr>
              <a:t>’</a:t>
            </a:r>
            <a:endParaRPr kumimoji="1" lang="en-US" altLang="zh-CN" sz="2800">
              <a:solidFill>
                <a:srgbClr val="000000"/>
              </a:solidFill>
              <a:latin typeface="Comic Sans MS" pitchFamily="66" charset="0"/>
              <a:ea typeface="宋体" pitchFamily="2" charset="-122"/>
            </a:endParaRPr>
          </a:p>
        </p:txBody>
      </p:sp>
      <p:sp>
        <p:nvSpPr>
          <p:cNvPr id="867335" name="Line 7"/>
          <p:cNvSpPr>
            <a:spLocks noChangeShapeType="1"/>
          </p:cNvSpPr>
          <p:nvPr/>
        </p:nvSpPr>
        <p:spPr bwMode="auto">
          <a:xfrm flipH="1">
            <a:off x="5588000" y="190976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7336" name="Line 8"/>
          <p:cNvSpPr>
            <a:spLocks noChangeShapeType="1"/>
          </p:cNvSpPr>
          <p:nvPr/>
        </p:nvSpPr>
        <p:spPr bwMode="auto">
          <a:xfrm>
            <a:off x="6654800" y="190976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7337" name="Line 9"/>
          <p:cNvSpPr>
            <a:spLocks noChangeShapeType="1"/>
          </p:cNvSpPr>
          <p:nvPr/>
        </p:nvSpPr>
        <p:spPr bwMode="auto">
          <a:xfrm>
            <a:off x="5207000" y="366236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7338" name="Line 10"/>
          <p:cNvSpPr>
            <a:spLocks noChangeShapeType="1"/>
          </p:cNvSpPr>
          <p:nvPr/>
        </p:nvSpPr>
        <p:spPr bwMode="auto">
          <a:xfrm>
            <a:off x="5588000" y="312896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7339" name="Line 11"/>
          <p:cNvSpPr>
            <a:spLocks noChangeShapeType="1"/>
          </p:cNvSpPr>
          <p:nvPr/>
        </p:nvSpPr>
        <p:spPr bwMode="auto">
          <a:xfrm>
            <a:off x="6654800" y="3205163"/>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7340" name="Line 12"/>
          <p:cNvSpPr>
            <a:spLocks noChangeShapeType="1"/>
          </p:cNvSpPr>
          <p:nvPr/>
        </p:nvSpPr>
        <p:spPr bwMode="auto">
          <a:xfrm>
            <a:off x="6045200" y="36623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7341" name="Rectangle 13"/>
          <p:cNvSpPr>
            <a:spLocks noChangeArrowheads="1"/>
          </p:cNvSpPr>
          <p:nvPr/>
        </p:nvSpPr>
        <p:spPr bwMode="auto">
          <a:xfrm>
            <a:off x="5435600" y="4043363"/>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a:solidFill>
                  <a:srgbClr val="000000"/>
                </a:solidFill>
                <a:latin typeface="Comic Sans MS" pitchFamily="66" charset="0"/>
                <a:ea typeface="宋体" pitchFamily="2" charset="-122"/>
              </a:rPr>
              <a:t>X</a:t>
            </a:r>
          </a:p>
        </p:txBody>
      </p:sp>
      <p:sp>
        <p:nvSpPr>
          <p:cNvPr id="867342" name="Rectangle 14"/>
          <p:cNvSpPr>
            <a:spLocks noChangeArrowheads="1"/>
          </p:cNvSpPr>
          <p:nvPr/>
        </p:nvSpPr>
        <p:spPr bwMode="auto">
          <a:xfrm>
            <a:off x="2208214" y="1412875"/>
            <a:ext cx="27717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90000"/>
              </a:lnSpc>
              <a:spcBef>
                <a:spcPct val="20000"/>
              </a:spcBef>
              <a:spcAft>
                <a:spcPct val="0"/>
              </a:spcAft>
            </a:pPr>
            <a:r>
              <a:rPr kumimoji="1" lang="en-US" altLang="zh-CN" sz="2400" dirty="0">
                <a:solidFill>
                  <a:srgbClr val="000000"/>
                </a:solidFill>
                <a:latin typeface="Comic Sans MS" pitchFamily="66" charset="0"/>
                <a:ea typeface="宋体" pitchFamily="2" charset="-122"/>
              </a:rPr>
              <a:t>    </a:t>
            </a:r>
            <a:r>
              <a:rPr kumimoji="1" lang="zh-CN" altLang="en-US" sz="2400" dirty="0">
                <a:solidFill>
                  <a:srgbClr val="000000"/>
                </a:solidFill>
                <a:latin typeface="Comic Sans MS" pitchFamily="66" charset="0"/>
                <a:ea typeface="宋体" pitchFamily="2" charset="-122"/>
              </a:rPr>
              <a:t>若</a:t>
            </a:r>
            <a:r>
              <a:rPr kumimoji="1" lang="en-US" altLang="zh-CN" sz="2400" dirty="0">
                <a:solidFill>
                  <a:srgbClr val="000000"/>
                </a:solidFill>
                <a:latin typeface="Comic Sans MS" pitchFamily="66" charset="0"/>
                <a:ea typeface="宋体" pitchFamily="2" charset="-122"/>
              </a:rPr>
              <a:t>P1</a:t>
            </a:r>
            <a:r>
              <a:rPr kumimoji="1" lang="zh-CN" altLang="en-US" sz="2400" dirty="0">
                <a:solidFill>
                  <a:srgbClr val="000000"/>
                </a:solidFill>
                <a:latin typeface="Comic Sans MS" pitchFamily="66" charset="0"/>
                <a:ea typeface="宋体" pitchFamily="2" charset="-122"/>
              </a:rPr>
              <a:t>采用</a:t>
            </a:r>
            <a:r>
              <a:rPr kumimoji="1" lang="zh-CN" altLang="en-US" sz="2400" dirty="0">
                <a:solidFill>
                  <a:srgbClr val="000000"/>
                </a:solidFill>
                <a:latin typeface="Times New Roman"/>
                <a:ea typeface="宋体" pitchFamily="2" charset="-122"/>
              </a:rPr>
              <a:t>“</a:t>
            </a:r>
            <a:r>
              <a:rPr kumimoji="1" lang="zh-CN" altLang="en-US" sz="2400" dirty="0">
                <a:solidFill>
                  <a:srgbClr val="000000"/>
                </a:solidFill>
                <a:latin typeface="Comic Sans MS" pitchFamily="66" charset="0"/>
                <a:ea typeface="宋体" pitchFamily="2" charset="-122"/>
              </a:rPr>
              <a:t>写回</a:t>
            </a:r>
            <a:r>
              <a:rPr kumimoji="1" lang="zh-CN" altLang="en-US" sz="2400" dirty="0">
                <a:solidFill>
                  <a:srgbClr val="000000"/>
                </a:solidFill>
                <a:latin typeface="Times New Roman"/>
                <a:ea typeface="宋体" pitchFamily="2" charset="-122"/>
              </a:rPr>
              <a:t>”</a:t>
            </a:r>
            <a:r>
              <a:rPr kumimoji="1" lang="zh-CN" altLang="en-US" sz="2400" dirty="0">
                <a:solidFill>
                  <a:srgbClr val="000000"/>
                </a:solidFill>
                <a:latin typeface="Comic Sans MS" pitchFamily="66" charset="0"/>
                <a:ea typeface="宋体" pitchFamily="2" charset="-122"/>
              </a:rPr>
              <a:t>策略，即处理改写</a:t>
            </a:r>
            <a:r>
              <a:rPr kumimoji="1" lang="en-US" altLang="zh-CN" sz="2400" dirty="0">
                <a:solidFill>
                  <a:srgbClr val="000000"/>
                </a:solidFill>
                <a:latin typeface="Comic Sans MS" pitchFamily="66" charset="0"/>
                <a:ea typeface="宋体" pitchFamily="2" charset="-122"/>
              </a:rPr>
              <a:t>Cache</a:t>
            </a:r>
            <a:r>
              <a:rPr kumimoji="1" lang="zh-CN" altLang="en-US" sz="2400" dirty="0">
                <a:solidFill>
                  <a:srgbClr val="000000"/>
                </a:solidFill>
                <a:latin typeface="Comic Sans MS" pitchFamily="66" charset="0"/>
                <a:ea typeface="宋体" pitchFamily="2" charset="-122"/>
              </a:rPr>
              <a:t>中的数据时并不同时修改内存中相应的数据，而是在包含该数据的数据块调出</a:t>
            </a:r>
            <a:r>
              <a:rPr kumimoji="1" lang="en-US" altLang="zh-CN" sz="2400" dirty="0">
                <a:solidFill>
                  <a:srgbClr val="000000"/>
                </a:solidFill>
                <a:latin typeface="Comic Sans MS" pitchFamily="66" charset="0"/>
                <a:ea typeface="宋体" pitchFamily="2" charset="-122"/>
              </a:rPr>
              <a:t>Cache</a:t>
            </a:r>
            <a:r>
              <a:rPr kumimoji="1" lang="zh-CN" altLang="en-US" sz="2400" dirty="0">
                <a:solidFill>
                  <a:srgbClr val="000000"/>
                </a:solidFill>
                <a:latin typeface="Comic Sans MS" pitchFamily="66" charset="0"/>
                <a:ea typeface="宋体" pitchFamily="2" charset="-122"/>
              </a:rPr>
              <a:t>时才写回内存，那么，内存中的</a:t>
            </a:r>
            <a:r>
              <a:rPr kumimoji="1" lang="en-US" altLang="zh-CN" sz="2400" dirty="0">
                <a:solidFill>
                  <a:srgbClr val="000000"/>
                </a:solidFill>
                <a:latin typeface="Comic Sans MS" pitchFamily="66" charset="0"/>
                <a:ea typeface="宋体" pitchFamily="2" charset="-122"/>
              </a:rPr>
              <a:t>X</a:t>
            </a:r>
            <a:r>
              <a:rPr kumimoji="1" lang="zh-CN" altLang="en-US" sz="2400" dirty="0">
                <a:solidFill>
                  <a:srgbClr val="000000"/>
                </a:solidFill>
                <a:latin typeface="Comic Sans MS" pitchFamily="66" charset="0"/>
                <a:ea typeface="宋体" pitchFamily="2" charset="-122"/>
              </a:rPr>
              <a:t>还是</a:t>
            </a:r>
            <a:r>
              <a:rPr kumimoji="1" lang="en-US" altLang="zh-CN" sz="2400" dirty="0">
                <a:solidFill>
                  <a:srgbClr val="000000"/>
                </a:solidFill>
                <a:latin typeface="Comic Sans MS" pitchFamily="66" charset="0"/>
                <a:ea typeface="宋体" pitchFamily="2" charset="-122"/>
              </a:rPr>
              <a:t>X</a:t>
            </a:r>
          </a:p>
        </p:txBody>
      </p:sp>
      <p:sp>
        <p:nvSpPr>
          <p:cNvPr id="867343" name="Line 15"/>
          <p:cNvSpPr>
            <a:spLocks noChangeShapeType="1"/>
          </p:cNvSpPr>
          <p:nvPr/>
        </p:nvSpPr>
        <p:spPr bwMode="auto">
          <a:xfrm>
            <a:off x="6024563" y="3068639"/>
            <a:ext cx="1727200" cy="719137"/>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7344" name="Line 16"/>
          <p:cNvSpPr>
            <a:spLocks noChangeShapeType="1"/>
          </p:cNvSpPr>
          <p:nvPr/>
        </p:nvSpPr>
        <p:spPr bwMode="auto">
          <a:xfrm flipV="1">
            <a:off x="6816725" y="4005263"/>
            <a:ext cx="863600" cy="43180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7345" name="Rectangle 17"/>
          <p:cNvSpPr>
            <a:spLocks noChangeArrowheads="1"/>
          </p:cNvSpPr>
          <p:nvPr/>
        </p:nvSpPr>
        <p:spPr bwMode="auto">
          <a:xfrm>
            <a:off x="7824789" y="3213101"/>
            <a:ext cx="21605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dirty="0">
                <a:solidFill>
                  <a:srgbClr val="000000"/>
                </a:solidFill>
                <a:latin typeface="Comic Sans MS" pitchFamily="66" charset="0"/>
                <a:ea typeface="宋体" pitchFamily="2" charset="-122"/>
              </a:rPr>
              <a:t>    </a:t>
            </a:r>
            <a:r>
              <a:rPr kumimoji="1" lang="zh-CN" altLang="en-US" sz="2400" dirty="0">
                <a:solidFill>
                  <a:srgbClr val="000000"/>
                </a:solidFill>
                <a:latin typeface="Comic Sans MS" pitchFamily="66" charset="0"/>
                <a:ea typeface="宋体" pitchFamily="2" charset="-122"/>
              </a:rPr>
              <a:t>导致</a:t>
            </a:r>
            <a:r>
              <a:rPr kumimoji="1" lang="en-US" altLang="zh-CN" sz="2400" dirty="0">
                <a:solidFill>
                  <a:srgbClr val="000000"/>
                </a:solidFill>
                <a:latin typeface="Comic Sans MS" pitchFamily="66" charset="0"/>
                <a:ea typeface="宋体" pitchFamily="2" charset="-122"/>
              </a:rPr>
              <a:t>C1</a:t>
            </a:r>
            <a:r>
              <a:rPr kumimoji="1" lang="zh-CN" altLang="en-US" sz="2400" dirty="0">
                <a:solidFill>
                  <a:srgbClr val="000000"/>
                </a:solidFill>
                <a:latin typeface="Comic Sans MS" pitchFamily="66" charset="0"/>
                <a:ea typeface="宋体" pitchFamily="2" charset="-122"/>
              </a:rPr>
              <a:t>中的</a:t>
            </a:r>
            <a:r>
              <a:rPr kumimoji="1" lang="en-US" altLang="zh-CN" sz="2400" dirty="0">
                <a:solidFill>
                  <a:srgbClr val="000000"/>
                </a:solidFill>
                <a:latin typeface="Comic Sans MS" pitchFamily="66" charset="0"/>
                <a:ea typeface="宋体" pitchFamily="2" charset="-122"/>
              </a:rPr>
              <a:t>X</a:t>
            </a:r>
            <a:r>
              <a:rPr kumimoji="1" lang="en-US" altLang="zh-CN" sz="2400" dirty="0">
                <a:solidFill>
                  <a:srgbClr val="000000"/>
                </a:solidFill>
                <a:latin typeface="Times New Roman"/>
                <a:ea typeface="宋体" pitchFamily="2" charset="-122"/>
              </a:rPr>
              <a:t>’</a:t>
            </a:r>
            <a:r>
              <a:rPr kumimoji="1" lang="zh-CN" altLang="en-US" sz="2400" dirty="0">
                <a:solidFill>
                  <a:srgbClr val="000000"/>
                </a:solidFill>
                <a:latin typeface="Comic Sans MS" pitchFamily="66" charset="0"/>
                <a:ea typeface="宋体" pitchFamily="2" charset="-122"/>
              </a:rPr>
              <a:t>同内存中的</a:t>
            </a:r>
            <a:r>
              <a:rPr kumimoji="1" lang="en-US" altLang="zh-CN" sz="2400" dirty="0">
                <a:solidFill>
                  <a:srgbClr val="000000"/>
                </a:solidFill>
                <a:latin typeface="Comic Sans MS" pitchFamily="66" charset="0"/>
                <a:ea typeface="宋体" pitchFamily="2" charset="-122"/>
              </a:rPr>
              <a:t>X</a:t>
            </a:r>
            <a:r>
              <a:rPr kumimoji="1" lang="zh-CN" altLang="en-US" sz="2400" dirty="0">
                <a:solidFill>
                  <a:srgbClr val="000000"/>
                </a:solidFill>
                <a:latin typeface="Comic Sans MS" pitchFamily="66" charset="0"/>
                <a:ea typeface="宋体" pitchFamily="2" charset="-122"/>
              </a:rPr>
              <a:t>的不一致</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67330"/>
                                        </p:tgtEl>
                                        <p:attrNameLst>
                                          <p:attrName>style.visibility</p:attrName>
                                        </p:attrNameLst>
                                      </p:cBhvr>
                                      <p:to>
                                        <p:strVal val="visible"/>
                                      </p:to>
                                    </p:set>
                                    <p:anim to="" calcmode="lin" valueType="num">
                                      <p:cBhvr>
                                        <p:cTn id="7" dur="1" fill="hold"/>
                                        <p:tgtEl>
                                          <p:spTgt spid="867330"/>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867331"/>
                                        </p:tgtEl>
                                        <p:attrNameLst>
                                          <p:attrName>style.visibility</p:attrName>
                                        </p:attrNameLst>
                                      </p:cBhvr>
                                      <p:to>
                                        <p:strVal val="visible"/>
                                      </p:to>
                                    </p:set>
                                    <p:anim to="" calcmode="lin" valueType="num">
                                      <p:cBhvr>
                                        <p:cTn id="10" dur="1" fill="hold"/>
                                        <p:tgtEl>
                                          <p:spTgt spid="867331"/>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867332"/>
                                        </p:tgtEl>
                                        <p:attrNameLst>
                                          <p:attrName>style.visibility</p:attrName>
                                        </p:attrNameLst>
                                      </p:cBhvr>
                                      <p:to>
                                        <p:strVal val="visible"/>
                                      </p:to>
                                    </p:set>
                                    <p:anim to="" calcmode="lin" valueType="num">
                                      <p:cBhvr>
                                        <p:cTn id="13" dur="1" fill="hold"/>
                                        <p:tgtEl>
                                          <p:spTgt spid="867332"/>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867333"/>
                                        </p:tgtEl>
                                        <p:attrNameLst>
                                          <p:attrName>style.visibility</p:attrName>
                                        </p:attrNameLst>
                                      </p:cBhvr>
                                      <p:to>
                                        <p:strVal val="visible"/>
                                      </p:to>
                                    </p:set>
                                    <p:anim to="" calcmode="lin" valueType="num">
                                      <p:cBhvr>
                                        <p:cTn id="16" dur="1" fill="hold"/>
                                        <p:tgtEl>
                                          <p:spTgt spid="867333"/>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867335"/>
                                        </p:tgtEl>
                                        <p:attrNameLst>
                                          <p:attrName>style.visibility</p:attrName>
                                        </p:attrNameLst>
                                      </p:cBhvr>
                                      <p:to>
                                        <p:strVal val="visible"/>
                                      </p:to>
                                    </p:set>
                                    <p:anim to="" calcmode="lin" valueType="num">
                                      <p:cBhvr>
                                        <p:cTn id="19" dur="1" fill="hold"/>
                                        <p:tgtEl>
                                          <p:spTgt spid="867335"/>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867336"/>
                                        </p:tgtEl>
                                        <p:attrNameLst>
                                          <p:attrName>style.visibility</p:attrName>
                                        </p:attrNameLst>
                                      </p:cBhvr>
                                      <p:to>
                                        <p:strVal val="visible"/>
                                      </p:to>
                                    </p:set>
                                    <p:anim to="" calcmode="lin" valueType="num">
                                      <p:cBhvr>
                                        <p:cTn id="22" dur="1" fill="hold"/>
                                        <p:tgtEl>
                                          <p:spTgt spid="867336"/>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867337"/>
                                        </p:tgtEl>
                                        <p:attrNameLst>
                                          <p:attrName>style.visibility</p:attrName>
                                        </p:attrNameLst>
                                      </p:cBhvr>
                                      <p:to>
                                        <p:strVal val="visible"/>
                                      </p:to>
                                    </p:set>
                                    <p:anim to="" calcmode="lin" valueType="num">
                                      <p:cBhvr>
                                        <p:cTn id="25" dur="1" fill="hold"/>
                                        <p:tgtEl>
                                          <p:spTgt spid="867337"/>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867338"/>
                                        </p:tgtEl>
                                        <p:attrNameLst>
                                          <p:attrName>style.visibility</p:attrName>
                                        </p:attrNameLst>
                                      </p:cBhvr>
                                      <p:to>
                                        <p:strVal val="visible"/>
                                      </p:to>
                                    </p:set>
                                    <p:anim to="" calcmode="lin" valueType="num">
                                      <p:cBhvr>
                                        <p:cTn id="28" dur="1" fill="hold"/>
                                        <p:tgtEl>
                                          <p:spTgt spid="867338"/>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867339"/>
                                        </p:tgtEl>
                                        <p:attrNameLst>
                                          <p:attrName>style.visibility</p:attrName>
                                        </p:attrNameLst>
                                      </p:cBhvr>
                                      <p:to>
                                        <p:strVal val="visible"/>
                                      </p:to>
                                    </p:set>
                                    <p:anim to="" calcmode="lin" valueType="num">
                                      <p:cBhvr>
                                        <p:cTn id="31" dur="1" fill="hold"/>
                                        <p:tgtEl>
                                          <p:spTgt spid="867339"/>
                                        </p:tgtEl>
                                        <p:attrNameLst>
                                          <p:attrName/>
                                        </p:attrNameLst>
                                      </p:cBhvr>
                                    </p:anim>
                                  </p:childTnLst>
                                </p:cTn>
                              </p:par>
                              <p:par>
                                <p:cTn id="32" presetID="24" presetClass="entr" presetSubtype="0" fill="hold" grpId="0" nodeType="withEffect">
                                  <p:stCondLst>
                                    <p:cond delay="0"/>
                                  </p:stCondLst>
                                  <p:childTnLst>
                                    <p:set>
                                      <p:cBhvr>
                                        <p:cTn id="33" dur="1" fill="hold">
                                          <p:stCondLst>
                                            <p:cond delay="0"/>
                                          </p:stCondLst>
                                        </p:cTn>
                                        <p:tgtEl>
                                          <p:spTgt spid="867340"/>
                                        </p:tgtEl>
                                        <p:attrNameLst>
                                          <p:attrName>style.visibility</p:attrName>
                                        </p:attrNameLst>
                                      </p:cBhvr>
                                      <p:to>
                                        <p:strVal val="visible"/>
                                      </p:to>
                                    </p:set>
                                    <p:anim to="" calcmode="lin" valueType="num">
                                      <p:cBhvr>
                                        <p:cTn id="34" dur="1" fill="hold"/>
                                        <p:tgtEl>
                                          <p:spTgt spid="867340"/>
                                        </p:tgtEl>
                                        <p:attrNameLst>
                                          <p:attrName/>
                                        </p:attrNameLst>
                                      </p:cBhvr>
                                    </p:anim>
                                  </p:childTnLst>
                                </p:cTn>
                              </p:par>
                              <p:par>
                                <p:cTn id="35" presetID="24" presetClass="entr" presetSubtype="0" fill="hold" grpId="0" nodeType="withEffect">
                                  <p:stCondLst>
                                    <p:cond delay="0"/>
                                  </p:stCondLst>
                                  <p:childTnLst>
                                    <p:set>
                                      <p:cBhvr>
                                        <p:cTn id="36" dur="1" fill="hold">
                                          <p:stCondLst>
                                            <p:cond delay="0"/>
                                          </p:stCondLst>
                                        </p:cTn>
                                        <p:tgtEl>
                                          <p:spTgt spid="867341"/>
                                        </p:tgtEl>
                                        <p:attrNameLst>
                                          <p:attrName>style.visibility</p:attrName>
                                        </p:attrNameLst>
                                      </p:cBhvr>
                                      <p:to>
                                        <p:strVal val="visible"/>
                                      </p:to>
                                    </p:set>
                                    <p:anim to="" calcmode="lin" valueType="num">
                                      <p:cBhvr>
                                        <p:cTn id="37" dur="1" fill="hold"/>
                                        <p:tgtEl>
                                          <p:spTgt spid="867341"/>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867342"/>
                                        </p:tgtEl>
                                        <p:attrNameLst>
                                          <p:attrName>style.visibility</p:attrName>
                                        </p:attrNameLst>
                                      </p:cBhvr>
                                      <p:to>
                                        <p:strVal val="visible"/>
                                      </p:to>
                                    </p:set>
                                    <p:animEffect transition="in" filter="barn(inHorizontal)">
                                      <p:cBhvr>
                                        <p:cTn id="42" dur="500"/>
                                        <p:tgtEl>
                                          <p:spTgt spid="8673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xit" presetSubtype="6" fill="hold" grpId="1" nodeType="clickEffect">
                                  <p:stCondLst>
                                    <p:cond delay="0"/>
                                  </p:stCondLst>
                                  <p:childTnLst>
                                    <p:anim calcmode="lin" valueType="num">
                                      <p:cBhvr additive="base">
                                        <p:cTn id="46" dur="500"/>
                                        <p:tgtEl>
                                          <p:spTgt spid="867331"/>
                                        </p:tgtEl>
                                        <p:attrNameLst>
                                          <p:attrName>ppt_x</p:attrName>
                                        </p:attrNameLst>
                                      </p:cBhvr>
                                      <p:tavLst>
                                        <p:tav tm="0">
                                          <p:val>
                                            <p:strVal val="ppt_x"/>
                                          </p:val>
                                        </p:tav>
                                        <p:tav tm="100000">
                                          <p:val>
                                            <p:strVal val="1+ppt_w/2"/>
                                          </p:val>
                                        </p:tav>
                                      </p:tavLst>
                                    </p:anim>
                                    <p:anim calcmode="lin" valueType="num">
                                      <p:cBhvr additive="base">
                                        <p:cTn id="47" dur="500"/>
                                        <p:tgtEl>
                                          <p:spTgt spid="867331"/>
                                        </p:tgtEl>
                                        <p:attrNameLst>
                                          <p:attrName>ppt_y</p:attrName>
                                        </p:attrNameLst>
                                      </p:cBhvr>
                                      <p:tavLst>
                                        <p:tav tm="0">
                                          <p:val>
                                            <p:strVal val="ppt_y"/>
                                          </p:val>
                                        </p:tav>
                                        <p:tav tm="100000">
                                          <p:val>
                                            <p:strVal val="1+ppt_h/2"/>
                                          </p:val>
                                        </p:tav>
                                      </p:tavLst>
                                    </p:anim>
                                    <p:set>
                                      <p:cBhvr>
                                        <p:cTn id="48" dur="1" fill="hold">
                                          <p:stCondLst>
                                            <p:cond delay="499"/>
                                          </p:stCondLst>
                                        </p:cTn>
                                        <p:tgtEl>
                                          <p:spTgt spid="867331"/>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12" fill="hold" grpId="0" nodeType="clickEffect">
                                  <p:stCondLst>
                                    <p:cond delay="0"/>
                                  </p:stCondLst>
                                  <p:childTnLst>
                                    <p:set>
                                      <p:cBhvr>
                                        <p:cTn id="52" dur="1" fill="hold">
                                          <p:stCondLst>
                                            <p:cond delay="0"/>
                                          </p:stCondLst>
                                        </p:cTn>
                                        <p:tgtEl>
                                          <p:spTgt spid="867334"/>
                                        </p:tgtEl>
                                        <p:attrNameLst>
                                          <p:attrName>style.visibility</p:attrName>
                                        </p:attrNameLst>
                                      </p:cBhvr>
                                      <p:to>
                                        <p:strVal val="visible"/>
                                      </p:to>
                                    </p:set>
                                    <p:anim calcmode="lin" valueType="num">
                                      <p:cBhvr additive="base">
                                        <p:cTn id="53" dur="500" fill="hold"/>
                                        <p:tgtEl>
                                          <p:spTgt spid="867334"/>
                                        </p:tgtEl>
                                        <p:attrNameLst>
                                          <p:attrName>ppt_x</p:attrName>
                                        </p:attrNameLst>
                                      </p:cBhvr>
                                      <p:tavLst>
                                        <p:tav tm="0">
                                          <p:val>
                                            <p:strVal val="0-#ppt_w/2"/>
                                          </p:val>
                                        </p:tav>
                                        <p:tav tm="100000">
                                          <p:val>
                                            <p:strVal val="#ppt_x"/>
                                          </p:val>
                                        </p:tav>
                                      </p:tavLst>
                                    </p:anim>
                                    <p:anim calcmode="lin" valueType="num">
                                      <p:cBhvr additive="base">
                                        <p:cTn id="54" dur="500" fill="hold"/>
                                        <p:tgtEl>
                                          <p:spTgt spid="867334"/>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867343"/>
                                        </p:tgtEl>
                                        <p:attrNameLst>
                                          <p:attrName>style.visibility</p:attrName>
                                        </p:attrNameLst>
                                      </p:cBhvr>
                                      <p:to>
                                        <p:strVal val="visible"/>
                                      </p:to>
                                    </p:set>
                                    <p:animEffect transition="in" filter="wipe(up)">
                                      <p:cBhvr>
                                        <p:cTn id="59" dur="500"/>
                                        <p:tgtEl>
                                          <p:spTgt spid="86734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867344"/>
                                        </p:tgtEl>
                                        <p:attrNameLst>
                                          <p:attrName>style.visibility</p:attrName>
                                        </p:attrNameLst>
                                      </p:cBhvr>
                                      <p:to>
                                        <p:strVal val="visible"/>
                                      </p:to>
                                    </p:set>
                                    <p:animEffect transition="in" filter="wipe(down)">
                                      <p:cBhvr>
                                        <p:cTn id="64" dur="500"/>
                                        <p:tgtEl>
                                          <p:spTgt spid="86734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9" presetClass="entr" presetSubtype="0" decel="100000" fill="hold" grpId="0" nodeType="clickEffect">
                                  <p:stCondLst>
                                    <p:cond delay="0"/>
                                  </p:stCondLst>
                                  <p:childTnLst>
                                    <p:set>
                                      <p:cBhvr>
                                        <p:cTn id="68" dur="1" fill="hold">
                                          <p:stCondLst>
                                            <p:cond delay="0"/>
                                          </p:stCondLst>
                                        </p:cTn>
                                        <p:tgtEl>
                                          <p:spTgt spid="867345"/>
                                        </p:tgtEl>
                                        <p:attrNameLst>
                                          <p:attrName>style.visibility</p:attrName>
                                        </p:attrNameLst>
                                      </p:cBhvr>
                                      <p:to>
                                        <p:strVal val="visible"/>
                                      </p:to>
                                    </p:set>
                                    <p:anim calcmode="lin" valueType="num">
                                      <p:cBhvr>
                                        <p:cTn id="69" dur="500" fill="hold"/>
                                        <p:tgtEl>
                                          <p:spTgt spid="867345"/>
                                        </p:tgtEl>
                                        <p:attrNameLst>
                                          <p:attrName>ppt_w</p:attrName>
                                        </p:attrNameLst>
                                      </p:cBhvr>
                                      <p:tavLst>
                                        <p:tav tm="0">
                                          <p:val>
                                            <p:fltVal val="0"/>
                                          </p:val>
                                        </p:tav>
                                        <p:tav tm="100000">
                                          <p:val>
                                            <p:strVal val="#ppt_w"/>
                                          </p:val>
                                        </p:tav>
                                      </p:tavLst>
                                    </p:anim>
                                    <p:anim calcmode="lin" valueType="num">
                                      <p:cBhvr>
                                        <p:cTn id="70" dur="500" fill="hold"/>
                                        <p:tgtEl>
                                          <p:spTgt spid="867345"/>
                                        </p:tgtEl>
                                        <p:attrNameLst>
                                          <p:attrName>ppt_h</p:attrName>
                                        </p:attrNameLst>
                                      </p:cBhvr>
                                      <p:tavLst>
                                        <p:tav tm="0">
                                          <p:val>
                                            <p:fltVal val="0"/>
                                          </p:val>
                                        </p:tav>
                                        <p:tav tm="100000">
                                          <p:val>
                                            <p:strVal val="#ppt_h"/>
                                          </p:val>
                                        </p:tav>
                                      </p:tavLst>
                                    </p:anim>
                                    <p:anim calcmode="lin" valueType="num">
                                      <p:cBhvr>
                                        <p:cTn id="71" dur="500" fill="hold"/>
                                        <p:tgtEl>
                                          <p:spTgt spid="867345"/>
                                        </p:tgtEl>
                                        <p:attrNameLst>
                                          <p:attrName>style.rotation</p:attrName>
                                        </p:attrNameLst>
                                      </p:cBhvr>
                                      <p:tavLst>
                                        <p:tav tm="0">
                                          <p:val>
                                            <p:fltVal val="360"/>
                                          </p:val>
                                        </p:tav>
                                        <p:tav tm="100000">
                                          <p:val>
                                            <p:fltVal val="0"/>
                                          </p:val>
                                        </p:tav>
                                      </p:tavLst>
                                    </p:anim>
                                    <p:animEffect transition="in" filter="fade">
                                      <p:cBhvr>
                                        <p:cTn id="72" dur="500"/>
                                        <p:tgtEl>
                                          <p:spTgt spid="867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30" grpId="0" animBg="1"/>
      <p:bldP spid="867331" grpId="0" animBg="1"/>
      <p:bldP spid="867331" grpId="1" animBg="1"/>
      <p:bldP spid="867332" grpId="0" animBg="1"/>
      <p:bldP spid="867333" grpId="0" animBg="1"/>
      <p:bldP spid="867334" grpId="0" animBg="1"/>
      <p:bldP spid="867335" grpId="0" animBg="1"/>
      <p:bldP spid="867336" grpId="0" animBg="1"/>
      <p:bldP spid="867337" grpId="0" animBg="1"/>
      <p:bldP spid="867338" grpId="0" animBg="1"/>
      <p:bldP spid="867339" grpId="0" animBg="1"/>
      <p:bldP spid="867340" grpId="0" animBg="1"/>
      <p:bldP spid="867341" grpId="0" animBg="1"/>
      <p:bldP spid="867342" grpId="0"/>
      <p:bldP spid="867343" grpId="0" animBg="1"/>
      <p:bldP spid="867344" grpId="0" animBg="1"/>
      <p:bldP spid="86734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Rot="1" noChangeArrowheads="1"/>
          </p:cNvSpPr>
          <p:nvPr>
            <p:ph type="title"/>
          </p:nvPr>
        </p:nvSpPr>
        <p:spPr/>
        <p:txBody>
          <a:bodyPr/>
          <a:lstStyle/>
          <a:p>
            <a:r>
              <a:rPr lang="en-US" altLang="zh-CN"/>
              <a:t>2.</a:t>
            </a:r>
            <a:r>
              <a:rPr lang="zh-CN" altLang="en-US"/>
              <a:t>进程迁移引起的不一致性 </a:t>
            </a:r>
          </a:p>
        </p:txBody>
      </p:sp>
      <p:sp>
        <p:nvSpPr>
          <p:cNvPr id="868355" name="Rectangle 3" descr="蓝色面巾纸"/>
          <p:cNvSpPr>
            <a:spLocks noChangeArrowheads="1"/>
          </p:cNvSpPr>
          <p:nvPr/>
        </p:nvSpPr>
        <p:spPr bwMode="auto">
          <a:xfrm>
            <a:off x="2576513" y="958056"/>
            <a:ext cx="1409700" cy="457200"/>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30000"/>
              </a:spcBef>
              <a:spcAft>
                <a:spcPct val="0"/>
              </a:spcAft>
            </a:pPr>
            <a:r>
              <a:rPr kumimoji="1" lang="zh-CN" altLang="en-US" sz="2400" b="1">
                <a:solidFill>
                  <a:srgbClr val="000000"/>
                </a:solidFill>
                <a:effectLst>
                  <a:outerShdw blurRad="38100" dist="38100" dir="2700000" algn="tl">
                    <a:srgbClr val="000000"/>
                  </a:outerShdw>
                </a:effectLst>
                <a:latin typeface="Comic Sans MS" pitchFamily="66" charset="0"/>
                <a:ea typeface="宋体" pitchFamily="2" charset="-122"/>
              </a:rPr>
              <a:t>情况一：</a:t>
            </a:r>
          </a:p>
        </p:txBody>
      </p:sp>
      <p:sp>
        <p:nvSpPr>
          <p:cNvPr id="868356" name="Rectangle 4"/>
          <p:cNvSpPr>
            <a:spLocks noChangeAspect="1" noChangeArrowheads="1"/>
          </p:cNvSpPr>
          <p:nvPr/>
        </p:nvSpPr>
        <p:spPr bwMode="auto">
          <a:xfrm>
            <a:off x="4995864" y="2097089"/>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P1</a:t>
            </a:r>
          </a:p>
        </p:txBody>
      </p:sp>
      <p:sp>
        <p:nvSpPr>
          <p:cNvPr id="868357" name="Rectangle 5"/>
          <p:cNvSpPr>
            <a:spLocks noChangeArrowheads="1"/>
          </p:cNvSpPr>
          <p:nvPr/>
        </p:nvSpPr>
        <p:spPr bwMode="auto">
          <a:xfrm>
            <a:off x="4995864" y="3316289"/>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p>
        </p:txBody>
      </p:sp>
      <p:sp>
        <p:nvSpPr>
          <p:cNvPr id="868358" name="Rectangle 6"/>
          <p:cNvSpPr>
            <a:spLocks noChangeArrowheads="1"/>
          </p:cNvSpPr>
          <p:nvPr/>
        </p:nvSpPr>
        <p:spPr bwMode="auto">
          <a:xfrm>
            <a:off x="6062664" y="2097089"/>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P2</a:t>
            </a:r>
          </a:p>
        </p:txBody>
      </p:sp>
      <p:sp>
        <p:nvSpPr>
          <p:cNvPr id="868359" name="Rectangle 7"/>
          <p:cNvSpPr>
            <a:spLocks noChangeArrowheads="1"/>
          </p:cNvSpPr>
          <p:nvPr/>
        </p:nvSpPr>
        <p:spPr bwMode="auto">
          <a:xfrm>
            <a:off x="6062664" y="3316289"/>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800" b="1">
              <a:solidFill>
                <a:srgbClr val="000000"/>
              </a:solidFill>
              <a:latin typeface="Comic Sans MS" pitchFamily="66" charset="0"/>
              <a:ea typeface="宋体" pitchFamily="2" charset="-122"/>
            </a:endParaRPr>
          </a:p>
        </p:txBody>
      </p:sp>
      <p:sp>
        <p:nvSpPr>
          <p:cNvPr id="868360" name="Line 8"/>
          <p:cNvSpPr>
            <a:spLocks noChangeShapeType="1"/>
          </p:cNvSpPr>
          <p:nvPr/>
        </p:nvSpPr>
        <p:spPr bwMode="auto">
          <a:xfrm flipH="1">
            <a:off x="5300663" y="26304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8361" name="Line 9"/>
          <p:cNvSpPr>
            <a:spLocks noChangeShapeType="1"/>
          </p:cNvSpPr>
          <p:nvPr/>
        </p:nvSpPr>
        <p:spPr bwMode="auto">
          <a:xfrm>
            <a:off x="6367463" y="26304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8362" name="Line 10"/>
          <p:cNvSpPr>
            <a:spLocks noChangeShapeType="1"/>
          </p:cNvSpPr>
          <p:nvPr/>
        </p:nvSpPr>
        <p:spPr bwMode="auto">
          <a:xfrm>
            <a:off x="4919663" y="4383088"/>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8363" name="Line 11"/>
          <p:cNvSpPr>
            <a:spLocks noChangeShapeType="1"/>
          </p:cNvSpPr>
          <p:nvPr/>
        </p:nvSpPr>
        <p:spPr bwMode="auto">
          <a:xfrm>
            <a:off x="5300663" y="38496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8364" name="Line 12"/>
          <p:cNvSpPr>
            <a:spLocks noChangeShapeType="1"/>
          </p:cNvSpPr>
          <p:nvPr/>
        </p:nvSpPr>
        <p:spPr bwMode="auto">
          <a:xfrm>
            <a:off x="6367463" y="392588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8365" name="Line 13"/>
          <p:cNvSpPr>
            <a:spLocks noChangeShapeType="1"/>
          </p:cNvSpPr>
          <p:nvPr/>
        </p:nvSpPr>
        <p:spPr bwMode="auto">
          <a:xfrm>
            <a:off x="5757863" y="43830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8366" name="Rectangle 14"/>
          <p:cNvSpPr>
            <a:spLocks noChangeArrowheads="1"/>
          </p:cNvSpPr>
          <p:nvPr/>
        </p:nvSpPr>
        <p:spPr bwMode="auto">
          <a:xfrm>
            <a:off x="5159375" y="4797425"/>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a:solidFill>
                  <a:srgbClr val="000000"/>
                </a:solidFill>
                <a:latin typeface="Comic Sans MS" pitchFamily="66" charset="0"/>
                <a:ea typeface="宋体" pitchFamily="2" charset="-122"/>
              </a:rPr>
              <a:t>X</a:t>
            </a:r>
          </a:p>
        </p:txBody>
      </p:sp>
      <p:sp>
        <p:nvSpPr>
          <p:cNvPr id="868367" name="AutoShape 15"/>
          <p:cNvSpPr>
            <a:spLocks/>
          </p:cNvSpPr>
          <p:nvPr/>
        </p:nvSpPr>
        <p:spPr bwMode="auto">
          <a:xfrm>
            <a:off x="2424113" y="2276475"/>
            <a:ext cx="1871662" cy="1296988"/>
          </a:xfrm>
          <a:prstGeom prst="callout2">
            <a:avLst>
              <a:gd name="adj1" fmla="val 8815"/>
              <a:gd name="adj2" fmla="val 104069"/>
              <a:gd name="adj3" fmla="val 8815"/>
              <a:gd name="adj4" fmla="val 119000"/>
              <a:gd name="adj5" fmla="val 105384"/>
              <a:gd name="adj6" fmla="val 134519"/>
            </a:avLst>
          </a:prstGeom>
          <a:solidFill>
            <a:srgbClr val="FFF6A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zh-CN" altLang="en-US" sz="2000">
                <a:solidFill>
                  <a:srgbClr val="000000"/>
                </a:solidFill>
                <a:latin typeface="Comic Sans MS" pitchFamily="66" charset="0"/>
                <a:ea typeface="宋体" pitchFamily="2" charset="-122"/>
              </a:rPr>
              <a:t>若</a:t>
            </a:r>
            <a:r>
              <a:rPr kumimoji="1" lang="en-US" altLang="zh-CN" sz="2000">
                <a:solidFill>
                  <a:srgbClr val="000000"/>
                </a:solidFill>
                <a:latin typeface="Comic Sans MS" pitchFamily="66" charset="0"/>
                <a:ea typeface="宋体" pitchFamily="2" charset="-122"/>
              </a:rPr>
              <a:t>P1</a:t>
            </a:r>
            <a:r>
              <a:rPr kumimoji="1" lang="zh-CN" altLang="en-US" sz="2000">
                <a:solidFill>
                  <a:srgbClr val="000000"/>
                </a:solidFill>
                <a:latin typeface="Comic Sans MS" pitchFamily="66" charset="0"/>
                <a:ea typeface="宋体" pitchFamily="2" charset="-122"/>
              </a:rPr>
              <a:t>的进程对</a:t>
            </a:r>
            <a:r>
              <a:rPr kumimoji="1" lang="en-US" altLang="zh-CN" sz="2000">
                <a:solidFill>
                  <a:srgbClr val="000000"/>
                </a:solidFill>
                <a:latin typeface="Comic Sans MS" pitchFamily="66" charset="0"/>
                <a:ea typeface="宋体" pitchFamily="2" charset="-122"/>
              </a:rPr>
              <a:t>X</a:t>
            </a:r>
            <a:r>
              <a:rPr kumimoji="1" lang="zh-CN" altLang="en-US" sz="2000">
                <a:solidFill>
                  <a:srgbClr val="000000"/>
                </a:solidFill>
                <a:latin typeface="Comic Sans MS" pitchFamily="66" charset="0"/>
                <a:ea typeface="宋体" pitchFamily="2" charset="-122"/>
              </a:rPr>
              <a:t>进行了修改，使之变为</a:t>
            </a:r>
            <a:r>
              <a:rPr kumimoji="1" lang="en-US" altLang="zh-CN" sz="2000">
                <a:solidFill>
                  <a:srgbClr val="000000"/>
                </a:solidFill>
                <a:latin typeface="Comic Sans MS" pitchFamily="66" charset="0"/>
                <a:ea typeface="宋体" pitchFamily="2" charset="-122"/>
              </a:rPr>
              <a:t>X</a:t>
            </a:r>
            <a:r>
              <a:rPr kumimoji="1" lang="en-US" altLang="zh-CN" sz="2000">
                <a:solidFill>
                  <a:srgbClr val="000000"/>
                </a:solidFill>
                <a:latin typeface="Times New Roman"/>
                <a:ea typeface="宋体" pitchFamily="2" charset="-122"/>
              </a:rPr>
              <a:t>’</a:t>
            </a:r>
            <a:endParaRPr kumimoji="1" lang="en-US" altLang="zh-CN" sz="2000">
              <a:solidFill>
                <a:srgbClr val="000000"/>
              </a:solidFill>
              <a:latin typeface="Comic Sans MS" pitchFamily="66" charset="0"/>
              <a:ea typeface="宋体" pitchFamily="2" charset="-122"/>
            </a:endParaRPr>
          </a:p>
        </p:txBody>
      </p:sp>
      <p:sp>
        <p:nvSpPr>
          <p:cNvPr id="868368" name="Rectangle 16"/>
          <p:cNvSpPr>
            <a:spLocks noChangeArrowheads="1"/>
          </p:cNvSpPr>
          <p:nvPr/>
        </p:nvSpPr>
        <p:spPr bwMode="auto">
          <a:xfrm>
            <a:off x="5016501" y="3284539"/>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r>
              <a:rPr kumimoji="1" lang="en-US" altLang="zh-CN" sz="2800" b="1">
                <a:solidFill>
                  <a:srgbClr val="000000"/>
                </a:solidFill>
                <a:latin typeface="Times New Roman"/>
                <a:ea typeface="宋体" pitchFamily="2" charset="-122"/>
              </a:rPr>
              <a:t>’</a:t>
            </a:r>
            <a:endParaRPr kumimoji="1" lang="en-US" altLang="zh-CN" sz="2800" b="1">
              <a:solidFill>
                <a:srgbClr val="000000"/>
              </a:solidFill>
              <a:latin typeface="Comic Sans MS" pitchFamily="66" charset="0"/>
              <a:ea typeface="宋体" pitchFamily="2" charset="-122"/>
            </a:endParaRPr>
          </a:p>
        </p:txBody>
      </p:sp>
      <p:sp>
        <p:nvSpPr>
          <p:cNvPr id="868369" name="AutoShape 17"/>
          <p:cNvSpPr>
            <a:spLocks/>
          </p:cNvSpPr>
          <p:nvPr/>
        </p:nvSpPr>
        <p:spPr bwMode="auto">
          <a:xfrm>
            <a:off x="2135189" y="4221164"/>
            <a:ext cx="1851025" cy="1254125"/>
          </a:xfrm>
          <a:prstGeom prst="callout2">
            <a:avLst>
              <a:gd name="adj1" fmla="val 9116"/>
              <a:gd name="adj2" fmla="val 104116"/>
              <a:gd name="adj3" fmla="val 9116"/>
              <a:gd name="adj4" fmla="val 131477"/>
              <a:gd name="adj5" fmla="val 60380"/>
              <a:gd name="adj6" fmla="val 160032"/>
            </a:avLst>
          </a:prstGeom>
          <a:solidFill>
            <a:srgbClr val="FFF6A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zh-CN" altLang="en-US">
                <a:solidFill>
                  <a:srgbClr val="000000"/>
                </a:solidFill>
                <a:latin typeface="Comic Sans MS" pitchFamily="66" charset="0"/>
                <a:ea typeface="宋体" pitchFamily="2" charset="-122"/>
              </a:rPr>
              <a:t>采用</a:t>
            </a:r>
            <a:r>
              <a:rPr kumimoji="1" lang="zh-CN" altLang="en-US">
                <a:solidFill>
                  <a:srgbClr val="000000"/>
                </a:solidFill>
                <a:latin typeface="Times New Roman"/>
                <a:ea typeface="宋体" pitchFamily="2" charset="-122"/>
              </a:rPr>
              <a:t>“</a:t>
            </a:r>
            <a:r>
              <a:rPr kumimoji="1" lang="zh-CN" altLang="en-US">
                <a:solidFill>
                  <a:srgbClr val="000000"/>
                </a:solidFill>
                <a:latin typeface="Comic Sans MS" pitchFamily="66" charset="0"/>
                <a:ea typeface="宋体" pitchFamily="2" charset="-122"/>
              </a:rPr>
              <a:t>写回</a:t>
            </a:r>
            <a:r>
              <a:rPr kumimoji="1" lang="zh-CN" altLang="en-US">
                <a:solidFill>
                  <a:srgbClr val="000000"/>
                </a:solidFill>
                <a:latin typeface="Times New Roman"/>
                <a:ea typeface="宋体" pitchFamily="2" charset="-122"/>
              </a:rPr>
              <a:t>”</a:t>
            </a:r>
            <a:r>
              <a:rPr kumimoji="1" lang="zh-CN" altLang="en-US">
                <a:solidFill>
                  <a:srgbClr val="000000"/>
                </a:solidFill>
                <a:latin typeface="Comic Sans MS" pitchFamily="66" charset="0"/>
                <a:ea typeface="宋体" pitchFamily="2" charset="-122"/>
              </a:rPr>
              <a:t>策略，暂时没有对内存中的</a:t>
            </a:r>
            <a:r>
              <a:rPr kumimoji="1" lang="en-US" altLang="zh-CN">
                <a:solidFill>
                  <a:srgbClr val="000000"/>
                </a:solidFill>
                <a:latin typeface="Comic Sans MS" pitchFamily="66" charset="0"/>
                <a:ea typeface="宋体" pitchFamily="2" charset="-122"/>
              </a:rPr>
              <a:t>X</a:t>
            </a:r>
            <a:r>
              <a:rPr kumimoji="1" lang="zh-CN" altLang="en-US">
                <a:solidFill>
                  <a:srgbClr val="000000"/>
                </a:solidFill>
                <a:latin typeface="Comic Sans MS" pitchFamily="66" charset="0"/>
                <a:ea typeface="宋体" pitchFamily="2" charset="-122"/>
              </a:rPr>
              <a:t>进行修改。</a:t>
            </a:r>
          </a:p>
        </p:txBody>
      </p:sp>
      <p:sp>
        <p:nvSpPr>
          <p:cNvPr id="868370" name="Rectangle 18"/>
          <p:cNvSpPr>
            <a:spLocks noChangeArrowheads="1"/>
          </p:cNvSpPr>
          <p:nvPr/>
        </p:nvSpPr>
        <p:spPr bwMode="auto">
          <a:xfrm>
            <a:off x="6780213" y="1844676"/>
            <a:ext cx="3060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dirty="0">
                <a:solidFill>
                  <a:srgbClr val="000000"/>
                </a:solidFill>
                <a:latin typeface="Comic Sans MS" pitchFamily="66" charset="0"/>
                <a:ea typeface="宋体" pitchFamily="2" charset="-122"/>
              </a:rPr>
              <a:t>由于某种原因，该进程迁移到了</a:t>
            </a:r>
            <a:r>
              <a:rPr kumimoji="1" lang="en-US" altLang="zh-CN" sz="2400" dirty="0">
                <a:solidFill>
                  <a:srgbClr val="000000"/>
                </a:solidFill>
                <a:latin typeface="Comic Sans MS" pitchFamily="66" charset="0"/>
                <a:ea typeface="宋体" pitchFamily="2" charset="-122"/>
              </a:rPr>
              <a:t>P2</a:t>
            </a:r>
            <a:r>
              <a:rPr kumimoji="1" lang="zh-CN" altLang="en-US" sz="2400" dirty="0">
                <a:solidFill>
                  <a:srgbClr val="000000"/>
                </a:solidFill>
                <a:latin typeface="Comic Sans MS" pitchFamily="66" charset="0"/>
                <a:ea typeface="宋体" pitchFamily="2" charset="-122"/>
              </a:rPr>
              <a:t>上运行</a:t>
            </a:r>
          </a:p>
        </p:txBody>
      </p:sp>
      <p:sp>
        <p:nvSpPr>
          <p:cNvPr id="868371" name="Line 19"/>
          <p:cNvSpPr>
            <a:spLocks noChangeShapeType="1"/>
          </p:cNvSpPr>
          <p:nvPr/>
        </p:nvSpPr>
        <p:spPr bwMode="auto">
          <a:xfrm>
            <a:off x="5448300" y="3860801"/>
            <a:ext cx="0" cy="9366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8372" name="Line 20"/>
          <p:cNvSpPr>
            <a:spLocks noChangeShapeType="1"/>
          </p:cNvSpPr>
          <p:nvPr/>
        </p:nvSpPr>
        <p:spPr bwMode="auto">
          <a:xfrm flipV="1">
            <a:off x="6167438" y="3860801"/>
            <a:ext cx="0" cy="9366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68373" name="AutoShape 21"/>
          <p:cNvSpPr>
            <a:spLocks/>
          </p:cNvSpPr>
          <p:nvPr/>
        </p:nvSpPr>
        <p:spPr bwMode="auto">
          <a:xfrm>
            <a:off x="7756525" y="3573463"/>
            <a:ext cx="1652588" cy="1727200"/>
          </a:xfrm>
          <a:prstGeom prst="callout2">
            <a:avLst>
              <a:gd name="adj1" fmla="val 6616"/>
              <a:gd name="adj2" fmla="val -4611"/>
              <a:gd name="adj3" fmla="val 6616"/>
              <a:gd name="adj4" fmla="val -49569"/>
              <a:gd name="adj5" fmla="val 54134"/>
              <a:gd name="adj6" fmla="val -96157"/>
            </a:avLst>
          </a:prstGeom>
          <a:solidFill>
            <a:srgbClr val="FFF6A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kumimoji="1" lang="en-US" altLang="zh-CN" sz="2000" dirty="0">
                <a:solidFill>
                  <a:srgbClr val="000000"/>
                </a:solidFill>
                <a:latin typeface="Comic Sans MS" pitchFamily="66" charset="0"/>
                <a:ea typeface="宋体" pitchFamily="2" charset="-122"/>
              </a:rPr>
              <a:t>P2</a:t>
            </a:r>
            <a:r>
              <a:rPr kumimoji="1" lang="zh-CN" altLang="en-US" sz="2000" dirty="0">
                <a:solidFill>
                  <a:srgbClr val="000000"/>
                </a:solidFill>
                <a:latin typeface="Comic Sans MS" pitchFamily="66" charset="0"/>
                <a:ea typeface="宋体" pitchFamily="2" charset="-122"/>
              </a:rPr>
              <a:t>上的该进程运行时将从内存中读取</a:t>
            </a:r>
            <a:r>
              <a:rPr kumimoji="1" lang="en-US" altLang="zh-CN" sz="2000" dirty="0">
                <a:solidFill>
                  <a:srgbClr val="000000"/>
                </a:solidFill>
                <a:latin typeface="Comic Sans MS" pitchFamily="66" charset="0"/>
                <a:ea typeface="宋体" pitchFamily="2" charset="-122"/>
              </a:rPr>
              <a:t>X</a:t>
            </a:r>
            <a:r>
              <a:rPr kumimoji="1" lang="zh-CN" altLang="en-US" sz="2000" dirty="0">
                <a:solidFill>
                  <a:srgbClr val="000000"/>
                </a:solidFill>
                <a:latin typeface="Comic Sans MS" pitchFamily="66" charset="0"/>
                <a:ea typeface="宋体" pitchFamily="2" charset="-122"/>
              </a:rPr>
              <a:t>并将</a:t>
            </a:r>
            <a:r>
              <a:rPr kumimoji="1" lang="en-US" altLang="zh-CN" sz="2000" dirty="0">
                <a:solidFill>
                  <a:srgbClr val="000000"/>
                </a:solidFill>
                <a:latin typeface="Comic Sans MS" pitchFamily="66" charset="0"/>
                <a:ea typeface="宋体" pitchFamily="2" charset="-122"/>
              </a:rPr>
              <a:t>X</a:t>
            </a:r>
            <a:r>
              <a:rPr kumimoji="1" lang="zh-CN" altLang="en-US" sz="2000" dirty="0">
                <a:solidFill>
                  <a:srgbClr val="000000"/>
                </a:solidFill>
                <a:latin typeface="Comic Sans MS" pitchFamily="66" charset="0"/>
                <a:ea typeface="宋体" pitchFamily="2" charset="-122"/>
              </a:rPr>
              <a:t>调入</a:t>
            </a:r>
            <a:r>
              <a:rPr kumimoji="1" lang="en-US" altLang="zh-CN" sz="2000" dirty="0">
                <a:solidFill>
                  <a:srgbClr val="000000"/>
                </a:solidFill>
                <a:latin typeface="Comic Sans MS" pitchFamily="66" charset="0"/>
                <a:ea typeface="宋体" pitchFamily="2" charset="-122"/>
              </a:rPr>
              <a:t>C2</a:t>
            </a:r>
          </a:p>
          <a:p>
            <a:pPr algn="ctr" fontAlgn="base">
              <a:spcBef>
                <a:spcPct val="0"/>
              </a:spcBef>
              <a:spcAft>
                <a:spcPct val="0"/>
              </a:spcAft>
            </a:pPr>
            <a:endParaRPr kumimoji="1" lang="en-US" altLang="zh-CN" sz="2000" dirty="0">
              <a:solidFill>
                <a:srgbClr val="000000"/>
              </a:solidFill>
              <a:latin typeface="Comic Sans MS" pitchFamily="66" charset="0"/>
              <a:ea typeface="宋体" pitchFamily="2" charset="-122"/>
            </a:endParaRPr>
          </a:p>
        </p:txBody>
      </p:sp>
      <p:sp>
        <p:nvSpPr>
          <p:cNvPr id="868374" name="Rectangle 22"/>
          <p:cNvSpPr>
            <a:spLocks noChangeArrowheads="1"/>
          </p:cNvSpPr>
          <p:nvPr/>
        </p:nvSpPr>
        <p:spPr bwMode="auto">
          <a:xfrm>
            <a:off x="3377406" y="5558264"/>
            <a:ext cx="54371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dirty="0">
                <a:solidFill>
                  <a:srgbClr val="000000"/>
                </a:solidFill>
                <a:latin typeface="Comic Sans MS" pitchFamily="66" charset="0"/>
                <a:ea typeface="宋体" pitchFamily="2" charset="-122"/>
              </a:rPr>
              <a:t>那么，这个迁移了的进程此时读取的是</a:t>
            </a:r>
            <a:r>
              <a:rPr kumimoji="1" lang="en-US" altLang="zh-CN" sz="2400" dirty="0">
                <a:solidFill>
                  <a:srgbClr val="000000"/>
                </a:solidFill>
                <a:latin typeface="Comic Sans MS" pitchFamily="66" charset="0"/>
                <a:ea typeface="宋体" pitchFamily="2" charset="-122"/>
              </a:rPr>
              <a:t>X</a:t>
            </a:r>
            <a:r>
              <a:rPr kumimoji="1" lang="zh-CN" altLang="en-US" sz="2400" dirty="0">
                <a:solidFill>
                  <a:srgbClr val="000000"/>
                </a:solidFill>
                <a:latin typeface="Comic Sans MS" pitchFamily="66" charset="0"/>
                <a:ea typeface="宋体" pitchFamily="2" charset="-122"/>
              </a:rPr>
              <a:t>，而不是它先前修改过的</a:t>
            </a:r>
            <a:r>
              <a:rPr kumimoji="1" lang="en-US" altLang="zh-CN" sz="2400" dirty="0">
                <a:solidFill>
                  <a:srgbClr val="000000"/>
                </a:solidFill>
                <a:latin typeface="Comic Sans MS" pitchFamily="66" charset="0"/>
                <a:ea typeface="宋体" pitchFamily="2" charset="-122"/>
              </a:rPr>
              <a:t>X</a:t>
            </a:r>
            <a:r>
              <a:rPr kumimoji="1" lang="en-US" altLang="zh-CN" sz="2400" dirty="0">
                <a:solidFill>
                  <a:srgbClr val="000000"/>
                </a:solidFill>
                <a:latin typeface="Times New Roman"/>
                <a:ea typeface="宋体" pitchFamily="2" charset="-122"/>
              </a:rPr>
              <a:t>’</a:t>
            </a:r>
            <a:r>
              <a:rPr kumimoji="1" lang="zh-CN" altLang="en-US" sz="2400" dirty="0">
                <a:solidFill>
                  <a:srgbClr val="000000"/>
                </a:solidFill>
                <a:latin typeface="Comic Sans MS" pitchFamily="66" charset="0"/>
                <a:ea typeface="宋体" pitchFamily="2" charset="-122"/>
              </a:rPr>
              <a:t>。</a:t>
            </a:r>
          </a:p>
        </p:txBody>
      </p:sp>
      <p:sp>
        <p:nvSpPr>
          <p:cNvPr id="868375" name="Rectangle 23"/>
          <p:cNvSpPr>
            <a:spLocks noChangeArrowheads="1"/>
          </p:cNvSpPr>
          <p:nvPr/>
        </p:nvSpPr>
        <p:spPr bwMode="auto">
          <a:xfrm>
            <a:off x="6167438" y="34290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b="1">
                <a:solidFill>
                  <a:srgbClr val="000000"/>
                </a:solidFill>
                <a:latin typeface="Comic Sans MS" pitchFamily="66" charset="0"/>
                <a:ea typeface="宋体" pitchFamily="2" charset="-122"/>
              </a:rPr>
              <a:t>X</a:t>
            </a:r>
          </a:p>
        </p:txBody>
      </p:sp>
      <p:sp>
        <p:nvSpPr>
          <p:cNvPr id="868376" name="Rectangle 24"/>
          <p:cNvSpPr>
            <a:spLocks noChangeArrowheads="1"/>
          </p:cNvSpPr>
          <p:nvPr/>
        </p:nvSpPr>
        <p:spPr bwMode="auto">
          <a:xfrm>
            <a:off x="4224339" y="908051"/>
            <a:ext cx="43195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30000"/>
              </a:spcBef>
              <a:spcAft>
                <a:spcPct val="0"/>
              </a:spcAft>
            </a:pPr>
            <a:r>
              <a:rPr kumimoji="1" lang="en-US" altLang="zh-CN" sz="2000" dirty="0">
                <a:solidFill>
                  <a:srgbClr val="000000"/>
                </a:solidFill>
                <a:latin typeface="Comic Sans MS" pitchFamily="66" charset="0"/>
                <a:ea typeface="宋体" pitchFamily="2" charset="-122"/>
              </a:rPr>
              <a:t>P1</a:t>
            </a:r>
            <a:r>
              <a:rPr kumimoji="1" lang="zh-CN" altLang="en-US" sz="2000" dirty="0">
                <a:solidFill>
                  <a:srgbClr val="000000"/>
                </a:solidFill>
                <a:latin typeface="Comic Sans MS" pitchFamily="66" charset="0"/>
                <a:ea typeface="宋体" pitchFamily="2" charset="-122"/>
              </a:rPr>
              <a:t>的</a:t>
            </a:r>
            <a:r>
              <a:rPr kumimoji="1" lang="en-US" altLang="zh-CN" sz="2000" dirty="0">
                <a:solidFill>
                  <a:srgbClr val="000000"/>
                </a:solidFill>
                <a:latin typeface="Comic Sans MS" pitchFamily="66" charset="0"/>
                <a:ea typeface="宋体" pitchFamily="2" charset="-122"/>
              </a:rPr>
              <a:t>C1</a:t>
            </a:r>
            <a:r>
              <a:rPr kumimoji="1" lang="zh-CN" altLang="en-US" sz="2000" dirty="0">
                <a:solidFill>
                  <a:srgbClr val="000000"/>
                </a:solidFill>
                <a:latin typeface="Comic Sans MS" pitchFamily="66" charset="0"/>
                <a:ea typeface="宋体" pitchFamily="2" charset="-122"/>
              </a:rPr>
              <a:t>中有共享数据</a:t>
            </a:r>
            <a:r>
              <a:rPr kumimoji="1" lang="en-US" altLang="zh-CN" sz="2000" dirty="0">
                <a:solidFill>
                  <a:srgbClr val="000000"/>
                </a:solidFill>
                <a:latin typeface="Comic Sans MS" pitchFamily="66" charset="0"/>
                <a:ea typeface="宋体" pitchFamily="2" charset="-122"/>
              </a:rPr>
              <a:t>X</a:t>
            </a:r>
            <a:r>
              <a:rPr kumimoji="1" lang="zh-CN" altLang="en-US" sz="2000" dirty="0">
                <a:solidFill>
                  <a:srgbClr val="000000"/>
                </a:solidFill>
                <a:latin typeface="Comic Sans MS" pitchFamily="66" charset="0"/>
                <a:ea typeface="宋体" pitchFamily="2" charset="-122"/>
              </a:rPr>
              <a:t>的拷贝，而</a:t>
            </a:r>
            <a:r>
              <a:rPr kumimoji="1" lang="en-US" altLang="zh-CN" sz="2000" dirty="0">
                <a:solidFill>
                  <a:srgbClr val="000000"/>
                </a:solidFill>
                <a:latin typeface="Comic Sans MS" pitchFamily="66" charset="0"/>
                <a:ea typeface="宋体" pitchFamily="2" charset="-122"/>
              </a:rPr>
              <a:t>P2</a:t>
            </a:r>
            <a:r>
              <a:rPr kumimoji="1" lang="zh-CN" altLang="en-US" sz="2000" dirty="0">
                <a:solidFill>
                  <a:srgbClr val="000000"/>
                </a:solidFill>
                <a:latin typeface="Comic Sans MS" pitchFamily="66" charset="0"/>
                <a:ea typeface="宋体" pitchFamily="2" charset="-122"/>
              </a:rPr>
              <a:t>的</a:t>
            </a:r>
            <a:r>
              <a:rPr kumimoji="1" lang="en-US" altLang="zh-CN" sz="2000" dirty="0">
                <a:solidFill>
                  <a:srgbClr val="000000"/>
                </a:solidFill>
                <a:latin typeface="Comic Sans MS" pitchFamily="66" charset="0"/>
                <a:ea typeface="宋体" pitchFamily="2" charset="-122"/>
              </a:rPr>
              <a:t>C2</a:t>
            </a:r>
            <a:r>
              <a:rPr kumimoji="1" lang="zh-CN" altLang="en-US" sz="2000" dirty="0">
                <a:solidFill>
                  <a:srgbClr val="000000"/>
                </a:solidFill>
                <a:latin typeface="Comic Sans MS" pitchFamily="66" charset="0"/>
                <a:ea typeface="宋体" pitchFamily="2" charset="-122"/>
              </a:rPr>
              <a:t>中没有该共享数据</a:t>
            </a: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83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83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68356"/>
                                        </p:tgtEl>
                                        <p:attrNameLst>
                                          <p:attrName>style.visibility</p:attrName>
                                        </p:attrNameLst>
                                      </p:cBhvr>
                                      <p:to>
                                        <p:strVal val="visible"/>
                                      </p:to>
                                    </p:set>
                                    <p:animEffect transition="in" filter="randombar(horizontal)">
                                      <p:cBhvr>
                                        <p:cTn id="15" dur="500"/>
                                        <p:tgtEl>
                                          <p:spTgt spid="86835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68358"/>
                                        </p:tgtEl>
                                        <p:attrNameLst>
                                          <p:attrName>style.visibility</p:attrName>
                                        </p:attrNameLst>
                                      </p:cBhvr>
                                      <p:to>
                                        <p:strVal val="visible"/>
                                      </p:to>
                                    </p:set>
                                    <p:animEffect transition="in" filter="randombar(horizontal)">
                                      <p:cBhvr>
                                        <p:cTn id="18" dur="500"/>
                                        <p:tgtEl>
                                          <p:spTgt spid="86835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868361"/>
                                        </p:tgtEl>
                                        <p:attrNameLst>
                                          <p:attrName>style.visibility</p:attrName>
                                        </p:attrNameLst>
                                      </p:cBhvr>
                                      <p:to>
                                        <p:strVal val="visible"/>
                                      </p:to>
                                    </p:set>
                                    <p:animEffect transition="in" filter="randombar(horizontal)">
                                      <p:cBhvr>
                                        <p:cTn id="21" dur="500"/>
                                        <p:tgtEl>
                                          <p:spTgt spid="86836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68360"/>
                                        </p:tgtEl>
                                        <p:attrNameLst>
                                          <p:attrName>style.visibility</p:attrName>
                                        </p:attrNameLst>
                                      </p:cBhvr>
                                      <p:to>
                                        <p:strVal val="visible"/>
                                      </p:to>
                                    </p:set>
                                    <p:animEffect transition="in" filter="randombar(horizontal)">
                                      <p:cBhvr>
                                        <p:cTn id="24" dur="500"/>
                                        <p:tgtEl>
                                          <p:spTgt spid="868360"/>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68357"/>
                                        </p:tgtEl>
                                        <p:attrNameLst>
                                          <p:attrName>style.visibility</p:attrName>
                                        </p:attrNameLst>
                                      </p:cBhvr>
                                      <p:to>
                                        <p:strVal val="visible"/>
                                      </p:to>
                                    </p:set>
                                    <p:animEffect transition="in" filter="randombar(horizontal)">
                                      <p:cBhvr>
                                        <p:cTn id="27" dur="500"/>
                                        <p:tgtEl>
                                          <p:spTgt spid="868357"/>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868359"/>
                                        </p:tgtEl>
                                        <p:attrNameLst>
                                          <p:attrName>style.visibility</p:attrName>
                                        </p:attrNameLst>
                                      </p:cBhvr>
                                      <p:to>
                                        <p:strVal val="visible"/>
                                      </p:to>
                                    </p:set>
                                    <p:animEffect transition="in" filter="randombar(horizontal)">
                                      <p:cBhvr>
                                        <p:cTn id="30" dur="500"/>
                                        <p:tgtEl>
                                          <p:spTgt spid="868359"/>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868364"/>
                                        </p:tgtEl>
                                        <p:attrNameLst>
                                          <p:attrName>style.visibility</p:attrName>
                                        </p:attrNameLst>
                                      </p:cBhvr>
                                      <p:to>
                                        <p:strVal val="visible"/>
                                      </p:to>
                                    </p:set>
                                    <p:animEffect transition="in" filter="randombar(horizontal)">
                                      <p:cBhvr>
                                        <p:cTn id="33" dur="500"/>
                                        <p:tgtEl>
                                          <p:spTgt spid="868364"/>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868363"/>
                                        </p:tgtEl>
                                        <p:attrNameLst>
                                          <p:attrName>style.visibility</p:attrName>
                                        </p:attrNameLst>
                                      </p:cBhvr>
                                      <p:to>
                                        <p:strVal val="visible"/>
                                      </p:to>
                                    </p:set>
                                    <p:animEffect transition="in" filter="randombar(horizontal)">
                                      <p:cBhvr>
                                        <p:cTn id="36" dur="500"/>
                                        <p:tgtEl>
                                          <p:spTgt spid="868363"/>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868362"/>
                                        </p:tgtEl>
                                        <p:attrNameLst>
                                          <p:attrName>style.visibility</p:attrName>
                                        </p:attrNameLst>
                                      </p:cBhvr>
                                      <p:to>
                                        <p:strVal val="visible"/>
                                      </p:to>
                                    </p:set>
                                    <p:animEffect transition="in" filter="randombar(horizontal)">
                                      <p:cBhvr>
                                        <p:cTn id="39" dur="500"/>
                                        <p:tgtEl>
                                          <p:spTgt spid="868362"/>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868365"/>
                                        </p:tgtEl>
                                        <p:attrNameLst>
                                          <p:attrName>style.visibility</p:attrName>
                                        </p:attrNameLst>
                                      </p:cBhvr>
                                      <p:to>
                                        <p:strVal val="visible"/>
                                      </p:to>
                                    </p:set>
                                    <p:animEffect transition="in" filter="randombar(horizontal)">
                                      <p:cBhvr>
                                        <p:cTn id="42" dur="500"/>
                                        <p:tgtEl>
                                          <p:spTgt spid="868365"/>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868366"/>
                                        </p:tgtEl>
                                        <p:attrNameLst>
                                          <p:attrName>style.visibility</p:attrName>
                                        </p:attrNameLst>
                                      </p:cBhvr>
                                      <p:to>
                                        <p:strVal val="visible"/>
                                      </p:to>
                                    </p:set>
                                    <p:animEffect transition="in" filter="randombar(horizontal)">
                                      <p:cBhvr>
                                        <p:cTn id="45" dur="500"/>
                                        <p:tgtEl>
                                          <p:spTgt spid="86836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868367"/>
                                        </p:tgtEl>
                                        <p:attrNameLst>
                                          <p:attrName>style.visibility</p:attrName>
                                        </p:attrNameLst>
                                      </p:cBhvr>
                                      <p:to>
                                        <p:strVal val="visible"/>
                                      </p:to>
                                    </p:set>
                                    <p:animEffect transition="in" filter="slide(fromBottom)">
                                      <p:cBhvr>
                                        <p:cTn id="50" dur="500"/>
                                        <p:tgtEl>
                                          <p:spTgt spid="86836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68357"/>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6836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868371"/>
                                        </p:tgtEl>
                                        <p:attrNameLst>
                                          <p:attrName>style.visibility</p:attrName>
                                        </p:attrNameLst>
                                      </p:cBhvr>
                                      <p:to>
                                        <p:strVal val="visible"/>
                                      </p:to>
                                    </p:set>
                                    <p:animEffect transition="in" filter="wipe(up)">
                                      <p:cBhvr>
                                        <p:cTn id="63" dur="500"/>
                                        <p:tgtEl>
                                          <p:spTgt spid="86837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4" fill="hold" grpId="0" nodeType="clickEffect">
                                  <p:stCondLst>
                                    <p:cond delay="0"/>
                                  </p:stCondLst>
                                  <p:childTnLst>
                                    <p:set>
                                      <p:cBhvr>
                                        <p:cTn id="67" dur="1" fill="hold">
                                          <p:stCondLst>
                                            <p:cond delay="0"/>
                                          </p:stCondLst>
                                        </p:cTn>
                                        <p:tgtEl>
                                          <p:spTgt spid="868369"/>
                                        </p:tgtEl>
                                        <p:attrNameLst>
                                          <p:attrName>style.visibility</p:attrName>
                                        </p:attrNameLst>
                                      </p:cBhvr>
                                      <p:to>
                                        <p:strVal val="visible"/>
                                      </p:to>
                                    </p:set>
                                    <p:animEffect transition="in" filter="slide(fromBottom)">
                                      <p:cBhvr>
                                        <p:cTn id="68" dur="500"/>
                                        <p:tgtEl>
                                          <p:spTgt spid="86836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9" presetClass="entr" presetSubtype="0" fill="hold" grpId="0" nodeType="clickEffect">
                                  <p:stCondLst>
                                    <p:cond delay="0"/>
                                  </p:stCondLst>
                                  <p:childTnLst>
                                    <p:set>
                                      <p:cBhvr>
                                        <p:cTn id="72" dur="1" fill="hold">
                                          <p:stCondLst>
                                            <p:cond delay="0"/>
                                          </p:stCondLst>
                                        </p:cTn>
                                        <p:tgtEl>
                                          <p:spTgt spid="868370"/>
                                        </p:tgtEl>
                                        <p:attrNameLst>
                                          <p:attrName>style.visibility</p:attrName>
                                        </p:attrNameLst>
                                      </p:cBhvr>
                                      <p:to>
                                        <p:strVal val="visible"/>
                                      </p:to>
                                    </p:set>
                                    <p:anim calcmode="lin" valueType="num">
                                      <p:cBhvr>
                                        <p:cTn id="73" dur="1000" fill="hold"/>
                                        <p:tgtEl>
                                          <p:spTgt spid="868370"/>
                                        </p:tgtEl>
                                        <p:attrNameLst>
                                          <p:attrName>ppt_x</p:attrName>
                                        </p:attrNameLst>
                                      </p:cBhvr>
                                      <p:tavLst>
                                        <p:tav tm="0">
                                          <p:val>
                                            <p:strVal val="#ppt_x-.2"/>
                                          </p:val>
                                        </p:tav>
                                        <p:tav tm="100000">
                                          <p:val>
                                            <p:strVal val="#ppt_x"/>
                                          </p:val>
                                        </p:tav>
                                      </p:tavLst>
                                    </p:anim>
                                    <p:anim calcmode="lin" valueType="num">
                                      <p:cBhvr>
                                        <p:cTn id="74" dur="1000" fill="hold"/>
                                        <p:tgtEl>
                                          <p:spTgt spid="868370"/>
                                        </p:tgtEl>
                                        <p:attrNameLst>
                                          <p:attrName>ppt_y</p:attrName>
                                        </p:attrNameLst>
                                      </p:cBhvr>
                                      <p:tavLst>
                                        <p:tav tm="0">
                                          <p:val>
                                            <p:strVal val="#ppt_y"/>
                                          </p:val>
                                        </p:tav>
                                        <p:tav tm="100000">
                                          <p:val>
                                            <p:strVal val="#ppt_y"/>
                                          </p:val>
                                        </p:tav>
                                      </p:tavLst>
                                    </p:anim>
                                    <p:animEffect transition="in" filter="wipe(right)" prLst="gradientSize: 0.1">
                                      <p:cBhvr>
                                        <p:cTn id="75" dur="1000"/>
                                        <p:tgtEl>
                                          <p:spTgt spid="86837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868372"/>
                                        </p:tgtEl>
                                        <p:attrNameLst>
                                          <p:attrName>style.visibility</p:attrName>
                                        </p:attrNameLst>
                                      </p:cBhvr>
                                      <p:to>
                                        <p:strVal val="visible"/>
                                      </p:to>
                                    </p:set>
                                    <p:animEffect transition="in" filter="wipe(down)">
                                      <p:cBhvr>
                                        <p:cTn id="80" dur="500"/>
                                        <p:tgtEl>
                                          <p:spTgt spid="86837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6" presetClass="entr" presetSubtype="26" fill="hold" grpId="0" nodeType="clickEffect">
                                  <p:stCondLst>
                                    <p:cond delay="0"/>
                                  </p:stCondLst>
                                  <p:childTnLst>
                                    <p:set>
                                      <p:cBhvr>
                                        <p:cTn id="84" dur="1" fill="hold">
                                          <p:stCondLst>
                                            <p:cond delay="0"/>
                                          </p:stCondLst>
                                        </p:cTn>
                                        <p:tgtEl>
                                          <p:spTgt spid="868373"/>
                                        </p:tgtEl>
                                        <p:attrNameLst>
                                          <p:attrName>style.visibility</p:attrName>
                                        </p:attrNameLst>
                                      </p:cBhvr>
                                      <p:to>
                                        <p:strVal val="visible"/>
                                      </p:to>
                                    </p:set>
                                    <p:animEffect transition="in" filter="barn(inHorizontal)">
                                      <p:cBhvr>
                                        <p:cTn id="85" dur="500"/>
                                        <p:tgtEl>
                                          <p:spTgt spid="86837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6" presetClass="entr" presetSubtype="26" fill="hold" grpId="0" nodeType="clickEffect">
                                  <p:stCondLst>
                                    <p:cond delay="0"/>
                                  </p:stCondLst>
                                  <p:childTnLst>
                                    <p:set>
                                      <p:cBhvr>
                                        <p:cTn id="89" dur="1" fill="hold">
                                          <p:stCondLst>
                                            <p:cond delay="0"/>
                                          </p:stCondLst>
                                        </p:cTn>
                                        <p:tgtEl>
                                          <p:spTgt spid="868375"/>
                                        </p:tgtEl>
                                        <p:attrNameLst>
                                          <p:attrName>style.visibility</p:attrName>
                                        </p:attrNameLst>
                                      </p:cBhvr>
                                      <p:to>
                                        <p:strVal val="visible"/>
                                      </p:to>
                                    </p:set>
                                    <p:animEffect transition="in" filter="barn(inHorizontal)">
                                      <p:cBhvr>
                                        <p:cTn id="90" dur="500"/>
                                        <p:tgtEl>
                                          <p:spTgt spid="86837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0" presetClass="entr" presetSubtype="0" fill="hold" grpId="0" nodeType="clickEffect">
                                  <p:stCondLst>
                                    <p:cond delay="0"/>
                                  </p:stCondLst>
                                  <p:childTnLst>
                                    <p:set>
                                      <p:cBhvr>
                                        <p:cTn id="94" dur="1" fill="hold">
                                          <p:stCondLst>
                                            <p:cond delay="0"/>
                                          </p:stCondLst>
                                        </p:cTn>
                                        <p:tgtEl>
                                          <p:spTgt spid="868374"/>
                                        </p:tgtEl>
                                        <p:attrNameLst>
                                          <p:attrName>style.visibility</p:attrName>
                                        </p:attrNameLst>
                                      </p:cBhvr>
                                      <p:to>
                                        <p:strVal val="visible"/>
                                      </p:to>
                                    </p:set>
                                    <p:animEffect transition="in" filter="fade">
                                      <p:cBhvr>
                                        <p:cTn id="95" dur="800" decel="100000"/>
                                        <p:tgtEl>
                                          <p:spTgt spid="868374"/>
                                        </p:tgtEl>
                                      </p:cBhvr>
                                    </p:animEffect>
                                    <p:anim calcmode="lin" valueType="num">
                                      <p:cBhvr>
                                        <p:cTn id="96" dur="800" decel="100000" fill="hold"/>
                                        <p:tgtEl>
                                          <p:spTgt spid="868374"/>
                                        </p:tgtEl>
                                        <p:attrNameLst>
                                          <p:attrName>style.rotation</p:attrName>
                                        </p:attrNameLst>
                                      </p:cBhvr>
                                      <p:tavLst>
                                        <p:tav tm="0">
                                          <p:val>
                                            <p:fltVal val="-90"/>
                                          </p:val>
                                        </p:tav>
                                        <p:tav tm="100000">
                                          <p:val>
                                            <p:fltVal val="0"/>
                                          </p:val>
                                        </p:tav>
                                      </p:tavLst>
                                    </p:anim>
                                    <p:anim calcmode="lin" valueType="num">
                                      <p:cBhvr>
                                        <p:cTn id="97" dur="800" decel="100000" fill="hold"/>
                                        <p:tgtEl>
                                          <p:spTgt spid="868374"/>
                                        </p:tgtEl>
                                        <p:attrNameLst>
                                          <p:attrName>ppt_x</p:attrName>
                                        </p:attrNameLst>
                                      </p:cBhvr>
                                      <p:tavLst>
                                        <p:tav tm="0">
                                          <p:val>
                                            <p:strVal val="#ppt_x+0.4"/>
                                          </p:val>
                                        </p:tav>
                                        <p:tav tm="100000">
                                          <p:val>
                                            <p:strVal val="#ppt_x-0.05"/>
                                          </p:val>
                                        </p:tav>
                                      </p:tavLst>
                                    </p:anim>
                                    <p:anim calcmode="lin" valueType="num">
                                      <p:cBhvr>
                                        <p:cTn id="98" dur="800" decel="100000" fill="hold"/>
                                        <p:tgtEl>
                                          <p:spTgt spid="868374"/>
                                        </p:tgtEl>
                                        <p:attrNameLst>
                                          <p:attrName>ppt_y</p:attrName>
                                        </p:attrNameLst>
                                      </p:cBhvr>
                                      <p:tavLst>
                                        <p:tav tm="0">
                                          <p:val>
                                            <p:strVal val="#ppt_y-0.4"/>
                                          </p:val>
                                        </p:tav>
                                        <p:tav tm="100000">
                                          <p:val>
                                            <p:strVal val="#ppt_y+0.1"/>
                                          </p:val>
                                        </p:tav>
                                      </p:tavLst>
                                    </p:anim>
                                    <p:anim calcmode="lin" valueType="num">
                                      <p:cBhvr>
                                        <p:cTn id="99" dur="200" accel="100000" fill="hold">
                                          <p:stCondLst>
                                            <p:cond delay="800"/>
                                          </p:stCondLst>
                                        </p:cTn>
                                        <p:tgtEl>
                                          <p:spTgt spid="868374"/>
                                        </p:tgtEl>
                                        <p:attrNameLst>
                                          <p:attrName>ppt_x</p:attrName>
                                        </p:attrNameLst>
                                      </p:cBhvr>
                                      <p:tavLst>
                                        <p:tav tm="0">
                                          <p:val>
                                            <p:strVal val="#ppt_x-0.05"/>
                                          </p:val>
                                        </p:tav>
                                        <p:tav tm="100000">
                                          <p:val>
                                            <p:strVal val="#ppt_x"/>
                                          </p:val>
                                        </p:tav>
                                      </p:tavLst>
                                    </p:anim>
                                    <p:anim calcmode="lin" valueType="num">
                                      <p:cBhvr>
                                        <p:cTn id="100" dur="200" accel="100000" fill="hold">
                                          <p:stCondLst>
                                            <p:cond delay="800"/>
                                          </p:stCondLst>
                                        </p:cTn>
                                        <p:tgtEl>
                                          <p:spTgt spid="86837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55" grpId="0" animBg="1"/>
      <p:bldP spid="868356" grpId="0" animBg="1"/>
      <p:bldP spid="868357" grpId="0" animBg="1"/>
      <p:bldP spid="868357" grpId="1" animBg="1"/>
      <p:bldP spid="868358" grpId="0" animBg="1"/>
      <p:bldP spid="868359" grpId="0" animBg="1"/>
      <p:bldP spid="868360" grpId="0" animBg="1"/>
      <p:bldP spid="868361" grpId="0" animBg="1"/>
      <p:bldP spid="868362" grpId="0" animBg="1"/>
      <p:bldP spid="868363" grpId="0" animBg="1"/>
      <p:bldP spid="868364" grpId="0" animBg="1"/>
      <p:bldP spid="868365" grpId="0" animBg="1"/>
      <p:bldP spid="868366" grpId="0" animBg="1"/>
      <p:bldP spid="868367" grpId="0" animBg="1"/>
      <p:bldP spid="868368" grpId="0" animBg="1"/>
      <p:bldP spid="868369" grpId="0" animBg="1"/>
      <p:bldP spid="868370" grpId="0"/>
      <p:bldP spid="868371" grpId="0" animBg="1"/>
      <p:bldP spid="868372" grpId="0" animBg="1"/>
      <p:bldP spid="868373" grpId="0" animBg="1"/>
      <p:bldP spid="868374" grpId="0"/>
      <p:bldP spid="868375" grpId="0"/>
      <p:bldP spid="86837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3" name="Rectangle 3" descr="蓝色面巾纸"/>
          <p:cNvSpPr>
            <a:spLocks noChangeArrowheads="1"/>
          </p:cNvSpPr>
          <p:nvPr/>
        </p:nvSpPr>
        <p:spPr bwMode="auto">
          <a:xfrm>
            <a:off x="2566988" y="981075"/>
            <a:ext cx="1409700" cy="457200"/>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30000"/>
              </a:spcBef>
              <a:spcAft>
                <a:spcPct val="0"/>
              </a:spcAft>
            </a:pPr>
            <a:r>
              <a:rPr kumimoji="1" lang="zh-CN" altLang="en-US" sz="2400" b="1">
                <a:solidFill>
                  <a:srgbClr val="000000"/>
                </a:solidFill>
                <a:effectLst>
                  <a:outerShdw blurRad="38100" dist="38100" dir="2700000" algn="tl">
                    <a:srgbClr val="000000"/>
                  </a:outerShdw>
                </a:effectLst>
                <a:latin typeface="Comic Sans MS" pitchFamily="66" charset="0"/>
                <a:ea typeface="宋体" pitchFamily="2" charset="-122"/>
              </a:rPr>
              <a:t>情况二：</a:t>
            </a:r>
          </a:p>
        </p:txBody>
      </p:sp>
      <p:sp>
        <p:nvSpPr>
          <p:cNvPr id="870404" name="Rectangle 4"/>
          <p:cNvSpPr>
            <a:spLocks noChangeArrowheads="1"/>
          </p:cNvSpPr>
          <p:nvPr/>
        </p:nvSpPr>
        <p:spPr bwMode="auto">
          <a:xfrm>
            <a:off x="2498725" y="5535614"/>
            <a:ext cx="719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dirty="0">
                <a:solidFill>
                  <a:srgbClr val="000000"/>
                </a:solidFill>
                <a:latin typeface="Comic Sans MS" pitchFamily="66" charset="0"/>
                <a:ea typeface="宋体" pitchFamily="2" charset="-122"/>
              </a:rPr>
              <a:t>以上两种情况都是由于进程迁移引起的数据不一致。</a:t>
            </a:r>
          </a:p>
        </p:txBody>
      </p:sp>
      <p:sp>
        <p:nvSpPr>
          <p:cNvPr id="870405" name="Rectangle 5"/>
          <p:cNvSpPr>
            <a:spLocks noChangeAspect="1" noChangeArrowheads="1"/>
          </p:cNvSpPr>
          <p:nvPr/>
        </p:nvSpPr>
        <p:spPr bwMode="auto">
          <a:xfrm>
            <a:off x="5092701" y="1881189"/>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P1</a:t>
            </a:r>
          </a:p>
        </p:txBody>
      </p:sp>
      <p:sp>
        <p:nvSpPr>
          <p:cNvPr id="870406" name="Rectangle 6"/>
          <p:cNvSpPr>
            <a:spLocks noChangeArrowheads="1"/>
          </p:cNvSpPr>
          <p:nvPr/>
        </p:nvSpPr>
        <p:spPr bwMode="auto">
          <a:xfrm>
            <a:off x="5092701" y="3100389"/>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p>
        </p:txBody>
      </p:sp>
      <p:sp>
        <p:nvSpPr>
          <p:cNvPr id="870407" name="Rectangle 7"/>
          <p:cNvSpPr>
            <a:spLocks noChangeArrowheads="1"/>
          </p:cNvSpPr>
          <p:nvPr/>
        </p:nvSpPr>
        <p:spPr bwMode="auto">
          <a:xfrm>
            <a:off x="6159501" y="1881189"/>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P2</a:t>
            </a:r>
          </a:p>
        </p:txBody>
      </p:sp>
      <p:sp>
        <p:nvSpPr>
          <p:cNvPr id="870408" name="Rectangle 8"/>
          <p:cNvSpPr>
            <a:spLocks noChangeArrowheads="1"/>
          </p:cNvSpPr>
          <p:nvPr/>
        </p:nvSpPr>
        <p:spPr bwMode="auto">
          <a:xfrm>
            <a:off x="6159501" y="3100389"/>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p>
        </p:txBody>
      </p:sp>
      <p:sp>
        <p:nvSpPr>
          <p:cNvPr id="870409" name="Line 9"/>
          <p:cNvSpPr>
            <a:spLocks noChangeShapeType="1"/>
          </p:cNvSpPr>
          <p:nvPr/>
        </p:nvSpPr>
        <p:spPr bwMode="auto">
          <a:xfrm flipH="1">
            <a:off x="5397500" y="24145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0410" name="Line 10"/>
          <p:cNvSpPr>
            <a:spLocks noChangeShapeType="1"/>
          </p:cNvSpPr>
          <p:nvPr/>
        </p:nvSpPr>
        <p:spPr bwMode="auto">
          <a:xfrm>
            <a:off x="6464300" y="241458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0411" name="Line 11"/>
          <p:cNvSpPr>
            <a:spLocks noChangeShapeType="1"/>
          </p:cNvSpPr>
          <p:nvPr/>
        </p:nvSpPr>
        <p:spPr bwMode="auto">
          <a:xfrm>
            <a:off x="5016500" y="4167188"/>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0412" name="Line 12"/>
          <p:cNvSpPr>
            <a:spLocks noChangeShapeType="1"/>
          </p:cNvSpPr>
          <p:nvPr/>
        </p:nvSpPr>
        <p:spPr bwMode="auto">
          <a:xfrm>
            <a:off x="5397500" y="36337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0413" name="Line 13"/>
          <p:cNvSpPr>
            <a:spLocks noChangeShapeType="1"/>
          </p:cNvSpPr>
          <p:nvPr/>
        </p:nvSpPr>
        <p:spPr bwMode="auto">
          <a:xfrm>
            <a:off x="6464300" y="370998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0414" name="Line 14"/>
          <p:cNvSpPr>
            <a:spLocks noChangeShapeType="1"/>
          </p:cNvSpPr>
          <p:nvPr/>
        </p:nvSpPr>
        <p:spPr bwMode="auto">
          <a:xfrm>
            <a:off x="5854700" y="41671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0415" name="Rectangle 15"/>
          <p:cNvSpPr>
            <a:spLocks noChangeArrowheads="1"/>
          </p:cNvSpPr>
          <p:nvPr/>
        </p:nvSpPr>
        <p:spPr bwMode="auto">
          <a:xfrm>
            <a:off x="5245100" y="4548188"/>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a:solidFill>
                  <a:srgbClr val="000000"/>
                </a:solidFill>
                <a:latin typeface="Comic Sans MS" pitchFamily="66" charset="0"/>
                <a:ea typeface="宋体" pitchFamily="2" charset="-122"/>
              </a:rPr>
              <a:t>X</a:t>
            </a:r>
          </a:p>
        </p:txBody>
      </p:sp>
      <p:sp>
        <p:nvSpPr>
          <p:cNvPr id="870416" name="Rectangle 16"/>
          <p:cNvSpPr>
            <a:spLocks noChangeArrowheads="1"/>
          </p:cNvSpPr>
          <p:nvPr/>
        </p:nvSpPr>
        <p:spPr bwMode="auto">
          <a:xfrm>
            <a:off x="4008439" y="1052513"/>
            <a:ext cx="569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a:solidFill>
                  <a:srgbClr val="000000"/>
                </a:solidFill>
                <a:latin typeface="Comic Sans MS" pitchFamily="66" charset="0"/>
                <a:ea typeface="宋体" pitchFamily="2" charset="-122"/>
              </a:rPr>
              <a:t>P1</a:t>
            </a:r>
            <a:r>
              <a:rPr kumimoji="1" lang="zh-CN" altLang="en-US" sz="2400">
                <a:solidFill>
                  <a:srgbClr val="000000"/>
                </a:solidFill>
                <a:latin typeface="Comic Sans MS" pitchFamily="66" charset="0"/>
                <a:ea typeface="宋体" pitchFamily="2" charset="-122"/>
              </a:rPr>
              <a:t>的</a:t>
            </a:r>
            <a:r>
              <a:rPr kumimoji="1" lang="en-US" altLang="zh-CN" sz="2400">
                <a:solidFill>
                  <a:srgbClr val="000000"/>
                </a:solidFill>
                <a:latin typeface="Comic Sans MS" pitchFamily="66" charset="0"/>
                <a:ea typeface="宋体" pitchFamily="2" charset="-122"/>
              </a:rPr>
              <a:t>C1</a:t>
            </a:r>
            <a:r>
              <a:rPr kumimoji="1" lang="zh-CN" altLang="en-US" sz="2400">
                <a:solidFill>
                  <a:srgbClr val="000000"/>
                </a:solidFill>
                <a:latin typeface="Comic Sans MS" pitchFamily="66" charset="0"/>
                <a:ea typeface="宋体" pitchFamily="2" charset="-122"/>
              </a:rPr>
              <a:t>和</a:t>
            </a:r>
            <a:r>
              <a:rPr kumimoji="1" lang="en-US" altLang="zh-CN" sz="2400">
                <a:solidFill>
                  <a:srgbClr val="000000"/>
                </a:solidFill>
                <a:latin typeface="Comic Sans MS" pitchFamily="66" charset="0"/>
                <a:ea typeface="宋体" pitchFamily="2" charset="-122"/>
              </a:rPr>
              <a:t>P2</a:t>
            </a:r>
            <a:r>
              <a:rPr kumimoji="1" lang="zh-CN" altLang="en-US" sz="2400">
                <a:solidFill>
                  <a:srgbClr val="000000"/>
                </a:solidFill>
                <a:latin typeface="Comic Sans MS" pitchFamily="66" charset="0"/>
                <a:ea typeface="宋体" pitchFamily="2" charset="-122"/>
              </a:rPr>
              <a:t>的</a:t>
            </a:r>
            <a:r>
              <a:rPr kumimoji="1" lang="en-US" altLang="zh-CN" sz="2400">
                <a:solidFill>
                  <a:srgbClr val="000000"/>
                </a:solidFill>
                <a:latin typeface="Comic Sans MS" pitchFamily="66" charset="0"/>
                <a:ea typeface="宋体" pitchFamily="2" charset="-122"/>
              </a:rPr>
              <a:t>C2</a:t>
            </a:r>
            <a:r>
              <a:rPr kumimoji="1" lang="zh-CN" altLang="en-US" sz="2400">
                <a:solidFill>
                  <a:srgbClr val="000000"/>
                </a:solidFill>
                <a:latin typeface="Comic Sans MS" pitchFamily="66" charset="0"/>
                <a:ea typeface="宋体" pitchFamily="2" charset="-122"/>
              </a:rPr>
              <a:t>中都有共享数据</a:t>
            </a:r>
            <a:r>
              <a:rPr kumimoji="1" lang="en-US" altLang="zh-CN" sz="2400">
                <a:solidFill>
                  <a:srgbClr val="000000"/>
                </a:solidFill>
                <a:latin typeface="Comic Sans MS" pitchFamily="66" charset="0"/>
                <a:ea typeface="宋体" pitchFamily="2" charset="-122"/>
              </a:rPr>
              <a:t>X</a:t>
            </a:r>
            <a:r>
              <a:rPr kumimoji="1" lang="zh-CN" altLang="en-US" sz="2400">
                <a:solidFill>
                  <a:srgbClr val="000000"/>
                </a:solidFill>
                <a:latin typeface="Comic Sans MS" pitchFamily="66" charset="0"/>
                <a:ea typeface="宋体" pitchFamily="2" charset="-122"/>
              </a:rPr>
              <a:t>的拷贝</a:t>
            </a:r>
          </a:p>
        </p:txBody>
      </p:sp>
      <p:sp>
        <p:nvSpPr>
          <p:cNvPr id="870417" name="Rectangle 17"/>
          <p:cNvSpPr>
            <a:spLocks noChangeArrowheads="1"/>
          </p:cNvSpPr>
          <p:nvPr/>
        </p:nvSpPr>
        <p:spPr bwMode="auto">
          <a:xfrm>
            <a:off x="6167439" y="3141664"/>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r>
              <a:rPr kumimoji="1" lang="en-US" altLang="zh-CN" sz="2800" b="1">
                <a:solidFill>
                  <a:srgbClr val="000000"/>
                </a:solidFill>
                <a:latin typeface="Times New Roman"/>
                <a:ea typeface="宋体" pitchFamily="2" charset="-122"/>
              </a:rPr>
              <a:t>’</a:t>
            </a:r>
            <a:endParaRPr kumimoji="1" lang="en-US" altLang="zh-CN" sz="2800" b="1">
              <a:solidFill>
                <a:srgbClr val="000000"/>
              </a:solidFill>
              <a:latin typeface="Comic Sans MS" pitchFamily="66" charset="0"/>
              <a:ea typeface="宋体" pitchFamily="2" charset="-122"/>
            </a:endParaRPr>
          </a:p>
        </p:txBody>
      </p:sp>
      <p:sp>
        <p:nvSpPr>
          <p:cNvPr id="870418" name="AutoShape 18"/>
          <p:cNvSpPr>
            <a:spLocks noChangeArrowheads="1"/>
          </p:cNvSpPr>
          <p:nvPr/>
        </p:nvSpPr>
        <p:spPr bwMode="auto">
          <a:xfrm>
            <a:off x="7032626" y="1989139"/>
            <a:ext cx="2447925" cy="1296987"/>
          </a:xfrm>
          <a:prstGeom prst="wedgeRoundRectCallout">
            <a:avLst>
              <a:gd name="adj1" fmla="val -54477"/>
              <a:gd name="adj2" fmla="val 74481"/>
              <a:gd name="adj3" fmla="val 16667"/>
            </a:avLst>
          </a:prstGeom>
          <a:solidFill>
            <a:srgbClr val="FFF6A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en-US" altLang="zh-CN" sz="2400">
                <a:solidFill>
                  <a:srgbClr val="000000"/>
                </a:solidFill>
                <a:latin typeface="Comic Sans MS" pitchFamily="66" charset="0"/>
                <a:ea typeface="宋体" pitchFamily="2" charset="-122"/>
              </a:rPr>
              <a:t>P2</a:t>
            </a:r>
            <a:r>
              <a:rPr kumimoji="1" lang="zh-CN" altLang="en-US" sz="2400">
                <a:solidFill>
                  <a:srgbClr val="000000"/>
                </a:solidFill>
                <a:latin typeface="Comic Sans MS" pitchFamily="66" charset="0"/>
                <a:ea typeface="宋体" pitchFamily="2" charset="-122"/>
              </a:rPr>
              <a:t>的进程修改了</a:t>
            </a:r>
            <a:r>
              <a:rPr kumimoji="1" lang="en-US" altLang="zh-CN" sz="2400">
                <a:solidFill>
                  <a:srgbClr val="000000"/>
                </a:solidFill>
                <a:latin typeface="Comic Sans MS" pitchFamily="66" charset="0"/>
                <a:ea typeface="宋体" pitchFamily="2" charset="-122"/>
              </a:rPr>
              <a:t>C2</a:t>
            </a:r>
            <a:r>
              <a:rPr kumimoji="1" lang="zh-CN" altLang="en-US" sz="2400">
                <a:solidFill>
                  <a:srgbClr val="000000"/>
                </a:solidFill>
                <a:latin typeface="Comic Sans MS" pitchFamily="66" charset="0"/>
                <a:ea typeface="宋体" pitchFamily="2" charset="-122"/>
              </a:rPr>
              <a:t>中的</a:t>
            </a:r>
            <a:r>
              <a:rPr kumimoji="1" lang="en-US" altLang="zh-CN" sz="2400">
                <a:solidFill>
                  <a:srgbClr val="000000"/>
                </a:solidFill>
                <a:latin typeface="Comic Sans MS" pitchFamily="66" charset="0"/>
                <a:ea typeface="宋体" pitchFamily="2" charset="-122"/>
              </a:rPr>
              <a:t>X</a:t>
            </a:r>
            <a:r>
              <a:rPr kumimoji="1" lang="zh-CN" altLang="en-US" sz="2400">
                <a:solidFill>
                  <a:srgbClr val="000000"/>
                </a:solidFill>
                <a:latin typeface="Comic Sans MS" pitchFamily="66" charset="0"/>
                <a:ea typeface="宋体" pitchFamily="2" charset="-122"/>
              </a:rPr>
              <a:t>，改变为</a:t>
            </a:r>
            <a:r>
              <a:rPr kumimoji="1" lang="en-US" altLang="zh-CN" sz="2400">
                <a:solidFill>
                  <a:srgbClr val="000000"/>
                </a:solidFill>
                <a:latin typeface="Comic Sans MS" pitchFamily="66" charset="0"/>
                <a:ea typeface="宋体" pitchFamily="2" charset="-122"/>
              </a:rPr>
              <a:t>X</a:t>
            </a:r>
            <a:r>
              <a:rPr kumimoji="1" lang="en-US" altLang="zh-CN" sz="2400">
                <a:solidFill>
                  <a:srgbClr val="000000"/>
                </a:solidFill>
                <a:latin typeface="Times New Roman"/>
                <a:ea typeface="宋体" pitchFamily="2" charset="-122"/>
              </a:rPr>
              <a:t>’</a:t>
            </a:r>
            <a:endParaRPr kumimoji="1" lang="en-US" altLang="zh-CN" sz="2400">
              <a:solidFill>
                <a:srgbClr val="000000"/>
              </a:solidFill>
              <a:latin typeface="Comic Sans MS" pitchFamily="66" charset="0"/>
              <a:ea typeface="宋体" pitchFamily="2" charset="-122"/>
            </a:endParaRPr>
          </a:p>
        </p:txBody>
      </p:sp>
      <p:sp>
        <p:nvSpPr>
          <p:cNvPr id="870419" name="AutoShape 19"/>
          <p:cNvSpPr>
            <a:spLocks noChangeArrowheads="1"/>
          </p:cNvSpPr>
          <p:nvPr/>
        </p:nvSpPr>
        <p:spPr bwMode="auto">
          <a:xfrm>
            <a:off x="7464426" y="3716339"/>
            <a:ext cx="2447925" cy="1512887"/>
          </a:xfrm>
          <a:prstGeom prst="wedgeRoundRectCallout">
            <a:avLst>
              <a:gd name="adj1" fmla="val -83917"/>
              <a:gd name="adj2" fmla="val 39190"/>
              <a:gd name="adj3" fmla="val 16667"/>
            </a:avLst>
          </a:prstGeom>
          <a:solidFill>
            <a:srgbClr val="FFF6A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zh-CN" altLang="en-US" sz="2400">
                <a:solidFill>
                  <a:srgbClr val="000000"/>
                </a:solidFill>
                <a:latin typeface="Comic Sans MS" pitchFamily="66" charset="0"/>
                <a:ea typeface="宋体" pitchFamily="2" charset="-122"/>
              </a:rPr>
              <a:t>并采用</a:t>
            </a:r>
            <a:r>
              <a:rPr kumimoji="1" lang="zh-CN" altLang="en-US" sz="2400">
                <a:solidFill>
                  <a:srgbClr val="000000"/>
                </a:solidFill>
                <a:latin typeface="Times New Roman"/>
                <a:ea typeface="宋体" pitchFamily="2" charset="-122"/>
              </a:rPr>
              <a:t>“</a:t>
            </a:r>
            <a:r>
              <a:rPr kumimoji="1" lang="zh-CN" altLang="en-US" sz="2400">
                <a:solidFill>
                  <a:srgbClr val="000000"/>
                </a:solidFill>
                <a:latin typeface="Comic Sans MS" pitchFamily="66" charset="0"/>
                <a:ea typeface="宋体" pitchFamily="2" charset="-122"/>
              </a:rPr>
              <a:t>写通过</a:t>
            </a:r>
            <a:r>
              <a:rPr kumimoji="1" lang="zh-CN" altLang="en-US" sz="2400">
                <a:solidFill>
                  <a:srgbClr val="000000"/>
                </a:solidFill>
                <a:latin typeface="Times New Roman"/>
                <a:ea typeface="宋体" pitchFamily="2" charset="-122"/>
              </a:rPr>
              <a:t>”</a:t>
            </a:r>
            <a:r>
              <a:rPr kumimoji="1" lang="zh-CN" altLang="en-US" sz="2400">
                <a:solidFill>
                  <a:srgbClr val="000000"/>
                </a:solidFill>
                <a:latin typeface="Comic Sans MS" pitchFamily="66" charset="0"/>
                <a:ea typeface="宋体" pitchFamily="2" charset="-122"/>
              </a:rPr>
              <a:t>策略，使内存中的</a:t>
            </a:r>
            <a:r>
              <a:rPr kumimoji="1" lang="en-US" altLang="zh-CN" sz="2400">
                <a:solidFill>
                  <a:srgbClr val="000000"/>
                </a:solidFill>
                <a:latin typeface="Comic Sans MS" pitchFamily="66" charset="0"/>
                <a:ea typeface="宋体" pitchFamily="2" charset="-122"/>
              </a:rPr>
              <a:t>X</a:t>
            </a:r>
            <a:r>
              <a:rPr kumimoji="1" lang="zh-CN" altLang="en-US" sz="2400">
                <a:solidFill>
                  <a:srgbClr val="000000"/>
                </a:solidFill>
                <a:latin typeface="Comic Sans MS" pitchFamily="66" charset="0"/>
                <a:ea typeface="宋体" pitchFamily="2" charset="-122"/>
              </a:rPr>
              <a:t>也修改为</a:t>
            </a:r>
            <a:r>
              <a:rPr kumimoji="1" lang="en-US" altLang="zh-CN" sz="2400">
                <a:solidFill>
                  <a:srgbClr val="000000"/>
                </a:solidFill>
                <a:latin typeface="Comic Sans MS" pitchFamily="66" charset="0"/>
                <a:ea typeface="宋体" pitchFamily="2" charset="-122"/>
              </a:rPr>
              <a:t>X</a:t>
            </a:r>
            <a:r>
              <a:rPr kumimoji="1" lang="en-US" altLang="zh-CN" sz="2400">
                <a:solidFill>
                  <a:srgbClr val="000000"/>
                </a:solidFill>
                <a:latin typeface="Times New Roman"/>
                <a:ea typeface="宋体" pitchFamily="2" charset="-122"/>
              </a:rPr>
              <a:t>’</a:t>
            </a:r>
            <a:endParaRPr kumimoji="1" lang="en-US" altLang="zh-CN" sz="2400">
              <a:solidFill>
                <a:srgbClr val="000000"/>
              </a:solidFill>
              <a:latin typeface="Comic Sans MS" pitchFamily="66" charset="0"/>
              <a:ea typeface="宋体" pitchFamily="2" charset="-122"/>
            </a:endParaRPr>
          </a:p>
        </p:txBody>
      </p:sp>
      <p:sp>
        <p:nvSpPr>
          <p:cNvPr id="870420" name="Rectangle 20"/>
          <p:cNvSpPr>
            <a:spLocks noChangeArrowheads="1"/>
          </p:cNvSpPr>
          <p:nvPr/>
        </p:nvSpPr>
        <p:spPr bwMode="auto">
          <a:xfrm>
            <a:off x="5232400" y="4548188"/>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a:solidFill>
                  <a:srgbClr val="000000"/>
                </a:solidFill>
                <a:latin typeface="Comic Sans MS" pitchFamily="66" charset="0"/>
                <a:ea typeface="宋体" pitchFamily="2" charset="-122"/>
              </a:rPr>
              <a:t>X</a:t>
            </a:r>
            <a:r>
              <a:rPr kumimoji="1" lang="en-US" altLang="zh-CN" sz="3200" b="1">
                <a:solidFill>
                  <a:srgbClr val="000000"/>
                </a:solidFill>
                <a:latin typeface="Times New Roman"/>
                <a:ea typeface="宋体" pitchFamily="2" charset="-122"/>
              </a:rPr>
              <a:t>’</a:t>
            </a:r>
            <a:endParaRPr kumimoji="1" lang="en-US" altLang="zh-CN" sz="3200" b="1">
              <a:solidFill>
                <a:srgbClr val="000000"/>
              </a:solidFill>
              <a:latin typeface="Comic Sans MS" pitchFamily="66" charset="0"/>
              <a:ea typeface="宋体" pitchFamily="2" charset="-122"/>
            </a:endParaRPr>
          </a:p>
        </p:txBody>
      </p:sp>
      <p:sp>
        <p:nvSpPr>
          <p:cNvPr id="870421" name="Rectangle 21"/>
          <p:cNvSpPr>
            <a:spLocks noChangeArrowheads="1"/>
          </p:cNvSpPr>
          <p:nvPr/>
        </p:nvSpPr>
        <p:spPr bwMode="auto">
          <a:xfrm>
            <a:off x="1847850" y="1989139"/>
            <a:ext cx="29527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dirty="0">
                <a:solidFill>
                  <a:srgbClr val="000000"/>
                </a:solidFill>
                <a:latin typeface="Comic Sans MS" pitchFamily="66" charset="0"/>
                <a:ea typeface="宋体" pitchFamily="2" charset="-122"/>
              </a:rPr>
              <a:t>    </a:t>
            </a:r>
            <a:r>
              <a:rPr kumimoji="1" lang="zh-CN" altLang="en-US" sz="2400" dirty="0">
                <a:solidFill>
                  <a:srgbClr val="000000"/>
                </a:solidFill>
                <a:latin typeface="Comic Sans MS" pitchFamily="66" charset="0"/>
                <a:ea typeface="宋体" pitchFamily="2" charset="-122"/>
              </a:rPr>
              <a:t>由于某种原因该进程迁移到</a:t>
            </a:r>
            <a:r>
              <a:rPr kumimoji="1" lang="en-US" altLang="zh-CN" sz="2400" dirty="0">
                <a:solidFill>
                  <a:srgbClr val="000000"/>
                </a:solidFill>
                <a:latin typeface="Comic Sans MS" pitchFamily="66" charset="0"/>
                <a:ea typeface="宋体" pitchFamily="2" charset="-122"/>
              </a:rPr>
              <a:t>P1</a:t>
            </a:r>
            <a:r>
              <a:rPr kumimoji="1" lang="zh-CN" altLang="en-US" sz="2400" dirty="0">
                <a:solidFill>
                  <a:srgbClr val="000000"/>
                </a:solidFill>
                <a:latin typeface="Comic Sans MS" pitchFamily="66" charset="0"/>
                <a:ea typeface="宋体" pitchFamily="2" charset="-122"/>
              </a:rPr>
              <a:t>上</a:t>
            </a:r>
          </a:p>
        </p:txBody>
      </p:sp>
      <p:sp>
        <p:nvSpPr>
          <p:cNvPr id="870422" name="Line 22"/>
          <p:cNvSpPr>
            <a:spLocks noChangeShapeType="1"/>
          </p:cNvSpPr>
          <p:nvPr/>
        </p:nvSpPr>
        <p:spPr bwMode="auto">
          <a:xfrm flipH="1">
            <a:off x="4440238" y="3429000"/>
            <a:ext cx="576262"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0423" name="Rectangle 23"/>
          <p:cNvSpPr>
            <a:spLocks noChangeArrowheads="1"/>
          </p:cNvSpPr>
          <p:nvPr/>
        </p:nvSpPr>
        <p:spPr bwMode="auto">
          <a:xfrm>
            <a:off x="1919288" y="3573464"/>
            <a:ext cx="27368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dirty="0">
                <a:solidFill>
                  <a:srgbClr val="000000"/>
                </a:solidFill>
                <a:latin typeface="Comic Sans MS" pitchFamily="66" charset="0"/>
                <a:ea typeface="宋体" pitchFamily="2" charset="-122"/>
              </a:rPr>
              <a:t>此时</a:t>
            </a:r>
            <a:r>
              <a:rPr kumimoji="1" lang="en-US" altLang="zh-CN" sz="2400" dirty="0">
                <a:solidFill>
                  <a:srgbClr val="000000"/>
                </a:solidFill>
                <a:latin typeface="Comic Sans MS" pitchFamily="66" charset="0"/>
                <a:ea typeface="宋体" pitchFamily="2" charset="-122"/>
              </a:rPr>
              <a:t>P1</a:t>
            </a:r>
            <a:r>
              <a:rPr kumimoji="1" lang="zh-CN" altLang="en-US" sz="2400" dirty="0">
                <a:solidFill>
                  <a:srgbClr val="000000"/>
                </a:solidFill>
                <a:latin typeface="Comic Sans MS" pitchFamily="66" charset="0"/>
                <a:ea typeface="宋体" pitchFamily="2" charset="-122"/>
              </a:rPr>
              <a:t>的</a:t>
            </a:r>
            <a:r>
              <a:rPr kumimoji="1" lang="en-US" altLang="zh-CN" sz="2400" dirty="0">
                <a:solidFill>
                  <a:srgbClr val="000000"/>
                </a:solidFill>
                <a:latin typeface="Comic Sans MS" pitchFamily="66" charset="0"/>
                <a:ea typeface="宋体" pitchFamily="2" charset="-122"/>
              </a:rPr>
              <a:t>C1</a:t>
            </a:r>
            <a:r>
              <a:rPr kumimoji="1" lang="zh-CN" altLang="en-US" sz="2400" dirty="0">
                <a:solidFill>
                  <a:srgbClr val="000000"/>
                </a:solidFill>
                <a:latin typeface="Comic Sans MS" pitchFamily="66" charset="0"/>
                <a:ea typeface="宋体" pitchFamily="2" charset="-122"/>
              </a:rPr>
              <a:t>中仍然是</a:t>
            </a:r>
            <a:r>
              <a:rPr kumimoji="1" lang="en-US" altLang="zh-CN" sz="2400" dirty="0">
                <a:solidFill>
                  <a:srgbClr val="000000"/>
                </a:solidFill>
                <a:latin typeface="Comic Sans MS" pitchFamily="66" charset="0"/>
                <a:ea typeface="宋体" pitchFamily="2" charset="-122"/>
              </a:rPr>
              <a:t>X</a:t>
            </a:r>
            <a:r>
              <a:rPr kumimoji="1" lang="zh-CN" altLang="en-US" sz="2400" dirty="0">
                <a:solidFill>
                  <a:srgbClr val="000000"/>
                </a:solidFill>
                <a:latin typeface="Comic Sans MS" pitchFamily="66" charset="0"/>
                <a:ea typeface="宋体" pitchFamily="2" charset="-122"/>
              </a:rPr>
              <a:t>，而不是它先修改过的</a:t>
            </a:r>
            <a:r>
              <a:rPr kumimoji="1" lang="en-US" altLang="zh-CN" sz="2400" dirty="0">
                <a:solidFill>
                  <a:srgbClr val="000000"/>
                </a:solidFill>
                <a:latin typeface="Comic Sans MS" pitchFamily="66" charset="0"/>
                <a:ea typeface="宋体" pitchFamily="2" charset="-122"/>
              </a:rPr>
              <a:t>X</a:t>
            </a:r>
            <a:r>
              <a:rPr kumimoji="1" lang="en-US" altLang="zh-CN" sz="2400" dirty="0">
                <a:solidFill>
                  <a:srgbClr val="000000"/>
                </a:solidFill>
                <a:latin typeface="Times New Roman"/>
                <a:ea typeface="宋体" pitchFamily="2" charset="-122"/>
              </a:rPr>
              <a:t>’</a:t>
            </a:r>
            <a:r>
              <a:rPr kumimoji="1" lang="zh-CN" altLang="en-US" sz="2400" dirty="0">
                <a:solidFill>
                  <a:srgbClr val="000000"/>
                </a:solidFill>
                <a:latin typeface="Comic Sans MS" pitchFamily="66" charset="0"/>
                <a:ea typeface="宋体" pitchFamily="2" charset="-122"/>
              </a:rPr>
              <a: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870416"/>
                                        </p:tgtEl>
                                        <p:attrNameLst>
                                          <p:attrName>style.visibility</p:attrName>
                                        </p:attrNameLst>
                                      </p:cBhvr>
                                      <p:to>
                                        <p:strVal val="visible"/>
                                      </p:to>
                                    </p:set>
                                    <p:anim from="(-#ppt_w/2)" to="(#ppt_x)" calcmode="lin" valueType="num">
                                      <p:cBhvr>
                                        <p:cTn id="7" dur="600" fill="hold">
                                          <p:stCondLst>
                                            <p:cond delay="0"/>
                                          </p:stCondLst>
                                        </p:cTn>
                                        <p:tgtEl>
                                          <p:spTgt spid="870416"/>
                                        </p:tgtEl>
                                        <p:attrNameLst>
                                          <p:attrName>ppt_x</p:attrName>
                                        </p:attrNameLst>
                                      </p:cBhvr>
                                    </p:anim>
                                    <p:anim from="0" to="-1.0" calcmode="lin" valueType="num">
                                      <p:cBhvr>
                                        <p:cTn id="8" dur="200" decel="50000" autoRev="1" fill="hold">
                                          <p:stCondLst>
                                            <p:cond delay="600"/>
                                          </p:stCondLst>
                                        </p:cTn>
                                        <p:tgtEl>
                                          <p:spTgt spid="870416"/>
                                        </p:tgtEl>
                                        <p:attrNameLst>
                                          <p:attrName>xshear</p:attrName>
                                        </p:attrNameLst>
                                      </p:cBhvr>
                                    </p:anim>
                                    <p:animScale>
                                      <p:cBhvr>
                                        <p:cTn id="9" dur="200" decel="100000" autoRev="1" fill="hold">
                                          <p:stCondLst>
                                            <p:cond delay="600"/>
                                          </p:stCondLst>
                                        </p:cTn>
                                        <p:tgtEl>
                                          <p:spTgt spid="870416"/>
                                        </p:tgtEl>
                                      </p:cBhvr>
                                      <p:from x="100000" y="100000"/>
                                      <p:to x="80000" y="100000"/>
                                    </p:animScale>
                                    <p:anim by="(#ppt_h/3+#ppt_w*0.1)" calcmode="lin" valueType="num">
                                      <p:cBhvr additive="sum">
                                        <p:cTn id="10" dur="200" decel="100000" autoRev="1" fill="hold">
                                          <p:stCondLst>
                                            <p:cond delay="600"/>
                                          </p:stCondLst>
                                        </p:cTn>
                                        <p:tgtEl>
                                          <p:spTgt spid="870416"/>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870405"/>
                                        </p:tgtEl>
                                        <p:attrNameLst>
                                          <p:attrName>style.visibility</p:attrName>
                                        </p:attrNameLst>
                                      </p:cBhvr>
                                      <p:to>
                                        <p:strVal val="visible"/>
                                      </p:to>
                                    </p:set>
                                    <p:anim calcmode="lin" valueType="num">
                                      <p:cBhvr>
                                        <p:cTn id="15" dur="1000" fill="hold"/>
                                        <p:tgtEl>
                                          <p:spTgt spid="870405"/>
                                        </p:tgtEl>
                                        <p:attrNameLst>
                                          <p:attrName>ppt_w</p:attrName>
                                        </p:attrNameLst>
                                      </p:cBhvr>
                                      <p:tavLst>
                                        <p:tav tm="0">
                                          <p:val>
                                            <p:fltVal val="0"/>
                                          </p:val>
                                        </p:tav>
                                        <p:tav tm="100000">
                                          <p:val>
                                            <p:strVal val="#ppt_w"/>
                                          </p:val>
                                        </p:tav>
                                      </p:tavLst>
                                    </p:anim>
                                    <p:anim calcmode="lin" valueType="num">
                                      <p:cBhvr>
                                        <p:cTn id="16" dur="1000" fill="hold"/>
                                        <p:tgtEl>
                                          <p:spTgt spid="870405"/>
                                        </p:tgtEl>
                                        <p:attrNameLst>
                                          <p:attrName>ppt_h</p:attrName>
                                        </p:attrNameLst>
                                      </p:cBhvr>
                                      <p:tavLst>
                                        <p:tav tm="0">
                                          <p:val>
                                            <p:fltVal val="0"/>
                                          </p:val>
                                        </p:tav>
                                        <p:tav tm="100000">
                                          <p:val>
                                            <p:strVal val="#ppt_h"/>
                                          </p:val>
                                        </p:tav>
                                      </p:tavLst>
                                    </p:anim>
                                    <p:anim calcmode="lin" valueType="num">
                                      <p:cBhvr>
                                        <p:cTn id="17" dur="1000" fill="hold"/>
                                        <p:tgtEl>
                                          <p:spTgt spid="87040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870405"/>
                                        </p:tgtEl>
                                        <p:attrNameLst>
                                          <p:attrName>ppt_y</p:attrName>
                                        </p:attrNameLst>
                                      </p:cBhvr>
                                      <p:tavLst>
                                        <p:tav tm="0" fmla="#ppt_y+(sin(-2*pi*(1-$))*-#ppt_x+cos(-2*pi*(1-$))*(1-#ppt_y))*(1-$)">
                                          <p:val>
                                            <p:fltVal val="0"/>
                                          </p:val>
                                        </p:tav>
                                        <p:tav tm="100000">
                                          <p:val>
                                            <p:fltVal val="1"/>
                                          </p:val>
                                        </p:tav>
                                      </p:tavLst>
                                    </p:anim>
                                  </p:childTnLst>
                                </p:cTn>
                              </p:par>
                              <p:par>
                                <p:cTn id="19" presetID="15" presetClass="entr" presetSubtype="0" fill="hold" grpId="0" nodeType="withEffect">
                                  <p:stCondLst>
                                    <p:cond delay="0"/>
                                  </p:stCondLst>
                                  <p:childTnLst>
                                    <p:set>
                                      <p:cBhvr>
                                        <p:cTn id="20" dur="1" fill="hold">
                                          <p:stCondLst>
                                            <p:cond delay="0"/>
                                          </p:stCondLst>
                                        </p:cTn>
                                        <p:tgtEl>
                                          <p:spTgt spid="870407"/>
                                        </p:tgtEl>
                                        <p:attrNameLst>
                                          <p:attrName>style.visibility</p:attrName>
                                        </p:attrNameLst>
                                      </p:cBhvr>
                                      <p:to>
                                        <p:strVal val="visible"/>
                                      </p:to>
                                    </p:set>
                                    <p:anim calcmode="lin" valueType="num">
                                      <p:cBhvr>
                                        <p:cTn id="21" dur="1000" fill="hold"/>
                                        <p:tgtEl>
                                          <p:spTgt spid="870407"/>
                                        </p:tgtEl>
                                        <p:attrNameLst>
                                          <p:attrName>ppt_w</p:attrName>
                                        </p:attrNameLst>
                                      </p:cBhvr>
                                      <p:tavLst>
                                        <p:tav tm="0">
                                          <p:val>
                                            <p:fltVal val="0"/>
                                          </p:val>
                                        </p:tav>
                                        <p:tav tm="100000">
                                          <p:val>
                                            <p:strVal val="#ppt_w"/>
                                          </p:val>
                                        </p:tav>
                                      </p:tavLst>
                                    </p:anim>
                                    <p:anim calcmode="lin" valueType="num">
                                      <p:cBhvr>
                                        <p:cTn id="22" dur="1000" fill="hold"/>
                                        <p:tgtEl>
                                          <p:spTgt spid="870407"/>
                                        </p:tgtEl>
                                        <p:attrNameLst>
                                          <p:attrName>ppt_h</p:attrName>
                                        </p:attrNameLst>
                                      </p:cBhvr>
                                      <p:tavLst>
                                        <p:tav tm="0">
                                          <p:val>
                                            <p:fltVal val="0"/>
                                          </p:val>
                                        </p:tav>
                                        <p:tav tm="100000">
                                          <p:val>
                                            <p:strVal val="#ppt_h"/>
                                          </p:val>
                                        </p:tav>
                                      </p:tavLst>
                                    </p:anim>
                                    <p:anim calcmode="lin" valueType="num">
                                      <p:cBhvr>
                                        <p:cTn id="23" dur="1000" fill="hold"/>
                                        <p:tgtEl>
                                          <p:spTgt spid="870407"/>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870407"/>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grpId="0" nodeType="withEffect">
                                  <p:stCondLst>
                                    <p:cond delay="0"/>
                                  </p:stCondLst>
                                  <p:childTnLst>
                                    <p:set>
                                      <p:cBhvr>
                                        <p:cTn id="26" dur="1" fill="hold">
                                          <p:stCondLst>
                                            <p:cond delay="0"/>
                                          </p:stCondLst>
                                        </p:cTn>
                                        <p:tgtEl>
                                          <p:spTgt spid="870409"/>
                                        </p:tgtEl>
                                        <p:attrNameLst>
                                          <p:attrName>style.visibility</p:attrName>
                                        </p:attrNameLst>
                                      </p:cBhvr>
                                      <p:to>
                                        <p:strVal val="visible"/>
                                      </p:to>
                                    </p:set>
                                    <p:anim calcmode="lin" valueType="num">
                                      <p:cBhvr>
                                        <p:cTn id="27" dur="1000" fill="hold"/>
                                        <p:tgtEl>
                                          <p:spTgt spid="870409"/>
                                        </p:tgtEl>
                                        <p:attrNameLst>
                                          <p:attrName>ppt_w</p:attrName>
                                        </p:attrNameLst>
                                      </p:cBhvr>
                                      <p:tavLst>
                                        <p:tav tm="0">
                                          <p:val>
                                            <p:fltVal val="0"/>
                                          </p:val>
                                        </p:tav>
                                        <p:tav tm="100000">
                                          <p:val>
                                            <p:strVal val="#ppt_w"/>
                                          </p:val>
                                        </p:tav>
                                      </p:tavLst>
                                    </p:anim>
                                    <p:anim calcmode="lin" valueType="num">
                                      <p:cBhvr>
                                        <p:cTn id="28" dur="1000" fill="hold"/>
                                        <p:tgtEl>
                                          <p:spTgt spid="870409"/>
                                        </p:tgtEl>
                                        <p:attrNameLst>
                                          <p:attrName>ppt_h</p:attrName>
                                        </p:attrNameLst>
                                      </p:cBhvr>
                                      <p:tavLst>
                                        <p:tav tm="0">
                                          <p:val>
                                            <p:fltVal val="0"/>
                                          </p:val>
                                        </p:tav>
                                        <p:tav tm="100000">
                                          <p:val>
                                            <p:strVal val="#ppt_h"/>
                                          </p:val>
                                        </p:tav>
                                      </p:tavLst>
                                    </p:anim>
                                    <p:anim calcmode="lin" valueType="num">
                                      <p:cBhvr>
                                        <p:cTn id="29" dur="1000" fill="hold"/>
                                        <p:tgtEl>
                                          <p:spTgt spid="870409"/>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870409"/>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grpId="0" nodeType="withEffect">
                                  <p:stCondLst>
                                    <p:cond delay="0"/>
                                  </p:stCondLst>
                                  <p:childTnLst>
                                    <p:set>
                                      <p:cBhvr>
                                        <p:cTn id="32" dur="1" fill="hold">
                                          <p:stCondLst>
                                            <p:cond delay="0"/>
                                          </p:stCondLst>
                                        </p:cTn>
                                        <p:tgtEl>
                                          <p:spTgt spid="870410"/>
                                        </p:tgtEl>
                                        <p:attrNameLst>
                                          <p:attrName>style.visibility</p:attrName>
                                        </p:attrNameLst>
                                      </p:cBhvr>
                                      <p:to>
                                        <p:strVal val="visible"/>
                                      </p:to>
                                    </p:set>
                                    <p:anim calcmode="lin" valueType="num">
                                      <p:cBhvr>
                                        <p:cTn id="33" dur="1000" fill="hold"/>
                                        <p:tgtEl>
                                          <p:spTgt spid="870410"/>
                                        </p:tgtEl>
                                        <p:attrNameLst>
                                          <p:attrName>ppt_w</p:attrName>
                                        </p:attrNameLst>
                                      </p:cBhvr>
                                      <p:tavLst>
                                        <p:tav tm="0">
                                          <p:val>
                                            <p:fltVal val="0"/>
                                          </p:val>
                                        </p:tav>
                                        <p:tav tm="100000">
                                          <p:val>
                                            <p:strVal val="#ppt_w"/>
                                          </p:val>
                                        </p:tav>
                                      </p:tavLst>
                                    </p:anim>
                                    <p:anim calcmode="lin" valueType="num">
                                      <p:cBhvr>
                                        <p:cTn id="34" dur="1000" fill="hold"/>
                                        <p:tgtEl>
                                          <p:spTgt spid="870410"/>
                                        </p:tgtEl>
                                        <p:attrNameLst>
                                          <p:attrName>ppt_h</p:attrName>
                                        </p:attrNameLst>
                                      </p:cBhvr>
                                      <p:tavLst>
                                        <p:tav tm="0">
                                          <p:val>
                                            <p:fltVal val="0"/>
                                          </p:val>
                                        </p:tav>
                                        <p:tav tm="100000">
                                          <p:val>
                                            <p:strVal val="#ppt_h"/>
                                          </p:val>
                                        </p:tav>
                                      </p:tavLst>
                                    </p:anim>
                                    <p:anim calcmode="lin" valueType="num">
                                      <p:cBhvr>
                                        <p:cTn id="35" dur="1000" fill="hold"/>
                                        <p:tgtEl>
                                          <p:spTgt spid="870410"/>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870410"/>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grpId="0" nodeType="withEffect">
                                  <p:stCondLst>
                                    <p:cond delay="0"/>
                                  </p:stCondLst>
                                  <p:childTnLst>
                                    <p:set>
                                      <p:cBhvr>
                                        <p:cTn id="38" dur="1" fill="hold">
                                          <p:stCondLst>
                                            <p:cond delay="0"/>
                                          </p:stCondLst>
                                        </p:cTn>
                                        <p:tgtEl>
                                          <p:spTgt spid="870406"/>
                                        </p:tgtEl>
                                        <p:attrNameLst>
                                          <p:attrName>style.visibility</p:attrName>
                                        </p:attrNameLst>
                                      </p:cBhvr>
                                      <p:to>
                                        <p:strVal val="visible"/>
                                      </p:to>
                                    </p:set>
                                    <p:anim calcmode="lin" valueType="num">
                                      <p:cBhvr>
                                        <p:cTn id="39" dur="1000" fill="hold"/>
                                        <p:tgtEl>
                                          <p:spTgt spid="870406"/>
                                        </p:tgtEl>
                                        <p:attrNameLst>
                                          <p:attrName>ppt_w</p:attrName>
                                        </p:attrNameLst>
                                      </p:cBhvr>
                                      <p:tavLst>
                                        <p:tav tm="0">
                                          <p:val>
                                            <p:fltVal val="0"/>
                                          </p:val>
                                        </p:tav>
                                        <p:tav tm="100000">
                                          <p:val>
                                            <p:strVal val="#ppt_w"/>
                                          </p:val>
                                        </p:tav>
                                      </p:tavLst>
                                    </p:anim>
                                    <p:anim calcmode="lin" valueType="num">
                                      <p:cBhvr>
                                        <p:cTn id="40" dur="1000" fill="hold"/>
                                        <p:tgtEl>
                                          <p:spTgt spid="870406"/>
                                        </p:tgtEl>
                                        <p:attrNameLst>
                                          <p:attrName>ppt_h</p:attrName>
                                        </p:attrNameLst>
                                      </p:cBhvr>
                                      <p:tavLst>
                                        <p:tav tm="0">
                                          <p:val>
                                            <p:fltVal val="0"/>
                                          </p:val>
                                        </p:tav>
                                        <p:tav tm="100000">
                                          <p:val>
                                            <p:strVal val="#ppt_h"/>
                                          </p:val>
                                        </p:tav>
                                      </p:tavLst>
                                    </p:anim>
                                    <p:anim calcmode="lin" valueType="num">
                                      <p:cBhvr>
                                        <p:cTn id="41" dur="1000" fill="hold"/>
                                        <p:tgtEl>
                                          <p:spTgt spid="870406"/>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870406"/>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grpId="0" nodeType="withEffect">
                                  <p:stCondLst>
                                    <p:cond delay="0"/>
                                  </p:stCondLst>
                                  <p:childTnLst>
                                    <p:set>
                                      <p:cBhvr>
                                        <p:cTn id="44" dur="1" fill="hold">
                                          <p:stCondLst>
                                            <p:cond delay="0"/>
                                          </p:stCondLst>
                                        </p:cTn>
                                        <p:tgtEl>
                                          <p:spTgt spid="870408"/>
                                        </p:tgtEl>
                                        <p:attrNameLst>
                                          <p:attrName>style.visibility</p:attrName>
                                        </p:attrNameLst>
                                      </p:cBhvr>
                                      <p:to>
                                        <p:strVal val="visible"/>
                                      </p:to>
                                    </p:set>
                                    <p:anim calcmode="lin" valueType="num">
                                      <p:cBhvr>
                                        <p:cTn id="45" dur="1000" fill="hold"/>
                                        <p:tgtEl>
                                          <p:spTgt spid="870408"/>
                                        </p:tgtEl>
                                        <p:attrNameLst>
                                          <p:attrName>ppt_w</p:attrName>
                                        </p:attrNameLst>
                                      </p:cBhvr>
                                      <p:tavLst>
                                        <p:tav tm="0">
                                          <p:val>
                                            <p:fltVal val="0"/>
                                          </p:val>
                                        </p:tav>
                                        <p:tav tm="100000">
                                          <p:val>
                                            <p:strVal val="#ppt_w"/>
                                          </p:val>
                                        </p:tav>
                                      </p:tavLst>
                                    </p:anim>
                                    <p:anim calcmode="lin" valueType="num">
                                      <p:cBhvr>
                                        <p:cTn id="46" dur="1000" fill="hold"/>
                                        <p:tgtEl>
                                          <p:spTgt spid="870408"/>
                                        </p:tgtEl>
                                        <p:attrNameLst>
                                          <p:attrName>ppt_h</p:attrName>
                                        </p:attrNameLst>
                                      </p:cBhvr>
                                      <p:tavLst>
                                        <p:tav tm="0">
                                          <p:val>
                                            <p:fltVal val="0"/>
                                          </p:val>
                                        </p:tav>
                                        <p:tav tm="100000">
                                          <p:val>
                                            <p:strVal val="#ppt_h"/>
                                          </p:val>
                                        </p:tav>
                                      </p:tavLst>
                                    </p:anim>
                                    <p:anim calcmode="lin" valueType="num">
                                      <p:cBhvr>
                                        <p:cTn id="47" dur="1000" fill="hold"/>
                                        <p:tgtEl>
                                          <p:spTgt spid="870408"/>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870408"/>
                                        </p:tgtEl>
                                        <p:attrNameLst>
                                          <p:attrName>ppt_y</p:attrName>
                                        </p:attrNameLst>
                                      </p:cBhvr>
                                      <p:tavLst>
                                        <p:tav tm="0" fmla="#ppt_y+(sin(-2*pi*(1-$))*-#ppt_x+cos(-2*pi*(1-$))*(1-#ppt_y))*(1-$)">
                                          <p:val>
                                            <p:fltVal val="0"/>
                                          </p:val>
                                        </p:tav>
                                        <p:tav tm="100000">
                                          <p:val>
                                            <p:fltVal val="1"/>
                                          </p:val>
                                        </p:tav>
                                      </p:tavLst>
                                    </p:anim>
                                  </p:childTnLst>
                                </p:cTn>
                              </p:par>
                              <p:par>
                                <p:cTn id="49" presetID="15" presetClass="entr" presetSubtype="0" fill="hold" grpId="0" nodeType="withEffect">
                                  <p:stCondLst>
                                    <p:cond delay="0"/>
                                  </p:stCondLst>
                                  <p:childTnLst>
                                    <p:set>
                                      <p:cBhvr>
                                        <p:cTn id="50" dur="1" fill="hold">
                                          <p:stCondLst>
                                            <p:cond delay="0"/>
                                          </p:stCondLst>
                                        </p:cTn>
                                        <p:tgtEl>
                                          <p:spTgt spid="870412"/>
                                        </p:tgtEl>
                                        <p:attrNameLst>
                                          <p:attrName>style.visibility</p:attrName>
                                        </p:attrNameLst>
                                      </p:cBhvr>
                                      <p:to>
                                        <p:strVal val="visible"/>
                                      </p:to>
                                    </p:set>
                                    <p:anim calcmode="lin" valueType="num">
                                      <p:cBhvr>
                                        <p:cTn id="51" dur="1000" fill="hold"/>
                                        <p:tgtEl>
                                          <p:spTgt spid="870412"/>
                                        </p:tgtEl>
                                        <p:attrNameLst>
                                          <p:attrName>ppt_w</p:attrName>
                                        </p:attrNameLst>
                                      </p:cBhvr>
                                      <p:tavLst>
                                        <p:tav tm="0">
                                          <p:val>
                                            <p:fltVal val="0"/>
                                          </p:val>
                                        </p:tav>
                                        <p:tav tm="100000">
                                          <p:val>
                                            <p:strVal val="#ppt_w"/>
                                          </p:val>
                                        </p:tav>
                                      </p:tavLst>
                                    </p:anim>
                                    <p:anim calcmode="lin" valueType="num">
                                      <p:cBhvr>
                                        <p:cTn id="52" dur="1000" fill="hold"/>
                                        <p:tgtEl>
                                          <p:spTgt spid="870412"/>
                                        </p:tgtEl>
                                        <p:attrNameLst>
                                          <p:attrName>ppt_h</p:attrName>
                                        </p:attrNameLst>
                                      </p:cBhvr>
                                      <p:tavLst>
                                        <p:tav tm="0">
                                          <p:val>
                                            <p:fltVal val="0"/>
                                          </p:val>
                                        </p:tav>
                                        <p:tav tm="100000">
                                          <p:val>
                                            <p:strVal val="#ppt_h"/>
                                          </p:val>
                                        </p:tav>
                                      </p:tavLst>
                                    </p:anim>
                                    <p:anim calcmode="lin" valueType="num">
                                      <p:cBhvr>
                                        <p:cTn id="53" dur="1000" fill="hold"/>
                                        <p:tgtEl>
                                          <p:spTgt spid="870412"/>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870412"/>
                                        </p:tgtEl>
                                        <p:attrNameLst>
                                          <p:attrName>ppt_y</p:attrName>
                                        </p:attrNameLst>
                                      </p:cBhvr>
                                      <p:tavLst>
                                        <p:tav tm="0" fmla="#ppt_y+(sin(-2*pi*(1-$))*-#ppt_x+cos(-2*pi*(1-$))*(1-#ppt_y))*(1-$)">
                                          <p:val>
                                            <p:fltVal val="0"/>
                                          </p:val>
                                        </p:tav>
                                        <p:tav tm="100000">
                                          <p:val>
                                            <p:fltVal val="1"/>
                                          </p:val>
                                        </p:tav>
                                      </p:tavLst>
                                    </p:anim>
                                  </p:childTnLst>
                                </p:cTn>
                              </p:par>
                              <p:par>
                                <p:cTn id="55" presetID="15" presetClass="entr" presetSubtype="0" fill="hold" grpId="0" nodeType="withEffect">
                                  <p:stCondLst>
                                    <p:cond delay="0"/>
                                  </p:stCondLst>
                                  <p:childTnLst>
                                    <p:set>
                                      <p:cBhvr>
                                        <p:cTn id="56" dur="1" fill="hold">
                                          <p:stCondLst>
                                            <p:cond delay="0"/>
                                          </p:stCondLst>
                                        </p:cTn>
                                        <p:tgtEl>
                                          <p:spTgt spid="870413"/>
                                        </p:tgtEl>
                                        <p:attrNameLst>
                                          <p:attrName>style.visibility</p:attrName>
                                        </p:attrNameLst>
                                      </p:cBhvr>
                                      <p:to>
                                        <p:strVal val="visible"/>
                                      </p:to>
                                    </p:set>
                                    <p:anim calcmode="lin" valueType="num">
                                      <p:cBhvr>
                                        <p:cTn id="57" dur="1000" fill="hold"/>
                                        <p:tgtEl>
                                          <p:spTgt spid="870413"/>
                                        </p:tgtEl>
                                        <p:attrNameLst>
                                          <p:attrName>ppt_w</p:attrName>
                                        </p:attrNameLst>
                                      </p:cBhvr>
                                      <p:tavLst>
                                        <p:tav tm="0">
                                          <p:val>
                                            <p:fltVal val="0"/>
                                          </p:val>
                                        </p:tav>
                                        <p:tav tm="100000">
                                          <p:val>
                                            <p:strVal val="#ppt_w"/>
                                          </p:val>
                                        </p:tav>
                                      </p:tavLst>
                                    </p:anim>
                                    <p:anim calcmode="lin" valueType="num">
                                      <p:cBhvr>
                                        <p:cTn id="58" dur="1000" fill="hold"/>
                                        <p:tgtEl>
                                          <p:spTgt spid="870413"/>
                                        </p:tgtEl>
                                        <p:attrNameLst>
                                          <p:attrName>ppt_h</p:attrName>
                                        </p:attrNameLst>
                                      </p:cBhvr>
                                      <p:tavLst>
                                        <p:tav tm="0">
                                          <p:val>
                                            <p:fltVal val="0"/>
                                          </p:val>
                                        </p:tav>
                                        <p:tav tm="100000">
                                          <p:val>
                                            <p:strVal val="#ppt_h"/>
                                          </p:val>
                                        </p:tav>
                                      </p:tavLst>
                                    </p:anim>
                                    <p:anim calcmode="lin" valueType="num">
                                      <p:cBhvr>
                                        <p:cTn id="59" dur="1000" fill="hold"/>
                                        <p:tgtEl>
                                          <p:spTgt spid="870413"/>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870413"/>
                                        </p:tgtEl>
                                        <p:attrNameLst>
                                          <p:attrName>ppt_y</p:attrName>
                                        </p:attrNameLst>
                                      </p:cBhvr>
                                      <p:tavLst>
                                        <p:tav tm="0" fmla="#ppt_y+(sin(-2*pi*(1-$))*-#ppt_x+cos(-2*pi*(1-$))*(1-#ppt_y))*(1-$)">
                                          <p:val>
                                            <p:fltVal val="0"/>
                                          </p:val>
                                        </p:tav>
                                        <p:tav tm="100000">
                                          <p:val>
                                            <p:fltVal val="1"/>
                                          </p:val>
                                        </p:tav>
                                      </p:tavLst>
                                    </p:anim>
                                  </p:childTnLst>
                                </p:cTn>
                              </p:par>
                              <p:par>
                                <p:cTn id="61" presetID="15" presetClass="entr" presetSubtype="0" fill="hold" grpId="0" nodeType="withEffect">
                                  <p:stCondLst>
                                    <p:cond delay="0"/>
                                  </p:stCondLst>
                                  <p:childTnLst>
                                    <p:set>
                                      <p:cBhvr>
                                        <p:cTn id="62" dur="1" fill="hold">
                                          <p:stCondLst>
                                            <p:cond delay="0"/>
                                          </p:stCondLst>
                                        </p:cTn>
                                        <p:tgtEl>
                                          <p:spTgt spid="870411"/>
                                        </p:tgtEl>
                                        <p:attrNameLst>
                                          <p:attrName>style.visibility</p:attrName>
                                        </p:attrNameLst>
                                      </p:cBhvr>
                                      <p:to>
                                        <p:strVal val="visible"/>
                                      </p:to>
                                    </p:set>
                                    <p:anim calcmode="lin" valueType="num">
                                      <p:cBhvr>
                                        <p:cTn id="63" dur="1000" fill="hold"/>
                                        <p:tgtEl>
                                          <p:spTgt spid="870411"/>
                                        </p:tgtEl>
                                        <p:attrNameLst>
                                          <p:attrName>ppt_w</p:attrName>
                                        </p:attrNameLst>
                                      </p:cBhvr>
                                      <p:tavLst>
                                        <p:tav tm="0">
                                          <p:val>
                                            <p:fltVal val="0"/>
                                          </p:val>
                                        </p:tav>
                                        <p:tav tm="100000">
                                          <p:val>
                                            <p:strVal val="#ppt_w"/>
                                          </p:val>
                                        </p:tav>
                                      </p:tavLst>
                                    </p:anim>
                                    <p:anim calcmode="lin" valueType="num">
                                      <p:cBhvr>
                                        <p:cTn id="64" dur="1000" fill="hold"/>
                                        <p:tgtEl>
                                          <p:spTgt spid="870411"/>
                                        </p:tgtEl>
                                        <p:attrNameLst>
                                          <p:attrName>ppt_h</p:attrName>
                                        </p:attrNameLst>
                                      </p:cBhvr>
                                      <p:tavLst>
                                        <p:tav tm="0">
                                          <p:val>
                                            <p:fltVal val="0"/>
                                          </p:val>
                                        </p:tav>
                                        <p:tav tm="100000">
                                          <p:val>
                                            <p:strVal val="#ppt_h"/>
                                          </p:val>
                                        </p:tav>
                                      </p:tavLst>
                                    </p:anim>
                                    <p:anim calcmode="lin" valueType="num">
                                      <p:cBhvr>
                                        <p:cTn id="65" dur="1000" fill="hold"/>
                                        <p:tgtEl>
                                          <p:spTgt spid="870411"/>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870411"/>
                                        </p:tgtEl>
                                        <p:attrNameLst>
                                          <p:attrName>ppt_y</p:attrName>
                                        </p:attrNameLst>
                                      </p:cBhvr>
                                      <p:tavLst>
                                        <p:tav tm="0" fmla="#ppt_y+(sin(-2*pi*(1-$))*-#ppt_x+cos(-2*pi*(1-$))*(1-#ppt_y))*(1-$)">
                                          <p:val>
                                            <p:fltVal val="0"/>
                                          </p:val>
                                        </p:tav>
                                        <p:tav tm="100000">
                                          <p:val>
                                            <p:fltVal val="1"/>
                                          </p:val>
                                        </p:tav>
                                      </p:tavLst>
                                    </p:anim>
                                  </p:childTnLst>
                                </p:cTn>
                              </p:par>
                              <p:par>
                                <p:cTn id="67" presetID="15" presetClass="entr" presetSubtype="0" fill="hold" grpId="0" nodeType="withEffect">
                                  <p:stCondLst>
                                    <p:cond delay="0"/>
                                  </p:stCondLst>
                                  <p:childTnLst>
                                    <p:set>
                                      <p:cBhvr>
                                        <p:cTn id="68" dur="1" fill="hold">
                                          <p:stCondLst>
                                            <p:cond delay="0"/>
                                          </p:stCondLst>
                                        </p:cTn>
                                        <p:tgtEl>
                                          <p:spTgt spid="870414"/>
                                        </p:tgtEl>
                                        <p:attrNameLst>
                                          <p:attrName>style.visibility</p:attrName>
                                        </p:attrNameLst>
                                      </p:cBhvr>
                                      <p:to>
                                        <p:strVal val="visible"/>
                                      </p:to>
                                    </p:set>
                                    <p:anim calcmode="lin" valueType="num">
                                      <p:cBhvr>
                                        <p:cTn id="69" dur="1000" fill="hold"/>
                                        <p:tgtEl>
                                          <p:spTgt spid="870414"/>
                                        </p:tgtEl>
                                        <p:attrNameLst>
                                          <p:attrName>ppt_w</p:attrName>
                                        </p:attrNameLst>
                                      </p:cBhvr>
                                      <p:tavLst>
                                        <p:tav tm="0">
                                          <p:val>
                                            <p:fltVal val="0"/>
                                          </p:val>
                                        </p:tav>
                                        <p:tav tm="100000">
                                          <p:val>
                                            <p:strVal val="#ppt_w"/>
                                          </p:val>
                                        </p:tav>
                                      </p:tavLst>
                                    </p:anim>
                                    <p:anim calcmode="lin" valueType="num">
                                      <p:cBhvr>
                                        <p:cTn id="70" dur="1000" fill="hold"/>
                                        <p:tgtEl>
                                          <p:spTgt spid="870414"/>
                                        </p:tgtEl>
                                        <p:attrNameLst>
                                          <p:attrName>ppt_h</p:attrName>
                                        </p:attrNameLst>
                                      </p:cBhvr>
                                      <p:tavLst>
                                        <p:tav tm="0">
                                          <p:val>
                                            <p:fltVal val="0"/>
                                          </p:val>
                                        </p:tav>
                                        <p:tav tm="100000">
                                          <p:val>
                                            <p:strVal val="#ppt_h"/>
                                          </p:val>
                                        </p:tav>
                                      </p:tavLst>
                                    </p:anim>
                                    <p:anim calcmode="lin" valueType="num">
                                      <p:cBhvr>
                                        <p:cTn id="71" dur="1000" fill="hold"/>
                                        <p:tgtEl>
                                          <p:spTgt spid="870414"/>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870414"/>
                                        </p:tgtEl>
                                        <p:attrNameLst>
                                          <p:attrName>ppt_y</p:attrName>
                                        </p:attrNameLst>
                                      </p:cBhvr>
                                      <p:tavLst>
                                        <p:tav tm="0" fmla="#ppt_y+(sin(-2*pi*(1-$))*-#ppt_x+cos(-2*pi*(1-$))*(1-#ppt_y))*(1-$)">
                                          <p:val>
                                            <p:fltVal val="0"/>
                                          </p:val>
                                        </p:tav>
                                        <p:tav tm="100000">
                                          <p:val>
                                            <p:fltVal val="1"/>
                                          </p:val>
                                        </p:tav>
                                      </p:tavLst>
                                    </p:anim>
                                  </p:childTnLst>
                                </p:cTn>
                              </p:par>
                              <p:par>
                                <p:cTn id="73" presetID="15" presetClass="entr" presetSubtype="0" fill="hold" grpId="0" nodeType="withEffect">
                                  <p:stCondLst>
                                    <p:cond delay="0"/>
                                  </p:stCondLst>
                                  <p:childTnLst>
                                    <p:set>
                                      <p:cBhvr>
                                        <p:cTn id="74" dur="1" fill="hold">
                                          <p:stCondLst>
                                            <p:cond delay="0"/>
                                          </p:stCondLst>
                                        </p:cTn>
                                        <p:tgtEl>
                                          <p:spTgt spid="870415"/>
                                        </p:tgtEl>
                                        <p:attrNameLst>
                                          <p:attrName>style.visibility</p:attrName>
                                        </p:attrNameLst>
                                      </p:cBhvr>
                                      <p:to>
                                        <p:strVal val="visible"/>
                                      </p:to>
                                    </p:set>
                                    <p:anim calcmode="lin" valueType="num">
                                      <p:cBhvr>
                                        <p:cTn id="75" dur="1000" fill="hold"/>
                                        <p:tgtEl>
                                          <p:spTgt spid="870415"/>
                                        </p:tgtEl>
                                        <p:attrNameLst>
                                          <p:attrName>ppt_w</p:attrName>
                                        </p:attrNameLst>
                                      </p:cBhvr>
                                      <p:tavLst>
                                        <p:tav tm="0">
                                          <p:val>
                                            <p:fltVal val="0"/>
                                          </p:val>
                                        </p:tav>
                                        <p:tav tm="100000">
                                          <p:val>
                                            <p:strVal val="#ppt_w"/>
                                          </p:val>
                                        </p:tav>
                                      </p:tavLst>
                                    </p:anim>
                                    <p:anim calcmode="lin" valueType="num">
                                      <p:cBhvr>
                                        <p:cTn id="76" dur="1000" fill="hold"/>
                                        <p:tgtEl>
                                          <p:spTgt spid="870415"/>
                                        </p:tgtEl>
                                        <p:attrNameLst>
                                          <p:attrName>ppt_h</p:attrName>
                                        </p:attrNameLst>
                                      </p:cBhvr>
                                      <p:tavLst>
                                        <p:tav tm="0">
                                          <p:val>
                                            <p:fltVal val="0"/>
                                          </p:val>
                                        </p:tav>
                                        <p:tav tm="100000">
                                          <p:val>
                                            <p:strVal val="#ppt_h"/>
                                          </p:val>
                                        </p:tav>
                                      </p:tavLst>
                                    </p:anim>
                                    <p:anim calcmode="lin" valueType="num">
                                      <p:cBhvr>
                                        <p:cTn id="77" dur="1000" fill="hold"/>
                                        <p:tgtEl>
                                          <p:spTgt spid="870415"/>
                                        </p:tgtEl>
                                        <p:attrNameLst>
                                          <p:attrName>ppt_x</p:attrName>
                                        </p:attrNameLst>
                                      </p:cBhvr>
                                      <p:tavLst>
                                        <p:tav tm="0" fmla="#ppt_x+(cos(-2*pi*(1-$))*-#ppt_x-sin(-2*pi*(1-$))*(1-#ppt_y))*(1-$)">
                                          <p:val>
                                            <p:fltVal val="0"/>
                                          </p:val>
                                        </p:tav>
                                        <p:tav tm="100000">
                                          <p:val>
                                            <p:fltVal val="1"/>
                                          </p:val>
                                        </p:tav>
                                      </p:tavLst>
                                    </p:anim>
                                    <p:anim calcmode="lin" valueType="num">
                                      <p:cBhvr>
                                        <p:cTn id="78" dur="1000" fill="hold"/>
                                        <p:tgtEl>
                                          <p:spTgt spid="8704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54" presetClass="entr" presetSubtype="0" accel="100000" fill="hold" grpId="0" nodeType="clickEffect">
                                  <p:stCondLst>
                                    <p:cond delay="0"/>
                                  </p:stCondLst>
                                  <p:childTnLst>
                                    <p:set>
                                      <p:cBhvr>
                                        <p:cTn id="82" dur="1" fill="hold">
                                          <p:stCondLst>
                                            <p:cond delay="0"/>
                                          </p:stCondLst>
                                        </p:cTn>
                                        <p:tgtEl>
                                          <p:spTgt spid="870418"/>
                                        </p:tgtEl>
                                        <p:attrNameLst>
                                          <p:attrName>style.visibility</p:attrName>
                                        </p:attrNameLst>
                                      </p:cBhvr>
                                      <p:to>
                                        <p:strVal val="visible"/>
                                      </p:to>
                                    </p:set>
                                    <p:anim calcmode="lin" valueType="num">
                                      <p:cBhvr>
                                        <p:cTn id="83" dur="500" fill="hold"/>
                                        <p:tgtEl>
                                          <p:spTgt spid="870418"/>
                                        </p:tgtEl>
                                        <p:attrNameLst>
                                          <p:attrName>ppt_w</p:attrName>
                                        </p:attrNameLst>
                                      </p:cBhvr>
                                      <p:tavLst>
                                        <p:tav tm="0">
                                          <p:val>
                                            <p:strVal val="#ppt_w*0.05"/>
                                          </p:val>
                                        </p:tav>
                                        <p:tav tm="100000">
                                          <p:val>
                                            <p:strVal val="#ppt_w"/>
                                          </p:val>
                                        </p:tav>
                                      </p:tavLst>
                                    </p:anim>
                                    <p:anim calcmode="lin" valueType="num">
                                      <p:cBhvr>
                                        <p:cTn id="84" dur="500" fill="hold"/>
                                        <p:tgtEl>
                                          <p:spTgt spid="870418"/>
                                        </p:tgtEl>
                                        <p:attrNameLst>
                                          <p:attrName>ppt_h</p:attrName>
                                        </p:attrNameLst>
                                      </p:cBhvr>
                                      <p:tavLst>
                                        <p:tav tm="0">
                                          <p:val>
                                            <p:strVal val="#ppt_h"/>
                                          </p:val>
                                        </p:tav>
                                        <p:tav tm="100000">
                                          <p:val>
                                            <p:strVal val="#ppt_h"/>
                                          </p:val>
                                        </p:tav>
                                      </p:tavLst>
                                    </p:anim>
                                    <p:anim calcmode="lin" valueType="num">
                                      <p:cBhvr>
                                        <p:cTn id="85" dur="500" fill="hold"/>
                                        <p:tgtEl>
                                          <p:spTgt spid="870418"/>
                                        </p:tgtEl>
                                        <p:attrNameLst>
                                          <p:attrName>ppt_x</p:attrName>
                                        </p:attrNameLst>
                                      </p:cBhvr>
                                      <p:tavLst>
                                        <p:tav tm="0">
                                          <p:val>
                                            <p:strVal val="#ppt_x-.2"/>
                                          </p:val>
                                        </p:tav>
                                        <p:tav tm="100000">
                                          <p:val>
                                            <p:strVal val="#ppt_x"/>
                                          </p:val>
                                        </p:tav>
                                      </p:tavLst>
                                    </p:anim>
                                    <p:anim calcmode="lin" valueType="num">
                                      <p:cBhvr>
                                        <p:cTn id="86" dur="500" fill="hold"/>
                                        <p:tgtEl>
                                          <p:spTgt spid="870418"/>
                                        </p:tgtEl>
                                        <p:attrNameLst>
                                          <p:attrName>ppt_y</p:attrName>
                                        </p:attrNameLst>
                                      </p:cBhvr>
                                      <p:tavLst>
                                        <p:tav tm="0">
                                          <p:val>
                                            <p:strVal val="#ppt_y"/>
                                          </p:val>
                                        </p:tav>
                                        <p:tav tm="100000">
                                          <p:val>
                                            <p:strVal val="#ppt_y"/>
                                          </p:val>
                                        </p:tav>
                                      </p:tavLst>
                                    </p:anim>
                                    <p:animEffect transition="in" filter="fade">
                                      <p:cBhvr>
                                        <p:cTn id="87" dur="500"/>
                                        <p:tgtEl>
                                          <p:spTgt spid="87041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8" presetClass="exit" presetSubtype="16" fill="hold" grpId="1" nodeType="clickEffect">
                                  <p:stCondLst>
                                    <p:cond delay="0"/>
                                  </p:stCondLst>
                                  <p:childTnLst>
                                    <p:animEffect transition="out" filter="diamond(in)">
                                      <p:cBhvr>
                                        <p:cTn id="91" dur="2000"/>
                                        <p:tgtEl>
                                          <p:spTgt spid="870408"/>
                                        </p:tgtEl>
                                      </p:cBhvr>
                                    </p:animEffect>
                                    <p:set>
                                      <p:cBhvr>
                                        <p:cTn id="92" dur="1" fill="hold">
                                          <p:stCondLst>
                                            <p:cond delay="1999"/>
                                          </p:stCondLst>
                                        </p:cTn>
                                        <p:tgtEl>
                                          <p:spTgt spid="870408"/>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38" presetClass="entr" presetSubtype="0" accel="50000" fill="hold" grpId="0" nodeType="clickEffect">
                                  <p:stCondLst>
                                    <p:cond delay="0"/>
                                  </p:stCondLst>
                                  <p:iterate type="lt">
                                    <p:tmPct val="50000"/>
                                  </p:iterate>
                                  <p:childTnLst>
                                    <p:set>
                                      <p:cBhvr>
                                        <p:cTn id="96" dur="1" fill="hold">
                                          <p:stCondLst>
                                            <p:cond delay="0"/>
                                          </p:stCondLst>
                                        </p:cTn>
                                        <p:tgtEl>
                                          <p:spTgt spid="870417"/>
                                        </p:tgtEl>
                                        <p:attrNameLst>
                                          <p:attrName>style.visibility</p:attrName>
                                        </p:attrNameLst>
                                      </p:cBhvr>
                                      <p:to>
                                        <p:strVal val="visible"/>
                                      </p:to>
                                    </p:set>
                                    <p:set>
                                      <p:cBhvr>
                                        <p:cTn id="97" dur="455" fill="hold">
                                          <p:stCondLst>
                                            <p:cond delay="0"/>
                                          </p:stCondLst>
                                        </p:cTn>
                                        <p:tgtEl>
                                          <p:spTgt spid="870417"/>
                                        </p:tgtEl>
                                        <p:attrNameLst>
                                          <p:attrName>style.rotation</p:attrName>
                                        </p:attrNameLst>
                                      </p:cBhvr>
                                      <p:to>
                                        <p:strVal val="-45.0"/>
                                      </p:to>
                                    </p:set>
                                    <p:anim calcmode="lin" valueType="num">
                                      <p:cBhvr>
                                        <p:cTn id="98" dur="455" fill="hold">
                                          <p:stCondLst>
                                            <p:cond delay="455"/>
                                          </p:stCondLst>
                                        </p:cTn>
                                        <p:tgtEl>
                                          <p:spTgt spid="870417"/>
                                        </p:tgtEl>
                                        <p:attrNameLst>
                                          <p:attrName>style.rotation</p:attrName>
                                        </p:attrNameLst>
                                      </p:cBhvr>
                                      <p:tavLst>
                                        <p:tav tm="0">
                                          <p:val>
                                            <p:fltVal val="-45"/>
                                          </p:val>
                                        </p:tav>
                                        <p:tav tm="69900">
                                          <p:val>
                                            <p:fltVal val="45"/>
                                          </p:val>
                                        </p:tav>
                                        <p:tav tm="100000">
                                          <p:val>
                                            <p:fltVal val="0"/>
                                          </p:val>
                                        </p:tav>
                                      </p:tavLst>
                                    </p:anim>
                                    <p:anim calcmode="lin" valueType="num">
                                      <p:cBhvr>
                                        <p:cTn id="99" dur="455" fill="hold">
                                          <p:stCondLst>
                                            <p:cond delay="0"/>
                                          </p:stCondLst>
                                        </p:cTn>
                                        <p:tgtEl>
                                          <p:spTgt spid="870417"/>
                                        </p:tgtEl>
                                        <p:attrNameLst>
                                          <p:attrName>ppt_y</p:attrName>
                                        </p:attrNameLst>
                                      </p:cBhvr>
                                      <p:tavLst>
                                        <p:tav tm="0">
                                          <p:val>
                                            <p:strVal val="#ppt_y-1"/>
                                          </p:val>
                                        </p:tav>
                                        <p:tav tm="100000">
                                          <p:val>
                                            <p:strVal val="#ppt_y-(0.354*#ppt_w-0.172*#ppt_h)"/>
                                          </p:val>
                                        </p:tav>
                                      </p:tavLst>
                                    </p:anim>
                                    <p:anim calcmode="lin" valueType="num">
                                      <p:cBhvr>
                                        <p:cTn id="100" dur="156" decel="50000" autoRev="1" fill="hold">
                                          <p:stCondLst>
                                            <p:cond delay="455"/>
                                          </p:stCondLst>
                                        </p:cTn>
                                        <p:tgtEl>
                                          <p:spTgt spid="870417"/>
                                        </p:tgtEl>
                                        <p:attrNameLst>
                                          <p:attrName>ppt_y</p:attrName>
                                        </p:attrNameLst>
                                      </p:cBhvr>
                                      <p:tavLst>
                                        <p:tav tm="0">
                                          <p:val>
                                            <p:strVal val="#ppt_y-(0.354*#ppt_w-0.172*#ppt_h)"/>
                                          </p:val>
                                        </p:tav>
                                        <p:tav tm="100000">
                                          <p:val>
                                            <p:strVal val="#ppt_y-(0.354*#ppt_w-0.172*#ppt_h)-#ppt_h/2"/>
                                          </p:val>
                                        </p:tav>
                                      </p:tavLst>
                                    </p:anim>
                                    <p:anim calcmode="lin" valueType="num">
                                      <p:cBhvr>
                                        <p:cTn id="101" dur="136" fill="hold">
                                          <p:stCondLst>
                                            <p:cond delay="864"/>
                                          </p:stCondLst>
                                        </p:cTn>
                                        <p:tgtEl>
                                          <p:spTgt spid="870417"/>
                                        </p:tgtEl>
                                        <p:attrNameLst>
                                          <p:attrName>ppt_y</p:attrName>
                                        </p:attrNameLst>
                                      </p:cBhvr>
                                      <p:tavLst>
                                        <p:tav tm="0">
                                          <p:val>
                                            <p:strVal val="#ppt_y-(0.354*#ppt_w-0.172*#ppt_h)"/>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43" presetClass="entr" presetSubtype="0" fill="hold" grpId="0" nodeType="clickEffect">
                                  <p:stCondLst>
                                    <p:cond delay="0"/>
                                  </p:stCondLst>
                                  <p:childTnLst>
                                    <p:set>
                                      <p:cBhvr>
                                        <p:cTn id="105" dur="1" fill="hold">
                                          <p:stCondLst>
                                            <p:cond delay="0"/>
                                          </p:stCondLst>
                                        </p:cTn>
                                        <p:tgtEl>
                                          <p:spTgt spid="870419"/>
                                        </p:tgtEl>
                                        <p:attrNameLst>
                                          <p:attrName>style.visibility</p:attrName>
                                        </p:attrNameLst>
                                      </p:cBhvr>
                                      <p:to>
                                        <p:strVal val="visible"/>
                                      </p:to>
                                    </p:set>
                                    <p:animEffect transition="in" filter="fade">
                                      <p:cBhvr>
                                        <p:cTn id="106" dur="100"/>
                                        <p:tgtEl>
                                          <p:spTgt spid="870419"/>
                                        </p:tgtEl>
                                      </p:cBhvr>
                                    </p:animEffect>
                                    <p:anim calcmode="lin" valueType="num">
                                      <p:cBhvr>
                                        <p:cTn id="107" dur="400" fill="hold"/>
                                        <p:tgtEl>
                                          <p:spTgt spid="870419"/>
                                        </p:tgtEl>
                                        <p:attrNameLst>
                                          <p:attrName>ppt_x</p:attrName>
                                        </p:attrNameLst>
                                      </p:cBhvr>
                                      <p:tavLst>
                                        <p:tav tm="0">
                                          <p:val>
                                            <p:strVal val="#ppt_x"/>
                                          </p:val>
                                        </p:tav>
                                        <p:tav tm="100000">
                                          <p:val>
                                            <p:strVal val="#ppt_x"/>
                                          </p:val>
                                        </p:tav>
                                      </p:tavLst>
                                    </p:anim>
                                    <p:anim calcmode="lin" valueType="num">
                                      <p:cBhvr>
                                        <p:cTn id="108" dur="400" fill="hold"/>
                                        <p:tgtEl>
                                          <p:spTgt spid="870419"/>
                                        </p:tgtEl>
                                        <p:attrNameLst>
                                          <p:attrName>ppt_y</p:attrName>
                                        </p:attrNameLst>
                                      </p:cBhvr>
                                      <p:tavLst>
                                        <p:tav tm="0">
                                          <p:val>
                                            <p:strVal val="#ppt_y+0.31"/>
                                          </p:val>
                                        </p:tav>
                                        <p:tav tm="100000">
                                          <p:val>
                                            <p:strVal val="#ppt_y+0.31"/>
                                          </p:val>
                                        </p:tav>
                                      </p:tavLst>
                                    </p:anim>
                                    <p:anim calcmode="lin" valueType="num">
                                      <p:cBhvr>
                                        <p:cTn id="109" dur="600" decel="50000" fill="hold">
                                          <p:stCondLst>
                                            <p:cond delay="400"/>
                                          </p:stCondLst>
                                        </p:cTn>
                                        <p:tgtEl>
                                          <p:spTgt spid="87041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0" dur="600" decel="50000" fill="hold">
                                          <p:stCondLst>
                                            <p:cond delay="400"/>
                                          </p:stCondLst>
                                        </p:cTn>
                                        <p:tgtEl>
                                          <p:spTgt spid="87041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4" presetClass="entr" presetSubtype="0" fill="hold" grpId="0" nodeType="clickEffect">
                                  <p:stCondLst>
                                    <p:cond delay="0"/>
                                  </p:stCondLst>
                                  <p:childTnLst>
                                    <p:set>
                                      <p:cBhvr>
                                        <p:cTn id="114" dur="1" fill="hold">
                                          <p:stCondLst>
                                            <p:cond delay="0"/>
                                          </p:stCondLst>
                                        </p:cTn>
                                        <p:tgtEl>
                                          <p:spTgt spid="870420"/>
                                        </p:tgtEl>
                                        <p:attrNameLst>
                                          <p:attrName>style.visibility</p:attrName>
                                        </p:attrNameLst>
                                      </p:cBhvr>
                                      <p:to>
                                        <p:strVal val="visible"/>
                                      </p:to>
                                    </p:set>
                                    <p:anim from="(-#ppt_w/2)" to="(#ppt_x)" calcmode="lin" valueType="num">
                                      <p:cBhvr>
                                        <p:cTn id="115" dur="600" fill="hold">
                                          <p:stCondLst>
                                            <p:cond delay="0"/>
                                          </p:stCondLst>
                                        </p:cTn>
                                        <p:tgtEl>
                                          <p:spTgt spid="870420"/>
                                        </p:tgtEl>
                                        <p:attrNameLst>
                                          <p:attrName>ppt_x</p:attrName>
                                        </p:attrNameLst>
                                      </p:cBhvr>
                                    </p:anim>
                                    <p:anim from="0" to="-1.0" calcmode="lin" valueType="num">
                                      <p:cBhvr>
                                        <p:cTn id="116" dur="200" decel="50000" autoRev="1" fill="hold">
                                          <p:stCondLst>
                                            <p:cond delay="600"/>
                                          </p:stCondLst>
                                        </p:cTn>
                                        <p:tgtEl>
                                          <p:spTgt spid="870420"/>
                                        </p:tgtEl>
                                        <p:attrNameLst>
                                          <p:attrName>xshear</p:attrName>
                                        </p:attrNameLst>
                                      </p:cBhvr>
                                    </p:anim>
                                    <p:animScale>
                                      <p:cBhvr>
                                        <p:cTn id="117" dur="200" decel="100000" autoRev="1" fill="hold">
                                          <p:stCondLst>
                                            <p:cond delay="600"/>
                                          </p:stCondLst>
                                        </p:cTn>
                                        <p:tgtEl>
                                          <p:spTgt spid="870420"/>
                                        </p:tgtEl>
                                      </p:cBhvr>
                                      <p:from x="100000" y="100000"/>
                                      <p:to x="80000" y="100000"/>
                                    </p:animScale>
                                    <p:anim by="(#ppt_h/3+#ppt_w*0.1)" calcmode="lin" valueType="num">
                                      <p:cBhvr additive="sum">
                                        <p:cTn id="118" dur="200" decel="100000" autoRev="1" fill="hold">
                                          <p:stCondLst>
                                            <p:cond delay="600"/>
                                          </p:stCondLst>
                                        </p:cTn>
                                        <p:tgtEl>
                                          <p:spTgt spid="870420"/>
                                        </p:tgtEl>
                                        <p:attrNameLst>
                                          <p:attrName>ppt_x</p:attrName>
                                        </p:attrNameLst>
                                      </p:cBhvr>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6" presetClass="entr" presetSubtype="0" fill="hold" grpId="0" nodeType="clickEffect">
                                  <p:stCondLst>
                                    <p:cond delay="0"/>
                                  </p:stCondLst>
                                  <p:childTnLst>
                                    <p:set>
                                      <p:cBhvr>
                                        <p:cTn id="122" dur="1" fill="hold">
                                          <p:stCondLst>
                                            <p:cond delay="0"/>
                                          </p:stCondLst>
                                        </p:cTn>
                                        <p:tgtEl>
                                          <p:spTgt spid="870421"/>
                                        </p:tgtEl>
                                        <p:attrNameLst>
                                          <p:attrName>style.visibility</p:attrName>
                                        </p:attrNameLst>
                                      </p:cBhvr>
                                      <p:to>
                                        <p:strVal val="visible"/>
                                      </p:to>
                                    </p:set>
                                    <p:animEffect transition="in" filter="wipe(down)">
                                      <p:cBhvr>
                                        <p:cTn id="123" dur="580">
                                          <p:stCondLst>
                                            <p:cond delay="0"/>
                                          </p:stCondLst>
                                        </p:cTn>
                                        <p:tgtEl>
                                          <p:spTgt spid="870421"/>
                                        </p:tgtEl>
                                      </p:cBhvr>
                                    </p:animEffect>
                                    <p:anim calcmode="lin" valueType="num">
                                      <p:cBhvr>
                                        <p:cTn id="124" dur="1822" tmFilter="0,0; 0.14,0.36; 0.43,0.73; 0.71,0.91; 1.0,1.0">
                                          <p:stCondLst>
                                            <p:cond delay="0"/>
                                          </p:stCondLst>
                                        </p:cTn>
                                        <p:tgtEl>
                                          <p:spTgt spid="870421"/>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870421"/>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870421"/>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870421"/>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870421"/>
                                        </p:tgtEl>
                                        <p:attrNameLst>
                                          <p:attrName>ppt_y</p:attrName>
                                        </p:attrNameLst>
                                      </p:cBhvr>
                                      <p:tavLst>
                                        <p:tav tm="0" fmla="#ppt_y-sin(pi*$)/81">
                                          <p:val>
                                            <p:fltVal val="0"/>
                                          </p:val>
                                        </p:tav>
                                        <p:tav tm="100000">
                                          <p:val>
                                            <p:fltVal val="1"/>
                                          </p:val>
                                        </p:tav>
                                      </p:tavLst>
                                    </p:anim>
                                    <p:animScale>
                                      <p:cBhvr>
                                        <p:cTn id="129" dur="26">
                                          <p:stCondLst>
                                            <p:cond delay="650"/>
                                          </p:stCondLst>
                                        </p:cTn>
                                        <p:tgtEl>
                                          <p:spTgt spid="870421"/>
                                        </p:tgtEl>
                                      </p:cBhvr>
                                      <p:to x="100000" y="60000"/>
                                    </p:animScale>
                                    <p:animScale>
                                      <p:cBhvr>
                                        <p:cTn id="130" dur="166" decel="50000">
                                          <p:stCondLst>
                                            <p:cond delay="676"/>
                                          </p:stCondLst>
                                        </p:cTn>
                                        <p:tgtEl>
                                          <p:spTgt spid="870421"/>
                                        </p:tgtEl>
                                      </p:cBhvr>
                                      <p:to x="100000" y="100000"/>
                                    </p:animScale>
                                    <p:animScale>
                                      <p:cBhvr>
                                        <p:cTn id="131" dur="26">
                                          <p:stCondLst>
                                            <p:cond delay="1312"/>
                                          </p:stCondLst>
                                        </p:cTn>
                                        <p:tgtEl>
                                          <p:spTgt spid="870421"/>
                                        </p:tgtEl>
                                      </p:cBhvr>
                                      <p:to x="100000" y="80000"/>
                                    </p:animScale>
                                    <p:animScale>
                                      <p:cBhvr>
                                        <p:cTn id="132" dur="166" decel="50000">
                                          <p:stCondLst>
                                            <p:cond delay="1338"/>
                                          </p:stCondLst>
                                        </p:cTn>
                                        <p:tgtEl>
                                          <p:spTgt spid="870421"/>
                                        </p:tgtEl>
                                      </p:cBhvr>
                                      <p:to x="100000" y="100000"/>
                                    </p:animScale>
                                    <p:animScale>
                                      <p:cBhvr>
                                        <p:cTn id="133" dur="26">
                                          <p:stCondLst>
                                            <p:cond delay="1642"/>
                                          </p:stCondLst>
                                        </p:cTn>
                                        <p:tgtEl>
                                          <p:spTgt spid="870421"/>
                                        </p:tgtEl>
                                      </p:cBhvr>
                                      <p:to x="100000" y="90000"/>
                                    </p:animScale>
                                    <p:animScale>
                                      <p:cBhvr>
                                        <p:cTn id="134" dur="166" decel="50000">
                                          <p:stCondLst>
                                            <p:cond delay="1668"/>
                                          </p:stCondLst>
                                        </p:cTn>
                                        <p:tgtEl>
                                          <p:spTgt spid="870421"/>
                                        </p:tgtEl>
                                      </p:cBhvr>
                                      <p:to x="100000" y="100000"/>
                                    </p:animScale>
                                    <p:animScale>
                                      <p:cBhvr>
                                        <p:cTn id="135" dur="26">
                                          <p:stCondLst>
                                            <p:cond delay="1808"/>
                                          </p:stCondLst>
                                        </p:cTn>
                                        <p:tgtEl>
                                          <p:spTgt spid="870421"/>
                                        </p:tgtEl>
                                      </p:cBhvr>
                                      <p:to x="100000" y="95000"/>
                                    </p:animScale>
                                    <p:animScale>
                                      <p:cBhvr>
                                        <p:cTn id="136" dur="166" decel="50000">
                                          <p:stCondLst>
                                            <p:cond delay="1834"/>
                                          </p:stCondLst>
                                        </p:cTn>
                                        <p:tgtEl>
                                          <p:spTgt spid="870421"/>
                                        </p:tgtEl>
                                      </p:cBhvr>
                                      <p:to x="100000" y="100000"/>
                                    </p:animScale>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870422"/>
                                        </p:tgtEl>
                                        <p:attrNameLst>
                                          <p:attrName>style.visibility</p:attrName>
                                        </p:attrNameLst>
                                      </p:cBhvr>
                                      <p:to>
                                        <p:strVal val="visible"/>
                                      </p:to>
                                    </p:set>
                                    <p:animEffect transition="in" filter="wipe(up)">
                                      <p:cBhvr>
                                        <p:cTn id="141" dur="500"/>
                                        <p:tgtEl>
                                          <p:spTgt spid="870422"/>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870423"/>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43" presetClass="entr" presetSubtype="0" fill="hold" grpId="0" nodeType="clickEffect">
                                  <p:stCondLst>
                                    <p:cond delay="0"/>
                                  </p:stCondLst>
                                  <p:childTnLst>
                                    <p:set>
                                      <p:cBhvr>
                                        <p:cTn id="149" dur="1" fill="hold">
                                          <p:stCondLst>
                                            <p:cond delay="0"/>
                                          </p:stCondLst>
                                        </p:cTn>
                                        <p:tgtEl>
                                          <p:spTgt spid="870404"/>
                                        </p:tgtEl>
                                        <p:attrNameLst>
                                          <p:attrName>style.visibility</p:attrName>
                                        </p:attrNameLst>
                                      </p:cBhvr>
                                      <p:to>
                                        <p:strVal val="visible"/>
                                      </p:to>
                                    </p:set>
                                    <p:animEffect transition="in" filter="fade">
                                      <p:cBhvr>
                                        <p:cTn id="150" dur="100"/>
                                        <p:tgtEl>
                                          <p:spTgt spid="870404"/>
                                        </p:tgtEl>
                                      </p:cBhvr>
                                    </p:animEffect>
                                    <p:anim calcmode="lin" valueType="num">
                                      <p:cBhvr>
                                        <p:cTn id="151" dur="400" fill="hold"/>
                                        <p:tgtEl>
                                          <p:spTgt spid="870404"/>
                                        </p:tgtEl>
                                        <p:attrNameLst>
                                          <p:attrName>ppt_x</p:attrName>
                                        </p:attrNameLst>
                                      </p:cBhvr>
                                      <p:tavLst>
                                        <p:tav tm="0">
                                          <p:val>
                                            <p:strVal val="#ppt_x"/>
                                          </p:val>
                                        </p:tav>
                                        <p:tav tm="100000">
                                          <p:val>
                                            <p:strVal val="#ppt_x"/>
                                          </p:val>
                                        </p:tav>
                                      </p:tavLst>
                                    </p:anim>
                                    <p:anim calcmode="lin" valueType="num">
                                      <p:cBhvr>
                                        <p:cTn id="152" dur="400" fill="hold"/>
                                        <p:tgtEl>
                                          <p:spTgt spid="870404"/>
                                        </p:tgtEl>
                                        <p:attrNameLst>
                                          <p:attrName>ppt_y</p:attrName>
                                        </p:attrNameLst>
                                      </p:cBhvr>
                                      <p:tavLst>
                                        <p:tav tm="0">
                                          <p:val>
                                            <p:strVal val="#ppt_y+0.31"/>
                                          </p:val>
                                        </p:tav>
                                        <p:tav tm="100000">
                                          <p:val>
                                            <p:strVal val="#ppt_y+0.31"/>
                                          </p:val>
                                        </p:tav>
                                      </p:tavLst>
                                    </p:anim>
                                    <p:anim calcmode="lin" valueType="num">
                                      <p:cBhvr>
                                        <p:cTn id="153" dur="600" decel="50000" fill="hold">
                                          <p:stCondLst>
                                            <p:cond delay="400"/>
                                          </p:stCondLst>
                                        </p:cTn>
                                        <p:tgtEl>
                                          <p:spTgt spid="87040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4" dur="600" decel="50000" fill="hold">
                                          <p:stCondLst>
                                            <p:cond delay="400"/>
                                          </p:stCondLst>
                                        </p:cTn>
                                        <p:tgtEl>
                                          <p:spTgt spid="87040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04" grpId="0"/>
      <p:bldP spid="870405" grpId="0" animBg="1"/>
      <p:bldP spid="870406" grpId="0" animBg="1"/>
      <p:bldP spid="870407" grpId="0" animBg="1"/>
      <p:bldP spid="870408" grpId="0" animBg="1"/>
      <p:bldP spid="870408" grpId="1" animBg="1"/>
      <p:bldP spid="870409" grpId="0" animBg="1"/>
      <p:bldP spid="870410" grpId="0" animBg="1"/>
      <p:bldP spid="870411" grpId="0" animBg="1"/>
      <p:bldP spid="870412" grpId="0" animBg="1"/>
      <p:bldP spid="870413" grpId="0" animBg="1"/>
      <p:bldP spid="870414" grpId="0" animBg="1"/>
      <p:bldP spid="870415" grpId="0" animBg="1"/>
      <p:bldP spid="870416" grpId="0"/>
      <p:bldP spid="870417" grpId="0" animBg="1"/>
      <p:bldP spid="870418" grpId="0" animBg="1"/>
      <p:bldP spid="870419" grpId="0" animBg="1"/>
      <p:bldP spid="870420" grpId="0" animBg="1"/>
      <p:bldP spid="870421" grpId="0"/>
      <p:bldP spid="870422" grpId="0" animBg="1"/>
      <p:bldP spid="87042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Rot="1" noChangeArrowheads="1"/>
          </p:cNvSpPr>
          <p:nvPr>
            <p:ph type="title"/>
          </p:nvPr>
        </p:nvSpPr>
        <p:spPr/>
        <p:txBody>
          <a:bodyPr/>
          <a:lstStyle/>
          <a:p>
            <a:r>
              <a:rPr lang="en-US" altLang="zh-CN"/>
              <a:t>3.   I/O</a:t>
            </a:r>
            <a:r>
              <a:rPr lang="zh-CN" altLang="en-US"/>
              <a:t>传输引起的不一致性 </a:t>
            </a:r>
          </a:p>
        </p:txBody>
      </p:sp>
      <p:sp>
        <p:nvSpPr>
          <p:cNvPr id="872451" name="Rectangle 3"/>
          <p:cNvSpPr>
            <a:spLocks noGrp="1" noChangeArrowheads="1"/>
          </p:cNvSpPr>
          <p:nvPr>
            <p:ph idx="1"/>
          </p:nvPr>
        </p:nvSpPr>
        <p:spPr/>
        <p:txBody>
          <a:bodyPr/>
          <a:lstStyle/>
          <a:p>
            <a:r>
              <a:rPr lang="en-US" altLang="zh-CN"/>
              <a:t>    </a:t>
            </a:r>
            <a:r>
              <a:rPr lang="zh-CN" altLang="en-US"/>
              <a:t>若</a:t>
            </a:r>
            <a:r>
              <a:rPr lang="en-US" altLang="zh-CN"/>
              <a:t>P1</a:t>
            </a:r>
            <a:r>
              <a:rPr lang="zh-CN" altLang="en-US"/>
              <a:t>的</a:t>
            </a:r>
            <a:r>
              <a:rPr lang="en-US" altLang="zh-CN"/>
              <a:t>C1</a:t>
            </a:r>
            <a:r>
              <a:rPr lang="zh-CN" altLang="en-US"/>
              <a:t>和</a:t>
            </a:r>
            <a:r>
              <a:rPr lang="en-US" altLang="zh-CN"/>
              <a:t>P2</a:t>
            </a:r>
            <a:r>
              <a:rPr lang="zh-CN" altLang="en-US"/>
              <a:t>的</a:t>
            </a:r>
            <a:r>
              <a:rPr lang="en-US" altLang="zh-CN"/>
              <a:t>C2</a:t>
            </a:r>
            <a:r>
              <a:rPr lang="zh-CN" altLang="en-US"/>
              <a:t>中都有共享数据</a:t>
            </a:r>
            <a:r>
              <a:rPr lang="en-US" altLang="zh-CN"/>
              <a:t>X</a:t>
            </a:r>
            <a:r>
              <a:rPr lang="zh-CN" altLang="en-US"/>
              <a:t>的拷贝</a:t>
            </a:r>
          </a:p>
        </p:txBody>
      </p:sp>
      <p:sp>
        <p:nvSpPr>
          <p:cNvPr id="872452" name="Rectangle 4"/>
          <p:cNvSpPr>
            <a:spLocks noChangeAspect="1" noChangeArrowheads="1"/>
          </p:cNvSpPr>
          <p:nvPr/>
        </p:nvSpPr>
        <p:spPr bwMode="auto">
          <a:xfrm>
            <a:off x="5283201" y="2457451"/>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P1</a:t>
            </a:r>
          </a:p>
        </p:txBody>
      </p:sp>
      <p:sp>
        <p:nvSpPr>
          <p:cNvPr id="872453" name="Rectangle 5"/>
          <p:cNvSpPr>
            <a:spLocks noChangeArrowheads="1"/>
          </p:cNvSpPr>
          <p:nvPr/>
        </p:nvSpPr>
        <p:spPr bwMode="auto">
          <a:xfrm>
            <a:off x="6350001" y="2457451"/>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P2</a:t>
            </a:r>
          </a:p>
        </p:txBody>
      </p:sp>
      <p:sp>
        <p:nvSpPr>
          <p:cNvPr id="872454" name="Rectangle 6"/>
          <p:cNvSpPr>
            <a:spLocks noChangeArrowheads="1"/>
          </p:cNvSpPr>
          <p:nvPr/>
        </p:nvSpPr>
        <p:spPr bwMode="auto">
          <a:xfrm>
            <a:off x="6350001" y="3676651"/>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p>
        </p:txBody>
      </p:sp>
      <p:sp>
        <p:nvSpPr>
          <p:cNvPr id="872455" name="Line 7"/>
          <p:cNvSpPr>
            <a:spLocks noChangeShapeType="1"/>
          </p:cNvSpPr>
          <p:nvPr/>
        </p:nvSpPr>
        <p:spPr bwMode="auto">
          <a:xfrm flipH="1">
            <a:off x="5588000" y="299085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2456" name="Line 8"/>
          <p:cNvSpPr>
            <a:spLocks noChangeShapeType="1"/>
          </p:cNvSpPr>
          <p:nvPr/>
        </p:nvSpPr>
        <p:spPr bwMode="auto">
          <a:xfrm>
            <a:off x="6654800" y="299085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2457" name="Line 9"/>
          <p:cNvSpPr>
            <a:spLocks noChangeShapeType="1"/>
          </p:cNvSpPr>
          <p:nvPr/>
        </p:nvSpPr>
        <p:spPr bwMode="auto">
          <a:xfrm>
            <a:off x="5207000" y="474345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2458" name="Line 10"/>
          <p:cNvSpPr>
            <a:spLocks noChangeShapeType="1"/>
          </p:cNvSpPr>
          <p:nvPr/>
        </p:nvSpPr>
        <p:spPr bwMode="auto">
          <a:xfrm>
            <a:off x="5588000" y="4210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2459" name="Line 11"/>
          <p:cNvSpPr>
            <a:spLocks noChangeShapeType="1"/>
          </p:cNvSpPr>
          <p:nvPr/>
        </p:nvSpPr>
        <p:spPr bwMode="auto">
          <a:xfrm>
            <a:off x="6654801" y="4221163"/>
            <a:ext cx="17463"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2460" name="Line 12"/>
          <p:cNvSpPr>
            <a:spLocks noChangeShapeType="1"/>
          </p:cNvSpPr>
          <p:nvPr/>
        </p:nvSpPr>
        <p:spPr bwMode="auto">
          <a:xfrm>
            <a:off x="5591175" y="47037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2461" name="Rectangle 13"/>
          <p:cNvSpPr>
            <a:spLocks noChangeArrowheads="1"/>
          </p:cNvSpPr>
          <p:nvPr/>
        </p:nvSpPr>
        <p:spPr bwMode="auto">
          <a:xfrm>
            <a:off x="5303839" y="3644901"/>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p>
        </p:txBody>
      </p:sp>
      <p:sp>
        <p:nvSpPr>
          <p:cNvPr id="872462" name="Rectangle 14"/>
          <p:cNvSpPr>
            <a:spLocks noChangeArrowheads="1"/>
          </p:cNvSpPr>
          <p:nvPr/>
        </p:nvSpPr>
        <p:spPr bwMode="auto">
          <a:xfrm>
            <a:off x="5303839" y="5013326"/>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p>
        </p:txBody>
      </p:sp>
      <p:sp>
        <p:nvSpPr>
          <p:cNvPr id="872463" name="Rectangle 15"/>
          <p:cNvSpPr>
            <a:spLocks noChangeArrowheads="1"/>
          </p:cNvSpPr>
          <p:nvPr/>
        </p:nvSpPr>
        <p:spPr bwMode="auto">
          <a:xfrm>
            <a:off x="6456364" y="5084764"/>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800" b="1">
              <a:solidFill>
                <a:srgbClr val="000000"/>
              </a:solidFill>
              <a:latin typeface="Comic Sans MS" pitchFamily="66" charset="0"/>
              <a:ea typeface="宋体" pitchFamily="2" charset="-122"/>
            </a:endParaRPr>
          </a:p>
        </p:txBody>
      </p:sp>
      <p:sp>
        <p:nvSpPr>
          <p:cNvPr id="872464" name="Line 16"/>
          <p:cNvSpPr>
            <a:spLocks noChangeShapeType="1"/>
          </p:cNvSpPr>
          <p:nvPr/>
        </p:nvSpPr>
        <p:spPr bwMode="auto">
          <a:xfrm>
            <a:off x="6672263" y="4724401"/>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2465" name="Rectangle 17"/>
          <p:cNvSpPr>
            <a:spLocks noChangeArrowheads="1"/>
          </p:cNvSpPr>
          <p:nvPr/>
        </p:nvSpPr>
        <p:spPr bwMode="auto">
          <a:xfrm>
            <a:off x="6456364" y="5710239"/>
            <a:ext cx="655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30000"/>
              </a:spcBef>
              <a:spcAft>
                <a:spcPct val="0"/>
              </a:spcAft>
            </a:pPr>
            <a:r>
              <a:rPr kumimoji="1" lang="en-US" altLang="zh-CN" sz="2000">
                <a:solidFill>
                  <a:srgbClr val="000000"/>
                </a:solidFill>
                <a:latin typeface="Comic Sans MS" pitchFamily="66" charset="0"/>
                <a:ea typeface="宋体" pitchFamily="2" charset="-122"/>
              </a:rPr>
              <a:t>I/O</a:t>
            </a:r>
          </a:p>
        </p:txBody>
      </p:sp>
      <p:sp>
        <p:nvSpPr>
          <p:cNvPr id="872466" name="Rectangle 18"/>
          <p:cNvSpPr>
            <a:spLocks noChangeArrowheads="1"/>
          </p:cNvSpPr>
          <p:nvPr/>
        </p:nvSpPr>
        <p:spPr bwMode="auto">
          <a:xfrm>
            <a:off x="5078413" y="566102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30000"/>
              </a:spcBef>
              <a:spcAft>
                <a:spcPct val="0"/>
              </a:spcAft>
            </a:pPr>
            <a:r>
              <a:rPr kumimoji="1" lang="zh-CN" altLang="en-US" sz="2000">
                <a:solidFill>
                  <a:srgbClr val="000000"/>
                </a:solidFill>
                <a:latin typeface="Comic Sans MS" pitchFamily="66" charset="0"/>
                <a:ea typeface="宋体" pitchFamily="2" charset="-122"/>
              </a:rPr>
              <a:t>存储器</a:t>
            </a:r>
          </a:p>
        </p:txBody>
      </p:sp>
      <p:sp>
        <p:nvSpPr>
          <p:cNvPr id="872467" name="Rectangle 19"/>
          <p:cNvSpPr>
            <a:spLocks noChangeArrowheads="1"/>
          </p:cNvSpPr>
          <p:nvPr/>
        </p:nvSpPr>
        <p:spPr bwMode="auto">
          <a:xfrm>
            <a:off x="6456363" y="5157788"/>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30000"/>
              </a:spcBef>
              <a:spcAft>
                <a:spcPct val="0"/>
              </a:spcAft>
            </a:pPr>
            <a:r>
              <a:rPr kumimoji="1" lang="en-US" altLang="zh-CN" sz="2400" b="1">
                <a:solidFill>
                  <a:srgbClr val="000000"/>
                </a:solidFill>
                <a:latin typeface="Comic Sans MS" pitchFamily="66" charset="0"/>
                <a:ea typeface="宋体" pitchFamily="2" charset="-122"/>
              </a:rPr>
              <a:t>X</a:t>
            </a:r>
            <a:r>
              <a:rPr kumimoji="1" lang="en-US" altLang="zh-CN" sz="2400" b="1">
                <a:solidFill>
                  <a:srgbClr val="000000"/>
                </a:solidFill>
                <a:latin typeface="Times New Roman"/>
                <a:ea typeface="宋体" pitchFamily="2" charset="-122"/>
              </a:rPr>
              <a:t>’</a:t>
            </a:r>
            <a:endParaRPr kumimoji="1" lang="en-US" altLang="zh-CN" sz="2400" b="1">
              <a:solidFill>
                <a:srgbClr val="000000"/>
              </a:solidFill>
              <a:latin typeface="Comic Sans MS" pitchFamily="66" charset="0"/>
              <a:ea typeface="宋体" pitchFamily="2" charset="-122"/>
            </a:endParaRPr>
          </a:p>
        </p:txBody>
      </p:sp>
      <p:sp>
        <p:nvSpPr>
          <p:cNvPr id="872468" name="Line 20"/>
          <p:cNvSpPr>
            <a:spLocks noChangeShapeType="1"/>
          </p:cNvSpPr>
          <p:nvPr/>
        </p:nvSpPr>
        <p:spPr bwMode="auto">
          <a:xfrm flipH="1" flipV="1">
            <a:off x="6456363" y="4868863"/>
            <a:ext cx="144462" cy="1444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2469" name="Line 21"/>
          <p:cNvSpPr>
            <a:spLocks noChangeShapeType="1"/>
          </p:cNvSpPr>
          <p:nvPr/>
        </p:nvSpPr>
        <p:spPr bwMode="auto">
          <a:xfrm flipH="1">
            <a:off x="5951539" y="4868863"/>
            <a:ext cx="50482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2470" name="Line 22"/>
          <p:cNvSpPr>
            <a:spLocks noChangeShapeType="1"/>
          </p:cNvSpPr>
          <p:nvPr/>
        </p:nvSpPr>
        <p:spPr bwMode="auto">
          <a:xfrm flipH="1">
            <a:off x="5664201" y="4868863"/>
            <a:ext cx="360363" cy="14446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2471" name="Rectangle 23"/>
          <p:cNvSpPr>
            <a:spLocks noChangeArrowheads="1"/>
          </p:cNvSpPr>
          <p:nvPr/>
        </p:nvSpPr>
        <p:spPr bwMode="auto">
          <a:xfrm>
            <a:off x="7175500" y="3933826"/>
            <a:ext cx="32400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dirty="0">
                <a:solidFill>
                  <a:srgbClr val="000000"/>
                </a:solidFill>
                <a:latin typeface="Comic Sans MS" pitchFamily="66" charset="0"/>
                <a:ea typeface="宋体" pitchFamily="2" charset="-122"/>
              </a:rPr>
              <a:t>I/O</a:t>
            </a:r>
            <a:r>
              <a:rPr kumimoji="1" lang="zh-CN" altLang="en-US" sz="2400" dirty="0">
                <a:solidFill>
                  <a:srgbClr val="000000"/>
                </a:solidFill>
                <a:latin typeface="Comic Sans MS" pitchFamily="66" charset="0"/>
                <a:ea typeface="宋体" pitchFamily="2" charset="-122"/>
              </a:rPr>
              <a:t>处理机将一个新的数据</a:t>
            </a:r>
            <a:r>
              <a:rPr kumimoji="1" lang="en-US" altLang="zh-CN" sz="2400" dirty="0">
                <a:solidFill>
                  <a:srgbClr val="000000"/>
                </a:solidFill>
                <a:latin typeface="Comic Sans MS" pitchFamily="66" charset="0"/>
                <a:ea typeface="宋体" pitchFamily="2" charset="-122"/>
              </a:rPr>
              <a:t>X</a:t>
            </a:r>
            <a:r>
              <a:rPr kumimoji="1" lang="en-US" altLang="zh-CN" sz="2400" dirty="0">
                <a:solidFill>
                  <a:srgbClr val="000000"/>
                </a:solidFill>
                <a:latin typeface="Times New Roman"/>
                <a:ea typeface="宋体" pitchFamily="2" charset="-122"/>
              </a:rPr>
              <a:t>’</a:t>
            </a:r>
            <a:r>
              <a:rPr kumimoji="1" lang="zh-CN" altLang="en-US" sz="2400" dirty="0">
                <a:solidFill>
                  <a:srgbClr val="000000"/>
                </a:solidFill>
                <a:latin typeface="Comic Sans MS" pitchFamily="66" charset="0"/>
                <a:ea typeface="宋体" pitchFamily="2" charset="-122"/>
              </a:rPr>
              <a:t>写入内存代替</a:t>
            </a:r>
            <a:r>
              <a:rPr kumimoji="1" lang="en-US" altLang="zh-CN" sz="2400" dirty="0">
                <a:solidFill>
                  <a:srgbClr val="000000"/>
                </a:solidFill>
                <a:latin typeface="Comic Sans MS" pitchFamily="66" charset="0"/>
                <a:ea typeface="宋体" pitchFamily="2" charset="-122"/>
              </a:rPr>
              <a:t>X</a:t>
            </a:r>
          </a:p>
        </p:txBody>
      </p:sp>
      <p:sp>
        <p:nvSpPr>
          <p:cNvPr id="872472" name="Rectangle 24"/>
          <p:cNvSpPr>
            <a:spLocks noChangeArrowheads="1"/>
          </p:cNvSpPr>
          <p:nvPr/>
        </p:nvSpPr>
        <p:spPr bwMode="auto">
          <a:xfrm>
            <a:off x="5303839" y="5013326"/>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r>
              <a:rPr kumimoji="1" lang="en-US" altLang="zh-CN" sz="2800" b="1">
                <a:solidFill>
                  <a:srgbClr val="000000"/>
                </a:solidFill>
                <a:latin typeface="Times New Roman"/>
                <a:ea typeface="宋体" pitchFamily="2" charset="-122"/>
              </a:rPr>
              <a:t>’</a:t>
            </a:r>
            <a:endParaRPr kumimoji="1" lang="en-US" altLang="zh-CN" sz="2800" b="1">
              <a:solidFill>
                <a:srgbClr val="000000"/>
              </a:solidFill>
              <a:latin typeface="Comic Sans MS" pitchFamily="66" charset="0"/>
              <a:ea typeface="宋体" pitchFamily="2" charset="-122"/>
            </a:endParaRPr>
          </a:p>
        </p:txBody>
      </p:sp>
      <p:sp>
        <p:nvSpPr>
          <p:cNvPr id="872473" name="AutoShape 25"/>
          <p:cNvSpPr>
            <a:spLocks/>
          </p:cNvSpPr>
          <p:nvPr/>
        </p:nvSpPr>
        <p:spPr bwMode="auto">
          <a:xfrm>
            <a:off x="4583113" y="3860800"/>
            <a:ext cx="431800" cy="1728788"/>
          </a:xfrm>
          <a:prstGeom prst="leftBrace">
            <a:avLst>
              <a:gd name="adj1" fmla="val 3336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2474" name="Rectangle 26"/>
          <p:cNvSpPr>
            <a:spLocks noChangeArrowheads="1"/>
          </p:cNvSpPr>
          <p:nvPr/>
        </p:nvSpPr>
        <p:spPr bwMode="auto">
          <a:xfrm>
            <a:off x="2063751" y="4149726"/>
            <a:ext cx="25193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20000"/>
              </a:spcBef>
              <a:spcAft>
                <a:spcPct val="0"/>
              </a:spcAft>
            </a:pPr>
            <a:r>
              <a:rPr kumimoji="1" lang="zh-CN" altLang="en-US" sz="2400">
                <a:solidFill>
                  <a:srgbClr val="000000"/>
                </a:solidFill>
                <a:latin typeface="Comic Sans MS" pitchFamily="66" charset="0"/>
                <a:ea typeface="宋体" pitchFamily="2" charset="-122"/>
              </a:rPr>
              <a:t>内存和</a:t>
            </a:r>
            <a:r>
              <a:rPr kumimoji="1" lang="en-US" altLang="zh-CN" sz="2400">
                <a:solidFill>
                  <a:srgbClr val="000000"/>
                </a:solidFill>
                <a:latin typeface="Comic Sans MS" pitchFamily="66" charset="0"/>
                <a:ea typeface="宋体" pitchFamily="2" charset="-122"/>
              </a:rPr>
              <a:t>Cache</a:t>
            </a:r>
            <a:r>
              <a:rPr kumimoji="1" lang="zh-CN" altLang="en-US" sz="2400">
                <a:solidFill>
                  <a:srgbClr val="000000"/>
                </a:solidFill>
                <a:latin typeface="Comic Sans MS" pitchFamily="66" charset="0"/>
                <a:ea typeface="宋体" pitchFamily="2" charset="-122"/>
              </a:rPr>
              <a:t>之间的数据不一致性。</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2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872452"/>
                                        </p:tgtEl>
                                        <p:attrNameLst>
                                          <p:attrName>style.visibility</p:attrName>
                                        </p:attrNameLst>
                                      </p:cBhvr>
                                      <p:to>
                                        <p:strVal val="visible"/>
                                      </p:to>
                                    </p:set>
                                    <p:anim calcmode="lin" valueType="num">
                                      <p:cBhvr>
                                        <p:cTn id="11" dur="1000" fill="hold"/>
                                        <p:tgtEl>
                                          <p:spTgt spid="872452"/>
                                        </p:tgtEl>
                                        <p:attrNameLst>
                                          <p:attrName>ppt_w</p:attrName>
                                        </p:attrNameLst>
                                      </p:cBhvr>
                                      <p:tavLst>
                                        <p:tav tm="0">
                                          <p:val>
                                            <p:fltVal val="0"/>
                                          </p:val>
                                        </p:tav>
                                        <p:tav tm="100000">
                                          <p:val>
                                            <p:strVal val="#ppt_w"/>
                                          </p:val>
                                        </p:tav>
                                      </p:tavLst>
                                    </p:anim>
                                    <p:anim calcmode="lin" valueType="num">
                                      <p:cBhvr>
                                        <p:cTn id="12" dur="1000" fill="hold"/>
                                        <p:tgtEl>
                                          <p:spTgt spid="872452"/>
                                        </p:tgtEl>
                                        <p:attrNameLst>
                                          <p:attrName>ppt_h</p:attrName>
                                        </p:attrNameLst>
                                      </p:cBhvr>
                                      <p:tavLst>
                                        <p:tav tm="0">
                                          <p:val>
                                            <p:fltVal val="0"/>
                                          </p:val>
                                        </p:tav>
                                        <p:tav tm="100000">
                                          <p:val>
                                            <p:strVal val="#ppt_h"/>
                                          </p:val>
                                        </p:tav>
                                      </p:tavLst>
                                    </p:anim>
                                    <p:anim calcmode="lin" valueType="num">
                                      <p:cBhvr>
                                        <p:cTn id="13" dur="1000" fill="hold"/>
                                        <p:tgtEl>
                                          <p:spTgt spid="872452"/>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872452"/>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grpId="0" nodeType="withEffect">
                                  <p:stCondLst>
                                    <p:cond delay="0"/>
                                  </p:stCondLst>
                                  <p:childTnLst>
                                    <p:set>
                                      <p:cBhvr>
                                        <p:cTn id="16" dur="1" fill="hold">
                                          <p:stCondLst>
                                            <p:cond delay="0"/>
                                          </p:stCondLst>
                                        </p:cTn>
                                        <p:tgtEl>
                                          <p:spTgt spid="872453"/>
                                        </p:tgtEl>
                                        <p:attrNameLst>
                                          <p:attrName>style.visibility</p:attrName>
                                        </p:attrNameLst>
                                      </p:cBhvr>
                                      <p:to>
                                        <p:strVal val="visible"/>
                                      </p:to>
                                    </p:set>
                                    <p:anim calcmode="lin" valueType="num">
                                      <p:cBhvr>
                                        <p:cTn id="17" dur="1000" fill="hold"/>
                                        <p:tgtEl>
                                          <p:spTgt spid="872453"/>
                                        </p:tgtEl>
                                        <p:attrNameLst>
                                          <p:attrName>ppt_w</p:attrName>
                                        </p:attrNameLst>
                                      </p:cBhvr>
                                      <p:tavLst>
                                        <p:tav tm="0">
                                          <p:val>
                                            <p:fltVal val="0"/>
                                          </p:val>
                                        </p:tav>
                                        <p:tav tm="100000">
                                          <p:val>
                                            <p:strVal val="#ppt_w"/>
                                          </p:val>
                                        </p:tav>
                                      </p:tavLst>
                                    </p:anim>
                                    <p:anim calcmode="lin" valueType="num">
                                      <p:cBhvr>
                                        <p:cTn id="18" dur="1000" fill="hold"/>
                                        <p:tgtEl>
                                          <p:spTgt spid="872453"/>
                                        </p:tgtEl>
                                        <p:attrNameLst>
                                          <p:attrName>ppt_h</p:attrName>
                                        </p:attrNameLst>
                                      </p:cBhvr>
                                      <p:tavLst>
                                        <p:tav tm="0">
                                          <p:val>
                                            <p:fltVal val="0"/>
                                          </p:val>
                                        </p:tav>
                                        <p:tav tm="100000">
                                          <p:val>
                                            <p:strVal val="#ppt_h"/>
                                          </p:val>
                                        </p:tav>
                                      </p:tavLst>
                                    </p:anim>
                                    <p:anim calcmode="lin" valueType="num">
                                      <p:cBhvr>
                                        <p:cTn id="19" dur="1000" fill="hold"/>
                                        <p:tgtEl>
                                          <p:spTgt spid="872453"/>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872453"/>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grpId="0" nodeType="withEffect">
                                  <p:stCondLst>
                                    <p:cond delay="0"/>
                                  </p:stCondLst>
                                  <p:childTnLst>
                                    <p:set>
                                      <p:cBhvr>
                                        <p:cTn id="22" dur="1" fill="hold">
                                          <p:stCondLst>
                                            <p:cond delay="0"/>
                                          </p:stCondLst>
                                        </p:cTn>
                                        <p:tgtEl>
                                          <p:spTgt spid="872454"/>
                                        </p:tgtEl>
                                        <p:attrNameLst>
                                          <p:attrName>style.visibility</p:attrName>
                                        </p:attrNameLst>
                                      </p:cBhvr>
                                      <p:to>
                                        <p:strVal val="visible"/>
                                      </p:to>
                                    </p:set>
                                    <p:anim calcmode="lin" valueType="num">
                                      <p:cBhvr>
                                        <p:cTn id="23" dur="1000" fill="hold"/>
                                        <p:tgtEl>
                                          <p:spTgt spid="872454"/>
                                        </p:tgtEl>
                                        <p:attrNameLst>
                                          <p:attrName>ppt_w</p:attrName>
                                        </p:attrNameLst>
                                      </p:cBhvr>
                                      <p:tavLst>
                                        <p:tav tm="0">
                                          <p:val>
                                            <p:fltVal val="0"/>
                                          </p:val>
                                        </p:tav>
                                        <p:tav tm="100000">
                                          <p:val>
                                            <p:strVal val="#ppt_w"/>
                                          </p:val>
                                        </p:tav>
                                      </p:tavLst>
                                    </p:anim>
                                    <p:anim calcmode="lin" valueType="num">
                                      <p:cBhvr>
                                        <p:cTn id="24" dur="1000" fill="hold"/>
                                        <p:tgtEl>
                                          <p:spTgt spid="872454"/>
                                        </p:tgtEl>
                                        <p:attrNameLst>
                                          <p:attrName>ppt_h</p:attrName>
                                        </p:attrNameLst>
                                      </p:cBhvr>
                                      <p:tavLst>
                                        <p:tav tm="0">
                                          <p:val>
                                            <p:fltVal val="0"/>
                                          </p:val>
                                        </p:tav>
                                        <p:tav tm="100000">
                                          <p:val>
                                            <p:strVal val="#ppt_h"/>
                                          </p:val>
                                        </p:tav>
                                      </p:tavLst>
                                    </p:anim>
                                    <p:anim calcmode="lin" valueType="num">
                                      <p:cBhvr>
                                        <p:cTn id="25" dur="1000" fill="hold"/>
                                        <p:tgtEl>
                                          <p:spTgt spid="872454"/>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72454"/>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grpId="0" nodeType="withEffect">
                                  <p:stCondLst>
                                    <p:cond delay="0"/>
                                  </p:stCondLst>
                                  <p:childTnLst>
                                    <p:set>
                                      <p:cBhvr>
                                        <p:cTn id="28" dur="1" fill="hold">
                                          <p:stCondLst>
                                            <p:cond delay="0"/>
                                          </p:stCondLst>
                                        </p:cTn>
                                        <p:tgtEl>
                                          <p:spTgt spid="872456"/>
                                        </p:tgtEl>
                                        <p:attrNameLst>
                                          <p:attrName>style.visibility</p:attrName>
                                        </p:attrNameLst>
                                      </p:cBhvr>
                                      <p:to>
                                        <p:strVal val="visible"/>
                                      </p:to>
                                    </p:set>
                                    <p:anim calcmode="lin" valueType="num">
                                      <p:cBhvr>
                                        <p:cTn id="29" dur="1000" fill="hold"/>
                                        <p:tgtEl>
                                          <p:spTgt spid="872456"/>
                                        </p:tgtEl>
                                        <p:attrNameLst>
                                          <p:attrName>ppt_w</p:attrName>
                                        </p:attrNameLst>
                                      </p:cBhvr>
                                      <p:tavLst>
                                        <p:tav tm="0">
                                          <p:val>
                                            <p:fltVal val="0"/>
                                          </p:val>
                                        </p:tav>
                                        <p:tav tm="100000">
                                          <p:val>
                                            <p:strVal val="#ppt_w"/>
                                          </p:val>
                                        </p:tav>
                                      </p:tavLst>
                                    </p:anim>
                                    <p:anim calcmode="lin" valueType="num">
                                      <p:cBhvr>
                                        <p:cTn id="30" dur="1000" fill="hold"/>
                                        <p:tgtEl>
                                          <p:spTgt spid="872456"/>
                                        </p:tgtEl>
                                        <p:attrNameLst>
                                          <p:attrName>ppt_h</p:attrName>
                                        </p:attrNameLst>
                                      </p:cBhvr>
                                      <p:tavLst>
                                        <p:tav tm="0">
                                          <p:val>
                                            <p:fltVal val="0"/>
                                          </p:val>
                                        </p:tav>
                                        <p:tav tm="100000">
                                          <p:val>
                                            <p:strVal val="#ppt_h"/>
                                          </p:val>
                                        </p:tav>
                                      </p:tavLst>
                                    </p:anim>
                                    <p:anim calcmode="lin" valueType="num">
                                      <p:cBhvr>
                                        <p:cTn id="31" dur="1000" fill="hold"/>
                                        <p:tgtEl>
                                          <p:spTgt spid="872456"/>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872456"/>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grpId="0" nodeType="withEffect">
                                  <p:stCondLst>
                                    <p:cond delay="0"/>
                                  </p:stCondLst>
                                  <p:childTnLst>
                                    <p:set>
                                      <p:cBhvr>
                                        <p:cTn id="34" dur="1" fill="hold">
                                          <p:stCondLst>
                                            <p:cond delay="0"/>
                                          </p:stCondLst>
                                        </p:cTn>
                                        <p:tgtEl>
                                          <p:spTgt spid="872455"/>
                                        </p:tgtEl>
                                        <p:attrNameLst>
                                          <p:attrName>style.visibility</p:attrName>
                                        </p:attrNameLst>
                                      </p:cBhvr>
                                      <p:to>
                                        <p:strVal val="visible"/>
                                      </p:to>
                                    </p:set>
                                    <p:anim calcmode="lin" valueType="num">
                                      <p:cBhvr>
                                        <p:cTn id="35" dur="1000" fill="hold"/>
                                        <p:tgtEl>
                                          <p:spTgt spid="872455"/>
                                        </p:tgtEl>
                                        <p:attrNameLst>
                                          <p:attrName>ppt_w</p:attrName>
                                        </p:attrNameLst>
                                      </p:cBhvr>
                                      <p:tavLst>
                                        <p:tav tm="0">
                                          <p:val>
                                            <p:fltVal val="0"/>
                                          </p:val>
                                        </p:tav>
                                        <p:tav tm="100000">
                                          <p:val>
                                            <p:strVal val="#ppt_w"/>
                                          </p:val>
                                        </p:tav>
                                      </p:tavLst>
                                    </p:anim>
                                    <p:anim calcmode="lin" valueType="num">
                                      <p:cBhvr>
                                        <p:cTn id="36" dur="1000" fill="hold"/>
                                        <p:tgtEl>
                                          <p:spTgt spid="872455"/>
                                        </p:tgtEl>
                                        <p:attrNameLst>
                                          <p:attrName>ppt_h</p:attrName>
                                        </p:attrNameLst>
                                      </p:cBhvr>
                                      <p:tavLst>
                                        <p:tav tm="0">
                                          <p:val>
                                            <p:fltVal val="0"/>
                                          </p:val>
                                        </p:tav>
                                        <p:tav tm="100000">
                                          <p:val>
                                            <p:strVal val="#ppt_h"/>
                                          </p:val>
                                        </p:tav>
                                      </p:tavLst>
                                    </p:anim>
                                    <p:anim calcmode="lin" valueType="num">
                                      <p:cBhvr>
                                        <p:cTn id="37" dur="1000" fill="hold"/>
                                        <p:tgtEl>
                                          <p:spTgt spid="872455"/>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872455"/>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grpId="0" nodeType="withEffect">
                                  <p:stCondLst>
                                    <p:cond delay="0"/>
                                  </p:stCondLst>
                                  <p:childTnLst>
                                    <p:set>
                                      <p:cBhvr>
                                        <p:cTn id="40" dur="1" fill="hold">
                                          <p:stCondLst>
                                            <p:cond delay="0"/>
                                          </p:stCondLst>
                                        </p:cTn>
                                        <p:tgtEl>
                                          <p:spTgt spid="872461"/>
                                        </p:tgtEl>
                                        <p:attrNameLst>
                                          <p:attrName>style.visibility</p:attrName>
                                        </p:attrNameLst>
                                      </p:cBhvr>
                                      <p:to>
                                        <p:strVal val="visible"/>
                                      </p:to>
                                    </p:set>
                                    <p:anim calcmode="lin" valueType="num">
                                      <p:cBhvr>
                                        <p:cTn id="41" dur="1000" fill="hold"/>
                                        <p:tgtEl>
                                          <p:spTgt spid="872461"/>
                                        </p:tgtEl>
                                        <p:attrNameLst>
                                          <p:attrName>ppt_w</p:attrName>
                                        </p:attrNameLst>
                                      </p:cBhvr>
                                      <p:tavLst>
                                        <p:tav tm="0">
                                          <p:val>
                                            <p:fltVal val="0"/>
                                          </p:val>
                                        </p:tav>
                                        <p:tav tm="100000">
                                          <p:val>
                                            <p:strVal val="#ppt_w"/>
                                          </p:val>
                                        </p:tav>
                                      </p:tavLst>
                                    </p:anim>
                                    <p:anim calcmode="lin" valueType="num">
                                      <p:cBhvr>
                                        <p:cTn id="42" dur="1000" fill="hold"/>
                                        <p:tgtEl>
                                          <p:spTgt spid="872461"/>
                                        </p:tgtEl>
                                        <p:attrNameLst>
                                          <p:attrName>ppt_h</p:attrName>
                                        </p:attrNameLst>
                                      </p:cBhvr>
                                      <p:tavLst>
                                        <p:tav tm="0">
                                          <p:val>
                                            <p:fltVal val="0"/>
                                          </p:val>
                                        </p:tav>
                                        <p:tav tm="100000">
                                          <p:val>
                                            <p:strVal val="#ppt_h"/>
                                          </p:val>
                                        </p:tav>
                                      </p:tavLst>
                                    </p:anim>
                                    <p:anim calcmode="lin" valueType="num">
                                      <p:cBhvr>
                                        <p:cTn id="43" dur="1000" fill="hold"/>
                                        <p:tgtEl>
                                          <p:spTgt spid="872461"/>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872461"/>
                                        </p:tgtEl>
                                        <p:attrNameLst>
                                          <p:attrName>ppt_y</p:attrName>
                                        </p:attrNameLst>
                                      </p:cBhvr>
                                      <p:tavLst>
                                        <p:tav tm="0" fmla="#ppt_y+(sin(-2*pi*(1-$))*-#ppt_x+cos(-2*pi*(1-$))*(1-#ppt_y))*(1-$)">
                                          <p:val>
                                            <p:fltVal val="0"/>
                                          </p:val>
                                        </p:tav>
                                        <p:tav tm="100000">
                                          <p:val>
                                            <p:fltVal val="1"/>
                                          </p:val>
                                        </p:tav>
                                      </p:tavLst>
                                    </p:anim>
                                  </p:childTnLst>
                                </p:cTn>
                              </p:par>
                              <p:par>
                                <p:cTn id="45" presetID="15" presetClass="entr" presetSubtype="0" fill="hold" grpId="0" nodeType="withEffect">
                                  <p:stCondLst>
                                    <p:cond delay="0"/>
                                  </p:stCondLst>
                                  <p:childTnLst>
                                    <p:set>
                                      <p:cBhvr>
                                        <p:cTn id="46" dur="1" fill="hold">
                                          <p:stCondLst>
                                            <p:cond delay="0"/>
                                          </p:stCondLst>
                                        </p:cTn>
                                        <p:tgtEl>
                                          <p:spTgt spid="872458"/>
                                        </p:tgtEl>
                                        <p:attrNameLst>
                                          <p:attrName>style.visibility</p:attrName>
                                        </p:attrNameLst>
                                      </p:cBhvr>
                                      <p:to>
                                        <p:strVal val="visible"/>
                                      </p:to>
                                    </p:set>
                                    <p:anim calcmode="lin" valueType="num">
                                      <p:cBhvr>
                                        <p:cTn id="47" dur="1000" fill="hold"/>
                                        <p:tgtEl>
                                          <p:spTgt spid="872458"/>
                                        </p:tgtEl>
                                        <p:attrNameLst>
                                          <p:attrName>ppt_w</p:attrName>
                                        </p:attrNameLst>
                                      </p:cBhvr>
                                      <p:tavLst>
                                        <p:tav tm="0">
                                          <p:val>
                                            <p:fltVal val="0"/>
                                          </p:val>
                                        </p:tav>
                                        <p:tav tm="100000">
                                          <p:val>
                                            <p:strVal val="#ppt_w"/>
                                          </p:val>
                                        </p:tav>
                                      </p:tavLst>
                                    </p:anim>
                                    <p:anim calcmode="lin" valueType="num">
                                      <p:cBhvr>
                                        <p:cTn id="48" dur="1000" fill="hold"/>
                                        <p:tgtEl>
                                          <p:spTgt spid="872458"/>
                                        </p:tgtEl>
                                        <p:attrNameLst>
                                          <p:attrName>ppt_h</p:attrName>
                                        </p:attrNameLst>
                                      </p:cBhvr>
                                      <p:tavLst>
                                        <p:tav tm="0">
                                          <p:val>
                                            <p:fltVal val="0"/>
                                          </p:val>
                                        </p:tav>
                                        <p:tav tm="100000">
                                          <p:val>
                                            <p:strVal val="#ppt_h"/>
                                          </p:val>
                                        </p:tav>
                                      </p:tavLst>
                                    </p:anim>
                                    <p:anim calcmode="lin" valueType="num">
                                      <p:cBhvr>
                                        <p:cTn id="49" dur="1000" fill="hold"/>
                                        <p:tgtEl>
                                          <p:spTgt spid="872458"/>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872458"/>
                                        </p:tgtEl>
                                        <p:attrNameLst>
                                          <p:attrName>ppt_y</p:attrName>
                                        </p:attrNameLst>
                                      </p:cBhvr>
                                      <p:tavLst>
                                        <p:tav tm="0" fmla="#ppt_y+(sin(-2*pi*(1-$))*-#ppt_x+cos(-2*pi*(1-$))*(1-#ppt_y))*(1-$)">
                                          <p:val>
                                            <p:fltVal val="0"/>
                                          </p:val>
                                        </p:tav>
                                        <p:tav tm="100000">
                                          <p:val>
                                            <p:fltVal val="1"/>
                                          </p:val>
                                        </p:tav>
                                      </p:tavLst>
                                    </p:anim>
                                  </p:childTnLst>
                                </p:cTn>
                              </p:par>
                              <p:par>
                                <p:cTn id="51" presetID="15" presetClass="entr" presetSubtype="0" fill="hold" grpId="0" nodeType="withEffect">
                                  <p:stCondLst>
                                    <p:cond delay="0"/>
                                  </p:stCondLst>
                                  <p:childTnLst>
                                    <p:set>
                                      <p:cBhvr>
                                        <p:cTn id="52" dur="1" fill="hold">
                                          <p:stCondLst>
                                            <p:cond delay="0"/>
                                          </p:stCondLst>
                                        </p:cTn>
                                        <p:tgtEl>
                                          <p:spTgt spid="872459"/>
                                        </p:tgtEl>
                                        <p:attrNameLst>
                                          <p:attrName>style.visibility</p:attrName>
                                        </p:attrNameLst>
                                      </p:cBhvr>
                                      <p:to>
                                        <p:strVal val="visible"/>
                                      </p:to>
                                    </p:set>
                                    <p:anim calcmode="lin" valueType="num">
                                      <p:cBhvr>
                                        <p:cTn id="53" dur="1000" fill="hold"/>
                                        <p:tgtEl>
                                          <p:spTgt spid="872459"/>
                                        </p:tgtEl>
                                        <p:attrNameLst>
                                          <p:attrName>ppt_w</p:attrName>
                                        </p:attrNameLst>
                                      </p:cBhvr>
                                      <p:tavLst>
                                        <p:tav tm="0">
                                          <p:val>
                                            <p:fltVal val="0"/>
                                          </p:val>
                                        </p:tav>
                                        <p:tav tm="100000">
                                          <p:val>
                                            <p:strVal val="#ppt_w"/>
                                          </p:val>
                                        </p:tav>
                                      </p:tavLst>
                                    </p:anim>
                                    <p:anim calcmode="lin" valueType="num">
                                      <p:cBhvr>
                                        <p:cTn id="54" dur="1000" fill="hold"/>
                                        <p:tgtEl>
                                          <p:spTgt spid="872459"/>
                                        </p:tgtEl>
                                        <p:attrNameLst>
                                          <p:attrName>ppt_h</p:attrName>
                                        </p:attrNameLst>
                                      </p:cBhvr>
                                      <p:tavLst>
                                        <p:tav tm="0">
                                          <p:val>
                                            <p:fltVal val="0"/>
                                          </p:val>
                                        </p:tav>
                                        <p:tav tm="100000">
                                          <p:val>
                                            <p:strVal val="#ppt_h"/>
                                          </p:val>
                                        </p:tav>
                                      </p:tavLst>
                                    </p:anim>
                                    <p:anim calcmode="lin" valueType="num">
                                      <p:cBhvr>
                                        <p:cTn id="55" dur="1000" fill="hold"/>
                                        <p:tgtEl>
                                          <p:spTgt spid="872459"/>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872459"/>
                                        </p:tgtEl>
                                        <p:attrNameLst>
                                          <p:attrName>ppt_y</p:attrName>
                                        </p:attrNameLst>
                                      </p:cBhvr>
                                      <p:tavLst>
                                        <p:tav tm="0" fmla="#ppt_y+(sin(-2*pi*(1-$))*-#ppt_x+cos(-2*pi*(1-$))*(1-#ppt_y))*(1-$)">
                                          <p:val>
                                            <p:fltVal val="0"/>
                                          </p:val>
                                        </p:tav>
                                        <p:tav tm="100000">
                                          <p:val>
                                            <p:fltVal val="1"/>
                                          </p:val>
                                        </p:tav>
                                      </p:tavLst>
                                    </p:anim>
                                  </p:childTnLst>
                                </p:cTn>
                              </p:par>
                              <p:par>
                                <p:cTn id="57" presetID="15" presetClass="entr" presetSubtype="0" fill="hold" grpId="0" nodeType="withEffect">
                                  <p:stCondLst>
                                    <p:cond delay="0"/>
                                  </p:stCondLst>
                                  <p:childTnLst>
                                    <p:set>
                                      <p:cBhvr>
                                        <p:cTn id="58" dur="1" fill="hold">
                                          <p:stCondLst>
                                            <p:cond delay="0"/>
                                          </p:stCondLst>
                                        </p:cTn>
                                        <p:tgtEl>
                                          <p:spTgt spid="872457"/>
                                        </p:tgtEl>
                                        <p:attrNameLst>
                                          <p:attrName>style.visibility</p:attrName>
                                        </p:attrNameLst>
                                      </p:cBhvr>
                                      <p:to>
                                        <p:strVal val="visible"/>
                                      </p:to>
                                    </p:set>
                                    <p:anim calcmode="lin" valueType="num">
                                      <p:cBhvr>
                                        <p:cTn id="59" dur="1000" fill="hold"/>
                                        <p:tgtEl>
                                          <p:spTgt spid="872457"/>
                                        </p:tgtEl>
                                        <p:attrNameLst>
                                          <p:attrName>ppt_w</p:attrName>
                                        </p:attrNameLst>
                                      </p:cBhvr>
                                      <p:tavLst>
                                        <p:tav tm="0">
                                          <p:val>
                                            <p:fltVal val="0"/>
                                          </p:val>
                                        </p:tav>
                                        <p:tav tm="100000">
                                          <p:val>
                                            <p:strVal val="#ppt_w"/>
                                          </p:val>
                                        </p:tav>
                                      </p:tavLst>
                                    </p:anim>
                                    <p:anim calcmode="lin" valueType="num">
                                      <p:cBhvr>
                                        <p:cTn id="60" dur="1000" fill="hold"/>
                                        <p:tgtEl>
                                          <p:spTgt spid="872457"/>
                                        </p:tgtEl>
                                        <p:attrNameLst>
                                          <p:attrName>ppt_h</p:attrName>
                                        </p:attrNameLst>
                                      </p:cBhvr>
                                      <p:tavLst>
                                        <p:tav tm="0">
                                          <p:val>
                                            <p:fltVal val="0"/>
                                          </p:val>
                                        </p:tav>
                                        <p:tav tm="100000">
                                          <p:val>
                                            <p:strVal val="#ppt_h"/>
                                          </p:val>
                                        </p:tav>
                                      </p:tavLst>
                                    </p:anim>
                                    <p:anim calcmode="lin" valueType="num">
                                      <p:cBhvr>
                                        <p:cTn id="61" dur="1000" fill="hold"/>
                                        <p:tgtEl>
                                          <p:spTgt spid="872457"/>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872457"/>
                                        </p:tgtEl>
                                        <p:attrNameLst>
                                          <p:attrName>ppt_y</p:attrName>
                                        </p:attrNameLst>
                                      </p:cBhvr>
                                      <p:tavLst>
                                        <p:tav tm="0" fmla="#ppt_y+(sin(-2*pi*(1-$))*-#ppt_x+cos(-2*pi*(1-$))*(1-#ppt_y))*(1-$)">
                                          <p:val>
                                            <p:fltVal val="0"/>
                                          </p:val>
                                        </p:tav>
                                        <p:tav tm="100000">
                                          <p:val>
                                            <p:fltVal val="1"/>
                                          </p:val>
                                        </p:tav>
                                      </p:tavLst>
                                    </p:anim>
                                  </p:childTnLst>
                                </p:cTn>
                              </p:par>
                              <p:par>
                                <p:cTn id="63" presetID="15" presetClass="entr" presetSubtype="0" fill="hold" grpId="0" nodeType="withEffect">
                                  <p:stCondLst>
                                    <p:cond delay="0"/>
                                  </p:stCondLst>
                                  <p:childTnLst>
                                    <p:set>
                                      <p:cBhvr>
                                        <p:cTn id="64" dur="1" fill="hold">
                                          <p:stCondLst>
                                            <p:cond delay="0"/>
                                          </p:stCondLst>
                                        </p:cTn>
                                        <p:tgtEl>
                                          <p:spTgt spid="872460"/>
                                        </p:tgtEl>
                                        <p:attrNameLst>
                                          <p:attrName>style.visibility</p:attrName>
                                        </p:attrNameLst>
                                      </p:cBhvr>
                                      <p:to>
                                        <p:strVal val="visible"/>
                                      </p:to>
                                    </p:set>
                                    <p:anim calcmode="lin" valueType="num">
                                      <p:cBhvr>
                                        <p:cTn id="65" dur="1000" fill="hold"/>
                                        <p:tgtEl>
                                          <p:spTgt spid="872460"/>
                                        </p:tgtEl>
                                        <p:attrNameLst>
                                          <p:attrName>ppt_w</p:attrName>
                                        </p:attrNameLst>
                                      </p:cBhvr>
                                      <p:tavLst>
                                        <p:tav tm="0">
                                          <p:val>
                                            <p:fltVal val="0"/>
                                          </p:val>
                                        </p:tav>
                                        <p:tav tm="100000">
                                          <p:val>
                                            <p:strVal val="#ppt_w"/>
                                          </p:val>
                                        </p:tav>
                                      </p:tavLst>
                                    </p:anim>
                                    <p:anim calcmode="lin" valueType="num">
                                      <p:cBhvr>
                                        <p:cTn id="66" dur="1000" fill="hold"/>
                                        <p:tgtEl>
                                          <p:spTgt spid="872460"/>
                                        </p:tgtEl>
                                        <p:attrNameLst>
                                          <p:attrName>ppt_h</p:attrName>
                                        </p:attrNameLst>
                                      </p:cBhvr>
                                      <p:tavLst>
                                        <p:tav tm="0">
                                          <p:val>
                                            <p:fltVal val="0"/>
                                          </p:val>
                                        </p:tav>
                                        <p:tav tm="100000">
                                          <p:val>
                                            <p:strVal val="#ppt_h"/>
                                          </p:val>
                                        </p:tav>
                                      </p:tavLst>
                                    </p:anim>
                                    <p:anim calcmode="lin" valueType="num">
                                      <p:cBhvr>
                                        <p:cTn id="67" dur="1000" fill="hold"/>
                                        <p:tgtEl>
                                          <p:spTgt spid="872460"/>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872460"/>
                                        </p:tgtEl>
                                        <p:attrNameLst>
                                          <p:attrName>ppt_y</p:attrName>
                                        </p:attrNameLst>
                                      </p:cBhvr>
                                      <p:tavLst>
                                        <p:tav tm="0" fmla="#ppt_y+(sin(-2*pi*(1-$))*-#ppt_x+cos(-2*pi*(1-$))*(1-#ppt_y))*(1-$)">
                                          <p:val>
                                            <p:fltVal val="0"/>
                                          </p:val>
                                        </p:tav>
                                        <p:tav tm="100000">
                                          <p:val>
                                            <p:fltVal val="1"/>
                                          </p:val>
                                        </p:tav>
                                      </p:tavLst>
                                    </p:anim>
                                  </p:childTnLst>
                                </p:cTn>
                              </p:par>
                              <p:par>
                                <p:cTn id="69" presetID="15" presetClass="entr" presetSubtype="0" fill="hold" grpId="0" nodeType="withEffect">
                                  <p:stCondLst>
                                    <p:cond delay="0"/>
                                  </p:stCondLst>
                                  <p:childTnLst>
                                    <p:set>
                                      <p:cBhvr>
                                        <p:cTn id="70" dur="1" fill="hold">
                                          <p:stCondLst>
                                            <p:cond delay="0"/>
                                          </p:stCondLst>
                                        </p:cTn>
                                        <p:tgtEl>
                                          <p:spTgt spid="872464"/>
                                        </p:tgtEl>
                                        <p:attrNameLst>
                                          <p:attrName>style.visibility</p:attrName>
                                        </p:attrNameLst>
                                      </p:cBhvr>
                                      <p:to>
                                        <p:strVal val="visible"/>
                                      </p:to>
                                    </p:set>
                                    <p:anim calcmode="lin" valueType="num">
                                      <p:cBhvr>
                                        <p:cTn id="71" dur="1000" fill="hold"/>
                                        <p:tgtEl>
                                          <p:spTgt spid="872464"/>
                                        </p:tgtEl>
                                        <p:attrNameLst>
                                          <p:attrName>ppt_w</p:attrName>
                                        </p:attrNameLst>
                                      </p:cBhvr>
                                      <p:tavLst>
                                        <p:tav tm="0">
                                          <p:val>
                                            <p:fltVal val="0"/>
                                          </p:val>
                                        </p:tav>
                                        <p:tav tm="100000">
                                          <p:val>
                                            <p:strVal val="#ppt_w"/>
                                          </p:val>
                                        </p:tav>
                                      </p:tavLst>
                                    </p:anim>
                                    <p:anim calcmode="lin" valueType="num">
                                      <p:cBhvr>
                                        <p:cTn id="72" dur="1000" fill="hold"/>
                                        <p:tgtEl>
                                          <p:spTgt spid="872464"/>
                                        </p:tgtEl>
                                        <p:attrNameLst>
                                          <p:attrName>ppt_h</p:attrName>
                                        </p:attrNameLst>
                                      </p:cBhvr>
                                      <p:tavLst>
                                        <p:tav tm="0">
                                          <p:val>
                                            <p:fltVal val="0"/>
                                          </p:val>
                                        </p:tav>
                                        <p:tav tm="100000">
                                          <p:val>
                                            <p:strVal val="#ppt_h"/>
                                          </p:val>
                                        </p:tav>
                                      </p:tavLst>
                                    </p:anim>
                                    <p:anim calcmode="lin" valueType="num">
                                      <p:cBhvr>
                                        <p:cTn id="73" dur="1000" fill="hold"/>
                                        <p:tgtEl>
                                          <p:spTgt spid="872464"/>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872464"/>
                                        </p:tgtEl>
                                        <p:attrNameLst>
                                          <p:attrName>ppt_y</p:attrName>
                                        </p:attrNameLst>
                                      </p:cBhvr>
                                      <p:tavLst>
                                        <p:tav tm="0" fmla="#ppt_y+(sin(-2*pi*(1-$))*-#ppt_x+cos(-2*pi*(1-$))*(1-#ppt_y))*(1-$)">
                                          <p:val>
                                            <p:fltVal val="0"/>
                                          </p:val>
                                        </p:tav>
                                        <p:tav tm="100000">
                                          <p:val>
                                            <p:fltVal val="1"/>
                                          </p:val>
                                        </p:tav>
                                      </p:tavLst>
                                    </p:anim>
                                  </p:childTnLst>
                                </p:cTn>
                              </p:par>
                              <p:par>
                                <p:cTn id="75" presetID="15" presetClass="entr" presetSubtype="0" fill="hold" grpId="0" nodeType="withEffect">
                                  <p:stCondLst>
                                    <p:cond delay="0"/>
                                  </p:stCondLst>
                                  <p:childTnLst>
                                    <p:set>
                                      <p:cBhvr>
                                        <p:cTn id="76" dur="1" fill="hold">
                                          <p:stCondLst>
                                            <p:cond delay="0"/>
                                          </p:stCondLst>
                                        </p:cTn>
                                        <p:tgtEl>
                                          <p:spTgt spid="872463"/>
                                        </p:tgtEl>
                                        <p:attrNameLst>
                                          <p:attrName>style.visibility</p:attrName>
                                        </p:attrNameLst>
                                      </p:cBhvr>
                                      <p:to>
                                        <p:strVal val="visible"/>
                                      </p:to>
                                    </p:set>
                                    <p:anim calcmode="lin" valueType="num">
                                      <p:cBhvr>
                                        <p:cTn id="77" dur="1000" fill="hold"/>
                                        <p:tgtEl>
                                          <p:spTgt spid="872463"/>
                                        </p:tgtEl>
                                        <p:attrNameLst>
                                          <p:attrName>ppt_w</p:attrName>
                                        </p:attrNameLst>
                                      </p:cBhvr>
                                      <p:tavLst>
                                        <p:tav tm="0">
                                          <p:val>
                                            <p:fltVal val="0"/>
                                          </p:val>
                                        </p:tav>
                                        <p:tav tm="100000">
                                          <p:val>
                                            <p:strVal val="#ppt_w"/>
                                          </p:val>
                                        </p:tav>
                                      </p:tavLst>
                                    </p:anim>
                                    <p:anim calcmode="lin" valueType="num">
                                      <p:cBhvr>
                                        <p:cTn id="78" dur="1000" fill="hold"/>
                                        <p:tgtEl>
                                          <p:spTgt spid="872463"/>
                                        </p:tgtEl>
                                        <p:attrNameLst>
                                          <p:attrName>ppt_h</p:attrName>
                                        </p:attrNameLst>
                                      </p:cBhvr>
                                      <p:tavLst>
                                        <p:tav tm="0">
                                          <p:val>
                                            <p:fltVal val="0"/>
                                          </p:val>
                                        </p:tav>
                                        <p:tav tm="100000">
                                          <p:val>
                                            <p:strVal val="#ppt_h"/>
                                          </p:val>
                                        </p:tav>
                                      </p:tavLst>
                                    </p:anim>
                                    <p:anim calcmode="lin" valueType="num">
                                      <p:cBhvr>
                                        <p:cTn id="79" dur="1000" fill="hold"/>
                                        <p:tgtEl>
                                          <p:spTgt spid="872463"/>
                                        </p:tgtEl>
                                        <p:attrNameLst>
                                          <p:attrName>ppt_x</p:attrName>
                                        </p:attrNameLst>
                                      </p:cBhvr>
                                      <p:tavLst>
                                        <p:tav tm="0" fmla="#ppt_x+(cos(-2*pi*(1-$))*-#ppt_x-sin(-2*pi*(1-$))*(1-#ppt_y))*(1-$)">
                                          <p:val>
                                            <p:fltVal val="0"/>
                                          </p:val>
                                        </p:tav>
                                        <p:tav tm="100000">
                                          <p:val>
                                            <p:fltVal val="1"/>
                                          </p:val>
                                        </p:tav>
                                      </p:tavLst>
                                    </p:anim>
                                    <p:anim calcmode="lin" valueType="num">
                                      <p:cBhvr>
                                        <p:cTn id="80" dur="1000" fill="hold"/>
                                        <p:tgtEl>
                                          <p:spTgt spid="872463"/>
                                        </p:tgtEl>
                                        <p:attrNameLst>
                                          <p:attrName>ppt_y</p:attrName>
                                        </p:attrNameLst>
                                      </p:cBhvr>
                                      <p:tavLst>
                                        <p:tav tm="0" fmla="#ppt_y+(sin(-2*pi*(1-$))*-#ppt_x+cos(-2*pi*(1-$))*(1-#ppt_y))*(1-$)">
                                          <p:val>
                                            <p:fltVal val="0"/>
                                          </p:val>
                                        </p:tav>
                                        <p:tav tm="100000">
                                          <p:val>
                                            <p:fltVal val="1"/>
                                          </p:val>
                                        </p:tav>
                                      </p:tavLst>
                                    </p:anim>
                                  </p:childTnLst>
                                </p:cTn>
                              </p:par>
                              <p:par>
                                <p:cTn id="81" presetID="15" presetClass="entr" presetSubtype="0" fill="hold" grpId="0" nodeType="withEffect">
                                  <p:stCondLst>
                                    <p:cond delay="0"/>
                                  </p:stCondLst>
                                  <p:childTnLst>
                                    <p:set>
                                      <p:cBhvr>
                                        <p:cTn id="82" dur="1" fill="hold">
                                          <p:stCondLst>
                                            <p:cond delay="0"/>
                                          </p:stCondLst>
                                        </p:cTn>
                                        <p:tgtEl>
                                          <p:spTgt spid="872462"/>
                                        </p:tgtEl>
                                        <p:attrNameLst>
                                          <p:attrName>style.visibility</p:attrName>
                                        </p:attrNameLst>
                                      </p:cBhvr>
                                      <p:to>
                                        <p:strVal val="visible"/>
                                      </p:to>
                                    </p:set>
                                    <p:anim calcmode="lin" valueType="num">
                                      <p:cBhvr>
                                        <p:cTn id="83" dur="1000" fill="hold"/>
                                        <p:tgtEl>
                                          <p:spTgt spid="872462"/>
                                        </p:tgtEl>
                                        <p:attrNameLst>
                                          <p:attrName>ppt_w</p:attrName>
                                        </p:attrNameLst>
                                      </p:cBhvr>
                                      <p:tavLst>
                                        <p:tav tm="0">
                                          <p:val>
                                            <p:fltVal val="0"/>
                                          </p:val>
                                        </p:tav>
                                        <p:tav tm="100000">
                                          <p:val>
                                            <p:strVal val="#ppt_w"/>
                                          </p:val>
                                        </p:tav>
                                      </p:tavLst>
                                    </p:anim>
                                    <p:anim calcmode="lin" valueType="num">
                                      <p:cBhvr>
                                        <p:cTn id="84" dur="1000" fill="hold"/>
                                        <p:tgtEl>
                                          <p:spTgt spid="872462"/>
                                        </p:tgtEl>
                                        <p:attrNameLst>
                                          <p:attrName>ppt_h</p:attrName>
                                        </p:attrNameLst>
                                      </p:cBhvr>
                                      <p:tavLst>
                                        <p:tav tm="0">
                                          <p:val>
                                            <p:fltVal val="0"/>
                                          </p:val>
                                        </p:tav>
                                        <p:tav tm="100000">
                                          <p:val>
                                            <p:strVal val="#ppt_h"/>
                                          </p:val>
                                        </p:tav>
                                      </p:tavLst>
                                    </p:anim>
                                    <p:anim calcmode="lin" valueType="num">
                                      <p:cBhvr>
                                        <p:cTn id="85" dur="1000" fill="hold"/>
                                        <p:tgtEl>
                                          <p:spTgt spid="872462"/>
                                        </p:tgtEl>
                                        <p:attrNameLst>
                                          <p:attrName>ppt_x</p:attrName>
                                        </p:attrNameLst>
                                      </p:cBhvr>
                                      <p:tavLst>
                                        <p:tav tm="0" fmla="#ppt_x+(cos(-2*pi*(1-$))*-#ppt_x-sin(-2*pi*(1-$))*(1-#ppt_y))*(1-$)">
                                          <p:val>
                                            <p:fltVal val="0"/>
                                          </p:val>
                                        </p:tav>
                                        <p:tav tm="100000">
                                          <p:val>
                                            <p:fltVal val="1"/>
                                          </p:val>
                                        </p:tav>
                                      </p:tavLst>
                                    </p:anim>
                                    <p:anim calcmode="lin" valueType="num">
                                      <p:cBhvr>
                                        <p:cTn id="86" dur="1000" fill="hold"/>
                                        <p:tgtEl>
                                          <p:spTgt spid="872462"/>
                                        </p:tgtEl>
                                        <p:attrNameLst>
                                          <p:attrName>ppt_y</p:attrName>
                                        </p:attrNameLst>
                                      </p:cBhvr>
                                      <p:tavLst>
                                        <p:tav tm="0" fmla="#ppt_y+(sin(-2*pi*(1-$))*-#ppt_x+cos(-2*pi*(1-$))*(1-#ppt_y))*(1-$)">
                                          <p:val>
                                            <p:fltVal val="0"/>
                                          </p:val>
                                        </p:tav>
                                        <p:tav tm="100000">
                                          <p:val>
                                            <p:fltVal val="1"/>
                                          </p:val>
                                        </p:tav>
                                      </p:tavLst>
                                    </p:anim>
                                  </p:childTnLst>
                                </p:cTn>
                              </p:par>
                              <p:par>
                                <p:cTn id="87" presetID="15" presetClass="entr" presetSubtype="0" fill="hold" grpId="0" nodeType="withEffect">
                                  <p:stCondLst>
                                    <p:cond delay="0"/>
                                  </p:stCondLst>
                                  <p:childTnLst>
                                    <p:set>
                                      <p:cBhvr>
                                        <p:cTn id="88" dur="1" fill="hold">
                                          <p:stCondLst>
                                            <p:cond delay="0"/>
                                          </p:stCondLst>
                                        </p:cTn>
                                        <p:tgtEl>
                                          <p:spTgt spid="872466"/>
                                        </p:tgtEl>
                                        <p:attrNameLst>
                                          <p:attrName>style.visibility</p:attrName>
                                        </p:attrNameLst>
                                      </p:cBhvr>
                                      <p:to>
                                        <p:strVal val="visible"/>
                                      </p:to>
                                    </p:set>
                                    <p:anim calcmode="lin" valueType="num">
                                      <p:cBhvr>
                                        <p:cTn id="89" dur="1000" fill="hold"/>
                                        <p:tgtEl>
                                          <p:spTgt spid="872466"/>
                                        </p:tgtEl>
                                        <p:attrNameLst>
                                          <p:attrName>ppt_w</p:attrName>
                                        </p:attrNameLst>
                                      </p:cBhvr>
                                      <p:tavLst>
                                        <p:tav tm="0">
                                          <p:val>
                                            <p:fltVal val="0"/>
                                          </p:val>
                                        </p:tav>
                                        <p:tav tm="100000">
                                          <p:val>
                                            <p:strVal val="#ppt_w"/>
                                          </p:val>
                                        </p:tav>
                                      </p:tavLst>
                                    </p:anim>
                                    <p:anim calcmode="lin" valueType="num">
                                      <p:cBhvr>
                                        <p:cTn id="90" dur="1000" fill="hold"/>
                                        <p:tgtEl>
                                          <p:spTgt spid="872466"/>
                                        </p:tgtEl>
                                        <p:attrNameLst>
                                          <p:attrName>ppt_h</p:attrName>
                                        </p:attrNameLst>
                                      </p:cBhvr>
                                      <p:tavLst>
                                        <p:tav tm="0">
                                          <p:val>
                                            <p:fltVal val="0"/>
                                          </p:val>
                                        </p:tav>
                                        <p:tav tm="100000">
                                          <p:val>
                                            <p:strVal val="#ppt_h"/>
                                          </p:val>
                                        </p:tav>
                                      </p:tavLst>
                                    </p:anim>
                                    <p:anim calcmode="lin" valueType="num">
                                      <p:cBhvr>
                                        <p:cTn id="91" dur="1000" fill="hold"/>
                                        <p:tgtEl>
                                          <p:spTgt spid="872466"/>
                                        </p:tgtEl>
                                        <p:attrNameLst>
                                          <p:attrName>ppt_x</p:attrName>
                                        </p:attrNameLst>
                                      </p:cBhvr>
                                      <p:tavLst>
                                        <p:tav tm="0" fmla="#ppt_x+(cos(-2*pi*(1-$))*-#ppt_x-sin(-2*pi*(1-$))*(1-#ppt_y))*(1-$)">
                                          <p:val>
                                            <p:fltVal val="0"/>
                                          </p:val>
                                        </p:tav>
                                        <p:tav tm="100000">
                                          <p:val>
                                            <p:fltVal val="1"/>
                                          </p:val>
                                        </p:tav>
                                      </p:tavLst>
                                    </p:anim>
                                    <p:anim calcmode="lin" valueType="num">
                                      <p:cBhvr>
                                        <p:cTn id="92" dur="1000" fill="hold"/>
                                        <p:tgtEl>
                                          <p:spTgt spid="872466"/>
                                        </p:tgtEl>
                                        <p:attrNameLst>
                                          <p:attrName>ppt_y</p:attrName>
                                        </p:attrNameLst>
                                      </p:cBhvr>
                                      <p:tavLst>
                                        <p:tav tm="0" fmla="#ppt_y+(sin(-2*pi*(1-$))*-#ppt_x+cos(-2*pi*(1-$))*(1-#ppt_y))*(1-$)">
                                          <p:val>
                                            <p:fltVal val="0"/>
                                          </p:val>
                                        </p:tav>
                                        <p:tav tm="100000">
                                          <p:val>
                                            <p:fltVal val="1"/>
                                          </p:val>
                                        </p:tav>
                                      </p:tavLst>
                                    </p:anim>
                                  </p:childTnLst>
                                </p:cTn>
                              </p:par>
                              <p:par>
                                <p:cTn id="93" presetID="15" presetClass="entr" presetSubtype="0" fill="hold" grpId="0" nodeType="withEffect">
                                  <p:stCondLst>
                                    <p:cond delay="0"/>
                                  </p:stCondLst>
                                  <p:childTnLst>
                                    <p:set>
                                      <p:cBhvr>
                                        <p:cTn id="94" dur="1" fill="hold">
                                          <p:stCondLst>
                                            <p:cond delay="0"/>
                                          </p:stCondLst>
                                        </p:cTn>
                                        <p:tgtEl>
                                          <p:spTgt spid="872465"/>
                                        </p:tgtEl>
                                        <p:attrNameLst>
                                          <p:attrName>style.visibility</p:attrName>
                                        </p:attrNameLst>
                                      </p:cBhvr>
                                      <p:to>
                                        <p:strVal val="visible"/>
                                      </p:to>
                                    </p:set>
                                    <p:anim calcmode="lin" valueType="num">
                                      <p:cBhvr>
                                        <p:cTn id="95" dur="1000" fill="hold"/>
                                        <p:tgtEl>
                                          <p:spTgt spid="872465"/>
                                        </p:tgtEl>
                                        <p:attrNameLst>
                                          <p:attrName>ppt_w</p:attrName>
                                        </p:attrNameLst>
                                      </p:cBhvr>
                                      <p:tavLst>
                                        <p:tav tm="0">
                                          <p:val>
                                            <p:fltVal val="0"/>
                                          </p:val>
                                        </p:tav>
                                        <p:tav tm="100000">
                                          <p:val>
                                            <p:strVal val="#ppt_w"/>
                                          </p:val>
                                        </p:tav>
                                      </p:tavLst>
                                    </p:anim>
                                    <p:anim calcmode="lin" valueType="num">
                                      <p:cBhvr>
                                        <p:cTn id="96" dur="1000" fill="hold"/>
                                        <p:tgtEl>
                                          <p:spTgt spid="872465"/>
                                        </p:tgtEl>
                                        <p:attrNameLst>
                                          <p:attrName>ppt_h</p:attrName>
                                        </p:attrNameLst>
                                      </p:cBhvr>
                                      <p:tavLst>
                                        <p:tav tm="0">
                                          <p:val>
                                            <p:fltVal val="0"/>
                                          </p:val>
                                        </p:tav>
                                        <p:tav tm="100000">
                                          <p:val>
                                            <p:strVal val="#ppt_h"/>
                                          </p:val>
                                        </p:tav>
                                      </p:tavLst>
                                    </p:anim>
                                    <p:anim calcmode="lin" valueType="num">
                                      <p:cBhvr>
                                        <p:cTn id="97" dur="1000" fill="hold"/>
                                        <p:tgtEl>
                                          <p:spTgt spid="872465"/>
                                        </p:tgtEl>
                                        <p:attrNameLst>
                                          <p:attrName>ppt_x</p:attrName>
                                        </p:attrNameLst>
                                      </p:cBhvr>
                                      <p:tavLst>
                                        <p:tav tm="0" fmla="#ppt_x+(cos(-2*pi*(1-$))*-#ppt_x-sin(-2*pi*(1-$))*(1-#ppt_y))*(1-$)">
                                          <p:val>
                                            <p:fltVal val="0"/>
                                          </p:val>
                                        </p:tav>
                                        <p:tav tm="100000">
                                          <p:val>
                                            <p:fltVal val="1"/>
                                          </p:val>
                                        </p:tav>
                                      </p:tavLst>
                                    </p:anim>
                                    <p:anim calcmode="lin" valueType="num">
                                      <p:cBhvr>
                                        <p:cTn id="98" dur="1000" fill="hold"/>
                                        <p:tgtEl>
                                          <p:spTgt spid="87246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6" presetClass="entr" presetSubtype="0" fill="hold" grpId="0" nodeType="clickEffect">
                                  <p:stCondLst>
                                    <p:cond delay="0"/>
                                  </p:stCondLst>
                                  <p:childTnLst>
                                    <p:set>
                                      <p:cBhvr>
                                        <p:cTn id="102" dur="1" fill="hold">
                                          <p:stCondLst>
                                            <p:cond delay="0"/>
                                          </p:stCondLst>
                                        </p:cTn>
                                        <p:tgtEl>
                                          <p:spTgt spid="872471"/>
                                        </p:tgtEl>
                                        <p:attrNameLst>
                                          <p:attrName>style.visibility</p:attrName>
                                        </p:attrNameLst>
                                      </p:cBhvr>
                                      <p:to>
                                        <p:strVal val="visible"/>
                                      </p:to>
                                    </p:set>
                                    <p:animEffect transition="in" filter="wipe(down)">
                                      <p:cBhvr>
                                        <p:cTn id="103" dur="580">
                                          <p:stCondLst>
                                            <p:cond delay="0"/>
                                          </p:stCondLst>
                                        </p:cTn>
                                        <p:tgtEl>
                                          <p:spTgt spid="872471"/>
                                        </p:tgtEl>
                                      </p:cBhvr>
                                    </p:animEffect>
                                    <p:anim calcmode="lin" valueType="num">
                                      <p:cBhvr>
                                        <p:cTn id="104" dur="1822" tmFilter="0,0; 0.14,0.36; 0.43,0.73; 0.71,0.91; 1.0,1.0">
                                          <p:stCondLst>
                                            <p:cond delay="0"/>
                                          </p:stCondLst>
                                        </p:cTn>
                                        <p:tgtEl>
                                          <p:spTgt spid="872471"/>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872471"/>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872471"/>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872471"/>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872471"/>
                                        </p:tgtEl>
                                        <p:attrNameLst>
                                          <p:attrName>ppt_y</p:attrName>
                                        </p:attrNameLst>
                                      </p:cBhvr>
                                      <p:tavLst>
                                        <p:tav tm="0" fmla="#ppt_y-sin(pi*$)/81">
                                          <p:val>
                                            <p:fltVal val="0"/>
                                          </p:val>
                                        </p:tav>
                                        <p:tav tm="100000">
                                          <p:val>
                                            <p:fltVal val="1"/>
                                          </p:val>
                                        </p:tav>
                                      </p:tavLst>
                                    </p:anim>
                                    <p:animScale>
                                      <p:cBhvr>
                                        <p:cTn id="109" dur="26">
                                          <p:stCondLst>
                                            <p:cond delay="650"/>
                                          </p:stCondLst>
                                        </p:cTn>
                                        <p:tgtEl>
                                          <p:spTgt spid="872471"/>
                                        </p:tgtEl>
                                      </p:cBhvr>
                                      <p:to x="100000" y="60000"/>
                                    </p:animScale>
                                    <p:animScale>
                                      <p:cBhvr>
                                        <p:cTn id="110" dur="166" decel="50000">
                                          <p:stCondLst>
                                            <p:cond delay="676"/>
                                          </p:stCondLst>
                                        </p:cTn>
                                        <p:tgtEl>
                                          <p:spTgt spid="872471"/>
                                        </p:tgtEl>
                                      </p:cBhvr>
                                      <p:to x="100000" y="100000"/>
                                    </p:animScale>
                                    <p:animScale>
                                      <p:cBhvr>
                                        <p:cTn id="111" dur="26">
                                          <p:stCondLst>
                                            <p:cond delay="1312"/>
                                          </p:stCondLst>
                                        </p:cTn>
                                        <p:tgtEl>
                                          <p:spTgt spid="872471"/>
                                        </p:tgtEl>
                                      </p:cBhvr>
                                      <p:to x="100000" y="80000"/>
                                    </p:animScale>
                                    <p:animScale>
                                      <p:cBhvr>
                                        <p:cTn id="112" dur="166" decel="50000">
                                          <p:stCondLst>
                                            <p:cond delay="1338"/>
                                          </p:stCondLst>
                                        </p:cTn>
                                        <p:tgtEl>
                                          <p:spTgt spid="872471"/>
                                        </p:tgtEl>
                                      </p:cBhvr>
                                      <p:to x="100000" y="100000"/>
                                    </p:animScale>
                                    <p:animScale>
                                      <p:cBhvr>
                                        <p:cTn id="113" dur="26">
                                          <p:stCondLst>
                                            <p:cond delay="1642"/>
                                          </p:stCondLst>
                                        </p:cTn>
                                        <p:tgtEl>
                                          <p:spTgt spid="872471"/>
                                        </p:tgtEl>
                                      </p:cBhvr>
                                      <p:to x="100000" y="90000"/>
                                    </p:animScale>
                                    <p:animScale>
                                      <p:cBhvr>
                                        <p:cTn id="114" dur="166" decel="50000">
                                          <p:stCondLst>
                                            <p:cond delay="1668"/>
                                          </p:stCondLst>
                                        </p:cTn>
                                        <p:tgtEl>
                                          <p:spTgt spid="872471"/>
                                        </p:tgtEl>
                                      </p:cBhvr>
                                      <p:to x="100000" y="100000"/>
                                    </p:animScale>
                                    <p:animScale>
                                      <p:cBhvr>
                                        <p:cTn id="115" dur="26">
                                          <p:stCondLst>
                                            <p:cond delay="1808"/>
                                          </p:stCondLst>
                                        </p:cTn>
                                        <p:tgtEl>
                                          <p:spTgt spid="872471"/>
                                        </p:tgtEl>
                                      </p:cBhvr>
                                      <p:to x="100000" y="95000"/>
                                    </p:animScale>
                                    <p:animScale>
                                      <p:cBhvr>
                                        <p:cTn id="116" dur="166" decel="50000">
                                          <p:stCondLst>
                                            <p:cond delay="1834"/>
                                          </p:stCondLst>
                                        </p:cTn>
                                        <p:tgtEl>
                                          <p:spTgt spid="872471"/>
                                        </p:tgtEl>
                                      </p:cBhvr>
                                      <p:to x="100000" y="100000"/>
                                    </p:animScale>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6" fill="hold" grpId="0" nodeType="clickEffect">
                                  <p:stCondLst>
                                    <p:cond delay="0"/>
                                  </p:stCondLst>
                                  <p:childTnLst>
                                    <p:set>
                                      <p:cBhvr>
                                        <p:cTn id="120" dur="1" fill="hold">
                                          <p:stCondLst>
                                            <p:cond delay="0"/>
                                          </p:stCondLst>
                                        </p:cTn>
                                        <p:tgtEl>
                                          <p:spTgt spid="872467"/>
                                        </p:tgtEl>
                                        <p:attrNameLst>
                                          <p:attrName>style.visibility</p:attrName>
                                        </p:attrNameLst>
                                      </p:cBhvr>
                                      <p:to>
                                        <p:strVal val="visible"/>
                                      </p:to>
                                    </p:set>
                                    <p:anim calcmode="lin" valueType="num">
                                      <p:cBhvr additive="base">
                                        <p:cTn id="121" dur="500" fill="hold"/>
                                        <p:tgtEl>
                                          <p:spTgt spid="872467"/>
                                        </p:tgtEl>
                                        <p:attrNameLst>
                                          <p:attrName>ppt_x</p:attrName>
                                        </p:attrNameLst>
                                      </p:cBhvr>
                                      <p:tavLst>
                                        <p:tav tm="0">
                                          <p:val>
                                            <p:strVal val="1+#ppt_w/2"/>
                                          </p:val>
                                        </p:tav>
                                        <p:tav tm="100000">
                                          <p:val>
                                            <p:strVal val="#ppt_x"/>
                                          </p:val>
                                        </p:tav>
                                      </p:tavLst>
                                    </p:anim>
                                    <p:anim calcmode="lin" valueType="num">
                                      <p:cBhvr additive="base">
                                        <p:cTn id="122" dur="500" fill="hold"/>
                                        <p:tgtEl>
                                          <p:spTgt spid="872467"/>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2" fill="hold" grpId="0" nodeType="clickEffect">
                                  <p:stCondLst>
                                    <p:cond delay="0"/>
                                  </p:stCondLst>
                                  <p:childTnLst>
                                    <p:set>
                                      <p:cBhvr>
                                        <p:cTn id="126" dur="1" fill="hold">
                                          <p:stCondLst>
                                            <p:cond delay="0"/>
                                          </p:stCondLst>
                                        </p:cTn>
                                        <p:tgtEl>
                                          <p:spTgt spid="872468"/>
                                        </p:tgtEl>
                                        <p:attrNameLst>
                                          <p:attrName>style.visibility</p:attrName>
                                        </p:attrNameLst>
                                      </p:cBhvr>
                                      <p:to>
                                        <p:strVal val="visible"/>
                                      </p:to>
                                    </p:set>
                                    <p:animEffect transition="in" filter="wipe(right)">
                                      <p:cBhvr>
                                        <p:cTn id="127" dur="500"/>
                                        <p:tgtEl>
                                          <p:spTgt spid="872468"/>
                                        </p:tgtEl>
                                      </p:cBhvr>
                                    </p:animEffect>
                                  </p:childTnLst>
                                </p:cTn>
                              </p:par>
                              <p:par>
                                <p:cTn id="128" presetID="22" presetClass="entr" presetSubtype="2" fill="hold" grpId="0" nodeType="withEffect">
                                  <p:stCondLst>
                                    <p:cond delay="0"/>
                                  </p:stCondLst>
                                  <p:childTnLst>
                                    <p:set>
                                      <p:cBhvr>
                                        <p:cTn id="129" dur="1" fill="hold">
                                          <p:stCondLst>
                                            <p:cond delay="0"/>
                                          </p:stCondLst>
                                        </p:cTn>
                                        <p:tgtEl>
                                          <p:spTgt spid="872469"/>
                                        </p:tgtEl>
                                        <p:attrNameLst>
                                          <p:attrName>style.visibility</p:attrName>
                                        </p:attrNameLst>
                                      </p:cBhvr>
                                      <p:to>
                                        <p:strVal val="visible"/>
                                      </p:to>
                                    </p:set>
                                    <p:animEffect transition="in" filter="wipe(right)">
                                      <p:cBhvr>
                                        <p:cTn id="130" dur="500"/>
                                        <p:tgtEl>
                                          <p:spTgt spid="872469"/>
                                        </p:tgtEl>
                                      </p:cBhvr>
                                    </p:animEffect>
                                  </p:childTnLst>
                                </p:cTn>
                              </p:par>
                              <p:par>
                                <p:cTn id="131" presetID="22" presetClass="entr" presetSubtype="2" fill="hold" grpId="0" nodeType="withEffect">
                                  <p:stCondLst>
                                    <p:cond delay="0"/>
                                  </p:stCondLst>
                                  <p:childTnLst>
                                    <p:set>
                                      <p:cBhvr>
                                        <p:cTn id="132" dur="1" fill="hold">
                                          <p:stCondLst>
                                            <p:cond delay="0"/>
                                          </p:stCondLst>
                                        </p:cTn>
                                        <p:tgtEl>
                                          <p:spTgt spid="872470"/>
                                        </p:tgtEl>
                                        <p:attrNameLst>
                                          <p:attrName>style.visibility</p:attrName>
                                        </p:attrNameLst>
                                      </p:cBhvr>
                                      <p:to>
                                        <p:strVal val="visible"/>
                                      </p:to>
                                    </p:set>
                                    <p:animEffect transition="in" filter="wipe(right)">
                                      <p:cBhvr>
                                        <p:cTn id="133" dur="500"/>
                                        <p:tgtEl>
                                          <p:spTgt spid="87247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 presetClass="entr" presetSubtype="12" fill="hold" grpId="0" nodeType="clickEffect">
                                  <p:stCondLst>
                                    <p:cond delay="0"/>
                                  </p:stCondLst>
                                  <p:childTnLst>
                                    <p:set>
                                      <p:cBhvr>
                                        <p:cTn id="137" dur="1" fill="hold">
                                          <p:stCondLst>
                                            <p:cond delay="0"/>
                                          </p:stCondLst>
                                        </p:cTn>
                                        <p:tgtEl>
                                          <p:spTgt spid="872472"/>
                                        </p:tgtEl>
                                        <p:attrNameLst>
                                          <p:attrName>style.visibility</p:attrName>
                                        </p:attrNameLst>
                                      </p:cBhvr>
                                      <p:to>
                                        <p:strVal val="visible"/>
                                      </p:to>
                                    </p:set>
                                    <p:anim calcmode="lin" valueType="num">
                                      <p:cBhvr additive="base">
                                        <p:cTn id="138" dur="500" fill="hold"/>
                                        <p:tgtEl>
                                          <p:spTgt spid="872472"/>
                                        </p:tgtEl>
                                        <p:attrNameLst>
                                          <p:attrName>ppt_x</p:attrName>
                                        </p:attrNameLst>
                                      </p:cBhvr>
                                      <p:tavLst>
                                        <p:tav tm="0">
                                          <p:val>
                                            <p:strVal val="0-#ppt_w/2"/>
                                          </p:val>
                                        </p:tav>
                                        <p:tav tm="100000">
                                          <p:val>
                                            <p:strVal val="#ppt_x"/>
                                          </p:val>
                                        </p:tav>
                                      </p:tavLst>
                                    </p:anim>
                                    <p:anim calcmode="lin" valueType="num">
                                      <p:cBhvr additive="base">
                                        <p:cTn id="139" dur="500" fill="hold"/>
                                        <p:tgtEl>
                                          <p:spTgt spid="872472"/>
                                        </p:tgtEl>
                                        <p:attrNameLst>
                                          <p:attrName>ppt_y</p:attrName>
                                        </p:attrNameLst>
                                      </p:cBhvr>
                                      <p:tavLst>
                                        <p:tav tm="0">
                                          <p:val>
                                            <p:strVal val="1+#ppt_h/2"/>
                                          </p:val>
                                        </p:tav>
                                        <p:tav tm="100000">
                                          <p:val>
                                            <p:strVal val="#ppt_y"/>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54" presetClass="entr" presetSubtype="0" accel="100000" fill="hold" grpId="0" nodeType="clickEffect">
                                  <p:stCondLst>
                                    <p:cond delay="0"/>
                                  </p:stCondLst>
                                  <p:childTnLst>
                                    <p:set>
                                      <p:cBhvr>
                                        <p:cTn id="143" dur="1" fill="hold">
                                          <p:stCondLst>
                                            <p:cond delay="0"/>
                                          </p:stCondLst>
                                        </p:cTn>
                                        <p:tgtEl>
                                          <p:spTgt spid="872473"/>
                                        </p:tgtEl>
                                        <p:attrNameLst>
                                          <p:attrName>style.visibility</p:attrName>
                                        </p:attrNameLst>
                                      </p:cBhvr>
                                      <p:to>
                                        <p:strVal val="visible"/>
                                      </p:to>
                                    </p:set>
                                    <p:anim calcmode="lin" valueType="num">
                                      <p:cBhvr>
                                        <p:cTn id="144" dur="500" fill="hold"/>
                                        <p:tgtEl>
                                          <p:spTgt spid="872473"/>
                                        </p:tgtEl>
                                        <p:attrNameLst>
                                          <p:attrName>ppt_w</p:attrName>
                                        </p:attrNameLst>
                                      </p:cBhvr>
                                      <p:tavLst>
                                        <p:tav tm="0">
                                          <p:val>
                                            <p:strVal val="#ppt_w*0.05"/>
                                          </p:val>
                                        </p:tav>
                                        <p:tav tm="100000">
                                          <p:val>
                                            <p:strVal val="#ppt_w"/>
                                          </p:val>
                                        </p:tav>
                                      </p:tavLst>
                                    </p:anim>
                                    <p:anim calcmode="lin" valueType="num">
                                      <p:cBhvr>
                                        <p:cTn id="145" dur="500" fill="hold"/>
                                        <p:tgtEl>
                                          <p:spTgt spid="872473"/>
                                        </p:tgtEl>
                                        <p:attrNameLst>
                                          <p:attrName>ppt_h</p:attrName>
                                        </p:attrNameLst>
                                      </p:cBhvr>
                                      <p:tavLst>
                                        <p:tav tm="0">
                                          <p:val>
                                            <p:strVal val="#ppt_h"/>
                                          </p:val>
                                        </p:tav>
                                        <p:tav tm="100000">
                                          <p:val>
                                            <p:strVal val="#ppt_h"/>
                                          </p:val>
                                        </p:tav>
                                      </p:tavLst>
                                    </p:anim>
                                    <p:anim calcmode="lin" valueType="num">
                                      <p:cBhvr>
                                        <p:cTn id="146" dur="500" fill="hold"/>
                                        <p:tgtEl>
                                          <p:spTgt spid="872473"/>
                                        </p:tgtEl>
                                        <p:attrNameLst>
                                          <p:attrName>ppt_x</p:attrName>
                                        </p:attrNameLst>
                                      </p:cBhvr>
                                      <p:tavLst>
                                        <p:tav tm="0">
                                          <p:val>
                                            <p:strVal val="#ppt_x-.2"/>
                                          </p:val>
                                        </p:tav>
                                        <p:tav tm="100000">
                                          <p:val>
                                            <p:strVal val="#ppt_x"/>
                                          </p:val>
                                        </p:tav>
                                      </p:tavLst>
                                    </p:anim>
                                    <p:anim calcmode="lin" valueType="num">
                                      <p:cBhvr>
                                        <p:cTn id="147" dur="500" fill="hold"/>
                                        <p:tgtEl>
                                          <p:spTgt spid="872473"/>
                                        </p:tgtEl>
                                        <p:attrNameLst>
                                          <p:attrName>ppt_y</p:attrName>
                                        </p:attrNameLst>
                                      </p:cBhvr>
                                      <p:tavLst>
                                        <p:tav tm="0">
                                          <p:val>
                                            <p:strVal val="#ppt_y"/>
                                          </p:val>
                                        </p:tav>
                                        <p:tav tm="100000">
                                          <p:val>
                                            <p:strVal val="#ppt_y"/>
                                          </p:val>
                                        </p:tav>
                                      </p:tavLst>
                                    </p:anim>
                                    <p:animEffect transition="in" filter="fade">
                                      <p:cBhvr>
                                        <p:cTn id="148" dur="500"/>
                                        <p:tgtEl>
                                          <p:spTgt spid="872473"/>
                                        </p:tgtEl>
                                      </p:cBhvr>
                                    </p:animEffect>
                                  </p:childTnLst>
                                </p:cTn>
                              </p:par>
                              <p:par>
                                <p:cTn id="149" presetID="54" presetClass="entr" presetSubtype="0" accel="100000" fill="hold" grpId="0" nodeType="withEffect">
                                  <p:stCondLst>
                                    <p:cond delay="0"/>
                                  </p:stCondLst>
                                  <p:childTnLst>
                                    <p:set>
                                      <p:cBhvr>
                                        <p:cTn id="150" dur="1" fill="hold">
                                          <p:stCondLst>
                                            <p:cond delay="0"/>
                                          </p:stCondLst>
                                        </p:cTn>
                                        <p:tgtEl>
                                          <p:spTgt spid="872474"/>
                                        </p:tgtEl>
                                        <p:attrNameLst>
                                          <p:attrName>style.visibility</p:attrName>
                                        </p:attrNameLst>
                                      </p:cBhvr>
                                      <p:to>
                                        <p:strVal val="visible"/>
                                      </p:to>
                                    </p:set>
                                    <p:anim calcmode="lin" valueType="num">
                                      <p:cBhvr>
                                        <p:cTn id="151" dur="500" fill="hold"/>
                                        <p:tgtEl>
                                          <p:spTgt spid="872474"/>
                                        </p:tgtEl>
                                        <p:attrNameLst>
                                          <p:attrName>ppt_w</p:attrName>
                                        </p:attrNameLst>
                                      </p:cBhvr>
                                      <p:tavLst>
                                        <p:tav tm="0">
                                          <p:val>
                                            <p:strVal val="#ppt_w*0.05"/>
                                          </p:val>
                                        </p:tav>
                                        <p:tav tm="100000">
                                          <p:val>
                                            <p:strVal val="#ppt_w"/>
                                          </p:val>
                                        </p:tav>
                                      </p:tavLst>
                                    </p:anim>
                                    <p:anim calcmode="lin" valueType="num">
                                      <p:cBhvr>
                                        <p:cTn id="152" dur="500" fill="hold"/>
                                        <p:tgtEl>
                                          <p:spTgt spid="872474"/>
                                        </p:tgtEl>
                                        <p:attrNameLst>
                                          <p:attrName>ppt_h</p:attrName>
                                        </p:attrNameLst>
                                      </p:cBhvr>
                                      <p:tavLst>
                                        <p:tav tm="0">
                                          <p:val>
                                            <p:strVal val="#ppt_h"/>
                                          </p:val>
                                        </p:tav>
                                        <p:tav tm="100000">
                                          <p:val>
                                            <p:strVal val="#ppt_h"/>
                                          </p:val>
                                        </p:tav>
                                      </p:tavLst>
                                    </p:anim>
                                    <p:anim calcmode="lin" valueType="num">
                                      <p:cBhvr>
                                        <p:cTn id="153" dur="500" fill="hold"/>
                                        <p:tgtEl>
                                          <p:spTgt spid="872474"/>
                                        </p:tgtEl>
                                        <p:attrNameLst>
                                          <p:attrName>ppt_x</p:attrName>
                                        </p:attrNameLst>
                                      </p:cBhvr>
                                      <p:tavLst>
                                        <p:tav tm="0">
                                          <p:val>
                                            <p:strVal val="#ppt_x-.2"/>
                                          </p:val>
                                        </p:tav>
                                        <p:tav tm="100000">
                                          <p:val>
                                            <p:strVal val="#ppt_x"/>
                                          </p:val>
                                        </p:tav>
                                      </p:tavLst>
                                    </p:anim>
                                    <p:anim calcmode="lin" valueType="num">
                                      <p:cBhvr>
                                        <p:cTn id="154" dur="500" fill="hold"/>
                                        <p:tgtEl>
                                          <p:spTgt spid="872474"/>
                                        </p:tgtEl>
                                        <p:attrNameLst>
                                          <p:attrName>ppt_y</p:attrName>
                                        </p:attrNameLst>
                                      </p:cBhvr>
                                      <p:tavLst>
                                        <p:tav tm="0">
                                          <p:val>
                                            <p:strVal val="#ppt_y"/>
                                          </p:val>
                                        </p:tav>
                                        <p:tav tm="100000">
                                          <p:val>
                                            <p:strVal val="#ppt_y"/>
                                          </p:val>
                                        </p:tav>
                                      </p:tavLst>
                                    </p:anim>
                                    <p:animEffect transition="in" filter="fade">
                                      <p:cBhvr>
                                        <p:cTn id="155" dur="500"/>
                                        <p:tgtEl>
                                          <p:spTgt spid="87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build="p"/>
      <p:bldP spid="872452" grpId="0" animBg="1"/>
      <p:bldP spid="872453" grpId="0" animBg="1"/>
      <p:bldP spid="872454" grpId="0" animBg="1"/>
      <p:bldP spid="872455" grpId="0" animBg="1"/>
      <p:bldP spid="872456" grpId="0" animBg="1"/>
      <p:bldP spid="872457" grpId="0" animBg="1"/>
      <p:bldP spid="872458" grpId="0" animBg="1"/>
      <p:bldP spid="872459" grpId="0" animBg="1"/>
      <p:bldP spid="872460" grpId="0" animBg="1"/>
      <p:bldP spid="872461" grpId="0" animBg="1"/>
      <p:bldP spid="872462" grpId="0" animBg="1"/>
      <p:bldP spid="872463" grpId="0" animBg="1"/>
      <p:bldP spid="872464" grpId="0" animBg="1"/>
      <p:bldP spid="872465" grpId="0"/>
      <p:bldP spid="872466" grpId="0"/>
      <p:bldP spid="872467" grpId="0"/>
      <p:bldP spid="872468" grpId="0" animBg="1"/>
      <p:bldP spid="872469" grpId="0" animBg="1"/>
      <p:bldP spid="872470" grpId="0" animBg="1"/>
      <p:bldP spid="872471" grpId="0"/>
      <p:bldP spid="872472" grpId="0" animBg="1"/>
      <p:bldP spid="872473" grpId="0" animBg="1"/>
      <p:bldP spid="87247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ChangeAspect="1" noChangeArrowheads="1"/>
          </p:cNvSpPr>
          <p:nvPr/>
        </p:nvSpPr>
        <p:spPr bwMode="auto">
          <a:xfrm>
            <a:off x="5211764" y="1160464"/>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P1</a:t>
            </a:r>
          </a:p>
        </p:txBody>
      </p:sp>
      <p:sp>
        <p:nvSpPr>
          <p:cNvPr id="874499" name="Rectangle 3"/>
          <p:cNvSpPr>
            <a:spLocks noChangeArrowheads="1"/>
          </p:cNvSpPr>
          <p:nvPr/>
        </p:nvSpPr>
        <p:spPr bwMode="auto">
          <a:xfrm>
            <a:off x="5211764" y="2379664"/>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p>
        </p:txBody>
      </p:sp>
      <p:sp>
        <p:nvSpPr>
          <p:cNvPr id="874500" name="Rectangle 4"/>
          <p:cNvSpPr>
            <a:spLocks noChangeArrowheads="1"/>
          </p:cNvSpPr>
          <p:nvPr/>
        </p:nvSpPr>
        <p:spPr bwMode="auto">
          <a:xfrm>
            <a:off x="6278564" y="1160464"/>
            <a:ext cx="568325" cy="568325"/>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P2</a:t>
            </a:r>
          </a:p>
        </p:txBody>
      </p:sp>
      <p:sp>
        <p:nvSpPr>
          <p:cNvPr id="874501" name="Rectangle 5"/>
          <p:cNvSpPr>
            <a:spLocks noChangeArrowheads="1"/>
          </p:cNvSpPr>
          <p:nvPr/>
        </p:nvSpPr>
        <p:spPr bwMode="auto">
          <a:xfrm>
            <a:off x="6278564" y="2379664"/>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p>
        </p:txBody>
      </p:sp>
      <p:sp>
        <p:nvSpPr>
          <p:cNvPr id="874502" name="Line 6"/>
          <p:cNvSpPr>
            <a:spLocks noChangeShapeType="1"/>
          </p:cNvSpPr>
          <p:nvPr/>
        </p:nvSpPr>
        <p:spPr bwMode="auto">
          <a:xfrm flipH="1">
            <a:off x="5516563" y="169386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4503" name="Line 7"/>
          <p:cNvSpPr>
            <a:spLocks noChangeShapeType="1"/>
          </p:cNvSpPr>
          <p:nvPr/>
        </p:nvSpPr>
        <p:spPr bwMode="auto">
          <a:xfrm>
            <a:off x="6583363" y="169386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4504" name="Line 8"/>
          <p:cNvSpPr>
            <a:spLocks noChangeShapeType="1"/>
          </p:cNvSpPr>
          <p:nvPr/>
        </p:nvSpPr>
        <p:spPr bwMode="auto">
          <a:xfrm>
            <a:off x="5135563" y="344646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4505" name="Line 9"/>
          <p:cNvSpPr>
            <a:spLocks noChangeShapeType="1"/>
          </p:cNvSpPr>
          <p:nvPr/>
        </p:nvSpPr>
        <p:spPr bwMode="auto">
          <a:xfrm>
            <a:off x="5516563" y="291306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4506" name="Line 10"/>
          <p:cNvSpPr>
            <a:spLocks noChangeShapeType="1"/>
          </p:cNvSpPr>
          <p:nvPr/>
        </p:nvSpPr>
        <p:spPr bwMode="auto">
          <a:xfrm>
            <a:off x="6583363" y="2989263"/>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4507" name="Line 11"/>
          <p:cNvSpPr>
            <a:spLocks noChangeShapeType="1"/>
          </p:cNvSpPr>
          <p:nvPr/>
        </p:nvSpPr>
        <p:spPr bwMode="auto">
          <a:xfrm>
            <a:off x="5519738" y="34464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4508" name="Rectangle 12"/>
          <p:cNvSpPr>
            <a:spLocks noChangeArrowheads="1"/>
          </p:cNvSpPr>
          <p:nvPr/>
        </p:nvSpPr>
        <p:spPr bwMode="auto">
          <a:xfrm>
            <a:off x="5159375" y="3827463"/>
            <a:ext cx="660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a:solidFill>
                  <a:srgbClr val="000000"/>
                </a:solidFill>
                <a:latin typeface="Comic Sans MS" pitchFamily="66" charset="0"/>
                <a:ea typeface="宋体" pitchFamily="2" charset="-122"/>
              </a:rPr>
              <a:t>X</a:t>
            </a:r>
          </a:p>
        </p:txBody>
      </p:sp>
      <p:sp>
        <p:nvSpPr>
          <p:cNvPr id="874509" name="Line 13"/>
          <p:cNvSpPr>
            <a:spLocks noChangeShapeType="1"/>
          </p:cNvSpPr>
          <p:nvPr/>
        </p:nvSpPr>
        <p:spPr bwMode="auto">
          <a:xfrm>
            <a:off x="6588125" y="3429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4510" name="Rectangle 14"/>
          <p:cNvSpPr>
            <a:spLocks noChangeArrowheads="1"/>
          </p:cNvSpPr>
          <p:nvPr/>
        </p:nvSpPr>
        <p:spPr bwMode="auto">
          <a:xfrm>
            <a:off x="6299200" y="3827463"/>
            <a:ext cx="660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3200" b="1">
              <a:solidFill>
                <a:srgbClr val="000000"/>
              </a:solidFill>
              <a:latin typeface="Comic Sans MS" pitchFamily="66" charset="0"/>
              <a:ea typeface="宋体" pitchFamily="2" charset="-122"/>
            </a:endParaRPr>
          </a:p>
        </p:txBody>
      </p:sp>
      <p:sp>
        <p:nvSpPr>
          <p:cNvPr id="874511" name="Rectangle 15"/>
          <p:cNvSpPr>
            <a:spLocks noChangeArrowheads="1"/>
          </p:cNvSpPr>
          <p:nvPr/>
        </p:nvSpPr>
        <p:spPr bwMode="auto">
          <a:xfrm>
            <a:off x="6383339" y="4437064"/>
            <a:ext cx="655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30000"/>
              </a:spcBef>
              <a:spcAft>
                <a:spcPct val="0"/>
              </a:spcAft>
            </a:pPr>
            <a:r>
              <a:rPr kumimoji="1" lang="en-US" altLang="zh-CN" sz="2000">
                <a:solidFill>
                  <a:srgbClr val="000000"/>
                </a:solidFill>
                <a:latin typeface="Comic Sans MS" pitchFamily="66" charset="0"/>
                <a:ea typeface="宋体" pitchFamily="2" charset="-122"/>
              </a:rPr>
              <a:t>I/O</a:t>
            </a:r>
          </a:p>
        </p:txBody>
      </p:sp>
      <p:sp>
        <p:nvSpPr>
          <p:cNvPr id="874512" name="Rectangle 16"/>
          <p:cNvSpPr>
            <a:spLocks noChangeArrowheads="1"/>
          </p:cNvSpPr>
          <p:nvPr/>
        </p:nvSpPr>
        <p:spPr bwMode="auto">
          <a:xfrm>
            <a:off x="5016500" y="442277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30000"/>
              </a:spcBef>
              <a:spcAft>
                <a:spcPct val="0"/>
              </a:spcAft>
            </a:pPr>
            <a:r>
              <a:rPr kumimoji="1" lang="zh-CN" altLang="en-US" sz="2000">
                <a:solidFill>
                  <a:srgbClr val="000000"/>
                </a:solidFill>
                <a:latin typeface="Comic Sans MS" pitchFamily="66" charset="0"/>
                <a:ea typeface="宋体" pitchFamily="2" charset="-122"/>
              </a:rPr>
              <a:t>存储器</a:t>
            </a:r>
          </a:p>
        </p:txBody>
      </p:sp>
      <p:sp>
        <p:nvSpPr>
          <p:cNvPr id="874513" name="AutoShape 17"/>
          <p:cNvSpPr>
            <a:spLocks/>
          </p:cNvSpPr>
          <p:nvPr/>
        </p:nvSpPr>
        <p:spPr bwMode="auto">
          <a:xfrm>
            <a:off x="2279651" y="836614"/>
            <a:ext cx="2066925" cy="1296987"/>
          </a:xfrm>
          <a:prstGeom prst="accentCallout1">
            <a:avLst>
              <a:gd name="adj1" fmla="val 8815"/>
              <a:gd name="adj2" fmla="val 103685"/>
              <a:gd name="adj3" fmla="val 126806"/>
              <a:gd name="adj4" fmla="val 137787"/>
            </a:avLst>
          </a:prstGeom>
          <a:solidFill>
            <a:srgbClr val="FFF6A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zh-CN" altLang="en-US" sz="2000">
                <a:solidFill>
                  <a:srgbClr val="000000"/>
                </a:solidFill>
                <a:latin typeface="Comic Sans MS" pitchFamily="66" charset="0"/>
                <a:ea typeface="宋体" pitchFamily="2" charset="-122"/>
              </a:rPr>
              <a:t>处理机</a:t>
            </a:r>
            <a:r>
              <a:rPr kumimoji="1" lang="en-US" altLang="zh-CN" sz="2000">
                <a:solidFill>
                  <a:srgbClr val="000000"/>
                </a:solidFill>
                <a:latin typeface="Comic Sans MS" pitchFamily="66" charset="0"/>
                <a:ea typeface="宋体" pitchFamily="2" charset="-122"/>
              </a:rPr>
              <a:t>P1</a:t>
            </a:r>
            <a:r>
              <a:rPr kumimoji="1" lang="zh-CN" altLang="en-US" sz="2000">
                <a:solidFill>
                  <a:srgbClr val="000000"/>
                </a:solidFill>
                <a:latin typeface="Comic Sans MS" pitchFamily="66" charset="0"/>
                <a:ea typeface="宋体" pitchFamily="2" charset="-122"/>
              </a:rPr>
              <a:t>运行过程中修改了</a:t>
            </a:r>
            <a:r>
              <a:rPr kumimoji="1" lang="en-US" altLang="zh-CN" sz="2000">
                <a:solidFill>
                  <a:srgbClr val="000000"/>
                </a:solidFill>
                <a:latin typeface="Comic Sans MS" pitchFamily="66" charset="0"/>
                <a:ea typeface="宋体" pitchFamily="2" charset="-122"/>
              </a:rPr>
              <a:t>X</a:t>
            </a:r>
            <a:r>
              <a:rPr kumimoji="1" lang="zh-CN" altLang="en-US" sz="2000">
                <a:solidFill>
                  <a:srgbClr val="000000"/>
                </a:solidFill>
                <a:latin typeface="Comic Sans MS" pitchFamily="66" charset="0"/>
                <a:ea typeface="宋体" pitchFamily="2" charset="-122"/>
              </a:rPr>
              <a:t>的值，使之变为</a:t>
            </a:r>
            <a:r>
              <a:rPr kumimoji="1" lang="en-US" altLang="zh-CN" sz="2000">
                <a:solidFill>
                  <a:srgbClr val="000000"/>
                </a:solidFill>
                <a:latin typeface="Comic Sans MS" pitchFamily="66" charset="0"/>
                <a:ea typeface="宋体" pitchFamily="2" charset="-122"/>
              </a:rPr>
              <a:t>X</a:t>
            </a:r>
            <a:r>
              <a:rPr kumimoji="1" lang="en-US" altLang="zh-CN" sz="2000">
                <a:solidFill>
                  <a:srgbClr val="000000"/>
                </a:solidFill>
                <a:latin typeface="Times New Roman"/>
                <a:ea typeface="宋体" pitchFamily="2" charset="-122"/>
              </a:rPr>
              <a:t>’</a:t>
            </a:r>
            <a:endParaRPr kumimoji="1" lang="en-US" altLang="zh-CN" sz="2000">
              <a:solidFill>
                <a:srgbClr val="000000"/>
              </a:solidFill>
              <a:latin typeface="Comic Sans MS" pitchFamily="66" charset="0"/>
              <a:ea typeface="宋体" pitchFamily="2" charset="-122"/>
            </a:endParaRPr>
          </a:p>
        </p:txBody>
      </p:sp>
      <p:sp>
        <p:nvSpPr>
          <p:cNvPr id="874514" name="Rectangle 18"/>
          <p:cNvSpPr>
            <a:spLocks noChangeArrowheads="1"/>
          </p:cNvSpPr>
          <p:nvPr/>
        </p:nvSpPr>
        <p:spPr bwMode="auto">
          <a:xfrm>
            <a:off x="5232401" y="2349501"/>
            <a:ext cx="568325" cy="568325"/>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000000"/>
                </a:solidFill>
                <a:latin typeface="Comic Sans MS" pitchFamily="66" charset="0"/>
                <a:ea typeface="宋体" pitchFamily="2" charset="-122"/>
              </a:rPr>
              <a:t>X</a:t>
            </a:r>
            <a:r>
              <a:rPr kumimoji="1" lang="en-US" altLang="zh-CN" sz="2800" b="1">
                <a:solidFill>
                  <a:srgbClr val="000000"/>
                </a:solidFill>
                <a:latin typeface="Times New Roman"/>
                <a:ea typeface="宋体" pitchFamily="2" charset="-122"/>
              </a:rPr>
              <a:t>’</a:t>
            </a:r>
            <a:endParaRPr kumimoji="1" lang="en-US" altLang="zh-CN" sz="2800" b="1">
              <a:solidFill>
                <a:srgbClr val="000000"/>
              </a:solidFill>
              <a:latin typeface="Comic Sans MS" pitchFamily="66" charset="0"/>
              <a:ea typeface="宋体" pitchFamily="2" charset="-122"/>
            </a:endParaRPr>
          </a:p>
        </p:txBody>
      </p:sp>
      <p:sp>
        <p:nvSpPr>
          <p:cNvPr id="874515" name="AutoShape 19"/>
          <p:cNvSpPr>
            <a:spLocks/>
          </p:cNvSpPr>
          <p:nvPr/>
        </p:nvSpPr>
        <p:spPr bwMode="auto">
          <a:xfrm>
            <a:off x="4224339" y="2781300"/>
            <a:ext cx="719137" cy="1511300"/>
          </a:xfrm>
          <a:prstGeom prst="leftBrace">
            <a:avLst>
              <a:gd name="adj1" fmla="val 17513"/>
              <a:gd name="adj2" fmla="val 4621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4516" name="Rectangle 20"/>
          <p:cNvSpPr>
            <a:spLocks noChangeArrowheads="1"/>
          </p:cNvSpPr>
          <p:nvPr/>
        </p:nvSpPr>
        <p:spPr bwMode="auto">
          <a:xfrm>
            <a:off x="1774826" y="2924176"/>
            <a:ext cx="24479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30000"/>
              </a:spcBef>
              <a:spcAft>
                <a:spcPct val="0"/>
              </a:spcAft>
            </a:pPr>
            <a:r>
              <a:rPr kumimoji="1" lang="en-US" altLang="zh-CN" sz="2000">
                <a:solidFill>
                  <a:srgbClr val="000000"/>
                </a:solidFill>
                <a:latin typeface="Comic Sans MS" pitchFamily="66" charset="0"/>
                <a:ea typeface="宋体" pitchFamily="2" charset="-122"/>
              </a:rPr>
              <a:t>P1</a:t>
            </a:r>
            <a:r>
              <a:rPr kumimoji="1" lang="zh-CN" altLang="en-US" sz="2000">
                <a:solidFill>
                  <a:srgbClr val="000000"/>
                </a:solidFill>
                <a:latin typeface="Comic Sans MS" pitchFamily="66" charset="0"/>
                <a:ea typeface="宋体" pitchFamily="2" charset="-122"/>
              </a:rPr>
              <a:t>采用</a:t>
            </a:r>
            <a:r>
              <a:rPr kumimoji="1" lang="zh-CN" altLang="en-US" sz="2000">
                <a:solidFill>
                  <a:srgbClr val="000000"/>
                </a:solidFill>
                <a:latin typeface="Times New Roman"/>
                <a:ea typeface="宋体" pitchFamily="2" charset="-122"/>
              </a:rPr>
              <a:t>“</a:t>
            </a:r>
            <a:r>
              <a:rPr kumimoji="1" lang="zh-CN" altLang="en-US" sz="2000">
                <a:solidFill>
                  <a:srgbClr val="000000"/>
                </a:solidFill>
                <a:latin typeface="Comic Sans MS" pitchFamily="66" charset="0"/>
                <a:ea typeface="宋体" pitchFamily="2" charset="-122"/>
              </a:rPr>
              <a:t>写回</a:t>
            </a:r>
            <a:r>
              <a:rPr kumimoji="1" lang="zh-CN" altLang="en-US" sz="2000">
                <a:solidFill>
                  <a:srgbClr val="000000"/>
                </a:solidFill>
                <a:latin typeface="Times New Roman"/>
                <a:ea typeface="宋体" pitchFamily="2" charset="-122"/>
              </a:rPr>
              <a:t>”</a:t>
            </a:r>
            <a:r>
              <a:rPr kumimoji="1" lang="zh-CN" altLang="en-US" sz="2000">
                <a:solidFill>
                  <a:srgbClr val="000000"/>
                </a:solidFill>
                <a:latin typeface="Comic Sans MS" pitchFamily="66" charset="0"/>
                <a:ea typeface="宋体" pitchFamily="2" charset="-122"/>
              </a:rPr>
              <a:t>策略，那么，</a:t>
            </a:r>
            <a:r>
              <a:rPr kumimoji="1" lang="en-US" altLang="zh-CN" sz="2000">
                <a:solidFill>
                  <a:srgbClr val="000000"/>
                </a:solidFill>
                <a:latin typeface="Comic Sans MS" pitchFamily="66" charset="0"/>
                <a:ea typeface="宋体" pitchFamily="2" charset="-122"/>
              </a:rPr>
              <a:t>C1</a:t>
            </a:r>
            <a:r>
              <a:rPr kumimoji="1" lang="zh-CN" altLang="en-US" sz="2000">
                <a:solidFill>
                  <a:srgbClr val="000000"/>
                </a:solidFill>
                <a:latin typeface="Comic Sans MS" pitchFamily="66" charset="0"/>
                <a:ea typeface="宋体" pitchFamily="2" charset="-122"/>
              </a:rPr>
              <a:t>中的</a:t>
            </a:r>
            <a:r>
              <a:rPr kumimoji="1" lang="en-US" altLang="zh-CN" sz="2000">
                <a:solidFill>
                  <a:srgbClr val="000000"/>
                </a:solidFill>
                <a:latin typeface="Comic Sans MS" pitchFamily="66" charset="0"/>
                <a:ea typeface="宋体" pitchFamily="2" charset="-122"/>
              </a:rPr>
              <a:t>X</a:t>
            </a:r>
            <a:r>
              <a:rPr kumimoji="1" lang="en-US" altLang="zh-CN" sz="2000">
                <a:solidFill>
                  <a:srgbClr val="000000"/>
                </a:solidFill>
                <a:latin typeface="Times New Roman"/>
                <a:ea typeface="宋体" pitchFamily="2" charset="-122"/>
              </a:rPr>
              <a:t>’</a:t>
            </a:r>
            <a:r>
              <a:rPr kumimoji="1" lang="zh-CN" altLang="en-US" sz="2000">
                <a:solidFill>
                  <a:srgbClr val="000000"/>
                </a:solidFill>
                <a:latin typeface="Comic Sans MS" pitchFamily="66" charset="0"/>
                <a:ea typeface="宋体" pitchFamily="2" charset="-122"/>
              </a:rPr>
              <a:t>同内存中的</a:t>
            </a:r>
            <a:r>
              <a:rPr kumimoji="1" lang="en-US" altLang="zh-CN" sz="2000">
                <a:solidFill>
                  <a:srgbClr val="000000"/>
                </a:solidFill>
                <a:latin typeface="Comic Sans MS" pitchFamily="66" charset="0"/>
                <a:ea typeface="宋体" pitchFamily="2" charset="-122"/>
              </a:rPr>
              <a:t>X</a:t>
            </a:r>
            <a:r>
              <a:rPr kumimoji="1" lang="zh-CN" altLang="en-US" sz="2000">
                <a:solidFill>
                  <a:srgbClr val="000000"/>
                </a:solidFill>
                <a:latin typeface="Comic Sans MS" pitchFamily="66" charset="0"/>
                <a:ea typeface="宋体" pitchFamily="2" charset="-122"/>
              </a:rPr>
              <a:t>是不一致的</a:t>
            </a:r>
          </a:p>
        </p:txBody>
      </p:sp>
      <p:sp>
        <p:nvSpPr>
          <p:cNvPr id="874517" name="Line 21"/>
          <p:cNvSpPr>
            <a:spLocks noChangeShapeType="1"/>
          </p:cNvSpPr>
          <p:nvPr/>
        </p:nvSpPr>
        <p:spPr bwMode="auto">
          <a:xfrm flipV="1">
            <a:off x="5591176" y="3573463"/>
            <a:ext cx="73025" cy="2159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4518" name="Line 22"/>
          <p:cNvSpPr>
            <a:spLocks noChangeShapeType="1"/>
          </p:cNvSpPr>
          <p:nvPr/>
        </p:nvSpPr>
        <p:spPr bwMode="auto">
          <a:xfrm>
            <a:off x="5664201" y="3573463"/>
            <a:ext cx="57626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4519" name="Line 23"/>
          <p:cNvSpPr>
            <a:spLocks noChangeShapeType="1"/>
          </p:cNvSpPr>
          <p:nvPr/>
        </p:nvSpPr>
        <p:spPr bwMode="auto">
          <a:xfrm>
            <a:off x="6240463" y="3573464"/>
            <a:ext cx="215900" cy="28733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874520" name="Rectangle 24"/>
          <p:cNvSpPr>
            <a:spLocks noChangeArrowheads="1"/>
          </p:cNvSpPr>
          <p:nvPr/>
        </p:nvSpPr>
        <p:spPr bwMode="auto">
          <a:xfrm>
            <a:off x="7319964" y="1773239"/>
            <a:ext cx="30241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a:solidFill>
                  <a:srgbClr val="000000"/>
                </a:solidFill>
                <a:latin typeface="Comic Sans MS" pitchFamily="66" charset="0"/>
                <a:ea typeface="宋体" pitchFamily="2" charset="-122"/>
              </a:rPr>
              <a:t>若</a:t>
            </a:r>
            <a:r>
              <a:rPr kumimoji="1" lang="en-US" altLang="zh-CN" sz="2000">
                <a:solidFill>
                  <a:srgbClr val="000000"/>
                </a:solidFill>
                <a:latin typeface="Comic Sans MS" pitchFamily="66" charset="0"/>
                <a:ea typeface="宋体" pitchFamily="2" charset="-122"/>
              </a:rPr>
              <a:t>I/O</a:t>
            </a:r>
            <a:r>
              <a:rPr kumimoji="1" lang="zh-CN" altLang="en-US" sz="2000">
                <a:solidFill>
                  <a:srgbClr val="000000"/>
                </a:solidFill>
                <a:latin typeface="Comic Sans MS" pitchFamily="66" charset="0"/>
                <a:ea typeface="宋体" pitchFamily="2" charset="-122"/>
              </a:rPr>
              <a:t>处理机要求输出</a:t>
            </a:r>
            <a:r>
              <a:rPr kumimoji="1" lang="en-US" altLang="zh-CN" sz="2000">
                <a:solidFill>
                  <a:srgbClr val="000000"/>
                </a:solidFill>
                <a:latin typeface="Comic Sans MS" pitchFamily="66" charset="0"/>
                <a:ea typeface="宋体" pitchFamily="2" charset="-122"/>
              </a:rPr>
              <a:t>X</a:t>
            </a:r>
            <a:r>
              <a:rPr kumimoji="1" lang="zh-CN" altLang="en-US" sz="2000">
                <a:solidFill>
                  <a:srgbClr val="000000"/>
                </a:solidFill>
                <a:latin typeface="Comic Sans MS" pitchFamily="66" charset="0"/>
                <a:ea typeface="宋体" pitchFamily="2" charset="-122"/>
              </a:rPr>
              <a:t>，那么，内存就会将内存中的</a:t>
            </a:r>
            <a:r>
              <a:rPr kumimoji="1" lang="en-US" altLang="zh-CN" sz="2000">
                <a:solidFill>
                  <a:srgbClr val="000000"/>
                </a:solidFill>
                <a:latin typeface="Comic Sans MS" pitchFamily="66" charset="0"/>
                <a:ea typeface="宋体" pitchFamily="2" charset="-122"/>
              </a:rPr>
              <a:t>X</a:t>
            </a:r>
            <a:r>
              <a:rPr kumimoji="1" lang="zh-CN" altLang="en-US" sz="2000">
                <a:solidFill>
                  <a:srgbClr val="000000"/>
                </a:solidFill>
                <a:latin typeface="Comic Sans MS" pitchFamily="66" charset="0"/>
                <a:ea typeface="宋体" pitchFamily="2" charset="-122"/>
              </a:rPr>
              <a:t>的值传送给</a:t>
            </a:r>
            <a:r>
              <a:rPr kumimoji="1" lang="en-US" altLang="zh-CN" sz="2000">
                <a:solidFill>
                  <a:srgbClr val="000000"/>
                </a:solidFill>
                <a:latin typeface="Comic Sans MS" pitchFamily="66" charset="0"/>
                <a:ea typeface="宋体" pitchFamily="2" charset="-122"/>
              </a:rPr>
              <a:t>I/O</a:t>
            </a:r>
            <a:r>
              <a:rPr kumimoji="1" lang="zh-CN" altLang="en-US" sz="2000">
                <a:solidFill>
                  <a:srgbClr val="000000"/>
                </a:solidFill>
                <a:latin typeface="Comic Sans MS" pitchFamily="66" charset="0"/>
                <a:ea typeface="宋体" pitchFamily="2" charset="-122"/>
              </a:rPr>
              <a:t>处理机</a:t>
            </a:r>
          </a:p>
        </p:txBody>
      </p:sp>
      <p:sp>
        <p:nvSpPr>
          <p:cNvPr id="874521" name="Rectangle 25"/>
          <p:cNvSpPr>
            <a:spLocks noChangeArrowheads="1"/>
          </p:cNvSpPr>
          <p:nvPr/>
        </p:nvSpPr>
        <p:spPr bwMode="auto">
          <a:xfrm>
            <a:off x="6456363" y="393382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Comic Sans MS" pitchFamily="66" charset="0"/>
                <a:ea typeface="宋体" pitchFamily="2" charset="-122"/>
              </a:rPr>
              <a:t>X</a:t>
            </a:r>
          </a:p>
        </p:txBody>
      </p:sp>
      <p:sp>
        <p:nvSpPr>
          <p:cNvPr id="874522" name="Rectangle 26"/>
          <p:cNvSpPr>
            <a:spLocks noChangeArrowheads="1"/>
          </p:cNvSpPr>
          <p:nvPr/>
        </p:nvSpPr>
        <p:spPr bwMode="auto">
          <a:xfrm>
            <a:off x="7464426" y="3860801"/>
            <a:ext cx="24479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a:solidFill>
                  <a:srgbClr val="000000"/>
                </a:solidFill>
                <a:latin typeface="Comic Sans MS" pitchFamily="66" charset="0"/>
                <a:ea typeface="宋体" pitchFamily="2" charset="-122"/>
              </a:rPr>
              <a:t>传送给</a:t>
            </a:r>
            <a:r>
              <a:rPr kumimoji="1" lang="en-US" altLang="zh-CN" sz="2400">
                <a:solidFill>
                  <a:srgbClr val="000000"/>
                </a:solidFill>
                <a:latin typeface="Comic Sans MS" pitchFamily="66" charset="0"/>
                <a:ea typeface="宋体" pitchFamily="2" charset="-122"/>
              </a:rPr>
              <a:t>I/O</a:t>
            </a:r>
            <a:r>
              <a:rPr kumimoji="1" lang="zh-CN" altLang="en-US" sz="2400">
                <a:solidFill>
                  <a:srgbClr val="000000"/>
                </a:solidFill>
                <a:latin typeface="Comic Sans MS" pitchFamily="66" charset="0"/>
                <a:ea typeface="宋体" pitchFamily="2" charset="-122"/>
              </a:rPr>
              <a:t>处理机的将不是修改后的</a:t>
            </a:r>
            <a:r>
              <a:rPr kumimoji="1" lang="en-US" altLang="zh-CN" sz="2400">
                <a:solidFill>
                  <a:srgbClr val="000000"/>
                </a:solidFill>
                <a:latin typeface="Comic Sans MS" pitchFamily="66" charset="0"/>
                <a:ea typeface="宋体" pitchFamily="2" charset="-122"/>
              </a:rPr>
              <a:t>X</a:t>
            </a:r>
            <a:r>
              <a:rPr kumimoji="1" lang="en-US" altLang="zh-CN" sz="2400">
                <a:solidFill>
                  <a:srgbClr val="000000"/>
                </a:solidFill>
                <a:latin typeface="Times New Roman"/>
                <a:ea typeface="宋体" pitchFamily="2" charset="-122"/>
              </a:rPr>
              <a:t>’</a:t>
            </a:r>
            <a:endParaRPr kumimoji="1" lang="en-US" altLang="zh-CN" sz="2400">
              <a:solidFill>
                <a:srgbClr val="000000"/>
              </a:solidFill>
              <a:latin typeface="Comic Sans MS" pitchFamily="66" charset="0"/>
              <a:ea typeface="宋体" pitchFamily="2" charset="-122"/>
            </a:endParaRPr>
          </a:p>
        </p:txBody>
      </p:sp>
      <p:sp>
        <p:nvSpPr>
          <p:cNvPr id="874523" name="Rectangle 27"/>
          <p:cNvSpPr>
            <a:spLocks noChangeArrowheads="1"/>
          </p:cNvSpPr>
          <p:nvPr/>
        </p:nvSpPr>
        <p:spPr bwMode="auto">
          <a:xfrm>
            <a:off x="4645026" y="719932"/>
            <a:ext cx="353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30000"/>
              </a:spcBef>
              <a:spcAft>
                <a:spcPct val="0"/>
              </a:spcAft>
            </a:pPr>
            <a:r>
              <a:rPr kumimoji="1" lang="zh-CN" altLang="en-US" sz="2400" dirty="0">
                <a:solidFill>
                  <a:srgbClr val="000000"/>
                </a:solidFill>
                <a:latin typeface="Comic Sans MS" pitchFamily="66" charset="0"/>
                <a:ea typeface="宋体" pitchFamily="2" charset="-122"/>
              </a:rPr>
              <a:t>若</a:t>
            </a:r>
            <a:r>
              <a:rPr kumimoji="1" lang="en-US" altLang="zh-CN" sz="2400" dirty="0">
                <a:solidFill>
                  <a:srgbClr val="000000"/>
                </a:solidFill>
                <a:latin typeface="Comic Sans MS" pitchFamily="66" charset="0"/>
                <a:ea typeface="宋体" pitchFamily="2" charset="-122"/>
              </a:rPr>
              <a:t>C1</a:t>
            </a:r>
            <a:r>
              <a:rPr kumimoji="1" lang="zh-CN" altLang="en-US" sz="2400" dirty="0">
                <a:solidFill>
                  <a:srgbClr val="000000"/>
                </a:solidFill>
                <a:latin typeface="Comic Sans MS" pitchFamily="66" charset="0"/>
                <a:ea typeface="宋体" pitchFamily="2" charset="-122"/>
              </a:rPr>
              <a:t>和</a:t>
            </a:r>
            <a:r>
              <a:rPr kumimoji="1" lang="en-US" altLang="zh-CN" sz="2400" dirty="0">
                <a:solidFill>
                  <a:srgbClr val="000000"/>
                </a:solidFill>
                <a:latin typeface="Comic Sans MS" pitchFamily="66" charset="0"/>
                <a:ea typeface="宋体" pitchFamily="2" charset="-122"/>
              </a:rPr>
              <a:t>C2</a:t>
            </a:r>
            <a:r>
              <a:rPr kumimoji="1" lang="zh-CN" altLang="en-US" sz="2400" dirty="0">
                <a:solidFill>
                  <a:srgbClr val="000000"/>
                </a:solidFill>
                <a:latin typeface="Comic Sans MS" pitchFamily="66" charset="0"/>
                <a:ea typeface="宋体" pitchFamily="2" charset="-122"/>
              </a:rPr>
              <a:t>中都有</a:t>
            </a:r>
            <a:r>
              <a:rPr kumimoji="1" lang="en-US" altLang="zh-CN" sz="2400" dirty="0">
                <a:solidFill>
                  <a:srgbClr val="000000"/>
                </a:solidFill>
                <a:latin typeface="Comic Sans MS" pitchFamily="66" charset="0"/>
                <a:ea typeface="宋体" pitchFamily="2" charset="-122"/>
              </a:rPr>
              <a:t>X</a:t>
            </a:r>
            <a:r>
              <a:rPr kumimoji="1" lang="zh-CN" altLang="en-US" sz="2400" dirty="0">
                <a:solidFill>
                  <a:srgbClr val="000000"/>
                </a:solidFill>
                <a:latin typeface="Comic Sans MS" pitchFamily="66" charset="0"/>
                <a:ea typeface="宋体" pitchFamily="2" charset="-122"/>
              </a:rPr>
              <a:t>的拷贝</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44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45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45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45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44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45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45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45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45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745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45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45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45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45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745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74513"/>
                                        </p:tgtEl>
                                        <p:attrNameLst>
                                          <p:attrName>style.visibility</p:attrName>
                                        </p:attrNameLst>
                                      </p:cBhvr>
                                      <p:to>
                                        <p:strVal val="visible"/>
                                      </p:to>
                                    </p:set>
                                    <p:animEffect transition="in" filter="fade">
                                      <p:cBhvr>
                                        <p:cTn id="39" dur="1000"/>
                                        <p:tgtEl>
                                          <p:spTgt spid="874513"/>
                                        </p:tgtEl>
                                      </p:cBhvr>
                                    </p:animEffect>
                                    <p:anim calcmode="lin" valueType="num">
                                      <p:cBhvr>
                                        <p:cTn id="40" dur="1000" fill="hold"/>
                                        <p:tgtEl>
                                          <p:spTgt spid="874513"/>
                                        </p:tgtEl>
                                        <p:attrNameLst>
                                          <p:attrName>ppt_x</p:attrName>
                                        </p:attrNameLst>
                                      </p:cBhvr>
                                      <p:tavLst>
                                        <p:tav tm="0">
                                          <p:val>
                                            <p:strVal val="#ppt_x"/>
                                          </p:val>
                                        </p:tav>
                                        <p:tav tm="100000">
                                          <p:val>
                                            <p:strVal val="#ppt_x"/>
                                          </p:val>
                                        </p:tav>
                                      </p:tavLst>
                                    </p:anim>
                                    <p:anim calcmode="lin" valueType="num">
                                      <p:cBhvr>
                                        <p:cTn id="41" dur="1000" fill="hold"/>
                                        <p:tgtEl>
                                          <p:spTgt spid="874513"/>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54" presetClass="entr" presetSubtype="0" accel="100000" fill="hold" grpId="0" nodeType="clickEffect">
                                  <p:stCondLst>
                                    <p:cond delay="0"/>
                                  </p:stCondLst>
                                  <p:childTnLst>
                                    <p:set>
                                      <p:cBhvr>
                                        <p:cTn id="45" dur="1" fill="hold">
                                          <p:stCondLst>
                                            <p:cond delay="0"/>
                                          </p:stCondLst>
                                        </p:cTn>
                                        <p:tgtEl>
                                          <p:spTgt spid="874514"/>
                                        </p:tgtEl>
                                        <p:attrNameLst>
                                          <p:attrName>style.visibility</p:attrName>
                                        </p:attrNameLst>
                                      </p:cBhvr>
                                      <p:to>
                                        <p:strVal val="visible"/>
                                      </p:to>
                                    </p:set>
                                    <p:anim calcmode="lin" valueType="num">
                                      <p:cBhvr>
                                        <p:cTn id="46" dur="500" fill="hold"/>
                                        <p:tgtEl>
                                          <p:spTgt spid="874514"/>
                                        </p:tgtEl>
                                        <p:attrNameLst>
                                          <p:attrName>ppt_w</p:attrName>
                                        </p:attrNameLst>
                                      </p:cBhvr>
                                      <p:tavLst>
                                        <p:tav tm="0">
                                          <p:val>
                                            <p:strVal val="#ppt_w*0.05"/>
                                          </p:val>
                                        </p:tav>
                                        <p:tav tm="100000">
                                          <p:val>
                                            <p:strVal val="#ppt_w"/>
                                          </p:val>
                                        </p:tav>
                                      </p:tavLst>
                                    </p:anim>
                                    <p:anim calcmode="lin" valueType="num">
                                      <p:cBhvr>
                                        <p:cTn id="47" dur="500" fill="hold"/>
                                        <p:tgtEl>
                                          <p:spTgt spid="874514"/>
                                        </p:tgtEl>
                                        <p:attrNameLst>
                                          <p:attrName>ppt_h</p:attrName>
                                        </p:attrNameLst>
                                      </p:cBhvr>
                                      <p:tavLst>
                                        <p:tav tm="0">
                                          <p:val>
                                            <p:strVal val="#ppt_h"/>
                                          </p:val>
                                        </p:tav>
                                        <p:tav tm="100000">
                                          <p:val>
                                            <p:strVal val="#ppt_h"/>
                                          </p:val>
                                        </p:tav>
                                      </p:tavLst>
                                    </p:anim>
                                    <p:anim calcmode="lin" valueType="num">
                                      <p:cBhvr>
                                        <p:cTn id="48" dur="500" fill="hold"/>
                                        <p:tgtEl>
                                          <p:spTgt spid="874514"/>
                                        </p:tgtEl>
                                        <p:attrNameLst>
                                          <p:attrName>ppt_x</p:attrName>
                                        </p:attrNameLst>
                                      </p:cBhvr>
                                      <p:tavLst>
                                        <p:tav tm="0">
                                          <p:val>
                                            <p:strVal val="#ppt_x-.2"/>
                                          </p:val>
                                        </p:tav>
                                        <p:tav tm="100000">
                                          <p:val>
                                            <p:strVal val="#ppt_x"/>
                                          </p:val>
                                        </p:tav>
                                      </p:tavLst>
                                    </p:anim>
                                    <p:anim calcmode="lin" valueType="num">
                                      <p:cBhvr>
                                        <p:cTn id="49" dur="500" fill="hold"/>
                                        <p:tgtEl>
                                          <p:spTgt spid="874514"/>
                                        </p:tgtEl>
                                        <p:attrNameLst>
                                          <p:attrName>ppt_y</p:attrName>
                                        </p:attrNameLst>
                                      </p:cBhvr>
                                      <p:tavLst>
                                        <p:tav tm="0">
                                          <p:val>
                                            <p:strVal val="#ppt_y"/>
                                          </p:val>
                                        </p:tav>
                                        <p:tav tm="100000">
                                          <p:val>
                                            <p:strVal val="#ppt_y"/>
                                          </p:val>
                                        </p:tav>
                                      </p:tavLst>
                                    </p:anim>
                                    <p:animEffect transition="in" filter="fade">
                                      <p:cBhvr>
                                        <p:cTn id="50" dur="500"/>
                                        <p:tgtEl>
                                          <p:spTgt spid="87451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10" fill="hold" grpId="0" nodeType="clickEffect">
                                  <p:stCondLst>
                                    <p:cond delay="0"/>
                                  </p:stCondLst>
                                  <p:childTnLst>
                                    <p:set>
                                      <p:cBhvr>
                                        <p:cTn id="54" dur="1" fill="hold">
                                          <p:stCondLst>
                                            <p:cond delay="0"/>
                                          </p:stCondLst>
                                        </p:cTn>
                                        <p:tgtEl>
                                          <p:spTgt spid="874515"/>
                                        </p:tgtEl>
                                        <p:attrNameLst>
                                          <p:attrName>style.visibility</p:attrName>
                                        </p:attrNameLst>
                                      </p:cBhvr>
                                      <p:to>
                                        <p:strVal val="visible"/>
                                      </p:to>
                                    </p:set>
                                    <p:anim calcmode="lin" valueType="num">
                                      <p:cBhvr>
                                        <p:cTn id="55" dur="500" fill="hold"/>
                                        <p:tgtEl>
                                          <p:spTgt spid="874515"/>
                                        </p:tgtEl>
                                        <p:attrNameLst>
                                          <p:attrName>ppt_w</p:attrName>
                                        </p:attrNameLst>
                                      </p:cBhvr>
                                      <p:tavLst>
                                        <p:tav tm="0">
                                          <p:val>
                                            <p:fltVal val="0"/>
                                          </p:val>
                                        </p:tav>
                                        <p:tav tm="100000">
                                          <p:val>
                                            <p:strVal val="#ppt_w"/>
                                          </p:val>
                                        </p:tav>
                                      </p:tavLst>
                                    </p:anim>
                                    <p:anim calcmode="lin" valueType="num">
                                      <p:cBhvr>
                                        <p:cTn id="56" dur="500" fill="hold"/>
                                        <p:tgtEl>
                                          <p:spTgt spid="874515"/>
                                        </p:tgtEl>
                                        <p:attrNameLst>
                                          <p:attrName>ppt_h</p:attrName>
                                        </p:attrNameLst>
                                      </p:cBhvr>
                                      <p:tavLst>
                                        <p:tav tm="0">
                                          <p:val>
                                            <p:strVal val="#ppt_h"/>
                                          </p:val>
                                        </p:tav>
                                        <p:tav tm="100000">
                                          <p:val>
                                            <p:strVal val="#ppt_h"/>
                                          </p:val>
                                        </p:tav>
                                      </p:tavLst>
                                    </p:anim>
                                  </p:childTnLst>
                                </p:cTn>
                              </p:par>
                              <p:par>
                                <p:cTn id="57" presetID="17" presetClass="entr" presetSubtype="10" fill="hold" grpId="0" nodeType="withEffect">
                                  <p:stCondLst>
                                    <p:cond delay="0"/>
                                  </p:stCondLst>
                                  <p:childTnLst>
                                    <p:set>
                                      <p:cBhvr>
                                        <p:cTn id="58" dur="1" fill="hold">
                                          <p:stCondLst>
                                            <p:cond delay="0"/>
                                          </p:stCondLst>
                                        </p:cTn>
                                        <p:tgtEl>
                                          <p:spTgt spid="874516"/>
                                        </p:tgtEl>
                                        <p:attrNameLst>
                                          <p:attrName>style.visibility</p:attrName>
                                        </p:attrNameLst>
                                      </p:cBhvr>
                                      <p:to>
                                        <p:strVal val="visible"/>
                                      </p:to>
                                    </p:set>
                                    <p:anim calcmode="lin" valueType="num">
                                      <p:cBhvr>
                                        <p:cTn id="59" dur="500" fill="hold"/>
                                        <p:tgtEl>
                                          <p:spTgt spid="874516"/>
                                        </p:tgtEl>
                                        <p:attrNameLst>
                                          <p:attrName>ppt_w</p:attrName>
                                        </p:attrNameLst>
                                      </p:cBhvr>
                                      <p:tavLst>
                                        <p:tav tm="0">
                                          <p:val>
                                            <p:fltVal val="0"/>
                                          </p:val>
                                        </p:tav>
                                        <p:tav tm="100000">
                                          <p:val>
                                            <p:strVal val="#ppt_w"/>
                                          </p:val>
                                        </p:tav>
                                      </p:tavLst>
                                    </p:anim>
                                    <p:anim calcmode="lin" valueType="num">
                                      <p:cBhvr>
                                        <p:cTn id="60" dur="500" fill="hold"/>
                                        <p:tgtEl>
                                          <p:spTgt spid="874516"/>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52" presetClass="entr" presetSubtype="0" fill="hold" grpId="0" nodeType="clickEffect">
                                  <p:stCondLst>
                                    <p:cond delay="0"/>
                                  </p:stCondLst>
                                  <p:childTnLst>
                                    <p:set>
                                      <p:cBhvr>
                                        <p:cTn id="64" dur="1" fill="hold">
                                          <p:stCondLst>
                                            <p:cond delay="0"/>
                                          </p:stCondLst>
                                        </p:cTn>
                                        <p:tgtEl>
                                          <p:spTgt spid="874520"/>
                                        </p:tgtEl>
                                        <p:attrNameLst>
                                          <p:attrName>style.visibility</p:attrName>
                                        </p:attrNameLst>
                                      </p:cBhvr>
                                      <p:to>
                                        <p:strVal val="visible"/>
                                      </p:to>
                                    </p:set>
                                    <p:animScale>
                                      <p:cBhvr>
                                        <p:cTn id="65" dur="1000" decel="50000" fill="hold">
                                          <p:stCondLst>
                                            <p:cond delay="0"/>
                                          </p:stCondLst>
                                        </p:cTn>
                                        <p:tgtEl>
                                          <p:spTgt spid="8745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6" dur="1000" decel="50000" fill="hold">
                                          <p:stCondLst>
                                            <p:cond delay="0"/>
                                          </p:stCondLst>
                                        </p:cTn>
                                        <p:tgtEl>
                                          <p:spTgt spid="874520"/>
                                        </p:tgtEl>
                                        <p:attrNameLst>
                                          <p:attrName>ppt_x</p:attrName>
                                          <p:attrName>ppt_y</p:attrName>
                                        </p:attrNameLst>
                                      </p:cBhvr>
                                    </p:animMotion>
                                    <p:animEffect transition="in" filter="fade">
                                      <p:cBhvr>
                                        <p:cTn id="67" dur="1000"/>
                                        <p:tgtEl>
                                          <p:spTgt spid="87452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74517"/>
                                        </p:tgtEl>
                                        <p:attrNameLst>
                                          <p:attrName>style.visibility</p:attrName>
                                        </p:attrNameLst>
                                      </p:cBhvr>
                                      <p:to>
                                        <p:strVal val="visible"/>
                                      </p:to>
                                    </p:set>
                                    <p:animEffect transition="in" filter="wipe(left)">
                                      <p:cBhvr>
                                        <p:cTn id="72" dur="500"/>
                                        <p:tgtEl>
                                          <p:spTgt spid="874517"/>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874519"/>
                                        </p:tgtEl>
                                        <p:attrNameLst>
                                          <p:attrName>style.visibility</p:attrName>
                                        </p:attrNameLst>
                                      </p:cBhvr>
                                      <p:to>
                                        <p:strVal val="visible"/>
                                      </p:to>
                                    </p:set>
                                    <p:animEffect transition="in" filter="wipe(left)">
                                      <p:cBhvr>
                                        <p:cTn id="75" dur="500"/>
                                        <p:tgtEl>
                                          <p:spTgt spid="874519"/>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874518"/>
                                        </p:tgtEl>
                                        <p:attrNameLst>
                                          <p:attrName>style.visibility</p:attrName>
                                        </p:attrNameLst>
                                      </p:cBhvr>
                                      <p:to>
                                        <p:strVal val="visible"/>
                                      </p:to>
                                    </p:set>
                                    <p:animEffect transition="in" filter="wipe(left)">
                                      <p:cBhvr>
                                        <p:cTn id="78" dur="500"/>
                                        <p:tgtEl>
                                          <p:spTgt spid="87451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7452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5" presetClass="entr" presetSubtype="0" fill="hold" grpId="0" nodeType="clickEffect">
                                  <p:stCondLst>
                                    <p:cond delay="0"/>
                                  </p:stCondLst>
                                  <p:childTnLst>
                                    <p:set>
                                      <p:cBhvr>
                                        <p:cTn id="86" dur="1" fill="hold">
                                          <p:stCondLst>
                                            <p:cond delay="0"/>
                                          </p:stCondLst>
                                        </p:cTn>
                                        <p:tgtEl>
                                          <p:spTgt spid="874522"/>
                                        </p:tgtEl>
                                        <p:attrNameLst>
                                          <p:attrName>style.visibility</p:attrName>
                                        </p:attrNameLst>
                                      </p:cBhvr>
                                      <p:to>
                                        <p:strVal val="visible"/>
                                      </p:to>
                                    </p:set>
                                    <p:anim calcmode="lin" valueType="num">
                                      <p:cBhvr>
                                        <p:cTn id="87" dur="1000" fill="hold"/>
                                        <p:tgtEl>
                                          <p:spTgt spid="874522"/>
                                        </p:tgtEl>
                                        <p:attrNameLst>
                                          <p:attrName>ppt_w</p:attrName>
                                        </p:attrNameLst>
                                      </p:cBhvr>
                                      <p:tavLst>
                                        <p:tav tm="0">
                                          <p:val>
                                            <p:fltVal val="0"/>
                                          </p:val>
                                        </p:tav>
                                        <p:tav tm="100000">
                                          <p:val>
                                            <p:strVal val="#ppt_w"/>
                                          </p:val>
                                        </p:tav>
                                      </p:tavLst>
                                    </p:anim>
                                    <p:anim calcmode="lin" valueType="num">
                                      <p:cBhvr>
                                        <p:cTn id="88" dur="1000" fill="hold"/>
                                        <p:tgtEl>
                                          <p:spTgt spid="874522"/>
                                        </p:tgtEl>
                                        <p:attrNameLst>
                                          <p:attrName>ppt_h</p:attrName>
                                        </p:attrNameLst>
                                      </p:cBhvr>
                                      <p:tavLst>
                                        <p:tav tm="0">
                                          <p:val>
                                            <p:fltVal val="0"/>
                                          </p:val>
                                        </p:tav>
                                        <p:tav tm="100000">
                                          <p:val>
                                            <p:strVal val="#ppt_h"/>
                                          </p:val>
                                        </p:tav>
                                      </p:tavLst>
                                    </p:anim>
                                    <p:anim calcmode="lin" valueType="num">
                                      <p:cBhvr>
                                        <p:cTn id="89" dur="1000" fill="hold"/>
                                        <p:tgtEl>
                                          <p:spTgt spid="874522"/>
                                        </p:tgtEl>
                                        <p:attrNameLst>
                                          <p:attrName>ppt_x</p:attrName>
                                        </p:attrNameLst>
                                      </p:cBhvr>
                                      <p:tavLst>
                                        <p:tav tm="0" fmla="#ppt_x+(cos(-2*pi*(1-$))*-#ppt_x-sin(-2*pi*(1-$))*(1-#ppt_y))*(1-$)">
                                          <p:val>
                                            <p:fltVal val="0"/>
                                          </p:val>
                                        </p:tav>
                                        <p:tav tm="100000">
                                          <p:val>
                                            <p:fltVal val="1"/>
                                          </p:val>
                                        </p:tav>
                                      </p:tavLst>
                                    </p:anim>
                                    <p:anim calcmode="lin" valueType="num">
                                      <p:cBhvr>
                                        <p:cTn id="90" dur="1000" fill="hold"/>
                                        <p:tgtEl>
                                          <p:spTgt spid="87452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498" grpId="0" animBg="1"/>
      <p:bldP spid="874499" grpId="0" animBg="1"/>
      <p:bldP spid="874500" grpId="0" animBg="1"/>
      <p:bldP spid="874501" grpId="0" animBg="1"/>
      <p:bldP spid="874502" grpId="0" animBg="1"/>
      <p:bldP spid="874503" grpId="0" animBg="1"/>
      <p:bldP spid="874504" grpId="0" animBg="1"/>
      <p:bldP spid="874505" grpId="0" animBg="1"/>
      <p:bldP spid="874506" grpId="0" animBg="1"/>
      <p:bldP spid="874507" grpId="0" animBg="1"/>
      <p:bldP spid="874508" grpId="0" animBg="1"/>
      <p:bldP spid="874509" grpId="0" animBg="1"/>
      <p:bldP spid="874510" grpId="0" animBg="1"/>
      <p:bldP spid="874511" grpId="0"/>
      <p:bldP spid="874512" grpId="0"/>
      <p:bldP spid="874513" grpId="0" animBg="1"/>
      <p:bldP spid="874514" grpId="0" animBg="1"/>
      <p:bldP spid="874515" grpId="0" animBg="1"/>
      <p:bldP spid="874516" grpId="0"/>
      <p:bldP spid="874517" grpId="0" animBg="1"/>
      <p:bldP spid="874518" grpId="0" animBg="1"/>
      <p:bldP spid="874519" grpId="0" animBg="1"/>
      <p:bldP spid="874520" grpId="0"/>
      <p:bldP spid="874521" grpId="0"/>
      <p:bldP spid="87452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6549" name="Picture 5" descr="micky1"/>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tretch>
            <a:fillRect/>
          </a:stretch>
        </p:blipFill>
        <p:spPr>
          <a:xfrm>
            <a:off x="7608168" y="4732337"/>
            <a:ext cx="1905000" cy="1438275"/>
          </a:xfrm>
        </p:spPr>
      </p:pic>
      <p:sp>
        <p:nvSpPr>
          <p:cNvPr id="876546" name="Rectangle 2"/>
          <p:cNvSpPr>
            <a:spLocks noGrp="1" noRot="1" noChangeArrowheads="1"/>
          </p:cNvSpPr>
          <p:nvPr>
            <p:ph type="body" sz="half" idx="4294967295"/>
          </p:nvPr>
        </p:nvSpPr>
        <p:spPr>
          <a:xfrm>
            <a:off x="2133600" y="1406526"/>
            <a:ext cx="7850832" cy="4419600"/>
          </a:xfrm>
        </p:spPr>
        <p:txBody>
          <a:bodyPr/>
          <a:lstStyle/>
          <a:p>
            <a:r>
              <a:rPr lang="en-US" altLang="zh-CN" sz="2400" dirty="0"/>
              <a:t>I/O</a:t>
            </a:r>
            <a:r>
              <a:rPr lang="zh-CN" altLang="en-US" sz="2400" dirty="0"/>
              <a:t>传输引起数据不一致是因为处理机</a:t>
            </a:r>
            <a:r>
              <a:rPr lang="en-US" altLang="zh-CN" sz="2400" dirty="0"/>
              <a:t>P1</a:t>
            </a:r>
            <a:r>
              <a:rPr lang="zh-CN" altLang="en-US" sz="2400" dirty="0"/>
              <a:t>和</a:t>
            </a:r>
            <a:r>
              <a:rPr lang="en-US" altLang="zh-CN" sz="2400" dirty="0"/>
              <a:t>P2</a:t>
            </a:r>
            <a:r>
              <a:rPr lang="zh-CN" altLang="en-US" sz="2400" dirty="0"/>
              <a:t>共享</a:t>
            </a:r>
            <a:r>
              <a:rPr lang="en-US" altLang="zh-CN" sz="2400" dirty="0"/>
              <a:t>I/O</a:t>
            </a:r>
            <a:r>
              <a:rPr lang="zh-CN" altLang="en-US" sz="2400" dirty="0"/>
              <a:t>处理机，</a:t>
            </a:r>
            <a:r>
              <a:rPr lang="en-US" altLang="zh-CN" sz="2400" dirty="0"/>
              <a:t>I/O</a:t>
            </a:r>
            <a:r>
              <a:rPr lang="zh-CN" altLang="en-US" sz="2400" dirty="0"/>
              <a:t>传输发生在</a:t>
            </a:r>
            <a:r>
              <a:rPr lang="en-US" altLang="zh-CN" sz="2400" dirty="0"/>
              <a:t>I/O</a:t>
            </a:r>
            <a:r>
              <a:rPr lang="zh-CN" altLang="en-US" sz="2400" dirty="0"/>
              <a:t>处理机和内存之间。</a:t>
            </a:r>
            <a:endParaRPr lang="en-US" altLang="zh-CN" sz="2400" dirty="0"/>
          </a:p>
          <a:p>
            <a:r>
              <a:rPr kumimoji="1" lang="zh-CN" altLang="en-US" sz="2400" b="1" dirty="0"/>
              <a:t>一种解决</a:t>
            </a:r>
            <a:r>
              <a:rPr kumimoji="1" lang="en-US" altLang="zh-CN" sz="2400" b="1" dirty="0"/>
              <a:t>I/O</a:t>
            </a:r>
            <a:r>
              <a:rPr kumimoji="1" lang="zh-CN" altLang="en-US" sz="2400" b="1" dirty="0"/>
              <a:t>操作引起不一致的方法：</a:t>
            </a:r>
            <a:endParaRPr kumimoji="1" lang="en-US" altLang="zh-CN" sz="2400" b="1" dirty="0"/>
          </a:p>
          <a:p>
            <a:pPr lvl="1"/>
            <a:endParaRPr kumimoji="1" lang="zh-CN" altLang="en-US" sz="2000" b="1" dirty="0"/>
          </a:p>
          <a:p>
            <a:pPr lvl="1"/>
            <a:r>
              <a:rPr kumimoji="1" lang="en-US" altLang="zh-CN" sz="2000" dirty="0"/>
              <a:t> </a:t>
            </a:r>
            <a:r>
              <a:rPr kumimoji="1" lang="zh-CN" altLang="en-US" sz="2000" dirty="0"/>
              <a:t>把</a:t>
            </a:r>
            <a:r>
              <a:rPr kumimoji="1" lang="en-US" altLang="zh-CN" sz="2000" dirty="0"/>
              <a:t>I/O</a:t>
            </a:r>
            <a:r>
              <a:rPr kumimoji="1" lang="zh-CN" altLang="en-US" sz="2000" dirty="0"/>
              <a:t>处理机（</a:t>
            </a:r>
            <a:r>
              <a:rPr kumimoji="1" lang="en-US" altLang="zh-CN" sz="2000" dirty="0"/>
              <a:t>IOP1</a:t>
            </a:r>
            <a:r>
              <a:rPr kumimoji="1" lang="zh-CN" altLang="en-US" sz="2000" dirty="0"/>
              <a:t>和</a:t>
            </a:r>
            <a:r>
              <a:rPr kumimoji="1" lang="en-US" altLang="zh-CN" sz="2000" dirty="0"/>
              <a:t>IOP2</a:t>
            </a:r>
            <a:r>
              <a:rPr kumimoji="1" lang="zh-CN" altLang="en-US" sz="2000" dirty="0"/>
              <a:t>）分别连接到私有高速缓存</a:t>
            </a:r>
            <a:r>
              <a:rPr kumimoji="1" lang="en-US" altLang="zh-CN" sz="2000" dirty="0"/>
              <a:t>C1</a:t>
            </a:r>
            <a:r>
              <a:rPr kumimoji="1" lang="zh-CN" altLang="en-US" sz="2000" dirty="0"/>
              <a:t>和</a:t>
            </a:r>
            <a:r>
              <a:rPr kumimoji="1" lang="en-US" altLang="zh-CN" sz="2000" dirty="0"/>
              <a:t>C2</a:t>
            </a:r>
            <a:r>
              <a:rPr kumimoji="1" lang="zh-CN" altLang="en-US" sz="2000" dirty="0"/>
              <a:t>上，使处理机和</a:t>
            </a:r>
            <a:r>
              <a:rPr kumimoji="1" lang="en-US" altLang="zh-CN" sz="2000" dirty="0"/>
              <a:t>I/O</a:t>
            </a:r>
            <a:r>
              <a:rPr kumimoji="1" lang="zh-CN" altLang="en-US" sz="2000" dirty="0"/>
              <a:t>处理机共享高速缓存。这样，只要能保证各</a:t>
            </a:r>
            <a:r>
              <a:rPr kumimoji="1" lang="en-US" altLang="zh-CN" sz="2000" dirty="0"/>
              <a:t>Cache</a:t>
            </a:r>
            <a:r>
              <a:rPr kumimoji="1" lang="zh-CN" altLang="en-US" sz="2000" dirty="0"/>
              <a:t>之间以及</a:t>
            </a:r>
            <a:r>
              <a:rPr kumimoji="1" lang="en-US" altLang="zh-CN" sz="2000" dirty="0"/>
              <a:t>Cache</a:t>
            </a:r>
            <a:r>
              <a:rPr kumimoji="1" lang="zh-CN" altLang="en-US" sz="2000" dirty="0"/>
              <a:t>和内存之间的数据一致性，就能够保证</a:t>
            </a:r>
            <a:r>
              <a:rPr kumimoji="1" lang="en-US" altLang="zh-CN" sz="2000" dirty="0"/>
              <a:t>I/O</a:t>
            </a:r>
            <a:r>
              <a:rPr kumimoji="1" lang="zh-CN" altLang="en-US" sz="2000" dirty="0"/>
              <a:t>操作不会引起不一致。</a:t>
            </a:r>
            <a:endParaRPr lang="zh-CN" altLang="en-US" sz="2000" dirty="0"/>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9936" y="795246"/>
            <a:ext cx="1158298" cy="1033889"/>
          </a:xfrm>
          <a:prstGeom prst="rect">
            <a:avLst/>
          </a:prstGeom>
        </p:spPr>
      </p:pic>
      <p:sp>
        <p:nvSpPr>
          <p:cNvPr id="5" name="矩形 4"/>
          <p:cNvSpPr/>
          <p:nvPr/>
        </p:nvSpPr>
        <p:spPr>
          <a:xfrm>
            <a:off x="152400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latin typeface="Arial"/>
              <a:ea typeface="宋体"/>
            </a:endParaRPr>
          </a:p>
        </p:txBody>
      </p:sp>
      <p:sp>
        <p:nvSpPr>
          <p:cNvPr id="2" name="标题 1"/>
          <p:cNvSpPr>
            <a:spLocks noGrp="1"/>
          </p:cNvSpPr>
          <p:nvPr>
            <p:ph type="ctrTitle" idx="4294967295"/>
          </p:nvPr>
        </p:nvSpPr>
        <p:spPr>
          <a:xfrm>
            <a:off x="1524001" y="2744788"/>
            <a:ext cx="9143999" cy="863600"/>
          </a:xfrm>
          <a:prstGeom prst="rect">
            <a:avLst/>
          </a:prstGeom>
        </p:spPr>
        <p:txBody>
          <a:bodyPr/>
          <a:lstStyle/>
          <a:p>
            <a:pPr algn="ctr"/>
            <a:r>
              <a:rPr lang="zh-CN" altLang="en-US" sz="3200" kern="1200" dirty="0">
                <a:latin typeface="黑体" panose="02010609060101010101" pitchFamily="49" charset="-122"/>
                <a:ea typeface="黑体" panose="02010609060101010101" pitchFamily="49" charset="-122"/>
                <a:cs typeface="+mn-cs"/>
              </a:rPr>
              <a:t>多处理器缓存一致性协议</a:t>
            </a:r>
          </a:p>
        </p:txBody>
      </p:sp>
      <p:sp>
        <p:nvSpPr>
          <p:cNvPr id="8" name="等腰三角形 7"/>
          <p:cNvSpPr/>
          <p:nvPr/>
        </p:nvSpPr>
        <p:spPr>
          <a:xfrm rot="10800000">
            <a:off x="5939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ltLang="zh-CN" dirty="0">
              <a:solidFill>
                <a:srgbClr val="004EA2"/>
              </a:solidFill>
              <a:latin typeface="Arial"/>
              <a:ea typeface="宋体"/>
            </a:endParaRPr>
          </a:p>
        </p:txBody>
      </p:sp>
      <p:sp>
        <p:nvSpPr>
          <p:cNvPr id="11" name="矩形 10"/>
          <p:cNvSpPr/>
          <p:nvPr/>
        </p:nvSpPr>
        <p:spPr>
          <a:xfrm>
            <a:off x="1523999" y="2222867"/>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latin typeface="Arial"/>
              <a:ea typeface="宋体"/>
            </a:endParaRPr>
          </a:p>
        </p:txBody>
      </p:sp>
      <p:sp>
        <p:nvSpPr>
          <p:cNvPr id="9" name="矩形 8"/>
          <p:cNvSpPr/>
          <p:nvPr/>
        </p:nvSpPr>
        <p:spPr>
          <a:xfrm>
            <a:off x="4484947" y="4659302"/>
            <a:ext cx="3222105" cy="1597040"/>
          </a:xfrm>
          <a:prstGeom prst="rect">
            <a:avLst/>
          </a:prstGeom>
        </p:spPr>
        <p:txBody>
          <a:bodyPr wrap="square">
            <a:spAutoFit/>
          </a:bodyPr>
          <a:lstStyle/>
          <a:p>
            <a:pPr algn="ctr" fontAlgn="base">
              <a:spcBef>
                <a:spcPct val="0"/>
              </a:spcBef>
              <a:spcAft>
                <a:spcPct val="0"/>
              </a:spcAft>
            </a:pPr>
            <a:r>
              <a:rPr lang="zh-CN" altLang="en-US" sz="2400" dirty="0">
                <a:solidFill>
                  <a:srgbClr val="000000"/>
                </a:solidFill>
                <a:latin typeface="黑体" panose="02010609060101010101" pitchFamily="49" charset="-122"/>
                <a:ea typeface="黑体" panose="02010609060101010101" pitchFamily="49" charset="-122"/>
              </a:rPr>
              <a:t>陈文智</a:t>
            </a:r>
            <a:endParaRPr lang="en-US" altLang="zh-CN" sz="2400" dirty="0">
              <a:solidFill>
                <a:srgbClr val="000000"/>
              </a:solidFill>
              <a:latin typeface="黑体" panose="02010609060101010101" pitchFamily="49" charset="-122"/>
              <a:ea typeface="黑体" panose="02010609060101010101" pitchFamily="49" charset="-122"/>
            </a:endParaRPr>
          </a:p>
          <a:p>
            <a:pPr algn="ctr" fontAlgn="base">
              <a:spcBef>
                <a:spcPct val="0"/>
              </a:spcBef>
              <a:spcAft>
                <a:spcPct val="0"/>
              </a:spcAft>
            </a:pPr>
            <a:r>
              <a:rPr lang="zh-CN" altLang="en-US"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algn="ct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rPr>
              <a:t>浙江大学计算机学院</a:t>
            </a:r>
          </a:p>
          <a:p>
            <a:pPr algn="ctr" fontAlgn="base">
              <a:lnSpc>
                <a:spcPct val="150000"/>
              </a:lnSpc>
              <a:spcBef>
                <a:spcPct val="0"/>
              </a:spcBef>
              <a:spcAft>
                <a:spcPct val="0"/>
              </a:spcAft>
            </a:pPr>
            <a:r>
              <a:rPr lang="en-US" altLang="zh-CN" dirty="0">
                <a:solidFill>
                  <a:srgbClr val="000000"/>
                </a:solidFill>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1767315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Rot="1" noChangeArrowheads="1"/>
          </p:cNvSpPr>
          <p:nvPr>
            <p:ph type="title"/>
          </p:nvPr>
        </p:nvSpPr>
        <p:spPr/>
        <p:txBody>
          <a:bodyPr/>
          <a:lstStyle/>
          <a:p>
            <a:r>
              <a:rPr lang="zh-CN" altLang="en-US"/>
              <a:t>三、多处理器系统结构现状</a:t>
            </a:r>
          </a:p>
        </p:txBody>
      </p:sp>
      <p:sp>
        <p:nvSpPr>
          <p:cNvPr id="584707" name="Rectangle 3"/>
          <p:cNvSpPr>
            <a:spLocks noGrp="1" noRot="1" noChangeArrowheads="1"/>
          </p:cNvSpPr>
          <p:nvPr>
            <p:ph idx="1"/>
          </p:nvPr>
        </p:nvSpPr>
        <p:spPr>
          <a:xfrm>
            <a:off x="2133600" y="1052736"/>
            <a:ext cx="7924800" cy="4419600"/>
          </a:xfrm>
        </p:spPr>
        <p:txBody>
          <a:bodyPr/>
          <a:lstStyle/>
          <a:p>
            <a:r>
              <a:rPr lang="zh-CN" altLang="en-US" dirty="0"/>
              <a:t>内容丰富，分支众多的领域</a:t>
            </a:r>
          </a:p>
          <a:p>
            <a:pPr lvl="1"/>
            <a:r>
              <a:rPr lang="zh-CN" altLang="en-US" dirty="0"/>
              <a:t>不成熟</a:t>
            </a:r>
          </a:p>
          <a:p>
            <a:pPr lvl="1"/>
            <a:r>
              <a:rPr lang="zh-CN" altLang="en-US" dirty="0"/>
              <a:t>很多的新思想昙花一现（</a:t>
            </a:r>
            <a:r>
              <a:rPr lang="en-US" altLang="zh-CN" dirty="0"/>
              <a:t>coming &amp; going</a:t>
            </a:r>
            <a:r>
              <a:rPr lang="zh-CN" altLang="en-US" dirty="0"/>
              <a:t>）</a:t>
            </a:r>
          </a:p>
          <a:p>
            <a:pPr lvl="1"/>
            <a:r>
              <a:rPr lang="zh-CN" altLang="en-US" dirty="0"/>
              <a:t>并且是失败多于成功。</a:t>
            </a:r>
          </a:p>
          <a:p>
            <a:pPr lvl="1"/>
            <a:r>
              <a:rPr lang="zh-CN" altLang="en-US" dirty="0"/>
              <a:t>因此难以完整地介绍这一领域，避免经不起时间考验。</a:t>
            </a:r>
          </a:p>
          <a:p>
            <a:r>
              <a:rPr lang="zh-CN" altLang="en-US" dirty="0"/>
              <a:t>重点介绍多处理器设计的主流</a:t>
            </a:r>
            <a:r>
              <a:rPr lang="en-US" altLang="zh-CN" dirty="0"/>
              <a:t>----</a:t>
            </a:r>
          </a:p>
          <a:p>
            <a:pPr lvl="1"/>
            <a:r>
              <a:rPr lang="zh-CN" altLang="en-US" dirty="0"/>
              <a:t>中、小规模多处理器。处理器数</a:t>
            </a:r>
            <a:r>
              <a:rPr lang="en-US" altLang="zh-CN" dirty="0"/>
              <a:t>&lt;128</a:t>
            </a:r>
            <a:r>
              <a:rPr lang="zh-CN" altLang="en-US" dirty="0"/>
              <a:t>。</a:t>
            </a:r>
          </a:p>
          <a:p>
            <a:r>
              <a:rPr lang="zh-CN" altLang="en-US" dirty="0"/>
              <a:t>简单介绍处理器数</a:t>
            </a:r>
            <a:r>
              <a:rPr lang="en-US" altLang="zh-CN" dirty="0"/>
              <a:t>&gt;128</a:t>
            </a:r>
            <a:r>
              <a:rPr lang="zh-CN" altLang="en-US" dirty="0"/>
              <a:t>的大规模并行机</a:t>
            </a:r>
          </a:p>
          <a:p>
            <a:pPr lvl="1"/>
            <a:r>
              <a:rPr lang="zh-CN" altLang="en-US" dirty="0"/>
              <a:t>此类机器的未来系统结构并未确定。</a:t>
            </a:r>
          </a:p>
          <a:p>
            <a:pPr lvl="1"/>
            <a:r>
              <a:rPr lang="zh-CN" altLang="en-US" dirty="0"/>
              <a:t>市场生命力值得怀疑。</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FE05AA3-B641-4EB8-90EC-D115E73FFF1A}"/>
              </a:ext>
            </a:extLst>
          </p:cNvPr>
          <p:cNvSpPr>
            <a:spLocks noGrp="1"/>
          </p:cNvSpPr>
          <p:nvPr>
            <p:ph type="title"/>
          </p:nvPr>
        </p:nvSpPr>
        <p:spPr/>
        <p:txBody>
          <a:bodyPr/>
          <a:lstStyle/>
          <a:p>
            <a:r>
              <a:rPr lang="en-US" altLang="zh-CN" dirty="0"/>
              <a:t>Chapter Four (cont.)</a:t>
            </a:r>
            <a:endParaRPr lang="zh-CN" altLang="en-US" dirty="0"/>
          </a:p>
        </p:txBody>
      </p:sp>
      <p:sp>
        <p:nvSpPr>
          <p:cNvPr id="4" name="内容占位符 3">
            <a:extLst>
              <a:ext uri="{FF2B5EF4-FFF2-40B4-BE49-F238E27FC236}">
                <a16:creationId xmlns:a16="http://schemas.microsoft.com/office/drawing/2014/main" id="{308C4877-E25B-4A4D-9B0C-75DBC545FDCE}"/>
              </a:ext>
            </a:extLst>
          </p:cNvPr>
          <p:cNvSpPr>
            <a:spLocks noGrp="1"/>
          </p:cNvSpPr>
          <p:nvPr>
            <p:ph idx="1"/>
          </p:nvPr>
        </p:nvSpPr>
        <p:spPr/>
        <p:txBody>
          <a:bodyPr/>
          <a:lstStyle/>
          <a:p>
            <a:r>
              <a:rPr lang="en-US" altLang="zh-CN" dirty="0"/>
              <a:t> Multiprocessors and Thread-Level Parallelism </a:t>
            </a:r>
          </a:p>
          <a:p>
            <a:pPr lvl="1"/>
            <a:r>
              <a:rPr lang="en-US" altLang="zh-CN" dirty="0"/>
              <a:t>4.2 Centralized Shared-Memory Architecture</a:t>
            </a:r>
          </a:p>
          <a:p>
            <a:pPr lvl="1"/>
            <a:r>
              <a:rPr lang="en-US" altLang="zh-CN" dirty="0"/>
              <a:t>4.3 Distributed shared-Memory Architectures</a:t>
            </a:r>
          </a:p>
          <a:p>
            <a:endParaRPr lang="zh-CN" altLang="en-US" dirty="0"/>
          </a:p>
        </p:txBody>
      </p:sp>
    </p:spTree>
    <p:extLst>
      <p:ext uri="{BB962C8B-B14F-4D97-AF65-F5344CB8AC3E}">
        <p14:creationId xmlns:p14="http://schemas.microsoft.com/office/powerpoint/2010/main" val="3276202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Rot="1" noChangeArrowheads="1"/>
          </p:cNvSpPr>
          <p:nvPr>
            <p:ph type="title"/>
          </p:nvPr>
        </p:nvSpPr>
        <p:spPr/>
        <p:txBody>
          <a:bodyPr/>
          <a:lstStyle/>
          <a:p>
            <a:r>
              <a:rPr lang="en-US" altLang="zh-CN" dirty="0"/>
              <a:t>4.2.2 Basic schemes for Enforcing Coherence</a:t>
            </a:r>
          </a:p>
        </p:txBody>
      </p:sp>
      <p:sp>
        <p:nvSpPr>
          <p:cNvPr id="629763" name="Rectangle 3"/>
          <p:cNvSpPr>
            <a:spLocks noGrp="1" noRot="1" noChangeArrowheads="1"/>
          </p:cNvSpPr>
          <p:nvPr>
            <p:ph idx="1"/>
          </p:nvPr>
        </p:nvSpPr>
        <p:spPr>
          <a:xfrm>
            <a:off x="2099234" y="980728"/>
            <a:ext cx="7924800" cy="4419600"/>
          </a:xfrm>
        </p:spPr>
        <p:txBody>
          <a:bodyPr/>
          <a:lstStyle/>
          <a:p>
            <a:r>
              <a:rPr lang="zh-CN" altLang="en-US" dirty="0"/>
              <a:t>一、多处理器</a:t>
            </a:r>
            <a:r>
              <a:rPr lang="en-US" altLang="zh-CN" dirty="0"/>
              <a:t>cache</a:t>
            </a:r>
            <a:r>
              <a:rPr lang="zh-CN" altLang="en-US" dirty="0"/>
              <a:t>的作用</a:t>
            </a:r>
          </a:p>
          <a:p>
            <a:r>
              <a:rPr lang="en-US" altLang="zh-CN" dirty="0"/>
              <a:t>1. </a:t>
            </a:r>
            <a:r>
              <a:rPr lang="zh-CN" altLang="en-US" dirty="0"/>
              <a:t>作用</a:t>
            </a:r>
          </a:p>
          <a:p>
            <a:pPr lvl="1"/>
            <a:r>
              <a:rPr lang="en-US" altLang="zh-CN" dirty="0"/>
              <a:t>Caching</a:t>
            </a:r>
            <a:r>
              <a:rPr lang="zh-CN" altLang="en-US" dirty="0"/>
              <a:t>，即在相关处理器的</a:t>
            </a:r>
            <a:r>
              <a:rPr lang="en-US" altLang="zh-CN" dirty="0"/>
              <a:t>Caches</a:t>
            </a:r>
            <a:r>
              <a:rPr lang="zh-CN" altLang="en-US" dirty="0"/>
              <a:t>中保留共享数据的</a:t>
            </a:r>
            <a:r>
              <a:rPr lang="en-US" altLang="zh-CN" dirty="0"/>
              <a:t>copy</a:t>
            </a:r>
            <a:r>
              <a:rPr lang="zh-CN" altLang="en-US" dirty="0"/>
              <a:t>。</a:t>
            </a:r>
          </a:p>
          <a:p>
            <a:r>
              <a:rPr lang="zh-CN" altLang="en-US" dirty="0"/>
              <a:t>因此多处理器的</a:t>
            </a:r>
            <a:r>
              <a:rPr lang="en-US" altLang="zh-CN" dirty="0"/>
              <a:t>Cache</a:t>
            </a:r>
            <a:r>
              <a:rPr lang="zh-CN" altLang="en-US" dirty="0"/>
              <a:t>应提供两种功能：</a:t>
            </a:r>
          </a:p>
          <a:p>
            <a:pPr lvl="1"/>
            <a:r>
              <a:rPr lang="zh-CN" altLang="en-US" dirty="0"/>
              <a:t>共享数据的迁移（</a:t>
            </a:r>
            <a:r>
              <a:rPr lang="en-US" altLang="zh-CN" dirty="0"/>
              <a:t>migration</a:t>
            </a:r>
            <a:r>
              <a:rPr lang="zh-CN" altLang="en-US" dirty="0"/>
              <a:t>）：通过</a:t>
            </a:r>
            <a:r>
              <a:rPr lang="en-US" altLang="zh-CN" dirty="0"/>
              <a:t>move shared data to local cache, </a:t>
            </a:r>
            <a:r>
              <a:rPr lang="zh-CN" altLang="en-US" dirty="0"/>
              <a:t>并且</a:t>
            </a:r>
            <a:r>
              <a:rPr lang="en-US" altLang="zh-CN" dirty="0"/>
              <a:t>use the shared data in local cache</a:t>
            </a:r>
            <a:r>
              <a:rPr lang="zh-CN" altLang="en-US" dirty="0"/>
              <a:t>，来达到降低访问共享数据的</a:t>
            </a:r>
            <a:r>
              <a:rPr lang="en-US" altLang="zh-CN" dirty="0"/>
              <a:t>latency</a:t>
            </a:r>
            <a:r>
              <a:rPr lang="zh-CN" altLang="en-US" dirty="0"/>
              <a:t>。</a:t>
            </a:r>
          </a:p>
          <a:p>
            <a:pPr lvl="1"/>
            <a:r>
              <a:rPr lang="zh-CN" altLang="en-US" dirty="0"/>
              <a:t>共享数据的复制（</a:t>
            </a:r>
            <a:r>
              <a:rPr lang="en-US" altLang="zh-CN" dirty="0"/>
              <a:t>replication</a:t>
            </a:r>
            <a:r>
              <a:rPr lang="zh-CN" altLang="en-US" dirty="0"/>
              <a:t>）：指一旦某数据在某一</a:t>
            </a:r>
            <a:r>
              <a:rPr lang="en-US" altLang="zh-CN" dirty="0"/>
              <a:t>Cache</a:t>
            </a:r>
            <a:r>
              <a:rPr lang="zh-CN" altLang="en-US" dirty="0"/>
              <a:t>被改写后，应及时将改写值复制到其它</a:t>
            </a:r>
            <a:r>
              <a:rPr lang="en-US" altLang="zh-CN" dirty="0"/>
              <a:t>Cache</a:t>
            </a:r>
            <a:r>
              <a:rPr lang="zh-CN" altLang="en-US" dirty="0"/>
              <a:t>中去。保证多个处理器可同时读出共享数据。达到降低</a:t>
            </a:r>
            <a:r>
              <a:rPr lang="en-US" altLang="zh-CN" dirty="0"/>
              <a:t>latency(</a:t>
            </a:r>
            <a:r>
              <a:rPr lang="zh-CN" altLang="en-US" dirty="0"/>
              <a:t>远程调用）和减少对共享数据的竞争。</a:t>
            </a:r>
          </a:p>
        </p:txBody>
      </p:sp>
      <p:sp>
        <p:nvSpPr>
          <p:cNvPr id="2" name="文本框 1"/>
          <p:cNvSpPr txBox="1"/>
          <p:nvPr/>
        </p:nvSpPr>
        <p:spPr>
          <a:xfrm>
            <a:off x="2530784" y="6567661"/>
            <a:ext cx="184666" cy="369332"/>
          </a:xfrm>
          <a:prstGeom prst="rect">
            <a:avLst/>
          </a:prstGeom>
          <a:noFill/>
        </p:spPr>
        <p:txBody>
          <a:bodyPr wrap="none" rtlCol="0">
            <a:spAutoFit/>
          </a:bodyPr>
          <a:lstStyle/>
          <a:p>
            <a:pPr fontAlgn="base">
              <a:spcBef>
                <a:spcPct val="0"/>
              </a:spcBef>
              <a:spcAft>
                <a:spcPct val="0"/>
              </a:spcAft>
            </a:pPr>
            <a:endParaRPr kumimoji="1" lang="zh-CN" altLang="en-US">
              <a:solidFill>
                <a:srgbClr val="000000"/>
              </a:solidFill>
              <a:latin typeface="Arial" charset="0"/>
              <a:ea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Rot="1" noChangeArrowheads="1"/>
          </p:cNvSpPr>
          <p:nvPr>
            <p:ph type="title"/>
          </p:nvPr>
        </p:nvSpPr>
        <p:spPr/>
        <p:txBody>
          <a:bodyPr/>
          <a:lstStyle/>
          <a:p>
            <a:r>
              <a:rPr lang="en-US" altLang="zh-CN"/>
              <a:t>2. </a:t>
            </a:r>
            <a:r>
              <a:rPr lang="zh-CN" altLang="en-US"/>
              <a:t>实现思路</a:t>
            </a:r>
          </a:p>
        </p:txBody>
      </p:sp>
      <p:sp>
        <p:nvSpPr>
          <p:cNvPr id="630787" name="Rectangle 3"/>
          <p:cNvSpPr>
            <a:spLocks noGrp="1" noRot="1" noChangeArrowheads="1"/>
          </p:cNvSpPr>
          <p:nvPr>
            <p:ph idx="1"/>
          </p:nvPr>
        </p:nvSpPr>
        <p:spPr/>
        <p:txBody>
          <a:bodyPr/>
          <a:lstStyle/>
          <a:p>
            <a:r>
              <a:rPr lang="zh-CN" altLang="en-US" dirty="0"/>
              <a:t>在小规模多处理器系统中，采用</a:t>
            </a:r>
            <a:r>
              <a:rPr lang="zh-CN" altLang="en-US" b="1" dirty="0"/>
              <a:t>硬件</a:t>
            </a:r>
            <a:r>
              <a:rPr lang="zh-CN" altLang="en-US" dirty="0"/>
              <a:t>解决方法，而不是软件方法；</a:t>
            </a:r>
          </a:p>
          <a:p>
            <a:r>
              <a:rPr lang="zh-CN" altLang="en-US" dirty="0"/>
              <a:t>引进维护</a:t>
            </a:r>
            <a:r>
              <a:rPr lang="en-US" altLang="zh-CN" dirty="0"/>
              <a:t>Cache coherence</a:t>
            </a:r>
            <a:r>
              <a:rPr lang="zh-CN" altLang="en-US" dirty="0"/>
              <a:t>的协议，称为</a:t>
            </a:r>
            <a:r>
              <a:rPr lang="en-US" altLang="zh-CN" dirty="0"/>
              <a:t>cache-coherence protocol</a:t>
            </a:r>
            <a:r>
              <a:rPr lang="zh-CN" altLang="en-US" dirty="0"/>
              <a:t>。</a:t>
            </a:r>
          </a:p>
          <a:p>
            <a:r>
              <a:rPr lang="zh-CN" altLang="en-US" dirty="0"/>
              <a:t>实现</a:t>
            </a:r>
            <a:r>
              <a:rPr lang="en-US" altLang="zh-CN" dirty="0"/>
              <a:t>cache-coherence protocol</a:t>
            </a:r>
            <a:r>
              <a:rPr lang="zh-CN" altLang="en-US" dirty="0"/>
              <a:t>的关键是：跟踪共享数据块的状态。</a:t>
            </a:r>
          </a:p>
          <a:p>
            <a:r>
              <a:rPr lang="zh-CN" altLang="en-US" dirty="0"/>
              <a:t>存在两类</a:t>
            </a:r>
            <a:r>
              <a:rPr lang="en-US" altLang="zh-CN" dirty="0"/>
              <a:t>protocols,</a:t>
            </a:r>
            <a:r>
              <a:rPr lang="zh-CN" altLang="en-US" dirty="0"/>
              <a:t>对应两种不同的跟踪共享状态的技术：基于目录的技术和监听技术。</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Rot="1" noChangeArrowheads="1"/>
          </p:cNvSpPr>
          <p:nvPr>
            <p:ph type="title"/>
          </p:nvPr>
        </p:nvSpPr>
        <p:spPr/>
        <p:txBody>
          <a:bodyPr/>
          <a:lstStyle/>
          <a:p>
            <a:r>
              <a:rPr lang="zh-CN" altLang="en-US"/>
              <a:t>二、两类一致性协议	</a:t>
            </a:r>
          </a:p>
        </p:txBody>
      </p:sp>
      <p:sp>
        <p:nvSpPr>
          <p:cNvPr id="631811" name="Rectangle 3"/>
          <p:cNvSpPr>
            <a:spLocks noGrp="1" noRot="1" noChangeArrowheads="1"/>
          </p:cNvSpPr>
          <p:nvPr>
            <p:ph idx="1"/>
          </p:nvPr>
        </p:nvSpPr>
        <p:spPr/>
        <p:txBody>
          <a:bodyPr/>
          <a:lstStyle/>
          <a:p>
            <a:r>
              <a:rPr lang="en-US" altLang="zh-CN" dirty="0"/>
              <a:t>1. Directory based</a:t>
            </a:r>
            <a:r>
              <a:rPr lang="zh-CN" altLang="en-US" dirty="0"/>
              <a:t>（基于目录）</a:t>
            </a:r>
          </a:p>
          <a:p>
            <a:pPr lvl="1"/>
            <a:r>
              <a:rPr lang="zh-CN" altLang="en-US" dirty="0"/>
              <a:t>把物理存储器中数据块的共享状态放在一个称为目录的结构之中。</a:t>
            </a:r>
          </a:p>
          <a:p>
            <a:r>
              <a:rPr lang="en-US" altLang="zh-CN" dirty="0"/>
              <a:t>2.  Snooping</a:t>
            </a:r>
            <a:r>
              <a:rPr lang="zh-CN" altLang="en-US" dirty="0"/>
              <a:t>（监听）</a:t>
            </a:r>
          </a:p>
          <a:p>
            <a:pPr lvl="1"/>
            <a:r>
              <a:rPr lang="zh-CN" altLang="en-US" dirty="0"/>
              <a:t>数据块的共享状态分散保留在每一拥有该数据块</a:t>
            </a:r>
            <a:r>
              <a:rPr lang="en-US" altLang="zh-CN" dirty="0"/>
              <a:t>copy</a:t>
            </a:r>
            <a:r>
              <a:rPr lang="zh-CN" altLang="en-US" dirty="0"/>
              <a:t>的</a:t>
            </a:r>
            <a:r>
              <a:rPr lang="en-US" altLang="zh-CN" dirty="0"/>
              <a:t>Cache</a:t>
            </a:r>
            <a:r>
              <a:rPr lang="zh-CN" altLang="en-US" dirty="0"/>
              <a:t>中，即不存在集中保留共享状态的结构。由于</a:t>
            </a:r>
            <a:r>
              <a:rPr lang="en-US" altLang="zh-CN" dirty="0"/>
              <a:t>Cache</a:t>
            </a:r>
            <a:r>
              <a:rPr lang="zh-CN" altLang="en-US" dirty="0"/>
              <a:t>通常是与共享存储器总线相连接，所有</a:t>
            </a:r>
            <a:r>
              <a:rPr lang="en-US" altLang="zh-CN" dirty="0"/>
              <a:t>Cache</a:t>
            </a:r>
            <a:r>
              <a:rPr lang="zh-CN" altLang="en-US" dirty="0"/>
              <a:t>控制器监控（</a:t>
            </a:r>
            <a:r>
              <a:rPr lang="en-US" altLang="zh-CN" dirty="0"/>
              <a:t>monitor</a:t>
            </a:r>
            <a:r>
              <a:rPr lang="zh-CN" altLang="en-US" dirty="0"/>
              <a:t>）</a:t>
            </a:r>
            <a:r>
              <a:rPr lang="en-US" altLang="zh-CN" dirty="0"/>
              <a:t>or</a:t>
            </a:r>
            <a:r>
              <a:rPr lang="zh-CN" altLang="en-US" dirty="0"/>
              <a:t>监听（</a:t>
            </a:r>
            <a:r>
              <a:rPr lang="en-US" altLang="zh-CN" dirty="0"/>
              <a:t>snoop</a:t>
            </a:r>
            <a:r>
              <a:rPr lang="zh-CN" altLang="en-US" dirty="0"/>
              <a:t>）总线，去发现它们（</a:t>
            </a:r>
            <a:r>
              <a:rPr lang="en-US" altLang="zh-CN" dirty="0"/>
              <a:t>cache</a:t>
            </a:r>
            <a:r>
              <a:rPr lang="zh-CN" altLang="en-US" dirty="0"/>
              <a:t>）是否拥有总线请求的数据块。</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28235DE-1BA0-4C9A-BC0A-25458C8B102C}"/>
              </a:ext>
            </a:extLst>
          </p:cNvPr>
          <p:cNvSpPr>
            <a:spLocks noGrp="1"/>
          </p:cNvSpPr>
          <p:nvPr>
            <p:ph type="title"/>
          </p:nvPr>
        </p:nvSpPr>
        <p:spPr/>
        <p:txBody>
          <a:bodyPr/>
          <a:lstStyle/>
          <a:p>
            <a:endParaRPr lang="zh-CN" altLang="en-US"/>
          </a:p>
        </p:txBody>
      </p:sp>
      <p:pic>
        <p:nvPicPr>
          <p:cNvPr id="6727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755118" y="1833452"/>
            <a:ext cx="6681763" cy="3191095"/>
          </a:xfrm>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Rot="1" noChangeArrowheads="1"/>
          </p:cNvSpPr>
          <p:nvPr>
            <p:ph type="title"/>
          </p:nvPr>
        </p:nvSpPr>
        <p:spPr/>
        <p:txBody>
          <a:bodyPr/>
          <a:lstStyle/>
          <a:p>
            <a:endParaRPr lang="zh-CN" altLang="zh-CN" dirty="0"/>
          </a:p>
        </p:txBody>
      </p:sp>
      <p:graphicFrame>
        <p:nvGraphicFramePr>
          <p:cNvPr id="632836" name="Object 4"/>
          <p:cNvGraphicFramePr>
            <a:graphicFrameLocks noGrp="1" noChangeAspect="1"/>
          </p:cNvGraphicFramePr>
          <p:nvPr>
            <p:ph sz="half" idx="1"/>
          </p:nvPr>
        </p:nvGraphicFramePr>
        <p:xfrm>
          <a:off x="3468689" y="1052513"/>
          <a:ext cx="5291137" cy="3048000"/>
        </p:xfrm>
        <a:graphic>
          <a:graphicData uri="http://schemas.openxmlformats.org/presentationml/2006/ole">
            <mc:AlternateContent xmlns:mc="http://schemas.openxmlformats.org/markup-compatibility/2006">
              <mc:Choice xmlns:v="urn:schemas-microsoft-com:vml" Requires="v">
                <p:oleObj spid="_x0000_s5122" name="Picture" r:id="rId3" imgW="2066760" imgH="1190520" progId="Word.Picture.8">
                  <p:embed/>
                </p:oleObj>
              </mc:Choice>
              <mc:Fallback>
                <p:oleObj name="Picture" r:id="rId3" imgW="2066760" imgH="1190520" progId="Word.Picture.8">
                  <p:embed/>
                  <p:pic>
                    <p:nvPicPr>
                      <p:cNvPr id="6328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8689" y="1052513"/>
                        <a:ext cx="5291137" cy="3048000"/>
                      </a:xfrm>
                      <a:prstGeom prst="rect">
                        <a:avLst/>
                      </a:prstGeom>
                      <a:solidFill>
                        <a:schemeClr val="accent1"/>
                      </a:solidFill>
                    </p:spPr>
                  </p:pic>
                </p:oleObj>
              </mc:Fallback>
            </mc:AlternateContent>
          </a:graphicData>
        </a:graphic>
      </p:graphicFrame>
      <p:sp>
        <p:nvSpPr>
          <p:cNvPr id="632835" name="Rectangle 3"/>
          <p:cNvSpPr>
            <a:spLocks noGrp="1" noRot="1" noChangeArrowheads="1"/>
          </p:cNvSpPr>
          <p:nvPr>
            <p:ph type="body" sz="half" idx="2"/>
          </p:nvPr>
        </p:nvSpPr>
        <p:spPr>
          <a:xfrm>
            <a:off x="2351088" y="4203701"/>
            <a:ext cx="8013700" cy="1609725"/>
          </a:xfrm>
        </p:spPr>
        <p:txBody>
          <a:bodyPr/>
          <a:lstStyle/>
          <a:p>
            <a:r>
              <a:rPr lang="en-US" altLang="zh-CN" sz="2400" b="1"/>
              <a:t>Snooping protocol</a:t>
            </a:r>
            <a:r>
              <a:rPr lang="zh-CN" altLang="en-US" sz="2400" b="1"/>
              <a:t>在采用微处理器</a:t>
            </a:r>
            <a:r>
              <a:rPr lang="en-US" altLang="zh-CN" sz="2400" b="1"/>
              <a:t>+Cache</a:t>
            </a:r>
            <a:r>
              <a:rPr lang="zh-CN" altLang="en-US" sz="2400" b="1"/>
              <a:t>的共享存储多处理器系统中日益受到欢迎。因为协议可利用已存在的物理连接（</a:t>
            </a:r>
            <a:r>
              <a:rPr lang="en-US" altLang="zh-CN" sz="2400" b="1"/>
              <a:t>bus to memory</a:t>
            </a:r>
            <a:r>
              <a:rPr lang="zh-CN" altLang="en-US" sz="2400" b="1"/>
              <a:t>）达到查询</a:t>
            </a:r>
            <a:r>
              <a:rPr lang="en-US" altLang="zh-CN" sz="2400" b="1"/>
              <a:t>Cache</a:t>
            </a:r>
            <a:r>
              <a:rPr lang="zh-CN" altLang="en-US" sz="2400" b="1"/>
              <a:t>状态的目的。</a:t>
            </a:r>
            <a:endParaRPr lang="zh-CN" altLang="en-US" sz="2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Rot="1" noChangeArrowheads="1"/>
          </p:cNvSpPr>
          <p:nvPr>
            <p:ph type="title"/>
          </p:nvPr>
        </p:nvSpPr>
        <p:spPr/>
        <p:txBody>
          <a:bodyPr/>
          <a:lstStyle/>
          <a:p>
            <a:r>
              <a:rPr lang="en-US" altLang="zh-CN" dirty="0"/>
              <a:t>4.2.3 </a:t>
            </a:r>
            <a:r>
              <a:rPr lang="zh-CN" altLang="en-US" dirty="0"/>
              <a:t>两种监听协议</a:t>
            </a:r>
          </a:p>
        </p:txBody>
      </p:sp>
      <p:sp>
        <p:nvSpPr>
          <p:cNvPr id="633859" name="Rectangle 3"/>
          <p:cNvSpPr>
            <a:spLocks noGrp="1" noRot="1" noChangeArrowheads="1"/>
          </p:cNvSpPr>
          <p:nvPr>
            <p:ph idx="1"/>
          </p:nvPr>
        </p:nvSpPr>
        <p:spPr/>
        <p:txBody>
          <a:bodyPr/>
          <a:lstStyle/>
          <a:p>
            <a:r>
              <a:rPr lang="en-US" altLang="zh-CN"/>
              <a:t>1. Write invalidate protocol</a:t>
            </a:r>
            <a:r>
              <a:rPr lang="zh-CN" altLang="en-US"/>
              <a:t>（写时无效协议）</a:t>
            </a:r>
          </a:p>
          <a:p>
            <a:pPr lvl="1"/>
            <a:r>
              <a:rPr lang="zh-CN" altLang="en-US"/>
              <a:t>在进行写操作时，该</a:t>
            </a:r>
            <a:r>
              <a:rPr lang="en-US" altLang="zh-CN"/>
              <a:t>item</a:t>
            </a:r>
            <a:r>
              <a:rPr lang="zh-CN" altLang="en-US"/>
              <a:t>在所有其它</a:t>
            </a:r>
            <a:r>
              <a:rPr lang="en-US" altLang="zh-CN"/>
              <a:t>Cache</a:t>
            </a:r>
            <a:r>
              <a:rPr lang="zh-CN" altLang="en-US"/>
              <a:t>中的</a:t>
            </a:r>
            <a:r>
              <a:rPr lang="en-US" altLang="zh-CN"/>
              <a:t>copies</a:t>
            </a:r>
            <a:r>
              <a:rPr lang="zh-CN" altLang="en-US"/>
              <a:t>均无效。所以一旦写过某</a:t>
            </a:r>
            <a:r>
              <a:rPr lang="en-US" altLang="zh-CN"/>
              <a:t>item,</a:t>
            </a:r>
            <a:r>
              <a:rPr lang="zh-CN" altLang="en-US"/>
              <a:t>则所有处理器从其</a:t>
            </a:r>
            <a:r>
              <a:rPr lang="en-US" altLang="zh-CN"/>
              <a:t>cache</a:t>
            </a:r>
            <a:r>
              <a:rPr lang="zh-CN" altLang="en-US"/>
              <a:t>中读该</a:t>
            </a:r>
            <a:r>
              <a:rPr lang="en-US" altLang="zh-CN"/>
              <a:t>item</a:t>
            </a:r>
            <a:r>
              <a:rPr lang="zh-CN" altLang="en-US"/>
              <a:t>时均发生</a:t>
            </a:r>
            <a:r>
              <a:rPr lang="en-US" altLang="zh-CN"/>
              <a:t>miss</a:t>
            </a:r>
            <a:r>
              <a:rPr lang="zh-CN" altLang="en-US"/>
              <a:t>（因为已无效，需从共享存储器中重新读出），即需取最新写入的</a:t>
            </a:r>
            <a:r>
              <a:rPr lang="en-US" altLang="zh-CN"/>
              <a:t>copy</a:t>
            </a:r>
            <a:r>
              <a:rPr lang="zh-CN" altLang="en-US"/>
              <a:t>。若两个处理器要同时写同一</a:t>
            </a:r>
            <a:r>
              <a:rPr lang="en-US" altLang="zh-CN"/>
              <a:t>item</a:t>
            </a:r>
            <a:r>
              <a:rPr lang="zh-CN" altLang="en-US"/>
              <a:t>时，只有一个赢得写的权利（以后再介绍，如何决定输赢），而另一个处理器必须得到该数据的新</a:t>
            </a:r>
            <a:r>
              <a:rPr lang="en-US" altLang="zh-CN"/>
              <a:t>copy</a:t>
            </a:r>
            <a:r>
              <a:rPr lang="zh-CN" altLang="en-US"/>
              <a:t>后再写，因此这一</a:t>
            </a:r>
            <a:r>
              <a:rPr lang="en-US" altLang="zh-CN"/>
              <a:t>protocol</a:t>
            </a:r>
            <a:r>
              <a:rPr lang="zh-CN" altLang="en-US"/>
              <a:t>能强制性的实现写串行化。</a:t>
            </a:r>
            <a:r>
              <a:rPr lang="en-US" altLang="zh-CN"/>
              <a:t>(</a:t>
            </a:r>
            <a:r>
              <a:rPr lang="zh-CN" altLang="en-US"/>
              <a:t>思考</a:t>
            </a:r>
            <a:r>
              <a:rPr lang="en-US" altLang="zh-CN"/>
              <a:t>:</a:t>
            </a:r>
            <a:r>
              <a:rPr lang="zh-CN" altLang="en-US"/>
              <a:t>同一个处理器连续写的情况</a:t>
            </a:r>
            <a:r>
              <a:rPr lang="en-US" altLang="zh-CN"/>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Rot="1" noChangeArrowheads="1"/>
          </p:cNvSpPr>
          <p:nvPr>
            <p:ph type="title"/>
          </p:nvPr>
        </p:nvSpPr>
        <p:spPr/>
        <p:txBody>
          <a:bodyPr/>
          <a:lstStyle/>
          <a:p>
            <a:r>
              <a:rPr lang="zh-CN" altLang="en-US" dirty="0"/>
              <a:t>例</a:t>
            </a:r>
            <a:r>
              <a:rPr lang="en-US" altLang="zh-CN" dirty="0"/>
              <a:t>: </a:t>
            </a:r>
            <a:r>
              <a:rPr lang="zh-CN" altLang="en-US" dirty="0"/>
              <a:t>回写</a:t>
            </a:r>
            <a:r>
              <a:rPr lang="en-US" altLang="zh-CN" dirty="0"/>
              <a:t>Cache</a:t>
            </a:r>
            <a:r>
              <a:rPr lang="zh-CN" altLang="en-US" dirty="0"/>
              <a:t>和写无效</a:t>
            </a:r>
            <a:r>
              <a:rPr lang="en-US" altLang="zh-CN" dirty="0"/>
              <a:t>snooping protocol</a:t>
            </a:r>
          </a:p>
        </p:txBody>
      </p:sp>
      <p:graphicFrame>
        <p:nvGraphicFramePr>
          <p:cNvPr id="634883" name="Object 3"/>
          <p:cNvGraphicFramePr>
            <a:graphicFrameLocks noGrp="1" noChangeAspect="1"/>
          </p:cNvGraphicFramePr>
          <p:nvPr>
            <p:ph idx="1"/>
          </p:nvPr>
        </p:nvGraphicFramePr>
        <p:xfrm>
          <a:off x="2252426" y="1600200"/>
          <a:ext cx="7687149" cy="4419600"/>
        </p:xfrm>
        <a:graphic>
          <a:graphicData uri="http://schemas.openxmlformats.org/presentationml/2006/ole">
            <mc:AlternateContent xmlns:mc="http://schemas.openxmlformats.org/markup-compatibility/2006">
              <mc:Choice xmlns:v="urn:schemas-microsoft-com:vml" Requires="v">
                <p:oleObj spid="_x0000_s6146" name="Document" r:id="rId3" imgW="8346535" imgH="4798699" progId="Word.Document.8">
                  <p:embed/>
                </p:oleObj>
              </mc:Choice>
              <mc:Fallback>
                <p:oleObj name="Document" r:id="rId3" imgW="8346535" imgH="4798699" progId="Word.Document.8">
                  <p:embed/>
                  <p:pic>
                    <p:nvPicPr>
                      <p:cNvPr id="63488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426" y="1600200"/>
                        <a:ext cx="7687149" cy="4419600"/>
                      </a:xfrm>
                      <a:prstGeom prst="rect">
                        <a:avLst/>
                      </a:prstGeom>
                      <a:solidFill>
                        <a:schemeClr val="accent1"/>
                      </a:solidFill>
                    </p:spPr>
                  </p:pic>
                </p:oleObj>
              </mc:Fallback>
            </mc:AlternateContent>
          </a:graphicData>
        </a:graphic>
      </p:graphicFrame>
      <p:sp>
        <p:nvSpPr>
          <p:cNvPr id="634885" name="Line 5"/>
          <p:cNvSpPr>
            <a:spLocks noChangeShapeType="1"/>
          </p:cNvSpPr>
          <p:nvPr/>
        </p:nvSpPr>
        <p:spPr bwMode="white">
          <a:xfrm>
            <a:off x="6888163" y="4724400"/>
            <a:ext cx="792162" cy="4333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34886" name="Line 6"/>
          <p:cNvSpPr>
            <a:spLocks noChangeShapeType="1"/>
          </p:cNvSpPr>
          <p:nvPr/>
        </p:nvSpPr>
        <p:spPr bwMode="white">
          <a:xfrm>
            <a:off x="6888163" y="4652963"/>
            <a:ext cx="2087562" cy="57626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34887" name="Line 7"/>
          <p:cNvSpPr>
            <a:spLocks noChangeShapeType="1"/>
          </p:cNvSpPr>
          <p:nvPr/>
        </p:nvSpPr>
        <p:spPr bwMode="white">
          <a:xfrm flipH="1">
            <a:off x="8040689" y="4508501"/>
            <a:ext cx="935037" cy="504825"/>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round/>
                <a:headEnd/>
                <a:tailEnd type="triangl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34888" name="Line 8"/>
          <p:cNvSpPr>
            <a:spLocks noChangeShapeType="1"/>
          </p:cNvSpPr>
          <p:nvPr/>
        </p:nvSpPr>
        <p:spPr bwMode="white">
          <a:xfrm flipH="1">
            <a:off x="8183564" y="4508501"/>
            <a:ext cx="720725" cy="504825"/>
          </a:xfrm>
          <a:prstGeom prst="line">
            <a:avLst/>
          </a:prstGeom>
          <a:noFill/>
          <a:ln w="38100">
            <a:solidFill>
              <a:schemeClr val="bg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Rot="1" noChangeArrowheads="1"/>
          </p:cNvSpPr>
          <p:nvPr>
            <p:ph type="title"/>
          </p:nvPr>
        </p:nvSpPr>
        <p:spPr/>
        <p:txBody>
          <a:bodyPr/>
          <a:lstStyle/>
          <a:p>
            <a:r>
              <a:rPr lang="zh-CN" altLang="en-US"/>
              <a:t>两种监听协议（</a:t>
            </a:r>
            <a:r>
              <a:rPr lang="en-US" altLang="zh-CN"/>
              <a:t>2</a:t>
            </a:r>
            <a:r>
              <a:rPr lang="zh-CN" altLang="en-US"/>
              <a:t>）</a:t>
            </a:r>
          </a:p>
        </p:txBody>
      </p:sp>
      <p:sp>
        <p:nvSpPr>
          <p:cNvPr id="635907" name="Rectangle 3"/>
          <p:cNvSpPr>
            <a:spLocks noGrp="1" noRot="1" noChangeArrowheads="1"/>
          </p:cNvSpPr>
          <p:nvPr>
            <p:ph idx="1"/>
          </p:nvPr>
        </p:nvSpPr>
        <p:spPr/>
        <p:txBody>
          <a:bodyPr/>
          <a:lstStyle/>
          <a:p>
            <a:r>
              <a:rPr lang="en-US" altLang="zh-CN"/>
              <a:t>2. Write update or write broadcast protocol</a:t>
            </a:r>
            <a:r>
              <a:rPr lang="zh-CN" altLang="en-US"/>
              <a:t>（写时更新或写广播协议）</a:t>
            </a:r>
          </a:p>
          <a:p>
            <a:pPr lvl="1"/>
            <a:r>
              <a:rPr lang="zh-CN" altLang="en-US"/>
              <a:t>当某</a:t>
            </a:r>
            <a:r>
              <a:rPr lang="en-US" altLang="zh-CN"/>
              <a:t>item</a:t>
            </a:r>
            <a:r>
              <a:rPr lang="zh-CN" altLang="en-US"/>
              <a:t>被写后，该数据的所有</a:t>
            </a:r>
            <a:r>
              <a:rPr lang="en-US" altLang="zh-CN"/>
              <a:t>copies</a:t>
            </a:r>
            <a:r>
              <a:rPr lang="zh-CN" altLang="en-US"/>
              <a:t>均同时更新。为保证不超出存储器访问带宽，必须辨识被写的数据是否是共享数据，只有那些共享数据被写后才需广播，改写其需所有</a:t>
            </a:r>
            <a:r>
              <a:rPr lang="en-US" altLang="zh-CN"/>
              <a:t>copies</a:t>
            </a:r>
            <a:r>
              <a:rPr lang="zh-CN" altLang="en-US"/>
              <a:t>，否则就没有必要这样做。</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Rot="1" noChangeArrowheads="1"/>
          </p:cNvSpPr>
          <p:nvPr>
            <p:ph type="title"/>
          </p:nvPr>
        </p:nvSpPr>
        <p:spPr/>
        <p:txBody>
          <a:bodyPr/>
          <a:lstStyle/>
          <a:p>
            <a:r>
              <a:rPr lang="zh-CN" altLang="en-US"/>
              <a:t>例：回写</a:t>
            </a:r>
            <a:r>
              <a:rPr lang="en-US" altLang="zh-CN"/>
              <a:t>cache</a:t>
            </a:r>
            <a:r>
              <a:rPr lang="zh-CN" altLang="en-US"/>
              <a:t>和写时更新监听协议</a:t>
            </a:r>
            <a:r>
              <a:rPr lang="en-US" altLang="en-US"/>
              <a:t> </a:t>
            </a:r>
            <a:endParaRPr lang="zh-CN" altLang="en-US"/>
          </a:p>
        </p:txBody>
      </p:sp>
      <p:graphicFrame>
        <p:nvGraphicFramePr>
          <p:cNvPr id="636931" name="Object 3"/>
          <p:cNvGraphicFramePr>
            <a:graphicFrameLocks noGrp="1" noChangeAspect="1"/>
          </p:cNvGraphicFramePr>
          <p:nvPr>
            <p:ph idx="1"/>
          </p:nvPr>
        </p:nvGraphicFramePr>
        <p:xfrm>
          <a:off x="2324063" y="1484312"/>
          <a:ext cx="7543874" cy="4419600"/>
        </p:xfrm>
        <a:graphic>
          <a:graphicData uri="http://schemas.openxmlformats.org/presentationml/2006/ole">
            <mc:AlternateContent xmlns:mc="http://schemas.openxmlformats.org/markup-compatibility/2006">
              <mc:Choice xmlns:v="urn:schemas-microsoft-com:vml" Requires="v">
                <p:oleObj spid="_x0000_s7170" name="Document" r:id="rId3" imgW="8190862" imgH="4798699" progId="Word.Document.8">
                  <p:embed/>
                </p:oleObj>
              </mc:Choice>
              <mc:Fallback>
                <p:oleObj name="Document" r:id="rId3" imgW="8190862" imgH="4798699" progId="Word.Document.8">
                  <p:embed/>
                  <p:pic>
                    <p:nvPicPr>
                      <p:cNvPr id="6369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063" y="1484312"/>
                        <a:ext cx="7543874" cy="4419600"/>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636932" name="Oval 4"/>
          <p:cNvSpPr>
            <a:spLocks noChangeArrowheads="1"/>
          </p:cNvSpPr>
          <p:nvPr/>
        </p:nvSpPr>
        <p:spPr bwMode="white">
          <a:xfrm>
            <a:off x="8904288" y="4365625"/>
            <a:ext cx="576262" cy="431800"/>
          </a:xfrm>
          <a:prstGeom prst="ellipse">
            <a:avLst/>
          </a:prstGeom>
          <a:noFill/>
          <a:ln w="38100" algn="ctr">
            <a:solidFill>
              <a:srgbClr val="FF0000"/>
            </a:solidFill>
            <a:prstDash val="dash"/>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36933" name="Oval 5"/>
          <p:cNvSpPr>
            <a:spLocks noChangeArrowheads="1"/>
          </p:cNvSpPr>
          <p:nvPr/>
        </p:nvSpPr>
        <p:spPr bwMode="white">
          <a:xfrm>
            <a:off x="7535863" y="4365625"/>
            <a:ext cx="576262" cy="431800"/>
          </a:xfrm>
          <a:prstGeom prst="ellipse">
            <a:avLst/>
          </a:prstGeom>
          <a:noFill/>
          <a:ln w="38100" algn="ctr">
            <a:solidFill>
              <a:srgbClr val="FF0000"/>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36934" name="Oval 6"/>
          <p:cNvSpPr>
            <a:spLocks noChangeArrowheads="1"/>
          </p:cNvSpPr>
          <p:nvPr/>
        </p:nvSpPr>
        <p:spPr bwMode="white">
          <a:xfrm>
            <a:off x="8832851" y="4941888"/>
            <a:ext cx="720725" cy="431800"/>
          </a:xfrm>
          <a:prstGeom prst="ellipse">
            <a:avLst/>
          </a:prstGeom>
          <a:noFill/>
          <a:ln w="38100" algn="ctr">
            <a:solidFill>
              <a:srgbClr val="FF0000"/>
            </a:solidFill>
            <a:prstDash val="dash"/>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Rot="1" noChangeArrowheads="1"/>
          </p:cNvSpPr>
          <p:nvPr>
            <p:ph type="title"/>
          </p:nvPr>
        </p:nvSpPr>
        <p:spPr>
          <a:xfrm>
            <a:off x="1919537" y="249163"/>
            <a:ext cx="8015287" cy="914400"/>
          </a:xfrm>
        </p:spPr>
        <p:txBody>
          <a:bodyPr/>
          <a:lstStyle/>
          <a:p>
            <a:r>
              <a:rPr lang="zh-CN" altLang="en-US" sz="3200" dirty="0"/>
              <a:t>四、并行性含意</a:t>
            </a:r>
          </a:p>
        </p:txBody>
      </p:sp>
      <p:sp>
        <p:nvSpPr>
          <p:cNvPr id="661507" name="Rectangle 3"/>
          <p:cNvSpPr>
            <a:spLocks noGrp="1" noRot="1" noChangeArrowheads="1"/>
          </p:cNvSpPr>
          <p:nvPr>
            <p:ph type="body" sz="half" idx="1"/>
          </p:nvPr>
        </p:nvSpPr>
        <p:spPr/>
        <p:txBody>
          <a:bodyPr/>
          <a:lstStyle/>
          <a:p>
            <a:r>
              <a:rPr lang="zh-CN" altLang="en-US" dirty="0"/>
              <a:t>同时性：两个或两个以上事件在同一时刻发生</a:t>
            </a:r>
          </a:p>
          <a:p>
            <a:r>
              <a:rPr lang="zh-CN" altLang="en-US" dirty="0"/>
              <a:t>并发性：两个或两个以上事件在同一时间间隔发生</a:t>
            </a:r>
          </a:p>
          <a:p>
            <a:r>
              <a:rPr lang="zh-CN" altLang="en-US" dirty="0"/>
              <a:t>流水线：两个或两个以上事件在可能重叠的时间段内发生</a:t>
            </a:r>
          </a:p>
        </p:txBody>
      </p:sp>
      <p:pic>
        <p:nvPicPr>
          <p:cNvPr id="66150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6462192" y="2173615"/>
            <a:ext cx="3596208" cy="2012446"/>
          </a:xfrm>
          <a:prstGeom prst="rect">
            <a:avLst/>
          </a:prstGeom>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Rot="1" noChangeArrowheads="1"/>
          </p:cNvSpPr>
          <p:nvPr>
            <p:ph type="title"/>
          </p:nvPr>
        </p:nvSpPr>
        <p:spPr/>
        <p:txBody>
          <a:bodyPr/>
          <a:lstStyle/>
          <a:p>
            <a:r>
              <a:rPr lang="zh-CN" altLang="en-US"/>
              <a:t>三、两种协议性能的定性分析</a:t>
            </a:r>
          </a:p>
        </p:txBody>
      </p:sp>
      <p:sp>
        <p:nvSpPr>
          <p:cNvPr id="637955" name="Rectangle 3"/>
          <p:cNvSpPr>
            <a:spLocks noGrp="1" noRot="1" noChangeArrowheads="1"/>
          </p:cNvSpPr>
          <p:nvPr>
            <p:ph idx="1"/>
          </p:nvPr>
        </p:nvSpPr>
        <p:spPr>
          <a:xfrm>
            <a:off x="2133600" y="1143000"/>
            <a:ext cx="7924800" cy="4419600"/>
          </a:xfrm>
        </p:spPr>
        <p:txBody>
          <a:bodyPr/>
          <a:lstStyle/>
          <a:p>
            <a:r>
              <a:rPr lang="zh-CN" altLang="en-US" sz="2000" dirty="0"/>
              <a:t>对同一字的多次写操作，</a:t>
            </a:r>
          </a:p>
          <a:p>
            <a:pPr lvl="1"/>
            <a:r>
              <a:rPr lang="zh-CN" altLang="en-US" sz="2000" dirty="0"/>
              <a:t>多次写广播；（写更新）</a:t>
            </a:r>
          </a:p>
          <a:p>
            <a:pPr lvl="1"/>
            <a:r>
              <a:rPr lang="zh-CN" altLang="en-US" sz="2000" dirty="0"/>
              <a:t>只要一次无效化操作；（写无效）</a:t>
            </a:r>
          </a:p>
          <a:p>
            <a:pPr lvl="2"/>
            <a:r>
              <a:rPr lang="zh-CN" altLang="en-US" sz="1800" dirty="0"/>
              <a:t>思考</a:t>
            </a:r>
            <a:r>
              <a:rPr lang="en-US" altLang="zh-CN" sz="1800" dirty="0"/>
              <a:t>:</a:t>
            </a:r>
            <a:r>
              <a:rPr lang="zh-CN" altLang="en-US" sz="1800" dirty="0"/>
              <a:t>为什么不是多次无效化操作</a:t>
            </a:r>
            <a:r>
              <a:rPr lang="en-US" altLang="zh-CN" sz="1800" dirty="0"/>
              <a:t>?</a:t>
            </a:r>
          </a:p>
          <a:p>
            <a:pPr lvl="2"/>
            <a:endParaRPr lang="en-US" altLang="zh-CN" sz="1800" dirty="0"/>
          </a:p>
          <a:p>
            <a:r>
              <a:rPr lang="en-US" altLang="zh-CN" sz="2000" dirty="0"/>
              <a:t>Cache</a:t>
            </a:r>
            <a:r>
              <a:rPr lang="zh-CN" altLang="en-US" sz="2000" dirty="0"/>
              <a:t>数据块由多字组成的话，对块中每一字进行写操作：</a:t>
            </a:r>
          </a:p>
          <a:p>
            <a:pPr lvl="1"/>
            <a:r>
              <a:rPr lang="zh-CN" altLang="en-US" sz="2000" dirty="0"/>
              <a:t>每次都要写广播；（写更新）</a:t>
            </a:r>
            <a:r>
              <a:rPr lang="en-US" altLang="zh-CN" sz="2000" dirty="0"/>
              <a:t>(write merge)</a:t>
            </a:r>
          </a:p>
          <a:p>
            <a:pPr lvl="1"/>
            <a:r>
              <a:rPr lang="zh-CN" altLang="en-US" sz="2000" dirty="0"/>
              <a:t>只在第一次写块中任一字时，需要产生一无效信号；（写无效）</a:t>
            </a:r>
            <a:endParaRPr lang="en-US" altLang="zh-CN" sz="2000" dirty="0"/>
          </a:p>
          <a:p>
            <a:pPr lvl="1"/>
            <a:endParaRPr lang="zh-CN" altLang="en-US" sz="2000" dirty="0"/>
          </a:p>
          <a:p>
            <a:r>
              <a:rPr lang="zh-CN" altLang="en-US" sz="2000" dirty="0"/>
              <a:t>从一个处理器写数到另一处理器读出写入的数的延时：</a:t>
            </a:r>
          </a:p>
          <a:p>
            <a:pPr lvl="1"/>
            <a:r>
              <a:rPr lang="zh-CN" altLang="en-US" sz="2000" dirty="0"/>
              <a:t>写广播完成后，读命中；</a:t>
            </a:r>
          </a:p>
          <a:p>
            <a:pPr lvl="1"/>
            <a:r>
              <a:rPr lang="zh-CN" altLang="en-US" sz="2000" dirty="0"/>
              <a:t>写无效化，读失配，</a:t>
            </a:r>
            <a:r>
              <a:rPr lang="en-US" altLang="zh-CN" sz="2000" dirty="0"/>
              <a:t>stall</a:t>
            </a:r>
            <a:r>
              <a:rPr lang="zh-CN" altLang="en-US" sz="2000" dirty="0"/>
              <a:t>直到得到返回值。</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Rot="1" noChangeArrowheads="1"/>
          </p:cNvSpPr>
          <p:nvPr>
            <p:ph type="title"/>
          </p:nvPr>
        </p:nvSpPr>
        <p:spPr/>
        <p:txBody>
          <a:bodyPr/>
          <a:lstStyle/>
          <a:p>
            <a:r>
              <a:rPr lang="zh-CN" altLang="en-US"/>
              <a:t>两种监听协议的比较：</a:t>
            </a:r>
          </a:p>
        </p:txBody>
      </p:sp>
      <p:sp>
        <p:nvSpPr>
          <p:cNvPr id="638979" name="Rectangle 3"/>
          <p:cNvSpPr>
            <a:spLocks noGrp="1" noRot="1" noChangeArrowheads="1"/>
          </p:cNvSpPr>
          <p:nvPr>
            <p:ph idx="1"/>
          </p:nvPr>
        </p:nvSpPr>
        <p:spPr/>
        <p:txBody>
          <a:bodyPr/>
          <a:lstStyle/>
          <a:p>
            <a:r>
              <a:rPr lang="zh-CN" altLang="en-US" dirty="0"/>
              <a:t>两种方法自提出以来已有</a:t>
            </a:r>
            <a:r>
              <a:rPr lang="en-US" altLang="zh-CN" dirty="0"/>
              <a:t>10</a:t>
            </a:r>
            <a:r>
              <a:rPr lang="zh-CN" altLang="en-US" dirty="0"/>
              <a:t>年时间，目前写无效比写更新更为普及。 </a:t>
            </a:r>
          </a:p>
          <a:p>
            <a:r>
              <a:rPr lang="zh-CN" altLang="en-US" dirty="0"/>
              <a:t>由两种协议性能的定性分析可知，写无效协议对</a:t>
            </a:r>
            <a:r>
              <a:rPr lang="en-US" altLang="zh-CN" dirty="0"/>
              <a:t>bus</a:t>
            </a:r>
            <a:r>
              <a:rPr lang="zh-CN" altLang="en-US" dirty="0"/>
              <a:t>和</a:t>
            </a:r>
            <a:r>
              <a:rPr lang="en-US" altLang="zh-CN" dirty="0"/>
              <a:t>memory</a:t>
            </a:r>
            <a:r>
              <a:rPr lang="zh-CN" altLang="en-US" dirty="0"/>
              <a:t>的带宽要求较低，因此成为几乎所有实现技术的选择。</a:t>
            </a:r>
          </a:p>
          <a:p>
            <a:r>
              <a:rPr lang="zh-CN" altLang="en-US" dirty="0"/>
              <a:t>在后面主要讨论写无效协议。</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Rot="1" noChangeArrowheads="1"/>
          </p:cNvSpPr>
          <p:nvPr>
            <p:ph type="title"/>
          </p:nvPr>
        </p:nvSpPr>
        <p:spPr/>
        <p:txBody>
          <a:bodyPr/>
          <a:lstStyle/>
          <a:p>
            <a:r>
              <a:rPr lang="en-US" altLang="zh-CN"/>
              <a:t>4.2.4 </a:t>
            </a:r>
            <a:r>
              <a:rPr lang="zh-CN" altLang="en-US"/>
              <a:t>基本实现技术</a:t>
            </a:r>
          </a:p>
        </p:txBody>
      </p:sp>
      <p:sp>
        <p:nvSpPr>
          <p:cNvPr id="640003" name="Rectangle 3"/>
          <p:cNvSpPr>
            <a:spLocks noGrp="1" noRot="1" noChangeArrowheads="1"/>
          </p:cNvSpPr>
          <p:nvPr>
            <p:ph idx="1"/>
          </p:nvPr>
        </p:nvSpPr>
        <p:spPr>
          <a:xfrm>
            <a:off x="2160748" y="1219200"/>
            <a:ext cx="7924800" cy="4419600"/>
          </a:xfrm>
        </p:spPr>
        <p:txBody>
          <a:bodyPr/>
          <a:lstStyle/>
          <a:p>
            <a:r>
              <a:rPr lang="en-US" altLang="zh-CN" sz="2000" dirty="0"/>
              <a:t>  </a:t>
            </a:r>
            <a:r>
              <a:rPr lang="zh-CN" altLang="en-US" sz="2000" dirty="0"/>
              <a:t>一、实现写无效协议的关键是“利用总线完成无效化”。</a:t>
            </a:r>
            <a:endParaRPr lang="en-US" altLang="zh-CN" sz="2000" dirty="0"/>
          </a:p>
          <a:p>
            <a:endParaRPr lang="en-US" altLang="zh-CN" sz="2000" dirty="0"/>
          </a:p>
          <a:p>
            <a:endParaRPr lang="zh-CN" altLang="en-US" sz="2000" dirty="0"/>
          </a:p>
          <a:p>
            <a:r>
              <a:rPr lang="en-US" altLang="zh-CN" sz="2000" dirty="0"/>
              <a:t>1. </a:t>
            </a:r>
            <a:r>
              <a:rPr lang="zh-CN" altLang="en-US" sz="2000" dirty="0"/>
              <a:t>如何实现无效化监听协议</a:t>
            </a:r>
          </a:p>
          <a:p>
            <a:pPr lvl="1"/>
            <a:r>
              <a:rPr lang="zh-CN" altLang="en-US" sz="2000" dirty="0"/>
              <a:t>处理器请求总线访问；</a:t>
            </a:r>
          </a:p>
          <a:p>
            <a:pPr lvl="1"/>
            <a:r>
              <a:rPr lang="zh-CN" altLang="en-US" sz="2000" dirty="0"/>
              <a:t>处理器向总线广播将被无效的数据的地址；</a:t>
            </a:r>
          </a:p>
          <a:p>
            <a:pPr lvl="1"/>
            <a:r>
              <a:rPr lang="zh-CN" altLang="en-US" sz="2000" dirty="0"/>
              <a:t>所有</a:t>
            </a:r>
            <a:r>
              <a:rPr lang="en-US" altLang="zh-CN" sz="2000" dirty="0"/>
              <a:t>Cache </a:t>
            </a:r>
            <a:r>
              <a:rPr lang="zh-CN" altLang="en-US" sz="2000" dirty="0"/>
              <a:t>控制器不断监听（</a:t>
            </a:r>
            <a:r>
              <a:rPr lang="en-US" altLang="zh-CN" sz="2000" dirty="0"/>
              <a:t>snooping</a:t>
            </a:r>
            <a:r>
              <a:rPr lang="zh-CN" altLang="en-US" sz="2000" dirty="0"/>
              <a:t>）总线，察看总线上的地址是否与其</a:t>
            </a:r>
            <a:r>
              <a:rPr lang="en-US" altLang="zh-CN" sz="2000" dirty="0"/>
              <a:t>cache</a:t>
            </a:r>
            <a:r>
              <a:rPr lang="zh-CN" altLang="en-US" sz="2000" dirty="0"/>
              <a:t>中的地址相符。若相符，则</a:t>
            </a:r>
            <a:r>
              <a:rPr lang="en-US" altLang="zh-CN" sz="2000" dirty="0"/>
              <a:t>cache</a:t>
            </a:r>
            <a:r>
              <a:rPr lang="zh-CN" altLang="en-US" sz="2000" dirty="0"/>
              <a:t>中该数据被无效化。</a:t>
            </a:r>
          </a:p>
          <a:p>
            <a:pPr lvl="1"/>
            <a:r>
              <a:rPr lang="zh-CN" altLang="en-US" sz="2000" dirty="0"/>
              <a:t>总线访问的顺序性（只有先取得总线访问权限的处理器才有权访问总线。</a:t>
            </a:r>
            <a:r>
              <a:rPr lang="en-US" altLang="zh-CN" sz="2000"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Rot="1" noChangeArrowheads="1"/>
          </p:cNvSpPr>
          <p:nvPr>
            <p:ph type="title"/>
          </p:nvPr>
        </p:nvSpPr>
        <p:spPr/>
        <p:txBody>
          <a:bodyPr/>
          <a:lstStyle/>
          <a:p>
            <a:r>
              <a:rPr lang="zh-CN" altLang="en-US"/>
              <a:t>基本实现技术（</a:t>
            </a:r>
            <a:r>
              <a:rPr lang="en-US" altLang="zh-CN"/>
              <a:t>2</a:t>
            </a:r>
            <a:r>
              <a:rPr lang="zh-CN" altLang="en-US"/>
              <a:t>）</a:t>
            </a:r>
          </a:p>
        </p:txBody>
      </p:sp>
      <p:sp>
        <p:nvSpPr>
          <p:cNvPr id="641027" name="Rectangle 3"/>
          <p:cNvSpPr>
            <a:spLocks noGrp="1" noRot="1" noChangeArrowheads="1"/>
          </p:cNvSpPr>
          <p:nvPr>
            <p:ph idx="1"/>
          </p:nvPr>
        </p:nvSpPr>
        <p:spPr/>
        <p:txBody>
          <a:bodyPr/>
          <a:lstStyle/>
          <a:p>
            <a:r>
              <a:rPr lang="en-US" altLang="zh-CN"/>
              <a:t>2. </a:t>
            </a:r>
            <a:r>
              <a:rPr lang="zh-CN" altLang="en-US"/>
              <a:t>如何保证写操作的顺序性</a:t>
            </a:r>
          </a:p>
          <a:p>
            <a:pPr lvl="1"/>
            <a:r>
              <a:rPr lang="zh-CN" altLang="en-US"/>
              <a:t>因为两个处理器竞争同时写同一</a:t>
            </a:r>
            <a:r>
              <a:rPr lang="en-US" altLang="zh-CN"/>
              <a:t>location</a:t>
            </a:r>
            <a:r>
              <a:rPr lang="zh-CN" altLang="en-US"/>
              <a:t>的话，只有其中一个可获得总线的访问权，则另一处理器的</a:t>
            </a:r>
            <a:r>
              <a:rPr lang="en-US" altLang="zh-CN"/>
              <a:t>Cache</a:t>
            </a:r>
            <a:r>
              <a:rPr lang="zh-CN" altLang="en-US"/>
              <a:t>中的</a:t>
            </a:r>
            <a:r>
              <a:rPr lang="en-US" altLang="zh-CN"/>
              <a:t>copy</a:t>
            </a:r>
            <a:r>
              <a:rPr lang="zh-CN" altLang="en-US"/>
              <a:t>无效，从而使写操作按顺序执行。</a:t>
            </a:r>
          </a:p>
          <a:p>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Rot="1" noChangeArrowheads="1"/>
          </p:cNvSpPr>
          <p:nvPr>
            <p:ph type="title"/>
          </p:nvPr>
        </p:nvSpPr>
        <p:spPr/>
        <p:txBody>
          <a:bodyPr/>
          <a:lstStyle/>
          <a:p>
            <a:r>
              <a:rPr lang="zh-CN" altLang="en-US"/>
              <a:t>基本实现技术（</a:t>
            </a:r>
            <a:r>
              <a:rPr lang="en-US" altLang="zh-CN"/>
              <a:t>3</a:t>
            </a:r>
            <a:r>
              <a:rPr lang="zh-CN" altLang="en-US"/>
              <a:t>）</a:t>
            </a:r>
          </a:p>
        </p:txBody>
      </p:sp>
      <p:sp>
        <p:nvSpPr>
          <p:cNvPr id="642051" name="Rectangle 3"/>
          <p:cNvSpPr>
            <a:spLocks noGrp="1" noRot="1" noChangeArrowheads="1"/>
          </p:cNvSpPr>
          <p:nvPr>
            <p:ph idx="1"/>
          </p:nvPr>
        </p:nvSpPr>
        <p:spPr/>
        <p:txBody>
          <a:bodyPr/>
          <a:lstStyle/>
          <a:p>
            <a:r>
              <a:rPr lang="en-US" altLang="zh-CN"/>
              <a:t>3. </a:t>
            </a:r>
            <a:r>
              <a:rPr lang="zh-CN" altLang="en-US"/>
              <a:t>如何找到数据项最新（最近）的值？即在哪一个</a:t>
            </a:r>
            <a:r>
              <a:rPr lang="en-US" altLang="zh-CN"/>
              <a:t>Cache</a:t>
            </a:r>
            <a:r>
              <a:rPr lang="zh-CN" altLang="en-US"/>
              <a:t>中？</a:t>
            </a:r>
          </a:p>
          <a:p>
            <a:pPr lvl="1"/>
            <a:r>
              <a:rPr lang="zh-CN" altLang="en-US"/>
              <a:t>对</a:t>
            </a:r>
            <a:r>
              <a:rPr lang="en-US" altLang="zh-CN"/>
              <a:t>write-through cache</a:t>
            </a:r>
            <a:r>
              <a:rPr lang="zh-CN" altLang="en-US"/>
              <a:t>很容易，因为</a:t>
            </a:r>
            <a:r>
              <a:rPr lang="en-US" altLang="zh-CN"/>
              <a:t>Cache</a:t>
            </a:r>
            <a:r>
              <a:rPr lang="zh-CN" altLang="en-US"/>
              <a:t>和</a:t>
            </a:r>
            <a:r>
              <a:rPr lang="en-US" altLang="zh-CN"/>
              <a:t>memory</a:t>
            </a:r>
            <a:r>
              <a:rPr lang="zh-CN" altLang="en-US"/>
              <a:t>的内容总是一致的。</a:t>
            </a:r>
          </a:p>
          <a:p>
            <a:pPr lvl="1"/>
            <a:r>
              <a:rPr lang="zh-CN" altLang="en-US"/>
              <a:t>对</a:t>
            </a:r>
            <a:r>
              <a:rPr lang="en-US" altLang="zh-CN"/>
              <a:t>write-back cache</a:t>
            </a:r>
            <a:r>
              <a:rPr lang="zh-CN" altLang="en-US"/>
              <a:t>较复杂。用</a:t>
            </a:r>
            <a:r>
              <a:rPr lang="en-US" altLang="zh-CN"/>
              <a:t>snoop</a:t>
            </a:r>
            <a:r>
              <a:rPr lang="zh-CN" altLang="en-US"/>
              <a:t>方法，每一</a:t>
            </a:r>
            <a:r>
              <a:rPr lang="en-US" altLang="zh-CN"/>
              <a:t>Cache</a:t>
            </a:r>
            <a:r>
              <a:rPr lang="zh-CN" altLang="en-US"/>
              <a:t>控制器</a:t>
            </a:r>
            <a:r>
              <a:rPr lang="en-US" altLang="zh-CN"/>
              <a:t>snoops every address on the bus</a:t>
            </a:r>
            <a:r>
              <a:rPr lang="zh-CN" altLang="en-US"/>
              <a:t>。若处理器找到它有一</a:t>
            </a:r>
            <a:r>
              <a:rPr lang="en-US" altLang="zh-CN"/>
              <a:t>dirty copy of the requested cache block</a:t>
            </a:r>
            <a:r>
              <a:rPr lang="zh-CN" altLang="en-US"/>
              <a:t>，该处理器就响应读的请求，提供该</a:t>
            </a:r>
            <a:r>
              <a:rPr lang="en-US" altLang="zh-CN"/>
              <a:t>block</a:t>
            </a:r>
            <a:r>
              <a:rPr lang="zh-CN" altLang="en-US"/>
              <a:t>的最新值，将该块写回存储器，并终止存储器访问。</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Rot="1" noChangeArrowheads="1"/>
          </p:cNvSpPr>
          <p:nvPr>
            <p:ph type="title"/>
          </p:nvPr>
        </p:nvSpPr>
        <p:spPr/>
        <p:txBody>
          <a:bodyPr/>
          <a:lstStyle/>
          <a:p>
            <a:r>
              <a:rPr lang="zh-CN" altLang="en-US"/>
              <a:t>二、如何实现</a:t>
            </a:r>
            <a:r>
              <a:rPr lang="en-US" altLang="zh-CN"/>
              <a:t>snooping?</a:t>
            </a:r>
          </a:p>
        </p:txBody>
      </p:sp>
      <p:sp>
        <p:nvSpPr>
          <p:cNvPr id="643075" name="Rectangle 3"/>
          <p:cNvSpPr>
            <a:spLocks noGrp="1" noRot="1" noChangeArrowheads="1"/>
          </p:cNvSpPr>
          <p:nvPr>
            <p:ph idx="1"/>
          </p:nvPr>
        </p:nvSpPr>
        <p:spPr/>
        <p:txBody>
          <a:bodyPr/>
          <a:lstStyle/>
          <a:p>
            <a:r>
              <a:rPr lang="en-US" altLang="zh-CN" dirty="0"/>
              <a:t>1. </a:t>
            </a:r>
            <a:r>
              <a:rPr lang="zh-CN" altLang="en-US" dirty="0"/>
              <a:t>地址如何比较</a:t>
            </a:r>
          </a:p>
          <a:p>
            <a:pPr lvl="1"/>
            <a:r>
              <a:rPr lang="zh-CN" altLang="en-US" dirty="0"/>
              <a:t>利用</a:t>
            </a:r>
            <a:r>
              <a:rPr lang="en-US" altLang="zh-CN" dirty="0"/>
              <a:t>Cache</a:t>
            </a:r>
            <a:r>
              <a:rPr lang="zh-CN" altLang="en-US" dirty="0"/>
              <a:t>地址的</a:t>
            </a:r>
            <a:r>
              <a:rPr lang="en-US" altLang="zh-CN" dirty="0"/>
              <a:t>tag</a:t>
            </a:r>
            <a:r>
              <a:rPr lang="zh-CN" altLang="en-US" dirty="0"/>
              <a:t>项，即将</a:t>
            </a:r>
            <a:r>
              <a:rPr lang="en-US" altLang="zh-CN" dirty="0"/>
              <a:t>bus</a:t>
            </a:r>
            <a:r>
              <a:rPr lang="zh-CN" altLang="en-US" dirty="0"/>
              <a:t>上的地址与其</a:t>
            </a:r>
            <a:r>
              <a:rPr lang="en-US" altLang="zh-CN" dirty="0"/>
              <a:t>cache tags</a:t>
            </a:r>
            <a:r>
              <a:rPr lang="zh-CN" altLang="en-US" dirty="0"/>
              <a:t>比较。</a:t>
            </a:r>
          </a:p>
          <a:p>
            <a:r>
              <a:rPr lang="en-US" altLang="zh-CN" dirty="0"/>
              <a:t>2. </a:t>
            </a:r>
            <a:r>
              <a:rPr lang="zh-CN" altLang="en-US" dirty="0"/>
              <a:t>如何实现无效化？</a:t>
            </a:r>
          </a:p>
          <a:p>
            <a:pPr lvl="1"/>
            <a:r>
              <a:rPr lang="zh-CN" altLang="en-US" dirty="0"/>
              <a:t>利用</a:t>
            </a:r>
            <a:r>
              <a:rPr lang="en-US" altLang="zh-CN" dirty="0"/>
              <a:t>Cache block</a:t>
            </a:r>
            <a:r>
              <a:rPr lang="zh-CN" altLang="en-US" dirty="0"/>
              <a:t>的</a:t>
            </a:r>
            <a:r>
              <a:rPr lang="en-US" altLang="zh-CN" dirty="0"/>
              <a:t>Valid bit</a:t>
            </a:r>
            <a:r>
              <a:rPr lang="zh-CN" altLang="en-US" dirty="0"/>
              <a:t>可方便地使该</a:t>
            </a:r>
            <a:r>
              <a:rPr lang="en-US" altLang="zh-CN" dirty="0"/>
              <a:t>block</a:t>
            </a:r>
            <a:r>
              <a:rPr lang="zh-CN" altLang="en-US" dirty="0"/>
              <a:t>无效化。</a:t>
            </a:r>
          </a:p>
          <a:p>
            <a:r>
              <a:rPr lang="en-US" altLang="zh-CN" dirty="0"/>
              <a:t>3. </a:t>
            </a:r>
            <a:r>
              <a:rPr lang="zh-CN" altLang="en-US" dirty="0"/>
              <a:t>如何处理读</a:t>
            </a:r>
            <a:r>
              <a:rPr lang="en-US" altLang="zh-CN" dirty="0"/>
              <a:t>miss?</a:t>
            </a:r>
            <a:r>
              <a:rPr lang="zh-CN" altLang="en-US" dirty="0"/>
              <a:t>即找到该块的</a:t>
            </a:r>
            <a:r>
              <a:rPr lang="en-US" altLang="zh-CN" dirty="0"/>
              <a:t>dirty copy?</a:t>
            </a:r>
          </a:p>
          <a:p>
            <a:pPr lvl="1"/>
            <a:r>
              <a:rPr lang="zh-CN" altLang="en-US" dirty="0"/>
              <a:t>不管读</a:t>
            </a:r>
            <a:r>
              <a:rPr lang="en-US" altLang="zh-CN" dirty="0"/>
              <a:t>miss</a:t>
            </a:r>
            <a:r>
              <a:rPr lang="zh-CN" altLang="en-US" dirty="0"/>
              <a:t>是由无效化造成还是其他事件造成，可通过</a:t>
            </a:r>
            <a:r>
              <a:rPr lang="en-US" altLang="zh-CN" dirty="0"/>
              <a:t>snooping</a:t>
            </a:r>
            <a:r>
              <a:rPr lang="zh-CN" altLang="en-US" dirty="0"/>
              <a:t>获得最新的</a:t>
            </a:r>
            <a:r>
              <a:rPr lang="en-US" altLang="zh-CN" dirty="0"/>
              <a:t>block</a:t>
            </a:r>
            <a:r>
              <a:rPr lang="zh-CN" altLang="en-US" dirty="0"/>
              <a:t>的值。</a:t>
            </a:r>
            <a:endParaRPr lang="en-US"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5C80A45-43FA-40B0-A7D0-7127CA4065B8}"/>
              </a:ext>
            </a:extLst>
          </p:cNvPr>
          <p:cNvSpPr>
            <a:spLocks noGrp="1"/>
          </p:cNvSpPr>
          <p:nvPr>
            <p:ph type="title"/>
          </p:nvPr>
        </p:nvSpPr>
        <p:spPr/>
        <p:txBody>
          <a:bodyPr/>
          <a:lstStyle/>
          <a:p>
            <a:endParaRPr lang="zh-CN" altLang="en-US"/>
          </a:p>
        </p:txBody>
      </p:sp>
      <p:sp>
        <p:nvSpPr>
          <p:cNvPr id="644099" name="Rectangle 3"/>
          <p:cNvSpPr>
            <a:spLocks noGrp="1" noRot="1" noChangeArrowheads="1"/>
          </p:cNvSpPr>
          <p:nvPr>
            <p:ph idx="1"/>
          </p:nvPr>
        </p:nvSpPr>
        <p:spPr>
          <a:xfrm>
            <a:off x="2108287" y="1340768"/>
            <a:ext cx="7924800" cy="4419600"/>
          </a:xfrm>
        </p:spPr>
        <p:txBody>
          <a:bodyPr/>
          <a:lstStyle/>
          <a:p>
            <a:r>
              <a:rPr lang="en-US" altLang="zh-CN" dirty="0"/>
              <a:t>4. </a:t>
            </a:r>
            <a:r>
              <a:rPr lang="zh-CN" altLang="en-US" dirty="0"/>
              <a:t>如何处理写操作？</a:t>
            </a:r>
          </a:p>
          <a:p>
            <a:pPr lvl="1"/>
            <a:r>
              <a:rPr lang="zh-CN" altLang="en-US" dirty="0"/>
              <a:t>先区分是否是共享数据，即知道将写的</a:t>
            </a:r>
            <a:r>
              <a:rPr lang="en-US" altLang="zh-CN" dirty="0"/>
              <a:t>block</a:t>
            </a:r>
            <a:r>
              <a:rPr lang="zh-CN" altLang="en-US" dirty="0"/>
              <a:t>是否也在其它</a:t>
            </a:r>
            <a:r>
              <a:rPr lang="en-US" altLang="zh-CN" dirty="0"/>
              <a:t>cache</a:t>
            </a:r>
            <a:r>
              <a:rPr lang="zh-CN" altLang="en-US" dirty="0"/>
              <a:t>中。若无其它</a:t>
            </a:r>
            <a:r>
              <a:rPr lang="en-US" altLang="zh-CN" dirty="0"/>
              <a:t>cached copies,</a:t>
            </a:r>
            <a:r>
              <a:rPr lang="zh-CN" altLang="en-US" dirty="0"/>
              <a:t>（即为非共享数据），则对</a:t>
            </a:r>
            <a:r>
              <a:rPr lang="en-US" altLang="zh-CN" dirty="0"/>
              <a:t>write-back cache</a:t>
            </a:r>
            <a:r>
              <a:rPr lang="zh-CN" altLang="en-US" dirty="0"/>
              <a:t>讲，没有必要把写操作放到</a:t>
            </a:r>
            <a:r>
              <a:rPr lang="en-US" altLang="zh-CN" dirty="0"/>
              <a:t>bus</a:t>
            </a:r>
            <a:r>
              <a:rPr lang="zh-CN" altLang="en-US" dirty="0"/>
              <a:t>上，从而达到节省时间，又减轻带宽的负担。</a:t>
            </a:r>
          </a:p>
          <a:p>
            <a:r>
              <a:rPr lang="en-US" altLang="zh-CN" dirty="0"/>
              <a:t>5. </a:t>
            </a:r>
            <a:r>
              <a:rPr lang="zh-CN" altLang="en-US" dirty="0"/>
              <a:t>如何跟踪一</a:t>
            </a:r>
            <a:r>
              <a:rPr lang="en-US" altLang="zh-CN" dirty="0"/>
              <a:t>cache block</a:t>
            </a:r>
            <a:r>
              <a:rPr lang="zh-CN" altLang="en-US" dirty="0"/>
              <a:t>是否是共享的？</a:t>
            </a:r>
          </a:p>
          <a:p>
            <a:pPr lvl="1"/>
            <a:r>
              <a:rPr lang="zh-CN" altLang="en-US" dirty="0"/>
              <a:t>在每一</a:t>
            </a:r>
            <a:r>
              <a:rPr lang="en-US" altLang="zh-CN" dirty="0"/>
              <a:t>block</a:t>
            </a:r>
            <a:r>
              <a:rPr lang="zh-CN" altLang="en-US" dirty="0"/>
              <a:t>上加一新的状态位来指示该</a:t>
            </a:r>
            <a:r>
              <a:rPr lang="en-US" altLang="zh-CN" dirty="0"/>
              <a:t>block</a:t>
            </a:r>
            <a:r>
              <a:rPr lang="zh-CN" altLang="en-US" dirty="0"/>
              <a:t>是否是共享的（类似于</a:t>
            </a:r>
            <a:r>
              <a:rPr lang="en-US" altLang="zh-CN" dirty="0"/>
              <a:t>valid bit</a:t>
            </a:r>
            <a:r>
              <a:rPr lang="zh-CN" altLang="en-US" dirty="0"/>
              <a:t>或</a:t>
            </a:r>
            <a:r>
              <a:rPr lang="en-US" altLang="zh-CN" dirty="0"/>
              <a:t>dirty bit</a:t>
            </a:r>
            <a:r>
              <a:rPr lang="zh-CN" altLang="en-US" dirty="0"/>
              <a:t>）。</a:t>
            </a:r>
          </a:p>
          <a:p>
            <a:pPr lvl="1"/>
            <a:r>
              <a:rPr lang="zh-CN" altLang="en-US" dirty="0"/>
              <a:t>若写入的</a:t>
            </a:r>
            <a:r>
              <a:rPr lang="en-US" altLang="zh-CN" dirty="0"/>
              <a:t>block</a:t>
            </a:r>
            <a:r>
              <a:rPr lang="zh-CN" altLang="en-US" dirty="0"/>
              <a:t>处于共享状态，则</a:t>
            </a:r>
            <a:r>
              <a:rPr lang="en-US" altLang="zh-CN" dirty="0"/>
              <a:t>cache</a:t>
            </a:r>
            <a:r>
              <a:rPr lang="zh-CN" altLang="en-US" dirty="0"/>
              <a:t>在写后要向</a:t>
            </a:r>
            <a:r>
              <a:rPr lang="en-US" altLang="zh-CN" dirty="0"/>
              <a:t>bus</a:t>
            </a:r>
            <a:r>
              <a:rPr lang="zh-CN" altLang="en-US" dirty="0"/>
              <a:t>送一无效信号，并将该</a:t>
            </a:r>
            <a:r>
              <a:rPr lang="en-US" altLang="zh-CN" dirty="0"/>
              <a:t>block</a:t>
            </a:r>
            <a:r>
              <a:rPr lang="zh-CN" altLang="en-US" dirty="0"/>
              <a:t>标记为</a:t>
            </a:r>
            <a:r>
              <a:rPr lang="en-US" altLang="zh-CN" dirty="0"/>
              <a:t>private</a:t>
            </a:r>
            <a:r>
              <a:rPr lang="zh-CN" altLang="en-US" dirty="0"/>
              <a:t>。</a:t>
            </a:r>
          </a:p>
          <a:p>
            <a:pPr lvl="1"/>
            <a:r>
              <a:rPr lang="zh-CN" altLang="en-US" dirty="0"/>
              <a:t>然后</a:t>
            </a:r>
            <a:r>
              <a:rPr lang="en-US" altLang="zh-CN" dirty="0"/>
              <a:t>block</a:t>
            </a:r>
            <a:r>
              <a:rPr lang="zh-CN" altLang="en-US" dirty="0"/>
              <a:t>状态要改变。</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09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44687" y="858838"/>
            <a:ext cx="8302625" cy="5319712"/>
          </a:xfrm>
        </p:spPr>
      </p:pic>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75B6091-6C63-4422-AE4D-1F84220EA55E}"/>
              </a:ext>
            </a:extLst>
          </p:cNvPr>
          <p:cNvSpPr>
            <a:spLocks noGrp="1"/>
          </p:cNvSpPr>
          <p:nvPr>
            <p:ph type="title"/>
          </p:nvPr>
        </p:nvSpPr>
        <p:spPr/>
        <p:txBody>
          <a:bodyPr/>
          <a:lstStyle/>
          <a:p>
            <a:endParaRPr lang="zh-CN" altLang="en-US"/>
          </a:p>
        </p:txBody>
      </p:sp>
      <p:sp>
        <p:nvSpPr>
          <p:cNvPr id="645123" name="Rectangle 3"/>
          <p:cNvSpPr>
            <a:spLocks noGrp="1" noRot="1" noChangeArrowheads="1"/>
          </p:cNvSpPr>
          <p:nvPr>
            <p:ph idx="1"/>
          </p:nvPr>
        </p:nvSpPr>
        <p:spPr>
          <a:xfrm>
            <a:off x="2133600" y="1412776"/>
            <a:ext cx="7924800" cy="4419600"/>
          </a:xfrm>
        </p:spPr>
        <p:txBody>
          <a:bodyPr/>
          <a:lstStyle/>
          <a:p>
            <a:r>
              <a:rPr lang="zh-CN" altLang="en-US" dirty="0"/>
              <a:t>三、如何减少由</a:t>
            </a:r>
            <a:r>
              <a:rPr lang="en-US" altLang="zh-CN" dirty="0"/>
              <a:t>bus</a:t>
            </a:r>
            <a:r>
              <a:rPr lang="zh-CN" altLang="en-US" dirty="0"/>
              <a:t>检查</a:t>
            </a:r>
            <a:r>
              <a:rPr lang="en-US" altLang="zh-CN" dirty="0"/>
              <a:t>cache-address tag </a:t>
            </a:r>
            <a:r>
              <a:rPr lang="zh-CN" altLang="en-US" dirty="0"/>
              <a:t>引起的对</a:t>
            </a:r>
            <a:r>
              <a:rPr lang="en-US" altLang="zh-CN" dirty="0"/>
              <a:t>CPU cache access</a:t>
            </a:r>
            <a:r>
              <a:rPr lang="zh-CN" altLang="en-US" dirty="0"/>
              <a:t>的干涉？</a:t>
            </a:r>
          </a:p>
          <a:p>
            <a:pPr lvl="1"/>
            <a:r>
              <a:rPr lang="en-US" altLang="zh-CN" dirty="0"/>
              <a:t>1. </a:t>
            </a:r>
            <a:r>
              <a:rPr lang="zh-CN" altLang="en-US" dirty="0"/>
              <a:t>复制</a:t>
            </a:r>
            <a:r>
              <a:rPr lang="en-US" altLang="zh-CN" dirty="0"/>
              <a:t>tags: </a:t>
            </a:r>
            <a:r>
              <a:rPr lang="zh-CN" altLang="en-US" dirty="0"/>
              <a:t>在同一</a:t>
            </a:r>
            <a:r>
              <a:rPr lang="en-US" altLang="zh-CN" dirty="0"/>
              <a:t>block</a:t>
            </a:r>
            <a:r>
              <a:rPr lang="zh-CN" altLang="en-US" dirty="0"/>
              <a:t>增加一个</a:t>
            </a:r>
            <a:r>
              <a:rPr lang="en-US" altLang="zh-CN" dirty="0"/>
              <a:t>tags</a:t>
            </a:r>
            <a:r>
              <a:rPr lang="zh-CN" altLang="en-US" dirty="0"/>
              <a:t>。若</a:t>
            </a:r>
            <a:r>
              <a:rPr lang="en-US" altLang="zh-CN" dirty="0"/>
              <a:t>tags</a:t>
            </a:r>
            <a:r>
              <a:rPr lang="zh-CN" altLang="en-US" dirty="0"/>
              <a:t>复制以后，则</a:t>
            </a:r>
            <a:r>
              <a:rPr lang="en-US" altLang="zh-CN" dirty="0"/>
              <a:t>CPU</a:t>
            </a:r>
            <a:r>
              <a:rPr lang="zh-CN" altLang="en-US" dirty="0"/>
              <a:t>和</a:t>
            </a:r>
            <a:r>
              <a:rPr lang="en-US" altLang="zh-CN" dirty="0"/>
              <a:t>snooping</a:t>
            </a:r>
            <a:r>
              <a:rPr lang="zh-CN" altLang="en-US" dirty="0"/>
              <a:t>的访问可并行进行；</a:t>
            </a:r>
          </a:p>
          <a:p>
            <a:pPr lvl="1"/>
            <a:r>
              <a:rPr lang="en-US" altLang="zh-CN" dirty="0"/>
              <a:t>2. </a:t>
            </a:r>
            <a:r>
              <a:rPr lang="zh-CN" altLang="en-US" dirty="0"/>
              <a:t>多级</a:t>
            </a:r>
            <a:r>
              <a:rPr lang="en-US" altLang="zh-CN" dirty="0"/>
              <a:t>Cache with inclusion property: Snooping activity</a:t>
            </a:r>
            <a:r>
              <a:rPr lang="zh-CN" altLang="en-US" dirty="0"/>
              <a:t>可对次级</a:t>
            </a:r>
            <a:r>
              <a:rPr lang="en-US" altLang="zh-CN" dirty="0"/>
              <a:t>Cache</a:t>
            </a:r>
            <a:r>
              <a:rPr lang="zh-CN" altLang="en-US" dirty="0"/>
              <a:t>进行，而大多数</a:t>
            </a:r>
            <a:r>
              <a:rPr lang="en-US" altLang="zh-CN" dirty="0"/>
              <a:t>CPU activity</a:t>
            </a:r>
            <a:r>
              <a:rPr lang="zh-CN" altLang="en-US" dirty="0"/>
              <a:t>可对初级</a:t>
            </a:r>
            <a:r>
              <a:rPr lang="en-US" altLang="zh-CN" dirty="0"/>
              <a:t>Cache</a:t>
            </a:r>
            <a:r>
              <a:rPr lang="zh-CN" altLang="en-US" dirty="0"/>
              <a:t>进行。</a:t>
            </a:r>
            <a:endParaRPr lang="en-US" altLang="en-US" dirty="0"/>
          </a:p>
          <a:p>
            <a:pPr lvl="1"/>
            <a:r>
              <a:rPr lang="zh-CN" altLang="en-US" dirty="0"/>
              <a:t>由于大多数高级微处理器均采用多级</a:t>
            </a:r>
            <a:r>
              <a:rPr lang="en-US" altLang="zh-CN" dirty="0"/>
              <a:t>Cache</a:t>
            </a:r>
            <a:r>
              <a:rPr lang="zh-CN" altLang="en-US" dirty="0"/>
              <a:t>来降低对带宽的要求，故这一方法已被大多数设计所采用，有时还复制二级</a:t>
            </a:r>
            <a:r>
              <a:rPr lang="en-US" altLang="zh-CN" dirty="0"/>
              <a:t>Cache</a:t>
            </a:r>
            <a:r>
              <a:rPr lang="zh-CN" altLang="en-US" dirty="0"/>
              <a:t>的</a:t>
            </a:r>
            <a:r>
              <a:rPr lang="en-US" altLang="zh-CN" dirty="0"/>
              <a:t>tags</a:t>
            </a:r>
            <a:r>
              <a:rPr lang="zh-CN" altLang="en-US" dirty="0"/>
              <a:t>来进一步减少</a:t>
            </a:r>
            <a:r>
              <a:rPr lang="en-US" altLang="zh-CN" dirty="0"/>
              <a:t>CPU</a:t>
            </a:r>
            <a:r>
              <a:rPr lang="zh-CN" altLang="en-US" dirty="0"/>
              <a:t>和</a:t>
            </a:r>
            <a:r>
              <a:rPr lang="en-US" altLang="zh-CN" dirty="0"/>
              <a:t>snooping</a:t>
            </a:r>
            <a:r>
              <a:rPr lang="zh-CN" altLang="en-US" dirty="0"/>
              <a:t>的竞争。</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78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8968" y="795339"/>
            <a:ext cx="8374063" cy="5464175"/>
          </a:xfr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Rot="1" noChangeArrowheads="1"/>
          </p:cNvSpPr>
          <p:nvPr>
            <p:ph type="title"/>
          </p:nvPr>
        </p:nvSpPr>
        <p:spPr/>
        <p:txBody>
          <a:bodyPr/>
          <a:lstStyle/>
          <a:p>
            <a:r>
              <a:rPr lang="zh-CN" altLang="en-US"/>
              <a:t>五、并行技术</a:t>
            </a:r>
          </a:p>
        </p:txBody>
      </p:sp>
      <p:grpSp>
        <p:nvGrpSpPr>
          <p:cNvPr id="662534" name="Group 6"/>
          <p:cNvGrpSpPr>
            <a:grpSpLocks/>
          </p:cNvGrpSpPr>
          <p:nvPr/>
        </p:nvGrpSpPr>
        <p:grpSpPr bwMode="auto">
          <a:xfrm>
            <a:off x="2133601" y="1592736"/>
            <a:ext cx="8410575" cy="4575174"/>
            <a:chOff x="249" y="1207"/>
            <a:chExt cx="5298" cy="2882"/>
          </a:xfrm>
        </p:grpSpPr>
        <p:sp>
          <p:nvSpPr>
            <p:cNvPr id="662535" name="Oval 7"/>
            <p:cNvSpPr>
              <a:spLocks noChangeArrowheads="1"/>
            </p:cNvSpPr>
            <p:nvPr/>
          </p:nvSpPr>
          <p:spPr bwMode="auto">
            <a:xfrm>
              <a:off x="2352" y="2256"/>
              <a:ext cx="1008" cy="96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000000"/>
                  </a:solidFill>
                  <a:latin typeface="Times New Roman" pitchFamily="18" charset="0"/>
                  <a:ea typeface="宋体" pitchFamily="2" charset="-122"/>
                </a:rPr>
                <a:t>TASK</a:t>
              </a:r>
            </a:p>
          </p:txBody>
        </p:sp>
        <p:sp>
          <p:nvSpPr>
            <p:cNvPr id="662536" name="Text Box 8"/>
            <p:cNvSpPr txBox="1">
              <a:spLocks noChangeArrowheads="1"/>
            </p:cNvSpPr>
            <p:nvPr/>
          </p:nvSpPr>
          <p:spPr bwMode="auto">
            <a:xfrm>
              <a:off x="3499" y="1320"/>
              <a:ext cx="17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dirty="0">
                  <a:solidFill>
                    <a:srgbClr val="000000"/>
                  </a:solidFill>
                  <a:latin typeface="Times New Roman" pitchFamily="18" charset="0"/>
                  <a:ea typeface="宋体" pitchFamily="2" charset="-122"/>
                </a:rPr>
                <a:t>Decompose by steps.</a:t>
              </a:r>
            </a:p>
          </p:txBody>
        </p:sp>
        <p:sp>
          <p:nvSpPr>
            <p:cNvPr id="662537" name="Text Box 9"/>
            <p:cNvSpPr txBox="1">
              <a:spLocks noChangeArrowheads="1"/>
            </p:cNvSpPr>
            <p:nvPr/>
          </p:nvSpPr>
          <p:spPr bwMode="auto">
            <a:xfrm>
              <a:off x="249" y="1344"/>
              <a:ext cx="23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a:solidFill>
                    <a:srgbClr val="000000"/>
                  </a:solidFill>
                  <a:latin typeface="Times New Roman" pitchFamily="18" charset="0"/>
                  <a:ea typeface="宋体" pitchFamily="2" charset="-122"/>
                </a:rPr>
                <a:t>Decompose by functionality.</a:t>
              </a:r>
            </a:p>
          </p:txBody>
        </p:sp>
        <p:sp>
          <p:nvSpPr>
            <p:cNvPr id="662538" name="Text Box 10"/>
            <p:cNvSpPr txBox="1">
              <a:spLocks noChangeArrowheads="1"/>
            </p:cNvSpPr>
            <p:nvPr/>
          </p:nvSpPr>
          <p:spPr bwMode="auto">
            <a:xfrm>
              <a:off x="2109" y="3566"/>
              <a:ext cx="176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a:solidFill>
                    <a:srgbClr val="000000"/>
                  </a:solidFill>
                  <a:latin typeface="Times New Roman" pitchFamily="18" charset="0"/>
                  <a:ea typeface="宋体" pitchFamily="2" charset="-122"/>
                </a:rPr>
                <a:t>Decompose by data.</a:t>
              </a:r>
            </a:p>
            <a:p>
              <a:pPr fontAlgn="base">
                <a:spcBef>
                  <a:spcPct val="0"/>
                </a:spcBef>
                <a:spcAft>
                  <a:spcPct val="0"/>
                </a:spcAft>
              </a:pPr>
              <a:r>
                <a:rPr kumimoji="1" lang="en-US" altLang="zh-CN" sz="2400">
                  <a:solidFill>
                    <a:srgbClr val="000000"/>
                  </a:solidFill>
                  <a:latin typeface="Times New Roman" pitchFamily="18" charset="0"/>
                  <a:ea typeface="宋体" pitchFamily="2" charset="-122"/>
                </a:rPr>
                <a:t>(Fighting simulation)</a:t>
              </a:r>
            </a:p>
          </p:txBody>
        </p:sp>
        <p:sp>
          <p:nvSpPr>
            <p:cNvPr id="662539" name="Line 11"/>
            <p:cNvSpPr>
              <a:spLocks noChangeShapeType="1"/>
            </p:cNvSpPr>
            <p:nvPr/>
          </p:nvSpPr>
          <p:spPr bwMode="auto">
            <a:xfrm>
              <a:off x="1247" y="1661"/>
              <a:ext cx="1201" cy="8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62540" name="Line 12"/>
            <p:cNvSpPr>
              <a:spLocks noChangeShapeType="1"/>
            </p:cNvSpPr>
            <p:nvPr/>
          </p:nvSpPr>
          <p:spPr bwMode="auto">
            <a:xfrm flipH="1">
              <a:off x="3264" y="1706"/>
              <a:ext cx="1113" cy="7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62541" name="Line 13"/>
            <p:cNvSpPr>
              <a:spLocks noChangeShapeType="1"/>
            </p:cNvSpPr>
            <p:nvPr/>
          </p:nvSpPr>
          <p:spPr bwMode="auto">
            <a:xfrm flipV="1">
              <a:off x="2880" y="3216"/>
              <a:ext cx="0" cy="3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62542" name="Oval 14"/>
            <p:cNvSpPr>
              <a:spLocks noChangeArrowheads="1"/>
            </p:cNvSpPr>
            <p:nvPr/>
          </p:nvSpPr>
          <p:spPr bwMode="auto">
            <a:xfrm>
              <a:off x="3243" y="1207"/>
              <a:ext cx="2304" cy="76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charset="0"/>
                <a:ea typeface="宋体" pitchFamily="2" charset="-122"/>
              </a:endParaRPr>
            </a:p>
          </p:txBody>
        </p:sp>
        <p:sp>
          <p:nvSpPr>
            <p:cNvPr id="662543" name="Text Box 15"/>
            <p:cNvSpPr txBox="1">
              <a:spLocks noChangeArrowheads="1"/>
            </p:cNvSpPr>
            <p:nvPr/>
          </p:nvSpPr>
          <p:spPr bwMode="auto">
            <a:xfrm>
              <a:off x="3367" y="1577"/>
              <a:ext cx="20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dirty="0">
                  <a:solidFill>
                    <a:srgbClr val="000000"/>
                  </a:solidFill>
                  <a:latin typeface="Times New Roman" pitchFamily="18" charset="0"/>
                  <a:ea typeface="宋体" pitchFamily="2" charset="-122"/>
                </a:rPr>
                <a:t>(Satellite remote sensing)</a:t>
              </a:r>
            </a:p>
          </p:txBody>
        </p:sp>
        <p:sp>
          <p:nvSpPr>
            <p:cNvPr id="662544" name="Text Box 16"/>
            <p:cNvSpPr txBox="1">
              <a:spLocks noChangeArrowheads="1"/>
            </p:cNvSpPr>
            <p:nvPr/>
          </p:nvSpPr>
          <p:spPr bwMode="auto">
            <a:xfrm>
              <a:off x="567" y="1661"/>
              <a:ext cx="17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a:solidFill>
                    <a:srgbClr val="000000"/>
                  </a:solidFill>
                  <a:latin typeface="Times New Roman" pitchFamily="18" charset="0"/>
                  <a:ea typeface="宋体" pitchFamily="2" charset="-122"/>
                </a:rPr>
                <a:t>(Weather simulation)</a:t>
              </a:r>
            </a:p>
          </p:txBody>
        </p:sp>
      </p:gr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Rot="1" noChangeArrowheads="1"/>
          </p:cNvSpPr>
          <p:nvPr>
            <p:ph type="title"/>
          </p:nvPr>
        </p:nvSpPr>
        <p:spPr/>
        <p:txBody>
          <a:bodyPr/>
          <a:lstStyle/>
          <a:p>
            <a:r>
              <a:rPr lang="zh-CN" altLang="en-US"/>
              <a:t>小结</a:t>
            </a:r>
          </a:p>
        </p:txBody>
      </p:sp>
      <p:sp>
        <p:nvSpPr>
          <p:cNvPr id="646147" name="Rectangle 3"/>
          <p:cNvSpPr>
            <a:spLocks noGrp="1" noRot="1" noChangeArrowheads="1"/>
          </p:cNvSpPr>
          <p:nvPr>
            <p:ph idx="1"/>
          </p:nvPr>
        </p:nvSpPr>
        <p:spPr>
          <a:xfrm>
            <a:off x="2133600" y="1219200"/>
            <a:ext cx="7924800" cy="4419600"/>
          </a:xfrm>
        </p:spPr>
        <p:txBody>
          <a:bodyPr/>
          <a:lstStyle/>
          <a:p>
            <a:r>
              <a:rPr lang="zh-CN" altLang="en-US" dirty="0"/>
              <a:t>保证</a:t>
            </a:r>
            <a:r>
              <a:rPr lang="en-US" altLang="zh-CN" dirty="0"/>
              <a:t>Cache</a:t>
            </a:r>
            <a:r>
              <a:rPr lang="zh-CN" altLang="en-US" dirty="0"/>
              <a:t>一致性的写时无效协议，意味着：</a:t>
            </a:r>
          </a:p>
          <a:p>
            <a:pPr lvl="1"/>
            <a:r>
              <a:rPr lang="zh-CN" altLang="en-US" dirty="0"/>
              <a:t>必须对被写</a:t>
            </a:r>
            <a:r>
              <a:rPr lang="en-US" altLang="zh-CN" dirty="0"/>
              <a:t>Cache</a:t>
            </a:r>
            <a:r>
              <a:rPr lang="zh-CN" altLang="en-US" dirty="0"/>
              <a:t>块的其它拷贝进行无效化处理</a:t>
            </a:r>
          </a:p>
          <a:p>
            <a:pPr lvl="1"/>
            <a:r>
              <a:rPr lang="zh-CN" altLang="en-US" dirty="0"/>
              <a:t>必须能在</a:t>
            </a:r>
            <a:r>
              <a:rPr lang="en-US" altLang="zh-CN" dirty="0"/>
              <a:t>Cache</a:t>
            </a:r>
            <a:r>
              <a:rPr lang="zh-CN" altLang="en-US" dirty="0"/>
              <a:t>失配时找到有效数据，对直写</a:t>
            </a:r>
            <a:r>
              <a:rPr lang="en-US" altLang="zh-CN" dirty="0"/>
              <a:t>cache----</a:t>
            </a:r>
            <a:r>
              <a:rPr lang="zh-CN" altLang="en-US" dirty="0"/>
              <a:t>总是到</a:t>
            </a:r>
            <a:r>
              <a:rPr lang="en-US" altLang="zh-CN" dirty="0"/>
              <a:t>memory</a:t>
            </a:r>
            <a:r>
              <a:rPr lang="zh-CN" altLang="en-US" dirty="0"/>
              <a:t>中去找最新值；对回写</a:t>
            </a:r>
            <a:r>
              <a:rPr lang="en-US" altLang="zh-CN" dirty="0"/>
              <a:t>cache----</a:t>
            </a:r>
            <a:r>
              <a:rPr lang="zh-CN" altLang="en-US" dirty="0"/>
              <a:t>采用监听方法，所有</a:t>
            </a:r>
            <a:r>
              <a:rPr lang="en-US" altLang="zh-CN" dirty="0"/>
              <a:t>CPU</a:t>
            </a:r>
            <a:r>
              <a:rPr lang="zh-CN" altLang="en-US" dirty="0"/>
              <a:t>先比较地址，再发现是否</a:t>
            </a:r>
            <a:r>
              <a:rPr lang="en-US" altLang="zh-CN" dirty="0"/>
              <a:t>dirty</a:t>
            </a:r>
            <a:r>
              <a:rPr lang="zh-CN" altLang="en-US" dirty="0"/>
              <a:t>。是</a:t>
            </a:r>
            <a:r>
              <a:rPr lang="en-US" altLang="zh-CN" dirty="0"/>
              <a:t>dirty</a:t>
            </a:r>
            <a:r>
              <a:rPr lang="zh-CN" altLang="en-US" dirty="0"/>
              <a:t>，即最新的数据。</a:t>
            </a:r>
            <a:endParaRPr lang="en-US" altLang="zh-CN" dirty="0"/>
          </a:p>
          <a:p>
            <a:pPr lvl="1"/>
            <a:endParaRPr lang="zh-CN" altLang="en-US" dirty="0"/>
          </a:p>
          <a:p>
            <a:r>
              <a:rPr lang="zh-CN" altLang="en-US" dirty="0"/>
              <a:t>使用监听在总线上完成判断：</a:t>
            </a:r>
          </a:p>
          <a:p>
            <a:pPr lvl="1"/>
            <a:r>
              <a:rPr lang="zh-CN" altLang="en-US" dirty="0"/>
              <a:t>不断监听总线上的地址</a:t>
            </a:r>
          </a:p>
          <a:p>
            <a:pPr lvl="1"/>
            <a:r>
              <a:rPr lang="zh-CN" altLang="en-US" dirty="0"/>
              <a:t>不断检查是否与自己</a:t>
            </a:r>
            <a:r>
              <a:rPr lang="en-US" altLang="zh-CN" dirty="0"/>
              <a:t>cache</a:t>
            </a:r>
            <a:r>
              <a:rPr lang="zh-CN" altLang="en-US" dirty="0"/>
              <a:t>中地址相符合。如果是，则根据不同事件采取不同措施。</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Rot="1" noChangeArrowheads="1"/>
          </p:cNvSpPr>
          <p:nvPr>
            <p:ph type="title"/>
          </p:nvPr>
        </p:nvSpPr>
        <p:spPr/>
        <p:txBody>
          <a:bodyPr/>
          <a:lstStyle/>
          <a:p>
            <a:r>
              <a:rPr lang="zh-CN" altLang="en-US"/>
              <a:t>五种</a:t>
            </a:r>
            <a:r>
              <a:rPr lang="en-US" altLang="zh-CN"/>
              <a:t>snooping protocols</a:t>
            </a:r>
          </a:p>
        </p:txBody>
      </p:sp>
      <p:graphicFrame>
        <p:nvGraphicFramePr>
          <p:cNvPr id="647171" name="Object 3"/>
          <p:cNvGraphicFramePr>
            <a:graphicFrameLocks noGrp="1" noChangeAspect="1"/>
          </p:cNvGraphicFramePr>
          <p:nvPr>
            <p:ph idx="1"/>
            <p:extLst>
              <p:ext uri="{D42A27DB-BD31-4B8C-83A1-F6EECF244321}">
                <p14:modId xmlns:p14="http://schemas.microsoft.com/office/powerpoint/2010/main" val="189877179"/>
              </p:ext>
            </p:extLst>
          </p:nvPr>
        </p:nvGraphicFramePr>
        <p:xfrm>
          <a:off x="2198496" y="1143000"/>
          <a:ext cx="7363207" cy="4748212"/>
        </p:xfrm>
        <a:graphic>
          <a:graphicData uri="http://schemas.openxmlformats.org/presentationml/2006/ole">
            <mc:AlternateContent xmlns:mc="http://schemas.openxmlformats.org/markup-compatibility/2006">
              <mc:Choice xmlns:v="urn:schemas-microsoft-com:vml" Requires="v">
                <p:oleObj spid="_x0000_s8194" name="Document" r:id="rId3" imgW="8735040" imgH="5632200" progId="Word.Document.8">
                  <p:embed/>
                </p:oleObj>
              </mc:Choice>
              <mc:Fallback>
                <p:oleObj name="Document" r:id="rId3" imgW="8735040" imgH="5632200" progId="Word.Document.8">
                  <p:embed/>
                  <p:pic>
                    <p:nvPicPr>
                      <p:cNvPr id="6471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496" y="1143000"/>
                        <a:ext cx="7363207" cy="4748212"/>
                      </a:xfrm>
                      <a:prstGeom prst="rect">
                        <a:avLst/>
                      </a:prstGeom>
                      <a:solidFill>
                        <a:schemeClr val="accent1"/>
                      </a:solidFill>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Rot="1" noChangeArrowheads="1"/>
          </p:cNvSpPr>
          <p:nvPr>
            <p:ph type="title"/>
          </p:nvPr>
        </p:nvSpPr>
        <p:spPr/>
        <p:txBody>
          <a:bodyPr/>
          <a:lstStyle/>
          <a:p>
            <a:r>
              <a:rPr lang="en-US" altLang="zh-CN"/>
              <a:t>4.2.5 An example protocol </a:t>
            </a:r>
          </a:p>
        </p:txBody>
      </p:sp>
      <p:sp>
        <p:nvSpPr>
          <p:cNvPr id="648195" name="Text Box 3"/>
          <p:cNvSpPr txBox="1">
            <a:spLocks noChangeArrowheads="1"/>
          </p:cNvSpPr>
          <p:nvPr/>
        </p:nvSpPr>
        <p:spPr bwMode="auto">
          <a:xfrm>
            <a:off x="1981200" y="815631"/>
            <a:ext cx="5715000"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spAutoFit/>
          </a:bodyPr>
          <a:lstStyle/>
          <a:p>
            <a:pPr fontAlgn="base">
              <a:spcBef>
                <a:spcPct val="50000"/>
              </a:spcBef>
              <a:spcAft>
                <a:spcPct val="0"/>
              </a:spcAft>
            </a:pPr>
            <a:r>
              <a:rPr kumimoji="1" lang="zh-CN" altLang="en-US" sz="2400" b="1" dirty="0">
                <a:solidFill>
                  <a:srgbClr val="000000"/>
                </a:solidFill>
                <a:latin typeface="Times New Roman" pitchFamily="18" charset="0"/>
                <a:ea typeface="宋体" pitchFamily="2" charset="-122"/>
              </a:rPr>
              <a:t>一、一致性机制的请求和操作</a:t>
            </a:r>
          </a:p>
        </p:txBody>
      </p:sp>
      <p:pic>
        <p:nvPicPr>
          <p:cNvPr id="64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77938"/>
            <a:ext cx="8229600" cy="5008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Rot="1" noChangeArrowheads="1"/>
          </p:cNvSpPr>
          <p:nvPr>
            <p:ph type="title"/>
          </p:nvPr>
        </p:nvSpPr>
        <p:spPr/>
        <p:txBody>
          <a:bodyPr/>
          <a:lstStyle/>
          <a:p>
            <a:r>
              <a:rPr lang="en-US" altLang="zh-CN"/>
              <a:t>Cache’ state transitions based on requests    </a:t>
            </a:r>
            <a:br>
              <a:rPr lang="en-US" altLang="zh-CN"/>
            </a:br>
            <a:r>
              <a:rPr lang="en-US" altLang="zh-CN"/>
              <a:t>1.  from CPU</a:t>
            </a:r>
          </a:p>
        </p:txBody>
      </p:sp>
      <p:graphicFrame>
        <p:nvGraphicFramePr>
          <p:cNvPr id="649219" name="Object 3"/>
          <p:cNvGraphicFramePr>
            <a:graphicFrameLocks noGrp="1" noChangeAspect="1"/>
          </p:cNvGraphicFramePr>
          <p:nvPr>
            <p:ph idx="1"/>
            <p:extLst>
              <p:ext uri="{D42A27DB-BD31-4B8C-83A1-F6EECF244321}">
                <p14:modId xmlns:p14="http://schemas.microsoft.com/office/powerpoint/2010/main" val="1264704445"/>
              </p:ext>
            </p:extLst>
          </p:nvPr>
        </p:nvGraphicFramePr>
        <p:xfrm>
          <a:off x="2706960" y="1143000"/>
          <a:ext cx="6346279" cy="4607573"/>
        </p:xfrm>
        <a:graphic>
          <a:graphicData uri="http://schemas.openxmlformats.org/presentationml/2006/ole">
            <mc:AlternateContent xmlns:mc="http://schemas.openxmlformats.org/markup-compatibility/2006">
              <mc:Choice xmlns:v="urn:schemas-microsoft-com:vml" Requires="v">
                <p:oleObj spid="_x0000_s9218" name="Picture" r:id="rId3" imgW="2781360" imgH="2019240" progId="Word.Picture.8">
                  <p:embed/>
                </p:oleObj>
              </mc:Choice>
              <mc:Fallback>
                <p:oleObj name="Picture" r:id="rId3" imgW="2781360" imgH="2019240" progId="Word.Picture.8">
                  <p:embed/>
                  <p:pic>
                    <p:nvPicPr>
                      <p:cNvPr id="6492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960" y="1143000"/>
                        <a:ext cx="6346279" cy="4607573"/>
                      </a:xfrm>
                      <a:prstGeom prst="rect">
                        <a:avLst/>
                      </a:prstGeom>
                      <a:solidFill>
                        <a:schemeClr val="accent1"/>
                      </a:solidFill>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Rot="1" noChangeArrowheads="1"/>
          </p:cNvSpPr>
          <p:nvPr>
            <p:ph type="title"/>
          </p:nvPr>
        </p:nvSpPr>
        <p:spPr/>
        <p:txBody>
          <a:bodyPr/>
          <a:lstStyle/>
          <a:p>
            <a:r>
              <a:rPr lang="en-US" altLang="zh-CN"/>
              <a:t>Cache’ state transitions based on requests </a:t>
            </a:r>
            <a:br>
              <a:rPr lang="en-US" altLang="zh-CN"/>
            </a:br>
            <a:r>
              <a:rPr lang="en-US" altLang="zh-CN"/>
              <a:t>2. from the bus</a:t>
            </a:r>
          </a:p>
        </p:txBody>
      </p:sp>
      <p:graphicFrame>
        <p:nvGraphicFramePr>
          <p:cNvPr id="650243" name="Object 3"/>
          <p:cNvGraphicFramePr>
            <a:graphicFrameLocks noGrp="1" noChangeAspect="1"/>
          </p:cNvGraphicFramePr>
          <p:nvPr>
            <p:ph idx="1"/>
            <p:extLst>
              <p:ext uri="{D42A27DB-BD31-4B8C-83A1-F6EECF244321}">
                <p14:modId xmlns:p14="http://schemas.microsoft.com/office/powerpoint/2010/main" val="1085966593"/>
              </p:ext>
            </p:extLst>
          </p:nvPr>
        </p:nvGraphicFramePr>
        <p:xfrm>
          <a:off x="3302335" y="1216374"/>
          <a:ext cx="5587330" cy="4724247"/>
        </p:xfrm>
        <a:graphic>
          <a:graphicData uri="http://schemas.openxmlformats.org/presentationml/2006/ole">
            <mc:AlternateContent xmlns:mc="http://schemas.openxmlformats.org/markup-compatibility/2006">
              <mc:Choice xmlns:v="urn:schemas-microsoft-com:vml" Requires="v">
                <p:oleObj spid="_x0000_s10242" name="Picture" r:id="rId3" imgW="2343240" imgH="1981080" progId="Word.Picture.8">
                  <p:embed/>
                </p:oleObj>
              </mc:Choice>
              <mc:Fallback>
                <p:oleObj name="Picture" r:id="rId3" imgW="2343240" imgH="1981080" progId="Word.Picture.8">
                  <p:embed/>
                  <p:pic>
                    <p:nvPicPr>
                      <p:cNvPr id="6502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335" y="1216374"/>
                        <a:ext cx="5587330" cy="4724247"/>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rrowheads="1"/>
          </p:cNvSpPr>
          <p:nvPr>
            <p:ph type="title"/>
          </p:nvPr>
        </p:nvSpPr>
        <p:spPr/>
        <p:txBody>
          <a:bodyPr/>
          <a:lstStyle/>
          <a:p>
            <a:r>
              <a:rPr lang="en-US" altLang="zh-CN"/>
              <a:t>3. </a:t>
            </a:r>
            <a:r>
              <a:rPr lang="zh-CN" altLang="en-US"/>
              <a:t>两图合并之后的</a:t>
            </a:r>
            <a:r>
              <a:rPr lang="en-US" altLang="zh-CN"/>
              <a:t>Cache</a:t>
            </a:r>
            <a:r>
              <a:rPr lang="zh-CN" altLang="en-US"/>
              <a:t>块的状态图</a:t>
            </a:r>
          </a:p>
        </p:txBody>
      </p:sp>
      <p:graphicFrame>
        <p:nvGraphicFramePr>
          <p:cNvPr id="651267" name="Object 3"/>
          <p:cNvGraphicFramePr>
            <a:graphicFrameLocks noGrp="1" noChangeAspect="1"/>
          </p:cNvGraphicFramePr>
          <p:nvPr>
            <p:ph idx="1"/>
            <p:extLst>
              <p:ext uri="{D42A27DB-BD31-4B8C-83A1-F6EECF244321}">
                <p14:modId xmlns:p14="http://schemas.microsoft.com/office/powerpoint/2010/main" val="3970704933"/>
              </p:ext>
            </p:extLst>
          </p:nvPr>
        </p:nvGraphicFramePr>
        <p:xfrm>
          <a:off x="2898763" y="1143000"/>
          <a:ext cx="6394474" cy="4753225"/>
        </p:xfrm>
        <a:graphic>
          <a:graphicData uri="http://schemas.openxmlformats.org/presentationml/2006/ole">
            <mc:AlternateContent xmlns:mc="http://schemas.openxmlformats.org/markup-compatibility/2006">
              <mc:Choice xmlns:v="urn:schemas-microsoft-com:vml" Requires="v">
                <p:oleObj spid="_x0000_s11266" name="Picture" r:id="rId3" imgW="2857680" imgH="2124000" progId="Word.Picture.8">
                  <p:embed/>
                </p:oleObj>
              </mc:Choice>
              <mc:Fallback>
                <p:oleObj name="Picture" r:id="rId3" imgW="2857680" imgH="2124000" progId="Word.Picture.8">
                  <p:embed/>
                  <p:pic>
                    <p:nvPicPr>
                      <p:cNvPr id="651267" name="Object 3"/>
                      <p:cNvPicPr>
                        <a:picLocks noChangeAspect="1" noChangeArrowheads="1"/>
                      </p:cNvPicPr>
                      <p:nvPr/>
                    </p:nvPicPr>
                    <p:blipFill>
                      <a:blip r:embed="rId4"/>
                      <a:srcRect/>
                      <a:stretch>
                        <a:fillRect/>
                      </a:stretch>
                    </p:blipFill>
                    <p:spPr bwMode="auto">
                      <a:xfrm>
                        <a:off x="2898763" y="1143000"/>
                        <a:ext cx="6394474" cy="475322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Rot="1" noChangeArrowheads="1"/>
          </p:cNvSpPr>
          <p:nvPr>
            <p:ph type="title"/>
          </p:nvPr>
        </p:nvSpPr>
        <p:spPr/>
        <p:txBody>
          <a:bodyPr/>
          <a:lstStyle/>
          <a:p>
            <a:r>
              <a:rPr lang="en-US" altLang="zh-CN" dirty="0"/>
              <a:t>4.3 Distributed shared-Memory Architectures</a:t>
            </a:r>
          </a:p>
        </p:txBody>
      </p:sp>
      <p:sp>
        <p:nvSpPr>
          <p:cNvPr id="652291" name="Rectangle 3"/>
          <p:cNvSpPr>
            <a:spLocks noGrp="1" noRot="1" noChangeArrowheads="1"/>
          </p:cNvSpPr>
          <p:nvPr>
            <p:ph idx="1"/>
          </p:nvPr>
        </p:nvSpPr>
        <p:spPr/>
        <p:txBody>
          <a:bodyPr/>
          <a:lstStyle/>
          <a:p>
            <a:r>
              <a:rPr lang="en-US" altLang="zh-CN"/>
              <a:t>4.3.1 </a:t>
            </a:r>
            <a:r>
              <a:rPr lang="zh-CN" altLang="en-US"/>
              <a:t>分布式存储器结构</a:t>
            </a:r>
          </a:p>
          <a:p>
            <a:r>
              <a:rPr lang="zh-CN" altLang="en-US"/>
              <a:t>一、在这一体系结构下有两种结构</a:t>
            </a:r>
          </a:p>
          <a:p>
            <a:pPr lvl="1"/>
            <a:r>
              <a:rPr lang="zh-CN" altLang="en-US"/>
              <a:t>无</a:t>
            </a:r>
            <a:r>
              <a:rPr lang="en-US" altLang="zh-CN"/>
              <a:t>Cache coherence</a:t>
            </a:r>
          </a:p>
          <a:p>
            <a:pPr lvl="2"/>
            <a:r>
              <a:rPr lang="zh-CN" altLang="en-US"/>
              <a:t>共享数据不进入缓存</a:t>
            </a:r>
          </a:p>
          <a:p>
            <a:pPr lvl="1"/>
            <a:r>
              <a:rPr lang="zh-CN" altLang="en-US"/>
              <a:t>   例子：</a:t>
            </a:r>
            <a:r>
              <a:rPr lang="en-US" altLang="zh-CN"/>
              <a:t>Cray T3D,</a:t>
            </a:r>
            <a:r>
              <a:rPr lang="zh-CN" altLang="en-US"/>
              <a:t>注意力集中在可缩放存储系统</a:t>
            </a:r>
          </a:p>
          <a:p>
            <a:pPr lvl="1"/>
            <a:r>
              <a:rPr lang="zh-CN" altLang="en-US"/>
              <a:t>有</a:t>
            </a:r>
            <a:r>
              <a:rPr lang="en-US" altLang="zh-CN"/>
              <a:t>Cache coherence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Rot="1" noChangeArrowheads="1"/>
          </p:cNvSpPr>
          <p:nvPr>
            <p:ph type="title"/>
          </p:nvPr>
        </p:nvSpPr>
        <p:spPr/>
        <p:txBody>
          <a:bodyPr/>
          <a:lstStyle/>
          <a:p>
            <a:r>
              <a:rPr lang="zh-CN" altLang="en-US"/>
              <a:t>二、无</a:t>
            </a:r>
            <a:r>
              <a:rPr lang="en-US" altLang="zh-CN"/>
              <a:t>Cache coherence</a:t>
            </a:r>
            <a:r>
              <a:rPr lang="zh-CN" altLang="en-US"/>
              <a:t>（</a:t>
            </a:r>
            <a:r>
              <a:rPr lang="en-US" altLang="zh-CN"/>
              <a:t>1</a:t>
            </a:r>
            <a:r>
              <a:rPr lang="zh-CN" altLang="en-US"/>
              <a:t>）</a:t>
            </a:r>
          </a:p>
        </p:txBody>
      </p:sp>
      <p:sp>
        <p:nvSpPr>
          <p:cNvPr id="653315" name="Rectangle 3"/>
          <p:cNvSpPr>
            <a:spLocks noGrp="1" noRot="1" noChangeArrowheads="1"/>
          </p:cNvSpPr>
          <p:nvPr>
            <p:ph idx="1"/>
          </p:nvPr>
        </p:nvSpPr>
        <p:spPr>
          <a:xfrm>
            <a:off x="2133600" y="1268760"/>
            <a:ext cx="7924800" cy="4419600"/>
          </a:xfrm>
        </p:spPr>
        <p:txBody>
          <a:bodyPr/>
          <a:lstStyle/>
          <a:p>
            <a:pPr lvl="1"/>
            <a:r>
              <a:rPr lang="en-US" altLang="zh-CN" dirty="0"/>
              <a:t>memory distributed among the nodes</a:t>
            </a:r>
          </a:p>
          <a:p>
            <a:pPr lvl="1"/>
            <a:r>
              <a:rPr lang="en-US" altLang="zh-CN" dirty="0"/>
              <a:t>all nodes are interconnected by a network</a:t>
            </a:r>
          </a:p>
          <a:p>
            <a:pPr lvl="1"/>
            <a:r>
              <a:rPr lang="en-US" altLang="zh-CN" dirty="0"/>
              <a:t>access can be either local or remote, </a:t>
            </a:r>
            <a:r>
              <a:rPr lang="zh-CN" altLang="en-US" dirty="0"/>
              <a:t>由</a:t>
            </a:r>
            <a:r>
              <a:rPr lang="en-US" altLang="zh-CN" dirty="0"/>
              <a:t>node</a:t>
            </a:r>
            <a:r>
              <a:rPr lang="zh-CN" altLang="en-US" dirty="0"/>
              <a:t>中的控制器根据地址决定数据是在本地存储器还是在远程存储器。</a:t>
            </a:r>
          </a:p>
          <a:p>
            <a:pPr lvl="1"/>
            <a:r>
              <a:rPr lang="zh-CN" altLang="en-US" dirty="0"/>
              <a:t>若需远程访问，则发消息给远程存储器的控制器去访问数据；</a:t>
            </a:r>
          </a:p>
          <a:p>
            <a:pPr lvl="1"/>
            <a:r>
              <a:rPr lang="zh-CN" altLang="en-US" dirty="0"/>
              <a:t>这类系统是带</a:t>
            </a:r>
            <a:r>
              <a:rPr lang="en-US" altLang="zh-CN" dirty="0"/>
              <a:t>cache</a:t>
            </a:r>
            <a:r>
              <a:rPr lang="zh-CN" altLang="en-US" dirty="0"/>
              <a:t>的，但为避免</a:t>
            </a:r>
            <a:r>
              <a:rPr lang="en-US" altLang="zh-CN" dirty="0"/>
              <a:t>coherence</a:t>
            </a:r>
            <a:r>
              <a:rPr lang="zh-CN" altLang="en-US" dirty="0"/>
              <a:t>问题，将那些共享数据标记为</a:t>
            </a:r>
            <a:r>
              <a:rPr lang="en-US" altLang="zh-CN" dirty="0"/>
              <a:t>uncacheable, </a:t>
            </a:r>
            <a:r>
              <a:rPr lang="zh-CN" altLang="en-US" dirty="0"/>
              <a:t>只允许</a:t>
            </a:r>
            <a:r>
              <a:rPr lang="en-US" altLang="zh-CN" dirty="0"/>
              <a:t>private data </a:t>
            </a:r>
            <a:r>
              <a:rPr lang="zh-CN" altLang="en-US" dirty="0"/>
              <a:t>存放于</a:t>
            </a:r>
            <a:r>
              <a:rPr lang="en-US" altLang="zh-CN" dirty="0"/>
              <a:t>Cache</a:t>
            </a:r>
            <a:r>
              <a:rPr lang="zh-CN" altLang="en-US" dirty="0"/>
              <a:t>。因为共享数据不会在</a:t>
            </a:r>
            <a:r>
              <a:rPr lang="en-US" altLang="zh-CN" dirty="0"/>
              <a:t>Cache</a:t>
            </a:r>
            <a:r>
              <a:rPr lang="zh-CN" altLang="en-US" dirty="0"/>
              <a:t>，所以远程访问只能按字，而不能按</a:t>
            </a:r>
            <a:r>
              <a:rPr lang="en-US" altLang="zh-CN" dirty="0"/>
              <a:t>block</a:t>
            </a:r>
            <a:r>
              <a:rPr lang="zh-CN" altLang="en-US" dirty="0"/>
              <a:t>进行。</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Rot="1" noChangeArrowheads="1"/>
          </p:cNvSpPr>
          <p:nvPr>
            <p:ph type="title"/>
          </p:nvPr>
        </p:nvSpPr>
        <p:spPr/>
        <p:txBody>
          <a:bodyPr/>
          <a:lstStyle/>
          <a:p>
            <a:r>
              <a:rPr lang="zh-CN" altLang="en-US"/>
              <a:t>无</a:t>
            </a:r>
            <a:r>
              <a:rPr lang="en-US" altLang="zh-CN"/>
              <a:t>Cache coherence</a:t>
            </a:r>
            <a:r>
              <a:rPr lang="zh-CN" altLang="en-US"/>
              <a:t>（</a:t>
            </a:r>
            <a:r>
              <a:rPr lang="en-US" altLang="zh-CN"/>
              <a:t>2</a:t>
            </a:r>
            <a:r>
              <a:rPr lang="zh-CN" altLang="en-US"/>
              <a:t>）</a:t>
            </a:r>
          </a:p>
        </p:txBody>
      </p:sp>
      <p:sp>
        <p:nvSpPr>
          <p:cNvPr id="654339" name="Rectangle 3"/>
          <p:cNvSpPr>
            <a:spLocks noGrp="1" noRot="1" noChangeArrowheads="1"/>
          </p:cNvSpPr>
          <p:nvPr>
            <p:ph idx="1"/>
          </p:nvPr>
        </p:nvSpPr>
        <p:spPr>
          <a:xfrm>
            <a:off x="2133600" y="1268760"/>
            <a:ext cx="7924800" cy="4419600"/>
          </a:xfrm>
        </p:spPr>
        <p:txBody>
          <a:bodyPr/>
          <a:lstStyle/>
          <a:p>
            <a:pPr lvl="1"/>
            <a:r>
              <a:rPr lang="zh-CN" altLang="en-US" dirty="0"/>
              <a:t>仍然可用软件显式地将共享数据放进</a:t>
            </a:r>
            <a:r>
              <a:rPr lang="en-US" altLang="zh-CN" dirty="0"/>
              <a:t>cache,</a:t>
            </a:r>
            <a:r>
              <a:rPr lang="zh-CN" altLang="en-US" dirty="0"/>
              <a:t>然后由软件来管理</a:t>
            </a:r>
            <a:r>
              <a:rPr lang="en-US" altLang="zh-CN" dirty="0"/>
              <a:t>coherence</a:t>
            </a:r>
            <a:r>
              <a:rPr lang="zh-CN" altLang="en-US" dirty="0"/>
              <a:t>。（通常，</a:t>
            </a:r>
            <a:r>
              <a:rPr lang="en-US" altLang="zh-CN" dirty="0"/>
              <a:t>cache</a:t>
            </a:r>
            <a:r>
              <a:rPr lang="zh-CN" altLang="en-US" dirty="0"/>
              <a:t>是由硬件管理，而不是由软件管理）</a:t>
            </a:r>
          </a:p>
          <a:p>
            <a:r>
              <a:rPr lang="zh-CN" altLang="en-US" dirty="0"/>
              <a:t>优点：不需要任何硬件</a:t>
            </a:r>
          </a:p>
          <a:p>
            <a:r>
              <a:rPr lang="zh-CN" altLang="en-US" dirty="0"/>
              <a:t>缺点：</a:t>
            </a:r>
          </a:p>
          <a:p>
            <a:pPr lvl="1"/>
            <a:r>
              <a:rPr lang="zh-CN" altLang="en-US" dirty="0"/>
              <a:t>不能实现基于</a:t>
            </a:r>
            <a:r>
              <a:rPr lang="en-US" altLang="zh-CN" dirty="0"/>
              <a:t>compiler</a:t>
            </a:r>
            <a:r>
              <a:rPr lang="zh-CN" altLang="en-US" dirty="0"/>
              <a:t>的透明的软件</a:t>
            </a:r>
            <a:r>
              <a:rPr lang="en-US" altLang="zh-CN" dirty="0"/>
              <a:t>cache coherence;</a:t>
            </a:r>
          </a:p>
          <a:p>
            <a:pPr lvl="1"/>
            <a:r>
              <a:rPr lang="zh-CN" altLang="en-US" dirty="0"/>
              <a:t>因为无</a:t>
            </a:r>
            <a:r>
              <a:rPr lang="en-US" altLang="zh-CN" dirty="0"/>
              <a:t>cache coherence,</a:t>
            </a:r>
            <a:r>
              <a:rPr lang="zh-CN" altLang="en-US" dirty="0"/>
              <a:t>丧失了取</a:t>
            </a:r>
            <a:r>
              <a:rPr lang="en-US" altLang="zh-CN" dirty="0"/>
              <a:t>single cache block</a:t>
            </a:r>
            <a:r>
              <a:rPr lang="zh-CN" altLang="en-US" dirty="0"/>
              <a:t>的优点，也丧失了利用共享数据的空间局部性（因为每次远程访问只能按字进行）</a:t>
            </a:r>
          </a:p>
          <a:p>
            <a:pPr lvl="1"/>
            <a:r>
              <a:rPr lang="zh-CN" altLang="en-US" dirty="0"/>
              <a:t>失去了</a:t>
            </a:r>
            <a:r>
              <a:rPr lang="en-US" altLang="zh-CN" dirty="0"/>
              <a:t>prefetch</a:t>
            </a:r>
            <a:r>
              <a:rPr lang="zh-CN" altLang="en-US" dirty="0"/>
              <a:t>等带来的</a:t>
            </a:r>
            <a:r>
              <a:rPr lang="en-US" altLang="zh-CN" dirty="0"/>
              <a:t>tolerating latency </a:t>
            </a:r>
            <a:r>
              <a:rPr lang="zh-CN" altLang="en-US" dirty="0"/>
              <a:t>机制。</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C4E4A8DA-303D-4344-B5E8-69F55136695F}"/>
              </a:ext>
            </a:extLst>
          </p:cNvPr>
          <p:cNvSpPr>
            <a:spLocks noGrp="1"/>
          </p:cNvSpPr>
          <p:nvPr>
            <p:ph type="title"/>
          </p:nvPr>
        </p:nvSpPr>
        <p:spPr/>
        <p:txBody>
          <a:bodyPr/>
          <a:lstStyle/>
          <a:p>
            <a:endParaRPr lang="zh-CN" altLang="en-US"/>
          </a:p>
        </p:txBody>
      </p:sp>
      <p:sp>
        <p:nvSpPr>
          <p:cNvPr id="655363" name="Rectangle 3"/>
          <p:cNvSpPr>
            <a:spLocks noGrp="1" noRot="1" noChangeArrowheads="1"/>
          </p:cNvSpPr>
          <p:nvPr>
            <p:ph idx="1"/>
          </p:nvPr>
        </p:nvSpPr>
        <p:spPr/>
        <p:txBody>
          <a:bodyPr/>
          <a:lstStyle/>
          <a:p>
            <a:r>
              <a:rPr lang="zh-CN" altLang="en-US" dirty="0"/>
              <a:t>根据上述分析，小规模多处理器</a:t>
            </a:r>
            <a:r>
              <a:rPr lang="en-US" altLang="zh-CN" dirty="0"/>
              <a:t>(</a:t>
            </a:r>
            <a:r>
              <a:rPr lang="zh-CN" altLang="en-US" dirty="0"/>
              <a:t>集中式存储</a:t>
            </a:r>
            <a:r>
              <a:rPr lang="en-US" altLang="zh-CN" dirty="0"/>
              <a:t>)</a:t>
            </a:r>
            <a:r>
              <a:rPr lang="zh-CN" altLang="en-US" dirty="0"/>
              <a:t>比较容易支持 </a:t>
            </a:r>
            <a:r>
              <a:rPr lang="en-US" altLang="zh-CN" dirty="0"/>
              <a:t>cache coherence</a:t>
            </a:r>
            <a:r>
              <a:rPr lang="zh-CN" altLang="en-US" dirty="0"/>
              <a:t>；对大规模多处理器体系结构</a:t>
            </a:r>
            <a:r>
              <a:rPr lang="en-US" altLang="zh-CN" dirty="0"/>
              <a:t>(</a:t>
            </a:r>
            <a:r>
              <a:rPr lang="zh-CN" altLang="en-US" dirty="0"/>
              <a:t>分布式存储</a:t>
            </a:r>
            <a:r>
              <a:rPr lang="en-US" altLang="zh-CN" dirty="0"/>
              <a:t>)</a:t>
            </a:r>
            <a:r>
              <a:rPr lang="zh-CN" altLang="en-US" dirty="0"/>
              <a:t>而言，还存在其它挑战，如缺乏监听</a:t>
            </a:r>
            <a:r>
              <a:rPr lang="en-US" altLang="zh-CN" dirty="0"/>
              <a:t>coherence</a:t>
            </a:r>
            <a:r>
              <a:rPr lang="zh-CN" altLang="en-US" dirty="0"/>
              <a:t>机制的缩放性问题。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Rot="1" noChangeArrowheads="1"/>
          </p:cNvSpPr>
          <p:nvPr>
            <p:ph type="title"/>
          </p:nvPr>
        </p:nvSpPr>
        <p:spPr/>
        <p:txBody>
          <a:bodyPr/>
          <a:lstStyle/>
          <a:p>
            <a:r>
              <a:rPr lang="zh-CN" altLang="en-US"/>
              <a:t>六、并行性的困难</a:t>
            </a:r>
          </a:p>
        </p:txBody>
      </p:sp>
      <p:sp>
        <p:nvSpPr>
          <p:cNvPr id="585731" name="Rectangle 3"/>
          <p:cNvSpPr>
            <a:spLocks noGrp="1" noRot="1" noChangeArrowheads="1"/>
          </p:cNvSpPr>
          <p:nvPr>
            <p:ph idx="1"/>
          </p:nvPr>
        </p:nvSpPr>
        <p:spPr>
          <a:xfrm>
            <a:off x="2133600" y="699809"/>
            <a:ext cx="7924800" cy="4419600"/>
          </a:xfrm>
        </p:spPr>
        <p:txBody>
          <a:bodyPr/>
          <a:lstStyle/>
          <a:p>
            <a:pPr lvl="1"/>
            <a:endParaRPr lang="en-US" altLang="zh-CN" dirty="0"/>
          </a:p>
          <a:p>
            <a:r>
              <a:rPr lang="zh-CN" altLang="en-US" dirty="0"/>
              <a:t>任务分配非常困难</a:t>
            </a:r>
          </a:p>
          <a:p>
            <a:pPr lvl="1"/>
            <a:r>
              <a:rPr lang="zh-CN" altLang="en-US" dirty="0"/>
              <a:t>可并行性：任务的并行性划分和分发</a:t>
            </a:r>
          </a:p>
          <a:p>
            <a:r>
              <a:rPr lang="zh-CN" altLang="en-US" dirty="0"/>
              <a:t>算法对并行性的限制</a:t>
            </a:r>
          </a:p>
          <a:p>
            <a:pPr lvl="1"/>
            <a:r>
              <a:rPr lang="zh-CN" altLang="en-US" dirty="0"/>
              <a:t>算法不仅与问题有关，还与硬件有关</a:t>
            </a:r>
          </a:p>
          <a:p>
            <a:r>
              <a:rPr lang="zh-CN" altLang="en-US" dirty="0"/>
              <a:t>处理机之间的通信开销限制</a:t>
            </a:r>
          </a:p>
          <a:p>
            <a:pPr lvl="1"/>
            <a:r>
              <a:rPr lang="zh-CN" altLang="en-US" dirty="0"/>
              <a:t>当通信开销大时并行处理技术得不偿失</a:t>
            </a:r>
          </a:p>
          <a:p>
            <a:r>
              <a:rPr lang="zh-CN" altLang="en-US" dirty="0"/>
              <a:t>并行处理环境</a:t>
            </a:r>
          </a:p>
          <a:p>
            <a:pPr lvl="1"/>
            <a:r>
              <a:rPr lang="zh-CN" altLang="en-US" dirty="0"/>
              <a:t>可编程性</a:t>
            </a:r>
          </a:p>
          <a:p>
            <a:pPr lvl="2"/>
            <a:r>
              <a:rPr lang="zh-CN" altLang="en-US" dirty="0"/>
              <a:t>并行开发环境需要并行开发语言、并行编译和并行操作系统支持</a:t>
            </a:r>
          </a:p>
          <a:p>
            <a:r>
              <a:rPr lang="zh-CN" altLang="en-US" dirty="0"/>
              <a:t>并行规模的确定</a:t>
            </a:r>
          </a:p>
          <a:p>
            <a:pPr lvl="1"/>
            <a:r>
              <a:rPr lang="zh-CN" altLang="en-US" dirty="0"/>
              <a:t>可扩展性</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Rot="1" noChangeArrowheads="1"/>
          </p:cNvSpPr>
          <p:nvPr>
            <p:ph type="title"/>
          </p:nvPr>
        </p:nvSpPr>
        <p:spPr/>
        <p:txBody>
          <a:bodyPr/>
          <a:lstStyle/>
          <a:p>
            <a:r>
              <a:rPr lang="zh-CN" altLang="en-US"/>
              <a:t>三、有</a:t>
            </a:r>
            <a:r>
              <a:rPr lang="en-US" altLang="zh-CN"/>
              <a:t>Cache coherence</a:t>
            </a:r>
          </a:p>
        </p:txBody>
      </p:sp>
      <p:sp>
        <p:nvSpPr>
          <p:cNvPr id="656387" name="Rectangle 3"/>
          <p:cNvSpPr>
            <a:spLocks noGrp="1" noRot="1" noChangeArrowheads="1"/>
          </p:cNvSpPr>
          <p:nvPr>
            <p:ph idx="1"/>
          </p:nvPr>
        </p:nvSpPr>
        <p:spPr/>
        <p:txBody>
          <a:bodyPr/>
          <a:lstStyle/>
          <a:p>
            <a:r>
              <a:rPr lang="zh-CN" altLang="en-US"/>
              <a:t>关键：找到另一种不同于</a:t>
            </a:r>
            <a:r>
              <a:rPr lang="en-US" altLang="zh-CN"/>
              <a:t>snooping protocol</a:t>
            </a:r>
            <a:r>
              <a:rPr lang="zh-CN" altLang="en-US"/>
              <a:t>的</a:t>
            </a:r>
            <a:r>
              <a:rPr lang="en-US" altLang="zh-CN"/>
              <a:t>coherence protocol</a:t>
            </a:r>
            <a:r>
              <a:rPr lang="zh-CN" altLang="en-US"/>
              <a:t>，这就是</a:t>
            </a:r>
            <a:r>
              <a:rPr lang="en-US" altLang="zh-CN"/>
              <a:t>directory protocol</a:t>
            </a:r>
            <a:r>
              <a:rPr lang="zh-CN" altLang="en-US"/>
              <a:t>。因为在分布存储器结构中，不能采用总线作为仲裁，而且处理器之间通信要采用显式的消息发送。</a:t>
            </a:r>
          </a:p>
          <a:p>
            <a:r>
              <a:rPr lang="zh-CN" altLang="en-US"/>
              <a:t>目录保存的信息</a:t>
            </a:r>
          </a:p>
          <a:p>
            <a:pPr lvl="1"/>
            <a:r>
              <a:rPr lang="zh-CN" altLang="en-US"/>
              <a:t>每一可能存入</a:t>
            </a:r>
            <a:r>
              <a:rPr lang="en-US" altLang="zh-CN"/>
              <a:t>cache</a:t>
            </a:r>
            <a:r>
              <a:rPr lang="zh-CN" altLang="en-US"/>
              <a:t>的</a:t>
            </a:r>
            <a:r>
              <a:rPr lang="en-US" altLang="zh-CN"/>
              <a:t>block</a:t>
            </a:r>
            <a:r>
              <a:rPr lang="zh-CN" altLang="en-US"/>
              <a:t>的状态：包括共享（</a:t>
            </a:r>
            <a:r>
              <a:rPr lang="en-US" altLang="zh-CN"/>
              <a:t>shared)</a:t>
            </a:r>
            <a:r>
              <a:rPr lang="zh-CN" altLang="en-US"/>
              <a:t>、未进入</a:t>
            </a:r>
            <a:r>
              <a:rPr lang="en-US" altLang="zh-CN"/>
              <a:t>cache</a:t>
            </a:r>
            <a:r>
              <a:rPr lang="zh-CN" altLang="en-US"/>
              <a:t>（</a:t>
            </a:r>
            <a:r>
              <a:rPr lang="en-US" altLang="zh-CN"/>
              <a:t>uncached</a:t>
            </a:r>
            <a:r>
              <a:rPr lang="zh-CN" altLang="en-US"/>
              <a:t>）、独占的（</a:t>
            </a:r>
            <a:r>
              <a:rPr lang="en-US" altLang="zh-CN"/>
              <a:t>exclusive</a:t>
            </a:r>
            <a:r>
              <a:rPr lang="zh-CN" altLang="en-US"/>
              <a:t>）</a:t>
            </a:r>
          </a:p>
          <a:p>
            <a:pPr lvl="1"/>
            <a:r>
              <a:rPr lang="zh-CN" altLang="en-US"/>
              <a:t>哪些</a:t>
            </a:r>
            <a:r>
              <a:rPr lang="en-US" altLang="zh-CN"/>
              <a:t>cache</a:t>
            </a:r>
            <a:r>
              <a:rPr lang="zh-CN" altLang="en-US"/>
              <a:t>拥有该</a:t>
            </a:r>
            <a:r>
              <a:rPr lang="en-US" altLang="zh-CN"/>
              <a:t>block</a:t>
            </a:r>
            <a:r>
              <a:rPr lang="zh-CN" altLang="en-US"/>
              <a:t>的</a:t>
            </a:r>
            <a:r>
              <a:rPr lang="en-US" altLang="zh-CN"/>
              <a:t>copies</a:t>
            </a:r>
            <a:r>
              <a:rPr lang="zh-CN" altLang="en-US"/>
              <a:t>，</a:t>
            </a:r>
            <a:r>
              <a:rPr lang="en-US" altLang="zh-CN"/>
              <a:t>block</a:t>
            </a:r>
            <a:r>
              <a:rPr lang="zh-CN" altLang="en-US"/>
              <a:t>是否</a:t>
            </a:r>
            <a:r>
              <a:rPr lang="en-US" altLang="zh-CN"/>
              <a:t>dirty</a:t>
            </a:r>
            <a:r>
              <a:rPr lang="zh-CN" altLang="en-US"/>
              <a:t>等等。</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Rot="1" noChangeArrowheads="1"/>
          </p:cNvSpPr>
          <p:nvPr>
            <p:ph type="title"/>
          </p:nvPr>
        </p:nvSpPr>
        <p:spPr/>
        <p:txBody>
          <a:bodyPr/>
          <a:lstStyle/>
          <a:p>
            <a:r>
              <a:rPr lang="en-US" altLang="zh-CN"/>
              <a:t>Directory protocol </a:t>
            </a:r>
            <a:r>
              <a:rPr lang="zh-CN" altLang="en-US"/>
              <a:t>实现方法</a:t>
            </a:r>
          </a:p>
        </p:txBody>
      </p:sp>
      <p:sp>
        <p:nvSpPr>
          <p:cNvPr id="657411" name="Rectangle 3"/>
          <p:cNvSpPr>
            <a:spLocks noGrp="1" noRot="1" noChangeArrowheads="1"/>
          </p:cNvSpPr>
          <p:nvPr>
            <p:ph idx="1"/>
          </p:nvPr>
        </p:nvSpPr>
        <p:spPr/>
        <p:txBody>
          <a:bodyPr/>
          <a:lstStyle/>
          <a:p>
            <a:r>
              <a:rPr lang="zh-CN" altLang="en-US" dirty="0"/>
              <a:t>目录的</a:t>
            </a:r>
            <a:r>
              <a:rPr lang="en-US" altLang="zh-CN" b="1" dirty="0"/>
              <a:t>entry</a:t>
            </a:r>
            <a:r>
              <a:rPr lang="zh-CN" altLang="en-US" dirty="0"/>
              <a:t>与存储器的</a:t>
            </a:r>
            <a:r>
              <a:rPr lang="en-US" altLang="zh-CN" b="1" dirty="0"/>
              <a:t>block</a:t>
            </a:r>
            <a:r>
              <a:rPr lang="zh-CN" altLang="en-US" dirty="0"/>
              <a:t>相联系的方法。</a:t>
            </a:r>
          </a:p>
          <a:p>
            <a:pPr lvl="1"/>
            <a:r>
              <a:rPr lang="zh-CN" altLang="en-US" dirty="0"/>
              <a:t>典型的基于目录协议的所含的信息量与各存储器中</a:t>
            </a:r>
            <a:r>
              <a:rPr lang="en-US" altLang="zh-CN" dirty="0"/>
              <a:t>block</a:t>
            </a:r>
            <a:r>
              <a:rPr lang="zh-CN" altLang="en-US" dirty="0"/>
              <a:t>数与处理器数的乘积成正比。对于处理器个数小于</a:t>
            </a:r>
            <a:r>
              <a:rPr lang="en-US" altLang="zh-CN" dirty="0"/>
              <a:t>100</a:t>
            </a:r>
            <a:r>
              <a:rPr lang="zh-CN" altLang="en-US" dirty="0"/>
              <a:t>的机器，这样的信息量还是可允许的，但对于大规模多处理器而言，必须设法减小目录的信息量。</a:t>
            </a:r>
          </a:p>
          <a:p>
            <a:r>
              <a:rPr lang="zh-CN" altLang="en-US" dirty="0"/>
              <a:t>常用减少信息量的方法：</a:t>
            </a:r>
          </a:p>
          <a:p>
            <a:pPr lvl="1"/>
            <a:r>
              <a:rPr lang="zh-CN" altLang="en-US" dirty="0"/>
              <a:t>在目录里只放少数</a:t>
            </a:r>
            <a:r>
              <a:rPr lang="en-US" altLang="zh-CN" dirty="0"/>
              <a:t>block</a:t>
            </a:r>
            <a:r>
              <a:rPr lang="zh-CN" altLang="en-US" dirty="0"/>
              <a:t>的信息，而不是针对存储器中所有的</a:t>
            </a:r>
            <a:r>
              <a:rPr lang="en-US" altLang="zh-CN" dirty="0"/>
              <a:t>block;</a:t>
            </a:r>
          </a:p>
          <a:p>
            <a:pPr lvl="1"/>
            <a:r>
              <a:rPr lang="zh-CN" altLang="en-US" dirty="0"/>
              <a:t>每一</a:t>
            </a:r>
            <a:r>
              <a:rPr lang="en-US" altLang="zh-CN" dirty="0"/>
              <a:t>entry</a:t>
            </a:r>
            <a:r>
              <a:rPr lang="zh-CN" altLang="en-US" dirty="0"/>
              <a:t>缩减</a:t>
            </a:r>
            <a:r>
              <a:rPr lang="en-US" altLang="zh-CN" dirty="0"/>
              <a:t>bits</a:t>
            </a:r>
            <a:r>
              <a:rPr lang="zh-CN" altLang="en-US" dirty="0"/>
              <a:t>数。</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D15EA5F8-42EA-449F-8641-1749DEBA29F1}"/>
              </a:ext>
            </a:extLst>
          </p:cNvPr>
          <p:cNvSpPr>
            <a:spLocks noGrp="1"/>
          </p:cNvSpPr>
          <p:nvPr>
            <p:ph type="title"/>
          </p:nvPr>
        </p:nvSpPr>
        <p:spPr/>
        <p:txBody>
          <a:bodyPr/>
          <a:lstStyle/>
          <a:p>
            <a:endParaRPr lang="zh-CN" altLang="en-US"/>
          </a:p>
        </p:txBody>
      </p:sp>
      <p:sp>
        <p:nvSpPr>
          <p:cNvPr id="658435" name="Rectangle 3"/>
          <p:cNvSpPr>
            <a:spLocks noGrp="1" noRot="1" noChangeArrowheads="1"/>
          </p:cNvSpPr>
          <p:nvPr>
            <p:ph idx="1"/>
          </p:nvPr>
        </p:nvSpPr>
        <p:spPr/>
        <p:txBody>
          <a:bodyPr/>
          <a:lstStyle/>
          <a:p>
            <a:r>
              <a:rPr lang="zh-CN" altLang="en-US"/>
              <a:t>为了防止访问目录成为瓶颈，目录的</a:t>
            </a:r>
            <a:r>
              <a:rPr lang="en-US" altLang="zh-CN"/>
              <a:t>entries</a:t>
            </a:r>
            <a:r>
              <a:rPr lang="zh-CN" altLang="en-US"/>
              <a:t>可分布存放在存储器上，成为分布式目录。</a:t>
            </a:r>
          </a:p>
          <a:p>
            <a:r>
              <a:rPr lang="zh-CN" altLang="en-US"/>
              <a:t>每个目录负责跟踪拥有本节点存储器部分地址的</a:t>
            </a:r>
            <a:r>
              <a:rPr lang="en-US" altLang="zh-CN"/>
              <a:t>cache</a:t>
            </a:r>
            <a:r>
              <a:rPr lang="zh-CN" altLang="en-US"/>
              <a:t>。</a:t>
            </a:r>
          </a:p>
          <a:p>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9458" name="Object 2"/>
          <p:cNvGraphicFramePr>
            <a:graphicFrameLocks noGrp="1" noChangeAspect="1"/>
          </p:cNvGraphicFramePr>
          <p:nvPr>
            <p:ph/>
            <p:extLst>
              <p:ext uri="{D42A27DB-BD31-4B8C-83A1-F6EECF244321}">
                <p14:modId xmlns:p14="http://schemas.microsoft.com/office/powerpoint/2010/main" val="3443405170"/>
              </p:ext>
            </p:extLst>
          </p:nvPr>
        </p:nvGraphicFramePr>
        <p:xfrm>
          <a:off x="2892759" y="1302470"/>
          <a:ext cx="6406481" cy="4169642"/>
        </p:xfrm>
        <a:graphic>
          <a:graphicData uri="http://schemas.openxmlformats.org/presentationml/2006/ole">
            <mc:AlternateContent xmlns:mc="http://schemas.openxmlformats.org/markup-compatibility/2006">
              <mc:Choice xmlns:v="urn:schemas-microsoft-com:vml" Requires="v">
                <p:oleObj spid="_x0000_s12290" name="Picture" r:id="rId3" imgW="2809800" imgH="1828800" progId="Word.Picture.8">
                  <p:embed/>
                </p:oleObj>
              </mc:Choice>
              <mc:Fallback>
                <p:oleObj name="Picture" r:id="rId3" imgW="2809800" imgH="1828800" progId="Word.Picture.8">
                  <p:embed/>
                  <p:pic>
                    <p:nvPicPr>
                      <p:cNvPr id="6594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2759" y="1302470"/>
                        <a:ext cx="6406481" cy="4169642"/>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Rot="1" noChangeArrowheads="1"/>
          </p:cNvSpPr>
          <p:nvPr>
            <p:ph type="title"/>
          </p:nvPr>
        </p:nvSpPr>
        <p:spPr/>
        <p:txBody>
          <a:bodyPr/>
          <a:lstStyle/>
          <a:p>
            <a:r>
              <a:rPr lang="en-US" altLang="zh-CN"/>
              <a:t>4.3.2 </a:t>
            </a:r>
            <a:r>
              <a:rPr lang="zh-CN" altLang="en-US"/>
              <a:t>基于目录的</a:t>
            </a:r>
            <a:r>
              <a:rPr lang="en-US" altLang="zh-CN"/>
              <a:t>cache</a:t>
            </a:r>
            <a:r>
              <a:rPr lang="zh-CN" altLang="en-US"/>
              <a:t>一致性协议基础</a:t>
            </a:r>
          </a:p>
        </p:txBody>
      </p:sp>
      <p:sp>
        <p:nvSpPr>
          <p:cNvPr id="660483" name="Rectangle 3"/>
          <p:cNvSpPr>
            <a:spLocks noGrp="1" noRot="1" noChangeArrowheads="1"/>
          </p:cNvSpPr>
          <p:nvPr>
            <p:ph idx="1"/>
          </p:nvPr>
        </p:nvSpPr>
        <p:spPr/>
        <p:txBody>
          <a:bodyPr/>
          <a:lstStyle/>
          <a:p>
            <a:r>
              <a:rPr lang="zh-CN" altLang="en-US" dirty="0"/>
              <a:t>一、基于目录协议的两种基本操作：</a:t>
            </a:r>
          </a:p>
          <a:p>
            <a:pPr lvl="1"/>
            <a:r>
              <a:rPr lang="zh-CN" altLang="en-US" dirty="0"/>
              <a:t>处理读失配；</a:t>
            </a:r>
          </a:p>
          <a:p>
            <a:pPr lvl="1"/>
            <a:r>
              <a:rPr lang="zh-CN" altLang="en-US" dirty="0"/>
              <a:t>处理对共享的干净的</a:t>
            </a:r>
            <a:r>
              <a:rPr lang="en-US" altLang="zh-CN" dirty="0"/>
              <a:t>cache</a:t>
            </a:r>
            <a:r>
              <a:rPr lang="zh-CN" altLang="en-US" dirty="0"/>
              <a:t>块的写入</a:t>
            </a:r>
          </a:p>
          <a:p>
            <a:r>
              <a:rPr lang="zh-CN" altLang="en-US" dirty="0"/>
              <a:t>实现关键：</a:t>
            </a:r>
          </a:p>
          <a:p>
            <a:pPr lvl="1"/>
            <a:r>
              <a:rPr lang="zh-CN" altLang="en-US" dirty="0"/>
              <a:t>目录必须跟踪每一</a:t>
            </a:r>
            <a:r>
              <a:rPr lang="en-US" altLang="zh-CN" dirty="0"/>
              <a:t>cache</a:t>
            </a:r>
            <a:r>
              <a:rPr lang="zh-CN" altLang="en-US" dirty="0"/>
              <a:t>块的状态。每一个处理器跟踪各自</a:t>
            </a:r>
            <a:r>
              <a:rPr lang="en-US" altLang="zh-CN" dirty="0"/>
              <a:t>cache</a:t>
            </a:r>
            <a:r>
              <a:rPr lang="zh-CN" altLang="en-US" dirty="0"/>
              <a:t>中每一数据块的状态。</a:t>
            </a:r>
          </a:p>
          <a:p>
            <a:pPr lvl="1"/>
            <a:r>
              <a:rPr lang="zh-CN" altLang="en-US" dirty="0"/>
              <a:t>必须跟踪保存了共享块拷贝的各处理器，因为一旦某处理器对该共享数据写过一次后，须对其它</a:t>
            </a:r>
            <a:r>
              <a:rPr lang="en-US" altLang="zh-CN" dirty="0"/>
              <a:t>copies</a:t>
            </a:r>
            <a:r>
              <a:rPr lang="zh-CN" altLang="en-US" dirty="0"/>
              <a:t>作无效处理。</a:t>
            </a:r>
          </a:p>
          <a:p>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Rot="1" noChangeArrowheads="1"/>
          </p:cNvSpPr>
          <p:nvPr>
            <p:ph type="title"/>
          </p:nvPr>
        </p:nvSpPr>
        <p:spPr/>
        <p:txBody>
          <a:bodyPr/>
          <a:lstStyle/>
          <a:p>
            <a:r>
              <a:rPr lang="zh-CN" altLang="en-US"/>
              <a:t>二、目录中</a:t>
            </a:r>
            <a:r>
              <a:rPr lang="en-US" altLang="zh-CN"/>
              <a:t>Cache </a:t>
            </a:r>
            <a:r>
              <a:rPr lang="zh-CN" altLang="en-US"/>
              <a:t>块可能的状态</a:t>
            </a:r>
          </a:p>
        </p:txBody>
      </p:sp>
      <p:sp>
        <p:nvSpPr>
          <p:cNvPr id="681987" name="Rectangle 3"/>
          <p:cNvSpPr>
            <a:spLocks noGrp="1" noRot="1" noChangeArrowheads="1"/>
          </p:cNvSpPr>
          <p:nvPr>
            <p:ph idx="1"/>
          </p:nvPr>
        </p:nvSpPr>
        <p:spPr/>
        <p:txBody>
          <a:bodyPr/>
          <a:lstStyle/>
          <a:p>
            <a:r>
              <a:rPr lang="zh-CN" altLang="en-US"/>
              <a:t>共享（</a:t>
            </a:r>
            <a:r>
              <a:rPr lang="en-US" altLang="zh-CN"/>
              <a:t>shared</a:t>
            </a:r>
            <a:r>
              <a:rPr lang="zh-CN" altLang="en-US"/>
              <a:t>）</a:t>
            </a:r>
          </a:p>
          <a:p>
            <a:pPr lvl="1"/>
            <a:r>
              <a:rPr lang="zh-CN" altLang="en-US"/>
              <a:t>该块的</a:t>
            </a:r>
            <a:r>
              <a:rPr lang="en-US" altLang="zh-CN"/>
              <a:t>copies</a:t>
            </a:r>
            <a:r>
              <a:rPr lang="zh-CN" altLang="en-US"/>
              <a:t>存在于一个或多个</a:t>
            </a:r>
            <a:r>
              <a:rPr lang="en-US" altLang="zh-CN"/>
              <a:t>processor</a:t>
            </a:r>
            <a:r>
              <a:rPr lang="zh-CN" altLang="en-US"/>
              <a:t>的</a:t>
            </a:r>
            <a:r>
              <a:rPr lang="en-US" altLang="zh-CN"/>
              <a:t>caches</a:t>
            </a:r>
            <a:r>
              <a:rPr lang="zh-CN" altLang="en-US"/>
              <a:t>中；</a:t>
            </a:r>
          </a:p>
          <a:p>
            <a:r>
              <a:rPr lang="zh-CN" altLang="en-US"/>
              <a:t>未进入</a:t>
            </a:r>
            <a:r>
              <a:rPr lang="en-US" altLang="zh-CN"/>
              <a:t>Cache</a:t>
            </a:r>
            <a:r>
              <a:rPr lang="zh-CN" altLang="en-US"/>
              <a:t>（</a:t>
            </a:r>
            <a:r>
              <a:rPr lang="en-US" altLang="zh-CN"/>
              <a:t>uncached</a:t>
            </a:r>
            <a:r>
              <a:rPr lang="zh-CN" altLang="en-US"/>
              <a:t>）</a:t>
            </a:r>
          </a:p>
          <a:p>
            <a:pPr lvl="1"/>
            <a:r>
              <a:rPr lang="zh-CN" altLang="en-US"/>
              <a:t>没有一个处理器将此块拷入其</a:t>
            </a:r>
            <a:r>
              <a:rPr lang="en-US" altLang="zh-CN"/>
              <a:t>cache</a:t>
            </a:r>
            <a:r>
              <a:rPr lang="zh-CN" altLang="en-US"/>
              <a:t>中；</a:t>
            </a:r>
          </a:p>
          <a:p>
            <a:r>
              <a:rPr lang="zh-CN" altLang="en-US"/>
              <a:t>独占（</a:t>
            </a:r>
            <a:r>
              <a:rPr lang="en-US" altLang="zh-CN"/>
              <a:t>exclusive</a:t>
            </a:r>
            <a:r>
              <a:rPr lang="zh-CN" altLang="en-US"/>
              <a:t>）</a:t>
            </a:r>
          </a:p>
          <a:p>
            <a:pPr lvl="1"/>
            <a:r>
              <a:rPr lang="zh-CN" altLang="en-US"/>
              <a:t>只有一个处理器保存此块的拷贝，并更新过数据，于是内存中的数据已过时。此处理器为此数据的拥有者（</a:t>
            </a:r>
            <a:r>
              <a:rPr lang="en-US" altLang="zh-CN"/>
              <a:t>owner</a:t>
            </a:r>
            <a:r>
              <a:rPr lang="zh-CN" altLang="en-US"/>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Rot="1" noChangeArrowheads="1"/>
          </p:cNvSpPr>
          <p:nvPr>
            <p:ph type="title"/>
          </p:nvPr>
        </p:nvSpPr>
        <p:spPr/>
        <p:txBody>
          <a:bodyPr/>
          <a:lstStyle/>
          <a:p>
            <a:r>
              <a:rPr lang="zh-CN" altLang="en-US"/>
              <a:t>三、如何表示共享</a:t>
            </a:r>
            <a:r>
              <a:rPr lang="en-US" altLang="zh-CN"/>
              <a:t>block</a:t>
            </a:r>
            <a:r>
              <a:rPr lang="zh-CN" altLang="en-US"/>
              <a:t>被哪一处理器共享？</a:t>
            </a:r>
            <a:br>
              <a:rPr lang="zh-CN" altLang="en-US"/>
            </a:br>
            <a:r>
              <a:rPr lang="zh-CN" altLang="en-US"/>
              <a:t>（其</a:t>
            </a:r>
            <a:r>
              <a:rPr lang="en-US" altLang="zh-CN"/>
              <a:t>copies</a:t>
            </a:r>
            <a:r>
              <a:rPr lang="zh-CN" altLang="en-US"/>
              <a:t>在哪些处理器的</a:t>
            </a:r>
            <a:r>
              <a:rPr lang="en-US" altLang="zh-CN"/>
              <a:t>Cache</a:t>
            </a:r>
            <a:r>
              <a:rPr lang="zh-CN" altLang="en-US"/>
              <a:t>中？）</a:t>
            </a:r>
          </a:p>
        </p:txBody>
      </p:sp>
      <p:sp>
        <p:nvSpPr>
          <p:cNvPr id="683011" name="Rectangle 3"/>
          <p:cNvSpPr>
            <a:spLocks noGrp="1" noRot="1" noChangeArrowheads="1"/>
          </p:cNvSpPr>
          <p:nvPr>
            <p:ph idx="1"/>
          </p:nvPr>
        </p:nvSpPr>
        <p:spPr/>
        <p:txBody>
          <a:bodyPr/>
          <a:lstStyle/>
          <a:p>
            <a:r>
              <a:rPr lang="zh-CN" altLang="en-US"/>
              <a:t>每一个</a:t>
            </a:r>
            <a:r>
              <a:rPr lang="en-US" altLang="zh-CN"/>
              <a:t>data block</a:t>
            </a:r>
            <a:r>
              <a:rPr lang="zh-CN" altLang="en-US"/>
              <a:t>设置一个</a:t>
            </a:r>
            <a:r>
              <a:rPr lang="en-US" altLang="zh-CN"/>
              <a:t>bit vectors</a:t>
            </a:r>
          </a:p>
          <a:p>
            <a:pPr lvl="1"/>
            <a:r>
              <a:rPr lang="en-US" altLang="zh-CN"/>
              <a:t> bit vector </a:t>
            </a:r>
            <a:r>
              <a:rPr lang="zh-CN" altLang="en-US"/>
              <a:t>中的每一位表示一个对应的处理器，将其</a:t>
            </a:r>
            <a:r>
              <a:rPr lang="en-US" altLang="zh-CN"/>
              <a:t>bit</a:t>
            </a:r>
            <a:r>
              <a:rPr lang="zh-CN" altLang="en-US"/>
              <a:t>置位表示该处理器共享该</a:t>
            </a:r>
            <a:r>
              <a:rPr lang="en-US" altLang="zh-CN"/>
              <a:t>block</a:t>
            </a:r>
            <a:r>
              <a:rPr lang="zh-CN" altLang="en-US"/>
              <a:t>（保存有该块的</a:t>
            </a:r>
            <a:r>
              <a:rPr lang="en-US" altLang="zh-CN"/>
              <a:t>copy</a:t>
            </a:r>
            <a:r>
              <a:rPr lang="zh-CN" altLang="en-US"/>
              <a:t>），可用该</a:t>
            </a:r>
            <a:r>
              <a:rPr lang="en-US" altLang="zh-CN"/>
              <a:t>bit vector</a:t>
            </a:r>
            <a:r>
              <a:rPr lang="zh-CN" altLang="en-US"/>
              <a:t>表示该</a:t>
            </a:r>
            <a:r>
              <a:rPr lang="en-US" altLang="zh-CN"/>
              <a:t>block</a:t>
            </a:r>
            <a:r>
              <a:rPr lang="zh-CN" altLang="en-US"/>
              <a:t>处于</a:t>
            </a:r>
            <a:r>
              <a:rPr lang="en-US" altLang="zh-CN"/>
              <a:t>exclusive</a:t>
            </a:r>
            <a:r>
              <a:rPr lang="zh-CN" altLang="en-US"/>
              <a:t>状态时的</a:t>
            </a:r>
            <a:r>
              <a:rPr lang="en-US" altLang="zh-CN"/>
              <a:t>owner</a:t>
            </a:r>
            <a:r>
              <a:rPr lang="zh-CN" altLang="en-US"/>
              <a:t>。</a:t>
            </a:r>
          </a:p>
          <a:p>
            <a:pPr lvl="1"/>
            <a:r>
              <a:rPr lang="zh-CN" altLang="en-US"/>
              <a:t>置位表示对应处理器拥有共享数据</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F1A378E9-81F2-4C69-8285-0BFE90A861B3}"/>
              </a:ext>
            </a:extLst>
          </p:cNvPr>
          <p:cNvSpPr>
            <a:spLocks noGrp="1"/>
          </p:cNvSpPr>
          <p:nvPr>
            <p:ph type="title"/>
          </p:nvPr>
        </p:nvSpPr>
        <p:spPr/>
        <p:txBody>
          <a:bodyPr/>
          <a:lstStyle/>
          <a:p>
            <a:endParaRPr lang="zh-CN" altLang="en-US"/>
          </a:p>
        </p:txBody>
      </p:sp>
      <p:sp>
        <p:nvSpPr>
          <p:cNvPr id="684035" name="Rectangle 3"/>
          <p:cNvSpPr>
            <a:spLocks noGrp="1" noRot="1" noChangeArrowheads="1"/>
          </p:cNvSpPr>
          <p:nvPr>
            <p:ph idx="1"/>
          </p:nvPr>
        </p:nvSpPr>
        <p:spPr/>
        <p:txBody>
          <a:bodyPr/>
          <a:lstStyle/>
          <a:p>
            <a:r>
              <a:rPr lang="en-US" altLang="zh-CN" dirty="0"/>
              <a:t>2. </a:t>
            </a:r>
            <a:r>
              <a:rPr lang="zh-CN" altLang="en-US" dirty="0"/>
              <a:t>目录协议的操作约定（与监听技术相同的假设）</a:t>
            </a:r>
          </a:p>
          <a:p>
            <a:pPr lvl="1"/>
            <a:r>
              <a:rPr lang="zh-CN" altLang="en-US" dirty="0"/>
              <a:t>写入非独占数据时，一定会导致</a:t>
            </a:r>
            <a:r>
              <a:rPr lang="en-US" altLang="zh-CN" dirty="0"/>
              <a:t>Cache</a:t>
            </a:r>
            <a:r>
              <a:rPr lang="zh-CN" altLang="en-US" dirty="0"/>
              <a:t>写失配，且处理器将暂停直到一次访问结束。</a:t>
            </a:r>
          </a:p>
          <a:p>
            <a:r>
              <a:rPr lang="en-US" altLang="zh-CN" dirty="0"/>
              <a:t>3. </a:t>
            </a:r>
            <a:r>
              <a:rPr lang="zh-CN" altLang="en-US" dirty="0"/>
              <a:t>基于目录的</a:t>
            </a:r>
            <a:r>
              <a:rPr lang="en-US" altLang="zh-CN" dirty="0"/>
              <a:t>Cache</a:t>
            </a:r>
            <a:r>
              <a:rPr lang="zh-CN" altLang="en-US" dirty="0"/>
              <a:t>一致性协议与</a:t>
            </a:r>
            <a:r>
              <a:rPr lang="en-US" altLang="zh-CN" dirty="0"/>
              <a:t>snooping </a:t>
            </a:r>
            <a:r>
              <a:rPr lang="zh-CN" altLang="en-US" dirty="0"/>
              <a:t>不同之处：</a:t>
            </a:r>
          </a:p>
          <a:p>
            <a:pPr lvl="1"/>
            <a:r>
              <a:rPr lang="en-US" altLang="zh-CN" dirty="0"/>
              <a:t>Snooping</a:t>
            </a:r>
            <a:r>
              <a:rPr lang="zh-CN" altLang="en-US" dirty="0"/>
              <a:t>把总线（互连机制）作为判断点，起仲裁作用。</a:t>
            </a:r>
            <a:r>
              <a:rPr lang="en-US" altLang="zh-CN" dirty="0"/>
              <a:t>Director</a:t>
            </a:r>
            <a:r>
              <a:rPr lang="zh-CN" altLang="en-US" dirty="0"/>
              <a:t>协议不能把互连网络作为判断点。</a:t>
            </a:r>
          </a:p>
          <a:p>
            <a:pPr lvl="1"/>
            <a:r>
              <a:rPr lang="en-US" altLang="zh-CN" dirty="0"/>
              <a:t>Director</a:t>
            </a:r>
            <a:r>
              <a:rPr lang="zh-CN" altLang="en-US" dirty="0"/>
              <a:t>写是面向消息的，（不象总线是面向事务的，可采用中断方式），所有消息必须明确应答。</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Rot="1" noChangeArrowheads="1"/>
          </p:cNvSpPr>
          <p:nvPr>
            <p:ph type="title"/>
          </p:nvPr>
        </p:nvSpPr>
        <p:spPr/>
        <p:txBody>
          <a:bodyPr/>
          <a:lstStyle/>
          <a:p>
            <a:r>
              <a:rPr lang="zh-CN" altLang="en-US"/>
              <a:t>四、处理器与目录间传递消息的种类</a:t>
            </a:r>
          </a:p>
        </p:txBody>
      </p:sp>
      <p:pic>
        <p:nvPicPr>
          <p:cNvPr id="68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1143000"/>
            <a:ext cx="8915400" cy="4745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Rot="1" noChangeArrowheads="1"/>
          </p:cNvSpPr>
          <p:nvPr>
            <p:ph type="title"/>
          </p:nvPr>
        </p:nvSpPr>
        <p:spPr/>
        <p:txBody>
          <a:bodyPr/>
          <a:lstStyle/>
          <a:p>
            <a:r>
              <a:rPr lang="zh-CN" altLang="en-US"/>
              <a:t>节点分类</a:t>
            </a:r>
          </a:p>
        </p:txBody>
      </p:sp>
      <p:sp>
        <p:nvSpPr>
          <p:cNvPr id="686083" name="Rectangle 3"/>
          <p:cNvSpPr>
            <a:spLocks noGrp="1" noRot="1" noChangeArrowheads="1"/>
          </p:cNvSpPr>
          <p:nvPr>
            <p:ph idx="1"/>
          </p:nvPr>
        </p:nvSpPr>
        <p:spPr/>
        <p:txBody>
          <a:bodyPr/>
          <a:lstStyle/>
          <a:p>
            <a:r>
              <a:rPr lang="zh-CN" altLang="en-US"/>
              <a:t>本地节点（</a:t>
            </a:r>
            <a:r>
              <a:rPr lang="en-US" altLang="zh-CN"/>
              <a:t>local node</a:t>
            </a:r>
            <a:r>
              <a:rPr lang="zh-CN" altLang="en-US"/>
              <a:t>）</a:t>
            </a:r>
          </a:p>
          <a:p>
            <a:pPr lvl="1"/>
            <a:r>
              <a:rPr lang="zh-CN" altLang="en-US"/>
              <a:t>指产生访问请求的节点</a:t>
            </a:r>
          </a:p>
          <a:p>
            <a:r>
              <a:rPr lang="zh-CN" altLang="en-US"/>
              <a:t>家节点（</a:t>
            </a:r>
            <a:r>
              <a:rPr lang="en-US" altLang="zh-CN"/>
              <a:t>home node</a:t>
            </a:r>
            <a:r>
              <a:rPr lang="zh-CN" altLang="en-US"/>
              <a:t>）</a:t>
            </a:r>
          </a:p>
          <a:p>
            <a:pPr lvl="1"/>
            <a:r>
              <a:rPr lang="zh-CN" altLang="en-US"/>
              <a:t>指该节点拥有要访问地址的存储器单元和目录项（即要访问的数据的家）</a:t>
            </a:r>
          </a:p>
          <a:p>
            <a:r>
              <a:rPr lang="zh-CN" altLang="en-US"/>
              <a:t>远程节点（</a:t>
            </a:r>
            <a:r>
              <a:rPr lang="en-US" altLang="zh-CN"/>
              <a:t>remote node</a:t>
            </a:r>
            <a:r>
              <a:rPr lang="zh-CN" altLang="en-US"/>
              <a:t>）</a:t>
            </a:r>
          </a:p>
          <a:p>
            <a:pPr lvl="1"/>
            <a:r>
              <a:rPr lang="zh-CN" altLang="en-US"/>
              <a:t>指拥有要访问数据拷贝的节点。</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射线">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射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12126</Words>
  <Application>Microsoft Office PowerPoint</Application>
  <PresentationFormat>宽屏</PresentationFormat>
  <Paragraphs>951</Paragraphs>
  <Slides>170</Slides>
  <Notes>6</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5</vt:i4>
      </vt:variant>
      <vt:variant>
        <vt:lpstr>幻灯片标题</vt:lpstr>
      </vt:variant>
      <vt:variant>
        <vt:i4>170</vt:i4>
      </vt:variant>
    </vt:vector>
  </HeadingPairs>
  <TitlesOfParts>
    <vt:vector size="188" baseType="lpstr">
      <vt:lpstr>等线</vt:lpstr>
      <vt:lpstr>等线 Light</vt:lpstr>
      <vt:lpstr>黑体</vt:lpstr>
      <vt:lpstr>宋体</vt:lpstr>
      <vt:lpstr>微软雅黑</vt:lpstr>
      <vt:lpstr>Arial</vt:lpstr>
      <vt:lpstr>Comic Sans MS</vt:lpstr>
      <vt:lpstr>Symbol</vt:lpstr>
      <vt:lpstr>Times New Roman</vt:lpstr>
      <vt:lpstr>Wingdings</vt:lpstr>
      <vt:lpstr>Wingdings 2</vt:lpstr>
      <vt:lpstr>Office 主题​​</vt:lpstr>
      <vt:lpstr>射线</vt:lpstr>
      <vt:lpstr>Picture</vt:lpstr>
      <vt:lpstr>Document</vt:lpstr>
      <vt:lpstr>Microsoft Word Picture</vt:lpstr>
      <vt:lpstr>图片</vt:lpstr>
      <vt:lpstr>文档</vt:lpstr>
      <vt:lpstr>多处理器概述与缓存一致性问题</vt:lpstr>
      <vt:lpstr> Chapter Four</vt:lpstr>
      <vt:lpstr>4.1 Introduction</vt:lpstr>
      <vt:lpstr>二、并行机在未来作用更大的理由</vt:lpstr>
      <vt:lpstr>作者观点</vt:lpstr>
      <vt:lpstr>三、多处理器系统结构现状</vt:lpstr>
      <vt:lpstr>四、并行性含意</vt:lpstr>
      <vt:lpstr>五、并行技术</vt:lpstr>
      <vt:lpstr>六、并行性的困难</vt:lpstr>
      <vt:lpstr>4.1.2 并行系统结构分类</vt:lpstr>
      <vt:lpstr>一、 Flynn分类法----指令流、数据流并行性</vt:lpstr>
      <vt:lpstr>二、发展历史（1）</vt:lpstr>
      <vt:lpstr>发展历史（2）</vt:lpstr>
      <vt:lpstr>4.1.3 MIMD结构的二种类型</vt:lpstr>
      <vt:lpstr>一、集中共享存储器式系统结构</vt:lpstr>
      <vt:lpstr>2. 集中共享存储器多处理器基本结构</vt:lpstr>
      <vt:lpstr>二、分布存储器体系结构</vt:lpstr>
      <vt:lpstr>2. 分布存储器多处理器的基本结构</vt:lpstr>
      <vt:lpstr>说明:</vt:lpstr>
      <vt:lpstr>三、分布存储器的优缺点</vt:lpstr>
      <vt:lpstr>4.1.4 通信和存储器结构模型</vt:lpstr>
      <vt:lpstr>二、分布式存储器结构模型（1）</vt:lpstr>
      <vt:lpstr>分布式存储器结构模型（2）</vt:lpstr>
      <vt:lpstr>三、通信模型</vt:lpstr>
      <vt:lpstr>四、两类message passing机制</vt:lpstr>
      <vt:lpstr>4.1.5 通信性能的度量指标（1）</vt:lpstr>
      <vt:lpstr>通信性能的度量指标（2）</vt:lpstr>
      <vt:lpstr>通信性能的度量指标（3）</vt:lpstr>
      <vt:lpstr>4.1.6 Advantages of different communication mechanisms (1)</vt:lpstr>
      <vt:lpstr>Advantages of communication mechanism (2)</vt:lpstr>
      <vt:lpstr>三、前述存储器组织与通信模型的对应关系</vt:lpstr>
      <vt:lpstr>四、新的通信机制</vt:lpstr>
      <vt:lpstr>五、未来趋势的估计</vt:lpstr>
      <vt:lpstr>4.1.7  多处理器系统结构的目标和挑战</vt:lpstr>
      <vt:lpstr>二、并行处理的挑战</vt:lpstr>
      <vt:lpstr>三、解决上述挑战的途径</vt:lpstr>
      <vt:lpstr>本章的重点：降低远程latency的技术</vt:lpstr>
      <vt:lpstr>4.2 Centralized Shared-Memory Architecture</vt:lpstr>
      <vt:lpstr>上述关键技术问题的解决方法</vt:lpstr>
      <vt:lpstr>4.2.1 What Is Multiprocessor Cache Coherence?</vt:lpstr>
      <vt:lpstr>例：多处理器Cache不一致性</vt:lpstr>
      <vt:lpstr>二、写操作引起Cache不一致</vt:lpstr>
      <vt:lpstr>PowerPoint 演示文稿</vt:lpstr>
      <vt:lpstr>三、Cache coherence定义</vt:lpstr>
      <vt:lpstr>上述定义的缺点</vt:lpstr>
      <vt:lpstr>四、正确的一致性定义包含3条</vt:lpstr>
      <vt:lpstr>正确的一致性定义(2)</vt:lpstr>
      <vt:lpstr>五、Consistency问题既重要也复杂</vt:lpstr>
      <vt:lpstr>在第6节前的约定：</vt:lpstr>
      <vt:lpstr>一、Cache一致性问题的原因 </vt:lpstr>
      <vt:lpstr>1.共享可写数据引起的不一致性 </vt:lpstr>
      <vt:lpstr>PowerPoint 演示文稿</vt:lpstr>
      <vt:lpstr>PowerPoint 演示文稿</vt:lpstr>
      <vt:lpstr>2.进程迁移引起的不一致性 </vt:lpstr>
      <vt:lpstr>PowerPoint 演示文稿</vt:lpstr>
      <vt:lpstr>3.   I/O传输引起的不一致性 </vt:lpstr>
      <vt:lpstr>PowerPoint 演示文稿</vt:lpstr>
      <vt:lpstr>PowerPoint 演示文稿</vt:lpstr>
      <vt:lpstr>多处理器缓存一致性协议</vt:lpstr>
      <vt:lpstr>Chapter Four (cont.)</vt:lpstr>
      <vt:lpstr>4.2.2 Basic schemes for Enforcing Coherence</vt:lpstr>
      <vt:lpstr>2. 实现思路</vt:lpstr>
      <vt:lpstr>二、两类一致性协议 </vt:lpstr>
      <vt:lpstr>PowerPoint 演示文稿</vt:lpstr>
      <vt:lpstr>PowerPoint 演示文稿</vt:lpstr>
      <vt:lpstr>4.2.3 两种监听协议</vt:lpstr>
      <vt:lpstr>例: 回写Cache和写无效snooping protocol</vt:lpstr>
      <vt:lpstr>两种监听协议（2）</vt:lpstr>
      <vt:lpstr>例：回写cache和写时更新监听协议 </vt:lpstr>
      <vt:lpstr>三、两种协议性能的定性分析</vt:lpstr>
      <vt:lpstr>两种监听协议的比较：</vt:lpstr>
      <vt:lpstr>4.2.4 基本实现技术</vt:lpstr>
      <vt:lpstr>基本实现技术（2）</vt:lpstr>
      <vt:lpstr>基本实现技术（3）</vt:lpstr>
      <vt:lpstr>二、如何实现snooping?</vt:lpstr>
      <vt:lpstr>PowerPoint 演示文稿</vt:lpstr>
      <vt:lpstr>PowerPoint 演示文稿</vt:lpstr>
      <vt:lpstr>PowerPoint 演示文稿</vt:lpstr>
      <vt:lpstr>PowerPoint 演示文稿</vt:lpstr>
      <vt:lpstr>小结</vt:lpstr>
      <vt:lpstr>五种snooping protocols</vt:lpstr>
      <vt:lpstr>4.2.5 An example protocol </vt:lpstr>
      <vt:lpstr>Cache’ state transitions based on requests     1.  from CPU</vt:lpstr>
      <vt:lpstr>Cache’ state transitions based on requests  2. from the bus</vt:lpstr>
      <vt:lpstr>3. 两图合并之后的Cache块的状态图</vt:lpstr>
      <vt:lpstr>4.3 Distributed shared-Memory Architectures</vt:lpstr>
      <vt:lpstr>二、无Cache coherence（1）</vt:lpstr>
      <vt:lpstr>无Cache coherence（2）</vt:lpstr>
      <vt:lpstr>PowerPoint 演示文稿</vt:lpstr>
      <vt:lpstr>三、有Cache coherence</vt:lpstr>
      <vt:lpstr>Directory protocol 实现方法</vt:lpstr>
      <vt:lpstr>PowerPoint 演示文稿</vt:lpstr>
      <vt:lpstr>PowerPoint 演示文稿</vt:lpstr>
      <vt:lpstr>4.3.2 基于目录的cache一致性协议基础</vt:lpstr>
      <vt:lpstr>二、目录中Cache 块可能的状态</vt:lpstr>
      <vt:lpstr>三、如何表示共享block被哪一处理器共享？ （其copies在哪些处理器的Cache中？）</vt:lpstr>
      <vt:lpstr>PowerPoint 演示文稿</vt:lpstr>
      <vt:lpstr>四、处理器与目录间传递消息的种类</vt:lpstr>
      <vt:lpstr>节点分类</vt:lpstr>
      <vt:lpstr>4.3.3 目录协议中的范例</vt:lpstr>
      <vt:lpstr>PowerPoint 演示文稿</vt:lpstr>
      <vt:lpstr>PowerPoint 演示文稿</vt:lpstr>
      <vt:lpstr>多处理器同步</vt:lpstr>
      <vt:lpstr>4.4 同步——概念</vt:lpstr>
      <vt:lpstr>PowerPoint 演示文稿</vt:lpstr>
      <vt:lpstr>PowerPoint 演示文稿</vt:lpstr>
      <vt:lpstr> 6.4.1 基本硬件原语</vt:lpstr>
      <vt:lpstr>一、原子交换</vt:lpstr>
      <vt:lpstr>二、原子位运算与整数运算</vt:lpstr>
      <vt:lpstr>三、链接Load指令/条件Store指令</vt:lpstr>
      <vt:lpstr>链接Load指令/条件Store指令的优点:</vt:lpstr>
      <vt:lpstr>链接Load指令/条件Store的实现：</vt:lpstr>
      <vt:lpstr>4.4.2 利用一致性实现锁同步</vt:lpstr>
      <vt:lpstr>自旋锁性能分析（缺点）</vt:lpstr>
      <vt:lpstr>Cache-coherence steps and bus traffic for P0,P1,P2</vt:lpstr>
      <vt:lpstr>前例说明</vt:lpstr>
      <vt:lpstr>二、用链接Load/条件Store指令实现自旋锁</vt:lpstr>
      <vt:lpstr>同步操作性能分析</vt:lpstr>
      <vt:lpstr>三、Barrier Synchronization</vt:lpstr>
      <vt:lpstr>1. 实现Barrier的程序:</vt:lpstr>
      <vt:lpstr>前面barrier实现代码分析：</vt:lpstr>
      <vt:lpstr>可能的改进方法：</vt:lpstr>
      <vt:lpstr>Sense-reversing barrier</vt:lpstr>
      <vt:lpstr>2. Sense-reversing barrier性能分析</vt:lpstr>
      <vt:lpstr>分析</vt:lpstr>
      <vt:lpstr>同步操作性能分析</vt:lpstr>
      <vt:lpstr>同步操作性能分析（2）</vt:lpstr>
      <vt:lpstr>4.4.3 大规模多处理机上的同步机制</vt:lpstr>
      <vt:lpstr>一、软件实现</vt:lpstr>
      <vt:lpstr>PowerPoint 演示文稿</vt:lpstr>
      <vt:lpstr>2. Combining tree barrier</vt:lpstr>
      <vt:lpstr>Combining tree barrier实现代码P602</vt:lpstr>
      <vt:lpstr>说明</vt:lpstr>
      <vt:lpstr>二、硬件原语的实现方法</vt:lpstr>
      <vt:lpstr>改进：</vt:lpstr>
      <vt:lpstr>队列锁工作原理</vt:lpstr>
      <vt:lpstr>队列锁的性能</vt:lpstr>
      <vt:lpstr>实现队列锁的关键技术</vt:lpstr>
      <vt:lpstr>2. 取值并增值原语（fetch-and-increment）</vt:lpstr>
      <vt:lpstr>用取并增值原语实现反向感知barrier</vt:lpstr>
      <vt:lpstr>改进后判断-回旋（反向感知）Barrier的性能</vt:lpstr>
      <vt:lpstr>小结：</vt:lpstr>
      <vt:lpstr>6.5 存储器连贯性模型</vt:lpstr>
      <vt:lpstr>例子   （Cp418, Ep605）</vt:lpstr>
      <vt:lpstr>由不同假设导出不同结果</vt:lpstr>
      <vt:lpstr>顺序连贯性（sequential consistency）</vt:lpstr>
      <vt:lpstr>重新考虑上述例子</vt:lpstr>
      <vt:lpstr>实现顺序连贯性的最简单方法：</vt:lpstr>
      <vt:lpstr>例:顺序连贯性对性能的影响 (Cp419, Ep606)</vt:lpstr>
      <vt:lpstr>从程序员的角度考察顺序连贯性模型</vt:lpstr>
      <vt:lpstr>相关概念</vt:lpstr>
      <vt:lpstr>用请求和释放重新定义程序同步</vt:lpstr>
      <vt:lpstr>说明</vt:lpstr>
      <vt:lpstr>存储器操作的顺序（1）</vt:lpstr>
      <vt:lpstr>存储器操作的顺序（2）</vt:lpstr>
      <vt:lpstr>松弛连贯性模型</vt:lpstr>
      <vt:lpstr>PowerPoint 演示文稿</vt:lpstr>
      <vt:lpstr>PowerPoint 演示文稿</vt:lpstr>
      <vt:lpstr>PowerPoint 演示文稿</vt:lpstr>
      <vt:lpstr>连贯性模型</vt:lpstr>
      <vt:lpstr>说明（1）---- TSO</vt:lpstr>
      <vt:lpstr>PowerPoint 演示文稿</vt:lpstr>
      <vt:lpstr>PowerPoint 演示文稿</vt:lpstr>
      <vt:lpstr>说明（2）---- PSO</vt:lpstr>
      <vt:lpstr>PowerPoint 演示文稿</vt:lpstr>
      <vt:lpstr>说明（3）---- Weak ordering</vt:lpstr>
      <vt:lpstr>PowerPoint 演示文稿</vt:lpstr>
      <vt:lpstr>说明（4）----Release consistency</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高级计算机体系结构</dc:title>
  <dc:creator>Nicky Chen</dc:creator>
  <cp:lastModifiedBy>Nicky Chen</cp:lastModifiedBy>
  <cp:revision>4</cp:revision>
  <dcterms:created xsi:type="dcterms:W3CDTF">2021-09-22T02:57:33Z</dcterms:created>
  <dcterms:modified xsi:type="dcterms:W3CDTF">2021-10-11T12:30:45Z</dcterms:modified>
</cp:coreProperties>
</file>