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76" r:id="rId2"/>
    <p:sldId id="279" r:id="rId3"/>
    <p:sldId id="296" r:id="rId4"/>
    <p:sldId id="297" r:id="rId5"/>
    <p:sldId id="299" r:id="rId6"/>
    <p:sldId id="300" r:id="rId7"/>
    <p:sldId id="298" r:id="rId8"/>
  </p:sldIdLst>
  <p:sldSz cx="12192000" cy="6858000"/>
  <p:notesSz cx="6858000" cy="9144000"/>
  <p:embeddedFontLst>
    <p:embeddedFont>
      <p:font typeface="方正宋刻本秀楷简体" panose="02010600030101010101" charset="-122"/>
      <p:regular r:id="rId9"/>
    </p:embeddedFont>
    <p:embeddedFont>
      <p:font typeface="碳纤维正中黑简体" panose="02010600030101010101" charset="-122"/>
      <p:regular r:id="rId10"/>
    </p:embeddedFont>
    <p:embeddedFont>
      <p:font typeface="Tw Cen MT Condensed Extra Bold" panose="020B0803020202020204" pitchFamily="34" charset="0"/>
      <p:regular r:id="rId11"/>
    </p:embeddedFont>
    <p:embeddedFont>
      <p:font typeface="等线" panose="02010600030101010101" pitchFamily="2" charset="-122"/>
      <p:regular r:id="rId12"/>
      <p:bold r:id="rId13"/>
    </p:embeddedFont>
    <p:embeddedFont>
      <p:font typeface="等线 Light" panose="02010600030101010101" pitchFamily="2" charset="-122"/>
      <p:regular r:id="rId14"/>
    </p:embeddedFont>
    <p:embeddedFont>
      <p:font typeface="微软雅黑" panose="020B0503020204020204" pitchFamily="34" charset="-122"/>
      <p:regular r:id="rId15"/>
      <p:bold r:id="rId1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8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0" d="100"/>
          <a:sy n="80" d="100"/>
        </p:scale>
        <p:origin x="75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822F0-24C6-44F0-B128-5D581EB175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664C9D-9548-413B-BB4D-41FC1C666A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2409742-13CF-45BB-8A57-9290BBD5E48C}"/>
              </a:ext>
            </a:extLst>
          </p:cNvPr>
          <p:cNvSpPr>
            <a:spLocks noGrp="1"/>
          </p:cNvSpPr>
          <p:nvPr>
            <p:ph type="dt" sz="half" idx="10"/>
          </p:nvPr>
        </p:nvSpPr>
        <p:spPr/>
        <p:txBody>
          <a:bodyPr/>
          <a:lstStyle/>
          <a:p>
            <a:fld id="{AA5DF391-C7C7-45FD-9C11-539A1B550E1A}" type="datetimeFigureOut">
              <a:rPr lang="zh-CN" altLang="en-US" smtClean="0"/>
              <a:t>2022/11/14</a:t>
            </a:fld>
            <a:endParaRPr lang="zh-CN" altLang="en-US"/>
          </a:p>
        </p:txBody>
      </p:sp>
      <p:sp>
        <p:nvSpPr>
          <p:cNvPr id="5" name="页脚占位符 4">
            <a:extLst>
              <a:ext uri="{FF2B5EF4-FFF2-40B4-BE49-F238E27FC236}">
                <a16:creationId xmlns:a16="http://schemas.microsoft.com/office/drawing/2014/main" id="{5674632E-33A3-40D6-85E4-FD06A81854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77DF68-8E9B-4D2E-A414-CCFCA8FCE219}"/>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25807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F44A1-5E5F-419B-8FC6-5DB27ADFCE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AC4C79-3144-4E5F-B9D5-7C4FEDA450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8E2A6C-EC5A-4765-BF7F-329C141A9E6E}"/>
              </a:ext>
            </a:extLst>
          </p:cNvPr>
          <p:cNvSpPr>
            <a:spLocks noGrp="1"/>
          </p:cNvSpPr>
          <p:nvPr>
            <p:ph type="dt" sz="half" idx="10"/>
          </p:nvPr>
        </p:nvSpPr>
        <p:spPr/>
        <p:txBody>
          <a:bodyPr/>
          <a:lstStyle/>
          <a:p>
            <a:fld id="{AA5DF391-C7C7-45FD-9C11-539A1B550E1A}" type="datetimeFigureOut">
              <a:rPr lang="zh-CN" altLang="en-US" smtClean="0"/>
              <a:t>2022/11/14</a:t>
            </a:fld>
            <a:endParaRPr lang="zh-CN" altLang="en-US"/>
          </a:p>
        </p:txBody>
      </p:sp>
      <p:sp>
        <p:nvSpPr>
          <p:cNvPr id="5" name="页脚占位符 4">
            <a:extLst>
              <a:ext uri="{FF2B5EF4-FFF2-40B4-BE49-F238E27FC236}">
                <a16:creationId xmlns:a16="http://schemas.microsoft.com/office/drawing/2014/main" id="{B156D295-A28D-42EC-9051-33527E346B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0B80E4-937A-47E6-B4FB-3395E28BD98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8017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3700D2-20FD-4ADE-BDE6-635392C7F9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EF349C-D17E-4972-8723-4D475E87B8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627DEA-1E2D-4EB6-A569-DC261D83058D}"/>
              </a:ext>
            </a:extLst>
          </p:cNvPr>
          <p:cNvSpPr>
            <a:spLocks noGrp="1"/>
          </p:cNvSpPr>
          <p:nvPr>
            <p:ph type="dt" sz="half" idx="10"/>
          </p:nvPr>
        </p:nvSpPr>
        <p:spPr/>
        <p:txBody>
          <a:bodyPr/>
          <a:lstStyle/>
          <a:p>
            <a:fld id="{AA5DF391-C7C7-45FD-9C11-539A1B550E1A}" type="datetimeFigureOut">
              <a:rPr lang="zh-CN" altLang="en-US" smtClean="0"/>
              <a:t>2022/11/14</a:t>
            </a:fld>
            <a:endParaRPr lang="zh-CN" altLang="en-US"/>
          </a:p>
        </p:txBody>
      </p:sp>
      <p:sp>
        <p:nvSpPr>
          <p:cNvPr id="5" name="页脚占位符 4">
            <a:extLst>
              <a:ext uri="{FF2B5EF4-FFF2-40B4-BE49-F238E27FC236}">
                <a16:creationId xmlns:a16="http://schemas.microsoft.com/office/drawing/2014/main" id="{8976AEF6-1C9E-4BE6-B0A3-44CD1E66FF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9DDB47-F6DF-4B48-AC71-44DEF85667FB}"/>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29032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8E464-4DA4-4128-AE76-C324B8D2D4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770439-BBCC-4933-B1A7-0373F2F65E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45C9D9-0C66-423F-AC8C-8CDC76ADBC49}"/>
              </a:ext>
            </a:extLst>
          </p:cNvPr>
          <p:cNvSpPr>
            <a:spLocks noGrp="1"/>
          </p:cNvSpPr>
          <p:nvPr>
            <p:ph type="dt" sz="half" idx="10"/>
          </p:nvPr>
        </p:nvSpPr>
        <p:spPr/>
        <p:txBody>
          <a:bodyPr/>
          <a:lstStyle/>
          <a:p>
            <a:fld id="{AA5DF391-C7C7-45FD-9C11-539A1B550E1A}" type="datetimeFigureOut">
              <a:rPr lang="zh-CN" altLang="en-US" smtClean="0"/>
              <a:t>2022/11/14</a:t>
            </a:fld>
            <a:endParaRPr lang="zh-CN" altLang="en-US"/>
          </a:p>
        </p:txBody>
      </p:sp>
      <p:sp>
        <p:nvSpPr>
          <p:cNvPr id="5" name="页脚占位符 4">
            <a:extLst>
              <a:ext uri="{FF2B5EF4-FFF2-40B4-BE49-F238E27FC236}">
                <a16:creationId xmlns:a16="http://schemas.microsoft.com/office/drawing/2014/main" id="{E0721F7D-B8F0-43C4-A27C-8C654D4CB1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610929-12D3-4CF5-9AD5-88A9FAB009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67681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10E20-BD81-4C54-8315-40540E5826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51CFCE-4824-4815-AEC4-C2276C158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0A4E347-5418-4757-B08C-D7492A2EC51F}"/>
              </a:ext>
            </a:extLst>
          </p:cNvPr>
          <p:cNvSpPr>
            <a:spLocks noGrp="1"/>
          </p:cNvSpPr>
          <p:nvPr>
            <p:ph type="dt" sz="half" idx="10"/>
          </p:nvPr>
        </p:nvSpPr>
        <p:spPr/>
        <p:txBody>
          <a:bodyPr/>
          <a:lstStyle/>
          <a:p>
            <a:fld id="{AA5DF391-C7C7-45FD-9C11-539A1B550E1A}" type="datetimeFigureOut">
              <a:rPr lang="zh-CN" altLang="en-US" smtClean="0"/>
              <a:t>2022/11/14</a:t>
            </a:fld>
            <a:endParaRPr lang="zh-CN" altLang="en-US"/>
          </a:p>
        </p:txBody>
      </p:sp>
      <p:sp>
        <p:nvSpPr>
          <p:cNvPr id="5" name="页脚占位符 4">
            <a:extLst>
              <a:ext uri="{FF2B5EF4-FFF2-40B4-BE49-F238E27FC236}">
                <a16:creationId xmlns:a16="http://schemas.microsoft.com/office/drawing/2014/main" id="{19A9C3FC-318D-4813-BF69-E702FD0DB7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CEB01E-4FC1-43A1-8963-FC962244799A}"/>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57455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5CECE-F846-4CDE-8CAA-ECF6FE75B8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29CB89-30DA-45A8-ACD4-2715B566F20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192119A-8A96-43B3-86EE-3BE2326EEC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E3AF59-78A2-484B-A203-D79BCC0726F6}"/>
              </a:ext>
            </a:extLst>
          </p:cNvPr>
          <p:cNvSpPr>
            <a:spLocks noGrp="1"/>
          </p:cNvSpPr>
          <p:nvPr>
            <p:ph type="dt" sz="half" idx="10"/>
          </p:nvPr>
        </p:nvSpPr>
        <p:spPr/>
        <p:txBody>
          <a:bodyPr/>
          <a:lstStyle/>
          <a:p>
            <a:fld id="{AA5DF391-C7C7-45FD-9C11-539A1B550E1A}" type="datetimeFigureOut">
              <a:rPr lang="zh-CN" altLang="en-US" smtClean="0"/>
              <a:t>2022/11/14</a:t>
            </a:fld>
            <a:endParaRPr lang="zh-CN" altLang="en-US"/>
          </a:p>
        </p:txBody>
      </p:sp>
      <p:sp>
        <p:nvSpPr>
          <p:cNvPr id="6" name="页脚占位符 5">
            <a:extLst>
              <a:ext uri="{FF2B5EF4-FFF2-40B4-BE49-F238E27FC236}">
                <a16:creationId xmlns:a16="http://schemas.microsoft.com/office/drawing/2014/main" id="{F8D07403-796E-4482-A065-F338F2A7E2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372CA5-038B-4CFF-8BC4-9D793BADEE93}"/>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40042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A842A-9E30-4867-96A1-6DCC7E9465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5A4056-EFE2-4281-A991-403D133EC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B81B86-58BA-4861-8F04-B485E313C05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DAE0107-1516-49F1-88D2-52BF1B9E6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2E7CAC-3D8B-4EFB-8BAC-63D41CB23B8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9B5B27-7A7D-4069-829E-8E032F299939}"/>
              </a:ext>
            </a:extLst>
          </p:cNvPr>
          <p:cNvSpPr>
            <a:spLocks noGrp="1"/>
          </p:cNvSpPr>
          <p:nvPr>
            <p:ph type="dt" sz="half" idx="10"/>
          </p:nvPr>
        </p:nvSpPr>
        <p:spPr/>
        <p:txBody>
          <a:bodyPr/>
          <a:lstStyle/>
          <a:p>
            <a:fld id="{AA5DF391-C7C7-45FD-9C11-539A1B550E1A}" type="datetimeFigureOut">
              <a:rPr lang="zh-CN" altLang="en-US" smtClean="0"/>
              <a:t>2022/11/14</a:t>
            </a:fld>
            <a:endParaRPr lang="zh-CN" altLang="en-US"/>
          </a:p>
        </p:txBody>
      </p:sp>
      <p:sp>
        <p:nvSpPr>
          <p:cNvPr id="8" name="页脚占位符 7">
            <a:extLst>
              <a:ext uri="{FF2B5EF4-FFF2-40B4-BE49-F238E27FC236}">
                <a16:creationId xmlns:a16="http://schemas.microsoft.com/office/drawing/2014/main" id="{44C95170-0B0A-49D7-ADC3-EB90C7202E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9983D2-007E-4159-AB79-08E9BC6D22B8}"/>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02053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419A4-1554-4B2D-AE14-73D56BAF50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18C3E2-FAA0-46BD-9BD0-885EC83B2B8B}"/>
              </a:ext>
            </a:extLst>
          </p:cNvPr>
          <p:cNvSpPr>
            <a:spLocks noGrp="1"/>
          </p:cNvSpPr>
          <p:nvPr>
            <p:ph type="dt" sz="half" idx="10"/>
          </p:nvPr>
        </p:nvSpPr>
        <p:spPr/>
        <p:txBody>
          <a:bodyPr/>
          <a:lstStyle/>
          <a:p>
            <a:fld id="{AA5DF391-C7C7-45FD-9C11-539A1B550E1A}" type="datetimeFigureOut">
              <a:rPr lang="zh-CN" altLang="en-US" smtClean="0"/>
              <a:t>2022/11/14</a:t>
            </a:fld>
            <a:endParaRPr lang="zh-CN" altLang="en-US"/>
          </a:p>
        </p:txBody>
      </p:sp>
      <p:sp>
        <p:nvSpPr>
          <p:cNvPr id="4" name="页脚占位符 3">
            <a:extLst>
              <a:ext uri="{FF2B5EF4-FFF2-40B4-BE49-F238E27FC236}">
                <a16:creationId xmlns:a16="http://schemas.microsoft.com/office/drawing/2014/main" id="{17BD36CA-D773-477A-BDC4-33C90AE5E3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9AFC28A-0803-4090-A97F-1BE13DB22EBC}"/>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99633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BA9050-E53E-4CDC-B70A-511D06CF5AD8}"/>
              </a:ext>
            </a:extLst>
          </p:cNvPr>
          <p:cNvSpPr>
            <a:spLocks noGrp="1"/>
          </p:cNvSpPr>
          <p:nvPr>
            <p:ph type="dt" sz="half" idx="10"/>
          </p:nvPr>
        </p:nvSpPr>
        <p:spPr/>
        <p:txBody>
          <a:bodyPr/>
          <a:lstStyle/>
          <a:p>
            <a:fld id="{AA5DF391-C7C7-45FD-9C11-539A1B550E1A}" type="datetimeFigureOut">
              <a:rPr lang="zh-CN" altLang="en-US" smtClean="0"/>
              <a:t>2022/11/14</a:t>
            </a:fld>
            <a:endParaRPr lang="zh-CN" altLang="en-US"/>
          </a:p>
        </p:txBody>
      </p:sp>
      <p:sp>
        <p:nvSpPr>
          <p:cNvPr id="3" name="页脚占位符 2">
            <a:extLst>
              <a:ext uri="{FF2B5EF4-FFF2-40B4-BE49-F238E27FC236}">
                <a16:creationId xmlns:a16="http://schemas.microsoft.com/office/drawing/2014/main" id="{58BFE7E3-5614-4801-B66D-74E206ABAC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3B79F4-79A4-4159-94CB-AA5638982BF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33507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C6BE0-96D5-492E-ADFE-53715CFFA7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619489-44C1-46C6-BDCC-15D5F5BD0C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28BC79-C657-475B-935F-7106A9676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7D53255-339C-4F4C-A20B-0EFB0CDC4D07}"/>
              </a:ext>
            </a:extLst>
          </p:cNvPr>
          <p:cNvSpPr>
            <a:spLocks noGrp="1"/>
          </p:cNvSpPr>
          <p:nvPr>
            <p:ph type="dt" sz="half" idx="10"/>
          </p:nvPr>
        </p:nvSpPr>
        <p:spPr/>
        <p:txBody>
          <a:bodyPr/>
          <a:lstStyle/>
          <a:p>
            <a:fld id="{AA5DF391-C7C7-45FD-9C11-539A1B550E1A}" type="datetimeFigureOut">
              <a:rPr lang="zh-CN" altLang="en-US" smtClean="0"/>
              <a:t>2022/11/14</a:t>
            </a:fld>
            <a:endParaRPr lang="zh-CN" altLang="en-US"/>
          </a:p>
        </p:txBody>
      </p:sp>
      <p:sp>
        <p:nvSpPr>
          <p:cNvPr id="6" name="页脚占位符 5">
            <a:extLst>
              <a:ext uri="{FF2B5EF4-FFF2-40B4-BE49-F238E27FC236}">
                <a16:creationId xmlns:a16="http://schemas.microsoft.com/office/drawing/2014/main" id="{B992AB3C-1F32-46DD-A5EA-5048E41CCF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F174A7-A9E9-4B89-BEB5-D00ACF42AB6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87595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E63B8-5DB6-4060-A978-D66A8F489C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B2B7873-2DB6-4ABD-A4ED-D5B289141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829574-98D2-4809-B775-DD5761F8C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67B15C-928F-4461-B823-678A7DA1705C}"/>
              </a:ext>
            </a:extLst>
          </p:cNvPr>
          <p:cNvSpPr>
            <a:spLocks noGrp="1"/>
          </p:cNvSpPr>
          <p:nvPr>
            <p:ph type="dt" sz="half" idx="10"/>
          </p:nvPr>
        </p:nvSpPr>
        <p:spPr/>
        <p:txBody>
          <a:bodyPr/>
          <a:lstStyle/>
          <a:p>
            <a:fld id="{AA5DF391-C7C7-45FD-9C11-539A1B550E1A}" type="datetimeFigureOut">
              <a:rPr lang="zh-CN" altLang="en-US" smtClean="0"/>
              <a:t>2022/11/14</a:t>
            </a:fld>
            <a:endParaRPr lang="zh-CN" altLang="en-US"/>
          </a:p>
        </p:txBody>
      </p:sp>
      <p:sp>
        <p:nvSpPr>
          <p:cNvPr id="6" name="页脚占位符 5">
            <a:extLst>
              <a:ext uri="{FF2B5EF4-FFF2-40B4-BE49-F238E27FC236}">
                <a16:creationId xmlns:a16="http://schemas.microsoft.com/office/drawing/2014/main" id="{4BE862CF-B662-45A4-81A3-0BFDA9EEAC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B54A4-B224-4EDC-B940-EA1BED24D7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0143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6E6C70-D01A-4397-9CD2-05D6545D6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1095E93-2B73-4B9D-993B-2092EA699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1789E9-3BCE-4E17-8088-FB30B031A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DF391-C7C7-45FD-9C11-539A1B550E1A}" type="datetimeFigureOut">
              <a:rPr lang="zh-CN" altLang="en-US" smtClean="0"/>
              <a:t>2022/11/14</a:t>
            </a:fld>
            <a:endParaRPr lang="zh-CN" altLang="en-US"/>
          </a:p>
        </p:txBody>
      </p:sp>
      <p:sp>
        <p:nvSpPr>
          <p:cNvPr id="5" name="页脚占位符 4">
            <a:extLst>
              <a:ext uri="{FF2B5EF4-FFF2-40B4-BE49-F238E27FC236}">
                <a16:creationId xmlns:a16="http://schemas.microsoft.com/office/drawing/2014/main" id="{6AA83A53-25E7-4AEC-92ED-F5BEA67A7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D24AC5-D81C-42C5-8E98-6468B352B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636824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777AC30-D7B8-4A22-A991-9396DED80FB5}"/>
              </a:ext>
            </a:extLst>
          </p:cNvPr>
          <p:cNvGrpSpPr/>
          <p:nvPr/>
        </p:nvGrpSpPr>
        <p:grpSpPr>
          <a:xfrm>
            <a:off x="587375" y="621626"/>
            <a:ext cx="7672295" cy="430887"/>
            <a:chOff x="514384" y="883622"/>
            <a:chExt cx="7672295" cy="430887"/>
          </a:xfrm>
        </p:grpSpPr>
        <p:sp>
          <p:nvSpPr>
            <p:cNvPr id="3" name="文本框 2">
              <a:extLst>
                <a:ext uri="{FF2B5EF4-FFF2-40B4-BE49-F238E27FC236}">
                  <a16:creationId xmlns:a16="http://schemas.microsoft.com/office/drawing/2014/main" id="{6D189431-C165-4FD6-BFA8-1290C8EEBED1}"/>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1.1</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4" name="文本框 3">
              <a:extLst>
                <a:ext uri="{FF2B5EF4-FFF2-40B4-BE49-F238E27FC236}">
                  <a16:creationId xmlns:a16="http://schemas.microsoft.com/office/drawing/2014/main" id="{20EC1FCD-C252-4889-814B-181CE1E29221}"/>
                </a:ext>
              </a:extLst>
            </p:cNvPr>
            <p:cNvSpPr txBox="1"/>
            <p:nvPr/>
          </p:nvSpPr>
          <p:spPr>
            <a:xfrm>
              <a:off x="977654" y="914399"/>
              <a:ext cx="72090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Active-Routing: Compute on the Way for Near-Data Processing</a:t>
              </a:r>
              <a:endPar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grpSp>
      <p:sp>
        <p:nvSpPr>
          <p:cNvPr id="5" name="文本框 4">
            <a:extLst>
              <a:ext uri="{FF2B5EF4-FFF2-40B4-BE49-F238E27FC236}">
                <a16:creationId xmlns:a16="http://schemas.microsoft.com/office/drawing/2014/main" id="{803B6C9C-B823-49DD-9978-044429195685}"/>
              </a:ext>
            </a:extLst>
          </p:cNvPr>
          <p:cNvSpPr txBox="1"/>
          <p:nvPr/>
        </p:nvSpPr>
        <p:spPr>
          <a:xfrm>
            <a:off x="10671521" y="5811559"/>
            <a:ext cx="977554"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现</a:t>
            </a:r>
            <a:r>
              <a:rPr kumimoji="0" lang="zh-CN" altLang="en-US" sz="2000" b="1" i="1" u="none" strike="noStrike" kern="1200" cap="none" spc="200" normalizeH="0" baseline="0" noProof="0" dirty="0">
                <a:ln>
                  <a:noFill/>
                </a:ln>
                <a:solidFill>
                  <a:srgbClr val="FECB00"/>
                </a:solidFill>
                <a:effectLst/>
                <a:uLnTx/>
                <a:uFillTx/>
                <a:latin typeface="碳纤维正中黑简体" panose="02010601030101010101" pitchFamily="2" charset="-122"/>
                <a:ea typeface="碳纤维正中黑简体" panose="02010601030101010101" pitchFamily="2" charset="-122"/>
                <a:cs typeface="+mn-cs"/>
              </a:rPr>
              <a:t> </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状</a:t>
            </a:r>
          </a:p>
        </p:txBody>
      </p:sp>
      <p:cxnSp>
        <p:nvCxnSpPr>
          <p:cNvPr id="7" name="直接连接符 6">
            <a:extLst>
              <a:ext uri="{FF2B5EF4-FFF2-40B4-BE49-F238E27FC236}">
                <a16:creationId xmlns:a16="http://schemas.microsoft.com/office/drawing/2014/main" id="{CD5FD0C3-4B60-45AF-8AC2-FC35F4EB3925}"/>
              </a:ext>
            </a:extLst>
          </p:cNvPr>
          <p:cNvCxnSpPr>
            <a:cxnSpLocks/>
            <a:stCxn id="5" idx="1"/>
          </p:cNvCxnSpPr>
          <p:nvPr/>
        </p:nvCxnSpPr>
        <p:spPr>
          <a:xfrm flipH="1">
            <a:off x="9182827" y="6011614"/>
            <a:ext cx="1488694" cy="0"/>
          </a:xfrm>
          <a:prstGeom prst="line">
            <a:avLst/>
          </a:prstGeom>
          <a:ln w="25400">
            <a:solidFill>
              <a:srgbClr val="0B88FF"/>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400647EF-15EE-4A67-8473-7756E16659D4}"/>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接连接符 9">
            <a:extLst>
              <a:ext uri="{FF2B5EF4-FFF2-40B4-BE49-F238E27FC236}">
                <a16:creationId xmlns:a16="http://schemas.microsoft.com/office/drawing/2014/main" id="{603C4738-A889-4076-9458-8DC7391D6E51}"/>
              </a:ext>
            </a:extLst>
          </p:cNvPr>
          <p:cNvCxnSpPr/>
          <p:nvPr/>
        </p:nvCxnSpPr>
        <p:spPr>
          <a:xfrm>
            <a:off x="648833" y="490652"/>
            <a:ext cx="566058" cy="0"/>
          </a:xfrm>
          <a:prstGeom prst="line">
            <a:avLst/>
          </a:prstGeom>
          <a:ln w="63500">
            <a:solidFill>
              <a:srgbClr val="0B88FF"/>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AFF33BD-A45F-40F9-A013-92E47B566238}"/>
              </a:ext>
            </a:extLst>
          </p:cNvPr>
          <p:cNvSpPr txBox="1"/>
          <p:nvPr/>
        </p:nvSpPr>
        <p:spPr>
          <a:xfrm>
            <a:off x="542925" y="5786978"/>
            <a:ext cx="58844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微软雅黑" panose="020B0503020204020204" pitchFamily="34" charset="-122"/>
                <a:ea typeface="微软雅黑" panose="020B0503020204020204" pitchFamily="34" charset="-122"/>
              </a:rPr>
              <a:t>Active-Routing: Compute on the Way for Near-Data Processing</a:t>
            </a:r>
          </a:p>
        </p:txBody>
      </p:sp>
      <p:cxnSp>
        <p:nvCxnSpPr>
          <p:cNvPr id="12" name="直接连接符 11">
            <a:extLst>
              <a:ext uri="{FF2B5EF4-FFF2-40B4-BE49-F238E27FC236}">
                <a16:creationId xmlns:a16="http://schemas.microsoft.com/office/drawing/2014/main" id="{28AD0577-037C-4A2A-9E13-18B5B9A85A1B}"/>
              </a:ext>
            </a:extLst>
          </p:cNvPr>
          <p:cNvCxnSpPr/>
          <p:nvPr/>
        </p:nvCxnSpPr>
        <p:spPr>
          <a:xfrm>
            <a:off x="648833" y="6391831"/>
            <a:ext cx="566058" cy="0"/>
          </a:xfrm>
          <a:prstGeom prst="line">
            <a:avLst/>
          </a:prstGeom>
          <a:ln w="63500">
            <a:solidFill>
              <a:srgbClr val="0B88FF"/>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B5370F1-C6D7-433A-95A6-FC6F1C3CAA98}"/>
              </a:ext>
            </a:extLst>
          </p:cNvPr>
          <p:cNvSpPr txBox="1"/>
          <p:nvPr/>
        </p:nvSpPr>
        <p:spPr>
          <a:xfrm>
            <a:off x="1050645" y="965879"/>
            <a:ext cx="1095579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活动路由，一种优化近数据处理的方法</a:t>
            </a:r>
            <a:r>
              <a:rPr kumimoji="0" lang="en-US" altLang="zh-CN"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a:t>
            </a:r>
            <a:r>
              <a:rPr kumimoji="0" lang="zh-CN" altLang="en-US"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在传输过程中进行数据处理</a:t>
            </a:r>
            <a:endParaRPr kumimoji="0" lang="en-US" altLang="zh-CN"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endParaRPr>
          </a:p>
        </p:txBody>
      </p:sp>
      <p:sp>
        <p:nvSpPr>
          <p:cNvPr id="14" name="iconfont-11180-4674648">
            <a:extLst>
              <a:ext uri="{FF2B5EF4-FFF2-40B4-BE49-F238E27FC236}">
                <a16:creationId xmlns:a16="http://schemas.microsoft.com/office/drawing/2014/main" id="{473DA56E-0532-4420-AE8E-D4F07F9345AA}"/>
              </a:ext>
            </a:extLst>
          </p:cNvPr>
          <p:cNvSpPr>
            <a:spLocks noChangeAspect="1"/>
          </p:cNvSpPr>
          <p:nvPr/>
        </p:nvSpPr>
        <p:spPr bwMode="auto">
          <a:xfrm>
            <a:off x="1166921" y="1422669"/>
            <a:ext cx="409393" cy="409393"/>
          </a:xfrm>
          <a:custGeom>
            <a:avLst/>
            <a:gdLst>
              <a:gd name="T0" fmla="*/ 6903 w 13303"/>
              <a:gd name="T1" fmla="*/ 13303 h 13303"/>
              <a:gd name="T2" fmla="*/ 990 w 13303"/>
              <a:gd name="T3" fmla="*/ 9352 h 13303"/>
              <a:gd name="T4" fmla="*/ 2378 w 13303"/>
              <a:gd name="T5" fmla="*/ 2378 h 13303"/>
              <a:gd name="T6" fmla="*/ 9352 w 13303"/>
              <a:gd name="T7" fmla="*/ 990 h 13303"/>
              <a:gd name="T8" fmla="*/ 13303 w 13303"/>
              <a:gd name="T9" fmla="*/ 6903 h 13303"/>
              <a:gd name="T10" fmla="*/ 11428 w 13303"/>
              <a:gd name="T11" fmla="*/ 11428 h 13303"/>
              <a:gd name="T12" fmla="*/ 6903 w 13303"/>
              <a:gd name="T13" fmla="*/ 13303 h 13303"/>
              <a:gd name="T14" fmla="*/ 10243 w 13303"/>
              <a:gd name="T15" fmla="*/ 4852 h 13303"/>
              <a:gd name="T16" fmla="*/ 9597 w 13303"/>
              <a:gd name="T17" fmla="*/ 4852 h 13303"/>
              <a:gd name="T18" fmla="*/ 6041 w 13303"/>
              <a:gd name="T19" fmla="*/ 8405 h 13303"/>
              <a:gd name="T20" fmla="*/ 4209 w 13303"/>
              <a:gd name="T21" fmla="*/ 6574 h 13303"/>
              <a:gd name="T22" fmla="*/ 3572 w 13303"/>
              <a:gd name="T23" fmla="*/ 6583 h 13303"/>
              <a:gd name="T24" fmla="*/ 3563 w 13303"/>
              <a:gd name="T25" fmla="*/ 7220 h 13303"/>
              <a:gd name="T26" fmla="*/ 5718 w 13303"/>
              <a:gd name="T27" fmla="*/ 9378 h 13303"/>
              <a:gd name="T28" fmla="*/ 6364 w 13303"/>
              <a:gd name="T29" fmla="*/ 9378 h 13303"/>
              <a:gd name="T30" fmla="*/ 10243 w 13303"/>
              <a:gd name="T31" fmla="*/ 5498 h 13303"/>
              <a:gd name="T32" fmla="*/ 10243 w 13303"/>
              <a:gd name="T33" fmla="*/ 4852 h 13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3" h="13303">
                <a:moveTo>
                  <a:pt x="6903" y="13303"/>
                </a:moveTo>
                <a:cubicBezTo>
                  <a:pt x="4314" y="13303"/>
                  <a:pt x="1981" y="11744"/>
                  <a:pt x="990" y="9352"/>
                </a:cubicBezTo>
                <a:cubicBezTo>
                  <a:pt x="0" y="6961"/>
                  <a:pt x="547" y="4208"/>
                  <a:pt x="2378" y="2378"/>
                </a:cubicBezTo>
                <a:cubicBezTo>
                  <a:pt x="4208" y="547"/>
                  <a:pt x="6961" y="0"/>
                  <a:pt x="9352" y="990"/>
                </a:cubicBezTo>
                <a:cubicBezTo>
                  <a:pt x="11744" y="1981"/>
                  <a:pt x="13303" y="4314"/>
                  <a:pt x="13303" y="6903"/>
                </a:cubicBezTo>
                <a:cubicBezTo>
                  <a:pt x="13303" y="8600"/>
                  <a:pt x="12629" y="10228"/>
                  <a:pt x="11428" y="11428"/>
                </a:cubicBezTo>
                <a:cubicBezTo>
                  <a:pt x="10228" y="12629"/>
                  <a:pt x="8600" y="13303"/>
                  <a:pt x="6903" y="13303"/>
                </a:cubicBezTo>
                <a:close/>
                <a:moveTo>
                  <a:pt x="10243" y="4852"/>
                </a:moveTo>
                <a:cubicBezTo>
                  <a:pt x="10065" y="4672"/>
                  <a:pt x="9775" y="4672"/>
                  <a:pt x="9597" y="4852"/>
                </a:cubicBezTo>
                <a:lnTo>
                  <a:pt x="6041" y="8405"/>
                </a:lnTo>
                <a:lnTo>
                  <a:pt x="4209" y="6574"/>
                </a:lnTo>
                <a:cubicBezTo>
                  <a:pt x="4029" y="6404"/>
                  <a:pt x="3747" y="6408"/>
                  <a:pt x="3572" y="6583"/>
                </a:cubicBezTo>
                <a:cubicBezTo>
                  <a:pt x="3397" y="6758"/>
                  <a:pt x="3393" y="7040"/>
                  <a:pt x="3563" y="7220"/>
                </a:cubicBezTo>
                <a:lnTo>
                  <a:pt x="5718" y="9378"/>
                </a:lnTo>
                <a:cubicBezTo>
                  <a:pt x="5897" y="9554"/>
                  <a:pt x="6185" y="9554"/>
                  <a:pt x="6364" y="9378"/>
                </a:cubicBezTo>
                <a:lnTo>
                  <a:pt x="10243" y="5498"/>
                </a:lnTo>
                <a:cubicBezTo>
                  <a:pt x="10421" y="5320"/>
                  <a:pt x="10421" y="5030"/>
                  <a:pt x="10243" y="4852"/>
                </a:cubicBezTo>
                <a:close/>
              </a:path>
            </a:pathLst>
          </a:custGeom>
          <a:solidFill>
            <a:schemeClr val="bg1">
              <a:lumMod val="65000"/>
            </a:schemeClr>
          </a:solidFill>
          <a:ln>
            <a:noFill/>
          </a:ln>
        </p:spPr>
      </p:sp>
      <p:sp>
        <p:nvSpPr>
          <p:cNvPr id="17" name="文本框 16">
            <a:extLst>
              <a:ext uri="{FF2B5EF4-FFF2-40B4-BE49-F238E27FC236}">
                <a16:creationId xmlns:a16="http://schemas.microsoft.com/office/drawing/2014/main" id="{1A979236-953F-40D5-855D-381733B6709D}"/>
              </a:ext>
            </a:extLst>
          </p:cNvPr>
          <p:cNvSpPr txBox="1"/>
          <p:nvPr/>
        </p:nvSpPr>
        <p:spPr>
          <a:xfrm>
            <a:off x="648833" y="1852187"/>
            <a:ext cx="15684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solidFill>
                <a:latin typeface="方正宋刻本秀楷简体" panose="02000000000000000000" pitchFamily="2" charset="-122"/>
                <a:ea typeface="方正宋刻本秀楷简体" panose="02000000000000000000" pitchFamily="2" charset="-122"/>
              </a:rPr>
              <a:t>问题分析</a:t>
            </a:r>
            <a:endParaRPr kumimoji="0" lang="zh-CN" altLang="en-US" sz="2400" b="1"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24" name="文本框 23">
            <a:extLst>
              <a:ext uri="{FF2B5EF4-FFF2-40B4-BE49-F238E27FC236}">
                <a16:creationId xmlns:a16="http://schemas.microsoft.com/office/drawing/2014/main" id="{36274B0F-4947-4D54-B806-AC990804C4BF}"/>
              </a:ext>
            </a:extLst>
          </p:cNvPr>
          <p:cNvSpPr txBox="1"/>
          <p:nvPr/>
        </p:nvSpPr>
        <p:spPr>
          <a:xfrm>
            <a:off x="587375" y="2557184"/>
            <a:ext cx="2623626" cy="1015663"/>
          </a:xfrm>
          <a:prstGeom prst="rect">
            <a:avLst/>
          </a:prstGeom>
          <a:noFill/>
          <a:ln>
            <a:solidFill>
              <a:schemeClr val="accent1"/>
            </a:solidFill>
          </a:ln>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US" altLang="zh-CN" sz="2000" dirty="0">
                <a:solidFill>
                  <a:prstClr val="black"/>
                </a:solidFill>
                <a:latin typeface="方正宋刻本秀楷简体" panose="02000000000000000000" pitchFamily="2" charset="-122"/>
                <a:ea typeface="方正宋刻本秀楷简体" panose="02000000000000000000" pitchFamily="2" charset="-122"/>
              </a:rPr>
              <a:t>1. </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爆炸式增长的数据需要更高效的处理程序；</a:t>
            </a:r>
            <a:endParaRPr lang="en-US" altLang="zh-CN" sz="2000" dirty="0">
              <a:solidFill>
                <a:prstClr val="black"/>
              </a:solidFill>
              <a:latin typeface="方正宋刻本秀楷简体" panose="02000000000000000000" pitchFamily="2" charset="-122"/>
              <a:ea typeface="方正宋刻本秀楷简体" panose="02000000000000000000" pitchFamily="2" charset="-122"/>
            </a:endParaRPr>
          </a:p>
        </p:txBody>
      </p:sp>
      <p:sp>
        <p:nvSpPr>
          <p:cNvPr id="27" name="文本框 26">
            <a:extLst>
              <a:ext uri="{FF2B5EF4-FFF2-40B4-BE49-F238E27FC236}">
                <a16:creationId xmlns:a16="http://schemas.microsoft.com/office/drawing/2014/main" id="{E325CA32-B378-E0DF-B8D4-80D8E0EB1DD5}"/>
              </a:ext>
            </a:extLst>
          </p:cNvPr>
          <p:cNvSpPr txBox="1"/>
          <p:nvPr/>
        </p:nvSpPr>
        <p:spPr>
          <a:xfrm>
            <a:off x="587375" y="4138266"/>
            <a:ext cx="2617605" cy="1200329"/>
          </a:xfrm>
          <a:prstGeom prst="rect">
            <a:avLst/>
          </a:prstGeom>
          <a:noFill/>
          <a:ln>
            <a:solidFill>
              <a:schemeClr val="accent1"/>
            </a:solidFill>
          </a:ln>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altLang="zh-CN" dirty="0">
                <a:solidFill>
                  <a:prstClr val="black"/>
                </a:solidFill>
                <a:latin typeface="方正宋刻本秀楷简体" panose="02000000000000000000" pitchFamily="2" charset="-122"/>
                <a:ea typeface="方正宋刻本秀楷简体" panose="02000000000000000000" pitchFamily="2" charset="-122"/>
              </a:rPr>
              <a:t>2. </a:t>
            </a:r>
            <a:r>
              <a:rPr lang="zh-CN" altLang="en-US" dirty="0">
                <a:solidFill>
                  <a:prstClr val="black"/>
                </a:solidFill>
                <a:latin typeface="方正宋刻本秀楷简体" panose="02000000000000000000" pitchFamily="2" charset="-122"/>
                <a:ea typeface="方正宋刻本秀楷简体" panose="02000000000000000000" pitchFamily="2" charset="-122"/>
              </a:rPr>
              <a:t>这些</a:t>
            </a:r>
            <a:r>
              <a:rPr kumimoji="0" lang="zh-CN" altLang="en-US"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程序例如神经网络、图形处理程序等呈现出内存占用大、数据重用率低的特点；</a:t>
            </a:r>
            <a:endParaRPr kumimoji="0" lang="en-US" altLang="zh-CN"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29" name="文本框 28">
            <a:extLst>
              <a:ext uri="{FF2B5EF4-FFF2-40B4-BE49-F238E27FC236}">
                <a16:creationId xmlns:a16="http://schemas.microsoft.com/office/drawing/2014/main" id="{0B276B1B-8388-7B6C-D578-CCA0ECBD0AFE}"/>
              </a:ext>
            </a:extLst>
          </p:cNvPr>
          <p:cNvSpPr txBox="1"/>
          <p:nvPr/>
        </p:nvSpPr>
        <p:spPr>
          <a:xfrm>
            <a:off x="6950867" y="1788280"/>
            <a:ext cx="2617605" cy="1200329"/>
          </a:xfrm>
          <a:prstGeom prst="rect">
            <a:avLst/>
          </a:prstGeom>
          <a:noFill/>
          <a:ln>
            <a:solidFill>
              <a:schemeClr val="accent1"/>
            </a:solidFill>
          </a:ln>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zh-CN" altLang="en-US"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现有的适应于计算密集型的以</a:t>
            </a:r>
            <a:r>
              <a:rPr kumimoji="0" lang="en-US" altLang="zh-CN"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CPU</a:t>
            </a:r>
            <a:r>
              <a:rPr kumimoji="0" lang="zh-CN" altLang="en-US"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为中心的架构不适用，于是就有了以内存为中心的架构</a:t>
            </a:r>
            <a:endParaRPr kumimoji="0" lang="en-US" altLang="zh-CN"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30" name="文本框 29">
            <a:extLst>
              <a:ext uri="{FF2B5EF4-FFF2-40B4-BE49-F238E27FC236}">
                <a16:creationId xmlns:a16="http://schemas.microsoft.com/office/drawing/2014/main" id="{177B9DDC-553C-FE36-78B4-5B4A0B6DBA9E}"/>
              </a:ext>
            </a:extLst>
          </p:cNvPr>
          <p:cNvSpPr txBox="1"/>
          <p:nvPr/>
        </p:nvSpPr>
        <p:spPr>
          <a:xfrm>
            <a:off x="3803730" y="3397292"/>
            <a:ext cx="2623626" cy="1323439"/>
          </a:xfrm>
          <a:prstGeom prst="rect">
            <a:avLst/>
          </a:prstGeom>
          <a:noFill/>
          <a:ln>
            <a:solidFill>
              <a:schemeClr val="accent1"/>
            </a:solidFill>
          </a:ln>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zh-CN" altLang="en-US" sz="2000" dirty="0">
                <a:solidFill>
                  <a:prstClr val="black"/>
                </a:solidFill>
                <a:latin typeface="方正宋刻本秀楷简体" panose="02000000000000000000" pitchFamily="2" charset="-122"/>
                <a:ea typeface="方正宋刻本秀楷简体" panose="02000000000000000000" pitchFamily="2" charset="-122"/>
              </a:rPr>
              <a:t>需要大量的数据移动，包括内存块间、内存块与</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CPU</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间的数据移动</a:t>
            </a:r>
            <a:endParaRPr lang="en-US" altLang="zh-CN" sz="2000" dirty="0">
              <a:solidFill>
                <a:prstClr val="black"/>
              </a:solidFill>
              <a:latin typeface="方正宋刻本秀楷简体" panose="02000000000000000000" pitchFamily="2" charset="-122"/>
              <a:ea typeface="方正宋刻本秀楷简体" panose="02000000000000000000" pitchFamily="2" charset="-122"/>
            </a:endParaRPr>
          </a:p>
        </p:txBody>
      </p:sp>
      <p:sp>
        <p:nvSpPr>
          <p:cNvPr id="31" name="箭头: 右 30">
            <a:extLst>
              <a:ext uri="{FF2B5EF4-FFF2-40B4-BE49-F238E27FC236}">
                <a16:creationId xmlns:a16="http://schemas.microsoft.com/office/drawing/2014/main" id="{1D87A941-71A9-C3DA-0451-DB38EBC2DC3F}"/>
              </a:ext>
            </a:extLst>
          </p:cNvPr>
          <p:cNvSpPr/>
          <p:nvPr/>
        </p:nvSpPr>
        <p:spPr>
          <a:xfrm>
            <a:off x="3204980" y="3736392"/>
            <a:ext cx="556009" cy="284838"/>
          </a:xfrm>
          <a:prstGeom prst="rightArrow">
            <a:avLst>
              <a:gd name="adj1" fmla="val 50000"/>
              <a:gd name="adj2" fmla="val 77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F5F18AF0-31EE-591B-23C0-09139501DB42}"/>
              </a:ext>
            </a:extLst>
          </p:cNvPr>
          <p:cNvSpPr txBox="1"/>
          <p:nvPr/>
        </p:nvSpPr>
        <p:spPr>
          <a:xfrm>
            <a:off x="6950866" y="3429000"/>
            <a:ext cx="2617605" cy="1754326"/>
          </a:xfrm>
          <a:prstGeom prst="rect">
            <a:avLst/>
          </a:prstGeom>
          <a:noFill/>
          <a:ln>
            <a:solidFill>
              <a:schemeClr val="accent1"/>
            </a:solidFill>
          </a:ln>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zh-CN" altLang="en-US"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相应的产生了</a:t>
            </a:r>
            <a:r>
              <a:rPr kumimoji="0" lang="en-US" altLang="zh-CN"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NDP</a:t>
            </a:r>
            <a:r>
              <a:rPr kumimoji="0" lang="zh-CN" altLang="en-US"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近数据处理以及</a:t>
            </a:r>
            <a:r>
              <a:rPr kumimoji="0" lang="en-US" altLang="zh-CN"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PIM</a:t>
            </a:r>
            <a:r>
              <a:rPr kumimoji="0" lang="zh-CN" altLang="en-US"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内存内处理等技术及相应的架构，核心思想是就地处理，将算力移到靠近内存的地方。</a:t>
            </a:r>
            <a:endParaRPr kumimoji="0" lang="en-US" altLang="zh-CN"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33" name="箭头: 圆角右 32">
            <a:extLst>
              <a:ext uri="{FF2B5EF4-FFF2-40B4-BE49-F238E27FC236}">
                <a16:creationId xmlns:a16="http://schemas.microsoft.com/office/drawing/2014/main" id="{4841BE44-4A17-D873-CC94-72F7A7F5065B}"/>
              </a:ext>
            </a:extLst>
          </p:cNvPr>
          <p:cNvSpPr/>
          <p:nvPr/>
        </p:nvSpPr>
        <p:spPr>
          <a:xfrm>
            <a:off x="5000625" y="2073853"/>
            <a:ext cx="1950242" cy="1323439"/>
          </a:xfrm>
          <a:prstGeom prst="bentArrow">
            <a:avLst>
              <a:gd name="adj1" fmla="val 10606"/>
              <a:gd name="adj2" fmla="val 13125"/>
              <a:gd name="adj3" fmla="val 24280"/>
              <a:gd name="adj4" fmla="val 387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箭头: 下 33">
            <a:extLst>
              <a:ext uri="{FF2B5EF4-FFF2-40B4-BE49-F238E27FC236}">
                <a16:creationId xmlns:a16="http://schemas.microsoft.com/office/drawing/2014/main" id="{641A2C29-F3A1-68FD-8FFC-9174FB0D20F9}"/>
              </a:ext>
            </a:extLst>
          </p:cNvPr>
          <p:cNvSpPr/>
          <p:nvPr/>
        </p:nvSpPr>
        <p:spPr>
          <a:xfrm>
            <a:off x="8115300" y="2988609"/>
            <a:ext cx="262298" cy="408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4900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3" name="平行四边形 22">
            <a:extLst>
              <a:ext uri="{FF2B5EF4-FFF2-40B4-BE49-F238E27FC236}">
                <a16:creationId xmlns:a16="http://schemas.microsoft.com/office/drawing/2014/main" id="{30BC11B4-B93D-42ED-B4C9-4EE3798662ED}"/>
              </a:ext>
            </a:extLst>
          </p:cNvPr>
          <p:cNvSpPr/>
          <p:nvPr/>
        </p:nvSpPr>
        <p:spPr>
          <a:xfrm>
            <a:off x="8791801" y="4778320"/>
            <a:ext cx="2812824" cy="584776"/>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4" name="文本框 23">
            <a:extLst>
              <a:ext uri="{FF2B5EF4-FFF2-40B4-BE49-F238E27FC236}">
                <a16:creationId xmlns:a16="http://schemas.microsoft.com/office/drawing/2014/main" id="{1FD8BACB-6F24-417F-867A-706771E5E716}"/>
              </a:ext>
            </a:extLst>
          </p:cNvPr>
          <p:cNvSpPr txBox="1"/>
          <p:nvPr/>
        </p:nvSpPr>
        <p:spPr>
          <a:xfrm>
            <a:off x="9651288" y="4839875"/>
            <a:ext cx="18025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方正宋刻本秀楷简体" panose="02000000000000000000" pitchFamily="2" charset="-122"/>
                <a:ea typeface="方正宋刻本秀楷简体" panose="02000000000000000000" pitchFamily="2" charset="-122"/>
              </a:rPr>
              <a:t>优缺点讨论</a:t>
            </a:r>
            <a:endParaRPr kumimoji="0" lang="en-US" altLang="zh-CN" sz="2400" b="1" i="0" u="none" strike="noStrike" kern="1200" cap="none" spc="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cs typeface="+mn-cs"/>
            </a:endParaRPr>
          </a:p>
        </p:txBody>
      </p:sp>
      <p:grpSp>
        <p:nvGrpSpPr>
          <p:cNvPr id="2" name="组合 1">
            <a:extLst>
              <a:ext uri="{FF2B5EF4-FFF2-40B4-BE49-F238E27FC236}">
                <a16:creationId xmlns:a16="http://schemas.microsoft.com/office/drawing/2014/main" id="{6777AC30-D7B8-4A22-A991-9396DED80FB5}"/>
              </a:ext>
            </a:extLst>
          </p:cNvPr>
          <p:cNvGrpSpPr/>
          <p:nvPr/>
        </p:nvGrpSpPr>
        <p:grpSpPr>
          <a:xfrm>
            <a:off x="587375" y="621626"/>
            <a:ext cx="7672295" cy="430887"/>
            <a:chOff x="514384" y="883622"/>
            <a:chExt cx="7672295" cy="430887"/>
          </a:xfrm>
        </p:grpSpPr>
        <p:sp>
          <p:nvSpPr>
            <p:cNvPr id="3" name="文本框 2">
              <a:extLst>
                <a:ext uri="{FF2B5EF4-FFF2-40B4-BE49-F238E27FC236}">
                  <a16:creationId xmlns:a16="http://schemas.microsoft.com/office/drawing/2014/main" id="{6D189431-C165-4FD6-BFA8-1290C8EEBED1}"/>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1.2</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4" name="文本框 3">
              <a:extLst>
                <a:ext uri="{FF2B5EF4-FFF2-40B4-BE49-F238E27FC236}">
                  <a16:creationId xmlns:a16="http://schemas.microsoft.com/office/drawing/2014/main" id="{20EC1FCD-C252-4889-814B-181CE1E29221}"/>
                </a:ext>
              </a:extLst>
            </p:cNvPr>
            <p:cNvSpPr txBox="1"/>
            <p:nvPr/>
          </p:nvSpPr>
          <p:spPr>
            <a:xfrm>
              <a:off x="977654" y="914399"/>
              <a:ext cx="72090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Active-Routing: Compute on the Way for Near-Data Processing</a:t>
              </a:r>
              <a:endPar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grpSp>
      <p:sp>
        <p:nvSpPr>
          <p:cNvPr id="5" name="文本框 4">
            <a:extLst>
              <a:ext uri="{FF2B5EF4-FFF2-40B4-BE49-F238E27FC236}">
                <a16:creationId xmlns:a16="http://schemas.microsoft.com/office/drawing/2014/main" id="{803B6C9C-B823-49DD-9978-044429195685}"/>
              </a:ext>
            </a:extLst>
          </p:cNvPr>
          <p:cNvSpPr txBox="1"/>
          <p:nvPr/>
        </p:nvSpPr>
        <p:spPr>
          <a:xfrm>
            <a:off x="10671521" y="5811559"/>
            <a:ext cx="977554"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背</a:t>
            </a:r>
            <a:r>
              <a:rPr kumimoji="0" lang="zh-CN" altLang="en-US" sz="2000" b="1" i="1" u="none" strike="noStrike" kern="1200" cap="none" spc="200" normalizeH="0" baseline="0" noProof="0" dirty="0">
                <a:ln>
                  <a:noFill/>
                </a:ln>
                <a:solidFill>
                  <a:srgbClr val="FECB00"/>
                </a:solidFill>
                <a:effectLst/>
                <a:uLnTx/>
                <a:uFillTx/>
                <a:latin typeface="碳纤维正中黑简体" panose="02010601030101010101" pitchFamily="2" charset="-122"/>
                <a:ea typeface="碳纤维正中黑简体" panose="02010601030101010101" pitchFamily="2" charset="-122"/>
                <a:cs typeface="+mn-cs"/>
              </a:rPr>
              <a:t> </a:t>
            </a:r>
            <a:r>
              <a:rPr lang="zh-CN" altLang="en-US" sz="2000" b="1" i="1" spc="200" dirty="0">
                <a:solidFill>
                  <a:prstClr val="black"/>
                </a:solidFill>
                <a:latin typeface="碳纤维正中黑简体" panose="02010601030101010101" pitchFamily="2" charset="-122"/>
                <a:ea typeface="碳纤维正中黑简体" panose="02010601030101010101" pitchFamily="2" charset="-122"/>
              </a:rPr>
              <a:t>景</a:t>
            </a:r>
            <a:endPar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cxnSp>
        <p:nvCxnSpPr>
          <p:cNvPr id="7" name="直接连接符 6">
            <a:extLst>
              <a:ext uri="{FF2B5EF4-FFF2-40B4-BE49-F238E27FC236}">
                <a16:creationId xmlns:a16="http://schemas.microsoft.com/office/drawing/2014/main" id="{CD5FD0C3-4B60-45AF-8AC2-FC35F4EB3925}"/>
              </a:ext>
            </a:extLst>
          </p:cNvPr>
          <p:cNvCxnSpPr>
            <a:cxnSpLocks/>
            <a:stCxn id="5" idx="1"/>
          </p:cNvCxnSpPr>
          <p:nvPr/>
        </p:nvCxnSpPr>
        <p:spPr>
          <a:xfrm flipH="1">
            <a:off x="9182827"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400647EF-15EE-4A67-8473-7756E16659D4}"/>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接连接符 9">
            <a:extLst>
              <a:ext uri="{FF2B5EF4-FFF2-40B4-BE49-F238E27FC236}">
                <a16:creationId xmlns:a16="http://schemas.microsoft.com/office/drawing/2014/main" id="{603C4738-A889-4076-9458-8DC7391D6E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AFF33BD-A45F-40F9-A013-92E47B566238}"/>
              </a:ext>
            </a:extLst>
          </p:cNvPr>
          <p:cNvSpPr txBox="1"/>
          <p:nvPr/>
        </p:nvSpPr>
        <p:spPr>
          <a:xfrm>
            <a:off x="542925" y="5786978"/>
            <a:ext cx="58844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微软雅黑" panose="020B0503020204020204" pitchFamily="34" charset="-122"/>
                <a:ea typeface="微软雅黑" panose="020B0503020204020204" pitchFamily="34" charset="-122"/>
              </a:rPr>
              <a:t>Active-Routing: Compute on the Way for Near-Data Processing</a:t>
            </a:r>
          </a:p>
        </p:txBody>
      </p:sp>
      <p:cxnSp>
        <p:nvCxnSpPr>
          <p:cNvPr id="12" name="直接连接符 11">
            <a:extLst>
              <a:ext uri="{FF2B5EF4-FFF2-40B4-BE49-F238E27FC236}">
                <a16:creationId xmlns:a16="http://schemas.microsoft.com/office/drawing/2014/main" id="{28AD0577-037C-4A2A-9E13-18B5B9A85A1B}"/>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平行四边形 5">
            <a:extLst>
              <a:ext uri="{FF2B5EF4-FFF2-40B4-BE49-F238E27FC236}">
                <a16:creationId xmlns:a16="http://schemas.microsoft.com/office/drawing/2014/main" id="{6D7C8306-1E89-45FE-94B5-50478C1E9C55}"/>
              </a:ext>
            </a:extLst>
          </p:cNvPr>
          <p:cNvSpPr/>
          <p:nvPr/>
        </p:nvSpPr>
        <p:spPr>
          <a:xfrm>
            <a:off x="791709" y="1472141"/>
            <a:ext cx="2812824" cy="584776"/>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939D3723-C58A-4F69-9B58-4E1DD3EFFB21}"/>
              </a:ext>
            </a:extLst>
          </p:cNvPr>
          <p:cNvSpPr txBox="1"/>
          <p:nvPr/>
        </p:nvSpPr>
        <p:spPr>
          <a:xfrm>
            <a:off x="1651196" y="1533696"/>
            <a:ext cx="18025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方正宋刻本秀楷简体" panose="02000000000000000000" pitchFamily="2" charset="-122"/>
                <a:ea typeface="方正宋刻本秀楷简体" panose="02000000000000000000" pitchFamily="2" charset="-122"/>
              </a:rPr>
              <a:t>技术背景</a:t>
            </a:r>
            <a:endParaRPr kumimoji="0" lang="en-US" altLang="zh-CN" sz="2400" b="1" i="0" u="none" strike="noStrike" kern="1200" cap="none" spc="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16" name="iconfont-11180-4674648">
            <a:extLst>
              <a:ext uri="{FF2B5EF4-FFF2-40B4-BE49-F238E27FC236}">
                <a16:creationId xmlns:a16="http://schemas.microsoft.com/office/drawing/2014/main" id="{0BF88FF5-3F5B-48D5-B1A6-3C3A9A2F34CB}"/>
              </a:ext>
            </a:extLst>
          </p:cNvPr>
          <p:cNvSpPr>
            <a:spLocks noChangeAspect="1"/>
          </p:cNvSpPr>
          <p:nvPr/>
        </p:nvSpPr>
        <p:spPr bwMode="auto">
          <a:xfrm>
            <a:off x="1092168" y="1559831"/>
            <a:ext cx="409393" cy="409393"/>
          </a:xfrm>
          <a:custGeom>
            <a:avLst/>
            <a:gdLst>
              <a:gd name="T0" fmla="*/ 6903 w 13303"/>
              <a:gd name="T1" fmla="*/ 13303 h 13303"/>
              <a:gd name="T2" fmla="*/ 990 w 13303"/>
              <a:gd name="T3" fmla="*/ 9352 h 13303"/>
              <a:gd name="T4" fmla="*/ 2378 w 13303"/>
              <a:gd name="T5" fmla="*/ 2378 h 13303"/>
              <a:gd name="T6" fmla="*/ 9352 w 13303"/>
              <a:gd name="T7" fmla="*/ 990 h 13303"/>
              <a:gd name="T8" fmla="*/ 13303 w 13303"/>
              <a:gd name="T9" fmla="*/ 6903 h 13303"/>
              <a:gd name="T10" fmla="*/ 11428 w 13303"/>
              <a:gd name="T11" fmla="*/ 11428 h 13303"/>
              <a:gd name="T12" fmla="*/ 6903 w 13303"/>
              <a:gd name="T13" fmla="*/ 13303 h 13303"/>
              <a:gd name="T14" fmla="*/ 10243 w 13303"/>
              <a:gd name="T15" fmla="*/ 4852 h 13303"/>
              <a:gd name="T16" fmla="*/ 9597 w 13303"/>
              <a:gd name="T17" fmla="*/ 4852 h 13303"/>
              <a:gd name="T18" fmla="*/ 6041 w 13303"/>
              <a:gd name="T19" fmla="*/ 8405 h 13303"/>
              <a:gd name="T20" fmla="*/ 4209 w 13303"/>
              <a:gd name="T21" fmla="*/ 6574 h 13303"/>
              <a:gd name="T22" fmla="*/ 3572 w 13303"/>
              <a:gd name="T23" fmla="*/ 6583 h 13303"/>
              <a:gd name="T24" fmla="*/ 3563 w 13303"/>
              <a:gd name="T25" fmla="*/ 7220 h 13303"/>
              <a:gd name="T26" fmla="*/ 5718 w 13303"/>
              <a:gd name="T27" fmla="*/ 9378 h 13303"/>
              <a:gd name="T28" fmla="*/ 6364 w 13303"/>
              <a:gd name="T29" fmla="*/ 9378 h 13303"/>
              <a:gd name="T30" fmla="*/ 10243 w 13303"/>
              <a:gd name="T31" fmla="*/ 5498 h 13303"/>
              <a:gd name="T32" fmla="*/ 10243 w 13303"/>
              <a:gd name="T33" fmla="*/ 4852 h 13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3" h="13303">
                <a:moveTo>
                  <a:pt x="6903" y="13303"/>
                </a:moveTo>
                <a:cubicBezTo>
                  <a:pt x="4314" y="13303"/>
                  <a:pt x="1981" y="11744"/>
                  <a:pt x="990" y="9352"/>
                </a:cubicBezTo>
                <a:cubicBezTo>
                  <a:pt x="0" y="6961"/>
                  <a:pt x="547" y="4208"/>
                  <a:pt x="2378" y="2378"/>
                </a:cubicBezTo>
                <a:cubicBezTo>
                  <a:pt x="4208" y="547"/>
                  <a:pt x="6961" y="0"/>
                  <a:pt x="9352" y="990"/>
                </a:cubicBezTo>
                <a:cubicBezTo>
                  <a:pt x="11744" y="1981"/>
                  <a:pt x="13303" y="4314"/>
                  <a:pt x="13303" y="6903"/>
                </a:cubicBezTo>
                <a:cubicBezTo>
                  <a:pt x="13303" y="8600"/>
                  <a:pt x="12629" y="10228"/>
                  <a:pt x="11428" y="11428"/>
                </a:cubicBezTo>
                <a:cubicBezTo>
                  <a:pt x="10228" y="12629"/>
                  <a:pt x="8600" y="13303"/>
                  <a:pt x="6903" y="13303"/>
                </a:cubicBezTo>
                <a:close/>
                <a:moveTo>
                  <a:pt x="10243" y="4852"/>
                </a:moveTo>
                <a:cubicBezTo>
                  <a:pt x="10065" y="4672"/>
                  <a:pt x="9775" y="4672"/>
                  <a:pt x="9597" y="4852"/>
                </a:cubicBezTo>
                <a:lnTo>
                  <a:pt x="6041" y="8405"/>
                </a:lnTo>
                <a:lnTo>
                  <a:pt x="4209" y="6574"/>
                </a:lnTo>
                <a:cubicBezTo>
                  <a:pt x="4029" y="6404"/>
                  <a:pt x="3747" y="6408"/>
                  <a:pt x="3572" y="6583"/>
                </a:cubicBezTo>
                <a:cubicBezTo>
                  <a:pt x="3397" y="6758"/>
                  <a:pt x="3393" y="7040"/>
                  <a:pt x="3563" y="7220"/>
                </a:cubicBezTo>
                <a:lnTo>
                  <a:pt x="5718" y="9378"/>
                </a:lnTo>
                <a:cubicBezTo>
                  <a:pt x="5897" y="9554"/>
                  <a:pt x="6185" y="9554"/>
                  <a:pt x="6364" y="9378"/>
                </a:cubicBezTo>
                <a:lnTo>
                  <a:pt x="10243" y="5498"/>
                </a:lnTo>
                <a:cubicBezTo>
                  <a:pt x="10421" y="5320"/>
                  <a:pt x="10421" y="5030"/>
                  <a:pt x="10243" y="4852"/>
                </a:cubicBezTo>
                <a:close/>
              </a:path>
            </a:pathLst>
          </a:custGeom>
          <a:solidFill>
            <a:schemeClr val="tx1"/>
          </a:solidFill>
          <a:ln>
            <a:noFill/>
          </a:ln>
        </p:spPr>
        <p:txBody>
          <a:bodyPr/>
          <a:lstStyle/>
          <a:p>
            <a:endParaRPr lang="zh-CN" altLang="en-US" dirty="0"/>
          </a:p>
        </p:txBody>
      </p:sp>
      <p:sp>
        <p:nvSpPr>
          <p:cNvPr id="18" name="live-chat_72439">
            <a:extLst>
              <a:ext uri="{FF2B5EF4-FFF2-40B4-BE49-F238E27FC236}">
                <a16:creationId xmlns:a16="http://schemas.microsoft.com/office/drawing/2014/main" id="{2942A9A4-2679-453E-B8DD-716CD7FC9CDF}"/>
              </a:ext>
            </a:extLst>
          </p:cNvPr>
          <p:cNvSpPr>
            <a:spLocks noChangeAspect="1"/>
          </p:cNvSpPr>
          <p:nvPr/>
        </p:nvSpPr>
        <p:spPr bwMode="auto">
          <a:xfrm>
            <a:off x="9091070" y="4891188"/>
            <a:ext cx="409393" cy="357377"/>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chemeClr val="tx1"/>
          </a:solidFill>
          <a:ln>
            <a:noFill/>
          </a:ln>
        </p:spPr>
      </p:sp>
      <p:sp>
        <p:nvSpPr>
          <p:cNvPr id="25" name="文本框 24">
            <a:extLst>
              <a:ext uri="{FF2B5EF4-FFF2-40B4-BE49-F238E27FC236}">
                <a16:creationId xmlns:a16="http://schemas.microsoft.com/office/drawing/2014/main" id="{AB203F01-5BCF-4F5A-955E-14006E1302FE}"/>
              </a:ext>
            </a:extLst>
          </p:cNvPr>
          <p:cNvSpPr txBox="1"/>
          <p:nvPr/>
        </p:nvSpPr>
        <p:spPr>
          <a:xfrm>
            <a:off x="648833" y="2372522"/>
            <a:ext cx="3236273"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Hybrid memory cube</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 (HMC</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，混合内存立方体</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31" name="文本框 30">
            <a:extLst>
              <a:ext uri="{FF2B5EF4-FFF2-40B4-BE49-F238E27FC236}">
                <a16:creationId xmlns:a16="http://schemas.microsoft.com/office/drawing/2014/main" id="{4C3D72F7-C5F7-4A43-B03B-F53D61E4C581}"/>
              </a:ext>
            </a:extLst>
          </p:cNvPr>
          <p:cNvSpPr txBox="1"/>
          <p:nvPr/>
        </p:nvSpPr>
        <p:spPr>
          <a:xfrm>
            <a:off x="7415893" y="1736615"/>
            <a:ext cx="2918732" cy="1323439"/>
          </a:xfrm>
          <a:prstGeom prst="rect">
            <a:avLst/>
          </a:prstGeom>
          <a:noFill/>
        </p:spPr>
        <p:txBody>
          <a:bodyPr wrap="square" rtlCol="0">
            <a:spAutoFit/>
          </a:bodyPr>
          <a:lstStyle/>
          <a:p>
            <a:pPr marL="342900" indent="-342900">
              <a:buFont typeface="Arial" panose="020B0604020202020204" pitchFamily="34" charset="0"/>
              <a:buChar char="•"/>
              <a:defRPr/>
            </a:pPr>
            <a:r>
              <a:rPr kumimoji="0" lang="zh-CN" altLang="en-US"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优势：减少数据移动量在不规则的内存访问和原子写入操作的情况下最有效</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cxnSp>
        <p:nvCxnSpPr>
          <p:cNvPr id="36" name="直接连接符 35">
            <a:extLst>
              <a:ext uri="{FF2B5EF4-FFF2-40B4-BE49-F238E27FC236}">
                <a16:creationId xmlns:a16="http://schemas.microsoft.com/office/drawing/2014/main" id="{73481858-10BD-4FE0-A74A-AC9C4F93E6E4}"/>
              </a:ext>
            </a:extLst>
          </p:cNvPr>
          <p:cNvCxnSpPr>
            <a:cxnSpLocks/>
          </p:cNvCxnSpPr>
          <p:nvPr/>
        </p:nvCxnSpPr>
        <p:spPr>
          <a:xfrm flipH="1">
            <a:off x="4075621" y="2136881"/>
            <a:ext cx="1" cy="2246433"/>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801EE2F-9F4F-7805-DD4F-C928FFA36818}"/>
              </a:ext>
            </a:extLst>
          </p:cNvPr>
          <p:cNvSpPr txBox="1"/>
          <p:nvPr/>
        </p:nvSpPr>
        <p:spPr>
          <a:xfrm>
            <a:off x="1050645" y="965879"/>
            <a:ext cx="1095579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活动路由，一种优化近数据处理的方法</a:t>
            </a:r>
            <a:r>
              <a:rPr kumimoji="0" lang="en-US" altLang="zh-CN"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a:t>
            </a:r>
            <a:r>
              <a:rPr kumimoji="0" lang="zh-CN" altLang="en-US"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在传输过程中进行数据处理</a:t>
            </a:r>
            <a:endParaRPr kumimoji="0" lang="en-US" altLang="zh-CN"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endParaRPr>
          </a:p>
        </p:txBody>
      </p:sp>
      <p:sp>
        <p:nvSpPr>
          <p:cNvPr id="19" name="AutoShape 2" descr="Figure 1. - Hybrid memory cube">
            <a:extLst>
              <a:ext uri="{FF2B5EF4-FFF2-40B4-BE49-F238E27FC236}">
                <a16:creationId xmlns:a16="http://schemas.microsoft.com/office/drawing/2014/main" id="{C40B53DB-0DAB-F8D8-27E4-46B785BA9D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4" name="图片 33">
            <a:extLst>
              <a:ext uri="{FF2B5EF4-FFF2-40B4-BE49-F238E27FC236}">
                <a16:creationId xmlns:a16="http://schemas.microsoft.com/office/drawing/2014/main" id="{D1993FC2-2F60-3A2F-CCD0-C94C4E410472}"/>
              </a:ext>
            </a:extLst>
          </p:cNvPr>
          <p:cNvPicPr>
            <a:picLocks noChangeAspect="1"/>
          </p:cNvPicPr>
          <p:nvPr/>
        </p:nvPicPr>
        <p:blipFill>
          <a:blip r:embed="rId5"/>
          <a:stretch>
            <a:fillRect/>
          </a:stretch>
        </p:blipFill>
        <p:spPr>
          <a:xfrm>
            <a:off x="856038" y="3328281"/>
            <a:ext cx="6142252" cy="2057578"/>
          </a:xfrm>
          <a:prstGeom prst="rect">
            <a:avLst/>
          </a:prstGeom>
        </p:spPr>
      </p:pic>
      <p:sp>
        <p:nvSpPr>
          <p:cNvPr id="39" name="文本框 38">
            <a:extLst>
              <a:ext uri="{FF2B5EF4-FFF2-40B4-BE49-F238E27FC236}">
                <a16:creationId xmlns:a16="http://schemas.microsoft.com/office/drawing/2014/main" id="{9D347670-D886-3C59-15E1-6FB2D8C77666}"/>
              </a:ext>
            </a:extLst>
          </p:cNvPr>
          <p:cNvSpPr txBox="1"/>
          <p:nvPr/>
        </p:nvSpPr>
        <p:spPr>
          <a:xfrm>
            <a:off x="4296054" y="1727017"/>
            <a:ext cx="2702236" cy="1477328"/>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Memory Network</a:t>
            </a:r>
            <a:r>
              <a:rPr lang="en-US" altLang="zh-CN" sz="1800" dirty="0">
                <a:solidFill>
                  <a:prstClr val="black"/>
                </a:solidFill>
                <a:latin typeface="方正宋刻本秀楷简体" panose="02000000000000000000" pitchFamily="2" charset="-122"/>
                <a:ea typeface="方正宋刻本秀楷简体" panose="02000000000000000000" pitchFamily="2" charset="-122"/>
              </a:rPr>
              <a:t>.(</a:t>
            </a:r>
            <a:r>
              <a:rPr kumimoji="0" lang="zh-CN" altLang="en-US"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内存网络</a:t>
            </a:r>
            <a:r>
              <a:rPr kumimoji="0" lang="en-US" altLang="zh-CN"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a:t>
            </a:r>
          </a:p>
          <a:p>
            <a:pPr marR="0" lvl="0" algn="l" defTabSz="914400" rtl="0" eaLnBrk="1" fontAlgn="auto" latinLnBrk="0" hangingPunct="1">
              <a:lnSpc>
                <a:spcPct val="100000"/>
              </a:lnSpc>
              <a:spcBef>
                <a:spcPts val="0"/>
              </a:spcBef>
              <a:spcAft>
                <a:spcPts val="0"/>
              </a:spcAft>
              <a:buClrTx/>
              <a:buSzTx/>
              <a:tabLst/>
              <a:defRPr/>
            </a:pPr>
            <a:r>
              <a:rPr lang="zh-CN" altLang="en-US" sz="1800" dirty="0">
                <a:solidFill>
                  <a:prstClr val="black"/>
                </a:solidFill>
                <a:latin typeface="方正宋刻本秀楷简体" panose="02000000000000000000" pitchFamily="2" charset="-122"/>
                <a:ea typeface="方正宋刻本秀楷简体" panose="02000000000000000000" pitchFamily="2" charset="-122"/>
              </a:rPr>
              <a:t>利用</a:t>
            </a:r>
            <a:r>
              <a:rPr lang="en-US" altLang="zh-CN" sz="1800" dirty="0">
                <a:solidFill>
                  <a:prstClr val="black"/>
                </a:solidFill>
                <a:latin typeface="方正宋刻本秀楷简体" panose="02000000000000000000" pitchFamily="2" charset="-122"/>
                <a:ea typeface="方正宋刻本秀楷简体" panose="02000000000000000000" pitchFamily="2" charset="-122"/>
              </a:rPr>
              <a:t>HMC</a:t>
            </a:r>
            <a:r>
              <a:rPr lang="zh-CN" altLang="en-US" sz="1800" dirty="0">
                <a:solidFill>
                  <a:prstClr val="black"/>
                </a:solidFill>
                <a:latin typeface="方正宋刻本秀楷简体" panose="02000000000000000000" pitchFamily="2" charset="-122"/>
                <a:ea typeface="方正宋刻本秀楷简体" panose="02000000000000000000" pitchFamily="2" charset="-122"/>
              </a:rPr>
              <a:t>构造内存网络，改造指令集，将计算卸载到数据所在的内存模块。</a:t>
            </a:r>
            <a:endParaRPr lang="en-US" altLang="zh-CN" sz="1800" dirty="0">
              <a:solidFill>
                <a:prstClr val="black"/>
              </a:solidFill>
              <a:latin typeface="方正宋刻本秀楷简体" panose="02000000000000000000" pitchFamily="2" charset="-122"/>
              <a:ea typeface="方正宋刻本秀楷简体" panose="02000000000000000000" pitchFamily="2" charset="-122"/>
            </a:endParaRPr>
          </a:p>
        </p:txBody>
      </p:sp>
      <p:sp>
        <p:nvSpPr>
          <p:cNvPr id="40" name="文本框 39">
            <a:extLst>
              <a:ext uri="{FF2B5EF4-FFF2-40B4-BE49-F238E27FC236}">
                <a16:creationId xmlns:a16="http://schemas.microsoft.com/office/drawing/2014/main" id="{8B35F937-7B60-D304-1893-C9A98368BF92}"/>
              </a:ext>
            </a:extLst>
          </p:cNvPr>
          <p:cNvSpPr txBox="1"/>
          <p:nvPr/>
        </p:nvSpPr>
        <p:spPr>
          <a:xfrm>
            <a:off x="7501618" y="3093878"/>
            <a:ext cx="2918732" cy="1631216"/>
          </a:xfrm>
          <a:prstGeom prst="rect">
            <a:avLst/>
          </a:prstGeom>
          <a:noFill/>
        </p:spPr>
        <p:txBody>
          <a:bodyPr wrap="square" rtlCol="0">
            <a:spAutoFit/>
          </a:bodyPr>
          <a:lstStyle/>
          <a:p>
            <a:pPr marL="342900" indent="-342900">
              <a:buFont typeface="Arial" panose="020B0604020202020204" pitchFamily="34" charset="0"/>
              <a:buChar char="•"/>
              <a:defRPr/>
            </a:pPr>
            <a:r>
              <a:rPr lang="zh-CN" altLang="en-US" sz="2000" dirty="0">
                <a:solidFill>
                  <a:prstClr val="black"/>
                </a:solidFill>
                <a:latin typeface="方正宋刻本秀楷简体" panose="02000000000000000000" pitchFamily="2" charset="-122"/>
                <a:ea typeface="方正宋刻本秀楷简体" panose="02000000000000000000" pitchFamily="2" charset="-122"/>
              </a:rPr>
              <a:t>不足</a:t>
            </a:r>
            <a:r>
              <a:rPr kumimoji="0" lang="zh-CN" altLang="en-US"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：大量原始数据（如点积）执行简单任务时往往由于数据不在当前模块而需要进行路由</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Tree>
    <p:extLst>
      <p:ext uri="{BB962C8B-B14F-4D97-AF65-F5344CB8AC3E}">
        <p14:creationId xmlns:p14="http://schemas.microsoft.com/office/powerpoint/2010/main" val="1247362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平行四边形 22">
            <a:extLst>
              <a:ext uri="{FF2B5EF4-FFF2-40B4-BE49-F238E27FC236}">
                <a16:creationId xmlns:a16="http://schemas.microsoft.com/office/drawing/2014/main" id="{30BC11B4-B93D-42ED-B4C9-4EE3798662ED}"/>
              </a:ext>
            </a:extLst>
          </p:cNvPr>
          <p:cNvSpPr/>
          <p:nvPr/>
        </p:nvSpPr>
        <p:spPr>
          <a:xfrm>
            <a:off x="8791801" y="4778320"/>
            <a:ext cx="2812824" cy="584776"/>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4" name="文本框 23">
            <a:extLst>
              <a:ext uri="{FF2B5EF4-FFF2-40B4-BE49-F238E27FC236}">
                <a16:creationId xmlns:a16="http://schemas.microsoft.com/office/drawing/2014/main" id="{1FD8BACB-6F24-417F-867A-706771E5E716}"/>
              </a:ext>
            </a:extLst>
          </p:cNvPr>
          <p:cNvSpPr txBox="1"/>
          <p:nvPr/>
        </p:nvSpPr>
        <p:spPr>
          <a:xfrm>
            <a:off x="9651288" y="4839875"/>
            <a:ext cx="18025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cs typeface="+mn-cs"/>
              </a:rPr>
              <a:t>整体描述</a:t>
            </a:r>
            <a:endParaRPr kumimoji="0" lang="en-US" altLang="zh-CN" sz="2400" b="1" i="0" u="none" strike="noStrike" kern="1200" cap="none" spc="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cs typeface="+mn-cs"/>
            </a:endParaRPr>
          </a:p>
        </p:txBody>
      </p:sp>
      <p:grpSp>
        <p:nvGrpSpPr>
          <p:cNvPr id="2" name="组合 1">
            <a:extLst>
              <a:ext uri="{FF2B5EF4-FFF2-40B4-BE49-F238E27FC236}">
                <a16:creationId xmlns:a16="http://schemas.microsoft.com/office/drawing/2014/main" id="{6777AC30-D7B8-4A22-A991-9396DED80FB5}"/>
              </a:ext>
            </a:extLst>
          </p:cNvPr>
          <p:cNvGrpSpPr/>
          <p:nvPr/>
        </p:nvGrpSpPr>
        <p:grpSpPr>
          <a:xfrm>
            <a:off x="587375" y="621626"/>
            <a:ext cx="7672295" cy="430887"/>
            <a:chOff x="514384" y="883622"/>
            <a:chExt cx="7672295" cy="430887"/>
          </a:xfrm>
        </p:grpSpPr>
        <p:sp>
          <p:nvSpPr>
            <p:cNvPr id="3" name="文本框 2">
              <a:extLst>
                <a:ext uri="{FF2B5EF4-FFF2-40B4-BE49-F238E27FC236}">
                  <a16:creationId xmlns:a16="http://schemas.microsoft.com/office/drawing/2014/main" id="{6D189431-C165-4FD6-BFA8-1290C8EEBED1}"/>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1.2</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4" name="文本框 3">
              <a:extLst>
                <a:ext uri="{FF2B5EF4-FFF2-40B4-BE49-F238E27FC236}">
                  <a16:creationId xmlns:a16="http://schemas.microsoft.com/office/drawing/2014/main" id="{20EC1FCD-C252-4889-814B-181CE1E29221}"/>
                </a:ext>
              </a:extLst>
            </p:cNvPr>
            <p:cNvSpPr txBox="1"/>
            <p:nvPr/>
          </p:nvSpPr>
          <p:spPr>
            <a:xfrm>
              <a:off x="977654" y="914399"/>
              <a:ext cx="72090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Active-Routing: Compute on the Way for Near-Data Processing</a:t>
              </a:r>
              <a:endPar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grpSp>
      <p:sp>
        <p:nvSpPr>
          <p:cNvPr id="5" name="文本框 4">
            <a:extLst>
              <a:ext uri="{FF2B5EF4-FFF2-40B4-BE49-F238E27FC236}">
                <a16:creationId xmlns:a16="http://schemas.microsoft.com/office/drawing/2014/main" id="{803B6C9C-B823-49DD-9978-044429195685}"/>
              </a:ext>
            </a:extLst>
          </p:cNvPr>
          <p:cNvSpPr txBox="1"/>
          <p:nvPr/>
        </p:nvSpPr>
        <p:spPr>
          <a:xfrm>
            <a:off x="10671521" y="5811559"/>
            <a:ext cx="977554"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概</a:t>
            </a:r>
            <a:r>
              <a:rPr kumimoji="0" lang="zh-CN" altLang="en-US" sz="2000" b="1" i="1" u="none" strike="noStrike" kern="1200" cap="none" spc="200" normalizeH="0" baseline="0" noProof="0" dirty="0">
                <a:ln>
                  <a:noFill/>
                </a:ln>
                <a:solidFill>
                  <a:srgbClr val="FECB00"/>
                </a:solidFill>
                <a:effectLst/>
                <a:uLnTx/>
                <a:uFillTx/>
                <a:latin typeface="碳纤维正中黑简体" panose="02010601030101010101" pitchFamily="2" charset="-122"/>
                <a:ea typeface="碳纤维正中黑简体" panose="02010601030101010101" pitchFamily="2" charset="-122"/>
                <a:cs typeface="+mn-cs"/>
              </a:rPr>
              <a:t> </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述</a:t>
            </a:r>
          </a:p>
        </p:txBody>
      </p:sp>
      <p:cxnSp>
        <p:nvCxnSpPr>
          <p:cNvPr id="7" name="直接连接符 6">
            <a:extLst>
              <a:ext uri="{FF2B5EF4-FFF2-40B4-BE49-F238E27FC236}">
                <a16:creationId xmlns:a16="http://schemas.microsoft.com/office/drawing/2014/main" id="{CD5FD0C3-4B60-45AF-8AC2-FC35F4EB3925}"/>
              </a:ext>
            </a:extLst>
          </p:cNvPr>
          <p:cNvCxnSpPr>
            <a:cxnSpLocks/>
            <a:stCxn id="5" idx="1"/>
          </p:cNvCxnSpPr>
          <p:nvPr/>
        </p:nvCxnSpPr>
        <p:spPr>
          <a:xfrm flipH="1">
            <a:off x="9182827"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400647EF-15EE-4A67-8473-7756E16659D4}"/>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接连接符 9">
            <a:extLst>
              <a:ext uri="{FF2B5EF4-FFF2-40B4-BE49-F238E27FC236}">
                <a16:creationId xmlns:a16="http://schemas.microsoft.com/office/drawing/2014/main" id="{603C4738-A889-4076-9458-8DC7391D6E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AFF33BD-A45F-40F9-A013-92E47B566238}"/>
              </a:ext>
            </a:extLst>
          </p:cNvPr>
          <p:cNvSpPr txBox="1"/>
          <p:nvPr/>
        </p:nvSpPr>
        <p:spPr>
          <a:xfrm>
            <a:off x="542925" y="5786978"/>
            <a:ext cx="58844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微软雅黑" panose="020B0503020204020204" pitchFamily="34" charset="-122"/>
                <a:ea typeface="微软雅黑" panose="020B0503020204020204" pitchFamily="34" charset="-122"/>
              </a:rPr>
              <a:t>Active-Routing: Compute on the Way for Near-Data Processing</a:t>
            </a:r>
          </a:p>
        </p:txBody>
      </p:sp>
      <p:cxnSp>
        <p:nvCxnSpPr>
          <p:cNvPr id="12" name="直接连接符 11">
            <a:extLst>
              <a:ext uri="{FF2B5EF4-FFF2-40B4-BE49-F238E27FC236}">
                <a16:creationId xmlns:a16="http://schemas.microsoft.com/office/drawing/2014/main" id="{28AD0577-037C-4A2A-9E13-18B5B9A85A1B}"/>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平行四边形 5">
            <a:extLst>
              <a:ext uri="{FF2B5EF4-FFF2-40B4-BE49-F238E27FC236}">
                <a16:creationId xmlns:a16="http://schemas.microsoft.com/office/drawing/2014/main" id="{6D7C8306-1E89-45FE-94B5-50478C1E9C55}"/>
              </a:ext>
            </a:extLst>
          </p:cNvPr>
          <p:cNvSpPr/>
          <p:nvPr/>
        </p:nvSpPr>
        <p:spPr>
          <a:xfrm>
            <a:off x="791709" y="1472141"/>
            <a:ext cx="2812824" cy="584776"/>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939D3723-C58A-4F69-9B58-4E1DD3EFFB21}"/>
              </a:ext>
            </a:extLst>
          </p:cNvPr>
          <p:cNvSpPr txBox="1"/>
          <p:nvPr/>
        </p:nvSpPr>
        <p:spPr>
          <a:xfrm>
            <a:off x="1651196" y="1533696"/>
            <a:ext cx="18025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cs typeface="+mn-cs"/>
              </a:rPr>
              <a:t>解决方案</a:t>
            </a:r>
            <a:endParaRPr kumimoji="0" lang="en-US" altLang="zh-CN" sz="2400" b="1" i="0" u="none" strike="noStrike" kern="1200" cap="none" spc="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16" name="iconfont-11180-4674648">
            <a:extLst>
              <a:ext uri="{FF2B5EF4-FFF2-40B4-BE49-F238E27FC236}">
                <a16:creationId xmlns:a16="http://schemas.microsoft.com/office/drawing/2014/main" id="{0BF88FF5-3F5B-48D5-B1A6-3C3A9A2F34CB}"/>
              </a:ext>
            </a:extLst>
          </p:cNvPr>
          <p:cNvSpPr>
            <a:spLocks noChangeAspect="1"/>
          </p:cNvSpPr>
          <p:nvPr/>
        </p:nvSpPr>
        <p:spPr bwMode="auto">
          <a:xfrm>
            <a:off x="1092168" y="1559831"/>
            <a:ext cx="409393" cy="409393"/>
          </a:xfrm>
          <a:custGeom>
            <a:avLst/>
            <a:gdLst>
              <a:gd name="T0" fmla="*/ 6903 w 13303"/>
              <a:gd name="T1" fmla="*/ 13303 h 13303"/>
              <a:gd name="T2" fmla="*/ 990 w 13303"/>
              <a:gd name="T3" fmla="*/ 9352 h 13303"/>
              <a:gd name="T4" fmla="*/ 2378 w 13303"/>
              <a:gd name="T5" fmla="*/ 2378 h 13303"/>
              <a:gd name="T6" fmla="*/ 9352 w 13303"/>
              <a:gd name="T7" fmla="*/ 990 h 13303"/>
              <a:gd name="T8" fmla="*/ 13303 w 13303"/>
              <a:gd name="T9" fmla="*/ 6903 h 13303"/>
              <a:gd name="T10" fmla="*/ 11428 w 13303"/>
              <a:gd name="T11" fmla="*/ 11428 h 13303"/>
              <a:gd name="T12" fmla="*/ 6903 w 13303"/>
              <a:gd name="T13" fmla="*/ 13303 h 13303"/>
              <a:gd name="T14" fmla="*/ 10243 w 13303"/>
              <a:gd name="T15" fmla="*/ 4852 h 13303"/>
              <a:gd name="T16" fmla="*/ 9597 w 13303"/>
              <a:gd name="T17" fmla="*/ 4852 h 13303"/>
              <a:gd name="T18" fmla="*/ 6041 w 13303"/>
              <a:gd name="T19" fmla="*/ 8405 h 13303"/>
              <a:gd name="T20" fmla="*/ 4209 w 13303"/>
              <a:gd name="T21" fmla="*/ 6574 h 13303"/>
              <a:gd name="T22" fmla="*/ 3572 w 13303"/>
              <a:gd name="T23" fmla="*/ 6583 h 13303"/>
              <a:gd name="T24" fmla="*/ 3563 w 13303"/>
              <a:gd name="T25" fmla="*/ 7220 h 13303"/>
              <a:gd name="T26" fmla="*/ 5718 w 13303"/>
              <a:gd name="T27" fmla="*/ 9378 h 13303"/>
              <a:gd name="T28" fmla="*/ 6364 w 13303"/>
              <a:gd name="T29" fmla="*/ 9378 h 13303"/>
              <a:gd name="T30" fmla="*/ 10243 w 13303"/>
              <a:gd name="T31" fmla="*/ 5498 h 13303"/>
              <a:gd name="T32" fmla="*/ 10243 w 13303"/>
              <a:gd name="T33" fmla="*/ 4852 h 13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3" h="13303">
                <a:moveTo>
                  <a:pt x="6903" y="13303"/>
                </a:moveTo>
                <a:cubicBezTo>
                  <a:pt x="4314" y="13303"/>
                  <a:pt x="1981" y="11744"/>
                  <a:pt x="990" y="9352"/>
                </a:cubicBezTo>
                <a:cubicBezTo>
                  <a:pt x="0" y="6961"/>
                  <a:pt x="547" y="4208"/>
                  <a:pt x="2378" y="2378"/>
                </a:cubicBezTo>
                <a:cubicBezTo>
                  <a:pt x="4208" y="547"/>
                  <a:pt x="6961" y="0"/>
                  <a:pt x="9352" y="990"/>
                </a:cubicBezTo>
                <a:cubicBezTo>
                  <a:pt x="11744" y="1981"/>
                  <a:pt x="13303" y="4314"/>
                  <a:pt x="13303" y="6903"/>
                </a:cubicBezTo>
                <a:cubicBezTo>
                  <a:pt x="13303" y="8600"/>
                  <a:pt x="12629" y="10228"/>
                  <a:pt x="11428" y="11428"/>
                </a:cubicBezTo>
                <a:cubicBezTo>
                  <a:pt x="10228" y="12629"/>
                  <a:pt x="8600" y="13303"/>
                  <a:pt x="6903" y="13303"/>
                </a:cubicBezTo>
                <a:close/>
                <a:moveTo>
                  <a:pt x="10243" y="4852"/>
                </a:moveTo>
                <a:cubicBezTo>
                  <a:pt x="10065" y="4672"/>
                  <a:pt x="9775" y="4672"/>
                  <a:pt x="9597" y="4852"/>
                </a:cubicBezTo>
                <a:lnTo>
                  <a:pt x="6041" y="8405"/>
                </a:lnTo>
                <a:lnTo>
                  <a:pt x="4209" y="6574"/>
                </a:lnTo>
                <a:cubicBezTo>
                  <a:pt x="4029" y="6404"/>
                  <a:pt x="3747" y="6408"/>
                  <a:pt x="3572" y="6583"/>
                </a:cubicBezTo>
                <a:cubicBezTo>
                  <a:pt x="3397" y="6758"/>
                  <a:pt x="3393" y="7040"/>
                  <a:pt x="3563" y="7220"/>
                </a:cubicBezTo>
                <a:lnTo>
                  <a:pt x="5718" y="9378"/>
                </a:lnTo>
                <a:cubicBezTo>
                  <a:pt x="5897" y="9554"/>
                  <a:pt x="6185" y="9554"/>
                  <a:pt x="6364" y="9378"/>
                </a:cubicBezTo>
                <a:lnTo>
                  <a:pt x="10243" y="5498"/>
                </a:lnTo>
                <a:cubicBezTo>
                  <a:pt x="10421" y="5320"/>
                  <a:pt x="10421" y="5030"/>
                  <a:pt x="10243" y="4852"/>
                </a:cubicBezTo>
                <a:close/>
              </a:path>
            </a:pathLst>
          </a:custGeom>
          <a:solidFill>
            <a:schemeClr val="tx1"/>
          </a:solidFill>
          <a:ln>
            <a:noFill/>
          </a:ln>
        </p:spPr>
        <p:txBody>
          <a:bodyPr/>
          <a:lstStyle/>
          <a:p>
            <a:endParaRPr lang="zh-CN" altLang="en-US" dirty="0"/>
          </a:p>
        </p:txBody>
      </p:sp>
      <p:sp>
        <p:nvSpPr>
          <p:cNvPr id="18" name="live-chat_72439">
            <a:extLst>
              <a:ext uri="{FF2B5EF4-FFF2-40B4-BE49-F238E27FC236}">
                <a16:creationId xmlns:a16="http://schemas.microsoft.com/office/drawing/2014/main" id="{2942A9A4-2679-453E-B8DD-716CD7FC9CDF}"/>
              </a:ext>
            </a:extLst>
          </p:cNvPr>
          <p:cNvSpPr>
            <a:spLocks noChangeAspect="1"/>
          </p:cNvSpPr>
          <p:nvPr/>
        </p:nvSpPr>
        <p:spPr bwMode="auto">
          <a:xfrm>
            <a:off x="9091070" y="4891188"/>
            <a:ext cx="409393" cy="357377"/>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chemeClr val="tx1"/>
          </a:solidFill>
          <a:ln>
            <a:noFill/>
          </a:ln>
        </p:spPr>
      </p:sp>
      <p:sp>
        <p:nvSpPr>
          <p:cNvPr id="25" name="文本框 24">
            <a:extLst>
              <a:ext uri="{FF2B5EF4-FFF2-40B4-BE49-F238E27FC236}">
                <a16:creationId xmlns:a16="http://schemas.microsoft.com/office/drawing/2014/main" id="{AB203F01-5BCF-4F5A-955E-14006E1302FE}"/>
              </a:ext>
            </a:extLst>
          </p:cNvPr>
          <p:cNvSpPr txBox="1"/>
          <p:nvPr/>
        </p:nvSpPr>
        <p:spPr>
          <a:xfrm>
            <a:off x="648833" y="2372522"/>
            <a:ext cx="3236273"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2000" dirty="0">
                <a:solidFill>
                  <a:prstClr val="black"/>
                </a:solidFill>
                <a:latin typeface="方正宋刻本秀楷简体" panose="02000000000000000000" pitchFamily="2" charset="-122"/>
                <a:ea typeface="方正宋刻本秀楷简体" panose="02000000000000000000" pitchFamily="2" charset="-122"/>
              </a:rPr>
              <a:t>Active-Routing</a:t>
            </a:r>
            <a:r>
              <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 Tree</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 (</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活动路由树</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cxnSp>
        <p:nvCxnSpPr>
          <p:cNvPr id="36" name="直接连接符 35">
            <a:extLst>
              <a:ext uri="{FF2B5EF4-FFF2-40B4-BE49-F238E27FC236}">
                <a16:creationId xmlns:a16="http://schemas.microsoft.com/office/drawing/2014/main" id="{73481858-10BD-4FE0-A74A-AC9C4F93E6E4}"/>
              </a:ext>
            </a:extLst>
          </p:cNvPr>
          <p:cNvCxnSpPr>
            <a:cxnSpLocks/>
          </p:cNvCxnSpPr>
          <p:nvPr/>
        </p:nvCxnSpPr>
        <p:spPr>
          <a:xfrm flipH="1">
            <a:off x="4075621" y="2136881"/>
            <a:ext cx="1" cy="2246433"/>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801EE2F-9F4F-7805-DD4F-C928FFA36818}"/>
              </a:ext>
            </a:extLst>
          </p:cNvPr>
          <p:cNvSpPr txBox="1"/>
          <p:nvPr/>
        </p:nvSpPr>
        <p:spPr>
          <a:xfrm>
            <a:off x="1050645" y="965879"/>
            <a:ext cx="1095579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活动路由，一种优化近数据处理的方法</a:t>
            </a:r>
            <a:r>
              <a:rPr kumimoji="0" lang="en-US" altLang="zh-CN"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a:t>
            </a:r>
            <a:r>
              <a:rPr kumimoji="0" lang="zh-CN" altLang="en-US"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在传输过程中进行数据处理</a:t>
            </a:r>
            <a:endParaRPr kumimoji="0" lang="en-US" altLang="zh-CN"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endParaRPr>
          </a:p>
        </p:txBody>
      </p:sp>
      <p:sp>
        <p:nvSpPr>
          <p:cNvPr id="19" name="AutoShape 2" descr="Figure 1. - Hybrid memory cube">
            <a:extLst>
              <a:ext uri="{FF2B5EF4-FFF2-40B4-BE49-F238E27FC236}">
                <a16:creationId xmlns:a16="http://schemas.microsoft.com/office/drawing/2014/main" id="{C40B53DB-0DAB-F8D8-27E4-46B785BA9D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文本框 39">
            <a:extLst>
              <a:ext uri="{FF2B5EF4-FFF2-40B4-BE49-F238E27FC236}">
                <a16:creationId xmlns:a16="http://schemas.microsoft.com/office/drawing/2014/main" id="{8B35F937-7B60-D304-1893-C9A98368BF92}"/>
              </a:ext>
            </a:extLst>
          </p:cNvPr>
          <p:cNvSpPr txBox="1"/>
          <p:nvPr/>
        </p:nvSpPr>
        <p:spPr>
          <a:xfrm>
            <a:off x="7028571" y="1710802"/>
            <a:ext cx="3512231" cy="286232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000" dirty="0">
                <a:solidFill>
                  <a:prstClr val="black"/>
                </a:solidFill>
                <a:latin typeface="方正宋刻本秀楷简体" panose="02000000000000000000" pitchFamily="2" charset="-122"/>
                <a:ea typeface="方正宋刻本秀楷简体" panose="02000000000000000000" pitchFamily="2" charset="-122"/>
              </a:rPr>
              <a:t>活动路由，是一种网络内计算架构，在近数据处理的过程中运算。</a:t>
            </a:r>
            <a:endParaRPr lang="en-US" altLang="zh-CN" sz="2000" dirty="0">
              <a:solidFill>
                <a:prstClr val="black"/>
              </a:solidFill>
              <a:latin typeface="方正宋刻本秀楷简体" panose="02000000000000000000" pitchFamily="2" charset="-122"/>
              <a:ea typeface="方正宋刻本秀楷简体" panose="02000000000000000000" pitchFamily="2" charset="-122"/>
            </a:endParaRPr>
          </a:p>
          <a:p>
            <a:pPr marR="0" lvl="0" algn="l" defTabSz="914400" rtl="0" eaLnBrk="1" fontAlgn="auto" latinLnBrk="0" hangingPunct="1">
              <a:lnSpc>
                <a:spcPct val="100000"/>
              </a:lnSpc>
              <a:spcBef>
                <a:spcPts val="0"/>
              </a:spcBef>
              <a:spcAft>
                <a:spcPts val="0"/>
              </a:spcAft>
              <a:buClrTx/>
              <a:buSzTx/>
              <a:tabLst/>
              <a:defRPr/>
            </a:pPr>
            <a:endParaRPr lang="en-US" altLang="zh-CN" sz="2000" dirty="0">
              <a:solidFill>
                <a:prstClr val="black"/>
              </a:solidFill>
              <a:latin typeface="方正宋刻本秀楷简体" panose="02000000000000000000" pitchFamily="2" charset="-122"/>
              <a:ea typeface="方正宋刻本秀楷简体" panose="02000000000000000000" pitchFamily="2" charset="-122"/>
            </a:endParaRPr>
          </a:p>
          <a:p>
            <a:pPr marR="0" lvl="0" algn="l" defTabSz="914400" rtl="0" eaLnBrk="1" fontAlgn="auto" latinLnBrk="0" hangingPunct="1">
              <a:lnSpc>
                <a:spcPct val="100000"/>
              </a:lnSpc>
              <a:spcBef>
                <a:spcPts val="0"/>
              </a:spcBef>
              <a:spcAft>
                <a:spcPts val="0"/>
              </a:spcAft>
              <a:buClrTx/>
              <a:buSzTx/>
              <a:tabLst/>
              <a:defRPr/>
            </a:pPr>
            <a:r>
              <a:rPr lang="zh-CN" altLang="en-US" sz="2000" dirty="0">
                <a:solidFill>
                  <a:prstClr val="black"/>
                </a:solidFill>
                <a:latin typeface="方正宋刻本秀楷简体" panose="02000000000000000000" pitchFamily="2" charset="-122"/>
                <a:ea typeface="方正宋刻本秀楷简体" panose="02000000000000000000" pitchFamily="2" charset="-122"/>
              </a:rPr>
              <a:t>将计算内核映射到内存网络并在在连接到内存的路由器上调度计算，通过动态构建活动路由树来利用内存带宽的并行性，提高计算效率</a:t>
            </a:r>
            <a:endParaRPr lang="en-US" altLang="zh-CN" sz="2000" dirty="0">
              <a:solidFill>
                <a:prstClr val="black"/>
              </a:solidFill>
              <a:latin typeface="方正宋刻本秀楷简体" panose="02000000000000000000" pitchFamily="2" charset="-122"/>
              <a:ea typeface="方正宋刻本秀楷简体" panose="02000000000000000000" pitchFamily="2" charset="-122"/>
            </a:endParaRPr>
          </a:p>
        </p:txBody>
      </p:sp>
      <p:pic>
        <p:nvPicPr>
          <p:cNvPr id="13" name="图片 12">
            <a:extLst>
              <a:ext uri="{FF2B5EF4-FFF2-40B4-BE49-F238E27FC236}">
                <a16:creationId xmlns:a16="http://schemas.microsoft.com/office/drawing/2014/main" id="{BA33D702-1206-EA5B-9348-6E4DDD881A51}"/>
              </a:ext>
            </a:extLst>
          </p:cNvPr>
          <p:cNvPicPr>
            <a:picLocks noChangeAspect="1"/>
          </p:cNvPicPr>
          <p:nvPr/>
        </p:nvPicPr>
        <p:blipFill>
          <a:blip r:embed="rId4"/>
          <a:stretch>
            <a:fillRect/>
          </a:stretch>
        </p:blipFill>
        <p:spPr>
          <a:xfrm>
            <a:off x="691314" y="3124179"/>
            <a:ext cx="5238750" cy="2579144"/>
          </a:xfrm>
          <a:prstGeom prst="rect">
            <a:avLst/>
          </a:prstGeom>
        </p:spPr>
      </p:pic>
    </p:spTree>
    <p:extLst>
      <p:ext uri="{BB962C8B-B14F-4D97-AF65-F5344CB8AC3E}">
        <p14:creationId xmlns:p14="http://schemas.microsoft.com/office/powerpoint/2010/main" val="835450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1FD8BACB-6F24-417F-867A-706771E5E716}"/>
              </a:ext>
            </a:extLst>
          </p:cNvPr>
          <p:cNvSpPr txBox="1"/>
          <p:nvPr/>
        </p:nvSpPr>
        <p:spPr>
          <a:xfrm>
            <a:off x="9651288" y="4839875"/>
            <a:ext cx="18025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方正宋刻本秀楷简体" panose="02000000000000000000" pitchFamily="2" charset="-122"/>
                <a:ea typeface="方正宋刻本秀楷简体" panose="02000000000000000000" pitchFamily="2" charset="-122"/>
              </a:rPr>
              <a:t>优缺点讨论</a:t>
            </a:r>
            <a:endParaRPr kumimoji="0" lang="en-US" altLang="zh-CN" sz="2400" b="1" i="0" u="none" strike="noStrike" kern="1200" cap="none" spc="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cs typeface="+mn-cs"/>
            </a:endParaRPr>
          </a:p>
        </p:txBody>
      </p:sp>
      <p:grpSp>
        <p:nvGrpSpPr>
          <p:cNvPr id="2" name="组合 1">
            <a:extLst>
              <a:ext uri="{FF2B5EF4-FFF2-40B4-BE49-F238E27FC236}">
                <a16:creationId xmlns:a16="http://schemas.microsoft.com/office/drawing/2014/main" id="{6777AC30-D7B8-4A22-A991-9396DED80FB5}"/>
              </a:ext>
            </a:extLst>
          </p:cNvPr>
          <p:cNvGrpSpPr/>
          <p:nvPr/>
        </p:nvGrpSpPr>
        <p:grpSpPr>
          <a:xfrm>
            <a:off x="587375" y="621626"/>
            <a:ext cx="7672295" cy="430887"/>
            <a:chOff x="514384" y="883622"/>
            <a:chExt cx="7672295" cy="430887"/>
          </a:xfrm>
        </p:grpSpPr>
        <p:sp>
          <p:nvSpPr>
            <p:cNvPr id="3" name="文本框 2">
              <a:extLst>
                <a:ext uri="{FF2B5EF4-FFF2-40B4-BE49-F238E27FC236}">
                  <a16:creationId xmlns:a16="http://schemas.microsoft.com/office/drawing/2014/main" id="{6D189431-C165-4FD6-BFA8-1290C8EEBED1}"/>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1.2</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4" name="文本框 3">
              <a:extLst>
                <a:ext uri="{FF2B5EF4-FFF2-40B4-BE49-F238E27FC236}">
                  <a16:creationId xmlns:a16="http://schemas.microsoft.com/office/drawing/2014/main" id="{20EC1FCD-C252-4889-814B-181CE1E29221}"/>
                </a:ext>
              </a:extLst>
            </p:cNvPr>
            <p:cNvSpPr txBox="1"/>
            <p:nvPr/>
          </p:nvSpPr>
          <p:spPr>
            <a:xfrm>
              <a:off x="977654" y="914399"/>
              <a:ext cx="72090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Active-Routing: Compute on the Way for Near-Data Processing</a:t>
              </a:r>
              <a:endPar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grpSp>
      <p:sp>
        <p:nvSpPr>
          <p:cNvPr id="5" name="文本框 4">
            <a:extLst>
              <a:ext uri="{FF2B5EF4-FFF2-40B4-BE49-F238E27FC236}">
                <a16:creationId xmlns:a16="http://schemas.microsoft.com/office/drawing/2014/main" id="{803B6C9C-B823-49DD-9978-044429195685}"/>
              </a:ext>
            </a:extLst>
          </p:cNvPr>
          <p:cNvSpPr txBox="1"/>
          <p:nvPr/>
        </p:nvSpPr>
        <p:spPr>
          <a:xfrm>
            <a:off x="10671521" y="5811559"/>
            <a:ext cx="977554"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方</a:t>
            </a:r>
            <a:r>
              <a:rPr kumimoji="0" lang="zh-CN" altLang="en-US" sz="2000" b="1" i="1" u="none" strike="noStrike" kern="1200" cap="none" spc="200" normalizeH="0" baseline="0" noProof="0" dirty="0">
                <a:ln>
                  <a:noFill/>
                </a:ln>
                <a:solidFill>
                  <a:srgbClr val="FECB00"/>
                </a:solidFill>
                <a:effectLst/>
                <a:uLnTx/>
                <a:uFillTx/>
                <a:latin typeface="碳纤维正中黑简体" panose="02010601030101010101" pitchFamily="2" charset="-122"/>
                <a:ea typeface="碳纤维正中黑简体" panose="02010601030101010101" pitchFamily="2" charset="-122"/>
                <a:cs typeface="+mn-cs"/>
              </a:rPr>
              <a:t> </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法</a:t>
            </a:r>
          </a:p>
        </p:txBody>
      </p:sp>
      <p:cxnSp>
        <p:nvCxnSpPr>
          <p:cNvPr id="7" name="直接连接符 6">
            <a:extLst>
              <a:ext uri="{FF2B5EF4-FFF2-40B4-BE49-F238E27FC236}">
                <a16:creationId xmlns:a16="http://schemas.microsoft.com/office/drawing/2014/main" id="{CD5FD0C3-4B60-45AF-8AC2-FC35F4EB3925}"/>
              </a:ext>
            </a:extLst>
          </p:cNvPr>
          <p:cNvCxnSpPr>
            <a:cxnSpLocks/>
            <a:stCxn id="5" idx="1"/>
          </p:cNvCxnSpPr>
          <p:nvPr/>
        </p:nvCxnSpPr>
        <p:spPr>
          <a:xfrm flipH="1">
            <a:off x="9182827"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400647EF-15EE-4A67-8473-7756E16659D4}"/>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接连接符 9">
            <a:extLst>
              <a:ext uri="{FF2B5EF4-FFF2-40B4-BE49-F238E27FC236}">
                <a16:creationId xmlns:a16="http://schemas.microsoft.com/office/drawing/2014/main" id="{603C4738-A889-4076-9458-8DC7391D6E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AFF33BD-A45F-40F9-A013-92E47B566238}"/>
              </a:ext>
            </a:extLst>
          </p:cNvPr>
          <p:cNvSpPr txBox="1"/>
          <p:nvPr/>
        </p:nvSpPr>
        <p:spPr>
          <a:xfrm>
            <a:off x="542925" y="5786978"/>
            <a:ext cx="58844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微软雅黑" panose="020B0503020204020204" pitchFamily="34" charset="-122"/>
                <a:ea typeface="微软雅黑" panose="020B0503020204020204" pitchFamily="34" charset="-122"/>
              </a:rPr>
              <a:t>Active-Routing: Compute on the Way for Near-Data Processing</a:t>
            </a:r>
          </a:p>
        </p:txBody>
      </p:sp>
      <p:cxnSp>
        <p:nvCxnSpPr>
          <p:cNvPr id="12" name="直接连接符 11">
            <a:extLst>
              <a:ext uri="{FF2B5EF4-FFF2-40B4-BE49-F238E27FC236}">
                <a16:creationId xmlns:a16="http://schemas.microsoft.com/office/drawing/2014/main" id="{28AD0577-037C-4A2A-9E13-18B5B9A85A1B}"/>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平行四边形 5">
            <a:extLst>
              <a:ext uri="{FF2B5EF4-FFF2-40B4-BE49-F238E27FC236}">
                <a16:creationId xmlns:a16="http://schemas.microsoft.com/office/drawing/2014/main" id="{6D7C8306-1E89-45FE-94B5-50478C1E9C55}"/>
              </a:ext>
            </a:extLst>
          </p:cNvPr>
          <p:cNvSpPr/>
          <p:nvPr/>
        </p:nvSpPr>
        <p:spPr>
          <a:xfrm>
            <a:off x="791709" y="1472141"/>
            <a:ext cx="2812824" cy="584776"/>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939D3723-C58A-4F69-9B58-4E1DD3EFFB21}"/>
              </a:ext>
            </a:extLst>
          </p:cNvPr>
          <p:cNvSpPr txBox="1"/>
          <p:nvPr/>
        </p:nvSpPr>
        <p:spPr>
          <a:xfrm>
            <a:off x="1651196" y="1533696"/>
            <a:ext cx="18025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方正宋刻本秀楷简体" panose="02000000000000000000" pitchFamily="2" charset="-122"/>
                <a:ea typeface="方正宋刻本秀楷简体" panose="02000000000000000000" pitchFamily="2" charset="-122"/>
              </a:rPr>
              <a:t>方法示意</a:t>
            </a:r>
            <a:endParaRPr kumimoji="0" lang="en-US" altLang="zh-CN" sz="2400" b="1" i="0" u="none" strike="noStrike" kern="1200" cap="none" spc="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16" name="iconfont-11180-4674648">
            <a:extLst>
              <a:ext uri="{FF2B5EF4-FFF2-40B4-BE49-F238E27FC236}">
                <a16:creationId xmlns:a16="http://schemas.microsoft.com/office/drawing/2014/main" id="{0BF88FF5-3F5B-48D5-B1A6-3C3A9A2F34CB}"/>
              </a:ext>
            </a:extLst>
          </p:cNvPr>
          <p:cNvSpPr>
            <a:spLocks noChangeAspect="1"/>
          </p:cNvSpPr>
          <p:nvPr/>
        </p:nvSpPr>
        <p:spPr bwMode="auto">
          <a:xfrm>
            <a:off x="1092168" y="1559831"/>
            <a:ext cx="409393" cy="409393"/>
          </a:xfrm>
          <a:custGeom>
            <a:avLst/>
            <a:gdLst>
              <a:gd name="T0" fmla="*/ 6903 w 13303"/>
              <a:gd name="T1" fmla="*/ 13303 h 13303"/>
              <a:gd name="T2" fmla="*/ 990 w 13303"/>
              <a:gd name="T3" fmla="*/ 9352 h 13303"/>
              <a:gd name="T4" fmla="*/ 2378 w 13303"/>
              <a:gd name="T5" fmla="*/ 2378 h 13303"/>
              <a:gd name="T6" fmla="*/ 9352 w 13303"/>
              <a:gd name="T7" fmla="*/ 990 h 13303"/>
              <a:gd name="T8" fmla="*/ 13303 w 13303"/>
              <a:gd name="T9" fmla="*/ 6903 h 13303"/>
              <a:gd name="T10" fmla="*/ 11428 w 13303"/>
              <a:gd name="T11" fmla="*/ 11428 h 13303"/>
              <a:gd name="T12" fmla="*/ 6903 w 13303"/>
              <a:gd name="T13" fmla="*/ 13303 h 13303"/>
              <a:gd name="T14" fmla="*/ 10243 w 13303"/>
              <a:gd name="T15" fmla="*/ 4852 h 13303"/>
              <a:gd name="T16" fmla="*/ 9597 w 13303"/>
              <a:gd name="T17" fmla="*/ 4852 h 13303"/>
              <a:gd name="T18" fmla="*/ 6041 w 13303"/>
              <a:gd name="T19" fmla="*/ 8405 h 13303"/>
              <a:gd name="T20" fmla="*/ 4209 w 13303"/>
              <a:gd name="T21" fmla="*/ 6574 h 13303"/>
              <a:gd name="T22" fmla="*/ 3572 w 13303"/>
              <a:gd name="T23" fmla="*/ 6583 h 13303"/>
              <a:gd name="T24" fmla="*/ 3563 w 13303"/>
              <a:gd name="T25" fmla="*/ 7220 h 13303"/>
              <a:gd name="T26" fmla="*/ 5718 w 13303"/>
              <a:gd name="T27" fmla="*/ 9378 h 13303"/>
              <a:gd name="T28" fmla="*/ 6364 w 13303"/>
              <a:gd name="T29" fmla="*/ 9378 h 13303"/>
              <a:gd name="T30" fmla="*/ 10243 w 13303"/>
              <a:gd name="T31" fmla="*/ 5498 h 13303"/>
              <a:gd name="T32" fmla="*/ 10243 w 13303"/>
              <a:gd name="T33" fmla="*/ 4852 h 13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3" h="13303">
                <a:moveTo>
                  <a:pt x="6903" y="13303"/>
                </a:moveTo>
                <a:cubicBezTo>
                  <a:pt x="4314" y="13303"/>
                  <a:pt x="1981" y="11744"/>
                  <a:pt x="990" y="9352"/>
                </a:cubicBezTo>
                <a:cubicBezTo>
                  <a:pt x="0" y="6961"/>
                  <a:pt x="547" y="4208"/>
                  <a:pt x="2378" y="2378"/>
                </a:cubicBezTo>
                <a:cubicBezTo>
                  <a:pt x="4208" y="547"/>
                  <a:pt x="6961" y="0"/>
                  <a:pt x="9352" y="990"/>
                </a:cubicBezTo>
                <a:cubicBezTo>
                  <a:pt x="11744" y="1981"/>
                  <a:pt x="13303" y="4314"/>
                  <a:pt x="13303" y="6903"/>
                </a:cubicBezTo>
                <a:cubicBezTo>
                  <a:pt x="13303" y="8600"/>
                  <a:pt x="12629" y="10228"/>
                  <a:pt x="11428" y="11428"/>
                </a:cubicBezTo>
                <a:cubicBezTo>
                  <a:pt x="10228" y="12629"/>
                  <a:pt x="8600" y="13303"/>
                  <a:pt x="6903" y="13303"/>
                </a:cubicBezTo>
                <a:close/>
                <a:moveTo>
                  <a:pt x="10243" y="4852"/>
                </a:moveTo>
                <a:cubicBezTo>
                  <a:pt x="10065" y="4672"/>
                  <a:pt x="9775" y="4672"/>
                  <a:pt x="9597" y="4852"/>
                </a:cubicBezTo>
                <a:lnTo>
                  <a:pt x="6041" y="8405"/>
                </a:lnTo>
                <a:lnTo>
                  <a:pt x="4209" y="6574"/>
                </a:lnTo>
                <a:cubicBezTo>
                  <a:pt x="4029" y="6404"/>
                  <a:pt x="3747" y="6408"/>
                  <a:pt x="3572" y="6583"/>
                </a:cubicBezTo>
                <a:cubicBezTo>
                  <a:pt x="3397" y="6758"/>
                  <a:pt x="3393" y="7040"/>
                  <a:pt x="3563" y="7220"/>
                </a:cubicBezTo>
                <a:lnTo>
                  <a:pt x="5718" y="9378"/>
                </a:lnTo>
                <a:cubicBezTo>
                  <a:pt x="5897" y="9554"/>
                  <a:pt x="6185" y="9554"/>
                  <a:pt x="6364" y="9378"/>
                </a:cubicBezTo>
                <a:lnTo>
                  <a:pt x="10243" y="5498"/>
                </a:lnTo>
                <a:cubicBezTo>
                  <a:pt x="10421" y="5320"/>
                  <a:pt x="10421" y="5030"/>
                  <a:pt x="10243" y="4852"/>
                </a:cubicBezTo>
                <a:close/>
              </a:path>
            </a:pathLst>
          </a:custGeom>
          <a:solidFill>
            <a:schemeClr val="tx1"/>
          </a:solidFill>
          <a:ln>
            <a:noFill/>
          </a:ln>
        </p:spPr>
        <p:txBody>
          <a:bodyPr/>
          <a:lstStyle/>
          <a:p>
            <a:endParaRPr lang="zh-CN" altLang="en-US" dirty="0"/>
          </a:p>
        </p:txBody>
      </p:sp>
      <p:sp>
        <p:nvSpPr>
          <p:cNvPr id="25" name="文本框 24">
            <a:extLst>
              <a:ext uri="{FF2B5EF4-FFF2-40B4-BE49-F238E27FC236}">
                <a16:creationId xmlns:a16="http://schemas.microsoft.com/office/drawing/2014/main" id="{AB203F01-5BCF-4F5A-955E-14006E1302FE}"/>
              </a:ext>
            </a:extLst>
          </p:cNvPr>
          <p:cNvSpPr txBox="1"/>
          <p:nvPr/>
        </p:nvSpPr>
        <p:spPr>
          <a:xfrm>
            <a:off x="648833" y="2212484"/>
            <a:ext cx="4294642"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Three-Phase Packet Processing</a:t>
            </a:r>
          </a:p>
          <a:p>
            <a:pPr marR="0" lvl="0" algn="l" defTabSz="914400" rtl="0" eaLnBrk="1" fontAlgn="auto" latinLnBrk="0" hangingPunct="1">
              <a:lnSpc>
                <a:spcPct val="100000"/>
              </a:lnSpc>
              <a:spcBef>
                <a:spcPts val="0"/>
              </a:spcBef>
              <a:spcAft>
                <a:spcPts val="0"/>
              </a:spcAft>
              <a:buClrTx/>
              <a:buSzTx/>
              <a:tabLst/>
              <a:defRPr/>
            </a:pPr>
            <a:r>
              <a:rPr lang="en-US" altLang="zh-CN" sz="2000" dirty="0">
                <a:solidFill>
                  <a:prstClr val="black"/>
                </a:solidFill>
                <a:latin typeface="方正宋刻本秀楷简体" panose="02000000000000000000" pitchFamily="2" charset="-122"/>
                <a:ea typeface="方正宋刻本秀楷简体" panose="02000000000000000000" pitchFamily="2" charset="-122"/>
              </a:rPr>
              <a:t>(</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三阶段数据包处理</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31" name="文本框 30">
            <a:extLst>
              <a:ext uri="{FF2B5EF4-FFF2-40B4-BE49-F238E27FC236}">
                <a16:creationId xmlns:a16="http://schemas.microsoft.com/office/drawing/2014/main" id="{4C3D72F7-C5F7-4A43-B03B-F53D61E4C581}"/>
              </a:ext>
            </a:extLst>
          </p:cNvPr>
          <p:cNvSpPr txBox="1"/>
          <p:nvPr/>
        </p:nvSpPr>
        <p:spPr>
          <a:xfrm>
            <a:off x="8467808" y="1890543"/>
            <a:ext cx="2918732" cy="1938992"/>
          </a:xfrm>
          <a:prstGeom prst="rect">
            <a:avLst/>
          </a:prstGeom>
          <a:noFill/>
        </p:spPr>
        <p:txBody>
          <a:bodyPr wrap="square" rtlCol="0">
            <a:spAutoFit/>
          </a:bodyPr>
          <a:lstStyle/>
          <a:p>
            <a:pPr marL="342900" indent="-342900">
              <a:buFont typeface="Arial" panose="020B0604020202020204" pitchFamily="34" charset="0"/>
              <a:buChar char="•"/>
              <a:defRPr/>
            </a:pPr>
            <a:r>
              <a:rPr kumimoji="0" lang="en-US" altLang="zh-CN" sz="2000" b="0" i="0" u="none" strike="noStrike" kern="1200" cap="none" spc="0" normalizeH="0" baseline="0" noProof="0" dirty="0" err="1">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ARTree</a:t>
            </a:r>
            <a:r>
              <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 Construction</a:t>
            </a:r>
            <a:r>
              <a:rPr kumimoji="0" lang="zh-CN" altLang="en-US"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第一阶段是活动路由树地构建。在分发数据包时动态构建活动路由树，这棵树实际上记录了分发路径。</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14" name="文本框 13">
            <a:extLst>
              <a:ext uri="{FF2B5EF4-FFF2-40B4-BE49-F238E27FC236}">
                <a16:creationId xmlns:a16="http://schemas.microsoft.com/office/drawing/2014/main" id="{E801EE2F-9F4F-7805-DD4F-C928FFA36818}"/>
              </a:ext>
            </a:extLst>
          </p:cNvPr>
          <p:cNvSpPr txBox="1"/>
          <p:nvPr/>
        </p:nvSpPr>
        <p:spPr>
          <a:xfrm>
            <a:off x="1050645" y="965879"/>
            <a:ext cx="1095579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活动路由，一种优化近数据处理的方法</a:t>
            </a:r>
            <a:r>
              <a:rPr kumimoji="0" lang="en-US" altLang="zh-CN"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a:t>
            </a:r>
            <a:r>
              <a:rPr kumimoji="0" lang="zh-CN" altLang="en-US"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在传输过程中进行数据处理</a:t>
            </a:r>
            <a:endParaRPr kumimoji="0" lang="en-US" altLang="zh-CN"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endParaRPr>
          </a:p>
        </p:txBody>
      </p:sp>
      <p:sp>
        <p:nvSpPr>
          <p:cNvPr id="19" name="AutoShape 2" descr="Figure 1. - Hybrid memory cube">
            <a:extLst>
              <a:ext uri="{FF2B5EF4-FFF2-40B4-BE49-F238E27FC236}">
                <a16:creationId xmlns:a16="http://schemas.microsoft.com/office/drawing/2014/main" id="{C40B53DB-0DAB-F8D8-27E4-46B785BA9D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1CAA4EDA-E748-299F-5F33-985A1DB45D71}"/>
              </a:ext>
            </a:extLst>
          </p:cNvPr>
          <p:cNvPicPr>
            <a:picLocks noChangeAspect="1"/>
          </p:cNvPicPr>
          <p:nvPr/>
        </p:nvPicPr>
        <p:blipFill>
          <a:blip r:embed="rId4"/>
          <a:stretch>
            <a:fillRect/>
          </a:stretch>
        </p:blipFill>
        <p:spPr>
          <a:xfrm>
            <a:off x="648833" y="3257355"/>
            <a:ext cx="7810500" cy="2352675"/>
          </a:xfrm>
          <a:prstGeom prst="rect">
            <a:avLst/>
          </a:prstGeom>
        </p:spPr>
      </p:pic>
    </p:spTree>
    <p:extLst>
      <p:ext uri="{BB962C8B-B14F-4D97-AF65-F5344CB8AC3E}">
        <p14:creationId xmlns:p14="http://schemas.microsoft.com/office/powerpoint/2010/main" val="2272738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1FD8BACB-6F24-417F-867A-706771E5E716}"/>
              </a:ext>
            </a:extLst>
          </p:cNvPr>
          <p:cNvSpPr txBox="1"/>
          <p:nvPr/>
        </p:nvSpPr>
        <p:spPr>
          <a:xfrm>
            <a:off x="9651288" y="4839875"/>
            <a:ext cx="18025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方正宋刻本秀楷简体" panose="02000000000000000000" pitchFamily="2" charset="-122"/>
                <a:ea typeface="方正宋刻本秀楷简体" panose="02000000000000000000" pitchFamily="2" charset="-122"/>
              </a:rPr>
              <a:t>优缺点讨论</a:t>
            </a:r>
            <a:endParaRPr kumimoji="0" lang="en-US" altLang="zh-CN" sz="2400" b="1" i="0" u="none" strike="noStrike" kern="1200" cap="none" spc="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cs typeface="+mn-cs"/>
            </a:endParaRPr>
          </a:p>
        </p:txBody>
      </p:sp>
      <p:grpSp>
        <p:nvGrpSpPr>
          <p:cNvPr id="2" name="组合 1">
            <a:extLst>
              <a:ext uri="{FF2B5EF4-FFF2-40B4-BE49-F238E27FC236}">
                <a16:creationId xmlns:a16="http://schemas.microsoft.com/office/drawing/2014/main" id="{6777AC30-D7B8-4A22-A991-9396DED80FB5}"/>
              </a:ext>
            </a:extLst>
          </p:cNvPr>
          <p:cNvGrpSpPr/>
          <p:nvPr/>
        </p:nvGrpSpPr>
        <p:grpSpPr>
          <a:xfrm>
            <a:off x="587375" y="621626"/>
            <a:ext cx="7672295" cy="430887"/>
            <a:chOff x="514384" y="883622"/>
            <a:chExt cx="7672295" cy="430887"/>
          </a:xfrm>
        </p:grpSpPr>
        <p:sp>
          <p:nvSpPr>
            <p:cNvPr id="3" name="文本框 2">
              <a:extLst>
                <a:ext uri="{FF2B5EF4-FFF2-40B4-BE49-F238E27FC236}">
                  <a16:creationId xmlns:a16="http://schemas.microsoft.com/office/drawing/2014/main" id="{6D189431-C165-4FD6-BFA8-1290C8EEBED1}"/>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1.2</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4" name="文本框 3">
              <a:extLst>
                <a:ext uri="{FF2B5EF4-FFF2-40B4-BE49-F238E27FC236}">
                  <a16:creationId xmlns:a16="http://schemas.microsoft.com/office/drawing/2014/main" id="{20EC1FCD-C252-4889-814B-181CE1E29221}"/>
                </a:ext>
              </a:extLst>
            </p:cNvPr>
            <p:cNvSpPr txBox="1"/>
            <p:nvPr/>
          </p:nvSpPr>
          <p:spPr>
            <a:xfrm>
              <a:off x="977654" y="914399"/>
              <a:ext cx="72090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Active-Routing: Compute on the Way for Near-Data Processing</a:t>
              </a:r>
              <a:endPar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grpSp>
      <p:sp>
        <p:nvSpPr>
          <p:cNvPr id="5" name="文本框 4">
            <a:extLst>
              <a:ext uri="{FF2B5EF4-FFF2-40B4-BE49-F238E27FC236}">
                <a16:creationId xmlns:a16="http://schemas.microsoft.com/office/drawing/2014/main" id="{803B6C9C-B823-49DD-9978-044429195685}"/>
              </a:ext>
            </a:extLst>
          </p:cNvPr>
          <p:cNvSpPr txBox="1"/>
          <p:nvPr/>
        </p:nvSpPr>
        <p:spPr>
          <a:xfrm>
            <a:off x="10671521" y="5811559"/>
            <a:ext cx="977554"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方</a:t>
            </a:r>
            <a:r>
              <a:rPr kumimoji="0" lang="zh-CN" altLang="en-US" sz="2000" b="1" i="1" u="none" strike="noStrike" kern="1200" cap="none" spc="200" normalizeH="0" baseline="0" noProof="0" dirty="0">
                <a:ln>
                  <a:noFill/>
                </a:ln>
                <a:solidFill>
                  <a:srgbClr val="FECB00"/>
                </a:solidFill>
                <a:effectLst/>
                <a:uLnTx/>
                <a:uFillTx/>
                <a:latin typeface="碳纤维正中黑简体" panose="02010601030101010101" pitchFamily="2" charset="-122"/>
                <a:ea typeface="碳纤维正中黑简体" panose="02010601030101010101" pitchFamily="2" charset="-122"/>
                <a:cs typeface="+mn-cs"/>
              </a:rPr>
              <a:t> </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法</a:t>
            </a:r>
          </a:p>
        </p:txBody>
      </p:sp>
      <p:cxnSp>
        <p:nvCxnSpPr>
          <p:cNvPr id="7" name="直接连接符 6">
            <a:extLst>
              <a:ext uri="{FF2B5EF4-FFF2-40B4-BE49-F238E27FC236}">
                <a16:creationId xmlns:a16="http://schemas.microsoft.com/office/drawing/2014/main" id="{CD5FD0C3-4B60-45AF-8AC2-FC35F4EB3925}"/>
              </a:ext>
            </a:extLst>
          </p:cNvPr>
          <p:cNvCxnSpPr>
            <a:cxnSpLocks/>
            <a:stCxn id="5" idx="1"/>
          </p:cNvCxnSpPr>
          <p:nvPr/>
        </p:nvCxnSpPr>
        <p:spPr>
          <a:xfrm flipH="1">
            <a:off x="9182827"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400647EF-15EE-4A67-8473-7756E16659D4}"/>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接连接符 9">
            <a:extLst>
              <a:ext uri="{FF2B5EF4-FFF2-40B4-BE49-F238E27FC236}">
                <a16:creationId xmlns:a16="http://schemas.microsoft.com/office/drawing/2014/main" id="{603C4738-A889-4076-9458-8DC7391D6E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AFF33BD-A45F-40F9-A013-92E47B566238}"/>
              </a:ext>
            </a:extLst>
          </p:cNvPr>
          <p:cNvSpPr txBox="1"/>
          <p:nvPr/>
        </p:nvSpPr>
        <p:spPr>
          <a:xfrm>
            <a:off x="542925" y="5786978"/>
            <a:ext cx="58844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微软雅黑" panose="020B0503020204020204" pitchFamily="34" charset="-122"/>
                <a:ea typeface="微软雅黑" panose="020B0503020204020204" pitchFamily="34" charset="-122"/>
              </a:rPr>
              <a:t>Active-Routing: Compute on the Way for Near-Data Processing</a:t>
            </a:r>
          </a:p>
        </p:txBody>
      </p:sp>
      <p:cxnSp>
        <p:nvCxnSpPr>
          <p:cNvPr id="12" name="直接连接符 11">
            <a:extLst>
              <a:ext uri="{FF2B5EF4-FFF2-40B4-BE49-F238E27FC236}">
                <a16:creationId xmlns:a16="http://schemas.microsoft.com/office/drawing/2014/main" id="{28AD0577-037C-4A2A-9E13-18B5B9A85A1B}"/>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平行四边形 5">
            <a:extLst>
              <a:ext uri="{FF2B5EF4-FFF2-40B4-BE49-F238E27FC236}">
                <a16:creationId xmlns:a16="http://schemas.microsoft.com/office/drawing/2014/main" id="{6D7C8306-1E89-45FE-94B5-50478C1E9C55}"/>
              </a:ext>
            </a:extLst>
          </p:cNvPr>
          <p:cNvSpPr/>
          <p:nvPr/>
        </p:nvSpPr>
        <p:spPr>
          <a:xfrm>
            <a:off x="791709" y="1472141"/>
            <a:ext cx="2812824" cy="584776"/>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939D3723-C58A-4F69-9B58-4E1DD3EFFB21}"/>
              </a:ext>
            </a:extLst>
          </p:cNvPr>
          <p:cNvSpPr txBox="1"/>
          <p:nvPr/>
        </p:nvSpPr>
        <p:spPr>
          <a:xfrm>
            <a:off x="1651196" y="1533696"/>
            <a:ext cx="18025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方正宋刻本秀楷简体" panose="02000000000000000000" pitchFamily="2" charset="-122"/>
                <a:ea typeface="方正宋刻本秀楷简体" panose="02000000000000000000" pitchFamily="2" charset="-122"/>
              </a:rPr>
              <a:t>方法示意</a:t>
            </a:r>
            <a:endParaRPr kumimoji="0" lang="en-US" altLang="zh-CN" sz="2400" b="1" i="0" u="none" strike="noStrike" kern="1200" cap="none" spc="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16" name="iconfont-11180-4674648">
            <a:extLst>
              <a:ext uri="{FF2B5EF4-FFF2-40B4-BE49-F238E27FC236}">
                <a16:creationId xmlns:a16="http://schemas.microsoft.com/office/drawing/2014/main" id="{0BF88FF5-3F5B-48D5-B1A6-3C3A9A2F34CB}"/>
              </a:ext>
            </a:extLst>
          </p:cNvPr>
          <p:cNvSpPr>
            <a:spLocks noChangeAspect="1"/>
          </p:cNvSpPr>
          <p:nvPr/>
        </p:nvSpPr>
        <p:spPr bwMode="auto">
          <a:xfrm>
            <a:off x="1092168" y="1559831"/>
            <a:ext cx="409393" cy="409393"/>
          </a:xfrm>
          <a:custGeom>
            <a:avLst/>
            <a:gdLst>
              <a:gd name="T0" fmla="*/ 6903 w 13303"/>
              <a:gd name="T1" fmla="*/ 13303 h 13303"/>
              <a:gd name="T2" fmla="*/ 990 w 13303"/>
              <a:gd name="T3" fmla="*/ 9352 h 13303"/>
              <a:gd name="T4" fmla="*/ 2378 w 13303"/>
              <a:gd name="T5" fmla="*/ 2378 h 13303"/>
              <a:gd name="T6" fmla="*/ 9352 w 13303"/>
              <a:gd name="T7" fmla="*/ 990 h 13303"/>
              <a:gd name="T8" fmla="*/ 13303 w 13303"/>
              <a:gd name="T9" fmla="*/ 6903 h 13303"/>
              <a:gd name="T10" fmla="*/ 11428 w 13303"/>
              <a:gd name="T11" fmla="*/ 11428 h 13303"/>
              <a:gd name="T12" fmla="*/ 6903 w 13303"/>
              <a:gd name="T13" fmla="*/ 13303 h 13303"/>
              <a:gd name="T14" fmla="*/ 10243 w 13303"/>
              <a:gd name="T15" fmla="*/ 4852 h 13303"/>
              <a:gd name="T16" fmla="*/ 9597 w 13303"/>
              <a:gd name="T17" fmla="*/ 4852 h 13303"/>
              <a:gd name="T18" fmla="*/ 6041 w 13303"/>
              <a:gd name="T19" fmla="*/ 8405 h 13303"/>
              <a:gd name="T20" fmla="*/ 4209 w 13303"/>
              <a:gd name="T21" fmla="*/ 6574 h 13303"/>
              <a:gd name="T22" fmla="*/ 3572 w 13303"/>
              <a:gd name="T23" fmla="*/ 6583 h 13303"/>
              <a:gd name="T24" fmla="*/ 3563 w 13303"/>
              <a:gd name="T25" fmla="*/ 7220 h 13303"/>
              <a:gd name="T26" fmla="*/ 5718 w 13303"/>
              <a:gd name="T27" fmla="*/ 9378 h 13303"/>
              <a:gd name="T28" fmla="*/ 6364 w 13303"/>
              <a:gd name="T29" fmla="*/ 9378 h 13303"/>
              <a:gd name="T30" fmla="*/ 10243 w 13303"/>
              <a:gd name="T31" fmla="*/ 5498 h 13303"/>
              <a:gd name="T32" fmla="*/ 10243 w 13303"/>
              <a:gd name="T33" fmla="*/ 4852 h 13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3" h="13303">
                <a:moveTo>
                  <a:pt x="6903" y="13303"/>
                </a:moveTo>
                <a:cubicBezTo>
                  <a:pt x="4314" y="13303"/>
                  <a:pt x="1981" y="11744"/>
                  <a:pt x="990" y="9352"/>
                </a:cubicBezTo>
                <a:cubicBezTo>
                  <a:pt x="0" y="6961"/>
                  <a:pt x="547" y="4208"/>
                  <a:pt x="2378" y="2378"/>
                </a:cubicBezTo>
                <a:cubicBezTo>
                  <a:pt x="4208" y="547"/>
                  <a:pt x="6961" y="0"/>
                  <a:pt x="9352" y="990"/>
                </a:cubicBezTo>
                <a:cubicBezTo>
                  <a:pt x="11744" y="1981"/>
                  <a:pt x="13303" y="4314"/>
                  <a:pt x="13303" y="6903"/>
                </a:cubicBezTo>
                <a:cubicBezTo>
                  <a:pt x="13303" y="8600"/>
                  <a:pt x="12629" y="10228"/>
                  <a:pt x="11428" y="11428"/>
                </a:cubicBezTo>
                <a:cubicBezTo>
                  <a:pt x="10228" y="12629"/>
                  <a:pt x="8600" y="13303"/>
                  <a:pt x="6903" y="13303"/>
                </a:cubicBezTo>
                <a:close/>
                <a:moveTo>
                  <a:pt x="10243" y="4852"/>
                </a:moveTo>
                <a:cubicBezTo>
                  <a:pt x="10065" y="4672"/>
                  <a:pt x="9775" y="4672"/>
                  <a:pt x="9597" y="4852"/>
                </a:cubicBezTo>
                <a:lnTo>
                  <a:pt x="6041" y="8405"/>
                </a:lnTo>
                <a:lnTo>
                  <a:pt x="4209" y="6574"/>
                </a:lnTo>
                <a:cubicBezTo>
                  <a:pt x="4029" y="6404"/>
                  <a:pt x="3747" y="6408"/>
                  <a:pt x="3572" y="6583"/>
                </a:cubicBezTo>
                <a:cubicBezTo>
                  <a:pt x="3397" y="6758"/>
                  <a:pt x="3393" y="7040"/>
                  <a:pt x="3563" y="7220"/>
                </a:cubicBezTo>
                <a:lnTo>
                  <a:pt x="5718" y="9378"/>
                </a:lnTo>
                <a:cubicBezTo>
                  <a:pt x="5897" y="9554"/>
                  <a:pt x="6185" y="9554"/>
                  <a:pt x="6364" y="9378"/>
                </a:cubicBezTo>
                <a:lnTo>
                  <a:pt x="10243" y="5498"/>
                </a:lnTo>
                <a:cubicBezTo>
                  <a:pt x="10421" y="5320"/>
                  <a:pt x="10421" y="5030"/>
                  <a:pt x="10243" y="4852"/>
                </a:cubicBezTo>
                <a:close/>
              </a:path>
            </a:pathLst>
          </a:custGeom>
          <a:solidFill>
            <a:schemeClr val="tx1"/>
          </a:solidFill>
          <a:ln>
            <a:noFill/>
          </a:ln>
        </p:spPr>
        <p:txBody>
          <a:bodyPr/>
          <a:lstStyle/>
          <a:p>
            <a:endParaRPr lang="zh-CN" altLang="en-US" dirty="0"/>
          </a:p>
        </p:txBody>
      </p:sp>
      <p:sp>
        <p:nvSpPr>
          <p:cNvPr id="25" name="文本框 24">
            <a:extLst>
              <a:ext uri="{FF2B5EF4-FFF2-40B4-BE49-F238E27FC236}">
                <a16:creationId xmlns:a16="http://schemas.microsoft.com/office/drawing/2014/main" id="{AB203F01-5BCF-4F5A-955E-14006E1302FE}"/>
              </a:ext>
            </a:extLst>
          </p:cNvPr>
          <p:cNvSpPr txBox="1"/>
          <p:nvPr/>
        </p:nvSpPr>
        <p:spPr>
          <a:xfrm>
            <a:off x="648833" y="2212484"/>
            <a:ext cx="4294642"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Three-Phase Packet Processing</a:t>
            </a:r>
          </a:p>
          <a:p>
            <a:pPr marR="0" lvl="0" algn="l" defTabSz="914400" rtl="0" eaLnBrk="1" fontAlgn="auto" latinLnBrk="0" hangingPunct="1">
              <a:lnSpc>
                <a:spcPct val="100000"/>
              </a:lnSpc>
              <a:spcBef>
                <a:spcPts val="0"/>
              </a:spcBef>
              <a:spcAft>
                <a:spcPts val="0"/>
              </a:spcAft>
              <a:buClrTx/>
              <a:buSzTx/>
              <a:tabLst/>
              <a:defRPr/>
            </a:pPr>
            <a:r>
              <a:rPr lang="en-US" altLang="zh-CN" sz="2000" dirty="0">
                <a:solidFill>
                  <a:prstClr val="black"/>
                </a:solidFill>
                <a:latin typeface="方正宋刻本秀楷简体" panose="02000000000000000000" pitchFamily="2" charset="-122"/>
                <a:ea typeface="方正宋刻本秀楷简体" panose="02000000000000000000" pitchFamily="2" charset="-122"/>
              </a:rPr>
              <a:t>(</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三阶段数据包处理</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31" name="文本框 30">
            <a:extLst>
              <a:ext uri="{FF2B5EF4-FFF2-40B4-BE49-F238E27FC236}">
                <a16:creationId xmlns:a16="http://schemas.microsoft.com/office/drawing/2014/main" id="{4C3D72F7-C5F7-4A43-B03B-F53D61E4C581}"/>
              </a:ext>
            </a:extLst>
          </p:cNvPr>
          <p:cNvSpPr txBox="1"/>
          <p:nvPr/>
        </p:nvSpPr>
        <p:spPr>
          <a:xfrm>
            <a:off x="8676143" y="1384240"/>
            <a:ext cx="2918732" cy="1938992"/>
          </a:xfrm>
          <a:prstGeom prst="rect">
            <a:avLst/>
          </a:prstGeom>
          <a:noFill/>
        </p:spPr>
        <p:txBody>
          <a:bodyPr wrap="square" rtlCol="0">
            <a:spAutoFit/>
          </a:bodyPr>
          <a:lstStyle/>
          <a:p>
            <a:pPr marL="342900" indent="-342900">
              <a:buFont typeface="Arial" panose="020B0604020202020204" pitchFamily="34" charset="0"/>
              <a:buChar char="•"/>
              <a:defRPr/>
            </a:pPr>
            <a:r>
              <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Update Phase</a:t>
            </a:r>
            <a:r>
              <a:rPr kumimoji="0" lang="zh-CN" altLang="en-US"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a:p>
            <a:pPr>
              <a:defRPr/>
            </a:pPr>
            <a:r>
              <a:rPr lang="zh-CN" altLang="en-US" sz="2000" dirty="0">
                <a:solidFill>
                  <a:prstClr val="black"/>
                </a:solidFill>
                <a:latin typeface="方正宋刻本秀楷简体" panose="02000000000000000000" pitchFamily="2" charset="-122"/>
                <a:ea typeface="方正宋刻本秀楷简体" panose="02000000000000000000" pitchFamily="2" charset="-122"/>
              </a:rPr>
              <a:t>第二阶段是更新阶段。这一阶段是要请求得到操作数，在内存计算立方体中完成部分计算工作。</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14" name="文本框 13">
            <a:extLst>
              <a:ext uri="{FF2B5EF4-FFF2-40B4-BE49-F238E27FC236}">
                <a16:creationId xmlns:a16="http://schemas.microsoft.com/office/drawing/2014/main" id="{E801EE2F-9F4F-7805-DD4F-C928FFA36818}"/>
              </a:ext>
            </a:extLst>
          </p:cNvPr>
          <p:cNvSpPr txBox="1"/>
          <p:nvPr/>
        </p:nvSpPr>
        <p:spPr>
          <a:xfrm>
            <a:off x="1050645" y="965879"/>
            <a:ext cx="1095579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活动路由，一种优化近数据处理的方法</a:t>
            </a:r>
            <a:r>
              <a:rPr kumimoji="0" lang="en-US" altLang="zh-CN"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a:t>
            </a:r>
            <a:r>
              <a:rPr kumimoji="0" lang="zh-CN" altLang="en-US"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在传输过程中进行数据处理</a:t>
            </a:r>
            <a:endParaRPr kumimoji="0" lang="en-US" altLang="zh-CN"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endParaRPr>
          </a:p>
        </p:txBody>
      </p:sp>
      <p:sp>
        <p:nvSpPr>
          <p:cNvPr id="19" name="AutoShape 2" descr="Figure 1. - Hybrid memory cube">
            <a:extLst>
              <a:ext uri="{FF2B5EF4-FFF2-40B4-BE49-F238E27FC236}">
                <a16:creationId xmlns:a16="http://schemas.microsoft.com/office/drawing/2014/main" id="{C40B53DB-0DAB-F8D8-27E4-46B785BA9D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1CAA4EDA-E748-299F-5F33-985A1DB45D71}"/>
              </a:ext>
            </a:extLst>
          </p:cNvPr>
          <p:cNvPicPr>
            <a:picLocks noChangeAspect="1"/>
          </p:cNvPicPr>
          <p:nvPr/>
        </p:nvPicPr>
        <p:blipFill>
          <a:blip r:embed="rId4"/>
          <a:stretch>
            <a:fillRect/>
          </a:stretch>
        </p:blipFill>
        <p:spPr>
          <a:xfrm>
            <a:off x="648833" y="3257355"/>
            <a:ext cx="7810500" cy="2352675"/>
          </a:xfrm>
          <a:prstGeom prst="rect">
            <a:avLst/>
          </a:prstGeom>
        </p:spPr>
      </p:pic>
      <p:sp>
        <p:nvSpPr>
          <p:cNvPr id="8" name="文本框 7">
            <a:extLst>
              <a:ext uri="{FF2B5EF4-FFF2-40B4-BE49-F238E27FC236}">
                <a16:creationId xmlns:a16="http://schemas.microsoft.com/office/drawing/2014/main" id="{172D8B74-2EF4-8A25-5E36-EC917031D963}"/>
              </a:ext>
            </a:extLst>
          </p:cNvPr>
          <p:cNvSpPr txBox="1"/>
          <p:nvPr/>
        </p:nvSpPr>
        <p:spPr>
          <a:xfrm>
            <a:off x="8685893" y="3617558"/>
            <a:ext cx="2918732" cy="1938992"/>
          </a:xfrm>
          <a:prstGeom prst="rect">
            <a:avLst/>
          </a:prstGeom>
          <a:noFill/>
        </p:spPr>
        <p:txBody>
          <a:bodyPr wrap="square" rtlCol="0">
            <a:spAutoFit/>
          </a:bodyPr>
          <a:lstStyle/>
          <a:p>
            <a:pPr marL="342900" indent="-342900">
              <a:buFont typeface="Arial" panose="020B0604020202020204" pitchFamily="34" charset="0"/>
              <a:buChar char="•"/>
              <a:defRPr/>
            </a:pPr>
            <a:r>
              <a:rPr lang="en-US" altLang="zh-CN" sz="2000" dirty="0">
                <a:solidFill>
                  <a:prstClr val="black"/>
                </a:solidFill>
                <a:latin typeface="方正宋刻本秀楷简体" panose="02000000000000000000" pitchFamily="2" charset="-122"/>
                <a:ea typeface="方正宋刻本秀楷简体" panose="02000000000000000000" pitchFamily="2" charset="-122"/>
              </a:rPr>
              <a:t>Gather</a:t>
            </a:r>
            <a:r>
              <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 Phase</a:t>
            </a:r>
            <a:r>
              <a:rPr kumimoji="0" lang="zh-CN" altLang="en-US"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a:p>
            <a:pPr>
              <a:defRPr/>
            </a:pPr>
            <a:r>
              <a:rPr lang="zh-CN" altLang="en-US" sz="2000" dirty="0">
                <a:solidFill>
                  <a:prstClr val="black"/>
                </a:solidFill>
                <a:latin typeface="方正宋刻本秀楷简体" panose="02000000000000000000" pitchFamily="2" charset="-122"/>
                <a:ea typeface="方正宋刻本秀楷简体" panose="02000000000000000000" pitchFamily="2" charset="-122"/>
              </a:rPr>
              <a:t>第三阶段是整合阶段。将各内存计算立方体的部分和进行聚合，这一工作依托活动路由树在返回的路径上完成。</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Tree>
    <p:extLst>
      <p:ext uri="{BB962C8B-B14F-4D97-AF65-F5344CB8AC3E}">
        <p14:creationId xmlns:p14="http://schemas.microsoft.com/office/powerpoint/2010/main" val="2594031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1FD8BACB-6F24-417F-867A-706771E5E716}"/>
              </a:ext>
            </a:extLst>
          </p:cNvPr>
          <p:cNvSpPr txBox="1"/>
          <p:nvPr/>
        </p:nvSpPr>
        <p:spPr>
          <a:xfrm>
            <a:off x="9651288" y="4839875"/>
            <a:ext cx="18025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方正宋刻本秀楷简体" panose="02000000000000000000" pitchFamily="2" charset="-122"/>
                <a:ea typeface="方正宋刻本秀楷简体" panose="02000000000000000000" pitchFamily="2" charset="-122"/>
              </a:rPr>
              <a:t>优缺点讨论</a:t>
            </a:r>
            <a:endParaRPr kumimoji="0" lang="en-US" altLang="zh-CN" sz="2400" b="1" i="0" u="none" strike="noStrike" kern="1200" cap="none" spc="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cs typeface="+mn-cs"/>
            </a:endParaRPr>
          </a:p>
        </p:txBody>
      </p:sp>
      <p:grpSp>
        <p:nvGrpSpPr>
          <p:cNvPr id="2" name="组合 1">
            <a:extLst>
              <a:ext uri="{FF2B5EF4-FFF2-40B4-BE49-F238E27FC236}">
                <a16:creationId xmlns:a16="http://schemas.microsoft.com/office/drawing/2014/main" id="{6777AC30-D7B8-4A22-A991-9396DED80FB5}"/>
              </a:ext>
            </a:extLst>
          </p:cNvPr>
          <p:cNvGrpSpPr/>
          <p:nvPr/>
        </p:nvGrpSpPr>
        <p:grpSpPr>
          <a:xfrm>
            <a:off x="587375" y="621626"/>
            <a:ext cx="7672295" cy="430887"/>
            <a:chOff x="514384" y="883622"/>
            <a:chExt cx="7672295" cy="430887"/>
          </a:xfrm>
        </p:grpSpPr>
        <p:sp>
          <p:nvSpPr>
            <p:cNvPr id="3" name="文本框 2">
              <a:extLst>
                <a:ext uri="{FF2B5EF4-FFF2-40B4-BE49-F238E27FC236}">
                  <a16:creationId xmlns:a16="http://schemas.microsoft.com/office/drawing/2014/main" id="{6D189431-C165-4FD6-BFA8-1290C8EEBED1}"/>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1.2</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4" name="文本框 3">
              <a:extLst>
                <a:ext uri="{FF2B5EF4-FFF2-40B4-BE49-F238E27FC236}">
                  <a16:creationId xmlns:a16="http://schemas.microsoft.com/office/drawing/2014/main" id="{20EC1FCD-C252-4889-814B-181CE1E29221}"/>
                </a:ext>
              </a:extLst>
            </p:cNvPr>
            <p:cNvSpPr txBox="1"/>
            <p:nvPr/>
          </p:nvSpPr>
          <p:spPr>
            <a:xfrm>
              <a:off x="977654" y="914399"/>
              <a:ext cx="72090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Active-Routing: Compute on the Way for Near-Data Processing</a:t>
              </a:r>
              <a:endPar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grpSp>
      <p:sp>
        <p:nvSpPr>
          <p:cNvPr id="5" name="文本框 4">
            <a:extLst>
              <a:ext uri="{FF2B5EF4-FFF2-40B4-BE49-F238E27FC236}">
                <a16:creationId xmlns:a16="http://schemas.microsoft.com/office/drawing/2014/main" id="{803B6C9C-B823-49DD-9978-044429195685}"/>
              </a:ext>
            </a:extLst>
          </p:cNvPr>
          <p:cNvSpPr txBox="1"/>
          <p:nvPr/>
        </p:nvSpPr>
        <p:spPr>
          <a:xfrm>
            <a:off x="10671521" y="5811559"/>
            <a:ext cx="977554"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方</a:t>
            </a:r>
            <a:r>
              <a:rPr kumimoji="0" lang="zh-CN" altLang="en-US" sz="2000" b="1" i="1" u="none" strike="noStrike" kern="1200" cap="none" spc="200" normalizeH="0" baseline="0" noProof="0" dirty="0">
                <a:ln>
                  <a:noFill/>
                </a:ln>
                <a:solidFill>
                  <a:srgbClr val="FECB00"/>
                </a:solidFill>
                <a:effectLst/>
                <a:uLnTx/>
                <a:uFillTx/>
                <a:latin typeface="碳纤维正中黑简体" panose="02010601030101010101" pitchFamily="2" charset="-122"/>
                <a:ea typeface="碳纤维正中黑简体" panose="02010601030101010101" pitchFamily="2" charset="-122"/>
                <a:cs typeface="+mn-cs"/>
              </a:rPr>
              <a:t> </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法</a:t>
            </a:r>
          </a:p>
        </p:txBody>
      </p:sp>
      <p:cxnSp>
        <p:nvCxnSpPr>
          <p:cNvPr id="7" name="直接连接符 6">
            <a:extLst>
              <a:ext uri="{FF2B5EF4-FFF2-40B4-BE49-F238E27FC236}">
                <a16:creationId xmlns:a16="http://schemas.microsoft.com/office/drawing/2014/main" id="{CD5FD0C3-4B60-45AF-8AC2-FC35F4EB3925}"/>
              </a:ext>
            </a:extLst>
          </p:cNvPr>
          <p:cNvCxnSpPr>
            <a:cxnSpLocks/>
            <a:stCxn id="5" idx="1"/>
          </p:cNvCxnSpPr>
          <p:nvPr/>
        </p:nvCxnSpPr>
        <p:spPr>
          <a:xfrm flipH="1">
            <a:off x="9182827"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400647EF-15EE-4A67-8473-7756E16659D4}"/>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接连接符 9">
            <a:extLst>
              <a:ext uri="{FF2B5EF4-FFF2-40B4-BE49-F238E27FC236}">
                <a16:creationId xmlns:a16="http://schemas.microsoft.com/office/drawing/2014/main" id="{603C4738-A889-4076-9458-8DC7391D6E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AFF33BD-A45F-40F9-A013-92E47B566238}"/>
              </a:ext>
            </a:extLst>
          </p:cNvPr>
          <p:cNvSpPr txBox="1"/>
          <p:nvPr/>
        </p:nvSpPr>
        <p:spPr>
          <a:xfrm>
            <a:off x="542925" y="5786978"/>
            <a:ext cx="58844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微软雅黑" panose="020B0503020204020204" pitchFamily="34" charset="-122"/>
                <a:ea typeface="微软雅黑" panose="020B0503020204020204" pitchFamily="34" charset="-122"/>
              </a:rPr>
              <a:t>Active-Routing: Compute on the Way for Near-Data Processing</a:t>
            </a:r>
          </a:p>
        </p:txBody>
      </p:sp>
      <p:cxnSp>
        <p:nvCxnSpPr>
          <p:cNvPr id="12" name="直接连接符 11">
            <a:extLst>
              <a:ext uri="{FF2B5EF4-FFF2-40B4-BE49-F238E27FC236}">
                <a16:creationId xmlns:a16="http://schemas.microsoft.com/office/drawing/2014/main" id="{28AD0577-037C-4A2A-9E13-18B5B9A85A1B}"/>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平行四边形 5">
            <a:extLst>
              <a:ext uri="{FF2B5EF4-FFF2-40B4-BE49-F238E27FC236}">
                <a16:creationId xmlns:a16="http://schemas.microsoft.com/office/drawing/2014/main" id="{6D7C8306-1E89-45FE-94B5-50478C1E9C55}"/>
              </a:ext>
            </a:extLst>
          </p:cNvPr>
          <p:cNvSpPr/>
          <p:nvPr/>
        </p:nvSpPr>
        <p:spPr>
          <a:xfrm>
            <a:off x="791709" y="1472141"/>
            <a:ext cx="2812824" cy="584776"/>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939D3723-C58A-4F69-9B58-4E1DD3EFFB21}"/>
              </a:ext>
            </a:extLst>
          </p:cNvPr>
          <p:cNvSpPr txBox="1"/>
          <p:nvPr/>
        </p:nvSpPr>
        <p:spPr>
          <a:xfrm>
            <a:off x="1651196" y="1533696"/>
            <a:ext cx="18025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方正宋刻本秀楷简体" panose="02000000000000000000" pitchFamily="2" charset="-122"/>
                <a:ea typeface="方正宋刻本秀楷简体" panose="02000000000000000000" pitchFamily="2" charset="-122"/>
              </a:rPr>
              <a:t>方法总结</a:t>
            </a:r>
            <a:endParaRPr kumimoji="0" lang="en-US" altLang="zh-CN" sz="2400" b="1" i="0" u="none" strike="noStrike" kern="1200" cap="none" spc="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16" name="iconfont-11180-4674648">
            <a:extLst>
              <a:ext uri="{FF2B5EF4-FFF2-40B4-BE49-F238E27FC236}">
                <a16:creationId xmlns:a16="http://schemas.microsoft.com/office/drawing/2014/main" id="{0BF88FF5-3F5B-48D5-B1A6-3C3A9A2F34CB}"/>
              </a:ext>
            </a:extLst>
          </p:cNvPr>
          <p:cNvSpPr>
            <a:spLocks noChangeAspect="1"/>
          </p:cNvSpPr>
          <p:nvPr/>
        </p:nvSpPr>
        <p:spPr bwMode="auto">
          <a:xfrm>
            <a:off x="1092168" y="1559831"/>
            <a:ext cx="409393" cy="409393"/>
          </a:xfrm>
          <a:custGeom>
            <a:avLst/>
            <a:gdLst>
              <a:gd name="T0" fmla="*/ 6903 w 13303"/>
              <a:gd name="T1" fmla="*/ 13303 h 13303"/>
              <a:gd name="T2" fmla="*/ 990 w 13303"/>
              <a:gd name="T3" fmla="*/ 9352 h 13303"/>
              <a:gd name="T4" fmla="*/ 2378 w 13303"/>
              <a:gd name="T5" fmla="*/ 2378 h 13303"/>
              <a:gd name="T6" fmla="*/ 9352 w 13303"/>
              <a:gd name="T7" fmla="*/ 990 h 13303"/>
              <a:gd name="T8" fmla="*/ 13303 w 13303"/>
              <a:gd name="T9" fmla="*/ 6903 h 13303"/>
              <a:gd name="T10" fmla="*/ 11428 w 13303"/>
              <a:gd name="T11" fmla="*/ 11428 h 13303"/>
              <a:gd name="T12" fmla="*/ 6903 w 13303"/>
              <a:gd name="T13" fmla="*/ 13303 h 13303"/>
              <a:gd name="T14" fmla="*/ 10243 w 13303"/>
              <a:gd name="T15" fmla="*/ 4852 h 13303"/>
              <a:gd name="T16" fmla="*/ 9597 w 13303"/>
              <a:gd name="T17" fmla="*/ 4852 h 13303"/>
              <a:gd name="T18" fmla="*/ 6041 w 13303"/>
              <a:gd name="T19" fmla="*/ 8405 h 13303"/>
              <a:gd name="T20" fmla="*/ 4209 w 13303"/>
              <a:gd name="T21" fmla="*/ 6574 h 13303"/>
              <a:gd name="T22" fmla="*/ 3572 w 13303"/>
              <a:gd name="T23" fmla="*/ 6583 h 13303"/>
              <a:gd name="T24" fmla="*/ 3563 w 13303"/>
              <a:gd name="T25" fmla="*/ 7220 h 13303"/>
              <a:gd name="T26" fmla="*/ 5718 w 13303"/>
              <a:gd name="T27" fmla="*/ 9378 h 13303"/>
              <a:gd name="T28" fmla="*/ 6364 w 13303"/>
              <a:gd name="T29" fmla="*/ 9378 h 13303"/>
              <a:gd name="T30" fmla="*/ 10243 w 13303"/>
              <a:gd name="T31" fmla="*/ 5498 h 13303"/>
              <a:gd name="T32" fmla="*/ 10243 w 13303"/>
              <a:gd name="T33" fmla="*/ 4852 h 13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3" h="13303">
                <a:moveTo>
                  <a:pt x="6903" y="13303"/>
                </a:moveTo>
                <a:cubicBezTo>
                  <a:pt x="4314" y="13303"/>
                  <a:pt x="1981" y="11744"/>
                  <a:pt x="990" y="9352"/>
                </a:cubicBezTo>
                <a:cubicBezTo>
                  <a:pt x="0" y="6961"/>
                  <a:pt x="547" y="4208"/>
                  <a:pt x="2378" y="2378"/>
                </a:cubicBezTo>
                <a:cubicBezTo>
                  <a:pt x="4208" y="547"/>
                  <a:pt x="6961" y="0"/>
                  <a:pt x="9352" y="990"/>
                </a:cubicBezTo>
                <a:cubicBezTo>
                  <a:pt x="11744" y="1981"/>
                  <a:pt x="13303" y="4314"/>
                  <a:pt x="13303" y="6903"/>
                </a:cubicBezTo>
                <a:cubicBezTo>
                  <a:pt x="13303" y="8600"/>
                  <a:pt x="12629" y="10228"/>
                  <a:pt x="11428" y="11428"/>
                </a:cubicBezTo>
                <a:cubicBezTo>
                  <a:pt x="10228" y="12629"/>
                  <a:pt x="8600" y="13303"/>
                  <a:pt x="6903" y="13303"/>
                </a:cubicBezTo>
                <a:close/>
                <a:moveTo>
                  <a:pt x="10243" y="4852"/>
                </a:moveTo>
                <a:cubicBezTo>
                  <a:pt x="10065" y="4672"/>
                  <a:pt x="9775" y="4672"/>
                  <a:pt x="9597" y="4852"/>
                </a:cubicBezTo>
                <a:lnTo>
                  <a:pt x="6041" y="8405"/>
                </a:lnTo>
                <a:lnTo>
                  <a:pt x="4209" y="6574"/>
                </a:lnTo>
                <a:cubicBezTo>
                  <a:pt x="4029" y="6404"/>
                  <a:pt x="3747" y="6408"/>
                  <a:pt x="3572" y="6583"/>
                </a:cubicBezTo>
                <a:cubicBezTo>
                  <a:pt x="3397" y="6758"/>
                  <a:pt x="3393" y="7040"/>
                  <a:pt x="3563" y="7220"/>
                </a:cubicBezTo>
                <a:lnTo>
                  <a:pt x="5718" y="9378"/>
                </a:lnTo>
                <a:cubicBezTo>
                  <a:pt x="5897" y="9554"/>
                  <a:pt x="6185" y="9554"/>
                  <a:pt x="6364" y="9378"/>
                </a:cubicBezTo>
                <a:lnTo>
                  <a:pt x="10243" y="5498"/>
                </a:lnTo>
                <a:cubicBezTo>
                  <a:pt x="10421" y="5320"/>
                  <a:pt x="10421" y="5030"/>
                  <a:pt x="10243" y="4852"/>
                </a:cubicBezTo>
                <a:close/>
              </a:path>
            </a:pathLst>
          </a:custGeom>
          <a:solidFill>
            <a:schemeClr val="tx1"/>
          </a:solidFill>
          <a:ln>
            <a:noFill/>
          </a:ln>
        </p:spPr>
        <p:txBody>
          <a:bodyPr/>
          <a:lstStyle/>
          <a:p>
            <a:endParaRPr lang="zh-CN" altLang="en-US" dirty="0"/>
          </a:p>
        </p:txBody>
      </p:sp>
      <p:sp>
        <p:nvSpPr>
          <p:cNvPr id="25" name="文本框 24">
            <a:extLst>
              <a:ext uri="{FF2B5EF4-FFF2-40B4-BE49-F238E27FC236}">
                <a16:creationId xmlns:a16="http://schemas.microsoft.com/office/drawing/2014/main" id="{AB203F01-5BCF-4F5A-955E-14006E1302FE}"/>
              </a:ext>
            </a:extLst>
          </p:cNvPr>
          <p:cNvSpPr txBox="1"/>
          <p:nvPr/>
        </p:nvSpPr>
        <p:spPr>
          <a:xfrm>
            <a:off x="648833" y="2212484"/>
            <a:ext cx="4294642"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Three-Phase Packet Processing</a:t>
            </a:r>
          </a:p>
          <a:p>
            <a:pPr marR="0" lvl="0" algn="l" defTabSz="914400" rtl="0" eaLnBrk="1" fontAlgn="auto" latinLnBrk="0" hangingPunct="1">
              <a:lnSpc>
                <a:spcPct val="100000"/>
              </a:lnSpc>
              <a:spcBef>
                <a:spcPts val="0"/>
              </a:spcBef>
              <a:spcAft>
                <a:spcPts val="0"/>
              </a:spcAft>
              <a:buClrTx/>
              <a:buSzTx/>
              <a:tabLst/>
              <a:defRPr/>
            </a:pPr>
            <a:r>
              <a:rPr lang="en-US" altLang="zh-CN" sz="2000" dirty="0">
                <a:solidFill>
                  <a:prstClr val="black"/>
                </a:solidFill>
                <a:latin typeface="方正宋刻本秀楷简体" panose="02000000000000000000" pitchFamily="2" charset="-122"/>
                <a:ea typeface="方正宋刻本秀楷简体" panose="02000000000000000000" pitchFamily="2" charset="-122"/>
              </a:rPr>
              <a:t>(</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三阶段数据包处理</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31" name="文本框 30">
            <a:extLst>
              <a:ext uri="{FF2B5EF4-FFF2-40B4-BE49-F238E27FC236}">
                <a16:creationId xmlns:a16="http://schemas.microsoft.com/office/drawing/2014/main" id="{4C3D72F7-C5F7-4A43-B03B-F53D61E4C581}"/>
              </a:ext>
            </a:extLst>
          </p:cNvPr>
          <p:cNvSpPr txBox="1"/>
          <p:nvPr/>
        </p:nvSpPr>
        <p:spPr>
          <a:xfrm>
            <a:off x="8459333" y="1335320"/>
            <a:ext cx="3294517" cy="4093428"/>
          </a:xfrm>
          <a:prstGeom prst="rect">
            <a:avLst/>
          </a:prstGeom>
          <a:noFill/>
        </p:spPr>
        <p:txBody>
          <a:bodyPr wrap="square" rtlCol="0">
            <a:spAutoFit/>
          </a:bodyPr>
          <a:lstStyle/>
          <a:p>
            <a:pPr marL="342900" indent="-342900">
              <a:buFont typeface="Arial" panose="020B0604020202020204" pitchFamily="34" charset="0"/>
              <a:buChar char="•"/>
              <a:defRPr/>
            </a:pPr>
            <a:r>
              <a:rPr kumimoji="0" lang="zh-CN" altLang="en-US"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三阶段过程总结：</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以</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sum +=A[</a:t>
            </a:r>
            <a:r>
              <a:rPr lang="en-US" altLang="zh-CN" sz="2000" dirty="0" err="1">
                <a:solidFill>
                  <a:prstClr val="black"/>
                </a:solidFill>
                <a:latin typeface="方正宋刻本秀楷简体" panose="02000000000000000000" pitchFamily="2" charset="-122"/>
                <a:ea typeface="方正宋刻本秀楷简体" panose="02000000000000000000" pitchFamily="2" charset="-122"/>
              </a:rPr>
              <a:t>i</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]*B[</a:t>
            </a:r>
            <a:r>
              <a:rPr lang="en-US" altLang="zh-CN" sz="2000" dirty="0" err="1">
                <a:solidFill>
                  <a:prstClr val="black"/>
                </a:solidFill>
                <a:latin typeface="方正宋刻本秀楷简体" panose="02000000000000000000" pitchFamily="2" charset="-122"/>
                <a:ea typeface="方正宋刻本秀楷简体" panose="02000000000000000000" pitchFamily="2" charset="-122"/>
              </a:rPr>
              <a:t>i</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为例，</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A[</a:t>
            </a:r>
            <a:r>
              <a:rPr lang="en-US" altLang="zh-CN" sz="2000" dirty="0" err="1">
                <a:solidFill>
                  <a:prstClr val="black"/>
                </a:solidFill>
                <a:latin typeface="方正宋刻本秀楷简体" panose="02000000000000000000" pitchFamily="2" charset="-122"/>
                <a:ea typeface="方正宋刻本秀楷简体" panose="02000000000000000000" pitchFamily="2" charset="-122"/>
              </a:rPr>
              <a:t>i</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]*B[</a:t>
            </a:r>
            <a:r>
              <a:rPr lang="en-US" altLang="zh-CN" sz="2000" dirty="0" err="1">
                <a:solidFill>
                  <a:prstClr val="black"/>
                </a:solidFill>
                <a:latin typeface="方正宋刻本秀楷简体" panose="02000000000000000000" pitchFamily="2" charset="-122"/>
                <a:ea typeface="方正宋刻本秀楷简体" panose="02000000000000000000" pitchFamily="2" charset="-122"/>
              </a:rPr>
              <a:t>i</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 作为</a:t>
            </a:r>
            <a:r>
              <a:rPr lang="en-US" altLang="zh-CN" sz="2000" b="1" dirty="0">
                <a:solidFill>
                  <a:prstClr val="black"/>
                </a:solidFill>
                <a:latin typeface="方正宋刻本秀楷简体" panose="02000000000000000000" pitchFamily="2" charset="-122"/>
                <a:ea typeface="方正宋刻本秀楷简体" panose="02000000000000000000" pitchFamily="2" charset="-122"/>
              </a:rPr>
              <a:t>Update Packet</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从</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CPU</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卸载</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(offload)</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到内存网络过程中构建活动路由树，各个</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UP</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会在各个节点进行计算，随后一个整合数据包</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(Gather packet)</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将被发出，这些计算数据</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部分和</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将在返回的过程中进一步求和，因此在返回的过程中数据量会不断减少。</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14" name="文本框 13">
            <a:extLst>
              <a:ext uri="{FF2B5EF4-FFF2-40B4-BE49-F238E27FC236}">
                <a16:creationId xmlns:a16="http://schemas.microsoft.com/office/drawing/2014/main" id="{E801EE2F-9F4F-7805-DD4F-C928FFA36818}"/>
              </a:ext>
            </a:extLst>
          </p:cNvPr>
          <p:cNvSpPr txBox="1"/>
          <p:nvPr/>
        </p:nvSpPr>
        <p:spPr>
          <a:xfrm>
            <a:off x="1050645" y="965879"/>
            <a:ext cx="1095579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活动路由，一种优化近数据处理的方法</a:t>
            </a:r>
            <a:r>
              <a:rPr kumimoji="0" lang="en-US" altLang="zh-CN"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a:t>
            </a:r>
            <a:r>
              <a:rPr kumimoji="0" lang="zh-CN" altLang="en-US"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在传输过程中进行数据处理</a:t>
            </a:r>
            <a:endParaRPr kumimoji="0" lang="en-US" altLang="zh-CN"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endParaRPr>
          </a:p>
        </p:txBody>
      </p:sp>
      <p:sp>
        <p:nvSpPr>
          <p:cNvPr id="19" name="AutoShape 2" descr="Figure 1. - Hybrid memory cube">
            <a:extLst>
              <a:ext uri="{FF2B5EF4-FFF2-40B4-BE49-F238E27FC236}">
                <a16:creationId xmlns:a16="http://schemas.microsoft.com/office/drawing/2014/main" id="{C40B53DB-0DAB-F8D8-27E4-46B785BA9D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1CAA4EDA-E748-299F-5F33-985A1DB45D71}"/>
              </a:ext>
            </a:extLst>
          </p:cNvPr>
          <p:cNvPicPr>
            <a:picLocks noChangeAspect="1"/>
          </p:cNvPicPr>
          <p:nvPr/>
        </p:nvPicPr>
        <p:blipFill>
          <a:blip r:embed="rId4"/>
          <a:stretch>
            <a:fillRect/>
          </a:stretch>
        </p:blipFill>
        <p:spPr>
          <a:xfrm>
            <a:off x="648833" y="3257355"/>
            <a:ext cx="7810500" cy="2352675"/>
          </a:xfrm>
          <a:prstGeom prst="rect">
            <a:avLst/>
          </a:prstGeom>
        </p:spPr>
      </p:pic>
    </p:spTree>
    <p:extLst>
      <p:ext uri="{BB962C8B-B14F-4D97-AF65-F5344CB8AC3E}">
        <p14:creationId xmlns:p14="http://schemas.microsoft.com/office/powerpoint/2010/main" val="1437912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平行四边形 22">
            <a:extLst>
              <a:ext uri="{FF2B5EF4-FFF2-40B4-BE49-F238E27FC236}">
                <a16:creationId xmlns:a16="http://schemas.microsoft.com/office/drawing/2014/main" id="{30BC11B4-B93D-42ED-B4C9-4EE3798662ED}"/>
              </a:ext>
            </a:extLst>
          </p:cNvPr>
          <p:cNvSpPr/>
          <p:nvPr/>
        </p:nvSpPr>
        <p:spPr>
          <a:xfrm>
            <a:off x="8791801" y="4778320"/>
            <a:ext cx="2812824" cy="584776"/>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4" name="文本框 23">
            <a:extLst>
              <a:ext uri="{FF2B5EF4-FFF2-40B4-BE49-F238E27FC236}">
                <a16:creationId xmlns:a16="http://schemas.microsoft.com/office/drawing/2014/main" id="{1FD8BACB-6F24-417F-867A-706771E5E716}"/>
              </a:ext>
            </a:extLst>
          </p:cNvPr>
          <p:cNvSpPr txBox="1"/>
          <p:nvPr/>
        </p:nvSpPr>
        <p:spPr>
          <a:xfrm>
            <a:off x="9651288" y="4839875"/>
            <a:ext cx="18025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方正宋刻本秀楷简体" panose="02000000000000000000" pitchFamily="2" charset="-122"/>
                <a:ea typeface="方正宋刻本秀楷简体" panose="02000000000000000000" pitchFamily="2" charset="-122"/>
              </a:rPr>
              <a:t>优缺点讨论</a:t>
            </a:r>
            <a:endParaRPr kumimoji="0" lang="en-US" altLang="zh-CN" sz="2400" b="1" i="0" u="none" strike="noStrike" kern="1200" cap="none" spc="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cs typeface="+mn-cs"/>
            </a:endParaRPr>
          </a:p>
        </p:txBody>
      </p:sp>
      <p:grpSp>
        <p:nvGrpSpPr>
          <p:cNvPr id="2" name="组合 1">
            <a:extLst>
              <a:ext uri="{FF2B5EF4-FFF2-40B4-BE49-F238E27FC236}">
                <a16:creationId xmlns:a16="http://schemas.microsoft.com/office/drawing/2014/main" id="{6777AC30-D7B8-4A22-A991-9396DED80FB5}"/>
              </a:ext>
            </a:extLst>
          </p:cNvPr>
          <p:cNvGrpSpPr/>
          <p:nvPr/>
        </p:nvGrpSpPr>
        <p:grpSpPr>
          <a:xfrm>
            <a:off x="587375" y="621626"/>
            <a:ext cx="7672295" cy="430887"/>
            <a:chOff x="514384" y="883622"/>
            <a:chExt cx="7672295" cy="430887"/>
          </a:xfrm>
        </p:grpSpPr>
        <p:sp>
          <p:nvSpPr>
            <p:cNvPr id="3" name="文本框 2">
              <a:extLst>
                <a:ext uri="{FF2B5EF4-FFF2-40B4-BE49-F238E27FC236}">
                  <a16:creationId xmlns:a16="http://schemas.microsoft.com/office/drawing/2014/main" id="{6D189431-C165-4FD6-BFA8-1290C8EEBED1}"/>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1.2</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4" name="文本框 3">
              <a:extLst>
                <a:ext uri="{FF2B5EF4-FFF2-40B4-BE49-F238E27FC236}">
                  <a16:creationId xmlns:a16="http://schemas.microsoft.com/office/drawing/2014/main" id="{20EC1FCD-C252-4889-814B-181CE1E29221}"/>
                </a:ext>
              </a:extLst>
            </p:cNvPr>
            <p:cNvSpPr txBox="1"/>
            <p:nvPr/>
          </p:nvSpPr>
          <p:spPr>
            <a:xfrm>
              <a:off x="977654" y="914399"/>
              <a:ext cx="72090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Active-Routing: Compute on the Way for Near-Data Processing</a:t>
              </a:r>
              <a:endPar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grpSp>
      <p:sp>
        <p:nvSpPr>
          <p:cNvPr id="5" name="文本框 4">
            <a:extLst>
              <a:ext uri="{FF2B5EF4-FFF2-40B4-BE49-F238E27FC236}">
                <a16:creationId xmlns:a16="http://schemas.microsoft.com/office/drawing/2014/main" id="{803B6C9C-B823-49DD-9978-044429195685}"/>
              </a:ext>
            </a:extLst>
          </p:cNvPr>
          <p:cNvSpPr txBox="1"/>
          <p:nvPr/>
        </p:nvSpPr>
        <p:spPr>
          <a:xfrm>
            <a:off x="10671521" y="5811559"/>
            <a:ext cx="977554"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2000" b="1" i="1" spc="200" dirty="0">
                <a:solidFill>
                  <a:schemeClr val="accent1"/>
                </a:solidFill>
                <a:latin typeface="碳纤维正中黑简体" panose="02010601030101010101" pitchFamily="2" charset="-122"/>
                <a:ea typeface="碳纤维正中黑简体" panose="02010601030101010101" pitchFamily="2" charset="-122"/>
              </a:rPr>
              <a:t>结</a:t>
            </a:r>
            <a:r>
              <a:rPr kumimoji="0" lang="zh-CN" altLang="en-US" sz="2000" b="1" i="1" u="none" strike="noStrike" kern="1200" cap="none" spc="200" normalizeH="0" baseline="0" noProof="0" dirty="0">
                <a:ln>
                  <a:noFill/>
                </a:ln>
                <a:solidFill>
                  <a:srgbClr val="FECB00"/>
                </a:solidFill>
                <a:effectLst/>
                <a:uLnTx/>
                <a:uFillTx/>
                <a:latin typeface="碳纤维正中黑简体" panose="02010601030101010101" pitchFamily="2" charset="-122"/>
                <a:ea typeface="碳纤维正中黑简体" panose="02010601030101010101" pitchFamily="2" charset="-122"/>
                <a:cs typeface="+mn-cs"/>
              </a:rPr>
              <a:t> </a:t>
            </a:r>
            <a:r>
              <a:rPr lang="zh-CN" altLang="en-US" sz="2000" b="1" i="1" spc="200" dirty="0">
                <a:solidFill>
                  <a:prstClr val="black"/>
                </a:solidFill>
                <a:latin typeface="碳纤维正中黑简体" panose="02010601030101010101" pitchFamily="2" charset="-122"/>
                <a:ea typeface="碳纤维正中黑简体" panose="02010601030101010101" pitchFamily="2" charset="-122"/>
              </a:rPr>
              <a:t>论</a:t>
            </a:r>
            <a:endPar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cxnSp>
        <p:nvCxnSpPr>
          <p:cNvPr id="7" name="直接连接符 6">
            <a:extLst>
              <a:ext uri="{FF2B5EF4-FFF2-40B4-BE49-F238E27FC236}">
                <a16:creationId xmlns:a16="http://schemas.microsoft.com/office/drawing/2014/main" id="{CD5FD0C3-4B60-45AF-8AC2-FC35F4EB3925}"/>
              </a:ext>
            </a:extLst>
          </p:cNvPr>
          <p:cNvCxnSpPr>
            <a:cxnSpLocks/>
            <a:stCxn id="5" idx="1"/>
          </p:cNvCxnSpPr>
          <p:nvPr/>
        </p:nvCxnSpPr>
        <p:spPr>
          <a:xfrm flipH="1">
            <a:off x="9182827"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400647EF-15EE-4A67-8473-7756E16659D4}"/>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接连接符 9">
            <a:extLst>
              <a:ext uri="{FF2B5EF4-FFF2-40B4-BE49-F238E27FC236}">
                <a16:creationId xmlns:a16="http://schemas.microsoft.com/office/drawing/2014/main" id="{603C4738-A889-4076-9458-8DC7391D6E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AFF33BD-A45F-40F9-A013-92E47B566238}"/>
              </a:ext>
            </a:extLst>
          </p:cNvPr>
          <p:cNvSpPr txBox="1"/>
          <p:nvPr/>
        </p:nvSpPr>
        <p:spPr>
          <a:xfrm>
            <a:off x="542925" y="5786978"/>
            <a:ext cx="58844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微软雅黑" panose="020B0503020204020204" pitchFamily="34" charset="-122"/>
                <a:ea typeface="微软雅黑" panose="020B0503020204020204" pitchFamily="34" charset="-122"/>
              </a:rPr>
              <a:t>Active-Routing: Compute on the Way for Near-Data Processing</a:t>
            </a:r>
          </a:p>
        </p:txBody>
      </p:sp>
      <p:cxnSp>
        <p:nvCxnSpPr>
          <p:cNvPr id="12" name="直接连接符 11">
            <a:extLst>
              <a:ext uri="{FF2B5EF4-FFF2-40B4-BE49-F238E27FC236}">
                <a16:creationId xmlns:a16="http://schemas.microsoft.com/office/drawing/2014/main" id="{28AD0577-037C-4A2A-9E13-18B5B9A85A1B}"/>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平行四边形 5">
            <a:extLst>
              <a:ext uri="{FF2B5EF4-FFF2-40B4-BE49-F238E27FC236}">
                <a16:creationId xmlns:a16="http://schemas.microsoft.com/office/drawing/2014/main" id="{6D7C8306-1E89-45FE-94B5-50478C1E9C55}"/>
              </a:ext>
            </a:extLst>
          </p:cNvPr>
          <p:cNvSpPr/>
          <p:nvPr/>
        </p:nvSpPr>
        <p:spPr>
          <a:xfrm>
            <a:off x="791709" y="1472141"/>
            <a:ext cx="2812824" cy="584776"/>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939D3723-C58A-4F69-9B58-4E1DD3EFFB21}"/>
              </a:ext>
            </a:extLst>
          </p:cNvPr>
          <p:cNvSpPr txBox="1"/>
          <p:nvPr/>
        </p:nvSpPr>
        <p:spPr>
          <a:xfrm>
            <a:off x="1651196" y="1533696"/>
            <a:ext cx="18025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cs typeface="+mn-cs"/>
              </a:rPr>
              <a:t>成果贡献</a:t>
            </a:r>
            <a:endParaRPr kumimoji="0" lang="en-US" altLang="zh-CN" sz="2400" b="1" i="0" u="none" strike="noStrike" kern="1200" cap="none" spc="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16" name="iconfont-11180-4674648">
            <a:extLst>
              <a:ext uri="{FF2B5EF4-FFF2-40B4-BE49-F238E27FC236}">
                <a16:creationId xmlns:a16="http://schemas.microsoft.com/office/drawing/2014/main" id="{0BF88FF5-3F5B-48D5-B1A6-3C3A9A2F34CB}"/>
              </a:ext>
            </a:extLst>
          </p:cNvPr>
          <p:cNvSpPr>
            <a:spLocks noChangeAspect="1"/>
          </p:cNvSpPr>
          <p:nvPr/>
        </p:nvSpPr>
        <p:spPr bwMode="auto">
          <a:xfrm>
            <a:off x="1092168" y="1559831"/>
            <a:ext cx="409393" cy="409393"/>
          </a:xfrm>
          <a:custGeom>
            <a:avLst/>
            <a:gdLst>
              <a:gd name="T0" fmla="*/ 6903 w 13303"/>
              <a:gd name="T1" fmla="*/ 13303 h 13303"/>
              <a:gd name="T2" fmla="*/ 990 w 13303"/>
              <a:gd name="T3" fmla="*/ 9352 h 13303"/>
              <a:gd name="T4" fmla="*/ 2378 w 13303"/>
              <a:gd name="T5" fmla="*/ 2378 h 13303"/>
              <a:gd name="T6" fmla="*/ 9352 w 13303"/>
              <a:gd name="T7" fmla="*/ 990 h 13303"/>
              <a:gd name="T8" fmla="*/ 13303 w 13303"/>
              <a:gd name="T9" fmla="*/ 6903 h 13303"/>
              <a:gd name="T10" fmla="*/ 11428 w 13303"/>
              <a:gd name="T11" fmla="*/ 11428 h 13303"/>
              <a:gd name="T12" fmla="*/ 6903 w 13303"/>
              <a:gd name="T13" fmla="*/ 13303 h 13303"/>
              <a:gd name="T14" fmla="*/ 10243 w 13303"/>
              <a:gd name="T15" fmla="*/ 4852 h 13303"/>
              <a:gd name="T16" fmla="*/ 9597 w 13303"/>
              <a:gd name="T17" fmla="*/ 4852 h 13303"/>
              <a:gd name="T18" fmla="*/ 6041 w 13303"/>
              <a:gd name="T19" fmla="*/ 8405 h 13303"/>
              <a:gd name="T20" fmla="*/ 4209 w 13303"/>
              <a:gd name="T21" fmla="*/ 6574 h 13303"/>
              <a:gd name="T22" fmla="*/ 3572 w 13303"/>
              <a:gd name="T23" fmla="*/ 6583 h 13303"/>
              <a:gd name="T24" fmla="*/ 3563 w 13303"/>
              <a:gd name="T25" fmla="*/ 7220 h 13303"/>
              <a:gd name="T26" fmla="*/ 5718 w 13303"/>
              <a:gd name="T27" fmla="*/ 9378 h 13303"/>
              <a:gd name="T28" fmla="*/ 6364 w 13303"/>
              <a:gd name="T29" fmla="*/ 9378 h 13303"/>
              <a:gd name="T30" fmla="*/ 10243 w 13303"/>
              <a:gd name="T31" fmla="*/ 5498 h 13303"/>
              <a:gd name="T32" fmla="*/ 10243 w 13303"/>
              <a:gd name="T33" fmla="*/ 4852 h 13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3" h="13303">
                <a:moveTo>
                  <a:pt x="6903" y="13303"/>
                </a:moveTo>
                <a:cubicBezTo>
                  <a:pt x="4314" y="13303"/>
                  <a:pt x="1981" y="11744"/>
                  <a:pt x="990" y="9352"/>
                </a:cubicBezTo>
                <a:cubicBezTo>
                  <a:pt x="0" y="6961"/>
                  <a:pt x="547" y="4208"/>
                  <a:pt x="2378" y="2378"/>
                </a:cubicBezTo>
                <a:cubicBezTo>
                  <a:pt x="4208" y="547"/>
                  <a:pt x="6961" y="0"/>
                  <a:pt x="9352" y="990"/>
                </a:cubicBezTo>
                <a:cubicBezTo>
                  <a:pt x="11744" y="1981"/>
                  <a:pt x="13303" y="4314"/>
                  <a:pt x="13303" y="6903"/>
                </a:cubicBezTo>
                <a:cubicBezTo>
                  <a:pt x="13303" y="8600"/>
                  <a:pt x="12629" y="10228"/>
                  <a:pt x="11428" y="11428"/>
                </a:cubicBezTo>
                <a:cubicBezTo>
                  <a:pt x="10228" y="12629"/>
                  <a:pt x="8600" y="13303"/>
                  <a:pt x="6903" y="13303"/>
                </a:cubicBezTo>
                <a:close/>
                <a:moveTo>
                  <a:pt x="10243" y="4852"/>
                </a:moveTo>
                <a:cubicBezTo>
                  <a:pt x="10065" y="4672"/>
                  <a:pt x="9775" y="4672"/>
                  <a:pt x="9597" y="4852"/>
                </a:cubicBezTo>
                <a:lnTo>
                  <a:pt x="6041" y="8405"/>
                </a:lnTo>
                <a:lnTo>
                  <a:pt x="4209" y="6574"/>
                </a:lnTo>
                <a:cubicBezTo>
                  <a:pt x="4029" y="6404"/>
                  <a:pt x="3747" y="6408"/>
                  <a:pt x="3572" y="6583"/>
                </a:cubicBezTo>
                <a:cubicBezTo>
                  <a:pt x="3397" y="6758"/>
                  <a:pt x="3393" y="7040"/>
                  <a:pt x="3563" y="7220"/>
                </a:cubicBezTo>
                <a:lnTo>
                  <a:pt x="5718" y="9378"/>
                </a:lnTo>
                <a:cubicBezTo>
                  <a:pt x="5897" y="9554"/>
                  <a:pt x="6185" y="9554"/>
                  <a:pt x="6364" y="9378"/>
                </a:cubicBezTo>
                <a:lnTo>
                  <a:pt x="10243" y="5498"/>
                </a:lnTo>
                <a:cubicBezTo>
                  <a:pt x="10421" y="5320"/>
                  <a:pt x="10421" y="5030"/>
                  <a:pt x="10243" y="4852"/>
                </a:cubicBezTo>
                <a:close/>
              </a:path>
            </a:pathLst>
          </a:custGeom>
          <a:solidFill>
            <a:schemeClr val="tx1"/>
          </a:solidFill>
          <a:ln>
            <a:noFill/>
          </a:ln>
        </p:spPr>
        <p:txBody>
          <a:bodyPr/>
          <a:lstStyle/>
          <a:p>
            <a:endParaRPr lang="zh-CN" altLang="en-US" dirty="0"/>
          </a:p>
        </p:txBody>
      </p:sp>
      <p:sp>
        <p:nvSpPr>
          <p:cNvPr id="18" name="live-chat_72439">
            <a:extLst>
              <a:ext uri="{FF2B5EF4-FFF2-40B4-BE49-F238E27FC236}">
                <a16:creationId xmlns:a16="http://schemas.microsoft.com/office/drawing/2014/main" id="{2942A9A4-2679-453E-B8DD-716CD7FC9CDF}"/>
              </a:ext>
            </a:extLst>
          </p:cNvPr>
          <p:cNvSpPr>
            <a:spLocks noChangeAspect="1"/>
          </p:cNvSpPr>
          <p:nvPr/>
        </p:nvSpPr>
        <p:spPr bwMode="auto">
          <a:xfrm>
            <a:off x="9091070" y="4891188"/>
            <a:ext cx="409393" cy="357377"/>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chemeClr val="tx1"/>
          </a:solidFill>
          <a:ln>
            <a:noFill/>
          </a:ln>
        </p:spPr>
      </p:sp>
      <p:sp>
        <p:nvSpPr>
          <p:cNvPr id="25" name="文本框 24">
            <a:extLst>
              <a:ext uri="{FF2B5EF4-FFF2-40B4-BE49-F238E27FC236}">
                <a16:creationId xmlns:a16="http://schemas.microsoft.com/office/drawing/2014/main" id="{AB203F01-5BCF-4F5A-955E-14006E1302FE}"/>
              </a:ext>
            </a:extLst>
          </p:cNvPr>
          <p:cNvSpPr txBox="1"/>
          <p:nvPr/>
        </p:nvSpPr>
        <p:spPr>
          <a:xfrm>
            <a:off x="648833" y="2372522"/>
            <a:ext cx="3236273"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提出了一种网络内计算架构，即主动路由，它将计算移近内存网络中的数据，并沿着路由路径聚合计算结果</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31" name="文本框 30">
            <a:extLst>
              <a:ext uri="{FF2B5EF4-FFF2-40B4-BE49-F238E27FC236}">
                <a16:creationId xmlns:a16="http://schemas.microsoft.com/office/drawing/2014/main" id="{4C3D72F7-C5F7-4A43-B03B-F53D61E4C581}"/>
              </a:ext>
            </a:extLst>
          </p:cNvPr>
          <p:cNvSpPr txBox="1"/>
          <p:nvPr/>
        </p:nvSpPr>
        <p:spPr>
          <a:xfrm>
            <a:off x="5138324" y="2385285"/>
            <a:ext cx="2918732" cy="2246769"/>
          </a:xfrm>
          <a:prstGeom prst="rect">
            <a:avLst/>
          </a:prstGeom>
          <a:noFill/>
        </p:spPr>
        <p:txBody>
          <a:bodyPr wrap="square" rtlCol="0">
            <a:spAutoFit/>
          </a:bodyPr>
          <a:lstStyle/>
          <a:p>
            <a:pPr marL="342900" indent="-342900">
              <a:buFont typeface="Arial" panose="020B0604020202020204" pitchFamily="34" charset="0"/>
              <a:buChar char="•"/>
              <a:defRPr/>
            </a:pPr>
            <a:r>
              <a:rPr kumimoji="0" lang="zh-CN" altLang="en-US"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与最先进的内存处理架构相比，主动路由可以实现高达 </a:t>
            </a:r>
            <a:r>
              <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7 </a:t>
            </a:r>
            <a:r>
              <a:rPr kumimoji="0" lang="zh-CN" altLang="en-US"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倍的加速，平均性能提高 </a:t>
            </a:r>
            <a:r>
              <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60%</a:t>
            </a:r>
            <a:r>
              <a:rPr kumimoji="0" lang="zh-CN" altLang="en-US"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，并在各种基准测试中将能量延迟积平均减少 </a:t>
            </a:r>
            <a:r>
              <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80%</a:t>
            </a:r>
          </a:p>
        </p:txBody>
      </p:sp>
      <p:cxnSp>
        <p:nvCxnSpPr>
          <p:cNvPr id="36" name="直接连接符 35">
            <a:extLst>
              <a:ext uri="{FF2B5EF4-FFF2-40B4-BE49-F238E27FC236}">
                <a16:creationId xmlns:a16="http://schemas.microsoft.com/office/drawing/2014/main" id="{73481858-10BD-4FE0-A74A-AC9C4F93E6E4}"/>
              </a:ext>
            </a:extLst>
          </p:cNvPr>
          <p:cNvCxnSpPr>
            <a:cxnSpLocks/>
          </p:cNvCxnSpPr>
          <p:nvPr/>
        </p:nvCxnSpPr>
        <p:spPr>
          <a:xfrm flipH="1">
            <a:off x="4075621" y="2136881"/>
            <a:ext cx="1" cy="2246433"/>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801EE2F-9F4F-7805-DD4F-C928FFA36818}"/>
              </a:ext>
            </a:extLst>
          </p:cNvPr>
          <p:cNvSpPr txBox="1"/>
          <p:nvPr/>
        </p:nvSpPr>
        <p:spPr>
          <a:xfrm>
            <a:off x="1050645" y="965879"/>
            <a:ext cx="1095579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活动路由，一种优化近数据处理的方法</a:t>
            </a:r>
            <a:r>
              <a:rPr kumimoji="0" lang="en-US" altLang="zh-CN"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a:t>
            </a:r>
            <a:r>
              <a:rPr kumimoji="0" lang="zh-CN" altLang="en-US"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rPr>
              <a:t>在传输过程中进行数据处理</a:t>
            </a:r>
            <a:endParaRPr kumimoji="0" lang="en-US" altLang="zh-CN" sz="2000" b="0" i="0" u="none" strike="noStrike" kern="1200" cap="none" spc="0" normalizeH="0" baseline="0" noProof="0" dirty="0">
              <a:ln>
                <a:noFill/>
              </a:ln>
              <a:solidFill>
                <a:prstClr val="black"/>
              </a:solidFill>
              <a:effectLst/>
              <a:uLnTx/>
              <a:uFillTx/>
              <a:latin typeface="方正宋刻本秀楷简体" panose="02010600030101010101" charset="-122"/>
              <a:ea typeface="方正宋刻本秀楷简体" panose="02010600030101010101" charset="-122"/>
            </a:endParaRPr>
          </a:p>
        </p:txBody>
      </p:sp>
      <p:sp>
        <p:nvSpPr>
          <p:cNvPr id="19" name="AutoShape 2" descr="Figure 1. - Hybrid memory cube">
            <a:extLst>
              <a:ext uri="{FF2B5EF4-FFF2-40B4-BE49-F238E27FC236}">
                <a16:creationId xmlns:a16="http://schemas.microsoft.com/office/drawing/2014/main" id="{C40B53DB-0DAB-F8D8-27E4-46B785BA9D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文本框 38">
            <a:extLst>
              <a:ext uri="{FF2B5EF4-FFF2-40B4-BE49-F238E27FC236}">
                <a16:creationId xmlns:a16="http://schemas.microsoft.com/office/drawing/2014/main" id="{9D347670-D886-3C59-15E1-6FB2D8C77666}"/>
              </a:ext>
            </a:extLst>
          </p:cNvPr>
          <p:cNvSpPr txBox="1"/>
          <p:nvPr/>
        </p:nvSpPr>
        <p:spPr>
          <a:xfrm>
            <a:off x="791709" y="4516709"/>
            <a:ext cx="2702236" cy="646331"/>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提出了一种三阶段数据包处理的新机制</a:t>
            </a:r>
            <a:endParaRPr lang="en-US" altLang="zh-CN" sz="1800" dirty="0">
              <a:solidFill>
                <a:prstClr val="black"/>
              </a:solidFill>
              <a:latin typeface="方正宋刻本秀楷简体" panose="02000000000000000000" pitchFamily="2" charset="-122"/>
              <a:ea typeface="方正宋刻本秀楷简体" panose="02000000000000000000" pitchFamily="2" charset="-122"/>
            </a:endParaRPr>
          </a:p>
        </p:txBody>
      </p:sp>
    </p:spTree>
    <p:extLst>
      <p:ext uri="{BB962C8B-B14F-4D97-AF65-F5344CB8AC3E}">
        <p14:creationId xmlns:p14="http://schemas.microsoft.com/office/powerpoint/2010/main" val="3809790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主题​​">
  <a:themeElements>
    <a:clrScheme name="自定义 8">
      <a:dk1>
        <a:sysClr val="windowText" lastClr="000000"/>
      </a:dk1>
      <a:lt1>
        <a:sysClr val="window" lastClr="FFFFFF"/>
      </a:lt1>
      <a:dk2>
        <a:srgbClr val="44546A"/>
      </a:dk2>
      <a:lt2>
        <a:srgbClr val="E7E6E6"/>
      </a:lt2>
      <a:accent1>
        <a:srgbClr val="0B88F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TotalTime>
  <Words>834</Words>
  <Application>Microsoft Office PowerPoint</Application>
  <PresentationFormat>宽屏</PresentationFormat>
  <Paragraphs>77</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方正宋刻本秀楷简体</vt:lpstr>
      <vt:lpstr>微软雅黑</vt:lpstr>
      <vt:lpstr>Tw Cen MT Condensed Extra Bold</vt:lpstr>
      <vt:lpstr>碳纤维正中黑简体</vt:lpstr>
      <vt:lpstr>等线</vt:lpstr>
      <vt:lpstr>等线 Light</vt:lpstr>
      <vt:lpstr>Arial</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 奕琛</dc:creator>
  <cp:lastModifiedBy>River Rainbow</cp:lastModifiedBy>
  <cp:revision>12</cp:revision>
  <dcterms:created xsi:type="dcterms:W3CDTF">2020-03-14T11:10:39Z</dcterms:created>
  <dcterms:modified xsi:type="dcterms:W3CDTF">2022-11-14T13:39:17Z</dcterms:modified>
</cp:coreProperties>
</file>