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9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F082-8EC2-E49D-A4C4-01EA48643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8FDD2-373D-780E-51AC-7631B9EBD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52246-E7E6-6F70-D5CE-26F7668C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5316D-9497-161F-FF19-610CD2FD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877E5-B526-5FF3-9BE2-1556EF39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2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06F81-4F47-A34C-D546-6FC53920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E3A7F-5412-C354-D3F3-83433D55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3A7F7-8530-F755-1FF6-FFBCD152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CF75D-5504-47DA-66F6-BE631D77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25BCC-1C66-CDC3-39E6-4C3D37CB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1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423949-0579-E750-3802-E11AC410C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3468C-E0D1-996B-503E-DA993B3B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FA0F6-20B4-3135-C776-D043F9D7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D61F9-E821-1C8F-FBA7-0BBCCEA3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35573-30D2-303C-865E-1FA3A4B8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36140-2ABE-D73D-5898-6D2D0DFD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755F6-D241-8A88-170C-FB3E9BAD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E075D-9EE5-8591-4113-1561DF72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FE345-DB79-CCA7-68D3-8DCB352B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0AFA1-F094-F36C-DBF0-77045E95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6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50F5B-FA72-AADC-51FA-65E238E9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989A3-5494-2AF5-A2C8-3BE3A5C0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BDA7C-A762-0436-6BF6-2FC0085E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AF7FE-BAF0-D34B-1658-D6066E3D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25B48-4E07-AF1F-82F2-E39B3B2F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04669-9A9F-8A9F-EE25-D4C8882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6B5D2-F814-D9C0-1433-06133600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2AA21-F84E-CA9A-C142-56632C6C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D787D-9290-8A10-7030-84CD6DC6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C215D-6FEA-6F74-B9A3-09E3E114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45152-E5D5-7997-A584-5BFA010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390B3-3189-2B3E-7CF9-C9CA6C44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93917-BC5F-6AE0-3371-F4A35D30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8F59E-B4B0-7B48-D0F6-4781C368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9CA07-4519-9756-F4AD-36A5AB46C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BD2CA9-6336-0DD2-5A94-CF5C66172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9B7752-33B5-5DA2-ADE0-4592D5E4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A377C4-D0E0-E33C-86B5-B3D8C332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DA51AC-93A5-3C44-6C42-63E2A4EC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5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F3A13-A808-40B4-7451-82CA4F2D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40374E-1C9B-BD29-FD64-18BDCCC9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505AF9-A738-213A-72BD-6791FB15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5523C-2581-1EF0-FB46-D356106E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0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5547F6-8146-9BA1-BCFE-C575BF31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4EC3B-FDC3-566D-BBDB-446FD0E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2E990-A2B1-4B35-F8F2-C03351DB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F996-57F4-435E-073D-90CAB63B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742BA-D091-FC1A-1184-605A1C95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3DA84-3F99-7366-2076-AE524A5B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94891-4A83-9F24-A6A9-D925C4B9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FFAF4-0538-C18A-43E8-55219356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0F3FF-98AE-F944-8A59-63C0B1C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9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67597-32FE-A0E6-6ECF-A9FCF12B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DBC97B-7BB4-7E11-5B90-8B3C7DB32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0C5B7-0F6C-C4B7-3442-EFB85FD5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163B3-3962-2852-8BF3-D25BDF1D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09F01-6148-8D32-26FB-15CA8EFE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DF4C0-0ABC-A1BA-27FF-1DA17B7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67B01-554E-DD6B-E50F-41C2123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B067D-4CD3-03F2-9230-6626DF85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853B8-8FEF-60DA-CCF7-F4EDBBF63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382A-571F-40BD-A929-0D21E0CCE42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40F58-9AF3-687C-8037-C6304FC5D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24F1E-D752-7489-955C-F24C55A5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89D9-40E7-43E0-911B-B0BF5577A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653336" TargetMode="External"/><Relationship Id="rId2" Type="http://schemas.openxmlformats.org/officeDocument/2006/relationships/hyperlink" Target="https://blog.csdn.net/aaalswaaa1/article/details/12027459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51cto.com/u_6811786/3813639" TargetMode="External"/><Relationship Id="rId4" Type="http://schemas.openxmlformats.org/officeDocument/2006/relationships/hyperlink" Target="https://zhuanlan.zhihu.com/p/37748088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zyb228/article/details/12801735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0052256/article/details/1242113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0052256/article/details/1242113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2982594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zhuanlan.zhihu.com/p/5471229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sychopy/psychopy" TargetMode="External"/><Relationship Id="rId5" Type="http://schemas.openxmlformats.org/officeDocument/2006/relationships/hyperlink" Target="https://mp.weixin.qq.com/s?__biz=MzI0MTQxNDE5NA==&amp;mid=2247487142&amp;idx=1&amp;sn=3320d6db7be09e8eededef75de1b3e85&amp;chksm=e90ab7fbde7d3eede507b9262732d090a535e87cf1a2d902d7ce482f49fe2bbe3956449f7f22&amp;scene=21#wechat_redirect" TargetMode="External"/><Relationship Id="rId4" Type="http://schemas.openxmlformats.org/officeDocument/2006/relationships/hyperlink" Target="https://www.psychopy.org/documentatio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2842335/article/details/85629705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openvibe.inria.fr/documentation-inde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log.csdn.net/qq_15017307/article/details/116464354" TargetMode="External"/><Relationship Id="rId4" Type="http://schemas.openxmlformats.org/officeDocument/2006/relationships/hyperlink" Target="https://cloud.tencent.com/developer/news/33780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2842335/article/details/85629705" TargetMode="External"/><Relationship Id="rId2" Type="http://schemas.openxmlformats.org/officeDocument/2006/relationships/hyperlink" Target="http://openvibe.inria.fr/documentation-inde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15017307/article/details/116464354" TargetMode="External"/><Relationship Id="rId4" Type="http://schemas.openxmlformats.org/officeDocument/2006/relationships/hyperlink" Target="https://cloud.tencent.com/developer/news/33780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2842335/article/details/85629705" TargetMode="External"/><Relationship Id="rId2" Type="http://schemas.openxmlformats.org/officeDocument/2006/relationships/hyperlink" Target="http://openvibe.inria.fr/documentation-inde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15017307/article/details/116464354" TargetMode="External"/><Relationship Id="rId4" Type="http://schemas.openxmlformats.org/officeDocument/2006/relationships/hyperlink" Target="https://cloud.tencent.com/developer/news/3378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2D7FE-3B11-014C-A91E-E73D4EC5B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2023-2</a:t>
            </a:r>
            <a:r>
              <a:rPr lang="zh-CN" altLang="en-US" dirty="0"/>
              <a:t>月初调报告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5C0E6-DDA2-A4CE-7E6D-6E6D6720C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BCI</a:t>
            </a:r>
            <a:r>
              <a:rPr lang="zh-CN" altLang="en-US" dirty="0"/>
              <a:t>软件平台流行性的初步调研</a:t>
            </a:r>
          </a:p>
        </p:txBody>
      </p:sp>
    </p:spTree>
    <p:extLst>
      <p:ext uri="{BB962C8B-B14F-4D97-AF65-F5344CB8AC3E}">
        <p14:creationId xmlns:p14="http://schemas.microsoft.com/office/powerpoint/2010/main" val="250961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93A0FDEF-3AF0-61AF-A134-C24D9C46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3. BCI</a:t>
            </a:r>
            <a:r>
              <a:rPr lang="zh-CN" altLang="en-US" dirty="0"/>
              <a:t>公开数据集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C5FB97-6090-9D4F-5D28-4A5F8FD7C8C5}"/>
              </a:ext>
            </a:extLst>
          </p:cNvPr>
          <p:cNvSpPr txBox="1"/>
          <p:nvPr/>
        </p:nvSpPr>
        <p:spPr>
          <a:xfrm>
            <a:off x="1257300" y="161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EEG </a:t>
            </a:r>
            <a:r>
              <a:rPr lang="zh-CN" altLang="en-US" dirty="0">
                <a:hlinkClick r:id="rId2"/>
              </a:rPr>
              <a:t>数据集整理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eeg</a:t>
            </a:r>
            <a:r>
              <a:rPr lang="zh-CN" altLang="en-US" dirty="0">
                <a:hlinkClick r:id="rId2"/>
              </a:rPr>
              <a:t>数据集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沃</a:t>
            </a:r>
            <a:r>
              <a:rPr lang="en-US" altLang="zh-CN" dirty="0">
                <a:hlinkClick r:id="rId2"/>
              </a:rPr>
              <a:t>·</a:t>
            </a:r>
            <a:r>
              <a:rPr lang="zh-CN" altLang="en-US" dirty="0">
                <a:hlinkClick r:id="rId2"/>
              </a:rPr>
              <a:t>夏澈德的博客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152A84-0932-338F-E220-2FBFB9F204FF}"/>
              </a:ext>
            </a:extLst>
          </p:cNvPr>
          <p:cNvSpPr txBox="1"/>
          <p:nvPr/>
        </p:nvSpPr>
        <p:spPr>
          <a:xfrm>
            <a:off x="1257300" y="23037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上海交大情感脑电数据集</a:t>
            </a:r>
            <a:r>
              <a:rPr lang="en-US" altLang="zh-CN">
                <a:hlinkClick r:id="rId3"/>
              </a:rPr>
              <a:t>(SEED)</a:t>
            </a:r>
            <a:r>
              <a:rPr lang="zh-CN" altLang="en-US">
                <a:hlinkClick r:id="rId3"/>
              </a:rPr>
              <a:t>简介 </a:t>
            </a:r>
            <a:r>
              <a:rPr lang="en-US" altLang="zh-CN">
                <a:hlinkClick r:id="rId3"/>
              </a:rPr>
              <a:t>- </a:t>
            </a:r>
            <a:r>
              <a:rPr lang="zh-CN" altLang="en-US">
                <a:hlinkClick r:id="rId3"/>
              </a:rPr>
              <a:t>腾讯云开发者社区</a:t>
            </a:r>
            <a:r>
              <a:rPr lang="en-US" altLang="zh-CN">
                <a:hlinkClick r:id="rId3"/>
              </a:rPr>
              <a:t>-</a:t>
            </a:r>
            <a:r>
              <a:rPr lang="zh-CN" altLang="en-US">
                <a:hlinkClick r:id="rId3"/>
              </a:rPr>
              <a:t>腾讯云 </a:t>
            </a:r>
            <a:r>
              <a:rPr lang="en-US" altLang="zh-CN">
                <a:hlinkClick r:id="rId3"/>
              </a:rPr>
              <a:t>(tencent.com)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0AFED6-9A92-6AE7-1FF8-40630ACF503E}"/>
              </a:ext>
            </a:extLst>
          </p:cNvPr>
          <p:cNvSpPr txBox="1"/>
          <p:nvPr/>
        </p:nvSpPr>
        <p:spPr>
          <a:xfrm>
            <a:off x="1257300" y="32689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EEG </a:t>
            </a:r>
            <a:r>
              <a:rPr lang="zh-CN" altLang="en-US" dirty="0">
                <a:hlinkClick r:id="rId4"/>
              </a:rPr>
              <a:t>公开数据集整理 </a:t>
            </a:r>
            <a:r>
              <a:rPr lang="en-US" altLang="zh-CN" dirty="0">
                <a:hlinkClick r:id="rId4"/>
              </a:rPr>
              <a:t>- </a:t>
            </a:r>
            <a:r>
              <a:rPr lang="zh-CN" altLang="en-US" dirty="0">
                <a:hlinkClick r:id="rId4"/>
              </a:rPr>
              <a:t>知乎 </a:t>
            </a:r>
            <a:r>
              <a:rPr lang="en-US" altLang="zh-CN" dirty="0">
                <a:hlinkClick r:id="rId4"/>
              </a:rPr>
              <a:t>(zhihu.com)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6A193F-2FC6-6F28-06D0-CAF5A9E0AF14}"/>
              </a:ext>
            </a:extLst>
          </p:cNvPr>
          <p:cNvSpPr txBox="1"/>
          <p:nvPr/>
        </p:nvSpPr>
        <p:spPr>
          <a:xfrm>
            <a:off x="1257300" y="39608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脑信号数据下载</a:t>
            </a:r>
            <a:r>
              <a:rPr lang="en-US" altLang="zh-CN" dirty="0">
                <a:hlinkClick r:id="rId5"/>
              </a:rPr>
              <a:t>_51CTO</a:t>
            </a:r>
            <a:r>
              <a:rPr lang="zh-CN" altLang="en-US" dirty="0">
                <a:hlinkClick r:id="rId5"/>
              </a:rPr>
              <a:t>博客</a:t>
            </a:r>
            <a:r>
              <a:rPr lang="en-US" altLang="zh-CN" dirty="0">
                <a:hlinkClick r:id="rId5"/>
              </a:rPr>
              <a:t>_</a:t>
            </a:r>
            <a:r>
              <a:rPr lang="zh-CN" altLang="en-US" dirty="0">
                <a:hlinkClick r:id="rId5"/>
              </a:rPr>
              <a:t>脑信号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0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93A0FDEF-3AF0-61AF-A134-C24D9C46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其他阅读材料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B3CB68-9D66-A780-A383-269F1A408DAD}"/>
              </a:ext>
            </a:extLst>
          </p:cNvPr>
          <p:cNvSpPr txBox="1"/>
          <p:nvPr/>
        </p:nvSpPr>
        <p:spPr>
          <a:xfrm>
            <a:off x="1000124" y="1610410"/>
            <a:ext cx="6438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u="sng" dirty="0">
                <a:solidFill>
                  <a:srgbClr val="FF5C57"/>
                </a:solidFill>
                <a:effectLst/>
                <a:latin typeface="consolas" panose="020B0609020204030204" pitchFamily="49" charset="0"/>
              </a:rPr>
              <a:t>https://pdf.dfcfw.com/pdf/H3_AP202201121539917091_1.pdf?1641976029000.pdf</a:t>
            </a:r>
            <a:endParaRPr lang="en-US" altLang="zh-CN" b="0" dirty="0">
              <a:solidFill>
                <a:srgbClr val="EFF0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48BBF0-7318-A0FE-0E8A-773845220ED4}"/>
              </a:ext>
            </a:extLst>
          </p:cNvPr>
          <p:cNvSpPr txBox="1"/>
          <p:nvPr/>
        </p:nvSpPr>
        <p:spPr>
          <a:xfrm>
            <a:off x="1000124" y="24962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脑机接口综合性开源软件平台</a:t>
            </a:r>
            <a:r>
              <a:rPr lang="en-US" altLang="zh-CN" dirty="0" err="1">
                <a:hlinkClick r:id="rId2"/>
              </a:rPr>
              <a:t>MetaBCI</a:t>
            </a:r>
            <a:r>
              <a:rPr lang="zh-CN" altLang="en-US" dirty="0">
                <a:hlinkClick r:id="rId2"/>
              </a:rPr>
              <a:t>功能介绍及获取方式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脑机接口社区的博客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77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26B6C-7B23-B818-E7D8-15AF92BD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1. BCI</a:t>
            </a:r>
            <a:r>
              <a:rPr lang="zh-CN" altLang="en-US" dirty="0"/>
              <a:t>软件模块构成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BB571-D3B6-E55E-03CD-1195840F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51330"/>
            <a:ext cx="10515600" cy="858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脑</a:t>
            </a:r>
            <a:r>
              <a:rPr lang="en-US" altLang="zh-CN" dirty="0"/>
              <a:t>-</a:t>
            </a:r>
            <a:r>
              <a:rPr lang="zh-CN" altLang="en-US" dirty="0"/>
              <a:t>机接口能够实现大脑与外界设备的直接通讯，其中对于从脑到机的方向，在</a:t>
            </a:r>
            <a:r>
              <a:rPr lang="zh-CN" altLang="en-US" u="sng" dirty="0"/>
              <a:t>软件处理层面</a:t>
            </a:r>
            <a:r>
              <a:rPr lang="zh-CN" altLang="en-US" dirty="0"/>
              <a:t>看大致分为</a:t>
            </a:r>
            <a:r>
              <a:rPr lang="en-US" altLang="zh-CN" dirty="0"/>
              <a:t>6</a:t>
            </a:r>
            <a:r>
              <a:rPr lang="zh-CN" altLang="en-US" dirty="0"/>
              <a:t>步：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3A3814-611D-6FB6-9D6D-778786E16BDD}"/>
              </a:ext>
            </a:extLst>
          </p:cNvPr>
          <p:cNvSpPr txBox="1"/>
          <p:nvPr/>
        </p:nvSpPr>
        <p:spPr>
          <a:xfrm>
            <a:off x="666749" y="5763310"/>
            <a:ext cx="6753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参阅资料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  <a:hlinkClick r:id="rId2"/>
            </a:endParaRPr>
          </a:p>
          <a:p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1. 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解析全球热点脑机接口平台（下）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_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壹脑云的博客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-CSDN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博客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001D0F-D71B-AE41-8408-DC5027F8830E}"/>
              </a:ext>
            </a:extLst>
          </p:cNvPr>
          <p:cNvSpPr txBox="1"/>
          <p:nvPr/>
        </p:nvSpPr>
        <p:spPr>
          <a:xfrm>
            <a:off x="904875" y="2664469"/>
            <a:ext cx="9629776" cy="2506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大脑活动测量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这一步包括测量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BCI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用户的大脑活动，测量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BCI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系统的脑活动主要使用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EEG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来执行。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预处理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预处理主要是在采集到的信号中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去除噪声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增强特定的大脑信号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，例如可使用不同种类的预处理算法，如时间滤波器和空间滤波器（独立主成分分析和表面拉普拉斯）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特征提取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信号经过预处理之后就可以提取特征了。这些特征由几个值组成，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描述了嵌入信号中的相关信息，例如特定频带中信号的功率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OpenViBE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中可提取的特征包括频带功率特性或功率谱密度。</a:t>
            </a:r>
          </a:p>
        </p:txBody>
      </p:sp>
    </p:spTree>
    <p:extLst>
      <p:ext uri="{BB962C8B-B14F-4D97-AF65-F5344CB8AC3E}">
        <p14:creationId xmlns:p14="http://schemas.microsoft.com/office/powerpoint/2010/main" val="116019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3A3814-611D-6FB6-9D6D-778786E16BDD}"/>
              </a:ext>
            </a:extLst>
          </p:cNvPr>
          <p:cNvSpPr txBox="1"/>
          <p:nvPr/>
        </p:nvSpPr>
        <p:spPr>
          <a:xfrm>
            <a:off x="666749" y="5763310"/>
            <a:ext cx="6753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参阅资料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  <a:hlinkClick r:id="rId2"/>
            </a:endParaRPr>
          </a:p>
          <a:p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1. 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解析全球热点脑机接口平台（下）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_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壹脑云的博客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-CSDN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博客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CCEEC-A364-F31A-F8A9-6BE39A57D56B}"/>
              </a:ext>
            </a:extLst>
          </p:cNvPr>
          <p:cNvSpPr txBox="1"/>
          <p:nvPr/>
        </p:nvSpPr>
        <p:spPr>
          <a:xfrm>
            <a:off x="904875" y="2496927"/>
            <a:ext cx="9767889" cy="317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分类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特征向量被输入到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一种分类器的算法中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分类器给每个特征向量分配一个类别，这个类别是已经被识别的脑信号的标识符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。通常，使用来自每个类别的一组特征向量预先训练分类器。用于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BCI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的分类器的一个例子是线性判别分析（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LDA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译码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一旦识别出信号的类别，就可以将其与发送到计算机的命令相关联，以便控制机器人或假肢。在当前基于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EEG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BCI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系统中，</a:t>
            </a:r>
            <a:r>
              <a:rPr kumimoji="0" lang="zh-CN" alt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可能的命令数量通常在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之间变化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6.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反馈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执行完以上步骤后，应该向用户提供反馈，以便用户可以确定大脑信号是否被正确执行。这是一个重要步骤，有助于用户控制大脑活动。反馈可以是简单的视觉或听觉提示，或者可以提供更高级的反馈，例如修改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OpenViBE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向其发送命令的虚拟环境。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3A0FDEF-3AF0-61AF-A134-C24D9C46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1. BCI</a:t>
            </a:r>
            <a:r>
              <a:rPr lang="zh-CN" altLang="en-US" dirty="0"/>
              <a:t>软件模块构成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D893CD6-E3BA-0BC1-E0B8-949821BC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51330"/>
            <a:ext cx="10515600" cy="858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脑</a:t>
            </a:r>
            <a:r>
              <a:rPr lang="en-US" altLang="zh-CN" dirty="0"/>
              <a:t>-</a:t>
            </a:r>
            <a:r>
              <a:rPr lang="zh-CN" altLang="en-US" dirty="0"/>
              <a:t>机接口能够实现大脑与外界设备的直接通讯，其中对于从脑到机的方向，在</a:t>
            </a:r>
            <a:r>
              <a:rPr lang="zh-CN" altLang="en-US" u="sng" dirty="0"/>
              <a:t>软件处理层面</a:t>
            </a:r>
            <a:r>
              <a:rPr lang="zh-CN" altLang="en-US" dirty="0"/>
              <a:t>看大致分为</a:t>
            </a:r>
            <a:r>
              <a:rPr lang="en-US" altLang="zh-CN" dirty="0"/>
              <a:t>6</a:t>
            </a:r>
            <a:r>
              <a:rPr lang="zh-CN" altLang="en-US" dirty="0"/>
              <a:t>步：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170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4CCEEC-A364-F31A-F8A9-6BE39A57D56B}"/>
              </a:ext>
            </a:extLst>
          </p:cNvPr>
          <p:cNvSpPr txBox="1"/>
          <p:nvPr/>
        </p:nvSpPr>
        <p:spPr>
          <a:xfrm>
            <a:off x="904875" y="2496927"/>
            <a:ext cx="976788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侧重于实验设计、视觉刺激呈现、数据采集与预处理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3A0FDEF-3AF0-61AF-A134-C24D9C46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2. BCI</a:t>
            </a:r>
            <a:r>
              <a:rPr lang="zh-CN" altLang="en-US" dirty="0"/>
              <a:t>软件平台介绍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D893CD6-E3BA-0BC1-E0B8-949821BC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51330"/>
            <a:ext cx="10515600" cy="858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目前已经有一些十分流行的软件平台，它们往往侧重于</a:t>
            </a:r>
            <a:r>
              <a:rPr lang="zh-CN" altLang="en-US" u="sng" dirty="0"/>
              <a:t>软件处理层面</a:t>
            </a:r>
            <a:r>
              <a:rPr lang="zh-CN" altLang="en-US" dirty="0"/>
              <a:t>的一个或几个步骤。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94DAF4-68C3-9AFD-FAFB-F7AB9539B5E1}"/>
              </a:ext>
            </a:extLst>
          </p:cNvPr>
          <p:cNvSpPr txBox="1"/>
          <p:nvPr/>
        </p:nvSpPr>
        <p:spPr>
          <a:xfrm>
            <a:off x="1409700" y="3255404"/>
            <a:ext cx="653415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PsychoPy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一款基于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开发的心理学工具包，旨在提供一套足够强大、现代化的工具，帮助各界心理学者设计、开展实验，是一个用于设计实验任务、构建刺激程序的工具包，包含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库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(pip install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psychopy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和独立的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GUI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开发工具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(Windows .exe release)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05D1D4-F734-119F-F9BD-2535879DF727}"/>
              </a:ext>
            </a:extLst>
          </p:cNvPr>
          <p:cNvSpPr txBox="1"/>
          <p:nvPr/>
        </p:nvSpPr>
        <p:spPr>
          <a:xfrm>
            <a:off x="1409700" y="4635167"/>
            <a:ext cx="653415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OpenVibe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一款软件模块化的平台，专门用于脑电数据的采集、预处理和可视化，以及与虚拟现实的交互。平台独立于不同软硬件设备运行，允许与各种输入设备一起运行，例如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EEG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995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4CCEEC-A364-F31A-F8A9-6BE39A57D56B}"/>
              </a:ext>
            </a:extLst>
          </p:cNvPr>
          <p:cNvSpPr txBox="1"/>
          <p:nvPr/>
        </p:nvSpPr>
        <p:spPr>
          <a:xfrm>
            <a:off x="904875" y="2496927"/>
            <a:ext cx="976788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侧重于数据处理分析与可视化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3A0FDEF-3AF0-61AF-A134-C24D9C46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2. BCI</a:t>
            </a:r>
            <a:r>
              <a:rPr lang="zh-CN" altLang="en-US" dirty="0"/>
              <a:t>软件平台介绍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D893CD6-E3BA-0BC1-E0B8-949821BC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51330"/>
            <a:ext cx="10515600" cy="858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目前已经有一些十分流行的软件平台，它们往往侧重于</a:t>
            </a:r>
            <a:r>
              <a:rPr lang="zh-CN" altLang="en-US" u="sng" dirty="0"/>
              <a:t>软件处理层面</a:t>
            </a:r>
            <a:r>
              <a:rPr lang="zh-CN" altLang="en-US" dirty="0"/>
              <a:t>的一个或几个步骤。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94DAF4-68C3-9AFD-FAFB-F7AB9539B5E1}"/>
              </a:ext>
            </a:extLst>
          </p:cNvPr>
          <p:cNvSpPr txBox="1"/>
          <p:nvPr/>
        </p:nvSpPr>
        <p:spPr>
          <a:xfrm>
            <a:off x="1285875" y="2897961"/>
            <a:ext cx="696277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MNE-Python</a:t>
            </a:r>
            <a:r>
              <a:rPr kumimoji="0" lang="zh-CN" altLang="en-US" sz="1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一款专门用来处理</a:t>
            </a: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EEG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EMG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ECG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等生理数据的</a:t>
            </a: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工具库，能够高效分析、可视化这些生理数据。它的最大特点是：</a:t>
            </a: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可以很方便结合使用基于</a:t>
            </a: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的很多机器学习库；</a:t>
            </a: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基于</a:t>
            </a: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的可视化库例如</a:t>
            </a:r>
            <a:r>
              <a:rPr kumimoji="0" lang="en-US" altLang="zh-CN" sz="16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matplotlib</a:t>
            </a:r>
            <a:r>
              <a:rPr kumimoji="0" lang="zh-CN" altLang="en-US" sz="16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6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seaborn</a:t>
            </a: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等进行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丰富的可视化。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05D1D4-F734-119F-F9BD-2535879DF727}"/>
              </a:ext>
            </a:extLst>
          </p:cNvPr>
          <p:cNvSpPr txBox="1"/>
          <p:nvPr/>
        </p:nvSpPr>
        <p:spPr>
          <a:xfrm>
            <a:off x="1285875" y="3963792"/>
            <a:ext cx="696277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EEG-Lab</a:t>
            </a: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一个交互式的</a:t>
            </a:r>
            <a:r>
              <a:rPr kumimoji="0" lang="en-US" altLang="zh-CN" sz="1600" b="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matlab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工具箱，用于处理连续的和与事件相关的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EEG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MEG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和其他电生理数据，包括独立成分分析（</a:t>
            </a:r>
            <a:r>
              <a:rPr kumimoji="0" lang="en-US" altLang="zh-CN" sz="1600" b="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ica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）、时间</a:t>
            </a: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频率分析、伪影抑制、事件相关统计以及对平均和单次试验数据的几种有用的可视化模式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F895E3-98E1-BBBC-79B2-DB822137F3C0}"/>
              </a:ext>
            </a:extLst>
          </p:cNvPr>
          <p:cNvSpPr txBox="1"/>
          <p:nvPr/>
        </p:nvSpPr>
        <p:spPr>
          <a:xfrm>
            <a:off x="1285874" y="4808024"/>
            <a:ext cx="696277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BrainVision</a:t>
            </a:r>
            <a:r>
              <a:rPr lang="en-US" altLang="zh-CN" sz="1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Analyzer</a:t>
            </a: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BrainProducts</a:t>
            </a: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的产品，兼容多种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EEG</a:t>
            </a: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用于收集、预处理、分析和可视化数据</a:t>
            </a:r>
            <a:endParaRPr kumimoji="0" lang="zh-CN" altLang="en-US" sz="1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3A3814-611D-6FB6-9D6D-778786E16BDD}"/>
              </a:ext>
            </a:extLst>
          </p:cNvPr>
          <p:cNvSpPr txBox="1"/>
          <p:nvPr/>
        </p:nvSpPr>
        <p:spPr>
          <a:xfrm>
            <a:off x="904875" y="5029671"/>
            <a:ext cx="675322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参阅资料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1. </a:t>
            </a:r>
            <a:r>
              <a:rPr lang="en-US" altLang="zh-CN" sz="1400" dirty="0" err="1">
                <a:hlinkClick r:id="rId2"/>
              </a:rPr>
              <a:t>PsychoPy</a:t>
            </a:r>
            <a:r>
              <a:rPr lang="en-US" altLang="zh-CN" sz="1400" dirty="0">
                <a:hlinkClick r:id="rId2"/>
              </a:rPr>
              <a:t> </a:t>
            </a:r>
            <a:r>
              <a:rPr lang="zh-CN" altLang="en-US" sz="1400" dirty="0">
                <a:hlinkClick r:id="rId2"/>
              </a:rPr>
              <a:t>简明扼要上手指南</a:t>
            </a:r>
            <a:r>
              <a:rPr lang="en-US" altLang="zh-CN" sz="1400" dirty="0">
                <a:hlinkClick r:id="rId2"/>
              </a:rPr>
              <a:t>——</a:t>
            </a:r>
            <a:r>
              <a:rPr lang="zh-CN" altLang="en-US" sz="1400" dirty="0">
                <a:hlinkClick r:id="rId2"/>
              </a:rPr>
              <a:t>入门篇 </a:t>
            </a:r>
            <a:r>
              <a:rPr lang="en-US" altLang="zh-CN" sz="1400" dirty="0">
                <a:hlinkClick r:id="rId2"/>
              </a:rPr>
              <a:t>- </a:t>
            </a:r>
            <a:r>
              <a:rPr lang="zh-CN" altLang="en-US" sz="1400" dirty="0">
                <a:hlinkClick r:id="rId2"/>
              </a:rPr>
              <a:t>知乎 </a:t>
            </a:r>
            <a:r>
              <a:rPr lang="en-US" altLang="zh-CN" sz="1400" dirty="0">
                <a:hlinkClick r:id="rId2"/>
              </a:rPr>
              <a:t>(zhihu.com)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1400" dirty="0">
                <a:hlinkClick r:id="rId3"/>
              </a:rPr>
              <a:t>如何利用</a:t>
            </a:r>
            <a:r>
              <a:rPr lang="en-US" altLang="zh-CN" sz="1400" dirty="0" err="1">
                <a:hlinkClick r:id="rId3"/>
              </a:rPr>
              <a:t>PsychoPy</a:t>
            </a:r>
            <a:r>
              <a:rPr lang="zh-CN" altLang="en-US" sz="1400" dirty="0">
                <a:hlinkClick r:id="rId3"/>
              </a:rPr>
              <a:t>编写一个经典心理学实验</a:t>
            </a:r>
            <a:r>
              <a:rPr lang="en-US" altLang="zh-CN" sz="1400" dirty="0">
                <a:hlinkClick r:id="rId3"/>
              </a:rPr>
              <a:t>——</a:t>
            </a:r>
            <a:r>
              <a:rPr lang="zh-CN" altLang="en-US" sz="1400" dirty="0">
                <a:hlinkClick r:id="rId3"/>
              </a:rPr>
              <a:t>以返回抑制为例 </a:t>
            </a:r>
            <a:r>
              <a:rPr lang="en-US" altLang="zh-CN" sz="1400" dirty="0">
                <a:hlinkClick r:id="rId3"/>
              </a:rPr>
              <a:t>- </a:t>
            </a:r>
            <a:r>
              <a:rPr lang="zh-CN" altLang="en-US" sz="1400" dirty="0">
                <a:hlinkClick r:id="rId3"/>
              </a:rPr>
              <a:t>知乎 </a:t>
            </a:r>
            <a:r>
              <a:rPr lang="en-US" altLang="zh-CN" sz="1400" dirty="0">
                <a:hlinkClick r:id="rId3"/>
              </a:rPr>
              <a:t>(zhihu.com)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en-US" altLang="zh-CN" sz="1600" dirty="0">
                <a:hlinkClick r:id="rId4"/>
              </a:rPr>
              <a:t>Documentation — </a:t>
            </a:r>
            <a:r>
              <a:rPr lang="en-US" altLang="zh-CN" sz="1600" dirty="0" err="1">
                <a:hlinkClick r:id="rId4"/>
              </a:rPr>
              <a:t>PsychoPy</a:t>
            </a:r>
            <a:r>
              <a:rPr lang="en-US" altLang="zh-CN" sz="1600" dirty="0">
                <a:hlinkClick r:id="rId4"/>
              </a:rPr>
              <a:t> v2023.1.1</a:t>
            </a:r>
            <a:endParaRPr lang="en-US" altLang="zh-CN" sz="1600" dirty="0"/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4.</a:t>
            </a:r>
            <a:r>
              <a:rPr lang="zh-CN" altLang="en-US" sz="1600" dirty="0">
                <a:hlinkClick r:id="rId5"/>
              </a:rPr>
              <a:t>第</a:t>
            </a:r>
            <a:r>
              <a:rPr lang="en-US" altLang="zh-CN" sz="1600" dirty="0">
                <a:hlinkClick r:id="rId5"/>
              </a:rPr>
              <a:t>0</a:t>
            </a:r>
            <a:r>
              <a:rPr lang="zh-CN" altLang="en-US" sz="1600" dirty="0">
                <a:hlinkClick r:id="rId5"/>
              </a:rPr>
              <a:t>期：</a:t>
            </a:r>
            <a:r>
              <a:rPr lang="en-US" altLang="zh-CN" sz="1600" dirty="0" err="1">
                <a:hlinkClick r:id="rId5"/>
              </a:rPr>
              <a:t>psychopy</a:t>
            </a:r>
            <a:r>
              <a:rPr lang="en-US" altLang="zh-CN" sz="1600" dirty="0">
                <a:hlinkClick r:id="rId5"/>
              </a:rPr>
              <a:t> coder</a:t>
            </a:r>
            <a:r>
              <a:rPr lang="zh-CN" altLang="en-US" sz="1600" dirty="0">
                <a:hlinkClick r:id="rId5"/>
              </a:rPr>
              <a:t>入门 </a:t>
            </a:r>
            <a:r>
              <a:rPr lang="en-US" altLang="zh-CN" sz="1600" dirty="0">
                <a:hlinkClick r:id="rId5"/>
              </a:rPr>
              <a:t>(qq.com)</a:t>
            </a:r>
            <a:endParaRPr lang="en-US" altLang="zh-CN" sz="1600" dirty="0"/>
          </a:p>
          <a:p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5. </a:t>
            </a:r>
            <a:r>
              <a:rPr lang="en-US" altLang="zh-CN" sz="1600" dirty="0">
                <a:hlinkClick r:id="rId6"/>
              </a:rPr>
              <a:t>For running psychology and neuroscience experiments (github.com)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3A0FDEF-3AF0-61AF-A134-C24D9C46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2. BCI</a:t>
            </a:r>
            <a:r>
              <a:rPr lang="zh-CN" altLang="en-US" dirty="0"/>
              <a:t>软件平台介绍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D893CD6-E3BA-0BC1-E0B8-949821BC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51331"/>
            <a:ext cx="1819275" cy="544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PsychoPy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633955-E5DB-8D63-9295-30F51E4BA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6125" y="1978151"/>
            <a:ext cx="4477520" cy="34796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167A15-F4E6-6F41-A6A6-0516568D0E0E}"/>
              </a:ext>
            </a:extLst>
          </p:cNvPr>
          <p:cNvSpPr txBox="1"/>
          <p:nvPr/>
        </p:nvSpPr>
        <p:spPr>
          <a:xfrm>
            <a:off x="904875" y="20955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PsychoPy</a:t>
            </a:r>
            <a:r>
              <a:rPr lang="en-US" altLang="zh-CN" dirty="0"/>
              <a:t> </a:t>
            </a:r>
            <a:r>
              <a:rPr lang="zh-CN" altLang="en-US" dirty="0"/>
              <a:t>是一款基于 </a:t>
            </a:r>
            <a:r>
              <a:rPr lang="en-US" altLang="zh-CN" dirty="0"/>
              <a:t>Python </a:t>
            </a:r>
            <a:r>
              <a:rPr lang="zh-CN" altLang="en-US" dirty="0"/>
              <a:t>开发的心理学工具包，旨在提供一套足够强大、现代化的工具，帮助各界心理学者</a:t>
            </a:r>
            <a:r>
              <a:rPr lang="zh-CN" altLang="en-US" b="1" u="sng" dirty="0"/>
              <a:t>设计、开展实验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86359A-0063-1026-AEDF-11DC6E24E5CE}"/>
              </a:ext>
            </a:extLst>
          </p:cNvPr>
          <p:cNvSpPr txBox="1"/>
          <p:nvPr/>
        </p:nvSpPr>
        <p:spPr>
          <a:xfrm>
            <a:off x="904875" y="319366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psychopy</a:t>
            </a:r>
            <a:r>
              <a:rPr lang="zh-CN" altLang="en-US" dirty="0"/>
              <a:t>软件本身分为</a:t>
            </a:r>
            <a:r>
              <a:rPr lang="en-US" altLang="zh-CN" dirty="0"/>
              <a:t>builder</a:t>
            </a:r>
            <a:r>
              <a:rPr lang="zh-CN" altLang="en-US" dirty="0"/>
              <a:t>与</a:t>
            </a:r>
            <a:r>
              <a:rPr lang="en-US" altLang="zh-CN" dirty="0"/>
              <a:t>coder</a:t>
            </a:r>
            <a:r>
              <a:rPr lang="zh-CN" altLang="en-US" dirty="0"/>
              <a:t>两部分。</a:t>
            </a:r>
            <a:r>
              <a:rPr lang="en-US" altLang="zh-CN" dirty="0"/>
              <a:t>Coder</a:t>
            </a:r>
            <a:r>
              <a:rPr lang="zh-CN" altLang="en-US" dirty="0"/>
              <a:t>是利用代码控制刺激的呈现和受试者数据的记录，运行核心是</a:t>
            </a:r>
            <a:r>
              <a:rPr lang="en-US" altLang="zh-CN" dirty="0" err="1"/>
              <a:t>psychopy</a:t>
            </a:r>
            <a:r>
              <a:rPr lang="zh-CN" altLang="en-US" dirty="0"/>
              <a:t>程序库，</a:t>
            </a:r>
            <a:r>
              <a:rPr lang="en-US" altLang="zh-CN" dirty="0"/>
              <a:t>builder</a:t>
            </a:r>
            <a:r>
              <a:rPr lang="zh-CN" altLang="en-US" dirty="0"/>
              <a:t>是带有</a:t>
            </a:r>
            <a:r>
              <a:rPr lang="en-US" altLang="zh-CN" dirty="0"/>
              <a:t>GUI</a:t>
            </a:r>
            <a:r>
              <a:rPr lang="zh-CN" altLang="en-US" dirty="0"/>
              <a:t>的实验设计平台可以通过图形组件进行实验设计。两者是统一的，也即利用</a:t>
            </a:r>
            <a:r>
              <a:rPr lang="en-US" altLang="zh-CN" dirty="0"/>
              <a:t>builder</a:t>
            </a:r>
            <a:r>
              <a:rPr lang="zh-CN" altLang="en-US" dirty="0"/>
              <a:t>进行实验设计时会自动生成相关代码，</a:t>
            </a:r>
            <a:r>
              <a:rPr lang="en-US" altLang="zh-CN" dirty="0" err="1"/>
              <a:t>psychopy</a:t>
            </a:r>
            <a:r>
              <a:rPr lang="zh-CN" altLang="en-US" dirty="0"/>
              <a:t>库本身基于</a:t>
            </a:r>
            <a:r>
              <a:rPr lang="en-US" altLang="zh-CN" dirty="0" err="1"/>
              <a:t>PyQT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10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3A3814-611D-6FB6-9D6D-778786E16BDD}"/>
              </a:ext>
            </a:extLst>
          </p:cNvPr>
          <p:cNvSpPr txBox="1"/>
          <p:nvPr/>
        </p:nvSpPr>
        <p:spPr>
          <a:xfrm>
            <a:off x="904875" y="5230991"/>
            <a:ext cx="1115377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参阅资料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hlinkClick r:id="rId2"/>
              </a:rPr>
              <a:t>Documentation | </a:t>
            </a:r>
            <a:r>
              <a:rPr lang="en-US" altLang="zh-CN" sz="1400" dirty="0" err="1">
                <a:hlinkClick r:id="rId2"/>
              </a:rPr>
              <a:t>OpenViBE</a:t>
            </a:r>
            <a:r>
              <a:rPr lang="en-US" altLang="zh-CN" sz="1400" dirty="0">
                <a:hlinkClick r:id="rId2"/>
              </a:rPr>
              <a:t> (inria.fr)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>
                <a:hlinkClick r:id="rId3"/>
              </a:rPr>
              <a:t>初识</a:t>
            </a:r>
            <a:r>
              <a:rPr lang="en-US" altLang="zh-CN" sz="1400" dirty="0" err="1">
                <a:hlinkClick r:id="rId3"/>
              </a:rPr>
              <a:t>OpenVibe_ymczzzz</a:t>
            </a:r>
            <a:r>
              <a:rPr lang="zh-CN" altLang="en-US" sz="1400" dirty="0">
                <a:hlinkClick r:id="rId3"/>
              </a:rPr>
              <a:t>的博客</a:t>
            </a:r>
            <a:r>
              <a:rPr lang="en-US" altLang="zh-CN" sz="1400" dirty="0">
                <a:hlinkClick r:id="rId3"/>
              </a:rPr>
              <a:t>-CSDN</a:t>
            </a:r>
            <a:r>
              <a:rPr lang="zh-CN" altLang="en-US" sz="1400" dirty="0">
                <a:hlinkClick r:id="rId3"/>
              </a:rPr>
              <a:t>博客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600" dirty="0" err="1">
                <a:hlinkClick r:id="rId4"/>
              </a:rPr>
              <a:t>Emotiv</a:t>
            </a:r>
            <a:r>
              <a:rPr lang="en-US" altLang="zh-CN" sz="1600" dirty="0">
                <a:hlinkClick r:id="rId4"/>
              </a:rPr>
              <a:t> </a:t>
            </a:r>
            <a:r>
              <a:rPr lang="en-US" altLang="zh-CN" sz="1600" dirty="0" err="1">
                <a:hlinkClick r:id="rId4"/>
              </a:rPr>
              <a:t>Epoc</a:t>
            </a:r>
            <a:r>
              <a:rPr lang="zh-CN" altLang="en-US" sz="1600" dirty="0">
                <a:hlinkClick r:id="rId4"/>
              </a:rPr>
              <a:t>＋</a:t>
            </a:r>
            <a:r>
              <a:rPr lang="en-US" altLang="zh-CN" sz="1600" dirty="0">
                <a:hlinkClick r:id="rId4"/>
              </a:rPr>
              <a:t>/CykitV2/</a:t>
            </a:r>
            <a:r>
              <a:rPr lang="en-US" altLang="zh-CN" sz="1600" dirty="0" err="1">
                <a:hlinkClick r:id="rId4"/>
              </a:rPr>
              <a:t>OpenVIBE</a:t>
            </a:r>
            <a:r>
              <a:rPr lang="en-US" altLang="zh-CN" sz="1600" dirty="0">
                <a:hlinkClick r:id="rId4"/>
              </a:rPr>
              <a:t>-</a:t>
            </a:r>
            <a:r>
              <a:rPr lang="zh-CN" altLang="en-US" sz="1600" dirty="0">
                <a:hlinkClick r:id="rId4"/>
              </a:rPr>
              <a:t>最经济的</a:t>
            </a:r>
            <a:r>
              <a:rPr lang="en-US" altLang="zh-CN" sz="1600" dirty="0">
                <a:hlinkClick r:id="rId4"/>
              </a:rPr>
              <a:t>BCI</a:t>
            </a:r>
            <a:r>
              <a:rPr lang="zh-CN" altLang="en-US" sz="1600" dirty="0">
                <a:hlinkClick r:id="rId4"/>
              </a:rPr>
              <a:t>解决方案 </a:t>
            </a:r>
            <a:r>
              <a:rPr lang="en-US" altLang="zh-CN" sz="1600" dirty="0">
                <a:hlinkClick r:id="rId4"/>
              </a:rPr>
              <a:t>- </a:t>
            </a:r>
            <a:r>
              <a:rPr lang="zh-CN" altLang="en-US" sz="1600" dirty="0">
                <a:hlinkClick r:id="rId4"/>
              </a:rPr>
              <a:t>腾讯云开发者社区</a:t>
            </a:r>
            <a:r>
              <a:rPr lang="en-US" altLang="zh-CN" sz="1600" dirty="0">
                <a:hlinkClick r:id="rId4"/>
              </a:rPr>
              <a:t>-</a:t>
            </a:r>
            <a:r>
              <a:rPr lang="zh-CN" altLang="en-US" sz="1600" dirty="0">
                <a:hlinkClick r:id="rId4"/>
              </a:rPr>
              <a:t>腾讯云 </a:t>
            </a:r>
            <a:r>
              <a:rPr lang="en-US" altLang="zh-CN" sz="1600" dirty="0">
                <a:hlinkClick r:id="rId4"/>
              </a:rPr>
              <a:t>(tencent.com)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600" dirty="0" err="1">
                <a:hlinkClick r:id="rId5"/>
              </a:rPr>
              <a:t>OpoenVIBE</a:t>
            </a:r>
            <a:r>
              <a:rPr lang="en-US" altLang="zh-CN" sz="1600" dirty="0">
                <a:hlinkClick r:id="rId5"/>
              </a:rPr>
              <a:t>—Unity3D</a:t>
            </a:r>
            <a:r>
              <a:rPr lang="zh-CN" altLang="en-US" sz="1600" dirty="0">
                <a:hlinkClick r:id="rId5"/>
              </a:rPr>
              <a:t>脑机接口实验平台搭建：一、</a:t>
            </a:r>
            <a:r>
              <a:rPr lang="en-US" altLang="zh-CN" sz="1600" dirty="0" err="1">
                <a:hlinkClick r:id="rId5"/>
              </a:rPr>
              <a:t>OpenVIBE</a:t>
            </a:r>
            <a:r>
              <a:rPr lang="zh-CN" altLang="en-US" sz="1600" dirty="0">
                <a:hlinkClick r:id="rId5"/>
              </a:rPr>
              <a:t>与脑电设备的连接</a:t>
            </a:r>
            <a:r>
              <a:rPr lang="en-US" altLang="zh-CN" sz="1600" dirty="0">
                <a:hlinkClick r:id="rId5"/>
              </a:rPr>
              <a:t>_</a:t>
            </a:r>
            <a:r>
              <a:rPr lang="zh-CN" altLang="en-US" sz="1600" dirty="0">
                <a:hlinkClick r:id="rId5"/>
              </a:rPr>
              <a:t>少侠只用刀的博客</a:t>
            </a:r>
            <a:r>
              <a:rPr lang="en-US" altLang="zh-CN" sz="1600" dirty="0">
                <a:hlinkClick r:id="rId5"/>
              </a:rPr>
              <a:t>-CSDN</a:t>
            </a:r>
            <a:r>
              <a:rPr lang="zh-CN" altLang="en-US" sz="1600" dirty="0">
                <a:hlinkClick r:id="rId5"/>
              </a:rPr>
              <a:t>博客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3A0FDEF-3AF0-61AF-A134-C24D9C46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2. BCI</a:t>
            </a:r>
            <a:r>
              <a:rPr lang="zh-CN" altLang="en-US" dirty="0"/>
              <a:t>软件平台介绍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D893CD6-E3BA-0BC1-E0B8-949821BC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51331"/>
            <a:ext cx="1819275" cy="544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OpenVibe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167A15-F4E6-6F41-A6A6-0516568D0E0E}"/>
              </a:ext>
            </a:extLst>
          </p:cNvPr>
          <p:cNvSpPr txBox="1"/>
          <p:nvPr/>
        </p:nvSpPr>
        <p:spPr>
          <a:xfrm>
            <a:off x="904875" y="20955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OpenVibe</a:t>
            </a:r>
            <a:r>
              <a:rPr lang="zh-CN" altLang="en-US" dirty="0"/>
              <a:t>可以与多种通用脑电设备连接，并实时</a:t>
            </a:r>
            <a:r>
              <a:rPr lang="zh-CN" altLang="en-US" b="1" dirty="0"/>
              <a:t>接收、过滤、处理和可视化脑信号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86359A-0063-1026-AEDF-11DC6E24E5CE}"/>
              </a:ext>
            </a:extLst>
          </p:cNvPr>
          <p:cNvSpPr txBox="1"/>
          <p:nvPr/>
        </p:nvSpPr>
        <p:spPr>
          <a:xfrm>
            <a:off x="904875" y="307898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基本工作方式：通过</a:t>
            </a:r>
            <a:r>
              <a:rPr lang="en-US" altLang="zh-CN" dirty="0" err="1"/>
              <a:t>OpenVIBE</a:t>
            </a:r>
            <a:r>
              <a:rPr lang="en-US" altLang="zh-CN" dirty="0"/>
              <a:t> Acquisition Serve</a:t>
            </a:r>
            <a:r>
              <a:rPr lang="zh-CN" altLang="en-US" dirty="0"/>
              <a:t>获取设备数据并把这些数据分发到一个或多个客户端上</a:t>
            </a:r>
            <a:r>
              <a:rPr lang="en-US" altLang="zh-CN" dirty="0"/>
              <a:t>—</a:t>
            </a:r>
            <a:r>
              <a:rPr lang="zh-CN" altLang="en-US" dirty="0"/>
              <a:t>这样的客户端</a:t>
            </a:r>
            <a:r>
              <a:rPr lang="en-US" altLang="zh-CN" dirty="0"/>
              <a:t>(Client)</a:t>
            </a:r>
            <a:r>
              <a:rPr lang="zh-CN" altLang="en-US" dirty="0"/>
              <a:t>通常是指</a:t>
            </a:r>
            <a:r>
              <a:rPr lang="en-US" altLang="zh-CN" dirty="0" err="1"/>
              <a:t>OpenViBE</a:t>
            </a:r>
            <a:r>
              <a:rPr lang="en-US" altLang="zh-CN" dirty="0"/>
              <a:t> designer</a:t>
            </a:r>
            <a:r>
              <a:rPr lang="zh-CN" altLang="en-US" dirty="0"/>
              <a:t>。在客户端上可以对这些数据进行显示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8BEC2B-C63D-FEAC-0917-39F977F83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649" y="388506"/>
            <a:ext cx="3648075" cy="28698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3CE3695-59E7-B2C3-74C7-4E0F73B8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60080"/>
            <a:ext cx="5029201" cy="14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3A3814-611D-6FB6-9D6D-778786E16BDD}"/>
              </a:ext>
            </a:extLst>
          </p:cNvPr>
          <p:cNvSpPr txBox="1"/>
          <p:nvPr/>
        </p:nvSpPr>
        <p:spPr>
          <a:xfrm>
            <a:off x="904875" y="5230991"/>
            <a:ext cx="1115377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参阅资料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hlinkClick r:id="rId2"/>
              </a:rPr>
              <a:t>Documentation | </a:t>
            </a:r>
            <a:r>
              <a:rPr lang="en-US" altLang="zh-CN" sz="1400" dirty="0" err="1">
                <a:hlinkClick r:id="rId2"/>
              </a:rPr>
              <a:t>OpenViBE</a:t>
            </a:r>
            <a:r>
              <a:rPr lang="en-US" altLang="zh-CN" sz="1400" dirty="0">
                <a:hlinkClick r:id="rId2"/>
              </a:rPr>
              <a:t> (inria.fr)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>
                <a:hlinkClick r:id="rId3"/>
              </a:rPr>
              <a:t>初识</a:t>
            </a:r>
            <a:r>
              <a:rPr lang="en-US" altLang="zh-CN" sz="1400" dirty="0" err="1">
                <a:hlinkClick r:id="rId3"/>
              </a:rPr>
              <a:t>OpenVibe_ymczzzz</a:t>
            </a:r>
            <a:r>
              <a:rPr lang="zh-CN" altLang="en-US" sz="1400" dirty="0">
                <a:hlinkClick r:id="rId3"/>
              </a:rPr>
              <a:t>的博客</a:t>
            </a:r>
            <a:r>
              <a:rPr lang="en-US" altLang="zh-CN" sz="1400" dirty="0">
                <a:hlinkClick r:id="rId3"/>
              </a:rPr>
              <a:t>-CSDN</a:t>
            </a:r>
            <a:r>
              <a:rPr lang="zh-CN" altLang="en-US" sz="1400" dirty="0">
                <a:hlinkClick r:id="rId3"/>
              </a:rPr>
              <a:t>博客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600" dirty="0" err="1">
                <a:hlinkClick r:id="rId4"/>
              </a:rPr>
              <a:t>Emotiv</a:t>
            </a:r>
            <a:r>
              <a:rPr lang="en-US" altLang="zh-CN" sz="1600" dirty="0">
                <a:hlinkClick r:id="rId4"/>
              </a:rPr>
              <a:t> </a:t>
            </a:r>
            <a:r>
              <a:rPr lang="en-US" altLang="zh-CN" sz="1600" dirty="0" err="1">
                <a:hlinkClick r:id="rId4"/>
              </a:rPr>
              <a:t>Epoc</a:t>
            </a:r>
            <a:r>
              <a:rPr lang="zh-CN" altLang="en-US" sz="1600" dirty="0">
                <a:hlinkClick r:id="rId4"/>
              </a:rPr>
              <a:t>＋</a:t>
            </a:r>
            <a:r>
              <a:rPr lang="en-US" altLang="zh-CN" sz="1600" dirty="0">
                <a:hlinkClick r:id="rId4"/>
              </a:rPr>
              <a:t>/CykitV2/</a:t>
            </a:r>
            <a:r>
              <a:rPr lang="en-US" altLang="zh-CN" sz="1600" dirty="0" err="1">
                <a:hlinkClick r:id="rId4"/>
              </a:rPr>
              <a:t>OpenVIBE</a:t>
            </a:r>
            <a:r>
              <a:rPr lang="en-US" altLang="zh-CN" sz="1600" dirty="0">
                <a:hlinkClick r:id="rId4"/>
              </a:rPr>
              <a:t>-</a:t>
            </a:r>
            <a:r>
              <a:rPr lang="zh-CN" altLang="en-US" sz="1600" dirty="0">
                <a:hlinkClick r:id="rId4"/>
              </a:rPr>
              <a:t>最经济的</a:t>
            </a:r>
            <a:r>
              <a:rPr lang="en-US" altLang="zh-CN" sz="1600" dirty="0">
                <a:hlinkClick r:id="rId4"/>
              </a:rPr>
              <a:t>BCI</a:t>
            </a:r>
            <a:r>
              <a:rPr lang="zh-CN" altLang="en-US" sz="1600" dirty="0">
                <a:hlinkClick r:id="rId4"/>
              </a:rPr>
              <a:t>解决方案 </a:t>
            </a:r>
            <a:r>
              <a:rPr lang="en-US" altLang="zh-CN" sz="1600" dirty="0">
                <a:hlinkClick r:id="rId4"/>
              </a:rPr>
              <a:t>- </a:t>
            </a:r>
            <a:r>
              <a:rPr lang="zh-CN" altLang="en-US" sz="1600" dirty="0">
                <a:hlinkClick r:id="rId4"/>
              </a:rPr>
              <a:t>腾讯云开发者社区</a:t>
            </a:r>
            <a:r>
              <a:rPr lang="en-US" altLang="zh-CN" sz="1600" dirty="0">
                <a:hlinkClick r:id="rId4"/>
              </a:rPr>
              <a:t>-</a:t>
            </a:r>
            <a:r>
              <a:rPr lang="zh-CN" altLang="en-US" sz="1600" dirty="0">
                <a:hlinkClick r:id="rId4"/>
              </a:rPr>
              <a:t>腾讯云 </a:t>
            </a:r>
            <a:r>
              <a:rPr lang="en-US" altLang="zh-CN" sz="1600" dirty="0">
                <a:hlinkClick r:id="rId4"/>
              </a:rPr>
              <a:t>(tencent.com)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600" dirty="0" err="1">
                <a:hlinkClick r:id="rId5"/>
              </a:rPr>
              <a:t>OpoenVIBE</a:t>
            </a:r>
            <a:r>
              <a:rPr lang="en-US" altLang="zh-CN" sz="1600" dirty="0">
                <a:hlinkClick r:id="rId5"/>
              </a:rPr>
              <a:t>—Unity3D</a:t>
            </a:r>
            <a:r>
              <a:rPr lang="zh-CN" altLang="en-US" sz="1600" dirty="0">
                <a:hlinkClick r:id="rId5"/>
              </a:rPr>
              <a:t>脑机接口实验平台搭建：一、</a:t>
            </a:r>
            <a:r>
              <a:rPr lang="en-US" altLang="zh-CN" sz="1600" dirty="0" err="1">
                <a:hlinkClick r:id="rId5"/>
              </a:rPr>
              <a:t>OpenVIBE</a:t>
            </a:r>
            <a:r>
              <a:rPr lang="zh-CN" altLang="en-US" sz="1600" dirty="0">
                <a:hlinkClick r:id="rId5"/>
              </a:rPr>
              <a:t>与脑电设备的连接</a:t>
            </a:r>
            <a:r>
              <a:rPr lang="en-US" altLang="zh-CN" sz="1600" dirty="0">
                <a:hlinkClick r:id="rId5"/>
              </a:rPr>
              <a:t>_</a:t>
            </a:r>
            <a:r>
              <a:rPr lang="zh-CN" altLang="en-US" sz="1600" dirty="0">
                <a:hlinkClick r:id="rId5"/>
              </a:rPr>
              <a:t>少侠只用刀的博客</a:t>
            </a:r>
            <a:r>
              <a:rPr lang="en-US" altLang="zh-CN" sz="1600" dirty="0">
                <a:hlinkClick r:id="rId5"/>
              </a:rPr>
              <a:t>-CSDN</a:t>
            </a:r>
            <a:r>
              <a:rPr lang="zh-CN" altLang="en-US" sz="1600" dirty="0">
                <a:hlinkClick r:id="rId5"/>
              </a:rPr>
              <a:t>博客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3A0FDEF-3AF0-61AF-A134-C24D9C46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2. BCI</a:t>
            </a:r>
            <a:r>
              <a:rPr lang="zh-CN" altLang="en-US" dirty="0"/>
              <a:t>软件平台介绍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D893CD6-E3BA-0BC1-E0B8-949821BC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51331"/>
            <a:ext cx="1819275" cy="5441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0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MNE-Python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167A15-F4E6-6F41-A6A6-0516568D0E0E}"/>
              </a:ext>
            </a:extLst>
          </p:cNvPr>
          <p:cNvSpPr txBox="1"/>
          <p:nvPr/>
        </p:nvSpPr>
        <p:spPr>
          <a:xfrm>
            <a:off x="904875" y="20955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OpenVibe</a:t>
            </a:r>
            <a:r>
              <a:rPr lang="zh-CN" altLang="en-US" dirty="0"/>
              <a:t>可以与多种通用脑电设备连接，并实时</a:t>
            </a:r>
            <a:r>
              <a:rPr lang="zh-CN" altLang="en-US" b="1" dirty="0"/>
              <a:t>接收、过滤、处理和可视化脑信号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86359A-0063-1026-AEDF-11DC6E24E5CE}"/>
              </a:ext>
            </a:extLst>
          </p:cNvPr>
          <p:cNvSpPr txBox="1"/>
          <p:nvPr/>
        </p:nvSpPr>
        <p:spPr>
          <a:xfrm>
            <a:off x="904875" y="307898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基本工作方式：通过</a:t>
            </a:r>
            <a:r>
              <a:rPr lang="en-US" altLang="zh-CN" dirty="0" err="1"/>
              <a:t>OpenVIBE</a:t>
            </a:r>
            <a:r>
              <a:rPr lang="en-US" altLang="zh-CN" dirty="0"/>
              <a:t> Acquisition Serve</a:t>
            </a:r>
            <a:r>
              <a:rPr lang="zh-CN" altLang="en-US" dirty="0"/>
              <a:t>获取设备数据并把这些数据分发到一个或多个客户端上</a:t>
            </a:r>
            <a:r>
              <a:rPr lang="en-US" altLang="zh-CN" dirty="0"/>
              <a:t>—</a:t>
            </a:r>
            <a:r>
              <a:rPr lang="zh-CN" altLang="en-US" dirty="0"/>
              <a:t>这样的客户端</a:t>
            </a:r>
            <a:r>
              <a:rPr lang="en-US" altLang="zh-CN" dirty="0"/>
              <a:t>(Client)</a:t>
            </a:r>
            <a:r>
              <a:rPr lang="zh-CN" altLang="en-US" dirty="0"/>
              <a:t>通常是指</a:t>
            </a:r>
            <a:r>
              <a:rPr lang="en-US" altLang="zh-CN" dirty="0" err="1"/>
              <a:t>OpenViBE</a:t>
            </a:r>
            <a:r>
              <a:rPr lang="en-US" altLang="zh-CN" dirty="0"/>
              <a:t> designer</a:t>
            </a:r>
            <a:r>
              <a:rPr lang="zh-CN" altLang="en-US" dirty="0"/>
              <a:t>。在客户端上可以对这些数据进行显示</a:t>
            </a:r>
          </a:p>
        </p:txBody>
      </p:sp>
    </p:spTree>
    <p:extLst>
      <p:ext uri="{BB962C8B-B14F-4D97-AF65-F5344CB8AC3E}">
        <p14:creationId xmlns:p14="http://schemas.microsoft.com/office/powerpoint/2010/main" val="141876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3A3814-611D-6FB6-9D6D-778786E16BDD}"/>
              </a:ext>
            </a:extLst>
          </p:cNvPr>
          <p:cNvSpPr txBox="1"/>
          <p:nvPr/>
        </p:nvSpPr>
        <p:spPr>
          <a:xfrm>
            <a:off x="904875" y="5230991"/>
            <a:ext cx="1115377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参阅资料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hlinkClick r:id="rId2"/>
              </a:rPr>
              <a:t>Documentation | </a:t>
            </a:r>
            <a:r>
              <a:rPr lang="en-US" altLang="zh-CN" sz="1400" dirty="0" err="1">
                <a:hlinkClick r:id="rId2"/>
              </a:rPr>
              <a:t>OpenViBE</a:t>
            </a:r>
            <a:r>
              <a:rPr lang="en-US" altLang="zh-CN" sz="1400" dirty="0">
                <a:hlinkClick r:id="rId2"/>
              </a:rPr>
              <a:t> (inria.fr)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>
                <a:hlinkClick r:id="rId3"/>
              </a:rPr>
              <a:t>初识</a:t>
            </a:r>
            <a:r>
              <a:rPr lang="en-US" altLang="zh-CN" sz="1400" dirty="0" err="1">
                <a:hlinkClick r:id="rId3"/>
              </a:rPr>
              <a:t>OpenVibe_ymczzzz</a:t>
            </a:r>
            <a:r>
              <a:rPr lang="zh-CN" altLang="en-US" sz="1400" dirty="0">
                <a:hlinkClick r:id="rId3"/>
              </a:rPr>
              <a:t>的博客</a:t>
            </a:r>
            <a:r>
              <a:rPr lang="en-US" altLang="zh-CN" sz="1400" dirty="0">
                <a:hlinkClick r:id="rId3"/>
              </a:rPr>
              <a:t>-CSDN</a:t>
            </a:r>
            <a:r>
              <a:rPr lang="zh-CN" altLang="en-US" sz="1400" dirty="0">
                <a:hlinkClick r:id="rId3"/>
              </a:rPr>
              <a:t>博客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600" dirty="0" err="1">
                <a:hlinkClick r:id="rId4"/>
              </a:rPr>
              <a:t>Emotiv</a:t>
            </a:r>
            <a:r>
              <a:rPr lang="en-US" altLang="zh-CN" sz="1600" dirty="0">
                <a:hlinkClick r:id="rId4"/>
              </a:rPr>
              <a:t> </a:t>
            </a:r>
            <a:r>
              <a:rPr lang="en-US" altLang="zh-CN" sz="1600" dirty="0" err="1">
                <a:hlinkClick r:id="rId4"/>
              </a:rPr>
              <a:t>Epoc</a:t>
            </a:r>
            <a:r>
              <a:rPr lang="zh-CN" altLang="en-US" sz="1600" dirty="0">
                <a:hlinkClick r:id="rId4"/>
              </a:rPr>
              <a:t>＋</a:t>
            </a:r>
            <a:r>
              <a:rPr lang="en-US" altLang="zh-CN" sz="1600" dirty="0">
                <a:hlinkClick r:id="rId4"/>
              </a:rPr>
              <a:t>/CykitV2/</a:t>
            </a:r>
            <a:r>
              <a:rPr lang="en-US" altLang="zh-CN" sz="1600" dirty="0" err="1">
                <a:hlinkClick r:id="rId4"/>
              </a:rPr>
              <a:t>OpenVIBE</a:t>
            </a:r>
            <a:r>
              <a:rPr lang="en-US" altLang="zh-CN" sz="1600" dirty="0">
                <a:hlinkClick r:id="rId4"/>
              </a:rPr>
              <a:t>-</a:t>
            </a:r>
            <a:r>
              <a:rPr lang="zh-CN" altLang="en-US" sz="1600" dirty="0">
                <a:hlinkClick r:id="rId4"/>
              </a:rPr>
              <a:t>最经济的</a:t>
            </a:r>
            <a:r>
              <a:rPr lang="en-US" altLang="zh-CN" sz="1600" dirty="0">
                <a:hlinkClick r:id="rId4"/>
              </a:rPr>
              <a:t>BCI</a:t>
            </a:r>
            <a:r>
              <a:rPr lang="zh-CN" altLang="en-US" sz="1600" dirty="0">
                <a:hlinkClick r:id="rId4"/>
              </a:rPr>
              <a:t>解决方案 </a:t>
            </a:r>
            <a:r>
              <a:rPr lang="en-US" altLang="zh-CN" sz="1600" dirty="0">
                <a:hlinkClick r:id="rId4"/>
              </a:rPr>
              <a:t>- </a:t>
            </a:r>
            <a:r>
              <a:rPr lang="zh-CN" altLang="en-US" sz="1600" dirty="0">
                <a:hlinkClick r:id="rId4"/>
              </a:rPr>
              <a:t>腾讯云开发者社区</a:t>
            </a:r>
            <a:r>
              <a:rPr lang="en-US" altLang="zh-CN" sz="1600" dirty="0">
                <a:hlinkClick r:id="rId4"/>
              </a:rPr>
              <a:t>-</a:t>
            </a:r>
            <a:r>
              <a:rPr lang="zh-CN" altLang="en-US" sz="1600" dirty="0">
                <a:hlinkClick r:id="rId4"/>
              </a:rPr>
              <a:t>腾讯云 </a:t>
            </a:r>
            <a:r>
              <a:rPr lang="en-US" altLang="zh-CN" sz="1600" dirty="0">
                <a:hlinkClick r:id="rId4"/>
              </a:rPr>
              <a:t>(tencent.com)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600" dirty="0" err="1">
                <a:hlinkClick r:id="rId5"/>
              </a:rPr>
              <a:t>OpoenVIBE</a:t>
            </a:r>
            <a:r>
              <a:rPr lang="en-US" altLang="zh-CN" sz="1600" dirty="0">
                <a:hlinkClick r:id="rId5"/>
              </a:rPr>
              <a:t>—Unity3D</a:t>
            </a:r>
            <a:r>
              <a:rPr lang="zh-CN" altLang="en-US" sz="1600" dirty="0">
                <a:hlinkClick r:id="rId5"/>
              </a:rPr>
              <a:t>脑机接口实验平台搭建：一、</a:t>
            </a:r>
            <a:r>
              <a:rPr lang="en-US" altLang="zh-CN" sz="1600" dirty="0" err="1">
                <a:hlinkClick r:id="rId5"/>
              </a:rPr>
              <a:t>OpenVIBE</a:t>
            </a:r>
            <a:r>
              <a:rPr lang="zh-CN" altLang="en-US" sz="1600" dirty="0">
                <a:hlinkClick r:id="rId5"/>
              </a:rPr>
              <a:t>与脑电设备的连接</a:t>
            </a:r>
            <a:r>
              <a:rPr lang="en-US" altLang="zh-CN" sz="1600" dirty="0">
                <a:hlinkClick r:id="rId5"/>
              </a:rPr>
              <a:t>_</a:t>
            </a:r>
            <a:r>
              <a:rPr lang="zh-CN" altLang="en-US" sz="1600" dirty="0">
                <a:hlinkClick r:id="rId5"/>
              </a:rPr>
              <a:t>少侠只用刀的博客</a:t>
            </a:r>
            <a:r>
              <a:rPr lang="en-US" altLang="zh-CN" sz="1600" dirty="0">
                <a:hlinkClick r:id="rId5"/>
              </a:rPr>
              <a:t>-CSDN</a:t>
            </a:r>
            <a:r>
              <a:rPr lang="zh-CN" altLang="en-US" sz="1600" dirty="0">
                <a:hlinkClick r:id="rId5"/>
              </a:rPr>
              <a:t>博客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3A0FDEF-3AF0-61AF-A134-C24D9C46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61"/>
          </a:xfrm>
        </p:spPr>
        <p:txBody>
          <a:bodyPr/>
          <a:lstStyle/>
          <a:p>
            <a:r>
              <a:rPr lang="en-US" altLang="zh-CN" dirty="0"/>
              <a:t>2. BCI</a:t>
            </a:r>
            <a:r>
              <a:rPr lang="zh-CN" altLang="en-US" dirty="0"/>
              <a:t>软件平台介绍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D893CD6-E3BA-0BC1-E0B8-949821BC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51331"/>
            <a:ext cx="1819275" cy="544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EEG</a:t>
            </a:r>
            <a:r>
              <a:rPr kumimoji="0" lang="en-US" altLang="zh-CN" sz="2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-Lab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167A15-F4E6-6F41-A6A6-0516568D0E0E}"/>
              </a:ext>
            </a:extLst>
          </p:cNvPr>
          <p:cNvSpPr txBox="1"/>
          <p:nvPr/>
        </p:nvSpPr>
        <p:spPr>
          <a:xfrm>
            <a:off x="904875" y="20955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OpenVibe</a:t>
            </a:r>
            <a:r>
              <a:rPr lang="zh-CN" altLang="en-US" dirty="0"/>
              <a:t>可以与多种通用脑电设备连接，并实时</a:t>
            </a:r>
            <a:r>
              <a:rPr lang="zh-CN" altLang="en-US" b="1" dirty="0"/>
              <a:t>接收、过滤、处理和可视化脑信号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86359A-0063-1026-AEDF-11DC6E24E5CE}"/>
              </a:ext>
            </a:extLst>
          </p:cNvPr>
          <p:cNvSpPr txBox="1"/>
          <p:nvPr/>
        </p:nvSpPr>
        <p:spPr>
          <a:xfrm>
            <a:off x="904875" y="307898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基本工作方式：通过</a:t>
            </a:r>
            <a:r>
              <a:rPr lang="en-US" altLang="zh-CN" dirty="0" err="1"/>
              <a:t>OpenVIBE</a:t>
            </a:r>
            <a:r>
              <a:rPr lang="en-US" altLang="zh-CN" dirty="0"/>
              <a:t> Acquisition Serve</a:t>
            </a:r>
            <a:r>
              <a:rPr lang="zh-CN" altLang="en-US" dirty="0"/>
              <a:t>获取设备数据并把这些数据分发到一个或多个客户端上</a:t>
            </a:r>
            <a:r>
              <a:rPr lang="en-US" altLang="zh-CN" dirty="0"/>
              <a:t>—</a:t>
            </a:r>
            <a:r>
              <a:rPr lang="zh-CN" altLang="en-US" dirty="0"/>
              <a:t>这样的客户端</a:t>
            </a:r>
            <a:r>
              <a:rPr lang="en-US" altLang="zh-CN" dirty="0"/>
              <a:t>(Client)</a:t>
            </a:r>
            <a:r>
              <a:rPr lang="zh-CN" altLang="en-US" dirty="0"/>
              <a:t>通常是指</a:t>
            </a:r>
            <a:r>
              <a:rPr lang="en-US" altLang="zh-CN" dirty="0" err="1"/>
              <a:t>OpenViBE</a:t>
            </a:r>
            <a:r>
              <a:rPr lang="en-US" altLang="zh-CN" dirty="0"/>
              <a:t> designer</a:t>
            </a:r>
            <a:r>
              <a:rPr lang="zh-CN" altLang="en-US" dirty="0"/>
              <a:t>。在客户端上可以对这些数据进行显示</a:t>
            </a:r>
          </a:p>
        </p:txBody>
      </p:sp>
    </p:spTree>
    <p:extLst>
      <p:ext uri="{BB962C8B-B14F-4D97-AF65-F5344CB8AC3E}">
        <p14:creationId xmlns:p14="http://schemas.microsoft.com/office/powerpoint/2010/main" val="105073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1556</Words>
  <Application>Microsoft Office PowerPoint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华文仿宋</vt:lpstr>
      <vt:lpstr>宋体</vt:lpstr>
      <vt:lpstr>Arial</vt:lpstr>
      <vt:lpstr>consolas</vt:lpstr>
      <vt:lpstr>Office 主题​​</vt:lpstr>
      <vt:lpstr>2023-2月初调报告</vt:lpstr>
      <vt:lpstr>1. BCI软件模块构成</vt:lpstr>
      <vt:lpstr>1. BCI软件模块构成</vt:lpstr>
      <vt:lpstr>2. BCI软件平台介绍</vt:lpstr>
      <vt:lpstr>2. BCI软件平台介绍</vt:lpstr>
      <vt:lpstr>2. BCI软件平台介绍</vt:lpstr>
      <vt:lpstr>2. BCI软件平台介绍</vt:lpstr>
      <vt:lpstr>2. BCI软件平台介绍</vt:lpstr>
      <vt:lpstr>2. BCI软件平台介绍</vt:lpstr>
      <vt:lpstr>3. BCI公开数据集</vt:lpstr>
      <vt:lpstr>4. 其他阅读材料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 Rainbow</dc:creator>
  <cp:lastModifiedBy>River Rainbow</cp:lastModifiedBy>
  <cp:revision>31</cp:revision>
  <dcterms:created xsi:type="dcterms:W3CDTF">2023-03-07T08:10:04Z</dcterms:created>
  <dcterms:modified xsi:type="dcterms:W3CDTF">2023-03-08T09:31:55Z</dcterms:modified>
</cp:coreProperties>
</file>