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3"/>
  </p:notesMasterIdLst>
  <p:sldIdLst>
    <p:sldId id="261" r:id="rId3"/>
    <p:sldId id="262" r:id="rId4"/>
    <p:sldId id="263" r:id="rId5"/>
    <p:sldId id="264" r:id="rId6"/>
    <p:sldId id="265" r:id="rId7"/>
    <p:sldId id="268" r:id="rId8"/>
    <p:sldId id="269" r:id="rId9"/>
    <p:sldId id="280" r:id="rId10"/>
    <p:sldId id="281" r:id="rId11"/>
    <p:sldId id="279" r:id="rId1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416"/>
  </p:normalViewPr>
  <p:slideViewPr>
    <p:cSldViewPr snapToGrid="0" snapToObjects="1">
      <p:cViewPr varScale="1">
        <p:scale>
          <a:sx n="99" d="100"/>
          <a:sy n="99" d="100"/>
        </p:scale>
        <p:origin x="504" y="56"/>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2022/12/6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161881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370986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327112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429366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34110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3825766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276386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145977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3703404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401113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矩形 11"/>
          <p:cNvSpPr/>
          <p:nvPr userDrawn="1"/>
        </p:nvSpPr>
        <p:spPr>
          <a:xfrm>
            <a:off x="-2" y="1891430"/>
            <a:ext cx="9156527" cy="3075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p:nvPr>
        </p:nvSpPr>
        <p:spPr>
          <a:xfrm>
            <a:off x="440304" y="2369615"/>
            <a:ext cx="8470255" cy="1172863"/>
          </a:xfrm>
          <a:prstGeom prst="rect">
            <a:avLst/>
          </a:prstGeom>
        </p:spPr>
        <p:txBody>
          <a:bodyPr/>
          <a:lstStyle>
            <a:lvl1pPr marL="0" indent="0" algn="r">
              <a:buNone/>
              <a:defRPr sz="8000" b="1">
                <a:solidFill>
                  <a:schemeClr val="accent5"/>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kumimoji="1" lang="zh-CN" altLang="en-US"/>
              <a:t>单击此处编辑母版文本样式</a:t>
            </a:r>
          </a:p>
        </p:txBody>
      </p:sp>
      <p:sp>
        <p:nvSpPr>
          <p:cNvPr id="16" name="文本占位符 2"/>
          <p:cNvSpPr>
            <a:spLocks noGrp="1"/>
          </p:cNvSpPr>
          <p:nvPr>
            <p:ph type="body" sz="quarter" idx="11"/>
          </p:nvPr>
        </p:nvSpPr>
        <p:spPr>
          <a:xfrm>
            <a:off x="440303" y="3548993"/>
            <a:ext cx="8470255" cy="597374"/>
          </a:xfrm>
          <a:prstGeom prst="rect">
            <a:avLst/>
          </a:prstGeom>
        </p:spPr>
        <p:txBody>
          <a:bodyPr/>
          <a:lstStyle>
            <a:lvl1pPr marL="0" indent="0" algn="r">
              <a:buNone/>
              <a:defRPr sz="4000" b="1">
                <a:solidFill>
                  <a:schemeClr val="accent5"/>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kumimoji="1" lang="zh-CN" altLang="en-US"/>
              <a:t>单击此处编辑母版文本样式</a:t>
            </a:r>
          </a:p>
        </p:txBody>
      </p:sp>
      <p:sp>
        <p:nvSpPr>
          <p:cNvPr id="18" name="文本占位符 2"/>
          <p:cNvSpPr>
            <a:spLocks noGrp="1"/>
          </p:cNvSpPr>
          <p:nvPr>
            <p:ph type="body" sz="quarter" idx="12"/>
          </p:nvPr>
        </p:nvSpPr>
        <p:spPr>
          <a:xfrm>
            <a:off x="440302" y="4223294"/>
            <a:ext cx="8470255" cy="315452"/>
          </a:xfrm>
          <a:prstGeom prst="rect">
            <a:avLst/>
          </a:prstGeom>
        </p:spPr>
        <p:txBody>
          <a:bodyPr/>
          <a:lstStyle>
            <a:lvl1pPr marL="0" indent="0" algn="r">
              <a:buNone/>
              <a:defRPr sz="1600" b="0">
                <a:solidFill>
                  <a:schemeClr val="accent5"/>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kumimoji="1" lang="zh-CN" altLang="en-US"/>
              <a:t>单击此处编辑母版文本样式</a:t>
            </a:r>
          </a:p>
        </p:txBody>
      </p:sp>
    </p:spTree>
    <p:extLst>
      <p:ext uri="{BB962C8B-B14F-4D97-AF65-F5344CB8AC3E}">
        <p14:creationId xmlns:p14="http://schemas.microsoft.com/office/powerpoint/2010/main" val="203866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37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672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1395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10594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48307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190872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8" name="文本占位符 3"/>
          <p:cNvSpPr>
            <a:spLocks noGrp="1"/>
          </p:cNvSpPr>
          <p:nvPr>
            <p:ph type="body" sz="quarter" idx="13"/>
          </p:nvPr>
        </p:nvSpPr>
        <p:spPr>
          <a:xfrm>
            <a:off x="913262" y="315586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0" name="文本占位符 3"/>
          <p:cNvSpPr>
            <a:spLocks noGrp="1"/>
          </p:cNvSpPr>
          <p:nvPr>
            <p:ph type="body" sz="quarter" idx="15"/>
          </p:nvPr>
        </p:nvSpPr>
        <p:spPr>
          <a:xfrm>
            <a:off x="913262" y="440300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54375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129540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8" name="文本占位符 3"/>
          <p:cNvSpPr>
            <a:spLocks noGrp="1"/>
          </p:cNvSpPr>
          <p:nvPr>
            <p:ph type="body" sz="quarter" idx="13"/>
          </p:nvPr>
        </p:nvSpPr>
        <p:spPr>
          <a:xfrm>
            <a:off x="913262" y="254254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0" name="文本占位符 3"/>
          <p:cNvSpPr>
            <a:spLocks noGrp="1"/>
          </p:cNvSpPr>
          <p:nvPr>
            <p:ph type="body" sz="quarter" idx="15"/>
          </p:nvPr>
        </p:nvSpPr>
        <p:spPr>
          <a:xfrm>
            <a:off x="913262" y="378968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1" name="文本占位符 3"/>
          <p:cNvSpPr>
            <a:spLocks noGrp="1"/>
          </p:cNvSpPr>
          <p:nvPr>
            <p:ph type="body" sz="quarter" idx="16"/>
          </p:nvPr>
        </p:nvSpPr>
        <p:spPr>
          <a:xfrm>
            <a:off x="913262" y="503682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11350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129540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8" name="文本占位符 3"/>
          <p:cNvSpPr>
            <a:spLocks noGrp="1"/>
          </p:cNvSpPr>
          <p:nvPr>
            <p:ph type="body" sz="quarter" idx="13"/>
          </p:nvPr>
        </p:nvSpPr>
        <p:spPr>
          <a:xfrm>
            <a:off x="913262" y="2230757"/>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9" name="文本占位符 3"/>
          <p:cNvSpPr>
            <a:spLocks noGrp="1"/>
          </p:cNvSpPr>
          <p:nvPr>
            <p:ph type="body" sz="quarter" idx="14"/>
          </p:nvPr>
        </p:nvSpPr>
        <p:spPr>
          <a:xfrm>
            <a:off x="913262" y="316611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0" name="文本占位符 3"/>
          <p:cNvSpPr>
            <a:spLocks noGrp="1"/>
          </p:cNvSpPr>
          <p:nvPr>
            <p:ph type="body" sz="quarter" idx="15"/>
          </p:nvPr>
        </p:nvSpPr>
        <p:spPr>
          <a:xfrm>
            <a:off x="913262" y="4101467"/>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1" name="文本占位符 3"/>
          <p:cNvSpPr>
            <a:spLocks noGrp="1"/>
          </p:cNvSpPr>
          <p:nvPr>
            <p:ph type="body" sz="quarter" idx="16"/>
          </p:nvPr>
        </p:nvSpPr>
        <p:spPr>
          <a:xfrm>
            <a:off x="913262" y="503682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81228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819005"/>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8" name="文本占位符 3"/>
          <p:cNvSpPr>
            <a:spLocks noGrp="1"/>
          </p:cNvSpPr>
          <p:nvPr>
            <p:ph type="body" sz="quarter" idx="13"/>
          </p:nvPr>
        </p:nvSpPr>
        <p:spPr>
          <a:xfrm>
            <a:off x="913262" y="175436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9" name="文本占位符 3"/>
          <p:cNvSpPr>
            <a:spLocks noGrp="1"/>
          </p:cNvSpPr>
          <p:nvPr>
            <p:ph type="body" sz="quarter" idx="14"/>
          </p:nvPr>
        </p:nvSpPr>
        <p:spPr>
          <a:xfrm>
            <a:off x="913262" y="2689715"/>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0" name="文本占位符 3"/>
          <p:cNvSpPr>
            <a:spLocks noGrp="1"/>
          </p:cNvSpPr>
          <p:nvPr>
            <p:ph type="body" sz="quarter" idx="15"/>
          </p:nvPr>
        </p:nvSpPr>
        <p:spPr>
          <a:xfrm>
            <a:off x="913262" y="362507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1" name="文本占位符 3"/>
          <p:cNvSpPr>
            <a:spLocks noGrp="1"/>
          </p:cNvSpPr>
          <p:nvPr>
            <p:ph type="body" sz="quarter" idx="16"/>
          </p:nvPr>
        </p:nvSpPr>
        <p:spPr>
          <a:xfrm>
            <a:off x="913262" y="4560425"/>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2" name="文本占位符 3"/>
          <p:cNvSpPr>
            <a:spLocks noGrp="1"/>
          </p:cNvSpPr>
          <p:nvPr>
            <p:ph type="body" sz="quarter" idx="17"/>
          </p:nvPr>
        </p:nvSpPr>
        <p:spPr>
          <a:xfrm>
            <a:off x="913262" y="549578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62069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3545305"/>
            <a:ext cx="12192001" cy="331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hasCustomPrompt="1"/>
          </p:nvPr>
        </p:nvSpPr>
        <p:spPr>
          <a:xfrm>
            <a:off x="4481987" y="896554"/>
            <a:ext cx="3228027" cy="2648750"/>
          </a:xfrm>
          <a:prstGeom prst="rect">
            <a:avLst/>
          </a:prstGeom>
        </p:spPr>
        <p:txBody>
          <a:bodyPr anchor="ctr"/>
          <a:lstStyle>
            <a:lvl1pPr marL="0" indent="0" algn="ctr">
              <a:buNone/>
              <a:defRPr sz="19900" b="1">
                <a:solidFill>
                  <a:schemeClr val="bg1"/>
                </a:solidFill>
              </a:defRPr>
            </a:lvl1pPr>
          </a:lstStyle>
          <a:p>
            <a:pPr lvl="0"/>
            <a:r>
              <a:rPr kumimoji="1" lang="en-US" altLang="zh-CN"/>
              <a:t>00</a:t>
            </a:r>
            <a:endParaRPr kumimoji="1" lang="zh-CN" altLang="en-US" dirty="0"/>
          </a:p>
        </p:txBody>
      </p:sp>
      <p:sp>
        <p:nvSpPr>
          <p:cNvPr id="14" name="文本占位符 3"/>
          <p:cNvSpPr>
            <a:spLocks noGrp="1"/>
          </p:cNvSpPr>
          <p:nvPr>
            <p:ph type="body" sz="quarter" idx="13"/>
          </p:nvPr>
        </p:nvSpPr>
        <p:spPr>
          <a:xfrm>
            <a:off x="2219525" y="3841312"/>
            <a:ext cx="7752947" cy="590549"/>
          </a:xfrm>
          <a:prstGeom prst="rect">
            <a:avLst/>
          </a:prstGeom>
        </p:spPr>
        <p:txBody>
          <a:bodyPr anchor="ctr"/>
          <a:lstStyle>
            <a:lvl1pPr marL="0" indent="0" algn="ctr">
              <a:buNone/>
              <a:defRPr sz="28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214517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324648" y="786062"/>
            <a:ext cx="11542704" cy="5758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p:nvPr>
        </p:nvSpPr>
        <p:spPr>
          <a:xfrm>
            <a:off x="284148" y="97757"/>
            <a:ext cx="7752947" cy="590549"/>
          </a:xfrm>
          <a:prstGeom prst="rect">
            <a:avLst/>
          </a:prstGeom>
        </p:spPr>
        <p:txBody>
          <a:bodyPr anchor="ctr"/>
          <a:lstStyle>
            <a:lvl1pPr marL="0" indent="0" algn="l">
              <a:buNone/>
              <a:defRPr sz="2800"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29470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770021"/>
            <a:ext cx="12192001" cy="6087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p:nvPr>
        </p:nvSpPr>
        <p:spPr>
          <a:xfrm>
            <a:off x="284148" y="97757"/>
            <a:ext cx="7752947" cy="590549"/>
          </a:xfrm>
          <a:prstGeom prst="rect">
            <a:avLst/>
          </a:prstGeom>
        </p:spPr>
        <p:txBody>
          <a:bodyPr anchor="ctr"/>
          <a:lstStyle>
            <a:lvl1pPr marL="0" indent="0" algn="l">
              <a:buNone/>
              <a:defRPr sz="2800"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86102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0"/>
            <a:ext cx="12192001" cy="331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p:nvPr>
        </p:nvSpPr>
        <p:spPr>
          <a:xfrm>
            <a:off x="284148" y="97757"/>
            <a:ext cx="7752947" cy="590549"/>
          </a:xfrm>
          <a:prstGeom prst="rect">
            <a:avLst/>
          </a:prstGeom>
        </p:spPr>
        <p:txBody>
          <a:bodyPr anchor="ctr"/>
          <a:lstStyle>
            <a:lvl1pPr marL="0" indent="0" algn="l">
              <a:buNone/>
              <a:defRPr sz="28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1311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1" r:id="rId1"/>
    <p:sldLayoutId id="2147483694" r:id="rId2"/>
    <p:sldLayoutId id="2147483693" r:id="rId3"/>
    <p:sldLayoutId id="2147483692" r:id="rId4"/>
    <p:sldLayoutId id="2147483686" r:id="rId5"/>
    <p:sldLayoutId id="2147483689" r:id="rId6"/>
    <p:sldLayoutId id="2147483687" r:id="rId7"/>
    <p:sldLayoutId id="2147483688" r:id="rId8"/>
    <p:sldLayoutId id="2147483690" r:id="rId9"/>
    <p:sldLayoutId id="214748368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0304" y="2369615"/>
            <a:ext cx="8470255" cy="734193"/>
          </a:xfrm>
        </p:spPr>
        <p:txBody>
          <a:bodyPr/>
          <a:lstStyle/>
          <a:p>
            <a:r>
              <a:rPr kumimoji="1" lang="zh-CN" altLang="en-US" sz="3600" dirty="0"/>
              <a:t>通过意念书写实现高效的脑电文本转换</a:t>
            </a:r>
          </a:p>
        </p:txBody>
      </p:sp>
      <p:sp>
        <p:nvSpPr>
          <p:cNvPr id="3" name="文本占位符 2"/>
          <p:cNvSpPr>
            <a:spLocks noGrp="1"/>
          </p:cNvSpPr>
          <p:nvPr>
            <p:ph type="body" sz="quarter" idx="11"/>
          </p:nvPr>
        </p:nvSpPr>
        <p:spPr/>
        <p:txBody>
          <a:bodyPr/>
          <a:lstStyle/>
          <a:p>
            <a:r>
              <a:rPr kumimoji="1" lang="zh-CN" altLang="en-US" sz="2800" dirty="0"/>
              <a:t>工作报告</a:t>
            </a:r>
          </a:p>
        </p:txBody>
      </p:sp>
      <p:sp>
        <p:nvSpPr>
          <p:cNvPr id="4" name="文本占位符 3"/>
          <p:cNvSpPr>
            <a:spLocks noGrp="1"/>
          </p:cNvSpPr>
          <p:nvPr>
            <p:ph type="body" sz="quarter" idx="12"/>
          </p:nvPr>
        </p:nvSpPr>
        <p:spPr/>
        <p:txBody>
          <a:bodyPr/>
          <a:lstStyle/>
          <a:p>
            <a:r>
              <a:rPr kumimoji="1" lang="en-US" altLang="zh-CN" dirty="0"/>
              <a:t>2022-12-07</a:t>
            </a:r>
            <a:endParaRPr kumimoji="1" lang="zh-CN" altLang="en-US" dirty="0"/>
          </a:p>
        </p:txBody>
      </p:sp>
    </p:spTree>
    <p:extLst>
      <p:ext uri="{BB962C8B-B14F-4D97-AF65-F5344CB8AC3E}">
        <p14:creationId xmlns:p14="http://schemas.microsoft.com/office/powerpoint/2010/main" val="19776485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感谢聆听</a:t>
            </a:r>
          </a:p>
        </p:txBody>
      </p:sp>
      <p:sp>
        <p:nvSpPr>
          <p:cNvPr id="3" name="文本占位符 2"/>
          <p:cNvSpPr>
            <a:spLocks noGrp="1"/>
          </p:cNvSpPr>
          <p:nvPr>
            <p:ph type="body" sz="quarter" idx="11"/>
          </p:nvPr>
        </p:nvSpPr>
        <p:spPr/>
        <p:txBody>
          <a:bodyPr/>
          <a:lstStyle/>
          <a:p>
            <a:r>
              <a:rPr kumimoji="1" lang="en-US" altLang="zh-CN" dirty="0"/>
              <a:t>THANK</a:t>
            </a:r>
            <a:r>
              <a:rPr kumimoji="1" lang="zh-CN" altLang="en-US" dirty="0"/>
              <a:t> </a:t>
            </a:r>
            <a:r>
              <a:rPr kumimoji="1" lang="en-US" altLang="zh-CN" dirty="0"/>
              <a:t>YOU</a:t>
            </a:r>
            <a:r>
              <a:rPr kumimoji="1" lang="zh-CN" altLang="en-US" dirty="0"/>
              <a:t> </a:t>
            </a:r>
            <a:r>
              <a:rPr kumimoji="1" lang="en-US" altLang="zh-CN" dirty="0"/>
              <a:t>FOR</a:t>
            </a:r>
            <a:r>
              <a:rPr kumimoji="1" lang="zh-CN" altLang="en-US" dirty="0"/>
              <a:t> </a:t>
            </a:r>
            <a:r>
              <a:rPr kumimoji="1" lang="en-US" altLang="zh-CN" dirty="0"/>
              <a:t>WATCHING</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PRESENTED</a:t>
            </a:r>
            <a:r>
              <a:rPr kumimoji="1" lang="zh-CN" altLang="en-US" dirty="0"/>
              <a:t> </a:t>
            </a:r>
            <a:r>
              <a:rPr kumimoji="1" lang="en-US" altLang="zh-CN" dirty="0"/>
              <a:t>BY</a:t>
            </a:r>
            <a:r>
              <a:rPr kumimoji="1" lang="zh-CN" altLang="en-US" dirty="0"/>
              <a:t> </a:t>
            </a:r>
            <a:r>
              <a:rPr kumimoji="1" lang="en-US" altLang="zh-CN" dirty="0"/>
              <a:t>OfficePLUS</a:t>
            </a:r>
            <a:endParaRPr kumimoji="1" lang="zh-CN" altLang="en-US" dirty="0"/>
          </a:p>
        </p:txBody>
      </p:sp>
    </p:spTree>
    <p:extLst>
      <p:ext uri="{BB962C8B-B14F-4D97-AF65-F5344CB8AC3E}">
        <p14:creationId xmlns:p14="http://schemas.microsoft.com/office/powerpoint/2010/main" val="3741386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01</a:t>
            </a:r>
            <a:r>
              <a:rPr kumimoji="1" lang="zh-CN" altLang="en-US" dirty="0"/>
              <a:t> 背景介绍</a:t>
            </a:r>
          </a:p>
        </p:txBody>
      </p:sp>
      <p:sp>
        <p:nvSpPr>
          <p:cNvPr id="5" name="文本占位符 4"/>
          <p:cNvSpPr>
            <a:spLocks noGrp="1"/>
          </p:cNvSpPr>
          <p:nvPr>
            <p:ph type="body" sz="quarter" idx="13"/>
          </p:nvPr>
        </p:nvSpPr>
        <p:spPr/>
        <p:txBody>
          <a:bodyPr/>
          <a:lstStyle/>
          <a:p>
            <a:r>
              <a:rPr kumimoji="1" lang="en-US" altLang="zh-CN" dirty="0"/>
              <a:t>02</a:t>
            </a:r>
            <a:r>
              <a:rPr kumimoji="1" lang="zh-CN" altLang="en-US" dirty="0"/>
              <a:t> 主要成果</a:t>
            </a:r>
          </a:p>
        </p:txBody>
      </p:sp>
      <p:sp>
        <p:nvSpPr>
          <p:cNvPr id="6" name="文本占位符 5"/>
          <p:cNvSpPr>
            <a:spLocks noGrp="1"/>
          </p:cNvSpPr>
          <p:nvPr>
            <p:ph type="body" sz="quarter" idx="15"/>
          </p:nvPr>
        </p:nvSpPr>
        <p:spPr/>
        <p:txBody>
          <a:bodyPr/>
          <a:lstStyle/>
          <a:p>
            <a:r>
              <a:rPr kumimoji="1" lang="en-US" altLang="zh-CN" dirty="0"/>
              <a:t>03</a:t>
            </a:r>
            <a:r>
              <a:rPr kumimoji="1" lang="zh-CN" altLang="en-US" dirty="0"/>
              <a:t> 实验过程</a:t>
            </a:r>
          </a:p>
        </p:txBody>
      </p:sp>
      <p:sp>
        <p:nvSpPr>
          <p:cNvPr id="7" name="文本占位符 6"/>
          <p:cNvSpPr>
            <a:spLocks noGrp="1"/>
          </p:cNvSpPr>
          <p:nvPr>
            <p:ph type="body" sz="quarter" idx="16"/>
          </p:nvPr>
        </p:nvSpPr>
        <p:spPr/>
        <p:txBody>
          <a:bodyPr/>
          <a:lstStyle/>
          <a:p>
            <a:r>
              <a:rPr kumimoji="1" lang="en-US" altLang="zh-CN" dirty="0"/>
              <a:t>FOUR</a:t>
            </a:r>
            <a:r>
              <a:rPr kumimoji="1" lang="zh-CN" altLang="en-US" dirty="0"/>
              <a:t> 阶段计划</a:t>
            </a:r>
          </a:p>
        </p:txBody>
      </p:sp>
    </p:spTree>
    <p:extLst>
      <p:ext uri="{BB962C8B-B14F-4D97-AF65-F5344CB8AC3E}">
        <p14:creationId xmlns:p14="http://schemas.microsoft.com/office/powerpoint/2010/main" val="185775697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 </a:t>
            </a:r>
            <a:r>
              <a:rPr kumimoji="1" lang="zh-CN" altLang="en-US" dirty="0"/>
              <a:t>背景介绍</a:t>
            </a:r>
          </a:p>
        </p:txBody>
      </p:sp>
      <p:sp>
        <p:nvSpPr>
          <p:cNvPr id="5" name="文本框 4"/>
          <p:cNvSpPr txBox="1"/>
          <p:nvPr/>
        </p:nvSpPr>
        <p:spPr>
          <a:xfrm>
            <a:off x="7714262" y="3826907"/>
            <a:ext cx="2992149" cy="6730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000" dirty="0">
                <a:solidFill>
                  <a:schemeClr val="tx1">
                    <a:lumMod val="75000"/>
                    <a:lumOff val="25000"/>
                  </a:schemeClr>
                </a:solidFill>
                <a:latin typeface="+mn-ea"/>
              </a:rPr>
              <a:t>典型的</a:t>
            </a:r>
            <a:r>
              <a:rPr lang="en-US" altLang="zh-CN" sz="1000" dirty="0">
                <a:solidFill>
                  <a:schemeClr val="tx1">
                    <a:lumMod val="75000"/>
                    <a:lumOff val="25000"/>
                  </a:schemeClr>
                </a:solidFill>
                <a:latin typeface="+mn-ea"/>
              </a:rPr>
              <a:t>BCI</a:t>
            </a:r>
            <a:r>
              <a:rPr lang="zh-CN" altLang="en-US" sz="1000" dirty="0">
                <a:solidFill>
                  <a:schemeClr val="tx1">
                    <a:lumMod val="75000"/>
                    <a:lumOff val="25000"/>
                  </a:schemeClr>
                </a:solidFill>
                <a:latin typeface="+mn-ea"/>
              </a:rPr>
              <a:t>系统工作流程分为三步，第一步是采集脑电信号，接着对这些信号进行预处理，最后对这些信号进行解码或者映射</a:t>
            </a:r>
          </a:p>
        </p:txBody>
      </p:sp>
      <p:sp>
        <p:nvSpPr>
          <p:cNvPr id="6" name="矩形 5"/>
          <p:cNvSpPr/>
          <p:nvPr/>
        </p:nvSpPr>
        <p:spPr>
          <a:xfrm>
            <a:off x="7238797" y="1490133"/>
            <a:ext cx="3467616" cy="668516"/>
          </a:xfrm>
          <a:prstGeom prst="rect">
            <a:avLst/>
          </a:prstGeom>
          <a:solidFill>
            <a:schemeClr val="accent5"/>
          </a:solidFill>
        </p:spPr>
        <p:txBody>
          <a:bodyPr wrap="none">
            <a:spAutoFit/>
          </a:bodyPr>
          <a:lstStyle/>
          <a:p>
            <a:pPr defTabSz="1219170">
              <a:lnSpc>
                <a:spcPct val="130000"/>
              </a:lnSpc>
              <a:defRPr/>
            </a:pPr>
            <a:r>
              <a:rPr lang="zh-CN" altLang="en-US" sz="3200" b="1" kern="0" dirty="0">
                <a:solidFill>
                  <a:schemeClr val="bg1"/>
                </a:solidFill>
              </a:rPr>
              <a:t>脑机接口技术概要</a:t>
            </a:r>
            <a:endParaRPr lang="en-US" altLang="zh-CN" sz="3200" b="1" kern="0" dirty="0">
              <a:solidFill>
                <a:schemeClr val="bg1"/>
              </a:solidFill>
            </a:endParaRPr>
          </a:p>
        </p:txBody>
      </p:sp>
      <p:sp>
        <p:nvSpPr>
          <p:cNvPr id="7" name="矩形 6"/>
          <p:cNvSpPr/>
          <p:nvPr/>
        </p:nvSpPr>
        <p:spPr>
          <a:xfrm>
            <a:off x="7714264" y="2665879"/>
            <a:ext cx="2992148" cy="614912"/>
          </a:xfrm>
          <a:prstGeom prst="rect">
            <a:avLst/>
          </a:prstGeom>
        </p:spPr>
        <p:txBody>
          <a:bodyPr wrap="square">
            <a:spAutoFit/>
          </a:bodyPr>
          <a:lstStyle/>
          <a:p>
            <a:pPr defTabSz="1219170">
              <a:lnSpc>
                <a:spcPct val="130000"/>
              </a:lnSpc>
              <a:defRPr/>
            </a:pPr>
            <a:r>
              <a:rPr lang="zh-CN" altLang="en-US" sz="900" dirty="0">
                <a:solidFill>
                  <a:schemeClr val="bg1">
                    <a:lumMod val="50000"/>
                  </a:schemeClr>
                </a:solidFill>
                <a:latin typeface="+mn-ea"/>
              </a:rPr>
              <a:t>脑机接口是一个使大脑能够与外部设备直接交流的系统，它是一门研究、测绘、帮助、增强或修复人体的认知或感觉运动的学科。</a:t>
            </a:r>
          </a:p>
        </p:txBody>
      </p:sp>
      <p:sp>
        <p:nvSpPr>
          <p:cNvPr id="8" name="矩形 7"/>
          <p:cNvSpPr/>
          <p:nvPr/>
        </p:nvSpPr>
        <p:spPr>
          <a:xfrm>
            <a:off x="6584294" y="2693067"/>
            <a:ext cx="1016203" cy="380489"/>
          </a:xfrm>
          <a:prstGeom prst="rect">
            <a:avLst/>
          </a:prstGeom>
          <a:solidFill>
            <a:schemeClr val="accent1"/>
          </a:solidFill>
        </p:spPr>
        <p:txBody>
          <a:bodyPr wrap="square">
            <a:spAutoFit/>
          </a:bodyPr>
          <a:lstStyle/>
          <a:p>
            <a:pPr defTabSz="1219170">
              <a:lnSpc>
                <a:spcPct val="130000"/>
              </a:lnSpc>
              <a:defRPr/>
            </a:pPr>
            <a:r>
              <a:rPr lang="zh-CN" altLang="en-US" sz="1600" b="1" kern="0" dirty="0">
                <a:solidFill>
                  <a:schemeClr val="bg1"/>
                </a:solidFill>
              </a:rPr>
              <a:t>基本概念</a:t>
            </a:r>
            <a:endParaRPr lang="en-US" altLang="zh-CN" sz="1600" b="1" kern="0" dirty="0">
              <a:solidFill>
                <a:schemeClr val="bg1"/>
              </a:solidFill>
            </a:endParaRPr>
          </a:p>
        </p:txBody>
      </p:sp>
      <p:sp>
        <p:nvSpPr>
          <p:cNvPr id="3" name="矩形 2">
            <a:extLst>
              <a:ext uri="{FF2B5EF4-FFF2-40B4-BE49-F238E27FC236}">
                <a16:creationId xmlns:a16="http://schemas.microsoft.com/office/drawing/2014/main" id="{CC9CC884-663E-3CFF-7135-D59090BF271E}"/>
              </a:ext>
            </a:extLst>
          </p:cNvPr>
          <p:cNvSpPr/>
          <p:nvPr/>
        </p:nvSpPr>
        <p:spPr>
          <a:xfrm>
            <a:off x="6584292" y="3973166"/>
            <a:ext cx="1016203" cy="380489"/>
          </a:xfrm>
          <a:prstGeom prst="rect">
            <a:avLst/>
          </a:prstGeom>
          <a:solidFill>
            <a:schemeClr val="accent1"/>
          </a:solidFill>
        </p:spPr>
        <p:txBody>
          <a:bodyPr wrap="square">
            <a:spAutoFit/>
          </a:bodyPr>
          <a:lstStyle/>
          <a:p>
            <a:pPr defTabSz="1219170">
              <a:lnSpc>
                <a:spcPct val="130000"/>
              </a:lnSpc>
              <a:defRPr/>
            </a:pPr>
            <a:r>
              <a:rPr lang="zh-CN" altLang="en-US" sz="1600" b="1" kern="0" dirty="0">
                <a:solidFill>
                  <a:schemeClr val="bg1"/>
                </a:solidFill>
              </a:rPr>
              <a:t>工作流程</a:t>
            </a:r>
            <a:endParaRPr lang="en-US" altLang="zh-CN" sz="1600" b="1" kern="0" dirty="0">
              <a:solidFill>
                <a:schemeClr val="bg1"/>
              </a:solidFill>
            </a:endParaRPr>
          </a:p>
        </p:txBody>
      </p:sp>
      <p:sp>
        <p:nvSpPr>
          <p:cNvPr id="13" name="文本框 12">
            <a:extLst>
              <a:ext uri="{FF2B5EF4-FFF2-40B4-BE49-F238E27FC236}">
                <a16:creationId xmlns:a16="http://schemas.microsoft.com/office/drawing/2014/main" id="{95609E3C-BE03-B84A-6AF5-218BA2EF4C26}"/>
              </a:ext>
            </a:extLst>
          </p:cNvPr>
          <p:cNvSpPr txBox="1"/>
          <p:nvPr/>
        </p:nvSpPr>
        <p:spPr>
          <a:xfrm>
            <a:off x="7714262" y="4902349"/>
            <a:ext cx="2992149" cy="6730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000" dirty="0">
                <a:solidFill>
                  <a:schemeClr val="tx1">
                    <a:lumMod val="75000"/>
                    <a:lumOff val="25000"/>
                  </a:schemeClr>
                </a:solidFill>
                <a:latin typeface="+mn-ea"/>
              </a:rPr>
              <a:t>按照信号采集方法的不同，脑机接口分为非侵入式脑机接口、半侵入式脑机接口、侵入式脑机接口，它们分别在头皮处、脑膜间、大脑皮质内采集信号</a:t>
            </a:r>
          </a:p>
        </p:txBody>
      </p:sp>
      <p:sp>
        <p:nvSpPr>
          <p:cNvPr id="14" name="矩形 13">
            <a:extLst>
              <a:ext uri="{FF2B5EF4-FFF2-40B4-BE49-F238E27FC236}">
                <a16:creationId xmlns:a16="http://schemas.microsoft.com/office/drawing/2014/main" id="{AB7BB04E-0E62-F63C-6E40-A691BA6246C9}"/>
              </a:ext>
            </a:extLst>
          </p:cNvPr>
          <p:cNvSpPr/>
          <p:nvPr/>
        </p:nvSpPr>
        <p:spPr>
          <a:xfrm>
            <a:off x="6584294" y="5048608"/>
            <a:ext cx="1016203" cy="380489"/>
          </a:xfrm>
          <a:prstGeom prst="rect">
            <a:avLst/>
          </a:prstGeom>
          <a:solidFill>
            <a:schemeClr val="accent1"/>
          </a:solidFill>
        </p:spPr>
        <p:txBody>
          <a:bodyPr wrap="square">
            <a:spAutoFit/>
          </a:bodyPr>
          <a:lstStyle/>
          <a:p>
            <a:pPr defTabSz="1219170">
              <a:lnSpc>
                <a:spcPct val="130000"/>
              </a:lnSpc>
              <a:defRPr/>
            </a:pPr>
            <a:r>
              <a:rPr lang="zh-CN" altLang="en-US" sz="1600" b="1" kern="0" dirty="0">
                <a:solidFill>
                  <a:schemeClr val="bg1"/>
                </a:solidFill>
              </a:rPr>
              <a:t>技术分类</a:t>
            </a:r>
            <a:endParaRPr lang="en-US" altLang="zh-CN" sz="1600" b="1" kern="0" dirty="0">
              <a:solidFill>
                <a:schemeClr val="bg1"/>
              </a:solidFill>
            </a:endParaRPr>
          </a:p>
        </p:txBody>
      </p:sp>
      <p:pic>
        <p:nvPicPr>
          <p:cNvPr id="1026" name="Picture 2" descr="Layers of the Brain and Signal Source">
            <a:extLst>
              <a:ext uri="{FF2B5EF4-FFF2-40B4-BE49-F238E27FC236}">
                <a16:creationId xmlns:a16="http://schemas.microsoft.com/office/drawing/2014/main" id="{6B5859CB-D345-F8AE-8B8D-CE3EEF8F7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19" y="2524226"/>
            <a:ext cx="581977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03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r>
              <a:rPr kumimoji="1" lang="zh-CN" altLang="en-US" dirty="0"/>
              <a:t> 背景介绍</a:t>
            </a:r>
          </a:p>
        </p:txBody>
      </p:sp>
      <p:sp>
        <p:nvSpPr>
          <p:cNvPr id="4" name="文本框 3"/>
          <p:cNvSpPr txBox="1"/>
          <p:nvPr/>
        </p:nvSpPr>
        <p:spPr>
          <a:xfrm>
            <a:off x="501028" y="5678934"/>
            <a:ext cx="1900340" cy="472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000" dirty="0">
                <a:solidFill>
                  <a:schemeClr val="tx1">
                    <a:lumMod val="75000"/>
                    <a:lumOff val="25000"/>
                  </a:schemeClr>
                </a:solidFill>
                <a:latin typeface="+mn-ea"/>
              </a:rPr>
              <a:t>利用目标刺激出现后约</a:t>
            </a:r>
            <a:r>
              <a:rPr lang="en-US" altLang="zh-CN" sz="1000" dirty="0">
                <a:solidFill>
                  <a:schemeClr val="tx1">
                    <a:lumMod val="75000"/>
                    <a:lumOff val="25000"/>
                  </a:schemeClr>
                </a:solidFill>
                <a:latin typeface="+mn-ea"/>
              </a:rPr>
              <a:t>300ms</a:t>
            </a:r>
            <a:r>
              <a:rPr lang="zh-CN" altLang="en-US" sz="1000" dirty="0">
                <a:solidFill>
                  <a:schemeClr val="tx1">
                    <a:lumMod val="75000"/>
                    <a:lumOff val="25000"/>
                  </a:schemeClr>
                </a:solidFill>
                <a:latin typeface="+mn-ea"/>
              </a:rPr>
              <a:t>出现的正向电位锋值实现映射</a:t>
            </a:r>
          </a:p>
        </p:txBody>
      </p:sp>
      <p:sp>
        <p:nvSpPr>
          <p:cNvPr id="5" name="矩形 4"/>
          <p:cNvSpPr/>
          <p:nvPr/>
        </p:nvSpPr>
        <p:spPr>
          <a:xfrm>
            <a:off x="791621" y="4842042"/>
            <a:ext cx="1194558" cy="590675"/>
          </a:xfrm>
          <a:prstGeom prst="rect">
            <a:avLst/>
          </a:prstGeom>
          <a:solidFill>
            <a:schemeClr val="accent1"/>
          </a:solidFill>
        </p:spPr>
        <p:txBody>
          <a:bodyPr wrap="square">
            <a:spAutoFit/>
          </a:bodyPr>
          <a:lstStyle/>
          <a:p>
            <a:pPr defTabSz="1219170">
              <a:lnSpc>
                <a:spcPct val="130000"/>
              </a:lnSpc>
              <a:defRPr/>
            </a:pPr>
            <a:r>
              <a:rPr lang="en-US" altLang="zh-CN" sz="2800" b="1" kern="0" dirty="0">
                <a:solidFill>
                  <a:schemeClr val="bg1"/>
                </a:solidFill>
              </a:rPr>
              <a:t>P300</a:t>
            </a:r>
          </a:p>
        </p:txBody>
      </p:sp>
      <p:cxnSp>
        <p:nvCxnSpPr>
          <p:cNvPr id="7" name="肘形连接符 6"/>
          <p:cNvCxnSpPr>
            <a:cxnSpLocks/>
            <a:stCxn id="16" idx="2"/>
            <a:endCxn id="5" idx="3"/>
          </p:cNvCxnSpPr>
          <p:nvPr/>
        </p:nvCxnSpPr>
        <p:spPr>
          <a:xfrm rot="5400000">
            <a:off x="3053382" y="3591566"/>
            <a:ext cx="478611" cy="261301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1028" y="3105754"/>
            <a:ext cx="2117620" cy="472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000" dirty="0">
                <a:solidFill>
                  <a:schemeClr val="tx1">
                    <a:lumMod val="75000"/>
                    <a:lumOff val="25000"/>
                  </a:schemeClr>
                </a:solidFill>
                <a:latin typeface="+mn-ea"/>
              </a:rPr>
              <a:t>利用不同频率的信号刺激视网膜引发不同的电位从而实现映射</a:t>
            </a:r>
          </a:p>
        </p:txBody>
      </p:sp>
      <p:sp>
        <p:nvSpPr>
          <p:cNvPr id="9" name="矩形 8"/>
          <p:cNvSpPr/>
          <p:nvPr/>
        </p:nvSpPr>
        <p:spPr>
          <a:xfrm>
            <a:off x="791621" y="3709814"/>
            <a:ext cx="1194558" cy="590675"/>
          </a:xfrm>
          <a:prstGeom prst="rect">
            <a:avLst/>
          </a:prstGeom>
          <a:solidFill>
            <a:schemeClr val="accent2"/>
          </a:solidFill>
        </p:spPr>
        <p:txBody>
          <a:bodyPr wrap="none">
            <a:spAutoFit/>
          </a:bodyPr>
          <a:lstStyle/>
          <a:p>
            <a:pPr defTabSz="1219170">
              <a:lnSpc>
                <a:spcPct val="130000"/>
              </a:lnSpc>
              <a:defRPr/>
            </a:pPr>
            <a:r>
              <a:rPr lang="en-US" altLang="zh-CN" sz="2800" b="1" kern="0" dirty="0">
                <a:solidFill>
                  <a:schemeClr val="bg1"/>
                </a:solidFill>
              </a:rPr>
              <a:t>SSVEP</a:t>
            </a:r>
          </a:p>
        </p:txBody>
      </p:sp>
      <p:cxnSp>
        <p:nvCxnSpPr>
          <p:cNvPr id="11" name="肘形连接符 10"/>
          <p:cNvCxnSpPr>
            <a:cxnSpLocks/>
            <a:endCxn id="16" idx="0"/>
          </p:cNvCxnSpPr>
          <p:nvPr/>
        </p:nvCxnSpPr>
        <p:spPr>
          <a:xfrm>
            <a:off x="1986179" y="3965108"/>
            <a:ext cx="2613016" cy="169222"/>
          </a:xfrm>
          <a:prstGeom prst="bentConnector2">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503238" y="2935873"/>
            <a:ext cx="2766372" cy="673005"/>
          </a:xfrm>
          <a:prstGeom prst="rect">
            <a:avLst/>
          </a:prstGeom>
        </p:spPr>
        <p:txBody>
          <a:bodyPr wrap="square">
            <a:spAutoFit/>
          </a:bodyPr>
          <a:lstStyle/>
          <a:p>
            <a:pPr lvl="0">
              <a:lnSpc>
                <a:spcPct val="130000"/>
              </a:lnSpc>
            </a:pPr>
            <a:r>
              <a:rPr lang="zh-CN" altLang="en-US" sz="1000" dirty="0">
                <a:solidFill>
                  <a:schemeClr val="tx1">
                    <a:lumMod val="75000"/>
                    <a:lumOff val="25000"/>
                  </a:schemeClr>
                </a:solidFill>
                <a:latin typeface="+mn-ea"/>
              </a:rPr>
              <a:t>这一研究主要是让瘫痪患者恢复与外界沟通的能力，已有的技术方法是使用非侵入式</a:t>
            </a:r>
            <a:r>
              <a:rPr lang="en-US" altLang="zh-CN" sz="1000" dirty="0">
                <a:solidFill>
                  <a:schemeClr val="tx1">
                    <a:lumMod val="75000"/>
                    <a:lumOff val="25000"/>
                  </a:schemeClr>
                </a:solidFill>
                <a:latin typeface="+mn-ea"/>
              </a:rPr>
              <a:t>BCI</a:t>
            </a:r>
            <a:r>
              <a:rPr lang="zh-CN" altLang="en-US" sz="1000" dirty="0">
                <a:solidFill>
                  <a:schemeClr val="tx1">
                    <a:lumMod val="75000"/>
                    <a:lumOff val="25000"/>
                  </a:schemeClr>
                </a:solidFill>
                <a:latin typeface="+mn-ea"/>
              </a:rPr>
              <a:t>技术中的</a:t>
            </a:r>
            <a:r>
              <a:rPr lang="en-US" altLang="zh-CN" sz="1000" dirty="0">
                <a:solidFill>
                  <a:schemeClr val="tx1">
                    <a:lumMod val="75000"/>
                    <a:lumOff val="25000"/>
                  </a:schemeClr>
                </a:solidFill>
                <a:latin typeface="+mn-ea"/>
              </a:rPr>
              <a:t>EEG</a:t>
            </a:r>
            <a:r>
              <a:rPr lang="zh-CN" altLang="en-US" sz="1000" dirty="0">
                <a:solidFill>
                  <a:schemeClr val="tx1">
                    <a:lumMod val="75000"/>
                    <a:lumOff val="25000"/>
                  </a:schemeClr>
                </a:solidFill>
                <a:latin typeface="+mn-ea"/>
              </a:rPr>
              <a:t>，也即头皮脑电图谱技术</a:t>
            </a:r>
          </a:p>
        </p:txBody>
      </p:sp>
      <p:sp>
        <p:nvSpPr>
          <p:cNvPr id="13" name="矩形 12"/>
          <p:cNvSpPr/>
          <p:nvPr/>
        </p:nvSpPr>
        <p:spPr>
          <a:xfrm>
            <a:off x="515965" y="1352946"/>
            <a:ext cx="2776722" cy="524439"/>
          </a:xfrm>
          <a:prstGeom prst="rect">
            <a:avLst/>
          </a:prstGeom>
          <a:solidFill>
            <a:schemeClr val="accent1"/>
          </a:solidFill>
        </p:spPr>
        <p:txBody>
          <a:bodyPr wrap="none">
            <a:spAutoFit/>
          </a:bodyPr>
          <a:lstStyle/>
          <a:p>
            <a:pPr defTabSz="1219170">
              <a:lnSpc>
                <a:spcPct val="130000"/>
              </a:lnSpc>
              <a:defRPr/>
            </a:pPr>
            <a:r>
              <a:rPr lang="zh-CN" altLang="en-US" sz="2400" b="1" kern="0" dirty="0">
                <a:solidFill>
                  <a:schemeClr val="bg1"/>
                </a:solidFill>
              </a:rPr>
              <a:t>脑电</a:t>
            </a:r>
            <a:r>
              <a:rPr lang="en-US" altLang="zh-CN" sz="2400" b="1" kern="0" dirty="0">
                <a:solidFill>
                  <a:schemeClr val="bg1"/>
                </a:solidFill>
              </a:rPr>
              <a:t>-</a:t>
            </a:r>
            <a:r>
              <a:rPr lang="zh-CN" altLang="en-US" sz="2400" b="1" kern="0" dirty="0">
                <a:solidFill>
                  <a:schemeClr val="bg1"/>
                </a:solidFill>
              </a:rPr>
              <a:t>文本研究现状</a:t>
            </a:r>
            <a:endParaRPr lang="en-US" altLang="zh-CN" sz="2400" b="1" kern="0" dirty="0">
              <a:solidFill>
                <a:schemeClr val="bg1"/>
              </a:solidFill>
            </a:endParaRPr>
          </a:p>
        </p:txBody>
      </p:sp>
      <p:sp>
        <p:nvSpPr>
          <p:cNvPr id="16" name="矩形 15">
            <a:extLst>
              <a:ext uri="{FF2B5EF4-FFF2-40B4-BE49-F238E27FC236}">
                <a16:creationId xmlns:a16="http://schemas.microsoft.com/office/drawing/2014/main" id="{58DA4E1C-7C4F-18C0-69E1-2066F7510430}"/>
              </a:ext>
            </a:extLst>
          </p:cNvPr>
          <p:cNvSpPr/>
          <p:nvPr/>
        </p:nvSpPr>
        <p:spPr>
          <a:xfrm>
            <a:off x="3140302" y="4134330"/>
            <a:ext cx="2917786" cy="524439"/>
          </a:xfrm>
          <a:prstGeom prst="rect">
            <a:avLst/>
          </a:prstGeom>
          <a:solidFill>
            <a:schemeClr val="accent1"/>
          </a:solidFill>
        </p:spPr>
        <p:txBody>
          <a:bodyPr wrap="none">
            <a:spAutoFit/>
          </a:bodyPr>
          <a:lstStyle/>
          <a:p>
            <a:pPr defTabSz="1219170">
              <a:lnSpc>
                <a:spcPct val="130000"/>
              </a:lnSpc>
              <a:defRPr/>
            </a:pPr>
            <a:r>
              <a:rPr lang="zh-CN" altLang="en-US" sz="2400" b="1" kern="0" dirty="0">
                <a:solidFill>
                  <a:schemeClr val="bg1"/>
                </a:solidFill>
              </a:rPr>
              <a:t>基于非侵入式的</a:t>
            </a:r>
            <a:r>
              <a:rPr lang="en-US" altLang="zh-CN" sz="2400" b="1" kern="0" dirty="0">
                <a:solidFill>
                  <a:schemeClr val="bg1"/>
                </a:solidFill>
              </a:rPr>
              <a:t>EEG</a:t>
            </a:r>
          </a:p>
        </p:txBody>
      </p:sp>
      <p:sp>
        <p:nvSpPr>
          <p:cNvPr id="22" name="矩形 21">
            <a:extLst>
              <a:ext uri="{FF2B5EF4-FFF2-40B4-BE49-F238E27FC236}">
                <a16:creationId xmlns:a16="http://schemas.microsoft.com/office/drawing/2014/main" id="{44C60CBC-A3F7-2C34-62E0-84A6951B5840}"/>
              </a:ext>
            </a:extLst>
          </p:cNvPr>
          <p:cNvSpPr/>
          <p:nvPr/>
        </p:nvSpPr>
        <p:spPr>
          <a:xfrm>
            <a:off x="3385182" y="5478879"/>
            <a:ext cx="2766372" cy="472950"/>
          </a:xfrm>
          <a:prstGeom prst="rect">
            <a:avLst/>
          </a:prstGeom>
        </p:spPr>
        <p:txBody>
          <a:bodyPr wrap="square">
            <a:spAutoFit/>
          </a:bodyPr>
          <a:lstStyle/>
          <a:p>
            <a:pPr lvl="0">
              <a:lnSpc>
                <a:spcPct val="130000"/>
              </a:lnSpc>
            </a:pPr>
            <a:r>
              <a:rPr lang="zh-CN" altLang="en-US" sz="1000" dirty="0">
                <a:solidFill>
                  <a:schemeClr val="tx1">
                    <a:lumMod val="75000"/>
                    <a:lumOff val="25000"/>
                  </a:schemeClr>
                </a:solidFill>
                <a:latin typeface="+mn-ea"/>
              </a:rPr>
              <a:t>主要缺陷在于输入方式十分不自然，脑文本传输速率较低，错误率较高</a:t>
            </a:r>
          </a:p>
        </p:txBody>
      </p:sp>
      <p:sp>
        <p:nvSpPr>
          <p:cNvPr id="23" name="矩形 22">
            <a:extLst>
              <a:ext uri="{FF2B5EF4-FFF2-40B4-BE49-F238E27FC236}">
                <a16:creationId xmlns:a16="http://schemas.microsoft.com/office/drawing/2014/main" id="{10CBE2CC-3323-C80D-0F65-16197B82AF2C}"/>
              </a:ext>
            </a:extLst>
          </p:cNvPr>
          <p:cNvSpPr/>
          <p:nvPr/>
        </p:nvSpPr>
        <p:spPr>
          <a:xfrm>
            <a:off x="7718309" y="2023907"/>
            <a:ext cx="1492716" cy="590675"/>
          </a:xfrm>
          <a:prstGeom prst="rect">
            <a:avLst/>
          </a:prstGeom>
          <a:solidFill>
            <a:schemeClr val="accent2"/>
          </a:solidFill>
        </p:spPr>
        <p:txBody>
          <a:bodyPr wrap="none">
            <a:spAutoFit/>
          </a:bodyPr>
          <a:lstStyle/>
          <a:p>
            <a:pPr defTabSz="1219170">
              <a:lnSpc>
                <a:spcPct val="130000"/>
              </a:lnSpc>
              <a:defRPr/>
            </a:pPr>
            <a:r>
              <a:rPr lang="en-US" altLang="zh-CN" sz="2800" b="1" kern="0" dirty="0">
                <a:solidFill>
                  <a:schemeClr val="bg1"/>
                </a:solidFill>
              </a:rPr>
              <a:t>HW-BCI</a:t>
            </a:r>
          </a:p>
        </p:txBody>
      </p:sp>
      <p:sp>
        <p:nvSpPr>
          <p:cNvPr id="24" name="矩形 23">
            <a:extLst>
              <a:ext uri="{FF2B5EF4-FFF2-40B4-BE49-F238E27FC236}">
                <a16:creationId xmlns:a16="http://schemas.microsoft.com/office/drawing/2014/main" id="{207C7794-9323-5C56-8443-5F470A300E78}"/>
              </a:ext>
            </a:extLst>
          </p:cNvPr>
          <p:cNvSpPr/>
          <p:nvPr/>
        </p:nvSpPr>
        <p:spPr>
          <a:xfrm>
            <a:off x="7718309" y="2769251"/>
            <a:ext cx="2766372" cy="673005"/>
          </a:xfrm>
          <a:prstGeom prst="rect">
            <a:avLst/>
          </a:prstGeom>
        </p:spPr>
        <p:txBody>
          <a:bodyPr wrap="square">
            <a:spAutoFit/>
          </a:bodyPr>
          <a:lstStyle/>
          <a:p>
            <a:pPr lvl="0">
              <a:lnSpc>
                <a:spcPct val="130000"/>
              </a:lnSpc>
            </a:pPr>
            <a:r>
              <a:rPr lang="zh-CN" altLang="en-US" sz="1000" dirty="0">
                <a:solidFill>
                  <a:schemeClr val="tx1">
                    <a:lumMod val="75000"/>
                    <a:lumOff val="25000"/>
                  </a:schemeClr>
                </a:solidFill>
                <a:latin typeface="+mn-ea"/>
              </a:rPr>
              <a:t>更自然的想法：直接对人想象写字时的脑电活动进行解码，使用</a:t>
            </a:r>
            <a:r>
              <a:rPr lang="en-US" altLang="zh-CN" sz="1000" dirty="0">
                <a:solidFill>
                  <a:schemeClr val="tx1">
                    <a:lumMod val="75000"/>
                    <a:lumOff val="25000"/>
                  </a:schemeClr>
                </a:solidFill>
                <a:latin typeface="+mn-ea"/>
              </a:rPr>
              <a:t>RNN</a:t>
            </a:r>
            <a:r>
              <a:rPr lang="zh-CN" altLang="en-US" sz="1000" dirty="0">
                <a:solidFill>
                  <a:schemeClr val="tx1">
                    <a:lumMod val="75000"/>
                    <a:lumOff val="25000"/>
                  </a:schemeClr>
                </a:solidFill>
                <a:latin typeface="+mn-ea"/>
              </a:rPr>
              <a:t>模型将其实时地翻译为文字</a:t>
            </a:r>
          </a:p>
        </p:txBody>
      </p:sp>
      <p:sp>
        <p:nvSpPr>
          <p:cNvPr id="27" name="矩形 26">
            <a:extLst>
              <a:ext uri="{FF2B5EF4-FFF2-40B4-BE49-F238E27FC236}">
                <a16:creationId xmlns:a16="http://schemas.microsoft.com/office/drawing/2014/main" id="{F3268300-2509-BB84-4093-64BC2D5D8FE0}"/>
              </a:ext>
            </a:extLst>
          </p:cNvPr>
          <p:cNvSpPr/>
          <p:nvPr/>
        </p:nvSpPr>
        <p:spPr>
          <a:xfrm>
            <a:off x="7718309" y="3620576"/>
            <a:ext cx="902811" cy="596510"/>
          </a:xfrm>
          <a:prstGeom prst="rect">
            <a:avLst/>
          </a:prstGeom>
          <a:solidFill>
            <a:schemeClr val="accent2"/>
          </a:solidFill>
        </p:spPr>
        <p:txBody>
          <a:bodyPr wrap="none">
            <a:spAutoFit/>
          </a:bodyPr>
          <a:lstStyle/>
          <a:p>
            <a:pPr defTabSz="1219170">
              <a:lnSpc>
                <a:spcPct val="130000"/>
              </a:lnSpc>
              <a:defRPr/>
            </a:pPr>
            <a:r>
              <a:rPr lang="zh-CN" altLang="en-US" sz="2800" b="1" kern="0" dirty="0">
                <a:solidFill>
                  <a:schemeClr val="bg1"/>
                </a:solidFill>
              </a:rPr>
              <a:t>优势</a:t>
            </a:r>
            <a:endParaRPr lang="en-US" altLang="zh-CN" sz="2800" b="1" kern="0" dirty="0">
              <a:solidFill>
                <a:schemeClr val="bg1"/>
              </a:solidFill>
            </a:endParaRPr>
          </a:p>
        </p:txBody>
      </p:sp>
      <p:sp>
        <p:nvSpPr>
          <p:cNvPr id="28" name="矩形 27">
            <a:extLst>
              <a:ext uri="{FF2B5EF4-FFF2-40B4-BE49-F238E27FC236}">
                <a16:creationId xmlns:a16="http://schemas.microsoft.com/office/drawing/2014/main" id="{962A0823-CDE2-C79C-3A8A-B729FDE124AA}"/>
              </a:ext>
            </a:extLst>
          </p:cNvPr>
          <p:cNvSpPr/>
          <p:nvPr/>
        </p:nvSpPr>
        <p:spPr>
          <a:xfrm>
            <a:off x="7718309" y="4322265"/>
            <a:ext cx="2766372" cy="873060"/>
          </a:xfrm>
          <a:prstGeom prst="rect">
            <a:avLst/>
          </a:prstGeom>
        </p:spPr>
        <p:txBody>
          <a:bodyPr wrap="square">
            <a:spAutoFit/>
          </a:bodyPr>
          <a:lstStyle/>
          <a:p>
            <a:pPr marL="171450" lvl="0" indent="-171450">
              <a:lnSpc>
                <a:spcPct val="130000"/>
              </a:lnSpc>
              <a:buFont typeface="Arial" panose="020B0604020202020204" pitchFamily="34" charset="0"/>
              <a:buChar char="•"/>
            </a:pPr>
            <a:r>
              <a:rPr lang="zh-CN" altLang="en-US" sz="1000" dirty="0">
                <a:solidFill>
                  <a:schemeClr val="tx1">
                    <a:lumMod val="75000"/>
                    <a:lumOff val="25000"/>
                  </a:schemeClr>
                </a:solidFill>
                <a:latin typeface="+mn-ea"/>
              </a:rPr>
              <a:t>速度快：高达</a:t>
            </a:r>
            <a:r>
              <a:rPr lang="en-US" altLang="zh-CN" sz="1000" dirty="0">
                <a:solidFill>
                  <a:schemeClr val="tx1">
                    <a:lumMod val="75000"/>
                    <a:lumOff val="25000"/>
                  </a:schemeClr>
                </a:solidFill>
                <a:latin typeface="+mn-ea"/>
              </a:rPr>
              <a:t>90</a:t>
            </a:r>
            <a:r>
              <a:rPr lang="zh-CN" altLang="en-US" sz="1000" dirty="0">
                <a:solidFill>
                  <a:schemeClr val="tx1">
                    <a:lumMod val="75000"/>
                    <a:lumOff val="25000"/>
                  </a:schemeClr>
                </a:solidFill>
                <a:latin typeface="+mn-ea"/>
              </a:rPr>
              <a:t>字符每分钟</a:t>
            </a:r>
            <a:endParaRPr lang="en-US" altLang="zh-CN" sz="1000" dirty="0">
              <a:solidFill>
                <a:schemeClr val="tx1">
                  <a:lumMod val="75000"/>
                  <a:lumOff val="25000"/>
                </a:schemeClr>
              </a:solidFill>
              <a:latin typeface="+mn-ea"/>
            </a:endParaRPr>
          </a:p>
          <a:p>
            <a:pPr marL="171450" lvl="0" indent="-171450">
              <a:lnSpc>
                <a:spcPct val="130000"/>
              </a:lnSpc>
              <a:buFont typeface="Arial" panose="020B0604020202020204" pitchFamily="34" charset="0"/>
              <a:buChar char="•"/>
            </a:pPr>
            <a:r>
              <a:rPr lang="zh-CN" altLang="en-US" sz="1000" dirty="0">
                <a:solidFill>
                  <a:schemeClr val="tx1">
                    <a:lumMod val="75000"/>
                    <a:lumOff val="25000"/>
                  </a:schemeClr>
                </a:solidFill>
                <a:latin typeface="+mn-ea"/>
              </a:rPr>
              <a:t>准确率高：实时准确率</a:t>
            </a:r>
            <a:r>
              <a:rPr lang="en-US" altLang="zh-CN" sz="1000" dirty="0">
                <a:solidFill>
                  <a:schemeClr val="tx1">
                    <a:lumMod val="75000"/>
                    <a:lumOff val="25000"/>
                  </a:schemeClr>
                </a:solidFill>
                <a:latin typeface="+mn-ea"/>
              </a:rPr>
              <a:t>94.1%</a:t>
            </a:r>
            <a:r>
              <a:rPr lang="zh-CN" altLang="en-US" sz="1000" dirty="0">
                <a:solidFill>
                  <a:schemeClr val="tx1">
                    <a:lumMod val="75000"/>
                    <a:lumOff val="25000"/>
                  </a:schemeClr>
                </a:solidFill>
                <a:latin typeface="+mn-ea"/>
              </a:rPr>
              <a:t>，离线准确率</a:t>
            </a:r>
            <a:r>
              <a:rPr lang="en-US" altLang="zh-CN" sz="1000" dirty="0">
                <a:solidFill>
                  <a:schemeClr val="tx1">
                    <a:lumMod val="75000"/>
                    <a:lumOff val="25000"/>
                  </a:schemeClr>
                </a:solidFill>
                <a:latin typeface="+mn-ea"/>
              </a:rPr>
              <a:t>99%</a:t>
            </a:r>
            <a:r>
              <a:rPr lang="zh-CN" altLang="en-US" sz="1000" dirty="0">
                <a:solidFill>
                  <a:schemeClr val="tx1">
                    <a:lumMod val="75000"/>
                    <a:lumOff val="25000"/>
                  </a:schemeClr>
                </a:solidFill>
                <a:latin typeface="+mn-ea"/>
              </a:rPr>
              <a:t>以上</a:t>
            </a:r>
            <a:endParaRPr lang="en-US" altLang="zh-CN" sz="1000" dirty="0">
              <a:solidFill>
                <a:schemeClr val="tx1">
                  <a:lumMod val="75000"/>
                  <a:lumOff val="25000"/>
                </a:schemeClr>
              </a:solidFill>
              <a:latin typeface="+mn-ea"/>
            </a:endParaRPr>
          </a:p>
          <a:p>
            <a:pPr marL="171450" lvl="0" indent="-171450">
              <a:lnSpc>
                <a:spcPct val="130000"/>
              </a:lnSpc>
              <a:buFont typeface="Arial" panose="020B0604020202020204" pitchFamily="34" charset="0"/>
              <a:buChar char="•"/>
            </a:pPr>
            <a:r>
              <a:rPr lang="zh-CN" altLang="en-US" sz="1000" dirty="0">
                <a:solidFill>
                  <a:schemeClr val="tx1">
                    <a:lumMod val="75000"/>
                    <a:lumOff val="25000"/>
                  </a:schemeClr>
                </a:solidFill>
                <a:latin typeface="+mn-ea"/>
              </a:rPr>
              <a:t>方式更自然：通过想象手写进行输出</a:t>
            </a:r>
          </a:p>
        </p:txBody>
      </p:sp>
    </p:spTree>
    <p:extLst>
      <p:ext uri="{BB962C8B-B14F-4D97-AF65-F5344CB8AC3E}">
        <p14:creationId xmlns:p14="http://schemas.microsoft.com/office/powerpoint/2010/main" val="181520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483545" y="308504"/>
            <a:ext cx="5612455" cy="312422"/>
          </a:xfrm>
        </p:spPr>
        <p:txBody>
          <a:bodyPr/>
          <a:lstStyle/>
          <a:p>
            <a:r>
              <a:rPr kumimoji="1" lang="en-US" altLang="zh-CN" dirty="0"/>
              <a:t>02 </a:t>
            </a:r>
            <a:r>
              <a:rPr kumimoji="1" lang="zh-CN" altLang="en-US" dirty="0"/>
              <a:t>主要成果发现</a:t>
            </a:r>
          </a:p>
        </p:txBody>
      </p:sp>
      <p:sp>
        <p:nvSpPr>
          <p:cNvPr id="13" name="文本框 12"/>
          <p:cNvSpPr txBox="1"/>
          <p:nvPr/>
        </p:nvSpPr>
        <p:spPr>
          <a:xfrm>
            <a:off x="9111215" y="2189666"/>
            <a:ext cx="2010016" cy="6730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000" dirty="0">
                <a:solidFill>
                  <a:schemeClr val="tx1">
                    <a:lumMod val="75000"/>
                    <a:lumOff val="25000"/>
                  </a:schemeClr>
                </a:solidFill>
                <a:latin typeface="+mn-ea"/>
              </a:rPr>
              <a:t>实验还表明这一神经活动编码了想象中的笔尖运动轨迹和笔尖移动速度。</a:t>
            </a:r>
          </a:p>
        </p:txBody>
      </p:sp>
      <p:sp>
        <p:nvSpPr>
          <p:cNvPr id="14" name="矩形 13"/>
          <p:cNvSpPr/>
          <p:nvPr/>
        </p:nvSpPr>
        <p:spPr>
          <a:xfrm>
            <a:off x="8335493" y="2159915"/>
            <a:ext cx="643125" cy="732508"/>
          </a:xfrm>
          <a:prstGeom prst="rect">
            <a:avLst/>
          </a:prstGeom>
          <a:solidFill>
            <a:schemeClr val="accent4"/>
          </a:solidFill>
        </p:spPr>
        <p:txBody>
          <a:bodyPr wrap="none">
            <a:spAutoFit/>
          </a:bodyPr>
          <a:lstStyle/>
          <a:p>
            <a:pPr defTabSz="1219170">
              <a:lnSpc>
                <a:spcPct val="130000"/>
              </a:lnSpc>
              <a:defRPr/>
            </a:pPr>
            <a:r>
              <a:rPr lang="en-US" altLang="zh-CN" sz="3200" b="1" kern="0" dirty="0">
                <a:solidFill>
                  <a:schemeClr val="bg1"/>
                </a:solidFill>
              </a:rPr>
              <a:t>04</a:t>
            </a:r>
          </a:p>
        </p:txBody>
      </p:sp>
      <p:sp>
        <p:nvSpPr>
          <p:cNvPr id="19" name="文本框 18"/>
          <p:cNvSpPr txBox="1"/>
          <p:nvPr/>
        </p:nvSpPr>
        <p:spPr>
          <a:xfrm>
            <a:off x="9182048" y="3700378"/>
            <a:ext cx="2010016" cy="892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000" dirty="0">
                <a:solidFill>
                  <a:schemeClr val="tx1">
                    <a:lumMod val="75000"/>
                    <a:lumOff val="25000"/>
                  </a:schemeClr>
                </a:solidFill>
                <a:latin typeface="+mn-ea"/>
              </a:rPr>
              <a:t>最后给出时域上的复杂性使得诸如手写的短时复杂移动的解码要从根本上比点到点的直线运动更容易解码。</a:t>
            </a:r>
          </a:p>
        </p:txBody>
      </p:sp>
      <p:sp>
        <p:nvSpPr>
          <p:cNvPr id="20" name="矩形 19"/>
          <p:cNvSpPr/>
          <p:nvPr/>
        </p:nvSpPr>
        <p:spPr>
          <a:xfrm>
            <a:off x="8406326" y="3780400"/>
            <a:ext cx="643125" cy="732508"/>
          </a:xfrm>
          <a:prstGeom prst="rect">
            <a:avLst/>
          </a:prstGeom>
          <a:solidFill>
            <a:schemeClr val="accent5"/>
          </a:solidFill>
        </p:spPr>
        <p:txBody>
          <a:bodyPr wrap="none">
            <a:spAutoFit/>
          </a:bodyPr>
          <a:lstStyle/>
          <a:p>
            <a:pPr defTabSz="1219170">
              <a:lnSpc>
                <a:spcPct val="130000"/>
              </a:lnSpc>
              <a:defRPr/>
            </a:pPr>
            <a:r>
              <a:rPr lang="en-US" altLang="zh-CN" sz="3200" b="1" kern="0" dirty="0">
                <a:solidFill>
                  <a:schemeClr val="bg1"/>
                </a:solidFill>
              </a:rPr>
              <a:t>05</a:t>
            </a:r>
          </a:p>
        </p:txBody>
      </p:sp>
      <p:sp>
        <p:nvSpPr>
          <p:cNvPr id="33" name="文本框 32"/>
          <p:cNvSpPr txBox="1"/>
          <p:nvPr/>
        </p:nvSpPr>
        <p:spPr>
          <a:xfrm>
            <a:off x="1288491" y="1876761"/>
            <a:ext cx="2010016" cy="472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000" dirty="0">
                <a:solidFill>
                  <a:schemeClr val="tx1">
                    <a:lumMod val="75000"/>
                    <a:lumOff val="25000"/>
                  </a:schemeClr>
                </a:solidFill>
                <a:latin typeface="+mn-ea"/>
              </a:rPr>
              <a:t>瘫痪数年的受试者运动神经活动表达仍然强烈并且可重复</a:t>
            </a:r>
          </a:p>
        </p:txBody>
      </p:sp>
      <p:sp>
        <p:nvSpPr>
          <p:cNvPr id="34" name="矩形 33"/>
          <p:cNvSpPr/>
          <p:nvPr/>
        </p:nvSpPr>
        <p:spPr>
          <a:xfrm>
            <a:off x="3353142" y="1720308"/>
            <a:ext cx="643125" cy="732508"/>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01</a:t>
            </a:r>
          </a:p>
        </p:txBody>
      </p:sp>
      <p:sp>
        <p:nvSpPr>
          <p:cNvPr id="31" name="文本框 30"/>
          <p:cNvSpPr txBox="1"/>
          <p:nvPr/>
        </p:nvSpPr>
        <p:spPr>
          <a:xfrm>
            <a:off x="1245298" y="3205830"/>
            <a:ext cx="2010016" cy="472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000" dirty="0">
                <a:solidFill>
                  <a:schemeClr val="tx1">
                    <a:lumMod val="75000"/>
                    <a:lumOff val="25000"/>
                  </a:schemeClr>
                </a:solidFill>
                <a:latin typeface="+mn-ea"/>
              </a:rPr>
              <a:t>针对于不同的字母书写，神经活动表达是显著可区分的</a:t>
            </a:r>
          </a:p>
        </p:txBody>
      </p:sp>
      <p:sp>
        <p:nvSpPr>
          <p:cNvPr id="32" name="矩形 31"/>
          <p:cNvSpPr/>
          <p:nvPr/>
        </p:nvSpPr>
        <p:spPr>
          <a:xfrm>
            <a:off x="3353142" y="3076051"/>
            <a:ext cx="643125" cy="732508"/>
          </a:xfrm>
          <a:prstGeom prst="rect">
            <a:avLst/>
          </a:prstGeom>
          <a:solidFill>
            <a:schemeClr val="accent2"/>
          </a:solidFill>
        </p:spPr>
        <p:txBody>
          <a:bodyPr wrap="none">
            <a:spAutoFit/>
          </a:bodyPr>
          <a:lstStyle/>
          <a:p>
            <a:pPr defTabSz="1219170">
              <a:lnSpc>
                <a:spcPct val="130000"/>
              </a:lnSpc>
              <a:defRPr/>
            </a:pPr>
            <a:r>
              <a:rPr lang="en-US" altLang="zh-CN" sz="3200" b="1" kern="0" dirty="0">
                <a:solidFill>
                  <a:schemeClr val="bg1"/>
                </a:solidFill>
              </a:rPr>
              <a:t>02</a:t>
            </a:r>
          </a:p>
        </p:txBody>
      </p:sp>
      <p:sp>
        <p:nvSpPr>
          <p:cNvPr id="29" name="文本框 28"/>
          <p:cNvSpPr txBox="1"/>
          <p:nvPr/>
        </p:nvSpPr>
        <p:spPr>
          <a:xfrm>
            <a:off x="1210529" y="4561572"/>
            <a:ext cx="2010016" cy="472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000" dirty="0">
                <a:solidFill>
                  <a:schemeClr val="tx1">
                    <a:lumMod val="75000"/>
                    <a:lumOff val="25000"/>
                  </a:schemeClr>
                </a:solidFill>
                <a:latin typeface="+mn-ea"/>
              </a:rPr>
              <a:t>对于同一字符或相似字符的神经活动具备良好的聚簇性</a:t>
            </a:r>
          </a:p>
        </p:txBody>
      </p:sp>
      <p:sp>
        <p:nvSpPr>
          <p:cNvPr id="30" name="矩形 29"/>
          <p:cNvSpPr/>
          <p:nvPr/>
        </p:nvSpPr>
        <p:spPr>
          <a:xfrm>
            <a:off x="3353142" y="4431793"/>
            <a:ext cx="643125" cy="732508"/>
          </a:xfrm>
          <a:prstGeom prst="rect">
            <a:avLst/>
          </a:prstGeom>
          <a:solidFill>
            <a:schemeClr val="accent3"/>
          </a:solidFill>
        </p:spPr>
        <p:txBody>
          <a:bodyPr wrap="none">
            <a:spAutoFit/>
          </a:bodyPr>
          <a:lstStyle/>
          <a:p>
            <a:pPr defTabSz="1219170">
              <a:lnSpc>
                <a:spcPct val="130000"/>
              </a:lnSpc>
              <a:defRPr/>
            </a:pPr>
            <a:r>
              <a:rPr lang="en-US" altLang="zh-CN" sz="3200" b="1" kern="0" dirty="0">
                <a:solidFill>
                  <a:schemeClr val="bg1"/>
                </a:solidFill>
              </a:rPr>
              <a:t>03</a:t>
            </a:r>
          </a:p>
        </p:txBody>
      </p:sp>
      <p:pic>
        <p:nvPicPr>
          <p:cNvPr id="1026" name="Picture 2" descr="figure 1">
            <a:extLst>
              <a:ext uri="{FF2B5EF4-FFF2-40B4-BE49-F238E27FC236}">
                <a16:creationId xmlns:a16="http://schemas.microsoft.com/office/drawing/2014/main" id="{E0543B9F-0678-A4E1-997C-6090F6E45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755" y="1703842"/>
            <a:ext cx="3625973" cy="343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68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r>
              <a:rPr kumimoji="1" lang="zh-CN" altLang="en-US" dirty="0"/>
              <a:t> 实验过程</a:t>
            </a:r>
          </a:p>
        </p:txBody>
      </p:sp>
      <p:grpSp>
        <p:nvGrpSpPr>
          <p:cNvPr id="29" name="组 28"/>
          <p:cNvGrpSpPr/>
          <p:nvPr/>
        </p:nvGrpSpPr>
        <p:grpSpPr>
          <a:xfrm>
            <a:off x="575298" y="1600487"/>
            <a:ext cx="2461158" cy="1993225"/>
            <a:chOff x="536396" y="1772333"/>
            <a:chExt cx="2461158" cy="1993225"/>
          </a:xfrm>
        </p:grpSpPr>
        <p:sp>
          <p:nvSpPr>
            <p:cNvPr id="23" name="矩形 22"/>
            <p:cNvSpPr/>
            <p:nvPr/>
          </p:nvSpPr>
          <p:spPr>
            <a:xfrm>
              <a:off x="536396" y="2292334"/>
              <a:ext cx="2461158" cy="1473224"/>
            </a:xfrm>
            <a:prstGeom prst="rect">
              <a:avLst/>
            </a:prstGeom>
          </p:spPr>
          <p:txBody>
            <a:bodyPr wrap="square">
              <a:spAutoFit/>
            </a:bodyPr>
            <a:lstStyle/>
            <a:p>
              <a:pPr lvl="0" algn="r">
                <a:lnSpc>
                  <a:spcPct val="130000"/>
                </a:lnSpc>
              </a:pPr>
              <a:r>
                <a:rPr lang="zh-CN" altLang="en-US" sz="1000" dirty="0">
                  <a:solidFill>
                    <a:schemeClr val="tx1">
                      <a:lumMod val="75000"/>
                      <a:lumOff val="25000"/>
                    </a:schemeClr>
                  </a:solidFill>
                  <a:latin typeface="+mn-ea"/>
                </a:rPr>
                <a:t>实验总体目标时训练一个高效解码手写字符神经活动的实时</a:t>
              </a:r>
              <a:r>
                <a:rPr lang="en-US" altLang="zh-CN" sz="1000" dirty="0">
                  <a:solidFill>
                    <a:schemeClr val="tx1">
                      <a:lumMod val="75000"/>
                      <a:lumOff val="25000"/>
                    </a:schemeClr>
                  </a:solidFill>
                  <a:latin typeface="+mn-ea"/>
                </a:rPr>
                <a:t>RNN</a:t>
              </a:r>
              <a:r>
                <a:rPr lang="zh-CN" altLang="en-US" sz="1000" dirty="0">
                  <a:solidFill>
                    <a:schemeClr val="tx1">
                      <a:lumMod val="75000"/>
                      <a:lumOff val="25000"/>
                    </a:schemeClr>
                  </a:solidFill>
                  <a:latin typeface="+mn-ea"/>
                </a:rPr>
                <a:t>模型，基本的策略是使用停等</a:t>
              </a:r>
              <a:r>
                <a:rPr lang="en-US" altLang="zh-CN" sz="1000" dirty="0">
                  <a:solidFill>
                    <a:schemeClr val="tx1">
                      <a:lumMod val="75000"/>
                      <a:lumOff val="25000"/>
                    </a:schemeClr>
                  </a:solidFill>
                  <a:latin typeface="+mn-ea"/>
                </a:rPr>
                <a:t>-</a:t>
              </a:r>
              <a:r>
                <a:rPr lang="zh-CN" altLang="en-US" sz="1000" dirty="0">
                  <a:solidFill>
                    <a:schemeClr val="tx1">
                      <a:lumMod val="75000"/>
                      <a:lumOff val="25000"/>
                    </a:schemeClr>
                  </a:solidFill>
                  <a:latin typeface="+mn-ea"/>
                </a:rPr>
                <a:t>执行范式，实验按天进行，每一天作为一个会话</a:t>
              </a:r>
              <a:r>
                <a:rPr lang="en-US" altLang="zh-CN" sz="1000" dirty="0">
                  <a:solidFill>
                    <a:schemeClr val="tx1">
                      <a:lumMod val="75000"/>
                      <a:lumOff val="25000"/>
                    </a:schemeClr>
                  </a:solidFill>
                  <a:latin typeface="+mn-ea"/>
                </a:rPr>
                <a:t>session</a:t>
              </a:r>
              <a:r>
                <a:rPr lang="zh-CN" altLang="en-US" sz="1000" dirty="0">
                  <a:solidFill>
                    <a:schemeClr val="tx1">
                      <a:lumMod val="75000"/>
                      <a:lumOff val="25000"/>
                    </a:schemeClr>
                  </a:solidFill>
                  <a:latin typeface="+mn-ea"/>
                </a:rPr>
                <a:t>，持续</a:t>
              </a:r>
              <a:r>
                <a:rPr lang="en-US" altLang="zh-CN" sz="1000" dirty="0">
                  <a:solidFill>
                    <a:schemeClr val="tx1">
                      <a:lumMod val="75000"/>
                      <a:lumOff val="25000"/>
                    </a:schemeClr>
                  </a:solidFill>
                  <a:latin typeface="+mn-ea"/>
                </a:rPr>
                <a:t>3</a:t>
              </a:r>
              <a:r>
                <a:rPr lang="zh-CN" altLang="en-US" sz="1000" dirty="0">
                  <a:solidFill>
                    <a:schemeClr val="tx1">
                      <a:lumMod val="75000"/>
                      <a:lumOff val="25000"/>
                    </a:schemeClr>
                  </a:solidFill>
                  <a:latin typeface="+mn-ea"/>
                </a:rPr>
                <a:t>到</a:t>
              </a:r>
              <a:r>
                <a:rPr lang="en-US" altLang="zh-CN" sz="1000" dirty="0">
                  <a:solidFill>
                    <a:schemeClr val="tx1">
                      <a:lumMod val="75000"/>
                      <a:lumOff val="25000"/>
                    </a:schemeClr>
                  </a:solidFill>
                  <a:latin typeface="+mn-ea"/>
                </a:rPr>
                <a:t>5</a:t>
              </a:r>
              <a:r>
                <a:rPr lang="zh-CN" altLang="en-US" sz="1000" dirty="0">
                  <a:solidFill>
                    <a:schemeClr val="tx1">
                      <a:lumMod val="75000"/>
                      <a:lumOff val="25000"/>
                    </a:schemeClr>
                  </a:solidFill>
                  <a:latin typeface="+mn-ea"/>
                </a:rPr>
                <a:t>小时，每一个会话包含多个</a:t>
              </a:r>
              <a:r>
                <a:rPr lang="en-US" altLang="zh-CN" sz="1000" dirty="0">
                  <a:solidFill>
                    <a:schemeClr val="tx1">
                      <a:lumMod val="75000"/>
                      <a:lumOff val="25000"/>
                    </a:schemeClr>
                  </a:solidFill>
                  <a:latin typeface="+mn-ea"/>
                </a:rPr>
                <a:t>5</a:t>
              </a:r>
              <a:r>
                <a:rPr lang="zh-CN" altLang="en-US" sz="1000" dirty="0">
                  <a:solidFill>
                    <a:schemeClr val="tx1">
                      <a:lumMod val="75000"/>
                      <a:lumOff val="25000"/>
                    </a:schemeClr>
                  </a:solidFill>
                  <a:latin typeface="+mn-ea"/>
                </a:rPr>
                <a:t>到</a:t>
              </a:r>
              <a:r>
                <a:rPr lang="en-US" altLang="zh-CN" sz="1000" dirty="0">
                  <a:solidFill>
                    <a:schemeClr val="tx1">
                      <a:lumMod val="75000"/>
                      <a:lumOff val="25000"/>
                    </a:schemeClr>
                  </a:solidFill>
                  <a:latin typeface="+mn-ea"/>
                </a:rPr>
                <a:t>10</a:t>
              </a:r>
              <a:r>
                <a:rPr lang="zh-CN" altLang="en-US" sz="1000" dirty="0">
                  <a:solidFill>
                    <a:schemeClr val="tx1">
                      <a:lumMod val="75000"/>
                      <a:lumOff val="25000"/>
                    </a:schemeClr>
                  </a:solidFill>
                  <a:latin typeface="+mn-ea"/>
                </a:rPr>
                <a:t>分钟的块</a:t>
              </a:r>
              <a:r>
                <a:rPr lang="en-US" altLang="zh-CN" sz="1000" dirty="0">
                  <a:solidFill>
                    <a:schemeClr val="tx1">
                      <a:lumMod val="75000"/>
                      <a:lumOff val="25000"/>
                    </a:schemeClr>
                  </a:solidFill>
                  <a:latin typeface="+mn-ea"/>
                </a:rPr>
                <a:t>block</a:t>
              </a:r>
              <a:r>
                <a:rPr lang="zh-CN" altLang="en-US" sz="1000" dirty="0">
                  <a:solidFill>
                    <a:schemeClr val="tx1">
                      <a:lumMod val="75000"/>
                      <a:lumOff val="25000"/>
                    </a:schemeClr>
                  </a:solidFill>
                  <a:latin typeface="+mn-ea"/>
                </a:rPr>
                <a:t>，块内的实验是连续不间断的，其中的神经活动数据会被记录下来。</a:t>
              </a:r>
            </a:p>
          </p:txBody>
        </p:sp>
        <p:sp>
          <p:nvSpPr>
            <p:cNvPr id="24" name="矩形 23"/>
            <p:cNvSpPr/>
            <p:nvPr/>
          </p:nvSpPr>
          <p:spPr>
            <a:xfrm>
              <a:off x="761044" y="1772333"/>
              <a:ext cx="1611339" cy="452432"/>
            </a:xfrm>
            <a:prstGeom prst="rect">
              <a:avLst/>
            </a:prstGeom>
            <a:solidFill>
              <a:schemeClr val="accent1"/>
            </a:solidFill>
          </p:spPr>
          <p:txBody>
            <a:bodyPr wrap="none">
              <a:spAutoFit/>
            </a:bodyPr>
            <a:lstStyle/>
            <a:p>
              <a:pPr defTabSz="1219170">
                <a:lnSpc>
                  <a:spcPct val="130000"/>
                </a:lnSpc>
                <a:defRPr/>
              </a:pPr>
              <a:r>
                <a:rPr lang="en-US" altLang="zh-CN" sz="2000" b="1" kern="0" dirty="0">
                  <a:solidFill>
                    <a:schemeClr val="bg1"/>
                  </a:solidFill>
                </a:rPr>
                <a:t>1</a:t>
              </a:r>
              <a:r>
                <a:rPr lang="zh-CN" altLang="en-US" sz="2000" b="1" kern="0" dirty="0">
                  <a:solidFill>
                    <a:schemeClr val="bg1"/>
                  </a:solidFill>
                </a:rPr>
                <a:t>、总体目标</a:t>
              </a:r>
              <a:endParaRPr lang="en-US" altLang="zh-CN" sz="2000" b="1" kern="0" dirty="0">
                <a:solidFill>
                  <a:schemeClr val="bg1"/>
                </a:solidFill>
              </a:endParaRPr>
            </a:p>
          </p:txBody>
        </p:sp>
      </p:grpSp>
      <p:sp>
        <p:nvSpPr>
          <p:cNvPr id="32" name="矩形 31"/>
          <p:cNvSpPr/>
          <p:nvPr/>
        </p:nvSpPr>
        <p:spPr>
          <a:xfrm flipH="1">
            <a:off x="799945" y="4845069"/>
            <a:ext cx="1614545" cy="452432"/>
          </a:xfrm>
          <a:prstGeom prst="rect">
            <a:avLst/>
          </a:prstGeom>
          <a:solidFill>
            <a:schemeClr val="accent3"/>
          </a:solidFill>
        </p:spPr>
        <p:txBody>
          <a:bodyPr wrap="none">
            <a:spAutoFit/>
          </a:bodyPr>
          <a:lstStyle/>
          <a:p>
            <a:pPr defTabSz="1219170">
              <a:lnSpc>
                <a:spcPct val="130000"/>
              </a:lnSpc>
              <a:defRPr/>
            </a:pPr>
            <a:r>
              <a:rPr lang="en-US" altLang="zh-CN" sz="2000" b="1" kern="0" dirty="0">
                <a:solidFill>
                  <a:schemeClr val="bg1"/>
                </a:solidFill>
              </a:rPr>
              <a:t>2</a:t>
            </a:r>
            <a:r>
              <a:rPr lang="zh-CN" altLang="en-US" sz="2000" b="1" kern="0" dirty="0">
                <a:solidFill>
                  <a:schemeClr val="bg1"/>
                </a:solidFill>
              </a:rPr>
              <a:t>、实验内容</a:t>
            </a:r>
            <a:endParaRPr lang="en-US" altLang="zh-CN" sz="2000" b="1" kern="0" dirty="0">
              <a:solidFill>
                <a:schemeClr val="bg1"/>
              </a:solidFill>
            </a:endParaRPr>
          </a:p>
        </p:txBody>
      </p:sp>
      <p:sp>
        <p:nvSpPr>
          <p:cNvPr id="33" name="矩形 32"/>
          <p:cNvSpPr/>
          <p:nvPr/>
        </p:nvSpPr>
        <p:spPr>
          <a:xfrm flipH="1">
            <a:off x="4969910" y="5102417"/>
            <a:ext cx="2461158" cy="1473224"/>
          </a:xfrm>
          <a:prstGeom prst="rect">
            <a:avLst/>
          </a:prstGeom>
        </p:spPr>
        <p:txBody>
          <a:bodyPr wrap="square">
            <a:spAutoFit/>
          </a:bodyPr>
          <a:lstStyle/>
          <a:p>
            <a:pPr lvl="0">
              <a:lnSpc>
                <a:spcPct val="130000"/>
              </a:lnSpc>
            </a:pPr>
            <a:r>
              <a:rPr lang="zh-CN" altLang="en-US" sz="1000" dirty="0">
                <a:solidFill>
                  <a:schemeClr val="tx1">
                    <a:lumMod val="75000"/>
                    <a:lumOff val="25000"/>
                  </a:schemeClr>
                </a:solidFill>
                <a:latin typeface="+mn-ea"/>
              </a:rPr>
              <a:t>停等阶段：显示字符，</a:t>
            </a:r>
            <a:r>
              <a:rPr lang="en-US" altLang="zh-CN" sz="1000" dirty="0">
                <a:solidFill>
                  <a:schemeClr val="tx1">
                    <a:lumMod val="75000"/>
                    <a:lumOff val="25000"/>
                  </a:schemeClr>
                </a:solidFill>
                <a:latin typeface="+mn-ea"/>
              </a:rPr>
              <a:t>T5</a:t>
            </a:r>
            <a:r>
              <a:rPr lang="zh-CN" altLang="en-US" sz="1000" dirty="0">
                <a:solidFill>
                  <a:schemeClr val="tx1">
                    <a:lumMod val="75000"/>
                    <a:lumOff val="25000"/>
                  </a:schemeClr>
                </a:solidFill>
                <a:latin typeface="+mn-ea"/>
              </a:rPr>
              <a:t>为待输入状态</a:t>
            </a:r>
            <a:endParaRPr lang="en-US" altLang="zh-CN" sz="1000" dirty="0">
              <a:solidFill>
                <a:schemeClr val="tx1">
                  <a:lumMod val="75000"/>
                  <a:lumOff val="25000"/>
                </a:schemeClr>
              </a:solidFill>
              <a:latin typeface="+mn-ea"/>
            </a:endParaRPr>
          </a:p>
          <a:p>
            <a:pPr lvl="0">
              <a:lnSpc>
                <a:spcPct val="130000"/>
              </a:lnSpc>
            </a:pPr>
            <a:endParaRPr lang="en-US" altLang="zh-CN" sz="1000" dirty="0">
              <a:solidFill>
                <a:schemeClr val="tx1">
                  <a:lumMod val="75000"/>
                  <a:lumOff val="25000"/>
                </a:schemeClr>
              </a:solidFill>
              <a:latin typeface="+mn-ea"/>
            </a:endParaRPr>
          </a:p>
          <a:p>
            <a:pPr lvl="0">
              <a:lnSpc>
                <a:spcPct val="130000"/>
              </a:lnSpc>
            </a:pPr>
            <a:r>
              <a:rPr lang="zh-CN" altLang="en-US" sz="1000" dirty="0">
                <a:solidFill>
                  <a:schemeClr val="tx1">
                    <a:lumMod val="75000"/>
                    <a:lumOff val="25000"/>
                  </a:schemeClr>
                </a:solidFill>
                <a:latin typeface="+mn-ea"/>
              </a:rPr>
              <a:t>执行阶段：</a:t>
            </a:r>
            <a:r>
              <a:rPr lang="en-US" altLang="zh-CN" sz="1000" dirty="0">
                <a:solidFill>
                  <a:schemeClr val="tx1">
                    <a:lumMod val="75000"/>
                    <a:lumOff val="25000"/>
                  </a:schemeClr>
                </a:solidFill>
                <a:latin typeface="+mn-ea"/>
              </a:rPr>
              <a:t>T5</a:t>
            </a:r>
            <a:r>
              <a:rPr lang="zh-CN" altLang="en-US" sz="1000" dirty="0">
                <a:solidFill>
                  <a:schemeClr val="tx1">
                    <a:lumMod val="75000"/>
                    <a:lumOff val="25000"/>
                  </a:schemeClr>
                </a:solidFill>
                <a:latin typeface="+mn-ea"/>
              </a:rPr>
              <a:t>应立即尝试在脑海中书写屏幕上的字母，这将持续</a:t>
            </a:r>
            <a:r>
              <a:rPr lang="en-US" altLang="zh-CN" sz="1000" dirty="0">
                <a:solidFill>
                  <a:schemeClr val="tx1">
                    <a:lumMod val="75000"/>
                    <a:lumOff val="25000"/>
                  </a:schemeClr>
                </a:solidFill>
                <a:latin typeface="+mn-ea"/>
              </a:rPr>
              <a:t>1</a:t>
            </a:r>
            <a:r>
              <a:rPr lang="zh-CN" altLang="en-US" sz="1000" dirty="0">
                <a:solidFill>
                  <a:schemeClr val="tx1">
                    <a:lumMod val="75000"/>
                    <a:lumOff val="25000"/>
                  </a:schemeClr>
                </a:solidFill>
                <a:latin typeface="+mn-ea"/>
              </a:rPr>
              <a:t>秒，紧接着就是下一个停等周期。</a:t>
            </a:r>
            <a:endParaRPr lang="en-US" altLang="zh-CN" sz="1000" dirty="0">
              <a:solidFill>
                <a:schemeClr val="tx1">
                  <a:lumMod val="75000"/>
                  <a:lumOff val="25000"/>
                </a:schemeClr>
              </a:solidFill>
              <a:latin typeface="+mn-ea"/>
            </a:endParaRPr>
          </a:p>
          <a:p>
            <a:pPr lvl="0">
              <a:lnSpc>
                <a:spcPct val="130000"/>
              </a:lnSpc>
            </a:pPr>
            <a:endParaRPr lang="en-US" altLang="zh-CN" sz="1000" dirty="0">
              <a:solidFill>
                <a:schemeClr val="tx1">
                  <a:lumMod val="75000"/>
                  <a:lumOff val="25000"/>
                </a:schemeClr>
              </a:solidFill>
              <a:latin typeface="+mn-ea"/>
            </a:endParaRPr>
          </a:p>
          <a:p>
            <a:pPr lvl="0">
              <a:lnSpc>
                <a:spcPct val="130000"/>
              </a:lnSpc>
            </a:pPr>
            <a:r>
              <a:rPr lang="zh-CN" altLang="en-US" sz="1000" dirty="0">
                <a:solidFill>
                  <a:schemeClr val="tx1">
                    <a:lumMod val="75000"/>
                    <a:lumOff val="25000"/>
                  </a:schemeClr>
                </a:solidFill>
                <a:latin typeface="+mn-ea"/>
              </a:rPr>
              <a:t>注意在字符实验中不会应用实时解码器。</a:t>
            </a:r>
          </a:p>
        </p:txBody>
      </p:sp>
      <p:sp>
        <p:nvSpPr>
          <p:cNvPr id="34" name="矩形 33"/>
          <p:cNvSpPr/>
          <p:nvPr/>
        </p:nvSpPr>
        <p:spPr>
          <a:xfrm flipH="1">
            <a:off x="4602630" y="2179512"/>
            <a:ext cx="1771639" cy="452432"/>
          </a:xfrm>
          <a:prstGeom prst="rect">
            <a:avLst/>
          </a:prstGeom>
          <a:solidFill>
            <a:schemeClr val="accent4"/>
          </a:solidFill>
        </p:spPr>
        <p:txBody>
          <a:bodyPr wrap="none">
            <a:spAutoFit/>
          </a:bodyPr>
          <a:lstStyle/>
          <a:p>
            <a:pPr defTabSz="1219170">
              <a:lnSpc>
                <a:spcPct val="130000"/>
              </a:lnSpc>
              <a:defRPr/>
            </a:pPr>
            <a:r>
              <a:rPr lang="zh-CN" altLang="en-US" sz="2000" b="1" kern="0" dirty="0">
                <a:solidFill>
                  <a:schemeClr val="bg1"/>
                </a:solidFill>
              </a:rPr>
              <a:t>一共进行</a:t>
            </a:r>
            <a:r>
              <a:rPr lang="en-US" altLang="zh-CN" sz="2000" b="1" kern="0" dirty="0">
                <a:solidFill>
                  <a:schemeClr val="bg1"/>
                </a:solidFill>
              </a:rPr>
              <a:t>11</a:t>
            </a:r>
            <a:r>
              <a:rPr lang="zh-CN" altLang="en-US" sz="2000" b="1" kern="0" dirty="0">
                <a:solidFill>
                  <a:schemeClr val="bg1"/>
                </a:solidFill>
              </a:rPr>
              <a:t>组</a:t>
            </a:r>
            <a:endParaRPr lang="en-US" altLang="zh-CN" sz="2000" b="1" kern="0" dirty="0">
              <a:solidFill>
                <a:schemeClr val="bg1"/>
              </a:solidFill>
            </a:endParaRPr>
          </a:p>
        </p:txBody>
      </p:sp>
      <p:sp>
        <p:nvSpPr>
          <p:cNvPr id="3" name="矩形 2">
            <a:extLst>
              <a:ext uri="{FF2B5EF4-FFF2-40B4-BE49-F238E27FC236}">
                <a16:creationId xmlns:a16="http://schemas.microsoft.com/office/drawing/2014/main" id="{6517F3B6-3C40-32BF-113C-96702AE6DEC7}"/>
              </a:ext>
            </a:extLst>
          </p:cNvPr>
          <p:cNvSpPr/>
          <p:nvPr/>
        </p:nvSpPr>
        <p:spPr>
          <a:xfrm flipH="1">
            <a:off x="3193270" y="3967963"/>
            <a:ext cx="1356462" cy="448328"/>
          </a:xfrm>
          <a:prstGeom prst="rect">
            <a:avLst/>
          </a:prstGeom>
          <a:solidFill>
            <a:schemeClr val="accent3"/>
          </a:solidFill>
        </p:spPr>
        <p:txBody>
          <a:bodyPr wrap="none">
            <a:spAutoFit/>
          </a:bodyPr>
          <a:lstStyle/>
          <a:p>
            <a:pPr defTabSz="1219170">
              <a:lnSpc>
                <a:spcPct val="130000"/>
              </a:lnSpc>
              <a:defRPr/>
            </a:pPr>
            <a:r>
              <a:rPr lang="en-US" altLang="zh-CN" sz="2000" b="1" kern="0" dirty="0">
                <a:solidFill>
                  <a:schemeClr val="bg1"/>
                </a:solidFill>
              </a:rPr>
              <a:t>Sentence</a:t>
            </a:r>
          </a:p>
        </p:txBody>
      </p:sp>
      <p:sp>
        <p:nvSpPr>
          <p:cNvPr id="4" name="矩形 3">
            <a:extLst>
              <a:ext uri="{FF2B5EF4-FFF2-40B4-BE49-F238E27FC236}">
                <a16:creationId xmlns:a16="http://schemas.microsoft.com/office/drawing/2014/main" id="{5B2C379D-0573-CAF9-D8A3-A52F3A232324}"/>
              </a:ext>
            </a:extLst>
          </p:cNvPr>
          <p:cNvSpPr/>
          <p:nvPr/>
        </p:nvSpPr>
        <p:spPr>
          <a:xfrm flipH="1">
            <a:off x="3193270" y="5669700"/>
            <a:ext cx="1409360" cy="448328"/>
          </a:xfrm>
          <a:prstGeom prst="rect">
            <a:avLst/>
          </a:prstGeom>
          <a:solidFill>
            <a:schemeClr val="accent3"/>
          </a:solidFill>
        </p:spPr>
        <p:txBody>
          <a:bodyPr wrap="none">
            <a:spAutoFit/>
          </a:bodyPr>
          <a:lstStyle/>
          <a:p>
            <a:pPr defTabSz="1219170">
              <a:lnSpc>
                <a:spcPct val="130000"/>
              </a:lnSpc>
              <a:defRPr/>
            </a:pPr>
            <a:r>
              <a:rPr lang="en-US" altLang="zh-CN" sz="2000" b="1" kern="0" dirty="0">
                <a:solidFill>
                  <a:schemeClr val="bg1"/>
                </a:solidFill>
              </a:rPr>
              <a:t>character</a:t>
            </a:r>
          </a:p>
        </p:txBody>
      </p:sp>
      <p:cxnSp>
        <p:nvCxnSpPr>
          <p:cNvPr id="5" name="肘形连接符 10">
            <a:extLst>
              <a:ext uri="{FF2B5EF4-FFF2-40B4-BE49-F238E27FC236}">
                <a16:creationId xmlns:a16="http://schemas.microsoft.com/office/drawing/2014/main" id="{28814EF3-3D63-F6BA-A1B5-4326CB885757}"/>
              </a:ext>
            </a:extLst>
          </p:cNvPr>
          <p:cNvCxnSpPr>
            <a:cxnSpLocks/>
            <a:stCxn id="32" idx="1"/>
            <a:endCxn id="3" idx="3"/>
          </p:cNvCxnSpPr>
          <p:nvPr/>
        </p:nvCxnSpPr>
        <p:spPr>
          <a:xfrm flipV="1">
            <a:off x="2414490" y="4192127"/>
            <a:ext cx="778780" cy="879158"/>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肘形连接符 10">
            <a:extLst>
              <a:ext uri="{FF2B5EF4-FFF2-40B4-BE49-F238E27FC236}">
                <a16:creationId xmlns:a16="http://schemas.microsoft.com/office/drawing/2014/main" id="{8283A4CC-CB5D-2C0E-DDF6-B2F7F8FA9C39}"/>
              </a:ext>
            </a:extLst>
          </p:cNvPr>
          <p:cNvCxnSpPr>
            <a:cxnSpLocks/>
            <a:stCxn id="32" idx="1"/>
            <a:endCxn id="4" idx="3"/>
          </p:cNvCxnSpPr>
          <p:nvPr/>
        </p:nvCxnSpPr>
        <p:spPr>
          <a:xfrm>
            <a:off x="2414490" y="5071285"/>
            <a:ext cx="778780" cy="822579"/>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ECC72384-3B4E-FFFD-835F-18495D4F8301}"/>
              </a:ext>
            </a:extLst>
          </p:cNvPr>
          <p:cNvSpPr/>
          <p:nvPr/>
        </p:nvSpPr>
        <p:spPr>
          <a:xfrm flipH="1">
            <a:off x="4969910" y="3364235"/>
            <a:ext cx="2461158" cy="1273169"/>
          </a:xfrm>
          <a:prstGeom prst="rect">
            <a:avLst/>
          </a:prstGeom>
        </p:spPr>
        <p:txBody>
          <a:bodyPr wrap="square">
            <a:spAutoFit/>
          </a:bodyPr>
          <a:lstStyle/>
          <a:p>
            <a:pPr lvl="0">
              <a:lnSpc>
                <a:spcPct val="130000"/>
              </a:lnSpc>
            </a:pPr>
            <a:r>
              <a:rPr lang="zh-CN" altLang="en-US" sz="1000" dirty="0">
                <a:solidFill>
                  <a:schemeClr val="tx1">
                    <a:lumMod val="75000"/>
                    <a:lumOff val="25000"/>
                  </a:schemeClr>
                </a:solidFill>
                <a:latin typeface="+mn-ea"/>
              </a:rPr>
              <a:t>停等阶段：显示句子，持续约</a:t>
            </a:r>
            <a:r>
              <a:rPr lang="en-US" altLang="zh-CN" sz="1000" dirty="0">
                <a:solidFill>
                  <a:schemeClr val="tx1">
                    <a:lumMod val="75000"/>
                    <a:lumOff val="25000"/>
                  </a:schemeClr>
                </a:solidFill>
                <a:latin typeface="+mn-ea"/>
              </a:rPr>
              <a:t>5</a:t>
            </a:r>
            <a:r>
              <a:rPr lang="zh-CN" altLang="en-US" sz="1000" dirty="0">
                <a:solidFill>
                  <a:schemeClr val="tx1">
                    <a:lumMod val="75000"/>
                    <a:lumOff val="25000"/>
                  </a:schemeClr>
                </a:solidFill>
                <a:latin typeface="+mn-ea"/>
              </a:rPr>
              <a:t>秒</a:t>
            </a:r>
            <a:endParaRPr lang="en-US" altLang="zh-CN" sz="1000" dirty="0">
              <a:solidFill>
                <a:schemeClr val="tx1">
                  <a:lumMod val="75000"/>
                  <a:lumOff val="25000"/>
                </a:schemeClr>
              </a:solidFill>
              <a:latin typeface="+mn-ea"/>
            </a:endParaRPr>
          </a:p>
          <a:p>
            <a:pPr lvl="0">
              <a:lnSpc>
                <a:spcPct val="130000"/>
              </a:lnSpc>
            </a:pPr>
            <a:endParaRPr lang="en-US" altLang="zh-CN" sz="1000" dirty="0">
              <a:solidFill>
                <a:schemeClr val="tx1">
                  <a:lumMod val="75000"/>
                  <a:lumOff val="25000"/>
                </a:schemeClr>
              </a:solidFill>
              <a:latin typeface="+mn-ea"/>
            </a:endParaRPr>
          </a:p>
          <a:p>
            <a:pPr lvl="0">
              <a:lnSpc>
                <a:spcPct val="130000"/>
              </a:lnSpc>
            </a:pPr>
            <a:r>
              <a:rPr lang="zh-CN" altLang="en-US" sz="1000" dirty="0">
                <a:solidFill>
                  <a:schemeClr val="tx1">
                    <a:lumMod val="75000"/>
                    <a:lumOff val="25000"/>
                  </a:schemeClr>
                </a:solidFill>
                <a:latin typeface="+mn-ea"/>
              </a:rPr>
              <a:t>执行阶段：</a:t>
            </a:r>
            <a:r>
              <a:rPr lang="en-US" altLang="zh-CN" sz="1000" dirty="0">
                <a:solidFill>
                  <a:schemeClr val="tx1">
                    <a:lumMod val="75000"/>
                    <a:lumOff val="25000"/>
                  </a:schemeClr>
                </a:solidFill>
                <a:latin typeface="+mn-ea"/>
              </a:rPr>
              <a:t>T5</a:t>
            </a:r>
            <a:r>
              <a:rPr lang="zh-CN" altLang="en-US" sz="1000" dirty="0">
                <a:solidFill>
                  <a:schemeClr val="tx1">
                    <a:lumMod val="75000"/>
                    <a:lumOff val="25000"/>
                  </a:schemeClr>
                </a:solidFill>
                <a:latin typeface="+mn-ea"/>
              </a:rPr>
              <a:t>应立即尝试在脑海中书写句子，内容按实验类型判断。</a:t>
            </a:r>
            <a:endParaRPr lang="en-US" altLang="zh-CN" sz="1000" dirty="0">
              <a:solidFill>
                <a:schemeClr val="tx1">
                  <a:lumMod val="75000"/>
                  <a:lumOff val="25000"/>
                </a:schemeClr>
              </a:solidFill>
              <a:latin typeface="+mn-ea"/>
            </a:endParaRPr>
          </a:p>
          <a:p>
            <a:pPr lvl="0">
              <a:lnSpc>
                <a:spcPct val="130000"/>
              </a:lnSpc>
            </a:pPr>
            <a:endParaRPr lang="en-US" altLang="zh-CN" sz="1000" dirty="0">
              <a:solidFill>
                <a:schemeClr val="tx1">
                  <a:lumMod val="75000"/>
                  <a:lumOff val="25000"/>
                </a:schemeClr>
              </a:solidFill>
              <a:latin typeface="+mn-ea"/>
            </a:endParaRPr>
          </a:p>
          <a:p>
            <a:pPr lvl="0">
              <a:lnSpc>
                <a:spcPct val="130000"/>
              </a:lnSpc>
            </a:pPr>
            <a:r>
              <a:rPr lang="zh-CN" altLang="en-US" sz="1000" dirty="0">
                <a:solidFill>
                  <a:schemeClr val="tx1">
                    <a:lumMod val="75000"/>
                    <a:lumOff val="25000"/>
                  </a:schemeClr>
                </a:solidFill>
                <a:latin typeface="+mn-ea"/>
              </a:rPr>
              <a:t>语句实验中需要应用和评估实时解码器。</a:t>
            </a:r>
          </a:p>
        </p:txBody>
      </p:sp>
      <p:sp>
        <p:nvSpPr>
          <p:cNvPr id="41" name="矩形 40">
            <a:extLst>
              <a:ext uri="{FF2B5EF4-FFF2-40B4-BE49-F238E27FC236}">
                <a16:creationId xmlns:a16="http://schemas.microsoft.com/office/drawing/2014/main" id="{6ACF42EE-2E01-33EF-3166-2D81D1D23EA6}"/>
              </a:ext>
            </a:extLst>
          </p:cNvPr>
          <p:cNvSpPr/>
          <p:nvPr/>
        </p:nvSpPr>
        <p:spPr>
          <a:xfrm flipH="1">
            <a:off x="7936582" y="3906199"/>
            <a:ext cx="2637260" cy="452432"/>
          </a:xfrm>
          <a:prstGeom prst="rect">
            <a:avLst/>
          </a:prstGeom>
          <a:solidFill>
            <a:schemeClr val="accent3"/>
          </a:solidFill>
        </p:spPr>
        <p:txBody>
          <a:bodyPr wrap="none">
            <a:spAutoFit/>
          </a:bodyPr>
          <a:lstStyle/>
          <a:p>
            <a:pPr defTabSz="1219170">
              <a:lnSpc>
                <a:spcPct val="130000"/>
              </a:lnSpc>
              <a:defRPr/>
            </a:pPr>
            <a:r>
              <a:rPr lang="en-US" altLang="zh-CN" sz="2000" b="1" kern="0" dirty="0">
                <a:solidFill>
                  <a:schemeClr val="bg1"/>
                </a:solidFill>
              </a:rPr>
              <a:t>3</a:t>
            </a:r>
            <a:r>
              <a:rPr lang="zh-CN" altLang="en-US" sz="2000" b="1" kern="0" dirty="0">
                <a:solidFill>
                  <a:schemeClr val="bg1"/>
                </a:solidFill>
              </a:rPr>
              <a:t>）根据记忆书写短语</a:t>
            </a:r>
            <a:endParaRPr lang="en-US" altLang="zh-CN" sz="2000" b="1" kern="0" dirty="0">
              <a:solidFill>
                <a:schemeClr val="bg1"/>
              </a:solidFill>
            </a:endParaRPr>
          </a:p>
        </p:txBody>
      </p:sp>
      <p:sp>
        <p:nvSpPr>
          <p:cNvPr id="42" name="矩形 41">
            <a:extLst>
              <a:ext uri="{FF2B5EF4-FFF2-40B4-BE49-F238E27FC236}">
                <a16:creationId xmlns:a16="http://schemas.microsoft.com/office/drawing/2014/main" id="{8FACB726-5C7A-3F5B-2E86-B38B4533BCBC}"/>
              </a:ext>
            </a:extLst>
          </p:cNvPr>
          <p:cNvSpPr/>
          <p:nvPr/>
        </p:nvSpPr>
        <p:spPr>
          <a:xfrm flipH="1">
            <a:off x="7939135" y="3286000"/>
            <a:ext cx="2893741" cy="452432"/>
          </a:xfrm>
          <a:prstGeom prst="rect">
            <a:avLst/>
          </a:prstGeom>
          <a:solidFill>
            <a:schemeClr val="accent3"/>
          </a:solidFill>
        </p:spPr>
        <p:txBody>
          <a:bodyPr wrap="none">
            <a:spAutoFit/>
          </a:bodyPr>
          <a:lstStyle/>
          <a:p>
            <a:pPr defTabSz="1219170">
              <a:lnSpc>
                <a:spcPct val="130000"/>
              </a:lnSpc>
              <a:defRPr/>
            </a:pPr>
            <a:r>
              <a:rPr lang="en-US" altLang="zh-CN" sz="2000" b="1" kern="0" dirty="0">
                <a:solidFill>
                  <a:schemeClr val="bg1"/>
                </a:solidFill>
              </a:rPr>
              <a:t>2</a:t>
            </a:r>
            <a:r>
              <a:rPr lang="zh-CN" altLang="en-US" sz="2000" b="1" kern="0" dirty="0">
                <a:solidFill>
                  <a:schemeClr val="bg1"/>
                </a:solidFill>
              </a:rPr>
              <a:t>）包含停顿的句子复制</a:t>
            </a:r>
            <a:endParaRPr lang="en-US" altLang="zh-CN" sz="2000" b="1" kern="0" dirty="0">
              <a:solidFill>
                <a:schemeClr val="bg1"/>
              </a:solidFill>
            </a:endParaRPr>
          </a:p>
        </p:txBody>
      </p:sp>
      <p:sp>
        <p:nvSpPr>
          <p:cNvPr id="43" name="矩形 42">
            <a:extLst>
              <a:ext uri="{FF2B5EF4-FFF2-40B4-BE49-F238E27FC236}">
                <a16:creationId xmlns:a16="http://schemas.microsoft.com/office/drawing/2014/main" id="{1A3780DB-9DAE-7F5A-6869-51311ACC2BE9}"/>
              </a:ext>
            </a:extLst>
          </p:cNvPr>
          <p:cNvSpPr/>
          <p:nvPr/>
        </p:nvSpPr>
        <p:spPr>
          <a:xfrm flipH="1">
            <a:off x="7939135" y="2607352"/>
            <a:ext cx="1611339" cy="452432"/>
          </a:xfrm>
          <a:prstGeom prst="rect">
            <a:avLst/>
          </a:prstGeom>
          <a:solidFill>
            <a:schemeClr val="accent3"/>
          </a:solidFill>
        </p:spPr>
        <p:txBody>
          <a:bodyPr wrap="none">
            <a:spAutoFit/>
          </a:bodyPr>
          <a:lstStyle/>
          <a:p>
            <a:pPr defTabSz="1219170">
              <a:lnSpc>
                <a:spcPct val="130000"/>
              </a:lnSpc>
              <a:defRPr/>
            </a:pPr>
            <a:r>
              <a:rPr lang="en-US" altLang="zh-CN" sz="2000" b="1" kern="0" dirty="0">
                <a:solidFill>
                  <a:schemeClr val="bg1"/>
                </a:solidFill>
              </a:rPr>
              <a:t>1</a:t>
            </a:r>
            <a:r>
              <a:rPr lang="zh-CN" altLang="en-US" sz="2000" b="1" kern="0" dirty="0">
                <a:solidFill>
                  <a:schemeClr val="bg1"/>
                </a:solidFill>
              </a:rPr>
              <a:t>）句子复制</a:t>
            </a:r>
            <a:endParaRPr lang="en-US" altLang="zh-CN" sz="2000" b="1" kern="0" dirty="0">
              <a:solidFill>
                <a:schemeClr val="bg1"/>
              </a:solidFill>
            </a:endParaRPr>
          </a:p>
        </p:txBody>
      </p:sp>
      <p:sp>
        <p:nvSpPr>
          <p:cNvPr id="44" name="矩形 43">
            <a:extLst>
              <a:ext uri="{FF2B5EF4-FFF2-40B4-BE49-F238E27FC236}">
                <a16:creationId xmlns:a16="http://schemas.microsoft.com/office/drawing/2014/main" id="{E7BC0676-74BB-37D8-8600-CE72437A5533}"/>
              </a:ext>
            </a:extLst>
          </p:cNvPr>
          <p:cNvSpPr/>
          <p:nvPr/>
        </p:nvSpPr>
        <p:spPr>
          <a:xfrm flipH="1">
            <a:off x="7939135" y="4579553"/>
            <a:ext cx="2124299" cy="452432"/>
          </a:xfrm>
          <a:prstGeom prst="rect">
            <a:avLst/>
          </a:prstGeom>
          <a:solidFill>
            <a:schemeClr val="accent3"/>
          </a:solidFill>
        </p:spPr>
        <p:txBody>
          <a:bodyPr wrap="none">
            <a:spAutoFit/>
          </a:bodyPr>
          <a:lstStyle/>
          <a:p>
            <a:pPr defTabSz="1219170">
              <a:lnSpc>
                <a:spcPct val="130000"/>
              </a:lnSpc>
              <a:defRPr/>
            </a:pPr>
            <a:r>
              <a:rPr lang="en-US" altLang="zh-CN" sz="2000" b="1" kern="0" dirty="0">
                <a:solidFill>
                  <a:schemeClr val="bg1"/>
                </a:solidFill>
              </a:rPr>
              <a:t>4</a:t>
            </a:r>
            <a:r>
              <a:rPr lang="zh-CN" altLang="en-US" sz="2000" b="1" kern="0" dirty="0">
                <a:solidFill>
                  <a:schemeClr val="bg1"/>
                </a:solidFill>
              </a:rPr>
              <a:t>）自由回答问题</a:t>
            </a:r>
            <a:endParaRPr lang="en-US" altLang="zh-CN" sz="2000" b="1" kern="0" dirty="0">
              <a:solidFill>
                <a:schemeClr val="bg1"/>
              </a:solidFill>
            </a:endParaRPr>
          </a:p>
        </p:txBody>
      </p:sp>
    </p:spTree>
    <p:extLst>
      <p:ext uri="{BB962C8B-B14F-4D97-AF65-F5344CB8AC3E}">
        <p14:creationId xmlns:p14="http://schemas.microsoft.com/office/powerpoint/2010/main" val="117622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r>
              <a:rPr kumimoji="1" lang="zh-CN" altLang="en-US" dirty="0"/>
              <a:t> 实验过程</a:t>
            </a:r>
          </a:p>
        </p:txBody>
      </p:sp>
      <p:grpSp>
        <p:nvGrpSpPr>
          <p:cNvPr id="5" name="组 4"/>
          <p:cNvGrpSpPr/>
          <p:nvPr/>
        </p:nvGrpSpPr>
        <p:grpSpPr>
          <a:xfrm>
            <a:off x="374296" y="1902134"/>
            <a:ext cx="11132977" cy="1526866"/>
            <a:chOff x="1061155" y="1524000"/>
            <a:chExt cx="5023556" cy="2363274"/>
          </a:xfrm>
        </p:grpSpPr>
        <p:sp>
          <p:nvSpPr>
            <p:cNvPr id="3" name="矩形 2"/>
            <p:cNvSpPr/>
            <p:nvPr/>
          </p:nvSpPr>
          <p:spPr>
            <a:xfrm>
              <a:off x="1061155" y="1524000"/>
              <a:ext cx="5023556" cy="23632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1061155" y="1524000"/>
              <a:ext cx="395111" cy="236327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1774468" y="2380240"/>
              <a:ext cx="3598351" cy="1351317"/>
            </a:xfrm>
            <a:prstGeom prst="rect">
              <a:avLst/>
            </a:prstGeom>
          </p:spPr>
          <p:txBody>
            <a:bodyPr wrap="square">
              <a:spAutoFit/>
            </a:bodyPr>
            <a:lstStyle/>
            <a:p>
              <a:pPr lvl="0">
                <a:lnSpc>
                  <a:spcPct val="130000"/>
                </a:lnSpc>
              </a:pPr>
              <a:r>
                <a:rPr lang="zh-CN" altLang="en-US" sz="1000" dirty="0">
                  <a:solidFill>
                    <a:schemeClr val="bg1"/>
                  </a:solidFill>
                  <a:latin typeface="+mn-ea"/>
                </a:rPr>
                <a:t>每一个提词打字评估实验中都会用到</a:t>
              </a:r>
              <a:r>
                <a:rPr lang="en-US" altLang="zh-CN" sz="1000" dirty="0">
                  <a:solidFill>
                    <a:schemeClr val="bg1"/>
                  </a:solidFill>
                  <a:latin typeface="+mn-ea"/>
                </a:rPr>
                <a:t>5</a:t>
              </a:r>
              <a:r>
                <a:rPr lang="zh-CN" altLang="en-US" sz="1000" dirty="0">
                  <a:solidFill>
                    <a:schemeClr val="bg1"/>
                  </a:solidFill>
                  <a:latin typeface="+mn-ea"/>
                </a:rPr>
                <a:t>个训练数据块，每一块包含</a:t>
              </a:r>
              <a:r>
                <a:rPr lang="en-US" altLang="zh-CN" sz="1000" dirty="0">
                  <a:solidFill>
                    <a:schemeClr val="bg1"/>
                  </a:solidFill>
                  <a:latin typeface="+mn-ea"/>
                </a:rPr>
                <a:t>10</a:t>
              </a:r>
              <a:r>
                <a:rPr lang="zh-CN" altLang="en-US" sz="1000" dirty="0">
                  <a:solidFill>
                    <a:schemeClr val="bg1"/>
                  </a:solidFill>
                  <a:latin typeface="+mn-ea"/>
                </a:rPr>
                <a:t>条语句，这些句子在实验前被收集，它们来自于英国国家语料库</a:t>
              </a:r>
              <a:r>
                <a:rPr lang="en-US" altLang="zh-CN" sz="1000" dirty="0">
                  <a:solidFill>
                    <a:schemeClr val="bg1"/>
                  </a:solidFill>
                  <a:latin typeface="+mn-ea"/>
                </a:rPr>
                <a:t>(BNC</a:t>
              </a:r>
              <a:r>
                <a:rPr lang="zh-CN" altLang="en-US" sz="1000" dirty="0">
                  <a:solidFill>
                    <a:schemeClr val="bg1"/>
                  </a:solidFill>
                  <a:latin typeface="+mn-ea"/>
                </a:rPr>
                <a:t>，</a:t>
              </a:r>
              <a:r>
                <a:rPr lang="en-US" altLang="zh-CN" sz="1000" dirty="0">
                  <a:solidFill>
                    <a:schemeClr val="bg1"/>
                  </a:solidFill>
                  <a:latin typeface="+mn-ea"/>
                </a:rPr>
                <a:t>British National Corpus)</a:t>
              </a:r>
              <a:r>
                <a:rPr lang="zh-CN" altLang="en-US" sz="1000" dirty="0">
                  <a:solidFill>
                    <a:schemeClr val="bg1"/>
                  </a:solidFill>
                  <a:latin typeface="+mn-ea"/>
                </a:rPr>
                <a:t>。首先，我们从</a:t>
              </a:r>
              <a:r>
                <a:rPr lang="en-US" altLang="zh-CN" sz="1000" dirty="0">
                  <a:solidFill>
                    <a:schemeClr val="bg1"/>
                  </a:solidFill>
                  <a:latin typeface="+mn-ea"/>
                </a:rPr>
                <a:t>BNC</a:t>
              </a:r>
              <a:r>
                <a:rPr lang="zh-CN" altLang="en-US" sz="1000" dirty="0">
                  <a:solidFill>
                    <a:schemeClr val="bg1"/>
                  </a:solidFill>
                  <a:latin typeface="+mn-ea"/>
                </a:rPr>
                <a:t>中最常见的</a:t>
              </a:r>
              <a:r>
                <a:rPr lang="en-US" altLang="zh-CN" sz="1000" dirty="0">
                  <a:solidFill>
                    <a:schemeClr val="bg1"/>
                  </a:solidFill>
                  <a:latin typeface="+mn-ea"/>
                </a:rPr>
                <a:t>2000</a:t>
              </a:r>
              <a:r>
                <a:rPr lang="zh-CN" altLang="en-US" sz="1000" dirty="0">
                  <a:solidFill>
                    <a:schemeClr val="bg1"/>
                  </a:solidFill>
                  <a:latin typeface="+mn-ea"/>
                </a:rPr>
                <a:t>个单词列表中随机选择单词。然后，对于每个随机选择的单词，</a:t>
              </a:r>
              <a:r>
                <a:rPr lang="en-US" altLang="zh-CN" sz="1000" dirty="0">
                  <a:solidFill>
                    <a:schemeClr val="bg1"/>
                  </a:solidFill>
                  <a:latin typeface="+mn-ea"/>
                </a:rPr>
                <a:t>BNC</a:t>
              </a:r>
              <a:r>
                <a:rPr lang="zh-CN" altLang="en-US" sz="1000" dirty="0">
                  <a:solidFill>
                    <a:schemeClr val="bg1"/>
                  </a:solidFill>
                  <a:latin typeface="+mn-ea"/>
                </a:rPr>
                <a:t>搜索包含该单词的例句。从这些例子中，我们手工选择了长度合理的句子</a:t>
              </a:r>
              <a:r>
                <a:rPr lang="en-US" altLang="zh-CN" sz="1000" dirty="0">
                  <a:solidFill>
                    <a:schemeClr val="bg1"/>
                  </a:solidFill>
                  <a:latin typeface="+mn-ea"/>
                </a:rPr>
                <a:t>(</a:t>
              </a:r>
              <a:r>
                <a:rPr lang="zh-CN" altLang="en-US" sz="1000" dirty="0">
                  <a:solidFill>
                    <a:schemeClr val="bg1"/>
                  </a:solidFill>
                  <a:latin typeface="+mn-ea"/>
                </a:rPr>
                <a:t>不超过</a:t>
              </a:r>
              <a:r>
                <a:rPr lang="en-US" altLang="zh-CN" sz="1000" dirty="0">
                  <a:solidFill>
                    <a:schemeClr val="bg1"/>
                  </a:solidFill>
                  <a:latin typeface="+mn-ea"/>
                </a:rPr>
                <a:t>120</a:t>
              </a:r>
              <a:r>
                <a:rPr lang="zh-CN" altLang="en-US" sz="1000" dirty="0">
                  <a:solidFill>
                    <a:schemeClr val="bg1"/>
                  </a:solidFill>
                  <a:latin typeface="+mn-ea"/>
                </a:rPr>
                <a:t>个字符</a:t>
              </a:r>
              <a:r>
                <a:rPr lang="en-US" altLang="zh-CN" sz="1000" dirty="0">
                  <a:solidFill>
                    <a:schemeClr val="bg1"/>
                  </a:solidFill>
                  <a:latin typeface="+mn-ea"/>
                </a:rPr>
                <a:t>)</a:t>
              </a:r>
              <a:r>
                <a:rPr lang="zh-CN" altLang="en-US" sz="1000" dirty="0">
                  <a:solidFill>
                    <a:schemeClr val="bg1"/>
                  </a:solidFill>
                  <a:latin typeface="+mn-ea"/>
                </a:rPr>
                <a:t>，其意思不会脱离上下文太混乱，以免分散</a:t>
              </a:r>
              <a:r>
                <a:rPr lang="en-US" altLang="zh-CN" sz="1000" dirty="0">
                  <a:solidFill>
                    <a:schemeClr val="bg1"/>
                  </a:solidFill>
                  <a:latin typeface="+mn-ea"/>
                </a:rPr>
                <a:t>T5</a:t>
              </a:r>
              <a:r>
                <a:rPr lang="zh-CN" altLang="en-US" sz="1000" dirty="0">
                  <a:solidFill>
                    <a:schemeClr val="bg1"/>
                  </a:solidFill>
                  <a:latin typeface="+mn-ea"/>
                </a:rPr>
                <a:t>的注意力。最终的结果是来自许多不同语境</a:t>
              </a:r>
              <a:r>
                <a:rPr lang="en-US" altLang="zh-CN" sz="1000" dirty="0">
                  <a:solidFill>
                    <a:schemeClr val="bg1"/>
                  </a:solidFill>
                  <a:latin typeface="+mn-ea"/>
                </a:rPr>
                <a:t>(</a:t>
              </a:r>
              <a:r>
                <a:rPr lang="zh-CN" altLang="en-US" sz="1000" dirty="0">
                  <a:solidFill>
                    <a:schemeClr val="bg1"/>
                  </a:solidFill>
                  <a:latin typeface="+mn-ea"/>
                </a:rPr>
                <a:t>英语口语、小说、非小说、新闻等</a:t>
              </a:r>
              <a:r>
                <a:rPr lang="en-US" altLang="zh-CN" sz="1000" dirty="0">
                  <a:solidFill>
                    <a:schemeClr val="bg1"/>
                  </a:solidFill>
                  <a:latin typeface="+mn-ea"/>
                </a:rPr>
                <a:t>)</a:t>
              </a:r>
              <a:r>
                <a:rPr lang="zh-CN" altLang="en-US" sz="1000" dirty="0">
                  <a:solidFill>
                    <a:schemeClr val="bg1"/>
                  </a:solidFill>
                  <a:latin typeface="+mn-ea"/>
                </a:rPr>
                <a:t>的不同句子样本。</a:t>
              </a:r>
            </a:p>
          </p:txBody>
        </p:sp>
        <p:sp>
          <p:nvSpPr>
            <p:cNvPr id="38" name="矩形 37"/>
            <p:cNvSpPr/>
            <p:nvPr/>
          </p:nvSpPr>
          <p:spPr>
            <a:xfrm>
              <a:off x="1730312" y="1693779"/>
              <a:ext cx="2617789" cy="700272"/>
            </a:xfrm>
            <a:prstGeom prst="rect">
              <a:avLst/>
            </a:prstGeom>
            <a:noFill/>
          </p:spPr>
          <p:txBody>
            <a:bodyPr wrap="none">
              <a:spAutoFit/>
            </a:bodyPr>
            <a:lstStyle/>
            <a:p>
              <a:pPr defTabSz="1219170">
                <a:lnSpc>
                  <a:spcPct val="130000"/>
                </a:lnSpc>
                <a:defRPr/>
              </a:pPr>
              <a:r>
                <a:rPr lang="en-US" altLang="zh-CN" sz="2000" b="1" kern="0" dirty="0">
                  <a:solidFill>
                    <a:schemeClr val="bg1"/>
                  </a:solidFill>
                </a:rPr>
                <a:t>1. </a:t>
              </a:r>
              <a:r>
                <a:rPr lang="zh-CN" altLang="en-US" sz="2000" b="1" kern="0" dirty="0">
                  <a:solidFill>
                    <a:schemeClr val="bg1"/>
                  </a:solidFill>
                </a:rPr>
                <a:t>语料选择</a:t>
              </a:r>
              <a:endParaRPr lang="en-US" altLang="zh-CN" sz="2000" b="1" kern="0" dirty="0">
                <a:solidFill>
                  <a:schemeClr val="bg1"/>
                </a:solidFill>
              </a:endParaRPr>
            </a:p>
          </p:txBody>
        </p:sp>
      </p:grpSp>
      <p:grpSp>
        <p:nvGrpSpPr>
          <p:cNvPr id="39" name="组 38"/>
          <p:cNvGrpSpPr/>
          <p:nvPr/>
        </p:nvGrpSpPr>
        <p:grpSpPr>
          <a:xfrm>
            <a:off x="374297" y="3429000"/>
            <a:ext cx="11132977" cy="2161379"/>
            <a:chOff x="1057019" y="1879386"/>
            <a:chExt cx="5023556" cy="2161379"/>
          </a:xfrm>
        </p:grpSpPr>
        <p:sp>
          <p:nvSpPr>
            <p:cNvPr id="40" name="矩形 39"/>
            <p:cNvSpPr/>
            <p:nvPr/>
          </p:nvSpPr>
          <p:spPr>
            <a:xfrm>
              <a:off x="1057019" y="1884587"/>
              <a:ext cx="5023556" cy="21561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1061156" y="1879386"/>
              <a:ext cx="390974" cy="215617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a:off x="1924111" y="2455334"/>
              <a:ext cx="3629204" cy="1273169"/>
            </a:xfrm>
            <a:prstGeom prst="rect">
              <a:avLst/>
            </a:prstGeom>
          </p:spPr>
          <p:txBody>
            <a:bodyPr wrap="square">
              <a:spAutoFit/>
            </a:bodyPr>
            <a:lstStyle/>
            <a:p>
              <a:pPr marL="171450" lvl="0" indent="-171450">
                <a:lnSpc>
                  <a:spcPct val="130000"/>
                </a:lnSpc>
                <a:buFont typeface="Arial" panose="020B0604020202020204" pitchFamily="34" charset="0"/>
                <a:buChar char="•"/>
              </a:pPr>
              <a:r>
                <a:rPr lang="zh-CN" altLang="en-US" sz="1000" dirty="0">
                  <a:solidFill>
                    <a:schemeClr val="bg1"/>
                  </a:solidFill>
                  <a:latin typeface="+mn-ea"/>
                </a:rPr>
                <a:t>对于每一个电极，其记录的原始神经信号为一个电压时间序列，使用</a:t>
              </a:r>
              <a:r>
                <a:rPr lang="en-US" altLang="zh-CN" sz="1000" dirty="0">
                  <a:solidFill>
                    <a:schemeClr val="bg1"/>
                  </a:solidFill>
                  <a:latin typeface="+mn-ea"/>
                </a:rPr>
                <a:t>-4.5RMS</a:t>
              </a:r>
              <a:r>
                <a:rPr lang="zh-CN" altLang="en-US" sz="1000" dirty="0">
                  <a:solidFill>
                    <a:schemeClr val="bg1"/>
                  </a:solidFill>
                  <a:latin typeface="+mn-ea"/>
                </a:rPr>
                <a:t>（</a:t>
              </a:r>
              <a:r>
                <a:rPr lang="en-US" altLang="zh-CN" sz="1000" dirty="0">
                  <a:solidFill>
                    <a:schemeClr val="bg1"/>
                  </a:solidFill>
                  <a:latin typeface="+mn-ea"/>
                </a:rPr>
                <a:t>RMS</a:t>
              </a:r>
              <a:r>
                <a:rPr lang="zh-CN" altLang="en-US" sz="1000" dirty="0">
                  <a:solidFill>
                    <a:schemeClr val="bg1"/>
                  </a:solidFill>
                  <a:latin typeface="+mn-ea"/>
                </a:rPr>
                <a:t>为序列的均方根）作为阈值进行锋值检测，平均阈值跨越率不小于</a:t>
              </a:r>
              <a:r>
                <a:rPr lang="en-US" altLang="zh-CN" sz="1000" dirty="0">
                  <a:solidFill>
                    <a:schemeClr val="bg1"/>
                  </a:solidFill>
                  <a:latin typeface="+mn-ea"/>
                </a:rPr>
                <a:t>2Hz</a:t>
              </a:r>
              <a:r>
                <a:rPr lang="zh-CN" altLang="en-US" sz="1000" dirty="0">
                  <a:solidFill>
                    <a:schemeClr val="bg1"/>
                  </a:solidFill>
                  <a:latin typeface="+mn-ea"/>
                </a:rPr>
                <a:t>（也即平均</a:t>
              </a:r>
              <a:r>
                <a:rPr lang="en-US" altLang="zh-CN" sz="1000" dirty="0">
                  <a:solidFill>
                    <a:schemeClr val="bg1"/>
                  </a:solidFill>
                  <a:latin typeface="+mn-ea"/>
                </a:rPr>
                <a:t>1s</a:t>
              </a:r>
              <a:r>
                <a:rPr lang="zh-CN" altLang="en-US" sz="1000" dirty="0">
                  <a:solidFill>
                    <a:schemeClr val="bg1"/>
                  </a:solidFill>
                  <a:latin typeface="+mn-ea"/>
                </a:rPr>
                <a:t>内，神经信号波形曲线跨越这一阈值至少</a:t>
              </a:r>
              <a:r>
                <a:rPr lang="en-US" altLang="zh-CN" sz="1000" dirty="0">
                  <a:solidFill>
                    <a:schemeClr val="bg1"/>
                  </a:solidFill>
                  <a:latin typeface="+mn-ea"/>
                </a:rPr>
                <a:t>2</a:t>
              </a:r>
              <a:r>
                <a:rPr lang="zh-CN" altLang="en-US" sz="1000" dirty="0">
                  <a:solidFill>
                    <a:schemeClr val="bg1"/>
                  </a:solidFill>
                  <a:latin typeface="+mn-ea"/>
                </a:rPr>
                <a:t>次）的电极被认为具有锋值活动，该电极记录数据有效。</a:t>
              </a:r>
              <a:endParaRPr lang="en-US" altLang="zh-CN" sz="1000" dirty="0">
                <a:solidFill>
                  <a:schemeClr val="bg1"/>
                </a:solidFill>
                <a:latin typeface="+mn-ea"/>
              </a:endParaRPr>
            </a:p>
            <a:p>
              <a:pPr marL="171450" lvl="0" indent="-171450">
                <a:lnSpc>
                  <a:spcPct val="130000"/>
                </a:lnSpc>
                <a:buFont typeface="Arial" panose="020B0604020202020204" pitchFamily="34" charset="0"/>
                <a:buChar char="•"/>
              </a:pPr>
              <a:endParaRPr lang="zh-CN" altLang="en-US" sz="1000" dirty="0">
                <a:solidFill>
                  <a:schemeClr val="bg1"/>
                </a:solidFill>
                <a:latin typeface="+mn-ea"/>
              </a:endParaRPr>
            </a:p>
            <a:p>
              <a:pPr marL="171450" lvl="0" indent="-171450">
                <a:lnSpc>
                  <a:spcPct val="130000"/>
                </a:lnSpc>
                <a:buFont typeface="Arial" panose="020B0604020202020204" pitchFamily="34" charset="0"/>
                <a:buChar char="•"/>
              </a:pPr>
              <a:r>
                <a:rPr lang="zh-CN" altLang="en-US" sz="1000" dirty="0">
                  <a:solidFill>
                    <a:schemeClr val="bg1"/>
                  </a:solidFill>
                  <a:latin typeface="+mn-ea"/>
                </a:rPr>
                <a:t>规定时间步长为</a:t>
              </a:r>
              <a:r>
                <a:rPr lang="en-US" altLang="zh-CN" sz="1000" dirty="0">
                  <a:solidFill>
                    <a:schemeClr val="bg1"/>
                  </a:solidFill>
                  <a:latin typeface="+mn-ea"/>
                </a:rPr>
                <a:t>10ms</a:t>
              </a:r>
              <a:r>
                <a:rPr lang="zh-CN" altLang="en-US" sz="1000" dirty="0">
                  <a:solidFill>
                    <a:schemeClr val="bg1"/>
                  </a:solidFill>
                  <a:latin typeface="+mn-ea"/>
                </a:rPr>
                <a:t>（数据分析）或</a:t>
              </a:r>
              <a:r>
                <a:rPr lang="en-US" altLang="zh-CN" sz="1000" dirty="0">
                  <a:solidFill>
                    <a:schemeClr val="bg1"/>
                  </a:solidFill>
                  <a:latin typeface="+mn-ea"/>
                </a:rPr>
                <a:t>20ms</a:t>
              </a:r>
              <a:r>
                <a:rPr lang="zh-CN" altLang="en-US" sz="1000" dirty="0">
                  <a:solidFill>
                    <a:schemeClr val="bg1"/>
                  </a:solidFill>
                  <a:latin typeface="+mn-ea"/>
                </a:rPr>
                <a:t>（</a:t>
              </a:r>
              <a:r>
                <a:rPr lang="en-US" altLang="zh-CN" sz="1000" dirty="0">
                  <a:solidFill>
                    <a:schemeClr val="bg1"/>
                  </a:solidFill>
                  <a:latin typeface="+mn-ea"/>
                </a:rPr>
                <a:t>RNN</a:t>
              </a:r>
              <a:r>
                <a:rPr lang="zh-CN" altLang="en-US" sz="1000" dirty="0">
                  <a:solidFill>
                    <a:schemeClr val="bg1"/>
                  </a:solidFill>
                  <a:latin typeface="+mn-ea"/>
                </a:rPr>
                <a:t>模型训练），将这一时间步内的阈值跨越次数进行记录，这样的阈值跨越次数在时间步、电极（</a:t>
              </a:r>
              <a:r>
                <a:rPr lang="en-US" altLang="zh-CN" sz="1000" dirty="0">
                  <a:solidFill>
                    <a:schemeClr val="bg1"/>
                  </a:solidFill>
                  <a:latin typeface="+mn-ea"/>
                </a:rPr>
                <a:t>192</a:t>
              </a:r>
              <a:r>
                <a:rPr lang="zh-CN" altLang="en-US" sz="1000" dirty="0">
                  <a:solidFill>
                    <a:schemeClr val="bg1"/>
                  </a:solidFill>
                  <a:latin typeface="+mn-ea"/>
                </a:rPr>
                <a:t>）、</a:t>
              </a:r>
              <a:r>
                <a:rPr lang="en-US" altLang="zh-CN" sz="1000" dirty="0">
                  <a:solidFill>
                    <a:schemeClr val="bg1"/>
                  </a:solidFill>
                  <a:latin typeface="+mn-ea"/>
                </a:rPr>
                <a:t>X</a:t>
              </a:r>
              <a:r>
                <a:rPr lang="zh-CN" altLang="en-US" sz="1000" dirty="0">
                  <a:solidFill>
                    <a:schemeClr val="bg1"/>
                  </a:solidFill>
                  <a:latin typeface="+mn-ea"/>
                </a:rPr>
                <a:t>三个维度张成的三维张量就构成了模型的原始的基本的输入，其中</a:t>
              </a:r>
              <a:r>
                <a:rPr lang="en-US" altLang="zh-CN" sz="1000" dirty="0">
                  <a:solidFill>
                    <a:schemeClr val="bg1"/>
                  </a:solidFill>
                  <a:latin typeface="+mn-ea"/>
                </a:rPr>
                <a:t>X</a:t>
              </a:r>
              <a:r>
                <a:rPr lang="zh-CN" altLang="en-US" sz="1000" dirty="0">
                  <a:solidFill>
                    <a:schemeClr val="bg1"/>
                  </a:solidFill>
                  <a:latin typeface="+mn-ea"/>
                </a:rPr>
                <a:t>维度在不同类型的实验中有不同的定义。</a:t>
              </a:r>
            </a:p>
            <a:p>
              <a:pPr lvl="0">
                <a:lnSpc>
                  <a:spcPct val="130000"/>
                </a:lnSpc>
              </a:pPr>
              <a:endParaRPr lang="zh-CN" altLang="en-US" sz="1000" dirty="0">
                <a:solidFill>
                  <a:schemeClr val="bg1"/>
                </a:solidFill>
                <a:latin typeface="+mn-ea"/>
              </a:endParaRPr>
            </a:p>
          </p:txBody>
        </p:sp>
        <p:sp>
          <p:nvSpPr>
            <p:cNvPr id="43" name="矩形 42"/>
            <p:cNvSpPr/>
            <p:nvPr/>
          </p:nvSpPr>
          <p:spPr>
            <a:xfrm>
              <a:off x="1730312" y="1981210"/>
              <a:ext cx="792187" cy="452432"/>
            </a:xfrm>
            <a:prstGeom prst="rect">
              <a:avLst/>
            </a:prstGeom>
            <a:noFill/>
          </p:spPr>
          <p:txBody>
            <a:bodyPr wrap="none">
              <a:spAutoFit/>
            </a:bodyPr>
            <a:lstStyle/>
            <a:p>
              <a:pPr defTabSz="1219170">
                <a:lnSpc>
                  <a:spcPct val="130000"/>
                </a:lnSpc>
                <a:defRPr/>
              </a:pPr>
              <a:r>
                <a:rPr lang="en-US" altLang="zh-CN" sz="2000" b="1" kern="0" dirty="0">
                  <a:solidFill>
                    <a:schemeClr val="bg1"/>
                  </a:solidFill>
                </a:rPr>
                <a:t>2. </a:t>
              </a:r>
              <a:r>
                <a:rPr lang="zh-CN" altLang="en-US" sz="2000" b="1" kern="0" dirty="0">
                  <a:solidFill>
                    <a:schemeClr val="bg1"/>
                  </a:solidFill>
                </a:rPr>
                <a:t>数据预处理</a:t>
              </a:r>
              <a:endParaRPr lang="en-US" altLang="zh-CN" sz="2000" b="1" kern="0" dirty="0">
                <a:solidFill>
                  <a:schemeClr val="bg1"/>
                </a:solidFill>
              </a:endParaRPr>
            </a:p>
          </p:txBody>
        </p:sp>
      </p:grpSp>
      <p:sp>
        <p:nvSpPr>
          <p:cNvPr id="6" name="矩形 5">
            <a:extLst>
              <a:ext uri="{FF2B5EF4-FFF2-40B4-BE49-F238E27FC236}">
                <a16:creationId xmlns:a16="http://schemas.microsoft.com/office/drawing/2014/main" id="{A4EBD15C-26DD-AFAC-8C99-32BD8E179517}"/>
              </a:ext>
            </a:extLst>
          </p:cNvPr>
          <p:cNvSpPr/>
          <p:nvPr/>
        </p:nvSpPr>
        <p:spPr>
          <a:xfrm>
            <a:off x="374297" y="999561"/>
            <a:ext cx="2031325" cy="524439"/>
          </a:xfrm>
          <a:prstGeom prst="rect">
            <a:avLst/>
          </a:prstGeom>
          <a:solidFill>
            <a:schemeClr val="accent1"/>
          </a:solidFill>
        </p:spPr>
        <p:txBody>
          <a:bodyPr wrap="none">
            <a:spAutoFit/>
          </a:bodyPr>
          <a:lstStyle/>
          <a:p>
            <a:pPr defTabSz="1219170">
              <a:lnSpc>
                <a:spcPct val="130000"/>
              </a:lnSpc>
              <a:defRPr/>
            </a:pPr>
            <a:r>
              <a:rPr lang="zh-CN" altLang="en-US" sz="2400" b="1" kern="0" dirty="0">
                <a:solidFill>
                  <a:schemeClr val="bg1"/>
                </a:solidFill>
              </a:rPr>
              <a:t>模型训练步骤</a:t>
            </a:r>
            <a:endParaRPr lang="en-US" altLang="zh-CN" sz="2400" b="1" kern="0" dirty="0">
              <a:solidFill>
                <a:schemeClr val="bg1"/>
              </a:solidFill>
            </a:endParaRPr>
          </a:p>
        </p:txBody>
      </p:sp>
    </p:spTree>
    <p:extLst>
      <p:ext uri="{BB962C8B-B14F-4D97-AF65-F5344CB8AC3E}">
        <p14:creationId xmlns:p14="http://schemas.microsoft.com/office/powerpoint/2010/main" val="171965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r>
              <a:rPr kumimoji="1" lang="zh-CN" altLang="en-US" dirty="0"/>
              <a:t> 实验过程</a:t>
            </a:r>
          </a:p>
        </p:txBody>
      </p:sp>
      <p:grpSp>
        <p:nvGrpSpPr>
          <p:cNvPr id="44" name="组 43"/>
          <p:cNvGrpSpPr/>
          <p:nvPr/>
        </p:nvGrpSpPr>
        <p:grpSpPr>
          <a:xfrm>
            <a:off x="374296" y="1762343"/>
            <a:ext cx="11351917" cy="1425178"/>
            <a:chOff x="1061155" y="1524000"/>
            <a:chExt cx="5023556" cy="2156178"/>
          </a:xfrm>
        </p:grpSpPr>
        <p:sp>
          <p:nvSpPr>
            <p:cNvPr id="45" name="矩形 44"/>
            <p:cNvSpPr/>
            <p:nvPr/>
          </p:nvSpPr>
          <p:spPr>
            <a:xfrm>
              <a:off x="1061155" y="1524000"/>
              <a:ext cx="5023556" cy="21561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a:off x="1061155" y="1524000"/>
              <a:ext cx="395112" cy="215617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1641997" y="2393468"/>
              <a:ext cx="3629204" cy="472950"/>
            </a:xfrm>
            <a:prstGeom prst="rect">
              <a:avLst/>
            </a:prstGeom>
          </p:spPr>
          <p:txBody>
            <a:bodyPr wrap="square">
              <a:spAutoFit/>
            </a:bodyPr>
            <a:lstStyle/>
            <a:p>
              <a:pPr lvl="0">
                <a:lnSpc>
                  <a:spcPct val="130000"/>
                </a:lnSpc>
              </a:pPr>
              <a:r>
                <a:rPr lang="zh-CN" altLang="en-US" sz="1000" dirty="0">
                  <a:solidFill>
                    <a:schemeClr val="bg1"/>
                  </a:solidFill>
                  <a:latin typeface="+mn-ea"/>
                </a:rPr>
                <a:t>这一步是对所有会话中字符数据输入进行时间对齐，首先对这些数据按块进行均值归一化处理，接着使用一维的高斯卷积核在时间维度上进行高斯平滑，最后调用</a:t>
              </a:r>
              <a:r>
                <a:rPr lang="en-US" altLang="zh-CN" sz="1000" dirty="0">
                  <a:solidFill>
                    <a:schemeClr val="bg1"/>
                  </a:solidFill>
                  <a:latin typeface="+mn-ea"/>
                </a:rPr>
                <a:t>TWPCA</a:t>
              </a:r>
              <a:r>
                <a:rPr lang="zh-CN" altLang="en-US" sz="1000" dirty="0">
                  <a:solidFill>
                    <a:schemeClr val="bg1"/>
                  </a:solidFill>
                  <a:latin typeface="+mn-ea"/>
                </a:rPr>
                <a:t>包得到对齐后的数据并将其存储</a:t>
              </a:r>
            </a:p>
          </p:txBody>
        </p:sp>
        <p:sp>
          <p:nvSpPr>
            <p:cNvPr id="48" name="矩形 47"/>
            <p:cNvSpPr/>
            <p:nvPr/>
          </p:nvSpPr>
          <p:spPr>
            <a:xfrm>
              <a:off x="1618460" y="1724548"/>
              <a:ext cx="1214593" cy="448328"/>
            </a:xfrm>
            <a:prstGeom prst="rect">
              <a:avLst/>
            </a:prstGeom>
            <a:noFill/>
          </p:spPr>
          <p:txBody>
            <a:bodyPr wrap="none">
              <a:spAutoFit/>
            </a:bodyPr>
            <a:lstStyle/>
            <a:p>
              <a:pPr defTabSz="1219170">
                <a:lnSpc>
                  <a:spcPct val="130000"/>
                </a:lnSpc>
                <a:defRPr/>
              </a:pPr>
              <a:r>
                <a:rPr lang="en-US" altLang="zh-CN" sz="2000" b="1" kern="0" dirty="0">
                  <a:solidFill>
                    <a:schemeClr val="bg1"/>
                  </a:solidFill>
                </a:rPr>
                <a:t>3. Time-Warped PCA</a:t>
              </a:r>
            </a:p>
          </p:txBody>
        </p:sp>
      </p:grpSp>
      <p:grpSp>
        <p:nvGrpSpPr>
          <p:cNvPr id="49" name="组 48"/>
          <p:cNvGrpSpPr/>
          <p:nvPr/>
        </p:nvGrpSpPr>
        <p:grpSpPr>
          <a:xfrm>
            <a:off x="366173" y="3187521"/>
            <a:ext cx="11351916" cy="1479247"/>
            <a:chOff x="1061155" y="1524000"/>
            <a:chExt cx="5023556" cy="2156178"/>
          </a:xfrm>
        </p:grpSpPr>
        <p:sp>
          <p:nvSpPr>
            <p:cNvPr id="50" name="矩形 49"/>
            <p:cNvSpPr/>
            <p:nvPr/>
          </p:nvSpPr>
          <p:spPr>
            <a:xfrm>
              <a:off x="1061155" y="1524000"/>
              <a:ext cx="5023556" cy="21561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1061155" y="1524000"/>
              <a:ext cx="395112" cy="215617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1645592" y="2407067"/>
              <a:ext cx="3629204" cy="472949"/>
            </a:xfrm>
            <a:prstGeom prst="rect">
              <a:avLst/>
            </a:prstGeom>
          </p:spPr>
          <p:txBody>
            <a:bodyPr wrap="square">
              <a:spAutoFit/>
            </a:bodyPr>
            <a:lstStyle/>
            <a:p>
              <a:pPr lvl="0">
                <a:lnSpc>
                  <a:spcPct val="130000"/>
                </a:lnSpc>
              </a:pPr>
              <a:r>
                <a:rPr lang="zh-CN" altLang="en-US" sz="1000" dirty="0">
                  <a:solidFill>
                    <a:schemeClr val="bg1"/>
                  </a:solidFill>
                  <a:latin typeface="+mn-ea"/>
                </a:rPr>
                <a:t>在进行数据训练时，我们无法实时的了解</a:t>
              </a:r>
              <a:r>
                <a:rPr lang="en-US" altLang="zh-CN" sz="1000" dirty="0">
                  <a:solidFill>
                    <a:schemeClr val="bg1"/>
                  </a:solidFill>
                  <a:latin typeface="+mn-ea"/>
                </a:rPr>
                <a:t>T5</a:t>
              </a:r>
              <a:r>
                <a:rPr lang="zh-CN" altLang="en-US" sz="1000" dirty="0">
                  <a:solidFill>
                    <a:schemeClr val="bg1"/>
                  </a:solidFill>
                  <a:latin typeface="+mn-ea"/>
                </a:rPr>
                <a:t>正在描画的字符是哪一个，因此需要使用隐马尔可夫模型进行数据标记，这里是指书写句子的实验，因为在这一类型的实验中会用到实时解码器，因此标注的数据输入即为数据预处理部分提到的三维张量。</a:t>
              </a:r>
            </a:p>
          </p:txBody>
        </p:sp>
        <p:sp>
          <p:nvSpPr>
            <p:cNvPr id="53" name="矩形 52"/>
            <p:cNvSpPr/>
            <p:nvPr/>
          </p:nvSpPr>
          <p:spPr>
            <a:xfrm>
              <a:off x="1641996" y="1746499"/>
              <a:ext cx="1042215" cy="448328"/>
            </a:xfrm>
            <a:prstGeom prst="rect">
              <a:avLst/>
            </a:prstGeom>
            <a:noFill/>
          </p:spPr>
          <p:txBody>
            <a:bodyPr wrap="none">
              <a:spAutoFit/>
            </a:bodyPr>
            <a:lstStyle/>
            <a:p>
              <a:pPr defTabSz="1219170">
                <a:lnSpc>
                  <a:spcPct val="130000"/>
                </a:lnSpc>
                <a:defRPr/>
              </a:pPr>
              <a:r>
                <a:rPr lang="en-US" altLang="zh-CN" sz="2000" b="1" kern="0" dirty="0">
                  <a:solidFill>
                    <a:schemeClr val="bg1"/>
                  </a:solidFill>
                </a:rPr>
                <a:t>4. HMMs Labeling</a:t>
              </a:r>
            </a:p>
          </p:txBody>
        </p:sp>
      </p:grpSp>
      <p:sp>
        <p:nvSpPr>
          <p:cNvPr id="6" name="矩形 5">
            <a:extLst>
              <a:ext uri="{FF2B5EF4-FFF2-40B4-BE49-F238E27FC236}">
                <a16:creationId xmlns:a16="http://schemas.microsoft.com/office/drawing/2014/main" id="{A4EBD15C-26DD-AFAC-8C99-32BD8E179517}"/>
              </a:ext>
            </a:extLst>
          </p:cNvPr>
          <p:cNvSpPr/>
          <p:nvPr/>
        </p:nvSpPr>
        <p:spPr>
          <a:xfrm>
            <a:off x="374297" y="999561"/>
            <a:ext cx="2031325" cy="524439"/>
          </a:xfrm>
          <a:prstGeom prst="rect">
            <a:avLst/>
          </a:prstGeom>
          <a:solidFill>
            <a:schemeClr val="accent1"/>
          </a:solidFill>
        </p:spPr>
        <p:txBody>
          <a:bodyPr wrap="none">
            <a:spAutoFit/>
          </a:bodyPr>
          <a:lstStyle/>
          <a:p>
            <a:pPr defTabSz="1219170">
              <a:lnSpc>
                <a:spcPct val="130000"/>
              </a:lnSpc>
              <a:defRPr/>
            </a:pPr>
            <a:r>
              <a:rPr lang="zh-CN" altLang="en-US" sz="2400" b="1" kern="0" dirty="0">
                <a:solidFill>
                  <a:schemeClr val="bg1"/>
                </a:solidFill>
              </a:rPr>
              <a:t>模型训练步骤</a:t>
            </a:r>
            <a:endParaRPr lang="en-US" altLang="zh-CN" sz="2400" b="1" kern="0" dirty="0">
              <a:solidFill>
                <a:schemeClr val="bg1"/>
              </a:solidFill>
            </a:endParaRPr>
          </a:p>
        </p:txBody>
      </p:sp>
      <p:grpSp>
        <p:nvGrpSpPr>
          <p:cNvPr id="7" name="组 38">
            <a:extLst>
              <a:ext uri="{FF2B5EF4-FFF2-40B4-BE49-F238E27FC236}">
                <a16:creationId xmlns:a16="http://schemas.microsoft.com/office/drawing/2014/main" id="{2A81A2FC-1EFF-1C0A-A4D8-9DB098BD7368}"/>
              </a:ext>
            </a:extLst>
          </p:cNvPr>
          <p:cNvGrpSpPr/>
          <p:nvPr/>
        </p:nvGrpSpPr>
        <p:grpSpPr>
          <a:xfrm>
            <a:off x="366173" y="4662518"/>
            <a:ext cx="11351916" cy="1766229"/>
            <a:chOff x="1057019" y="1879386"/>
            <a:chExt cx="5023556" cy="2161379"/>
          </a:xfrm>
        </p:grpSpPr>
        <p:sp>
          <p:nvSpPr>
            <p:cNvPr id="8" name="矩形 7">
              <a:extLst>
                <a:ext uri="{FF2B5EF4-FFF2-40B4-BE49-F238E27FC236}">
                  <a16:creationId xmlns:a16="http://schemas.microsoft.com/office/drawing/2014/main" id="{DD976DBF-9A56-495F-2BD8-EA12AAC3CFE9}"/>
                </a:ext>
              </a:extLst>
            </p:cNvPr>
            <p:cNvSpPr/>
            <p:nvPr/>
          </p:nvSpPr>
          <p:spPr>
            <a:xfrm>
              <a:off x="1057019" y="1884587"/>
              <a:ext cx="5023556" cy="21561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71710EC8-7B56-FF75-3051-3158E0033F53}"/>
                </a:ext>
              </a:extLst>
            </p:cNvPr>
            <p:cNvSpPr/>
            <p:nvPr/>
          </p:nvSpPr>
          <p:spPr>
            <a:xfrm>
              <a:off x="1061156" y="1879386"/>
              <a:ext cx="390974" cy="215617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3B7B93E6-802F-B58F-928A-3A2091FD1747}"/>
                </a:ext>
              </a:extLst>
            </p:cNvPr>
            <p:cNvSpPr/>
            <p:nvPr/>
          </p:nvSpPr>
          <p:spPr>
            <a:xfrm>
              <a:off x="1924111" y="2455334"/>
              <a:ext cx="3629204" cy="578761"/>
            </a:xfrm>
            <a:prstGeom prst="rect">
              <a:avLst/>
            </a:prstGeom>
          </p:spPr>
          <p:txBody>
            <a:bodyPr wrap="square">
              <a:spAutoFit/>
            </a:bodyPr>
            <a:lstStyle/>
            <a:p>
              <a:pPr marL="171450" lvl="0" indent="-171450">
                <a:lnSpc>
                  <a:spcPct val="130000"/>
                </a:lnSpc>
                <a:buFont typeface="Arial" panose="020B0604020202020204" pitchFamily="34" charset="0"/>
                <a:buChar char="•"/>
              </a:pPr>
              <a:r>
                <a:rPr lang="zh-CN" altLang="en-US" sz="1000" dirty="0">
                  <a:solidFill>
                    <a:schemeClr val="bg1"/>
                  </a:solidFill>
                  <a:latin typeface="+mn-ea"/>
                </a:rPr>
                <a:t>在上一步中获得了每一个句子中每一个字符对应的起始时间步与持续时间步数，因此可以把每一个字符从信号流中分割出来，并组织成一个样本数据库，此后，可以从库中随机挑选一串字符数据用于训练。</a:t>
              </a:r>
            </a:p>
          </p:txBody>
        </p:sp>
        <p:sp>
          <p:nvSpPr>
            <p:cNvPr id="11" name="矩形 10">
              <a:extLst>
                <a:ext uri="{FF2B5EF4-FFF2-40B4-BE49-F238E27FC236}">
                  <a16:creationId xmlns:a16="http://schemas.microsoft.com/office/drawing/2014/main" id="{A01D0161-F8DB-8AC6-004C-27612F41075C}"/>
                </a:ext>
              </a:extLst>
            </p:cNvPr>
            <p:cNvSpPr/>
            <p:nvPr/>
          </p:nvSpPr>
          <p:spPr>
            <a:xfrm>
              <a:off x="1641456" y="1989470"/>
              <a:ext cx="1822528" cy="548630"/>
            </a:xfrm>
            <a:prstGeom prst="rect">
              <a:avLst/>
            </a:prstGeom>
            <a:noFill/>
          </p:spPr>
          <p:txBody>
            <a:bodyPr wrap="none">
              <a:spAutoFit/>
            </a:bodyPr>
            <a:lstStyle/>
            <a:p>
              <a:pPr defTabSz="1219170">
                <a:lnSpc>
                  <a:spcPct val="130000"/>
                </a:lnSpc>
                <a:defRPr/>
              </a:pPr>
              <a:r>
                <a:rPr lang="en-US" altLang="zh-CN" sz="2000" b="1" kern="0" dirty="0">
                  <a:solidFill>
                    <a:schemeClr val="bg1"/>
                  </a:solidFill>
                </a:rPr>
                <a:t>5. Synthetic Data Augmentation</a:t>
              </a:r>
            </a:p>
          </p:txBody>
        </p:sp>
      </p:grpSp>
    </p:spTree>
    <p:extLst>
      <p:ext uri="{BB962C8B-B14F-4D97-AF65-F5344CB8AC3E}">
        <p14:creationId xmlns:p14="http://schemas.microsoft.com/office/powerpoint/2010/main" val="259620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r>
              <a:rPr kumimoji="1" lang="zh-CN" altLang="en-US" dirty="0"/>
              <a:t> 实验过程</a:t>
            </a:r>
          </a:p>
        </p:txBody>
      </p:sp>
      <p:grpSp>
        <p:nvGrpSpPr>
          <p:cNvPr id="44" name="组 43"/>
          <p:cNvGrpSpPr/>
          <p:nvPr/>
        </p:nvGrpSpPr>
        <p:grpSpPr>
          <a:xfrm>
            <a:off x="374296" y="1762343"/>
            <a:ext cx="11351917" cy="1425178"/>
            <a:chOff x="1061155" y="1524000"/>
            <a:chExt cx="5023556" cy="2156178"/>
          </a:xfrm>
        </p:grpSpPr>
        <p:sp>
          <p:nvSpPr>
            <p:cNvPr id="45" name="矩形 44"/>
            <p:cNvSpPr/>
            <p:nvPr/>
          </p:nvSpPr>
          <p:spPr>
            <a:xfrm>
              <a:off x="1061155" y="1524000"/>
              <a:ext cx="5023556" cy="21561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a:off x="1061155" y="1524000"/>
              <a:ext cx="395112" cy="215617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1641997" y="2393468"/>
              <a:ext cx="3629204" cy="472950"/>
            </a:xfrm>
            <a:prstGeom prst="rect">
              <a:avLst/>
            </a:prstGeom>
          </p:spPr>
          <p:txBody>
            <a:bodyPr wrap="square">
              <a:spAutoFit/>
            </a:bodyPr>
            <a:lstStyle/>
            <a:p>
              <a:pPr lvl="0">
                <a:lnSpc>
                  <a:spcPct val="130000"/>
                </a:lnSpc>
              </a:pPr>
              <a:r>
                <a:rPr lang="zh-CN" altLang="en-US" sz="1000" dirty="0">
                  <a:solidFill>
                    <a:schemeClr val="bg1"/>
                  </a:solidFill>
                  <a:latin typeface="+mn-ea"/>
                </a:rPr>
                <a:t>这一步是对所有会话中字符数据输入进行时间对齐，首先对这些数据按块进行均值归一化处理，接着使用一维的高斯卷积核在时间维度上进行高斯平滑，最后调用</a:t>
              </a:r>
              <a:r>
                <a:rPr lang="en-US" altLang="zh-CN" sz="1000" dirty="0">
                  <a:solidFill>
                    <a:schemeClr val="bg1"/>
                  </a:solidFill>
                  <a:latin typeface="+mn-ea"/>
                </a:rPr>
                <a:t>TWPCA</a:t>
              </a:r>
              <a:r>
                <a:rPr lang="zh-CN" altLang="en-US" sz="1000" dirty="0">
                  <a:solidFill>
                    <a:schemeClr val="bg1"/>
                  </a:solidFill>
                  <a:latin typeface="+mn-ea"/>
                </a:rPr>
                <a:t>包得到对齐后的数据并将其存储</a:t>
              </a:r>
            </a:p>
          </p:txBody>
        </p:sp>
        <p:sp>
          <p:nvSpPr>
            <p:cNvPr id="48" name="矩形 47"/>
            <p:cNvSpPr/>
            <p:nvPr/>
          </p:nvSpPr>
          <p:spPr>
            <a:xfrm>
              <a:off x="1618460" y="1724548"/>
              <a:ext cx="1214593" cy="678284"/>
            </a:xfrm>
            <a:prstGeom prst="rect">
              <a:avLst/>
            </a:prstGeom>
            <a:noFill/>
          </p:spPr>
          <p:txBody>
            <a:bodyPr wrap="none">
              <a:spAutoFit/>
            </a:bodyPr>
            <a:lstStyle/>
            <a:p>
              <a:pPr defTabSz="1219170">
                <a:lnSpc>
                  <a:spcPct val="130000"/>
                </a:lnSpc>
                <a:defRPr/>
              </a:pPr>
              <a:r>
                <a:rPr lang="en-US" altLang="zh-CN" sz="2000" b="1" kern="0" dirty="0">
                  <a:solidFill>
                    <a:schemeClr val="bg1"/>
                  </a:solidFill>
                </a:rPr>
                <a:t>6. Time-Warped PCA</a:t>
              </a:r>
            </a:p>
          </p:txBody>
        </p:sp>
      </p:grpSp>
      <p:grpSp>
        <p:nvGrpSpPr>
          <p:cNvPr id="49" name="组 48"/>
          <p:cNvGrpSpPr/>
          <p:nvPr/>
        </p:nvGrpSpPr>
        <p:grpSpPr>
          <a:xfrm>
            <a:off x="366173" y="3187521"/>
            <a:ext cx="11351916" cy="1479247"/>
            <a:chOff x="1061155" y="1524000"/>
            <a:chExt cx="5023556" cy="2156178"/>
          </a:xfrm>
        </p:grpSpPr>
        <p:sp>
          <p:nvSpPr>
            <p:cNvPr id="50" name="矩形 49"/>
            <p:cNvSpPr/>
            <p:nvPr/>
          </p:nvSpPr>
          <p:spPr>
            <a:xfrm>
              <a:off x="1061155" y="1524000"/>
              <a:ext cx="5023556" cy="21561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1061155" y="1524000"/>
              <a:ext cx="395112" cy="215617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1645592" y="2407067"/>
              <a:ext cx="3629204" cy="472949"/>
            </a:xfrm>
            <a:prstGeom prst="rect">
              <a:avLst/>
            </a:prstGeom>
          </p:spPr>
          <p:txBody>
            <a:bodyPr wrap="square">
              <a:spAutoFit/>
            </a:bodyPr>
            <a:lstStyle/>
            <a:p>
              <a:pPr lvl="0">
                <a:lnSpc>
                  <a:spcPct val="130000"/>
                </a:lnSpc>
              </a:pPr>
              <a:r>
                <a:rPr lang="zh-CN" altLang="en-US" sz="1000" dirty="0">
                  <a:solidFill>
                    <a:schemeClr val="bg1"/>
                  </a:solidFill>
                  <a:latin typeface="+mn-ea"/>
                </a:rPr>
                <a:t>在进行数据训练时，我们无法实时的了解</a:t>
              </a:r>
              <a:r>
                <a:rPr lang="en-US" altLang="zh-CN" sz="1000" dirty="0">
                  <a:solidFill>
                    <a:schemeClr val="bg1"/>
                  </a:solidFill>
                  <a:latin typeface="+mn-ea"/>
                </a:rPr>
                <a:t>T5</a:t>
              </a:r>
              <a:r>
                <a:rPr lang="zh-CN" altLang="en-US" sz="1000" dirty="0">
                  <a:solidFill>
                    <a:schemeClr val="bg1"/>
                  </a:solidFill>
                  <a:latin typeface="+mn-ea"/>
                </a:rPr>
                <a:t>正在描画的字符是哪一个，因此需要使用隐马尔可夫模型进行数据标记，这里是指书写句子的实验，因为在这一类型的实验中会用到实时解码器，因此标注的数据输入即为数据预处理部分提到的三维张量。</a:t>
              </a:r>
            </a:p>
          </p:txBody>
        </p:sp>
        <p:sp>
          <p:nvSpPr>
            <p:cNvPr id="53" name="矩形 52"/>
            <p:cNvSpPr/>
            <p:nvPr/>
          </p:nvSpPr>
          <p:spPr>
            <a:xfrm>
              <a:off x="1641996" y="1746500"/>
              <a:ext cx="1042215" cy="653491"/>
            </a:xfrm>
            <a:prstGeom prst="rect">
              <a:avLst/>
            </a:prstGeom>
            <a:noFill/>
          </p:spPr>
          <p:txBody>
            <a:bodyPr wrap="none">
              <a:spAutoFit/>
            </a:bodyPr>
            <a:lstStyle/>
            <a:p>
              <a:pPr defTabSz="1219170">
                <a:lnSpc>
                  <a:spcPct val="130000"/>
                </a:lnSpc>
                <a:defRPr/>
              </a:pPr>
              <a:r>
                <a:rPr lang="en-US" altLang="zh-CN" sz="2000" b="1" kern="0" dirty="0">
                  <a:solidFill>
                    <a:schemeClr val="bg1"/>
                  </a:solidFill>
                </a:rPr>
                <a:t>7. HMMs Labeling</a:t>
              </a:r>
            </a:p>
          </p:txBody>
        </p:sp>
      </p:grpSp>
      <p:sp>
        <p:nvSpPr>
          <p:cNvPr id="6" name="矩形 5">
            <a:extLst>
              <a:ext uri="{FF2B5EF4-FFF2-40B4-BE49-F238E27FC236}">
                <a16:creationId xmlns:a16="http://schemas.microsoft.com/office/drawing/2014/main" id="{A4EBD15C-26DD-AFAC-8C99-32BD8E179517}"/>
              </a:ext>
            </a:extLst>
          </p:cNvPr>
          <p:cNvSpPr/>
          <p:nvPr/>
        </p:nvSpPr>
        <p:spPr>
          <a:xfrm>
            <a:off x="374297" y="999561"/>
            <a:ext cx="2031325" cy="524439"/>
          </a:xfrm>
          <a:prstGeom prst="rect">
            <a:avLst/>
          </a:prstGeom>
          <a:solidFill>
            <a:schemeClr val="accent1"/>
          </a:solidFill>
        </p:spPr>
        <p:txBody>
          <a:bodyPr wrap="none">
            <a:spAutoFit/>
          </a:bodyPr>
          <a:lstStyle/>
          <a:p>
            <a:pPr defTabSz="1219170">
              <a:lnSpc>
                <a:spcPct val="130000"/>
              </a:lnSpc>
              <a:defRPr/>
            </a:pPr>
            <a:r>
              <a:rPr lang="zh-CN" altLang="en-US" sz="2400" b="1" kern="0" dirty="0">
                <a:solidFill>
                  <a:schemeClr val="bg1"/>
                </a:solidFill>
              </a:rPr>
              <a:t>模型训练步骤</a:t>
            </a:r>
            <a:endParaRPr lang="en-US" altLang="zh-CN" sz="2400" b="1" kern="0" dirty="0">
              <a:solidFill>
                <a:schemeClr val="bg1"/>
              </a:solidFill>
            </a:endParaRPr>
          </a:p>
        </p:txBody>
      </p:sp>
      <p:grpSp>
        <p:nvGrpSpPr>
          <p:cNvPr id="7" name="组 38">
            <a:extLst>
              <a:ext uri="{FF2B5EF4-FFF2-40B4-BE49-F238E27FC236}">
                <a16:creationId xmlns:a16="http://schemas.microsoft.com/office/drawing/2014/main" id="{2A81A2FC-1EFF-1C0A-A4D8-9DB098BD7368}"/>
              </a:ext>
            </a:extLst>
          </p:cNvPr>
          <p:cNvGrpSpPr/>
          <p:nvPr/>
        </p:nvGrpSpPr>
        <p:grpSpPr>
          <a:xfrm>
            <a:off x="366173" y="4662518"/>
            <a:ext cx="11351916" cy="1766229"/>
            <a:chOff x="1057019" y="1879386"/>
            <a:chExt cx="5023556" cy="2161379"/>
          </a:xfrm>
        </p:grpSpPr>
        <p:sp>
          <p:nvSpPr>
            <p:cNvPr id="8" name="矩形 7">
              <a:extLst>
                <a:ext uri="{FF2B5EF4-FFF2-40B4-BE49-F238E27FC236}">
                  <a16:creationId xmlns:a16="http://schemas.microsoft.com/office/drawing/2014/main" id="{DD976DBF-9A56-495F-2BD8-EA12AAC3CFE9}"/>
                </a:ext>
              </a:extLst>
            </p:cNvPr>
            <p:cNvSpPr/>
            <p:nvPr/>
          </p:nvSpPr>
          <p:spPr>
            <a:xfrm>
              <a:off x="1057019" y="1884587"/>
              <a:ext cx="5023556" cy="21561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71710EC8-7B56-FF75-3051-3158E0033F53}"/>
                </a:ext>
              </a:extLst>
            </p:cNvPr>
            <p:cNvSpPr/>
            <p:nvPr/>
          </p:nvSpPr>
          <p:spPr>
            <a:xfrm>
              <a:off x="1061156" y="1879386"/>
              <a:ext cx="390974" cy="215617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3B7B93E6-802F-B58F-928A-3A2091FD1747}"/>
                </a:ext>
              </a:extLst>
            </p:cNvPr>
            <p:cNvSpPr/>
            <p:nvPr/>
          </p:nvSpPr>
          <p:spPr>
            <a:xfrm>
              <a:off x="1924111" y="2455334"/>
              <a:ext cx="3629204" cy="578761"/>
            </a:xfrm>
            <a:prstGeom prst="rect">
              <a:avLst/>
            </a:prstGeom>
          </p:spPr>
          <p:txBody>
            <a:bodyPr wrap="square">
              <a:spAutoFit/>
            </a:bodyPr>
            <a:lstStyle/>
            <a:p>
              <a:pPr marL="171450" lvl="0" indent="-171450">
                <a:lnSpc>
                  <a:spcPct val="130000"/>
                </a:lnSpc>
                <a:buFont typeface="Arial" panose="020B0604020202020204" pitchFamily="34" charset="0"/>
                <a:buChar char="•"/>
              </a:pPr>
              <a:r>
                <a:rPr lang="zh-CN" altLang="en-US" sz="1000" dirty="0">
                  <a:solidFill>
                    <a:schemeClr val="bg1"/>
                  </a:solidFill>
                  <a:latin typeface="+mn-ea"/>
                </a:rPr>
                <a:t>在上一步中获得了每一个句子中每一个字符对应的起始时间步与持续时间步数，因此可以把每一个字符从信号流中分割出来，并组织成一个样本数据库，此后，可以从库中随机挑选一串字符数据用于训练。</a:t>
              </a:r>
            </a:p>
          </p:txBody>
        </p:sp>
        <p:sp>
          <p:nvSpPr>
            <p:cNvPr id="11" name="矩形 10">
              <a:extLst>
                <a:ext uri="{FF2B5EF4-FFF2-40B4-BE49-F238E27FC236}">
                  <a16:creationId xmlns:a16="http://schemas.microsoft.com/office/drawing/2014/main" id="{A01D0161-F8DB-8AC6-004C-27612F41075C}"/>
                </a:ext>
              </a:extLst>
            </p:cNvPr>
            <p:cNvSpPr/>
            <p:nvPr/>
          </p:nvSpPr>
          <p:spPr>
            <a:xfrm>
              <a:off x="1641456" y="1989470"/>
              <a:ext cx="1822528" cy="548630"/>
            </a:xfrm>
            <a:prstGeom prst="rect">
              <a:avLst/>
            </a:prstGeom>
            <a:noFill/>
          </p:spPr>
          <p:txBody>
            <a:bodyPr wrap="none">
              <a:spAutoFit/>
            </a:bodyPr>
            <a:lstStyle/>
            <a:p>
              <a:pPr defTabSz="1219170">
                <a:lnSpc>
                  <a:spcPct val="130000"/>
                </a:lnSpc>
                <a:defRPr/>
              </a:pPr>
              <a:r>
                <a:rPr lang="en-US" altLang="zh-CN" sz="2000" b="1" kern="0" dirty="0">
                  <a:solidFill>
                    <a:schemeClr val="bg1"/>
                  </a:solidFill>
                </a:rPr>
                <a:t>8. Synthetic Data Augmentation</a:t>
              </a:r>
            </a:p>
          </p:txBody>
        </p:sp>
      </p:grpSp>
    </p:spTree>
    <p:extLst>
      <p:ext uri="{BB962C8B-B14F-4D97-AF65-F5344CB8AC3E}">
        <p14:creationId xmlns:p14="http://schemas.microsoft.com/office/powerpoint/2010/main" val="309516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2">
      <a:dk1>
        <a:srgbClr val="000000"/>
      </a:dk1>
      <a:lt1>
        <a:srgbClr val="FFFFFF"/>
      </a:lt1>
      <a:dk2>
        <a:srgbClr val="000000"/>
      </a:dk2>
      <a:lt2>
        <a:srgbClr val="FFFDFD"/>
      </a:lt2>
      <a:accent1>
        <a:srgbClr val="39C9C0"/>
      </a:accent1>
      <a:accent2>
        <a:srgbClr val="2DB9DA"/>
      </a:accent2>
      <a:accent3>
        <a:srgbClr val="3D798A"/>
      </a:accent3>
      <a:accent4>
        <a:srgbClr val="F2AEAE"/>
      </a:accent4>
      <a:accent5>
        <a:srgbClr val="357AA0"/>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工作总结-简约商务-红蓝-PPT模板</Template>
  <TotalTime>1057</TotalTime>
  <Words>1355</Words>
  <Application>Microsoft Office PowerPoint</Application>
  <PresentationFormat>宽屏</PresentationFormat>
  <Paragraphs>101</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微软雅黑</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River Rainbow</dc:creator>
  <cp:keywords/>
  <dc:description/>
  <cp:lastModifiedBy>River Rainbow</cp:lastModifiedBy>
  <cp:revision>7</cp:revision>
  <dcterms:created xsi:type="dcterms:W3CDTF">2022-12-05T03:22:43Z</dcterms:created>
  <dcterms:modified xsi:type="dcterms:W3CDTF">2022-12-06T10:33:45Z</dcterms:modified>
  <cp:category/>
</cp:coreProperties>
</file>