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Lst>
  <p:notesMasterIdLst>
    <p:notesMasterId r:id="rId9"/>
  </p:notesMasterIdLst>
  <p:sldIdLst>
    <p:sldId id="258" r:id="rId3"/>
    <p:sldId id="263" r:id="rId4"/>
    <p:sldId id="273" r:id="rId5"/>
    <p:sldId id="274" r:id="rId6"/>
    <p:sldId id="275" r:id="rId7"/>
    <p:sldId id="262" r:id="rId8"/>
  </p:sldIdLst>
  <p:sldSz cx="9144000" cy="5141913"/>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B0E8"/>
    <a:srgbClr val="F0F1F3"/>
    <a:srgbClr val="54667A"/>
    <a:srgbClr val="586B7F"/>
    <a:srgbClr val="62768C"/>
    <a:srgbClr val="354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5" autoAdjust="0"/>
    <p:restoredTop sz="94660"/>
  </p:normalViewPr>
  <p:slideViewPr>
    <p:cSldViewPr showGuides="1">
      <p:cViewPr varScale="1">
        <p:scale>
          <a:sx n="103" d="100"/>
          <a:sy n="103" d="100"/>
        </p:scale>
        <p:origin x="576" y="102"/>
      </p:cViewPr>
      <p:guideLst>
        <p:guide orient="horz" pos="1619"/>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851A6-0E57-4F08-8F18-4063E67D8C77}" type="datetimeFigureOut">
              <a:rPr lang="zh-CN" altLang="en-US" smtClean="0"/>
              <a:t>2022/3/6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B2117-38C4-4C7F-A953-332D93835715}" type="slidenum">
              <a:rPr lang="zh-CN" altLang="en-US" smtClean="0"/>
              <a:t>‹#›</a:t>
            </a:fld>
            <a:endParaRPr lang="zh-CN" altLang="en-US"/>
          </a:p>
        </p:txBody>
      </p:sp>
    </p:spTree>
    <p:extLst>
      <p:ext uri="{BB962C8B-B14F-4D97-AF65-F5344CB8AC3E}">
        <p14:creationId xmlns:p14="http://schemas.microsoft.com/office/powerpoint/2010/main" val="386760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0B2117-38C4-4C7F-A953-332D93835715}" type="slidenum">
              <a:rPr lang="zh-CN" altLang="en-US" smtClean="0"/>
              <a:t>1</a:t>
            </a:fld>
            <a:endParaRPr lang="zh-CN" altLang="en-US"/>
          </a:p>
        </p:txBody>
      </p:sp>
    </p:spTree>
    <p:extLst>
      <p:ext uri="{BB962C8B-B14F-4D97-AF65-F5344CB8AC3E}">
        <p14:creationId xmlns:p14="http://schemas.microsoft.com/office/powerpoint/2010/main" val="211475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338708"/>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4515172"/>
            <a:ext cx="9144000" cy="626741"/>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out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15"/>
            <a:ext cx="2057400" cy="438729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15"/>
            <a:ext cx="6019800" cy="438729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2E3AAC11-D570-4EA9-AFC0-30FB72BA45EB}" type="datetimeFigureOut">
              <a:rPr lang="zh-CN" altLang="en-US" smtClean="0">
                <a:solidFill>
                  <a:prstClr val="black"/>
                </a:solidFill>
              </a:rPr>
              <a:pPr/>
              <a:t>2022/3/6</a:t>
            </a:fld>
            <a:endParaRPr lang="zh-CN" altLang="en-US">
              <a:solidFill>
                <a:prstClr val="black"/>
              </a:solidFill>
            </a:endParaRPr>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7778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186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9" name="矩形 8"/>
          <p:cNvSpPr/>
          <p:nvPr userDrawn="1"/>
        </p:nvSpPr>
        <p:spPr>
          <a:xfrm>
            <a:off x="1" y="0"/>
            <a:ext cx="1279524" cy="5141913"/>
          </a:xfrm>
          <a:prstGeom prst="rect">
            <a:avLst/>
          </a:prstGeom>
          <a:solidFill>
            <a:srgbClr val="54667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1279525" y="568056"/>
            <a:ext cx="786447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1"/>
            <a:ext cx="395536" cy="5141913"/>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79062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1965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8574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4" name="TextBox 3"/>
          <p:cNvSpPr txBox="1"/>
          <p:nvPr userDrawn="1"/>
        </p:nvSpPr>
        <p:spPr>
          <a:xfrm>
            <a:off x="1907704" y="4900798"/>
            <a:ext cx="1224136"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下载</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http://www.1ppt.com/xiazai/</a:t>
            </a:r>
          </a:p>
        </p:txBody>
      </p:sp>
    </p:spTree>
    <p:extLst>
      <p:ext uri="{BB962C8B-B14F-4D97-AF65-F5344CB8AC3E}">
        <p14:creationId xmlns:p14="http://schemas.microsoft.com/office/powerpoint/2010/main" val="359315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5148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199780"/>
            <a:ext cx="8229600" cy="33934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2E3AAC11-D570-4EA9-AFC0-30FB72BA45EB}" type="datetimeFigureOut">
              <a:rPr lang="zh-CN" altLang="en-US" smtClean="0">
                <a:solidFill>
                  <a:prstClr val="black"/>
                </a:solidFill>
              </a:rPr>
              <a:pPr/>
              <a:t>2022/3/6</a:t>
            </a:fld>
            <a:endParaRPr lang="zh-CN" altLang="en-US">
              <a:solidFill>
                <a:prstClr val="black"/>
              </a:solidFill>
            </a:endParaRPr>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4251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18180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357887"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767462"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8177037"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586612"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Freeform 9"/>
          <p:cNvSpPr>
            <a:spLocks noEditPoints="1"/>
          </p:cNvSpPr>
          <p:nvPr/>
        </p:nvSpPr>
        <p:spPr bwMode="auto">
          <a:xfrm>
            <a:off x="8675447" y="92075"/>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a:spLocks noEditPoints="1"/>
          </p:cNvSpPr>
          <p:nvPr/>
        </p:nvSpPr>
        <p:spPr bwMode="auto">
          <a:xfrm>
            <a:off x="7475572" y="7179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1"/>
          <p:cNvSpPr>
            <a:spLocks noEditPoints="1"/>
          </p:cNvSpPr>
          <p:nvPr/>
        </p:nvSpPr>
        <p:spPr bwMode="auto">
          <a:xfrm>
            <a:off x="8307349" y="72219"/>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2"/>
          <p:cNvSpPr>
            <a:spLocks noEditPoints="1"/>
          </p:cNvSpPr>
          <p:nvPr/>
        </p:nvSpPr>
        <p:spPr bwMode="auto">
          <a:xfrm>
            <a:off x="7906118" y="7206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3"/>
          <p:cNvSpPr>
            <a:spLocks noEditPoints="1"/>
          </p:cNvSpPr>
          <p:nvPr/>
        </p:nvSpPr>
        <p:spPr bwMode="auto">
          <a:xfrm>
            <a:off x="7047488" y="77985"/>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6" name="组合 25"/>
          <p:cNvGrpSpPr/>
          <p:nvPr/>
        </p:nvGrpSpPr>
        <p:grpSpPr>
          <a:xfrm>
            <a:off x="113215" y="94248"/>
            <a:ext cx="132594" cy="132592"/>
            <a:chOff x="8689063" y="2493438"/>
            <a:chExt cx="156623" cy="156623"/>
          </a:xfrm>
        </p:grpSpPr>
        <p:sp>
          <p:nvSpPr>
            <p:cNvPr id="27" name="矩形 26"/>
            <p:cNvSpPr/>
            <p:nvPr/>
          </p:nvSpPr>
          <p:spPr>
            <a:xfrm>
              <a:off x="8689063" y="2493438"/>
              <a:ext cx="156623" cy="156623"/>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245809" y="94248"/>
            <a:ext cx="132594" cy="132592"/>
            <a:chOff x="8845686" y="2493438"/>
            <a:chExt cx="156623" cy="156623"/>
          </a:xfrm>
        </p:grpSpPr>
        <p:sp>
          <p:nvSpPr>
            <p:cNvPr id="30" name="矩形 29"/>
            <p:cNvSpPr/>
            <p:nvPr/>
          </p:nvSpPr>
          <p:spPr>
            <a:xfrm>
              <a:off x="8845686" y="2493438"/>
              <a:ext cx="156623" cy="156623"/>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719538" y="2069286"/>
            <a:ext cx="7525119" cy="623237"/>
          </a:xfrm>
          <a:prstGeom prst="rect">
            <a:avLst/>
          </a:prstGeom>
        </p:spPr>
        <p:txBody>
          <a:bodyPr wrap="none" lIns="68571" tIns="34285" rIns="68571" bIns="34285">
            <a:spAutoFit/>
          </a:bodyPr>
          <a:lstStyle/>
          <a:p>
            <a:pPr algn="r" defTabSz="685800"/>
            <a:r>
              <a:rPr lang="zh-CN" altLang="en-US" sz="3600" b="1" dirty="0">
                <a:solidFill>
                  <a:srgbClr val="4B6075"/>
                </a:solidFill>
                <a:latin typeface="方正细谭黑简体" panose="02000000000000000000" pitchFamily="2" charset="-122"/>
                <a:ea typeface="方正细谭黑简体" panose="02000000000000000000" pitchFamily="2" charset="-122"/>
              </a:rPr>
              <a:t>计算机学院本科生毕业设计中期答辩</a:t>
            </a:r>
          </a:p>
        </p:txBody>
      </p:sp>
      <p:cxnSp>
        <p:nvCxnSpPr>
          <p:cNvPr id="61" name="直接连接符 60"/>
          <p:cNvCxnSpPr/>
          <p:nvPr/>
        </p:nvCxnSpPr>
        <p:spPr>
          <a:xfrm>
            <a:off x="1127956" y="2813043"/>
            <a:ext cx="6897298" cy="0"/>
          </a:xfrm>
          <a:prstGeom prst="line">
            <a:avLst/>
          </a:prstGeom>
          <a:noFill/>
          <a:ln w="28575" cap="flat" cmpd="sng" algn="ctr">
            <a:solidFill>
              <a:srgbClr val="4B6075"/>
            </a:solidFill>
            <a:prstDash val="solid"/>
            <a:miter lim="800000"/>
          </a:ln>
          <a:effectLst/>
        </p:spPr>
      </p:cxnSp>
      <p:grpSp>
        <p:nvGrpSpPr>
          <p:cNvPr id="62" name="组合 61"/>
          <p:cNvGrpSpPr/>
          <p:nvPr/>
        </p:nvGrpSpPr>
        <p:grpSpPr>
          <a:xfrm>
            <a:off x="4024060" y="891240"/>
            <a:ext cx="916076" cy="915635"/>
            <a:chOff x="5364480" y="1371600"/>
            <a:chExt cx="1513840" cy="1513840"/>
          </a:xfrm>
        </p:grpSpPr>
        <p:sp>
          <p:nvSpPr>
            <p:cNvPr id="63" name="椭圆 62"/>
            <p:cNvSpPr/>
            <p:nvPr/>
          </p:nvSpPr>
          <p:spPr>
            <a:xfrm>
              <a:off x="5364480" y="1371600"/>
              <a:ext cx="1513840" cy="1513840"/>
            </a:xfrm>
            <a:prstGeom prst="ellipse">
              <a:avLst/>
            </a:prstGeom>
            <a:solidFill>
              <a:srgbClr val="4A5F74"/>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Calibri" panose="020F0502020204030204"/>
                <a:ea typeface="宋体"/>
                <a:cs typeface="+mn-cs"/>
              </a:endParaRPr>
            </a:p>
          </p:txBody>
        </p:sp>
        <p:sp>
          <p:nvSpPr>
            <p:cNvPr id="64" name="Freeform 101"/>
            <p:cNvSpPr>
              <a:spLocks noChangeArrowheads="1"/>
            </p:cNvSpPr>
            <p:nvPr/>
          </p:nvSpPr>
          <p:spPr bwMode="auto">
            <a:xfrm>
              <a:off x="5576862" y="1726886"/>
              <a:ext cx="1048435" cy="803267"/>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ysClr val="window" lastClr="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black"/>
                </a:solidFill>
                <a:effectLst/>
                <a:uLnTx/>
                <a:uFillTx/>
              </a:endParaRPr>
            </a:p>
          </p:txBody>
        </p:sp>
      </p:grpSp>
      <p:grpSp>
        <p:nvGrpSpPr>
          <p:cNvPr id="65" name="组合 64"/>
          <p:cNvGrpSpPr/>
          <p:nvPr/>
        </p:nvGrpSpPr>
        <p:grpSpPr>
          <a:xfrm>
            <a:off x="3030114" y="3615886"/>
            <a:ext cx="231813" cy="231701"/>
            <a:chOff x="3785450" y="3161055"/>
            <a:chExt cx="504762" cy="504762"/>
          </a:xfrm>
        </p:grpSpPr>
        <p:sp>
          <p:nvSpPr>
            <p:cNvPr id="66" name="椭圆 65"/>
            <p:cNvSpPr/>
            <p:nvPr/>
          </p:nvSpPr>
          <p:spPr>
            <a:xfrm>
              <a:off x="3785450" y="3161055"/>
              <a:ext cx="504762" cy="504762"/>
            </a:xfrm>
            <a:prstGeom prst="ellipse">
              <a:avLst/>
            </a:prstGeom>
            <a:solidFill>
              <a:srgbClr val="4A5F74"/>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Calibri" panose="020F0502020204030204"/>
                <a:ea typeface="宋体"/>
                <a:cs typeface="+mn-cs"/>
              </a:endParaRPr>
            </a:p>
          </p:txBody>
        </p:sp>
        <p:sp>
          <p:nvSpPr>
            <p:cNvPr id="67" name="Freeform 96"/>
            <p:cNvSpPr>
              <a:spLocks noChangeArrowheads="1"/>
            </p:cNvSpPr>
            <p:nvPr/>
          </p:nvSpPr>
          <p:spPr bwMode="auto">
            <a:xfrm>
              <a:off x="3892876" y="3261557"/>
              <a:ext cx="289909" cy="279400"/>
            </a:xfrm>
            <a:custGeom>
              <a:avLst/>
              <a:gdLst>
                <a:gd name="T0" fmla="*/ 78442719 w 602"/>
                <a:gd name="T1" fmla="*/ 71923702 h 580"/>
                <a:gd name="T2" fmla="*/ 78442719 w 602"/>
                <a:gd name="T3" fmla="*/ 71923702 h 580"/>
                <a:gd name="T4" fmla="*/ 78442719 w 602"/>
                <a:gd name="T5" fmla="*/ 71923702 h 580"/>
                <a:gd name="T6" fmla="*/ 74657633 w 602"/>
                <a:gd name="T7" fmla="*/ 75578543 h 580"/>
                <a:gd name="T8" fmla="*/ 3654665 w 602"/>
                <a:gd name="T9" fmla="*/ 75578543 h 580"/>
                <a:gd name="T10" fmla="*/ 0 w 602"/>
                <a:gd name="T11" fmla="*/ 71923702 h 580"/>
                <a:gd name="T12" fmla="*/ 0 w 602"/>
                <a:gd name="T13" fmla="*/ 71923702 h 580"/>
                <a:gd name="T14" fmla="*/ 0 w 602"/>
                <a:gd name="T15" fmla="*/ 71923702 h 580"/>
                <a:gd name="T16" fmla="*/ 10180751 w 602"/>
                <a:gd name="T17" fmla="*/ 53518347 h 580"/>
                <a:gd name="T18" fmla="*/ 21274806 w 602"/>
                <a:gd name="T19" fmla="*/ 49733080 h 580"/>
                <a:gd name="T20" fmla="*/ 30411109 w 602"/>
                <a:gd name="T21" fmla="*/ 46077877 h 580"/>
                <a:gd name="T22" fmla="*/ 30411109 w 602"/>
                <a:gd name="T23" fmla="*/ 38637768 h 580"/>
                <a:gd name="T24" fmla="*/ 26756804 w 602"/>
                <a:gd name="T25" fmla="*/ 29500304 h 580"/>
                <a:gd name="T26" fmla="*/ 24929472 w 602"/>
                <a:gd name="T27" fmla="*/ 25845463 h 580"/>
                <a:gd name="T28" fmla="*/ 25843138 w 602"/>
                <a:gd name="T29" fmla="*/ 19318704 h 580"/>
                <a:gd name="T30" fmla="*/ 24929472 w 602"/>
                <a:gd name="T31" fmla="*/ 12009021 h 580"/>
                <a:gd name="T32" fmla="*/ 39678193 w 602"/>
                <a:gd name="T33" fmla="*/ 0 h 580"/>
                <a:gd name="T34" fmla="*/ 53513248 w 602"/>
                <a:gd name="T35" fmla="*/ 12009021 h 580"/>
                <a:gd name="T36" fmla="*/ 52599581 w 602"/>
                <a:gd name="T37" fmla="*/ 19318704 h 580"/>
                <a:gd name="T38" fmla="*/ 54426914 w 602"/>
                <a:gd name="T39" fmla="*/ 25845463 h 580"/>
                <a:gd name="T40" fmla="*/ 51685915 w 602"/>
                <a:gd name="T41" fmla="*/ 29500304 h 580"/>
                <a:gd name="T42" fmla="*/ 48031249 w 602"/>
                <a:gd name="T43" fmla="*/ 38637768 h 580"/>
                <a:gd name="T44" fmla="*/ 48031249 w 602"/>
                <a:gd name="T45" fmla="*/ 46077877 h 580"/>
                <a:gd name="T46" fmla="*/ 57167913 w 602"/>
                <a:gd name="T47" fmla="*/ 49733080 h 580"/>
                <a:gd name="T48" fmla="*/ 69175635 w 602"/>
                <a:gd name="T49" fmla="*/ 53518347 h 580"/>
                <a:gd name="T50" fmla="*/ 78442719 w 602"/>
                <a:gd name="T51" fmla="*/ 71923702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58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black"/>
                </a:solidFill>
                <a:effectLst/>
                <a:uLnTx/>
                <a:uFillTx/>
              </a:endParaRPr>
            </a:p>
          </p:txBody>
        </p:sp>
      </p:grpSp>
      <p:grpSp>
        <p:nvGrpSpPr>
          <p:cNvPr id="68" name="组合 67"/>
          <p:cNvGrpSpPr/>
          <p:nvPr/>
        </p:nvGrpSpPr>
        <p:grpSpPr>
          <a:xfrm>
            <a:off x="4792959" y="3615886"/>
            <a:ext cx="231813" cy="231701"/>
            <a:chOff x="6389502" y="5571667"/>
            <a:chExt cx="309030" cy="309030"/>
          </a:xfrm>
        </p:grpSpPr>
        <p:sp>
          <p:nvSpPr>
            <p:cNvPr id="69" name="椭圆 68"/>
            <p:cNvSpPr/>
            <p:nvPr/>
          </p:nvSpPr>
          <p:spPr>
            <a:xfrm>
              <a:off x="6389502" y="5571667"/>
              <a:ext cx="309030" cy="309030"/>
            </a:xfrm>
            <a:prstGeom prst="ellipse">
              <a:avLst/>
            </a:prstGeom>
            <a:solidFill>
              <a:srgbClr val="4A5F74"/>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Calibri" panose="020F0502020204030204"/>
                <a:ea typeface="宋体"/>
                <a:cs typeface="+mn-cs"/>
              </a:endParaRPr>
            </a:p>
          </p:txBody>
        </p:sp>
        <p:sp>
          <p:nvSpPr>
            <p:cNvPr id="70" name="Freeform 45"/>
            <p:cNvSpPr>
              <a:spLocks noChangeArrowheads="1"/>
            </p:cNvSpPr>
            <p:nvPr/>
          </p:nvSpPr>
          <p:spPr bwMode="auto">
            <a:xfrm>
              <a:off x="6455779" y="5631258"/>
              <a:ext cx="176475" cy="174932"/>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ysClr val="window" lastClr="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black"/>
                </a:solidFill>
                <a:effectLst/>
                <a:uLnTx/>
                <a:uFillTx/>
              </a:endParaRPr>
            </a:p>
          </p:txBody>
        </p:sp>
      </p:grpSp>
      <p:sp>
        <p:nvSpPr>
          <p:cNvPr id="71" name="TextBox 10"/>
          <p:cNvSpPr txBox="1"/>
          <p:nvPr/>
        </p:nvSpPr>
        <p:spPr>
          <a:xfrm>
            <a:off x="5024772" y="3613263"/>
            <a:ext cx="1068241" cy="253916"/>
          </a:xfrm>
          <a:prstGeom prst="rect">
            <a:avLst/>
          </a:prstGeom>
          <a:noFill/>
        </p:spPr>
        <p:txBody>
          <a:bodyPr wrap="none" lIns="68580" tIns="34290" rIns="68580" bIns="34290" rtlCol="0">
            <a:spAutoFit/>
          </a:bodyPr>
          <a:lstStyle/>
          <a:p>
            <a:pPr defTabSz="685800"/>
            <a:r>
              <a:rPr lang="zh-CN" altLang="en-US" sz="1200" dirty="0">
                <a:solidFill>
                  <a:srgbClr val="4B6075"/>
                </a:solidFill>
                <a:latin typeface="微软雅黑" panose="020B0503020204020204" pitchFamily="34" charset="-122"/>
                <a:ea typeface="微软雅黑" panose="020B0503020204020204" pitchFamily="34" charset="-122"/>
              </a:rPr>
              <a:t>答辩人：段裕</a:t>
            </a:r>
          </a:p>
        </p:txBody>
      </p:sp>
      <p:sp>
        <p:nvSpPr>
          <p:cNvPr id="72" name="TextBox 11"/>
          <p:cNvSpPr txBox="1"/>
          <p:nvPr/>
        </p:nvSpPr>
        <p:spPr>
          <a:xfrm>
            <a:off x="3241243" y="3593280"/>
            <a:ext cx="1369606" cy="253916"/>
          </a:xfrm>
          <a:prstGeom prst="rect">
            <a:avLst/>
          </a:prstGeom>
          <a:noFill/>
        </p:spPr>
        <p:txBody>
          <a:bodyPr wrap="none" lIns="68580" tIns="34290" rIns="68580" bIns="34290" rtlCol="0">
            <a:spAutoFit/>
          </a:bodyPr>
          <a:lstStyle/>
          <a:p>
            <a:pPr defTabSz="685800"/>
            <a:r>
              <a:rPr lang="zh-CN" altLang="en-US" sz="1200" dirty="0">
                <a:solidFill>
                  <a:srgbClr val="4B6075"/>
                </a:solidFill>
                <a:latin typeface="微软雅黑" panose="020B0503020204020204" pitchFamily="34" charset="-122"/>
                <a:ea typeface="微软雅黑" panose="020B0503020204020204" pitchFamily="34" charset="-122"/>
              </a:rPr>
              <a:t>指导老师：冯山山</a:t>
            </a:r>
          </a:p>
        </p:txBody>
      </p:sp>
      <p:sp>
        <p:nvSpPr>
          <p:cNvPr id="73" name="矩形 72"/>
          <p:cNvSpPr/>
          <p:nvPr/>
        </p:nvSpPr>
        <p:spPr>
          <a:xfrm>
            <a:off x="1970194" y="2930996"/>
            <a:ext cx="4391954" cy="300072"/>
          </a:xfrm>
          <a:prstGeom prst="rect">
            <a:avLst/>
          </a:prstGeom>
        </p:spPr>
        <p:txBody>
          <a:bodyPr wrap="none" lIns="68571" tIns="34285" rIns="68571" bIns="34285">
            <a:spAutoFit/>
          </a:bodyPr>
          <a:lstStyle/>
          <a:p>
            <a:pPr algn="r" defTabSz="685800"/>
            <a:r>
              <a:rPr lang="zh-CN" altLang="en-US" sz="1500" dirty="0">
                <a:solidFill>
                  <a:srgbClr val="4B6075"/>
                </a:solidFill>
                <a:latin typeface="微软雅黑" panose="020B0503020204020204" pitchFamily="34" charset="-122"/>
                <a:ea typeface="微软雅黑" panose="020B0503020204020204" pitchFamily="34" charset="-122"/>
              </a:rPr>
              <a:t>  选题：新冠疫情患者的时空轨迹数据收集与分析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40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40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anim calcmode="lin" valueType="num">
                                      <p:cBhvr>
                                        <p:cTn id="13" dur="500" fill="hold"/>
                                        <p:tgtEl>
                                          <p:spTgt spid="29"/>
                                        </p:tgtEl>
                                        <p:attrNameLst>
                                          <p:attrName>ppt_x</p:attrName>
                                        </p:attrNameLst>
                                      </p:cBhvr>
                                      <p:tavLst>
                                        <p:tav tm="0">
                                          <p:val>
                                            <p:strVal val="#ppt_x"/>
                                          </p:val>
                                        </p:tav>
                                        <p:tav tm="100000">
                                          <p:val>
                                            <p:strVal val="#ppt_x"/>
                                          </p:val>
                                        </p:tav>
                                      </p:tavLst>
                                    </p:anim>
                                    <p:anim calcmode="lin" valueType="num">
                                      <p:cBhvr>
                                        <p:cTn id="14" dur="500" fill="hold"/>
                                        <p:tgtEl>
                                          <p:spTgt spid="29"/>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4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40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4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anim calcmode="lin" valueType="num">
                                      <p:cBhvr>
                                        <p:cTn id="33" dur="500" fill="hold"/>
                                        <p:tgtEl>
                                          <p:spTgt spid="5"/>
                                        </p:tgtEl>
                                        <p:attrNameLst>
                                          <p:attrName>ppt_x</p:attrName>
                                        </p:attrNameLst>
                                      </p:cBhvr>
                                      <p:tavLst>
                                        <p:tav tm="0">
                                          <p:val>
                                            <p:strVal val="#ppt_x"/>
                                          </p:val>
                                        </p:tav>
                                        <p:tav tm="100000">
                                          <p:val>
                                            <p:strVal val="#ppt_x"/>
                                          </p:val>
                                        </p:tav>
                                      </p:tavLst>
                                    </p:anim>
                                    <p:anim calcmode="lin" valueType="num">
                                      <p:cBhvr>
                                        <p:cTn id="34" dur="500" fill="hold"/>
                                        <p:tgtEl>
                                          <p:spTgt spid="5"/>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40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anim calcmode="lin" valueType="num">
                                      <p:cBhvr>
                                        <p:cTn id="38" dur="500" fill="hold"/>
                                        <p:tgtEl>
                                          <p:spTgt spid="6"/>
                                        </p:tgtEl>
                                        <p:attrNameLst>
                                          <p:attrName>ppt_x</p:attrName>
                                        </p:attrNameLst>
                                      </p:cBhvr>
                                      <p:tavLst>
                                        <p:tav tm="0">
                                          <p:val>
                                            <p:strVal val="#ppt_x"/>
                                          </p:val>
                                        </p:tav>
                                        <p:tav tm="100000">
                                          <p:val>
                                            <p:strVal val="#ppt_x"/>
                                          </p:val>
                                        </p:tav>
                                      </p:tavLst>
                                    </p:anim>
                                    <p:anim calcmode="lin" valueType="num">
                                      <p:cBhvr>
                                        <p:cTn id="39" dur="500" fill="hold"/>
                                        <p:tgtEl>
                                          <p:spTgt spid="6"/>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40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anim calcmode="lin" valueType="num">
                                      <p:cBhvr>
                                        <p:cTn id="43" dur="500" fill="hold"/>
                                        <p:tgtEl>
                                          <p:spTgt spid="7"/>
                                        </p:tgtEl>
                                        <p:attrNameLst>
                                          <p:attrName>ppt_x</p:attrName>
                                        </p:attrNameLst>
                                      </p:cBhvr>
                                      <p:tavLst>
                                        <p:tav tm="0">
                                          <p:val>
                                            <p:strVal val="#ppt_x"/>
                                          </p:val>
                                        </p:tav>
                                        <p:tav tm="100000">
                                          <p:val>
                                            <p:strVal val="#ppt_x"/>
                                          </p:val>
                                        </p:tav>
                                      </p:tavLst>
                                    </p:anim>
                                    <p:anim calcmode="lin" valueType="num">
                                      <p:cBhvr>
                                        <p:cTn id="44" dur="500" fill="hold"/>
                                        <p:tgtEl>
                                          <p:spTgt spid="7"/>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40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anim calcmode="lin" valueType="num">
                                      <p:cBhvr>
                                        <p:cTn id="48" dur="500" fill="hold"/>
                                        <p:tgtEl>
                                          <p:spTgt spid="8"/>
                                        </p:tgtEl>
                                        <p:attrNameLst>
                                          <p:attrName>ppt_x</p:attrName>
                                        </p:attrNameLst>
                                      </p:cBhvr>
                                      <p:tavLst>
                                        <p:tav tm="0">
                                          <p:val>
                                            <p:strVal val="#ppt_x"/>
                                          </p:val>
                                        </p:tav>
                                        <p:tav tm="100000">
                                          <p:val>
                                            <p:strVal val="#ppt_x"/>
                                          </p:val>
                                        </p:tav>
                                      </p:tavLst>
                                    </p:anim>
                                    <p:anim calcmode="lin" valueType="num">
                                      <p:cBhvr>
                                        <p:cTn id="49" dur="500" fill="hold"/>
                                        <p:tgtEl>
                                          <p:spTgt spid="8"/>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40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anim calcmode="lin" valueType="num">
                                      <p:cBhvr>
                                        <p:cTn id="53" dur="500" fill="hold"/>
                                        <p:tgtEl>
                                          <p:spTgt spid="9"/>
                                        </p:tgtEl>
                                        <p:attrNameLst>
                                          <p:attrName>ppt_x</p:attrName>
                                        </p:attrNameLst>
                                      </p:cBhvr>
                                      <p:tavLst>
                                        <p:tav tm="0">
                                          <p:val>
                                            <p:strVal val="#ppt_x"/>
                                          </p:val>
                                        </p:tav>
                                        <p:tav tm="100000">
                                          <p:val>
                                            <p:strVal val="#ppt_x"/>
                                          </p:val>
                                        </p:tav>
                                      </p:tavLst>
                                    </p:anim>
                                    <p:anim calcmode="lin" valueType="num">
                                      <p:cBhvr>
                                        <p:cTn id="54" dur="500" fill="hold"/>
                                        <p:tgtEl>
                                          <p:spTgt spid="9"/>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40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anim calcmode="lin" valueType="num">
                                      <p:cBhvr>
                                        <p:cTn id="58" dur="500" fill="hold"/>
                                        <p:tgtEl>
                                          <p:spTgt spid="10"/>
                                        </p:tgtEl>
                                        <p:attrNameLst>
                                          <p:attrName>ppt_x</p:attrName>
                                        </p:attrNameLst>
                                      </p:cBhvr>
                                      <p:tavLst>
                                        <p:tav tm="0">
                                          <p:val>
                                            <p:strVal val="#ppt_x"/>
                                          </p:val>
                                        </p:tav>
                                        <p:tav tm="100000">
                                          <p:val>
                                            <p:strVal val="#ppt_x"/>
                                          </p:val>
                                        </p:tav>
                                      </p:tavLst>
                                    </p:anim>
                                    <p:anim calcmode="lin" valueType="num">
                                      <p:cBhvr>
                                        <p:cTn id="59" dur="500" fill="hold"/>
                                        <p:tgtEl>
                                          <p:spTgt spid="10"/>
                                        </p:tgtEl>
                                        <p:attrNameLst>
                                          <p:attrName>ppt_y</p:attrName>
                                        </p:attrNameLst>
                                      </p:cBhvr>
                                      <p:tavLst>
                                        <p:tav tm="0">
                                          <p:val>
                                            <p:strVal val="#ppt_y-.1"/>
                                          </p:val>
                                        </p:tav>
                                        <p:tav tm="100000">
                                          <p:val>
                                            <p:strVal val="#ppt_y"/>
                                          </p:val>
                                        </p:tav>
                                      </p:tavLst>
                                    </p:anim>
                                  </p:childTnLst>
                                </p:cTn>
                              </p:par>
                            </p:childTnLst>
                          </p:cTn>
                        </p:par>
                        <p:par>
                          <p:cTn id="60" fill="hold">
                            <p:stCondLst>
                              <p:cond delay="900"/>
                            </p:stCondLst>
                            <p:childTnLst>
                              <p:par>
                                <p:cTn id="61" presetID="42" presetClass="entr" presetSubtype="0" fill="hold" nodeType="after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fade">
                                      <p:cBhvr>
                                        <p:cTn id="63" dur="1000"/>
                                        <p:tgtEl>
                                          <p:spTgt spid="62"/>
                                        </p:tgtEl>
                                      </p:cBhvr>
                                    </p:animEffect>
                                    <p:anim calcmode="lin" valueType="num">
                                      <p:cBhvr>
                                        <p:cTn id="64" dur="1000" fill="hold"/>
                                        <p:tgtEl>
                                          <p:spTgt spid="62"/>
                                        </p:tgtEl>
                                        <p:attrNameLst>
                                          <p:attrName>ppt_x</p:attrName>
                                        </p:attrNameLst>
                                      </p:cBhvr>
                                      <p:tavLst>
                                        <p:tav tm="0">
                                          <p:val>
                                            <p:strVal val="#ppt_x"/>
                                          </p:val>
                                        </p:tav>
                                        <p:tav tm="100000">
                                          <p:val>
                                            <p:strVal val="#ppt_x"/>
                                          </p:val>
                                        </p:tav>
                                      </p:tavLst>
                                    </p:anim>
                                    <p:anim calcmode="lin" valueType="num">
                                      <p:cBhvr>
                                        <p:cTn id="65" dur="1000" fill="hold"/>
                                        <p:tgtEl>
                                          <p:spTgt spid="62"/>
                                        </p:tgtEl>
                                        <p:attrNameLst>
                                          <p:attrName>ppt_y</p:attrName>
                                        </p:attrNameLst>
                                      </p:cBhvr>
                                      <p:tavLst>
                                        <p:tav tm="0">
                                          <p:val>
                                            <p:strVal val="#ppt_y+.1"/>
                                          </p:val>
                                        </p:tav>
                                        <p:tav tm="100000">
                                          <p:val>
                                            <p:strVal val="#ppt_y"/>
                                          </p:val>
                                        </p:tav>
                                      </p:tavLst>
                                    </p:anim>
                                  </p:childTnLst>
                                </p:cTn>
                              </p:par>
                            </p:childTnLst>
                          </p:cTn>
                        </p:par>
                        <p:par>
                          <p:cTn id="66" fill="hold">
                            <p:stCondLst>
                              <p:cond delay="190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60"/>
                                        </p:tgtEl>
                                        <p:attrNameLst>
                                          <p:attrName>style.visibility</p:attrName>
                                        </p:attrNameLst>
                                      </p:cBhvr>
                                      <p:to>
                                        <p:strVal val="visible"/>
                                      </p:to>
                                    </p:set>
                                    <p:anim calcmode="lin" valueType="num">
                                      <p:cBhvr>
                                        <p:cTn id="69" dur="7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70" dur="700" fill="hold"/>
                                        <p:tgtEl>
                                          <p:spTgt spid="60"/>
                                        </p:tgtEl>
                                        <p:attrNameLst>
                                          <p:attrName>ppt_y</p:attrName>
                                        </p:attrNameLst>
                                      </p:cBhvr>
                                      <p:tavLst>
                                        <p:tav tm="0">
                                          <p:val>
                                            <p:strVal val="#ppt_y"/>
                                          </p:val>
                                        </p:tav>
                                        <p:tav tm="100000">
                                          <p:val>
                                            <p:strVal val="#ppt_y"/>
                                          </p:val>
                                        </p:tav>
                                      </p:tavLst>
                                    </p:anim>
                                    <p:anim calcmode="lin" valueType="num">
                                      <p:cBhvr>
                                        <p:cTn id="71" dur="7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72" dur="7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73" dur="700" tmFilter="0,0; .5, 1; 1, 1"/>
                                        <p:tgtEl>
                                          <p:spTgt spid="60"/>
                                        </p:tgtEl>
                                      </p:cBhvr>
                                    </p:animEffect>
                                  </p:childTnLst>
                                </p:cTn>
                              </p:par>
                            </p:childTnLst>
                          </p:cTn>
                        </p:par>
                        <p:par>
                          <p:cTn id="74" fill="hold">
                            <p:stCondLst>
                              <p:cond delay="3650"/>
                            </p:stCondLst>
                            <p:childTnLst>
                              <p:par>
                                <p:cTn id="75" presetID="22" presetClass="entr" presetSubtype="8" fill="hold" nodeType="after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wipe(left)">
                                      <p:cBhvr>
                                        <p:cTn id="77" dur="500"/>
                                        <p:tgtEl>
                                          <p:spTgt spid="61"/>
                                        </p:tgtEl>
                                      </p:cBhvr>
                                    </p:animEffect>
                                  </p:childTnLst>
                                </p:cTn>
                              </p:par>
                            </p:childTnLst>
                          </p:cTn>
                        </p:par>
                        <p:par>
                          <p:cTn id="78" fill="hold">
                            <p:stCondLst>
                              <p:cond delay="4150"/>
                            </p:stCondLst>
                            <p:childTnLst>
                              <p:par>
                                <p:cTn id="79" presetID="22" presetClass="entr" presetSubtype="8" fill="hold" grpId="0" nodeType="after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wipe(left)">
                                      <p:cBhvr>
                                        <p:cTn id="81" dur="500"/>
                                        <p:tgtEl>
                                          <p:spTgt spid="73"/>
                                        </p:tgtEl>
                                      </p:cBhvr>
                                    </p:animEffect>
                                  </p:childTnLst>
                                </p:cTn>
                              </p:par>
                            </p:childTnLst>
                          </p:cTn>
                        </p:par>
                        <p:par>
                          <p:cTn id="82" fill="hold">
                            <p:stCondLst>
                              <p:cond delay="4650"/>
                            </p:stCondLst>
                            <p:childTnLst>
                              <p:par>
                                <p:cTn id="83" presetID="10" presetClass="entr" presetSubtype="0" fill="hold" nodeType="afterEffect">
                                  <p:stCondLst>
                                    <p:cond delay="0"/>
                                  </p:stCondLst>
                                  <p:childTnLst>
                                    <p:set>
                                      <p:cBhvr>
                                        <p:cTn id="84" dur="1" fill="hold">
                                          <p:stCondLst>
                                            <p:cond delay="0"/>
                                          </p:stCondLst>
                                        </p:cTn>
                                        <p:tgtEl>
                                          <p:spTgt spid="65"/>
                                        </p:tgtEl>
                                        <p:attrNameLst>
                                          <p:attrName>style.visibility</p:attrName>
                                        </p:attrNameLst>
                                      </p:cBhvr>
                                      <p:to>
                                        <p:strVal val="visible"/>
                                      </p:to>
                                    </p:set>
                                    <p:animEffect transition="in" filter="fade">
                                      <p:cBhvr>
                                        <p:cTn id="85" dur="500"/>
                                        <p:tgtEl>
                                          <p:spTgt spid="65"/>
                                        </p:tgtEl>
                                      </p:cBhvr>
                                    </p:animEffect>
                                  </p:childTnLst>
                                </p:cTn>
                              </p:par>
                            </p:childTnLst>
                          </p:cTn>
                        </p:par>
                        <p:par>
                          <p:cTn id="86" fill="hold">
                            <p:stCondLst>
                              <p:cond delay="5150"/>
                            </p:stCondLst>
                            <p:childTnLst>
                              <p:par>
                                <p:cTn id="87" presetID="22" presetClass="entr" presetSubtype="8" fill="hold" grpId="0" nodeType="after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wipe(left)">
                                      <p:cBhvr>
                                        <p:cTn id="89" dur="500"/>
                                        <p:tgtEl>
                                          <p:spTgt spid="72"/>
                                        </p:tgtEl>
                                      </p:cBhvr>
                                    </p:animEffect>
                                  </p:childTnLst>
                                </p:cTn>
                              </p:par>
                            </p:childTnLst>
                          </p:cTn>
                        </p:par>
                        <p:par>
                          <p:cTn id="90" fill="hold">
                            <p:stCondLst>
                              <p:cond delay="5650"/>
                            </p:stCondLst>
                            <p:childTnLst>
                              <p:par>
                                <p:cTn id="91" presetID="10" presetClass="entr" presetSubtype="0" fill="hold" nodeType="afterEffect">
                                  <p:stCondLst>
                                    <p:cond delay="0"/>
                                  </p:stCondLst>
                                  <p:childTnLst>
                                    <p:set>
                                      <p:cBhvr>
                                        <p:cTn id="92" dur="1" fill="hold">
                                          <p:stCondLst>
                                            <p:cond delay="0"/>
                                          </p:stCondLst>
                                        </p:cTn>
                                        <p:tgtEl>
                                          <p:spTgt spid="68"/>
                                        </p:tgtEl>
                                        <p:attrNameLst>
                                          <p:attrName>style.visibility</p:attrName>
                                        </p:attrNameLst>
                                      </p:cBhvr>
                                      <p:to>
                                        <p:strVal val="visible"/>
                                      </p:to>
                                    </p:set>
                                    <p:animEffect transition="in" filter="fade">
                                      <p:cBhvr>
                                        <p:cTn id="93" dur="500"/>
                                        <p:tgtEl>
                                          <p:spTgt spid="68"/>
                                        </p:tgtEl>
                                      </p:cBhvr>
                                    </p:animEffect>
                                  </p:childTnLst>
                                </p:cTn>
                              </p:par>
                            </p:childTnLst>
                          </p:cTn>
                        </p:par>
                        <p:par>
                          <p:cTn id="94" fill="hold">
                            <p:stCondLst>
                              <p:cond delay="6150"/>
                            </p:stCondLst>
                            <p:childTnLst>
                              <p:par>
                                <p:cTn id="95" presetID="22" presetClass="entr" presetSubtype="8" fill="hold" grpId="0" nodeType="after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wipe(left)">
                                      <p:cBhvr>
                                        <p:cTn id="9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71" grpId="0"/>
      <p:bldP spid="72" grpId="0"/>
      <p:bldP spid="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8632482" y="346839"/>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789105" y="346839"/>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 y="158878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 name="矩形 47"/>
          <p:cNvSpPr/>
          <p:nvPr/>
        </p:nvSpPr>
        <p:spPr>
          <a:xfrm>
            <a:off x="6232366" y="262034"/>
            <a:ext cx="2300074"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前情提要</a:t>
            </a:r>
          </a:p>
        </p:txBody>
      </p:sp>
      <p:sp>
        <p:nvSpPr>
          <p:cNvPr id="57" name="矩形 56"/>
          <p:cNvSpPr/>
          <p:nvPr/>
        </p:nvSpPr>
        <p:spPr>
          <a:xfrm>
            <a:off x="6614430" y="1478384"/>
            <a:ext cx="1666875" cy="310871"/>
          </a:xfrm>
          <a:prstGeom prst="rect">
            <a:avLst/>
          </a:prstGeom>
          <a:solidFill>
            <a:srgbClr val="37B0E8"/>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dirty="0">
                <a:ln w="6350">
                  <a:noFill/>
                </a:ln>
                <a:solidFill>
                  <a:schemeClr val="bg1"/>
                </a:solidFill>
                <a:latin typeface="Impact" pitchFamily="34" charset="0"/>
                <a:ea typeface="微软雅黑" pitchFamily="34" charset="-122"/>
              </a:rPr>
              <a:t>研究意义</a:t>
            </a:r>
          </a:p>
        </p:txBody>
      </p:sp>
      <p:sp>
        <p:nvSpPr>
          <p:cNvPr id="58" name="Rectangle 62"/>
          <p:cNvSpPr>
            <a:spLocks noChangeArrowheads="1"/>
          </p:cNvSpPr>
          <p:nvPr/>
        </p:nvSpPr>
        <p:spPr bwMode="auto">
          <a:xfrm>
            <a:off x="1680258" y="2083285"/>
            <a:ext cx="1679575" cy="2107703"/>
          </a:xfrm>
          <a:prstGeom prst="rect">
            <a:avLst/>
          </a:prstGeom>
          <a:solidFill>
            <a:srgbClr val="37B0E8"/>
          </a:solidFill>
          <a:ln w="6350" cap="flat">
            <a:solidFill>
              <a:schemeClr val="bg1"/>
            </a:solidFill>
            <a:prstDash val="solid"/>
            <a:miter lim="800000"/>
          </a:ln>
        </p:spPr>
        <p:txBody>
          <a:bodyPr vert="horz" wrap="square" lIns="91440" tIns="45720" rIns="91440" bIns="45720" numCol="1" anchor="ctr" anchorCtr="0" compatLnSpc="1"/>
          <a:lstStyle/>
          <a:p>
            <a:pPr algn="ctr"/>
            <a:endParaRPr lang="zh-CN" altLang="en-US" sz="1200">
              <a:ln w="6350">
                <a:noFill/>
              </a:ln>
              <a:solidFill>
                <a:schemeClr val="bg1"/>
              </a:solidFill>
              <a:latin typeface="Impact" pitchFamily="34" charset="0"/>
              <a:ea typeface="微软雅黑" pitchFamily="34" charset="-122"/>
            </a:endParaRPr>
          </a:p>
        </p:txBody>
      </p:sp>
      <p:sp>
        <p:nvSpPr>
          <p:cNvPr id="59" name="Rectangle 64"/>
          <p:cNvSpPr>
            <a:spLocks noChangeArrowheads="1"/>
          </p:cNvSpPr>
          <p:nvPr/>
        </p:nvSpPr>
        <p:spPr bwMode="auto">
          <a:xfrm>
            <a:off x="4149725" y="2082517"/>
            <a:ext cx="1679575" cy="2107703"/>
          </a:xfrm>
          <a:prstGeom prst="rect">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ctr" anchorCtr="0" compatLnSpc="1"/>
          <a:lstStyle/>
          <a:p>
            <a:pPr algn="ctr"/>
            <a:endParaRPr lang="zh-CN" altLang="en-US" sz="1200">
              <a:ln w="6350">
                <a:noFill/>
              </a:ln>
              <a:solidFill>
                <a:schemeClr val="tx1">
                  <a:lumMod val="85000"/>
                  <a:lumOff val="15000"/>
                </a:schemeClr>
              </a:solidFill>
              <a:latin typeface="Impact" pitchFamily="34" charset="0"/>
              <a:ea typeface="微软雅黑" pitchFamily="34" charset="-122"/>
            </a:endParaRPr>
          </a:p>
        </p:txBody>
      </p:sp>
      <p:sp>
        <p:nvSpPr>
          <p:cNvPr id="60" name="Rectangle 66"/>
          <p:cNvSpPr>
            <a:spLocks noChangeArrowheads="1"/>
          </p:cNvSpPr>
          <p:nvPr/>
        </p:nvSpPr>
        <p:spPr bwMode="auto">
          <a:xfrm>
            <a:off x="6623954" y="2083284"/>
            <a:ext cx="1679575" cy="2107703"/>
          </a:xfrm>
          <a:prstGeom prst="rect">
            <a:avLst/>
          </a:prstGeom>
          <a:solidFill>
            <a:srgbClr val="37B0E8"/>
          </a:solidFill>
          <a:ln w="6350" cap="flat">
            <a:solidFill>
              <a:schemeClr val="bg1"/>
            </a:solidFill>
            <a:prstDash val="solid"/>
            <a:miter lim="800000"/>
          </a:ln>
        </p:spPr>
        <p:txBody>
          <a:bodyPr vert="horz" wrap="square" lIns="91440" tIns="45720" rIns="91440" bIns="45720" numCol="1" anchor="ctr" anchorCtr="0" compatLnSpc="1"/>
          <a:lstStyle/>
          <a:p>
            <a:pPr algn="ctr"/>
            <a:endParaRPr lang="zh-CN" altLang="en-US" sz="1200">
              <a:ln w="6350">
                <a:noFill/>
              </a:ln>
              <a:solidFill>
                <a:schemeClr val="bg1"/>
              </a:solidFill>
              <a:latin typeface="Impact" pitchFamily="34" charset="0"/>
              <a:ea typeface="微软雅黑" pitchFamily="34" charset="-122"/>
            </a:endParaRPr>
          </a:p>
        </p:txBody>
      </p:sp>
      <p:sp>
        <p:nvSpPr>
          <p:cNvPr id="62" name="Rectangle 74"/>
          <p:cNvSpPr>
            <a:spLocks noChangeArrowheads="1"/>
          </p:cNvSpPr>
          <p:nvPr/>
        </p:nvSpPr>
        <p:spPr bwMode="auto">
          <a:xfrm>
            <a:off x="1792970" y="2302361"/>
            <a:ext cx="1441450" cy="121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100" dirty="0">
                <a:solidFill>
                  <a:schemeClr val="bg1"/>
                </a:solidFill>
                <a:latin typeface="微软雅黑" pitchFamily="34" charset="-122"/>
                <a:ea typeface="微软雅黑" pitchFamily="34" charset="-122"/>
              </a:rPr>
              <a:t>新冠疫情</a:t>
            </a:r>
            <a:endParaRPr lang="en-US" altLang="zh-CN" sz="1100" dirty="0">
              <a:solidFill>
                <a:schemeClr val="bg1"/>
              </a:solidFill>
              <a:latin typeface="微软雅黑" pitchFamily="34" charset="-122"/>
              <a:ea typeface="微软雅黑" pitchFamily="34" charset="-122"/>
            </a:endParaRPr>
          </a:p>
          <a:p>
            <a:pPr algn="just">
              <a:buFont typeface="Arial" charset="0"/>
              <a:buNone/>
            </a:pPr>
            <a:endParaRPr lang="en-US" altLang="zh-CN" sz="800" dirty="0">
              <a:solidFill>
                <a:schemeClr val="bg1"/>
              </a:solidFill>
              <a:latin typeface="微软雅黑" pitchFamily="34" charset="-122"/>
              <a:ea typeface="微软雅黑" pitchFamily="34" charset="-122"/>
            </a:endParaRPr>
          </a:p>
          <a:p>
            <a:pPr algn="just">
              <a:buFont typeface="Arial" charset="0"/>
              <a:buNone/>
            </a:pPr>
            <a:r>
              <a:rPr lang="en-US" altLang="zh-CN" sz="1000" dirty="0">
                <a:solidFill>
                  <a:schemeClr val="bg1"/>
                </a:solidFill>
                <a:latin typeface="微软雅黑" pitchFamily="34" charset="-122"/>
                <a:ea typeface="微软雅黑" pitchFamily="34" charset="-122"/>
              </a:rPr>
              <a:t>2020</a:t>
            </a:r>
            <a:r>
              <a:rPr lang="zh-CN" altLang="en-US" sz="1000" dirty="0">
                <a:solidFill>
                  <a:schemeClr val="bg1"/>
                </a:solidFill>
                <a:latin typeface="微软雅黑" pitchFamily="34" charset="-122"/>
                <a:ea typeface="微软雅黑" pitchFamily="34" charset="-122"/>
              </a:rPr>
              <a:t>年新冠疫情在中国爆发，随后逐渐扩散到世界各国，中国内地的疫情也从初期的剧烈爆发逐渐转为零星出现，如今，疫情防控已成常态化。</a:t>
            </a:r>
          </a:p>
        </p:txBody>
      </p:sp>
      <p:sp>
        <p:nvSpPr>
          <p:cNvPr id="63" name="Freeform 78"/>
          <p:cNvSpPr>
            <a:spLocks noEditPoints="1"/>
          </p:cNvSpPr>
          <p:nvPr/>
        </p:nvSpPr>
        <p:spPr bwMode="auto">
          <a:xfrm flipH="1">
            <a:off x="7266892" y="3663454"/>
            <a:ext cx="393700" cy="314325"/>
          </a:xfrm>
          <a:custGeom>
            <a:avLst/>
            <a:gdLst>
              <a:gd name="T0" fmla="*/ 127 w 147"/>
              <a:gd name="T1" fmla="*/ 45 h 119"/>
              <a:gd name="T2" fmla="*/ 116 w 147"/>
              <a:gd name="T3" fmla="*/ 45 h 119"/>
              <a:gd name="T4" fmla="*/ 35 w 147"/>
              <a:gd name="T5" fmla="*/ 18 h 119"/>
              <a:gd name="T6" fmla="*/ 17 w 147"/>
              <a:gd name="T7" fmla="*/ 18 h 119"/>
              <a:gd name="T8" fmla="*/ 34 w 147"/>
              <a:gd name="T9" fmla="*/ 21 h 119"/>
              <a:gd name="T10" fmla="*/ 10 w 147"/>
              <a:gd name="T11" fmla="*/ 21 h 119"/>
              <a:gd name="T12" fmla="*/ 10 w 147"/>
              <a:gd name="T13" fmla="*/ 15 h 119"/>
              <a:gd name="T14" fmla="*/ 13 w 147"/>
              <a:gd name="T15" fmla="*/ 11 h 119"/>
              <a:gd name="T16" fmla="*/ 40 w 147"/>
              <a:gd name="T17" fmla="*/ 4 h 119"/>
              <a:gd name="T18" fmla="*/ 101 w 147"/>
              <a:gd name="T19" fmla="*/ 0 h 119"/>
              <a:gd name="T20" fmla="*/ 113 w 147"/>
              <a:gd name="T21" fmla="*/ 21 h 119"/>
              <a:gd name="T22" fmla="*/ 147 w 147"/>
              <a:gd name="T23" fmla="*/ 26 h 119"/>
              <a:gd name="T24" fmla="*/ 147 w 147"/>
              <a:gd name="T25" fmla="*/ 113 h 119"/>
              <a:gd name="T26" fmla="*/ 141 w 147"/>
              <a:gd name="T27" fmla="*/ 119 h 119"/>
              <a:gd name="T28" fmla="*/ 0 w 147"/>
              <a:gd name="T29" fmla="*/ 113 h 119"/>
              <a:gd name="T30" fmla="*/ 0 w 147"/>
              <a:gd name="T31" fmla="*/ 26 h 119"/>
              <a:gd name="T32" fmla="*/ 6 w 147"/>
              <a:gd name="T33" fmla="*/ 21 h 119"/>
              <a:gd name="T34" fmla="*/ 73 w 147"/>
              <a:gd name="T35" fmla="*/ 43 h 119"/>
              <a:gd name="T36" fmla="*/ 87 w 147"/>
              <a:gd name="T37" fmla="*/ 49 h 119"/>
              <a:gd name="T38" fmla="*/ 73 w 147"/>
              <a:gd name="T39" fmla="*/ 81 h 119"/>
              <a:gd name="T40" fmla="*/ 73 w 147"/>
              <a:gd name="T41" fmla="*/ 43 h 119"/>
              <a:gd name="T42" fmla="*/ 82 w 147"/>
              <a:gd name="T43" fmla="*/ 54 h 119"/>
              <a:gd name="T44" fmla="*/ 61 w 147"/>
              <a:gd name="T45" fmla="*/ 62 h 119"/>
              <a:gd name="T46" fmla="*/ 86 w 147"/>
              <a:gd name="T47" fmla="*/ 62 h 119"/>
              <a:gd name="T48" fmla="*/ 82 w 147"/>
              <a:gd name="T49" fmla="*/ 54 h 119"/>
              <a:gd name="T50" fmla="*/ 38 w 147"/>
              <a:gd name="T51" fmla="*/ 32 h 119"/>
              <a:gd name="T52" fmla="*/ 11 w 147"/>
              <a:gd name="T53" fmla="*/ 108 h 119"/>
              <a:gd name="T54" fmla="*/ 136 w 147"/>
              <a:gd name="T55" fmla="*/ 32 h 119"/>
              <a:gd name="T56" fmla="*/ 109 w 147"/>
              <a:gd name="T57" fmla="*/ 32 h 119"/>
              <a:gd name="T58" fmla="*/ 97 w 147"/>
              <a:gd name="T59" fmla="*/ 12 h 119"/>
              <a:gd name="T60" fmla="*/ 44 w 147"/>
              <a:gd name="T61" fmla="*/ 28 h 119"/>
              <a:gd name="T62" fmla="*/ 73 w 147"/>
              <a:gd name="T63" fmla="*/ 23 h 119"/>
              <a:gd name="T64" fmla="*/ 112 w 147"/>
              <a:gd name="T65" fmla="*/ 62 h 119"/>
              <a:gd name="T66" fmla="*/ 34 w 147"/>
              <a:gd name="T67" fmla="*/ 62 h 119"/>
              <a:gd name="T68" fmla="*/ 73 w 147"/>
              <a:gd name="T69" fmla="*/ 35 h 119"/>
              <a:gd name="T70" fmla="*/ 46 w 147"/>
              <a:gd name="T71" fmla="*/ 62 h 119"/>
              <a:gd name="T72" fmla="*/ 101 w 147"/>
              <a:gd name="T73"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19">
                <a:moveTo>
                  <a:pt x="122" y="40"/>
                </a:moveTo>
                <a:cubicBezTo>
                  <a:pt x="125" y="40"/>
                  <a:pt x="127" y="42"/>
                  <a:pt x="127" y="45"/>
                </a:cubicBezTo>
                <a:cubicBezTo>
                  <a:pt x="127" y="48"/>
                  <a:pt x="125" y="50"/>
                  <a:pt x="122" y="50"/>
                </a:cubicBezTo>
                <a:cubicBezTo>
                  <a:pt x="119" y="50"/>
                  <a:pt x="116" y="48"/>
                  <a:pt x="116" y="45"/>
                </a:cubicBezTo>
                <a:cubicBezTo>
                  <a:pt x="116" y="42"/>
                  <a:pt x="119" y="40"/>
                  <a:pt x="122" y="40"/>
                </a:cubicBezTo>
                <a:close/>
                <a:moveTo>
                  <a:pt x="35" y="18"/>
                </a:moveTo>
                <a:cubicBezTo>
                  <a:pt x="35" y="18"/>
                  <a:pt x="35" y="18"/>
                  <a:pt x="35" y="18"/>
                </a:cubicBezTo>
                <a:cubicBezTo>
                  <a:pt x="17" y="18"/>
                  <a:pt x="17" y="18"/>
                  <a:pt x="17" y="18"/>
                </a:cubicBezTo>
                <a:cubicBezTo>
                  <a:pt x="17" y="21"/>
                  <a:pt x="17" y="21"/>
                  <a:pt x="17" y="21"/>
                </a:cubicBezTo>
                <a:cubicBezTo>
                  <a:pt x="34" y="21"/>
                  <a:pt x="34" y="21"/>
                  <a:pt x="34" y="21"/>
                </a:cubicBezTo>
                <a:cubicBezTo>
                  <a:pt x="35" y="18"/>
                  <a:pt x="35" y="18"/>
                  <a:pt x="35" y="18"/>
                </a:cubicBezTo>
                <a:close/>
                <a:moveTo>
                  <a:pt x="10" y="21"/>
                </a:moveTo>
                <a:cubicBezTo>
                  <a:pt x="10" y="21"/>
                  <a:pt x="10" y="21"/>
                  <a:pt x="10" y="21"/>
                </a:cubicBezTo>
                <a:cubicBezTo>
                  <a:pt x="10" y="15"/>
                  <a:pt x="10" y="15"/>
                  <a:pt x="10" y="15"/>
                </a:cubicBezTo>
                <a:cubicBezTo>
                  <a:pt x="10" y="15"/>
                  <a:pt x="10" y="15"/>
                  <a:pt x="10" y="15"/>
                </a:cubicBezTo>
                <a:cubicBezTo>
                  <a:pt x="10" y="13"/>
                  <a:pt x="12" y="11"/>
                  <a:pt x="13" y="11"/>
                </a:cubicBezTo>
                <a:cubicBezTo>
                  <a:pt x="38" y="11"/>
                  <a:pt x="38" y="11"/>
                  <a:pt x="38" y="11"/>
                </a:cubicBezTo>
                <a:cubicBezTo>
                  <a:pt x="40" y="4"/>
                  <a:pt x="40" y="4"/>
                  <a:pt x="40" y="4"/>
                </a:cubicBezTo>
                <a:cubicBezTo>
                  <a:pt x="41" y="2"/>
                  <a:pt x="44" y="0"/>
                  <a:pt x="46" y="0"/>
                </a:cubicBezTo>
                <a:cubicBezTo>
                  <a:pt x="101" y="0"/>
                  <a:pt x="101" y="0"/>
                  <a:pt x="101" y="0"/>
                </a:cubicBezTo>
                <a:cubicBezTo>
                  <a:pt x="104" y="0"/>
                  <a:pt x="106" y="2"/>
                  <a:pt x="107" y="4"/>
                </a:cubicBezTo>
                <a:cubicBezTo>
                  <a:pt x="113" y="21"/>
                  <a:pt x="113" y="21"/>
                  <a:pt x="113" y="21"/>
                </a:cubicBezTo>
                <a:cubicBezTo>
                  <a:pt x="141" y="21"/>
                  <a:pt x="141" y="21"/>
                  <a:pt x="141" y="21"/>
                </a:cubicBezTo>
                <a:cubicBezTo>
                  <a:pt x="144" y="21"/>
                  <a:pt x="147" y="23"/>
                  <a:pt x="147" y="26"/>
                </a:cubicBezTo>
                <a:cubicBezTo>
                  <a:pt x="147" y="27"/>
                  <a:pt x="147" y="27"/>
                  <a:pt x="147" y="27"/>
                </a:cubicBezTo>
                <a:cubicBezTo>
                  <a:pt x="147" y="113"/>
                  <a:pt x="147" y="113"/>
                  <a:pt x="147" y="113"/>
                </a:cubicBezTo>
                <a:cubicBezTo>
                  <a:pt x="147" y="117"/>
                  <a:pt x="144" y="119"/>
                  <a:pt x="141" y="119"/>
                </a:cubicBezTo>
                <a:cubicBezTo>
                  <a:pt x="141" y="119"/>
                  <a:pt x="141" y="119"/>
                  <a:pt x="141" y="119"/>
                </a:cubicBezTo>
                <a:cubicBezTo>
                  <a:pt x="6" y="119"/>
                  <a:pt x="6" y="119"/>
                  <a:pt x="6" y="119"/>
                </a:cubicBezTo>
                <a:cubicBezTo>
                  <a:pt x="3" y="119"/>
                  <a:pt x="0" y="117"/>
                  <a:pt x="0" y="113"/>
                </a:cubicBezTo>
                <a:cubicBezTo>
                  <a:pt x="0" y="113"/>
                  <a:pt x="0" y="113"/>
                  <a:pt x="0" y="113"/>
                </a:cubicBezTo>
                <a:cubicBezTo>
                  <a:pt x="0" y="26"/>
                  <a:pt x="0" y="26"/>
                  <a:pt x="0" y="26"/>
                </a:cubicBezTo>
                <a:cubicBezTo>
                  <a:pt x="0" y="23"/>
                  <a:pt x="3" y="21"/>
                  <a:pt x="6" y="21"/>
                </a:cubicBezTo>
                <a:cubicBezTo>
                  <a:pt x="6" y="21"/>
                  <a:pt x="6" y="21"/>
                  <a:pt x="6" y="21"/>
                </a:cubicBezTo>
                <a:cubicBezTo>
                  <a:pt x="10" y="21"/>
                  <a:pt x="10" y="21"/>
                  <a:pt x="10" y="21"/>
                </a:cubicBezTo>
                <a:close/>
                <a:moveTo>
                  <a:pt x="73" y="43"/>
                </a:moveTo>
                <a:cubicBezTo>
                  <a:pt x="73" y="43"/>
                  <a:pt x="73" y="43"/>
                  <a:pt x="73" y="43"/>
                </a:cubicBezTo>
                <a:cubicBezTo>
                  <a:pt x="79" y="43"/>
                  <a:pt x="83" y="45"/>
                  <a:pt x="87" y="49"/>
                </a:cubicBezTo>
                <a:cubicBezTo>
                  <a:pt x="90" y="52"/>
                  <a:pt x="92" y="57"/>
                  <a:pt x="92" y="62"/>
                </a:cubicBezTo>
                <a:cubicBezTo>
                  <a:pt x="92" y="73"/>
                  <a:pt x="84" y="81"/>
                  <a:pt x="73" y="81"/>
                </a:cubicBezTo>
                <a:cubicBezTo>
                  <a:pt x="63" y="81"/>
                  <a:pt x="54" y="73"/>
                  <a:pt x="54" y="62"/>
                </a:cubicBezTo>
                <a:cubicBezTo>
                  <a:pt x="54" y="52"/>
                  <a:pt x="63" y="43"/>
                  <a:pt x="73" y="43"/>
                </a:cubicBezTo>
                <a:close/>
                <a:moveTo>
                  <a:pt x="82" y="54"/>
                </a:moveTo>
                <a:cubicBezTo>
                  <a:pt x="82" y="54"/>
                  <a:pt x="82" y="54"/>
                  <a:pt x="82" y="54"/>
                </a:cubicBezTo>
                <a:cubicBezTo>
                  <a:pt x="80" y="51"/>
                  <a:pt x="77" y="50"/>
                  <a:pt x="73" y="50"/>
                </a:cubicBezTo>
                <a:cubicBezTo>
                  <a:pt x="67" y="50"/>
                  <a:pt x="61" y="56"/>
                  <a:pt x="61" y="62"/>
                </a:cubicBezTo>
                <a:cubicBezTo>
                  <a:pt x="61" y="69"/>
                  <a:pt x="67" y="74"/>
                  <a:pt x="73" y="74"/>
                </a:cubicBezTo>
                <a:cubicBezTo>
                  <a:pt x="80" y="74"/>
                  <a:pt x="86" y="69"/>
                  <a:pt x="86" y="62"/>
                </a:cubicBezTo>
                <a:cubicBezTo>
                  <a:pt x="86" y="59"/>
                  <a:pt x="84" y="56"/>
                  <a:pt x="82" y="54"/>
                </a:cubicBezTo>
                <a:cubicBezTo>
                  <a:pt x="82" y="54"/>
                  <a:pt x="82" y="54"/>
                  <a:pt x="82" y="54"/>
                </a:cubicBezTo>
                <a:close/>
                <a:moveTo>
                  <a:pt x="38" y="32"/>
                </a:moveTo>
                <a:cubicBezTo>
                  <a:pt x="38" y="32"/>
                  <a:pt x="38" y="32"/>
                  <a:pt x="38" y="32"/>
                </a:cubicBezTo>
                <a:cubicBezTo>
                  <a:pt x="11" y="32"/>
                  <a:pt x="11" y="32"/>
                  <a:pt x="11" y="32"/>
                </a:cubicBezTo>
                <a:cubicBezTo>
                  <a:pt x="11" y="108"/>
                  <a:pt x="11" y="108"/>
                  <a:pt x="11" y="108"/>
                </a:cubicBezTo>
                <a:cubicBezTo>
                  <a:pt x="136" y="108"/>
                  <a:pt x="136" y="108"/>
                  <a:pt x="136" y="108"/>
                </a:cubicBezTo>
                <a:cubicBezTo>
                  <a:pt x="136" y="32"/>
                  <a:pt x="136" y="32"/>
                  <a:pt x="136" y="32"/>
                </a:cubicBezTo>
                <a:cubicBezTo>
                  <a:pt x="109" y="32"/>
                  <a:pt x="109" y="32"/>
                  <a:pt x="109" y="32"/>
                </a:cubicBezTo>
                <a:cubicBezTo>
                  <a:pt x="109" y="32"/>
                  <a:pt x="109" y="32"/>
                  <a:pt x="109" y="32"/>
                </a:cubicBezTo>
                <a:cubicBezTo>
                  <a:pt x="106" y="32"/>
                  <a:pt x="104" y="31"/>
                  <a:pt x="103" y="28"/>
                </a:cubicBezTo>
                <a:cubicBezTo>
                  <a:pt x="97" y="12"/>
                  <a:pt x="97" y="12"/>
                  <a:pt x="97" y="12"/>
                </a:cubicBezTo>
                <a:cubicBezTo>
                  <a:pt x="50" y="12"/>
                  <a:pt x="50" y="12"/>
                  <a:pt x="50" y="12"/>
                </a:cubicBezTo>
                <a:cubicBezTo>
                  <a:pt x="44" y="28"/>
                  <a:pt x="44" y="28"/>
                  <a:pt x="44" y="28"/>
                </a:cubicBezTo>
                <a:cubicBezTo>
                  <a:pt x="43" y="30"/>
                  <a:pt x="41" y="32"/>
                  <a:pt x="38" y="32"/>
                </a:cubicBezTo>
                <a:close/>
                <a:moveTo>
                  <a:pt x="73" y="23"/>
                </a:moveTo>
                <a:cubicBezTo>
                  <a:pt x="73" y="23"/>
                  <a:pt x="73" y="23"/>
                  <a:pt x="73" y="23"/>
                </a:cubicBezTo>
                <a:cubicBezTo>
                  <a:pt x="95" y="23"/>
                  <a:pt x="112" y="41"/>
                  <a:pt x="112" y="62"/>
                </a:cubicBezTo>
                <a:cubicBezTo>
                  <a:pt x="112" y="84"/>
                  <a:pt x="95" y="101"/>
                  <a:pt x="73" y="101"/>
                </a:cubicBezTo>
                <a:cubicBezTo>
                  <a:pt x="52" y="101"/>
                  <a:pt x="34" y="84"/>
                  <a:pt x="34" y="62"/>
                </a:cubicBezTo>
                <a:cubicBezTo>
                  <a:pt x="34" y="41"/>
                  <a:pt x="52" y="23"/>
                  <a:pt x="73" y="23"/>
                </a:cubicBezTo>
                <a:close/>
                <a:moveTo>
                  <a:pt x="73" y="35"/>
                </a:moveTo>
                <a:cubicBezTo>
                  <a:pt x="73" y="35"/>
                  <a:pt x="73" y="35"/>
                  <a:pt x="73" y="35"/>
                </a:cubicBezTo>
                <a:cubicBezTo>
                  <a:pt x="58" y="35"/>
                  <a:pt x="46" y="47"/>
                  <a:pt x="46" y="62"/>
                </a:cubicBezTo>
                <a:cubicBezTo>
                  <a:pt x="46" y="77"/>
                  <a:pt x="58" y="90"/>
                  <a:pt x="73" y="90"/>
                </a:cubicBezTo>
                <a:cubicBezTo>
                  <a:pt x="89" y="90"/>
                  <a:pt x="101" y="77"/>
                  <a:pt x="101" y="62"/>
                </a:cubicBezTo>
                <a:cubicBezTo>
                  <a:pt x="101" y="47"/>
                  <a:pt x="89" y="35"/>
                  <a:pt x="73"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Freeform 79"/>
          <p:cNvSpPr>
            <a:spLocks noEditPoints="1"/>
          </p:cNvSpPr>
          <p:nvPr/>
        </p:nvSpPr>
        <p:spPr bwMode="auto">
          <a:xfrm flipH="1">
            <a:off x="4824412" y="3657923"/>
            <a:ext cx="390525" cy="323850"/>
          </a:xfrm>
          <a:custGeom>
            <a:avLst/>
            <a:gdLst>
              <a:gd name="T0" fmla="*/ 146 w 146"/>
              <a:gd name="T1" fmla="*/ 94 h 122"/>
              <a:gd name="T2" fmla="*/ 118 w 146"/>
              <a:gd name="T3" fmla="*/ 122 h 122"/>
              <a:gd name="T4" fmla="*/ 28 w 146"/>
              <a:gd name="T5" fmla="*/ 122 h 122"/>
              <a:gd name="T6" fmla="*/ 0 w 146"/>
              <a:gd name="T7" fmla="*/ 94 h 122"/>
              <a:gd name="T8" fmla="*/ 0 w 146"/>
              <a:gd name="T9" fmla="*/ 28 h 122"/>
              <a:gd name="T10" fmla="*/ 28 w 146"/>
              <a:gd name="T11" fmla="*/ 0 h 122"/>
              <a:gd name="T12" fmla="*/ 118 w 146"/>
              <a:gd name="T13" fmla="*/ 0 h 122"/>
              <a:gd name="T14" fmla="*/ 146 w 146"/>
              <a:gd name="T15" fmla="*/ 28 h 122"/>
              <a:gd name="T16" fmla="*/ 146 w 146"/>
              <a:gd name="T17" fmla="*/ 94 h 122"/>
              <a:gd name="T18" fmla="*/ 49 w 146"/>
              <a:gd name="T19" fmla="*/ 27 h 122"/>
              <a:gd name="T20" fmla="*/ 49 w 146"/>
              <a:gd name="T21" fmla="*/ 27 h 122"/>
              <a:gd name="T22" fmla="*/ 101 w 146"/>
              <a:gd name="T23" fmla="*/ 58 h 122"/>
              <a:gd name="T24" fmla="*/ 102 w 146"/>
              <a:gd name="T25" fmla="*/ 62 h 122"/>
              <a:gd name="T26" fmla="*/ 101 w 146"/>
              <a:gd name="T27" fmla="*/ 64 h 122"/>
              <a:gd name="T28" fmla="*/ 48 w 146"/>
              <a:gd name="T29" fmla="*/ 94 h 122"/>
              <a:gd name="T30" fmla="*/ 44 w 146"/>
              <a:gd name="T31" fmla="*/ 93 h 122"/>
              <a:gd name="T32" fmla="*/ 43 w 146"/>
              <a:gd name="T33" fmla="*/ 91 h 122"/>
              <a:gd name="T34" fmla="*/ 43 w 146"/>
              <a:gd name="T35" fmla="*/ 91 h 122"/>
              <a:gd name="T36" fmla="*/ 43 w 146"/>
              <a:gd name="T37" fmla="*/ 30 h 122"/>
              <a:gd name="T38" fmla="*/ 47 w 146"/>
              <a:gd name="T39" fmla="*/ 27 h 122"/>
              <a:gd name="T40" fmla="*/ 49 w 146"/>
              <a:gd name="T41" fmla="*/ 27 h 122"/>
              <a:gd name="T42" fmla="*/ 50 w 146"/>
              <a:gd name="T43" fmla="*/ 36 h 122"/>
              <a:gd name="T44" fmla="*/ 50 w 146"/>
              <a:gd name="T45" fmla="*/ 36 h 122"/>
              <a:gd name="T46" fmla="*/ 50 w 146"/>
              <a:gd name="T47" fmla="*/ 85 h 122"/>
              <a:gd name="T48" fmla="*/ 93 w 146"/>
              <a:gd name="T49" fmla="*/ 61 h 122"/>
              <a:gd name="T50" fmla="*/ 50 w 146"/>
              <a:gd name="T51" fmla="*/ 36 h 122"/>
              <a:gd name="T52" fmla="*/ 11 w 146"/>
              <a:gd name="T53" fmla="*/ 94 h 122"/>
              <a:gd name="T54" fmla="*/ 11 w 146"/>
              <a:gd name="T55" fmla="*/ 94 h 122"/>
              <a:gd name="T56" fmla="*/ 28 w 146"/>
              <a:gd name="T57" fmla="*/ 110 h 122"/>
              <a:gd name="T58" fmla="*/ 118 w 146"/>
              <a:gd name="T59" fmla="*/ 110 h 122"/>
              <a:gd name="T60" fmla="*/ 135 w 146"/>
              <a:gd name="T61" fmla="*/ 94 h 122"/>
              <a:gd name="T62" fmla="*/ 135 w 146"/>
              <a:gd name="T63" fmla="*/ 28 h 122"/>
              <a:gd name="T64" fmla="*/ 118 w 146"/>
              <a:gd name="T65" fmla="*/ 11 h 122"/>
              <a:gd name="T66" fmla="*/ 28 w 146"/>
              <a:gd name="T67" fmla="*/ 11 h 122"/>
              <a:gd name="T68" fmla="*/ 11 w 146"/>
              <a:gd name="T69" fmla="*/ 28 h 122"/>
              <a:gd name="T70" fmla="*/ 11 w 146"/>
              <a:gd name="T71"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22">
                <a:moveTo>
                  <a:pt x="146" y="94"/>
                </a:moveTo>
                <a:cubicBezTo>
                  <a:pt x="146" y="109"/>
                  <a:pt x="133" y="122"/>
                  <a:pt x="118" y="122"/>
                </a:cubicBezTo>
                <a:cubicBezTo>
                  <a:pt x="28" y="122"/>
                  <a:pt x="28" y="122"/>
                  <a:pt x="28" y="122"/>
                </a:cubicBezTo>
                <a:cubicBezTo>
                  <a:pt x="13" y="122"/>
                  <a:pt x="0" y="109"/>
                  <a:pt x="0" y="94"/>
                </a:cubicBezTo>
                <a:cubicBezTo>
                  <a:pt x="0" y="28"/>
                  <a:pt x="0" y="28"/>
                  <a:pt x="0" y="28"/>
                </a:cubicBezTo>
                <a:cubicBezTo>
                  <a:pt x="0" y="12"/>
                  <a:pt x="13" y="0"/>
                  <a:pt x="28" y="0"/>
                </a:cubicBezTo>
                <a:cubicBezTo>
                  <a:pt x="118" y="0"/>
                  <a:pt x="118" y="0"/>
                  <a:pt x="118" y="0"/>
                </a:cubicBezTo>
                <a:cubicBezTo>
                  <a:pt x="133" y="0"/>
                  <a:pt x="146" y="12"/>
                  <a:pt x="146" y="28"/>
                </a:cubicBezTo>
                <a:cubicBezTo>
                  <a:pt x="146" y="94"/>
                  <a:pt x="146" y="94"/>
                  <a:pt x="146" y="94"/>
                </a:cubicBezTo>
                <a:close/>
                <a:moveTo>
                  <a:pt x="49" y="27"/>
                </a:moveTo>
                <a:cubicBezTo>
                  <a:pt x="49" y="27"/>
                  <a:pt x="49" y="27"/>
                  <a:pt x="49" y="27"/>
                </a:cubicBezTo>
                <a:cubicBezTo>
                  <a:pt x="66" y="38"/>
                  <a:pt x="84" y="48"/>
                  <a:pt x="101" y="58"/>
                </a:cubicBezTo>
                <a:cubicBezTo>
                  <a:pt x="103" y="59"/>
                  <a:pt x="103" y="61"/>
                  <a:pt x="102" y="62"/>
                </a:cubicBezTo>
                <a:cubicBezTo>
                  <a:pt x="102" y="63"/>
                  <a:pt x="102" y="63"/>
                  <a:pt x="101" y="64"/>
                </a:cubicBezTo>
                <a:cubicBezTo>
                  <a:pt x="84" y="74"/>
                  <a:pt x="66" y="84"/>
                  <a:pt x="48" y="94"/>
                </a:cubicBezTo>
                <a:cubicBezTo>
                  <a:pt x="47" y="95"/>
                  <a:pt x="45" y="94"/>
                  <a:pt x="44" y="93"/>
                </a:cubicBezTo>
                <a:cubicBezTo>
                  <a:pt x="44" y="92"/>
                  <a:pt x="43" y="92"/>
                  <a:pt x="43" y="91"/>
                </a:cubicBezTo>
                <a:cubicBezTo>
                  <a:pt x="43" y="91"/>
                  <a:pt x="43" y="91"/>
                  <a:pt x="43" y="91"/>
                </a:cubicBezTo>
                <a:cubicBezTo>
                  <a:pt x="43" y="71"/>
                  <a:pt x="43" y="51"/>
                  <a:pt x="43" y="30"/>
                </a:cubicBezTo>
                <a:cubicBezTo>
                  <a:pt x="43" y="28"/>
                  <a:pt x="45" y="27"/>
                  <a:pt x="47" y="27"/>
                </a:cubicBezTo>
                <a:cubicBezTo>
                  <a:pt x="47" y="27"/>
                  <a:pt x="48" y="27"/>
                  <a:pt x="49" y="27"/>
                </a:cubicBezTo>
                <a:close/>
                <a:moveTo>
                  <a:pt x="50" y="36"/>
                </a:moveTo>
                <a:cubicBezTo>
                  <a:pt x="50" y="36"/>
                  <a:pt x="50" y="36"/>
                  <a:pt x="50" y="36"/>
                </a:cubicBezTo>
                <a:cubicBezTo>
                  <a:pt x="50" y="53"/>
                  <a:pt x="50" y="69"/>
                  <a:pt x="50" y="85"/>
                </a:cubicBezTo>
                <a:cubicBezTo>
                  <a:pt x="64" y="77"/>
                  <a:pt x="78" y="69"/>
                  <a:pt x="93" y="61"/>
                </a:cubicBezTo>
                <a:cubicBezTo>
                  <a:pt x="78" y="53"/>
                  <a:pt x="64" y="44"/>
                  <a:pt x="50" y="36"/>
                </a:cubicBezTo>
                <a:close/>
                <a:moveTo>
                  <a:pt x="11" y="94"/>
                </a:moveTo>
                <a:cubicBezTo>
                  <a:pt x="11" y="94"/>
                  <a:pt x="11" y="94"/>
                  <a:pt x="11" y="94"/>
                </a:cubicBezTo>
                <a:cubicBezTo>
                  <a:pt x="11" y="103"/>
                  <a:pt x="19" y="110"/>
                  <a:pt x="28" y="110"/>
                </a:cubicBezTo>
                <a:cubicBezTo>
                  <a:pt x="118" y="110"/>
                  <a:pt x="118" y="110"/>
                  <a:pt x="118" y="110"/>
                </a:cubicBezTo>
                <a:cubicBezTo>
                  <a:pt x="127" y="110"/>
                  <a:pt x="135" y="103"/>
                  <a:pt x="135" y="94"/>
                </a:cubicBezTo>
                <a:cubicBezTo>
                  <a:pt x="135" y="28"/>
                  <a:pt x="135" y="28"/>
                  <a:pt x="135" y="28"/>
                </a:cubicBezTo>
                <a:cubicBezTo>
                  <a:pt x="135" y="18"/>
                  <a:pt x="127" y="11"/>
                  <a:pt x="118" y="11"/>
                </a:cubicBezTo>
                <a:cubicBezTo>
                  <a:pt x="28" y="11"/>
                  <a:pt x="28" y="11"/>
                  <a:pt x="28" y="11"/>
                </a:cubicBezTo>
                <a:cubicBezTo>
                  <a:pt x="19" y="11"/>
                  <a:pt x="11" y="18"/>
                  <a:pt x="11" y="28"/>
                </a:cubicBezTo>
                <a:cubicBezTo>
                  <a:pt x="11" y="94"/>
                  <a:pt x="11" y="94"/>
                  <a:pt x="11" y="94"/>
                </a:cubicBezTo>
                <a:close/>
              </a:path>
            </a:pathLst>
          </a:custGeom>
          <a:solidFill>
            <a:schemeClr val="tx1">
              <a:lumMod val="65000"/>
              <a:lumOff val="35000"/>
            </a:schemeClr>
          </a:solidFill>
          <a:ln>
            <a:noFill/>
          </a:ln>
        </p:spPr>
        <p:txBody>
          <a:bodyPr/>
          <a:lstStyle/>
          <a:p>
            <a:endParaRPr lang="zh-CN" altLang="en-US"/>
          </a:p>
        </p:txBody>
      </p:sp>
      <p:sp>
        <p:nvSpPr>
          <p:cNvPr id="65" name="Freeform 80"/>
          <p:cNvSpPr>
            <a:spLocks noEditPoints="1"/>
          </p:cNvSpPr>
          <p:nvPr/>
        </p:nvSpPr>
        <p:spPr bwMode="auto">
          <a:xfrm flipH="1">
            <a:off x="2302558" y="3660279"/>
            <a:ext cx="390525" cy="320675"/>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 name="Rectangle 74"/>
          <p:cNvSpPr>
            <a:spLocks noChangeArrowheads="1"/>
          </p:cNvSpPr>
          <p:nvPr/>
        </p:nvSpPr>
        <p:spPr bwMode="auto">
          <a:xfrm>
            <a:off x="4268787" y="2301593"/>
            <a:ext cx="1441450" cy="121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100" dirty="0">
                <a:solidFill>
                  <a:schemeClr val="tx1">
                    <a:lumMod val="65000"/>
                    <a:lumOff val="35000"/>
                  </a:schemeClr>
                </a:solidFill>
                <a:latin typeface="微软雅黑" pitchFamily="34" charset="-122"/>
                <a:ea typeface="微软雅黑" pitchFamily="34" charset="-122"/>
              </a:rPr>
              <a:t>数据收集分析</a:t>
            </a:r>
            <a:endParaRPr lang="en-US" altLang="zh-CN" sz="1100" dirty="0">
              <a:solidFill>
                <a:schemeClr val="tx1">
                  <a:lumMod val="65000"/>
                  <a:lumOff val="35000"/>
                </a:schemeClr>
              </a:solidFill>
              <a:latin typeface="微软雅黑" pitchFamily="34" charset="-122"/>
              <a:ea typeface="微软雅黑" pitchFamily="34" charset="-122"/>
            </a:endParaRPr>
          </a:p>
          <a:p>
            <a:pPr algn="just">
              <a:buFont typeface="Arial" charset="0"/>
              <a:buNone/>
            </a:pPr>
            <a:endParaRPr lang="en-US" altLang="zh-CN" sz="800" dirty="0">
              <a:solidFill>
                <a:schemeClr val="tx1">
                  <a:lumMod val="65000"/>
                  <a:lumOff val="35000"/>
                </a:schemeClr>
              </a:solidFill>
              <a:latin typeface="微软雅黑" pitchFamily="34" charset="-122"/>
              <a:ea typeface="微软雅黑" pitchFamily="34" charset="-122"/>
            </a:endParaRPr>
          </a:p>
          <a:p>
            <a:pPr algn="just">
              <a:buFont typeface="Arial" charset="0"/>
              <a:buNone/>
            </a:pPr>
            <a:r>
              <a:rPr lang="zh-CN" altLang="en-US" sz="1000" dirty="0">
                <a:solidFill>
                  <a:schemeClr val="tx1">
                    <a:lumMod val="65000"/>
                    <a:lumOff val="35000"/>
                  </a:schemeClr>
                </a:solidFill>
                <a:latin typeface="微软雅黑" pitchFamily="34" charset="-122"/>
                <a:ea typeface="微软雅黑" pitchFamily="34" charset="-122"/>
              </a:rPr>
              <a:t>项目旨在收集分析中国自疫情爆发以来至今的新冠确诊病例的数据，主要是确诊时间以及地点，结合点过程时空模型分析疫情爆发的时空特征</a:t>
            </a:r>
          </a:p>
        </p:txBody>
      </p:sp>
      <p:sp>
        <p:nvSpPr>
          <p:cNvPr id="68" name="Rectangle 74"/>
          <p:cNvSpPr>
            <a:spLocks noChangeArrowheads="1"/>
          </p:cNvSpPr>
          <p:nvPr/>
        </p:nvSpPr>
        <p:spPr bwMode="auto">
          <a:xfrm>
            <a:off x="6728728" y="2302361"/>
            <a:ext cx="1441450" cy="121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100" dirty="0">
                <a:solidFill>
                  <a:schemeClr val="bg1"/>
                </a:solidFill>
                <a:latin typeface="微软雅黑" pitchFamily="34" charset="-122"/>
                <a:ea typeface="微软雅黑" pitchFamily="34" charset="-122"/>
              </a:rPr>
              <a:t>方法论</a:t>
            </a:r>
            <a:endParaRPr lang="en-US" altLang="zh-CN" sz="1100" dirty="0">
              <a:solidFill>
                <a:schemeClr val="bg1"/>
              </a:solidFill>
              <a:latin typeface="微软雅黑" pitchFamily="34" charset="-122"/>
              <a:ea typeface="微软雅黑" pitchFamily="34" charset="-122"/>
            </a:endParaRPr>
          </a:p>
          <a:p>
            <a:pPr algn="just">
              <a:buFont typeface="Arial" charset="0"/>
              <a:buNone/>
            </a:pPr>
            <a:endParaRPr lang="en-US" altLang="zh-CN" sz="800" dirty="0">
              <a:solidFill>
                <a:schemeClr val="bg1"/>
              </a:solidFill>
              <a:latin typeface="微软雅黑" pitchFamily="34" charset="-122"/>
              <a:ea typeface="微软雅黑" pitchFamily="34" charset="-122"/>
            </a:endParaRPr>
          </a:p>
          <a:p>
            <a:pPr algn="just">
              <a:buFont typeface="Arial" charset="0"/>
              <a:buNone/>
            </a:pPr>
            <a:r>
              <a:rPr lang="zh-CN" altLang="en-US" sz="1000" dirty="0">
                <a:solidFill>
                  <a:schemeClr val="bg1"/>
                </a:solidFill>
                <a:latin typeface="微软雅黑" pitchFamily="34" charset="-122"/>
                <a:ea typeface="微软雅黑" pitchFamily="34" charset="-122"/>
              </a:rPr>
              <a:t>探讨出一种分析疫情数据的方法流程，提供一种数据分析的新视角，从数据的时空特征方面进行模型理解与修改，分析未来可能的疫情事件特点</a:t>
            </a:r>
          </a:p>
        </p:txBody>
      </p:sp>
      <p:sp>
        <p:nvSpPr>
          <p:cNvPr id="70" name="矩形 69"/>
          <p:cNvSpPr/>
          <p:nvPr/>
        </p:nvSpPr>
        <p:spPr>
          <a:xfrm>
            <a:off x="1688195" y="1478384"/>
            <a:ext cx="1666875" cy="310871"/>
          </a:xfrm>
          <a:prstGeom prst="rect">
            <a:avLst/>
          </a:prstGeom>
          <a:solidFill>
            <a:srgbClr val="37B0E8"/>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dirty="0">
                <a:ln w="6350">
                  <a:noFill/>
                </a:ln>
                <a:solidFill>
                  <a:schemeClr val="bg1"/>
                </a:solidFill>
                <a:latin typeface="Impact" pitchFamily="34" charset="0"/>
                <a:ea typeface="微软雅黑" pitchFamily="34" charset="-122"/>
              </a:rPr>
              <a:t>项目背景</a:t>
            </a:r>
          </a:p>
        </p:txBody>
      </p:sp>
      <p:sp>
        <p:nvSpPr>
          <p:cNvPr id="71" name="矩形 70"/>
          <p:cNvSpPr/>
          <p:nvPr/>
        </p:nvSpPr>
        <p:spPr>
          <a:xfrm>
            <a:off x="4159250" y="1477616"/>
            <a:ext cx="1666875" cy="310871"/>
          </a:xfrm>
          <a:prstGeom prst="rect">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ctr" anchorCtr="0" compatLnSpc="1"/>
          <a:lstStyle/>
          <a:p>
            <a:pPr algn="ctr"/>
            <a:r>
              <a:rPr lang="zh-CN" altLang="en-US" sz="1200" dirty="0">
                <a:ln w="6350">
                  <a:noFill/>
                </a:ln>
                <a:solidFill>
                  <a:schemeClr val="tx1">
                    <a:lumMod val="65000"/>
                    <a:lumOff val="35000"/>
                  </a:schemeClr>
                </a:solidFill>
                <a:latin typeface="Impact" pitchFamily="34" charset="0"/>
                <a:ea typeface="微软雅黑" pitchFamily="34" charset="-122"/>
              </a:rPr>
              <a:t>研究内容</a:t>
            </a:r>
          </a:p>
        </p:txBody>
      </p:sp>
      <p:sp>
        <p:nvSpPr>
          <p:cNvPr id="43" name="矩形 42"/>
          <p:cNvSpPr/>
          <p:nvPr/>
        </p:nvSpPr>
        <p:spPr>
          <a:xfrm>
            <a:off x="486706" y="1653245"/>
            <a:ext cx="69762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项目回顾</a:t>
            </a:r>
          </a:p>
        </p:txBody>
      </p:sp>
      <p:sp>
        <p:nvSpPr>
          <p:cNvPr id="49"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 name="矩形 49"/>
          <p:cNvSpPr/>
          <p:nvPr/>
        </p:nvSpPr>
        <p:spPr>
          <a:xfrm>
            <a:off x="486706" y="32247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评估总结</a:t>
            </a:r>
          </a:p>
        </p:txBody>
      </p:sp>
      <p:sp>
        <p:nvSpPr>
          <p:cNvPr id="42" name="矩形 41">
            <a:extLst>
              <a:ext uri="{FF2B5EF4-FFF2-40B4-BE49-F238E27FC236}">
                <a16:creationId xmlns:a16="http://schemas.microsoft.com/office/drawing/2014/main" id="{CE2D8D38-693C-4875-9F19-DD82E6A4F598}"/>
              </a:ext>
            </a:extLst>
          </p:cNvPr>
          <p:cNvSpPr/>
          <p:nvPr/>
        </p:nvSpPr>
        <p:spPr>
          <a:xfrm>
            <a:off x="468168" y="2442764"/>
            <a:ext cx="715260"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总体进展</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anim calcmode="lin" valueType="num">
                                      <p:cBhvr>
                                        <p:cTn id="8" dur="500" fill="hold"/>
                                        <p:tgtEl>
                                          <p:spTgt spid="70"/>
                                        </p:tgtEl>
                                        <p:attrNameLst>
                                          <p:attrName>ppt_x</p:attrName>
                                        </p:attrNameLst>
                                      </p:cBhvr>
                                      <p:tavLst>
                                        <p:tav tm="0">
                                          <p:val>
                                            <p:strVal val="#ppt_x"/>
                                          </p:val>
                                        </p:tav>
                                        <p:tav tm="100000">
                                          <p:val>
                                            <p:strVal val="#ppt_x"/>
                                          </p:val>
                                        </p:tav>
                                      </p:tavLst>
                                    </p:anim>
                                    <p:anim calcmode="lin" valueType="num">
                                      <p:cBhvr>
                                        <p:cTn id="9" dur="500" fill="hold"/>
                                        <p:tgtEl>
                                          <p:spTgt spid="7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anim calcmode="lin" valueType="num">
                                      <p:cBhvr>
                                        <p:cTn id="13" dur="500" fill="hold"/>
                                        <p:tgtEl>
                                          <p:spTgt spid="58"/>
                                        </p:tgtEl>
                                        <p:attrNameLst>
                                          <p:attrName>ppt_x</p:attrName>
                                        </p:attrNameLst>
                                      </p:cBhvr>
                                      <p:tavLst>
                                        <p:tav tm="0">
                                          <p:val>
                                            <p:strVal val="#ppt_x"/>
                                          </p:val>
                                        </p:tav>
                                        <p:tav tm="100000">
                                          <p:val>
                                            <p:strVal val="#ppt_x"/>
                                          </p:val>
                                        </p:tav>
                                      </p:tavLst>
                                    </p:anim>
                                    <p:anim calcmode="lin" valueType="num">
                                      <p:cBhvr>
                                        <p:cTn id="14" dur="500" fill="hold"/>
                                        <p:tgtEl>
                                          <p:spTgt spid="58"/>
                                        </p:tgtEl>
                                        <p:attrNameLst>
                                          <p:attrName>ppt_y</p:attrName>
                                        </p:attrNameLst>
                                      </p:cBhvr>
                                      <p:tavLst>
                                        <p:tav tm="0">
                                          <p:val>
                                            <p:strVal val="#ppt_y+.1"/>
                                          </p:val>
                                        </p:tav>
                                        <p:tav tm="100000">
                                          <p:val>
                                            <p:strVal val="#ppt_y"/>
                                          </p:val>
                                        </p:tav>
                                      </p:tavLst>
                                    </p:anim>
                                  </p:childTnLst>
                                </p:cTn>
                              </p:par>
                              <p:par>
                                <p:cTn id="15" presetID="55" presetClass="entr" presetSubtype="0" fill="hold" grpId="0" nodeType="withEffect">
                                  <p:stCondLst>
                                    <p:cond delay="500"/>
                                  </p:stCondLst>
                                  <p:childTnLst>
                                    <p:set>
                                      <p:cBhvr>
                                        <p:cTn id="16" dur="1" fill="hold">
                                          <p:stCondLst>
                                            <p:cond delay="0"/>
                                          </p:stCondLst>
                                        </p:cTn>
                                        <p:tgtEl>
                                          <p:spTgt spid="62"/>
                                        </p:tgtEl>
                                        <p:attrNameLst>
                                          <p:attrName>style.visibility</p:attrName>
                                        </p:attrNameLst>
                                      </p:cBhvr>
                                      <p:to>
                                        <p:strVal val="visible"/>
                                      </p:to>
                                    </p:set>
                                    <p:anim calcmode="lin" valueType="num">
                                      <p:cBhvr>
                                        <p:cTn id="17" dur="500" fill="hold"/>
                                        <p:tgtEl>
                                          <p:spTgt spid="62"/>
                                        </p:tgtEl>
                                        <p:attrNameLst>
                                          <p:attrName>ppt_w</p:attrName>
                                        </p:attrNameLst>
                                      </p:cBhvr>
                                      <p:tavLst>
                                        <p:tav tm="0">
                                          <p:val>
                                            <p:strVal val="#ppt_w*0.70"/>
                                          </p:val>
                                        </p:tav>
                                        <p:tav tm="100000">
                                          <p:val>
                                            <p:strVal val="#ppt_w"/>
                                          </p:val>
                                        </p:tav>
                                      </p:tavLst>
                                    </p:anim>
                                    <p:anim calcmode="lin" valueType="num">
                                      <p:cBhvr>
                                        <p:cTn id="18" dur="500" fill="hold"/>
                                        <p:tgtEl>
                                          <p:spTgt spid="62"/>
                                        </p:tgtEl>
                                        <p:attrNameLst>
                                          <p:attrName>ppt_h</p:attrName>
                                        </p:attrNameLst>
                                      </p:cBhvr>
                                      <p:tavLst>
                                        <p:tav tm="0">
                                          <p:val>
                                            <p:strVal val="#ppt_h"/>
                                          </p:val>
                                        </p:tav>
                                        <p:tav tm="100000">
                                          <p:val>
                                            <p:strVal val="#ppt_h"/>
                                          </p:val>
                                        </p:tav>
                                      </p:tavLst>
                                    </p:anim>
                                    <p:animEffect transition="in" filter="fade">
                                      <p:cBhvr>
                                        <p:cTn id="19" dur="500"/>
                                        <p:tgtEl>
                                          <p:spTgt spid="62"/>
                                        </p:tgtEl>
                                      </p:cBhvr>
                                    </p:animEffect>
                                  </p:childTnLst>
                                </p:cTn>
                              </p:par>
                              <p:par>
                                <p:cTn id="20" presetID="23" presetClass="entr" presetSubtype="16" fill="hold" grpId="0" nodeType="withEffect">
                                  <p:stCondLst>
                                    <p:cond delay="500"/>
                                  </p:stCondLst>
                                  <p:childTnLst>
                                    <p:set>
                                      <p:cBhvr>
                                        <p:cTn id="21" dur="1" fill="hold">
                                          <p:stCondLst>
                                            <p:cond delay="0"/>
                                          </p:stCondLst>
                                        </p:cTn>
                                        <p:tgtEl>
                                          <p:spTgt spid="65"/>
                                        </p:tgtEl>
                                        <p:attrNameLst>
                                          <p:attrName>style.visibility</p:attrName>
                                        </p:attrNameLst>
                                      </p:cBhvr>
                                      <p:to>
                                        <p:strVal val="visible"/>
                                      </p:to>
                                    </p:set>
                                    <p:anim calcmode="lin" valueType="num">
                                      <p:cBhvr>
                                        <p:cTn id="22" dur="500" fill="hold"/>
                                        <p:tgtEl>
                                          <p:spTgt spid="65"/>
                                        </p:tgtEl>
                                        <p:attrNameLst>
                                          <p:attrName>ppt_w</p:attrName>
                                        </p:attrNameLst>
                                      </p:cBhvr>
                                      <p:tavLst>
                                        <p:tav tm="0">
                                          <p:val>
                                            <p:fltVal val="0"/>
                                          </p:val>
                                        </p:tav>
                                        <p:tav tm="100000">
                                          <p:val>
                                            <p:strVal val="#ppt_w"/>
                                          </p:val>
                                        </p:tav>
                                      </p:tavLst>
                                    </p:anim>
                                    <p:anim calcmode="lin" valueType="num">
                                      <p:cBhvr>
                                        <p:cTn id="23" dur="500" fill="hold"/>
                                        <p:tgtEl>
                                          <p:spTgt spid="65"/>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47"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anim calcmode="lin" valueType="num">
                                      <p:cBhvr>
                                        <p:cTn id="28" dur="500" fill="hold"/>
                                        <p:tgtEl>
                                          <p:spTgt spid="71"/>
                                        </p:tgtEl>
                                        <p:attrNameLst>
                                          <p:attrName>ppt_x</p:attrName>
                                        </p:attrNameLst>
                                      </p:cBhvr>
                                      <p:tavLst>
                                        <p:tav tm="0">
                                          <p:val>
                                            <p:strVal val="#ppt_x"/>
                                          </p:val>
                                        </p:tav>
                                        <p:tav tm="100000">
                                          <p:val>
                                            <p:strVal val="#ppt_x"/>
                                          </p:val>
                                        </p:tav>
                                      </p:tavLst>
                                    </p:anim>
                                    <p:anim calcmode="lin" valueType="num">
                                      <p:cBhvr>
                                        <p:cTn id="29" dur="500" fill="hold"/>
                                        <p:tgtEl>
                                          <p:spTgt spid="7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anim calcmode="lin" valueType="num">
                                      <p:cBhvr>
                                        <p:cTn id="33" dur="500" fill="hold"/>
                                        <p:tgtEl>
                                          <p:spTgt spid="59"/>
                                        </p:tgtEl>
                                        <p:attrNameLst>
                                          <p:attrName>ppt_x</p:attrName>
                                        </p:attrNameLst>
                                      </p:cBhvr>
                                      <p:tavLst>
                                        <p:tav tm="0">
                                          <p:val>
                                            <p:strVal val="#ppt_x"/>
                                          </p:val>
                                        </p:tav>
                                        <p:tav tm="100000">
                                          <p:val>
                                            <p:strVal val="#ppt_x"/>
                                          </p:val>
                                        </p:tav>
                                      </p:tavLst>
                                    </p:anim>
                                    <p:anim calcmode="lin" valueType="num">
                                      <p:cBhvr>
                                        <p:cTn id="34" dur="500" fill="hold"/>
                                        <p:tgtEl>
                                          <p:spTgt spid="59"/>
                                        </p:tgtEl>
                                        <p:attrNameLst>
                                          <p:attrName>ppt_y</p:attrName>
                                        </p:attrNameLst>
                                      </p:cBhvr>
                                      <p:tavLst>
                                        <p:tav tm="0">
                                          <p:val>
                                            <p:strVal val="#ppt_y+.1"/>
                                          </p:val>
                                        </p:tav>
                                        <p:tav tm="100000">
                                          <p:val>
                                            <p:strVal val="#ppt_y"/>
                                          </p:val>
                                        </p:tav>
                                      </p:tavLst>
                                    </p:anim>
                                  </p:childTnLst>
                                </p:cTn>
                              </p:par>
                              <p:par>
                                <p:cTn id="35" presetID="55" presetClass="entr" presetSubtype="0" fill="hold" grpId="0" nodeType="withEffect">
                                  <p:stCondLst>
                                    <p:cond delay="500"/>
                                  </p:stCondLst>
                                  <p:childTnLst>
                                    <p:set>
                                      <p:cBhvr>
                                        <p:cTn id="36" dur="1" fill="hold">
                                          <p:stCondLst>
                                            <p:cond delay="0"/>
                                          </p:stCondLst>
                                        </p:cTn>
                                        <p:tgtEl>
                                          <p:spTgt spid="67"/>
                                        </p:tgtEl>
                                        <p:attrNameLst>
                                          <p:attrName>style.visibility</p:attrName>
                                        </p:attrNameLst>
                                      </p:cBhvr>
                                      <p:to>
                                        <p:strVal val="visible"/>
                                      </p:to>
                                    </p:set>
                                    <p:anim calcmode="lin" valueType="num">
                                      <p:cBhvr>
                                        <p:cTn id="37" dur="500" fill="hold"/>
                                        <p:tgtEl>
                                          <p:spTgt spid="67"/>
                                        </p:tgtEl>
                                        <p:attrNameLst>
                                          <p:attrName>ppt_w</p:attrName>
                                        </p:attrNameLst>
                                      </p:cBhvr>
                                      <p:tavLst>
                                        <p:tav tm="0">
                                          <p:val>
                                            <p:strVal val="#ppt_w*0.70"/>
                                          </p:val>
                                        </p:tav>
                                        <p:tav tm="100000">
                                          <p:val>
                                            <p:strVal val="#ppt_w"/>
                                          </p:val>
                                        </p:tav>
                                      </p:tavLst>
                                    </p:anim>
                                    <p:anim calcmode="lin" valueType="num">
                                      <p:cBhvr>
                                        <p:cTn id="38" dur="500" fill="hold"/>
                                        <p:tgtEl>
                                          <p:spTgt spid="67"/>
                                        </p:tgtEl>
                                        <p:attrNameLst>
                                          <p:attrName>ppt_h</p:attrName>
                                        </p:attrNameLst>
                                      </p:cBhvr>
                                      <p:tavLst>
                                        <p:tav tm="0">
                                          <p:val>
                                            <p:strVal val="#ppt_h"/>
                                          </p:val>
                                        </p:tav>
                                        <p:tav tm="100000">
                                          <p:val>
                                            <p:strVal val="#ppt_h"/>
                                          </p:val>
                                        </p:tav>
                                      </p:tavLst>
                                    </p:anim>
                                    <p:animEffect transition="in" filter="fade">
                                      <p:cBhvr>
                                        <p:cTn id="39" dur="500"/>
                                        <p:tgtEl>
                                          <p:spTgt spid="67"/>
                                        </p:tgtEl>
                                      </p:cBhvr>
                                    </p:animEffect>
                                  </p:childTnLst>
                                </p:cTn>
                              </p:par>
                              <p:par>
                                <p:cTn id="40" presetID="23" presetClass="entr" presetSubtype="16" fill="hold" grpId="0" nodeType="withEffect">
                                  <p:stCondLst>
                                    <p:cond delay="500"/>
                                  </p:stCondLst>
                                  <p:childTnLst>
                                    <p:set>
                                      <p:cBhvr>
                                        <p:cTn id="41" dur="1" fill="hold">
                                          <p:stCondLst>
                                            <p:cond delay="0"/>
                                          </p:stCondLst>
                                        </p:cTn>
                                        <p:tgtEl>
                                          <p:spTgt spid="64"/>
                                        </p:tgtEl>
                                        <p:attrNameLst>
                                          <p:attrName>style.visibility</p:attrName>
                                        </p:attrNameLst>
                                      </p:cBhvr>
                                      <p:to>
                                        <p:strVal val="visible"/>
                                      </p:to>
                                    </p:set>
                                    <p:anim calcmode="lin" valueType="num">
                                      <p:cBhvr>
                                        <p:cTn id="42" dur="500" fill="hold"/>
                                        <p:tgtEl>
                                          <p:spTgt spid="64"/>
                                        </p:tgtEl>
                                        <p:attrNameLst>
                                          <p:attrName>ppt_w</p:attrName>
                                        </p:attrNameLst>
                                      </p:cBhvr>
                                      <p:tavLst>
                                        <p:tav tm="0">
                                          <p:val>
                                            <p:fltVal val="0"/>
                                          </p:val>
                                        </p:tav>
                                        <p:tav tm="100000">
                                          <p:val>
                                            <p:strVal val="#ppt_w"/>
                                          </p:val>
                                        </p:tav>
                                      </p:tavLst>
                                    </p:anim>
                                    <p:anim calcmode="lin" valueType="num">
                                      <p:cBhvr>
                                        <p:cTn id="43" dur="500" fill="hold"/>
                                        <p:tgtEl>
                                          <p:spTgt spid="64"/>
                                        </p:tgtEl>
                                        <p:attrNameLst>
                                          <p:attrName>ppt_h</p:attrName>
                                        </p:attrNameLst>
                                      </p:cBhvr>
                                      <p:tavLst>
                                        <p:tav tm="0">
                                          <p:val>
                                            <p:fltVal val="0"/>
                                          </p:val>
                                        </p:tav>
                                        <p:tav tm="100000">
                                          <p:val>
                                            <p:strVal val="#ppt_h"/>
                                          </p:val>
                                        </p:tav>
                                      </p:tavLst>
                                    </p:anim>
                                  </p:childTnLst>
                                </p:cTn>
                              </p:par>
                            </p:childTnLst>
                          </p:cTn>
                        </p:par>
                        <p:par>
                          <p:cTn id="44" fill="hold">
                            <p:stCondLst>
                              <p:cond delay="1500"/>
                            </p:stCondLst>
                            <p:childTnLst>
                              <p:par>
                                <p:cTn id="45" presetID="47" presetClass="entr" presetSubtype="0" fill="hold" grpId="0"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anim calcmode="lin" valueType="num">
                                      <p:cBhvr>
                                        <p:cTn id="48" dur="500" fill="hold"/>
                                        <p:tgtEl>
                                          <p:spTgt spid="57"/>
                                        </p:tgtEl>
                                        <p:attrNameLst>
                                          <p:attrName>ppt_x</p:attrName>
                                        </p:attrNameLst>
                                      </p:cBhvr>
                                      <p:tavLst>
                                        <p:tav tm="0">
                                          <p:val>
                                            <p:strVal val="#ppt_x"/>
                                          </p:val>
                                        </p:tav>
                                        <p:tav tm="100000">
                                          <p:val>
                                            <p:strVal val="#ppt_x"/>
                                          </p:val>
                                        </p:tav>
                                      </p:tavLst>
                                    </p:anim>
                                    <p:anim calcmode="lin" valueType="num">
                                      <p:cBhvr>
                                        <p:cTn id="49" dur="500" fill="hold"/>
                                        <p:tgtEl>
                                          <p:spTgt spid="5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anim calcmode="lin" valueType="num">
                                      <p:cBhvr>
                                        <p:cTn id="53" dur="500" fill="hold"/>
                                        <p:tgtEl>
                                          <p:spTgt spid="60"/>
                                        </p:tgtEl>
                                        <p:attrNameLst>
                                          <p:attrName>ppt_x</p:attrName>
                                        </p:attrNameLst>
                                      </p:cBhvr>
                                      <p:tavLst>
                                        <p:tav tm="0">
                                          <p:val>
                                            <p:strVal val="#ppt_x"/>
                                          </p:val>
                                        </p:tav>
                                        <p:tav tm="100000">
                                          <p:val>
                                            <p:strVal val="#ppt_x"/>
                                          </p:val>
                                        </p:tav>
                                      </p:tavLst>
                                    </p:anim>
                                    <p:anim calcmode="lin" valueType="num">
                                      <p:cBhvr>
                                        <p:cTn id="54" dur="500" fill="hold"/>
                                        <p:tgtEl>
                                          <p:spTgt spid="60"/>
                                        </p:tgtEl>
                                        <p:attrNameLst>
                                          <p:attrName>ppt_y</p:attrName>
                                        </p:attrNameLst>
                                      </p:cBhvr>
                                      <p:tavLst>
                                        <p:tav tm="0">
                                          <p:val>
                                            <p:strVal val="#ppt_y+.1"/>
                                          </p:val>
                                        </p:tav>
                                        <p:tav tm="100000">
                                          <p:val>
                                            <p:strVal val="#ppt_y"/>
                                          </p:val>
                                        </p:tav>
                                      </p:tavLst>
                                    </p:anim>
                                  </p:childTnLst>
                                </p:cTn>
                              </p:par>
                              <p:par>
                                <p:cTn id="55" presetID="55" presetClass="entr" presetSubtype="0" fill="hold" grpId="0" nodeType="withEffect">
                                  <p:stCondLst>
                                    <p:cond delay="500"/>
                                  </p:stCondLst>
                                  <p:childTnLst>
                                    <p:set>
                                      <p:cBhvr>
                                        <p:cTn id="56" dur="1" fill="hold">
                                          <p:stCondLst>
                                            <p:cond delay="0"/>
                                          </p:stCondLst>
                                        </p:cTn>
                                        <p:tgtEl>
                                          <p:spTgt spid="68"/>
                                        </p:tgtEl>
                                        <p:attrNameLst>
                                          <p:attrName>style.visibility</p:attrName>
                                        </p:attrNameLst>
                                      </p:cBhvr>
                                      <p:to>
                                        <p:strVal val="visible"/>
                                      </p:to>
                                    </p:set>
                                    <p:anim calcmode="lin" valueType="num">
                                      <p:cBhvr>
                                        <p:cTn id="57" dur="500" fill="hold"/>
                                        <p:tgtEl>
                                          <p:spTgt spid="68"/>
                                        </p:tgtEl>
                                        <p:attrNameLst>
                                          <p:attrName>ppt_w</p:attrName>
                                        </p:attrNameLst>
                                      </p:cBhvr>
                                      <p:tavLst>
                                        <p:tav tm="0">
                                          <p:val>
                                            <p:strVal val="#ppt_w*0.70"/>
                                          </p:val>
                                        </p:tav>
                                        <p:tav tm="100000">
                                          <p:val>
                                            <p:strVal val="#ppt_w"/>
                                          </p:val>
                                        </p:tav>
                                      </p:tavLst>
                                    </p:anim>
                                    <p:anim calcmode="lin" valueType="num">
                                      <p:cBhvr>
                                        <p:cTn id="58" dur="500" fill="hold"/>
                                        <p:tgtEl>
                                          <p:spTgt spid="68"/>
                                        </p:tgtEl>
                                        <p:attrNameLst>
                                          <p:attrName>ppt_h</p:attrName>
                                        </p:attrNameLst>
                                      </p:cBhvr>
                                      <p:tavLst>
                                        <p:tav tm="0">
                                          <p:val>
                                            <p:strVal val="#ppt_h"/>
                                          </p:val>
                                        </p:tav>
                                        <p:tav tm="100000">
                                          <p:val>
                                            <p:strVal val="#ppt_h"/>
                                          </p:val>
                                        </p:tav>
                                      </p:tavLst>
                                    </p:anim>
                                    <p:animEffect transition="in" filter="fade">
                                      <p:cBhvr>
                                        <p:cTn id="59" dur="500"/>
                                        <p:tgtEl>
                                          <p:spTgt spid="68"/>
                                        </p:tgtEl>
                                      </p:cBhvr>
                                    </p:animEffect>
                                  </p:childTnLst>
                                </p:cTn>
                              </p:par>
                              <p:par>
                                <p:cTn id="60" presetID="23" presetClass="entr" presetSubtype="16" fill="hold" grpId="0" nodeType="withEffect">
                                  <p:stCondLst>
                                    <p:cond delay="500"/>
                                  </p:stCondLst>
                                  <p:childTnLst>
                                    <p:set>
                                      <p:cBhvr>
                                        <p:cTn id="61" dur="1" fill="hold">
                                          <p:stCondLst>
                                            <p:cond delay="0"/>
                                          </p:stCondLst>
                                        </p:cTn>
                                        <p:tgtEl>
                                          <p:spTgt spid="63"/>
                                        </p:tgtEl>
                                        <p:attrNameLst>
                                          <p:attrName>style.visibility</p:attrName>
                                        </p:attrNameLst>
                                      </p:cBhvr>
                                      <p:to>
                                        <p:strVal val="visible"/>
                                      </p:to>
                                    </p:set>
                                    <p:anim calcmode="lin" valueType="num">
                                      <p:cBhvr>
                                        <p:cTn id="62" dur="500" fill="hold"/>
                                        <p:tgtEl>
                                          <p:spTgt spid="63"/>
                                        </p:tgtEl>
                                        <p:attrNameLst>
                                          <p:attrName>ppt_w</p:attrName>
                                        </p:attrNameLst>
                                      </p:cBhvr>
                                      <p:tavLst>
                                        <p:tav tm="0">
                                          <p:val>
                                            <p:fltVal val="0"/>
                                          </p:val>
                                        </p:tav>
                                        <p:tav tm="100000">
                                          <p:val>
                                            <p:strVal val="#ppt_w"/>
                                          </p:val>
                                        </p:tav>
                                      </p:tavLst>
                                    </p:anim>
                                    <p:anim calcmode="lin" valueType="num">
                                      <p:cBhvr>
                                        <p:cTn id="63" dur="500" fill="hold"/>
                                        <p:tgtEl>
                                          <p:spTgt spid="6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2" grpId="0"/>
      <p:bldP spid="63" grpId="0" animBg="1"/>
      <p:bldP spid="64" grpId="0" animBg="1"/>
      <p:bldP spid="65" grpId="0" animBg="1"/>
      <p:bldP spid="67" grpId="0"/>
      <p:bldP spid="68" grpId="0"/>
      <p:bldP spid="70" grpId="0" animBg="1"/>
      <p:bldP spid="7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项目进展</a:t>
            </a:r>
          </a:p>
        </p:txBody>
      </p:sp>
      <p:sp>
        <p:nvSpPr>
          <p:cNvPr id="25" name="矩形 24"/>
          <p:cNvSpPr/>
          <p:nvPr/>
        </p:nvSpPr>
        <p:spPr>
          <a:xfrm>
            <a:off x="486706" y="165324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项目回顾</a:t>
            </a:r>
          </a:p>
        </p:txBody>
      </p:sp>
      <p:sp>
        <p:nvSpPr>
          <p:cNvPr id="31" name="矩形 30"/>
          <p:cNvSpPr/>
          <p:nvPr/>
        </p:nvSpPr>
        <p:spPr>
          <a:xfrm>
            <a:off x="486706" y="2432846"/>
            <a:ext cx="69762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总体进展</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86706" y="32247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评估总结</a:t>
            </a:r>
          </a:p>
        </p:txBody>
      </p:sp>
      <p:sp>
        <p:nvSpPr>
          <p:cNvPr id="78" name="圆角矩形 77"/>
          <p:cNvSpPr/>
          <p:nvPr/>
        </p:nvSpPr>
        <p:spPr>
          <a:xfrm>
            <a:off x="1627748" y="1475596"/>
            <a:ext cx="1711010" cy="3024336"/>
          </a:xfrm>
          <a:prstGeom prst="roundRect">
            <a:avLst>
              <a:gd name="adj" fmla="val 0"/>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4" name="Oval 15"/>
          <p:cNvSpPr>
            <a:spLocks noChangeArrowheads="1"/>
          </p:cNvSpPr>
          <p:nvPr/>
        </p:nvSpPr>
        <p:spPr bwMode="auto">
          <a:xfrm>
            <a:off x="2141684" y="1142191"/>
            <a:ext cx="688974" cy="688974"/>
          </a:xfrm>
          <a:prstGeom prst="ellipse">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6" name="Freeform 17"/>
          <p:cNvSpPr>
            <a:spLocks noEditPoints="1"/>
          </p:cNvSpPr>
          <p:nvPr/>
        </p:nvSpPr>
        <p:spPr bwMode="auto">
          <a:xfrm>
            <a:off x="2327491" y="1347436"/>
            <a:ext cx="336410" cy="278484"/>
          </a:xfrm>
          <a:custGeom>
            <a:avLst/>
            <a:gdLst>
              <a:gd name="T0" fmla="*/ 274 w 302"/>
              <a:gd name="T1" fmla="*/ 82 h 250"/>
              <a:gd name="T2" fmla="*/ 257 w 302"/>
              <a:gd name="T3" fmla="*/ 99 h 250"/>
              <a:gd name="T4" fmla="*/ 274 w 302"/>
              <a:gd name="T5" fmla="*/ 116 h 250"/>
              <a:gd name="T6" fmla="*/ 291 w 302"/>
              <a:gd name="T7" fmla="*/ 99 h 250"/>
              <a:gd name="T8" fmla="*/ 274 w 302"/>
              <a:gd name="T9" fmla="*/ 82 h 250"/>
              <a:gd name="T10" fmla="*/ 28 w 302"/>
              <a:gd name="T11" fmla="*/ 82 h 250"/>
              <a:gd name="T12" fmla="*/ 11 w 302"/>
              <a:gd name="T13" fmla="*/ 99 h 250"/>
              <a:gd name="T14" fmla="*/ 28 w 302"/>
              <a:gd name="T15" fmla="*/ 116 h 250"/>
              <a:gd name="T16" fmla="*/ 45 w 302"/>
              <a:gd name="T17" fmla="*/ 99 h 250"/>
              <a:gd name="T18" fmla="*/ 28 w 302"/>
              <a:gd name="T19" fmla="*/ 82 h 250"/>
              <a:gd name="T20" fmla="*/ 223 w 302"/>
              <a:gd name="T21" fmla="*/ 51 h 250"/>
              <a:gd name="T22" fmla="*/ 198 w 302"/>
              <a:gd name="T23" fmla="*/ 77 h 250"/>
              <a:gd name="T24" fmla="*/ 223 w 302"/>
              <a:gd name="T25" fmla="*/ 102 h 250"/>
              <a:gd name="T26" fmla="*/ 249 w 302"/>
              <a:gd name="T27" fmla="*/ 77 h 250"/>
              <a:gd name="T28" fmla="*/ 223 w 302"/>
              <a:gd name="T29" fmla="*/ 51 h 250"/>
              <a:gd name="T30" fmla="*/ 302 w 302"/>
              <a:gd name="T31" fmla="*/ 206 h 250"/>
              <a:gd name="T32" fmla="*/ 273 w 302"/>
              <a:gd name="T33" fmla="*/ 206 h 250"/>
              <a:gd name="T34" fmla="*/ 273 w 302"/>
              <a:gd name="T35" fmla="*/ 153 h 250"/>
              <a:gd name="T36" fmla="*/ 266 w 302"/>
              <a:gd name="T37" fmla="*/ 127 h 250"/>
              <a:gd name="T38" fmla="*/ 274 w 302"/>
              <a:gd name="T39" fmla="*/ 126 h 250"/>
              <a:gd name="T40" fmla="*/ 302 w 302"/>
              <a:gd name="T41" fmla="*/ 154 h 250"/>
              <a:gd name="T42" fmla="*/ 302 w 302"/>
              <a:gd name="T43" fmla="*/ 206 h 250"/>
              <a:gd name="T44" fmla="*/ 79 w 302"/>
              <a:gd name="T45" fmla="*/ 51 h 250"/>
              <a:gd name="T46" fmla="*/ 53 w 302"/>
              <a:gd name="T47" fmla="*/ 77 h 250"/>
              <a:gd name="T48" fmla="*/ 79 w 302"/>
              <a:gd name="T49" fmla="*/ 102 h 250"/>
              <a:gd name="T50" fmla="*/ 104 w 302"/>
              <a:gd name="T51" fmla="*/ 77 h 250"/>
              <a:gd name="T52" fmla="*/ 79 w 302"/>
              <a:gd name="T53" fmla="*/ 51 h 250"/>
              <a:gd name="T54" fmla="*/ 28 w 302"/>
              <a:gd name="T55" fmla="*/ 126 h 250"/>
              <a:gd name="T56" fmla="*/ 36 w 302"/>
              <a:gd name="T57" fmla="*/ 127 h 250"/>
              <a:gd name="T58" fmla="*/ 29 w 302"/>
              <a:gd name="T59" fmla="*/ 153 h 250"/>
              <a:gd name="T60" fmla="*/ 29 w 302"/>
              <a:gd name="T61" fmla="*/ 206 h 250"/>
              <a:gd name="T62" fmla="*/ 0 w 302"/>
              <a:gd name="T63" fmla="*/ 206 h 250"/>
              <a:gd name="T64" fmla="*/ 0 w 302"/>
              <a:gd name="T65" fmla="*/ 154 h 250"/>
              <a:gd name="T66" fmla="*/ 28 w 302"/>
              <a:gd name="T67" fmla="*/ 126 h 250"/>
              <a:gd name="T68" fmla="*/ 151 w 302"/>
              <a:gd name="T69" fmla="*/ 0 h 250"/>
              <a:gd name="T70" fmla="*/ 113 w 302"/>
              <a:gd name="T71" fmla="*/ 38 h 250"/>
              <a:gd name="T72" fmla="*/ 151 w 302"/>
              <a:gd name="T73" fmla="*/ 75 h 250"/>
              <a:gd name="T74" fmla="*/ 188 w 302"/>
              <a:gd name="T75" fmla="*/ 38 h 250"/>
              <a:gd name="T76" fmla="*/ 151 w 302"/>
              <a:gd name="T77" fmla="*/ 0 h 250"/>
              <a:gd name="T78" fmla="*/ 264 w 302"/>
              <a:gd name="T79" fmla="*/ 226 h 250"/>
              <a:gd name="T80" fmla="*/ 219 w 302"/>
              <a:gd name="T81" fmla="*/ 226 h 250"/>
              <a:gd name="T82" fmla="*/ 219 w 302"/>
              <a:gd name="T83" fmla="*/ 145 h 250"/>
              <a:gd name="T84" fmla="*/ 211 w 302"/>
              <a:gd name="T85" fmla="*/ 114 h 250"/>
              <a:gd name="T86" fmla="*/ 223 w 302"/>
              <a:gd name="T87" fmla="*/ 112 h 250"/>
              <a:gd name="T88" fmla="*/ 264 w 302"/>
              <a:gd name="T89" fmla="*/ 153 h 250"/>
              <a:gd name="T90" fmla="*/ 264 w 302"/>
              <a:gd name="T91" fmla="*/ 226 h 250"/>
              <a:gd name="T92" fmla="*/ 82 w 302"/>
              <a:gd name="T93" fmla="*/ 145 h 250"/>
              <a:gd name="T94" fmla="*/ 82 w 302"/>
              <a:gd name="T95" fmla="*/ 226 h 250"/>
              <a:gd name="T96" fmla="*/ 38 w 302"/>
              <a:gd name="T97" fmla="*/ 226 h 250"/>
              <a:gd name="T98" fmla="*/ 38 w 302"/>
              <a:gd name="T99" fmla="*/ 153 h 250"/>
              <a:gd name="T100" fmla="*/ 79 w 302"/>
              <a:gd name="T101" fmla="*/ 112 h 250"/>
              <a:gd name="T102" fmla="*/ 90 w 302"/>
              <a:gd name="T103" fmla="*/ 114 h 250"/>
              <a:gd name="T104" fmla="*/ 82 w 302"/>
              <a:gd name="T105" fmla="*/ 145 h 250"/>
              <a:gd name="T106" fmla="*/ 92 w 302"/>
              <a:gd name="T107" fmla="*/ 250 h 250"/>
              <a:gd name="T108" fmla="*/ 210 w 302"/>
              <a:gd name="T109" fmla="*/ 250 h 250"/>
              <a:gd name="T110" fmla="*/ 210 w 302"/>
              <a:gd name="T111" fmla="*/ 145 h 250"/>
              <a:gd name="T112" fmla="*/ 151 w 302"/>
              <a:gd name="T113" fmla="*/ 86 h 250"/>
              <a:gd name="T114" fmla="*/ 92 w 302"/>
              <a:gd name="T115" fmla="*/ 145 h 250"/>
              <a:gd name="T116" fmla="*/ 92 w 302"/>
              <a:gd name="T117"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2" h="250">
                <a:moveTo>
                  <a:pt x="274" y="82"/>
                </a:moveTo>
                <a:cubicBezTo>
                  <a:pt x="265" y="82"/>
                  <a:pt x="257" y="90"/>
                  <a:pt x="257" y="99"/>
                </a:cubicBezTo>
                <a:cubicBezTo>
                  <a:pt x="257" y="109"/>
                  <a:pt x="265" y="116"/>
                  <a:pt x="274" y="116"/>
                </a:cubicBezTo>
                <a:cubicBezTo>
                  <a:pt x="283" y="116"/>
                  <a:pt x="291" y="109"/>
                  <a:pt x="291" y="99"/>
                </a:cubicBezTo>
                <a:cubicBezTo>
                  <a:pt x="291" y="90"/>
                  <a:pt x="283" y="82"/>
                  <a:pt x="274" y="82"/>
                </a:cubicBezTo>
                <a:close/>
                <a:moveTo>
                  <a:pt x="28" y="82"/>
                </a:moveTo>
                <a:cubicBezTo>
                  <a:pt x="18" y="82"/>
                  <a:pt x="11" y="90"/>
                  <a:pt x="11" y="99"/>
                </a:cubicBezTo>
                <a:cubicBezTo>
                  <a:pt x="11" y="109"/>
                  <a:pt x="18" y="116"/>
                  <a:pt x="28" y="116"/>
                </a:cubicBezTo>
                <a:cubicBezTo>
                  <a:pt x="37" y="116"/>
                  <a:pt x="45" y="109"/>
                  <a:pt x="45" y="99"/>
                </a:cubicBezTo>
                <a:cubicBezTo>
                  <a:pt x="45" y="90"/>
                  <a:pt x="37" y="82"/>
                  <a:pt x="28" y="82"/>
                </a:cubicBezTo>
                <a:close/>
                <a:moveTo>
                  <a:pt x="223" y="51"/>
                </a:moveTo>
                <a:cubicBezTo>
                  <a:pt x="209" y="51"/>
                  <a:pt x="198" y="62"/>
                  <a:pt x="198" y="77"/>
                </a:cubicBezTo>
                <a:cubicBezTo>
                  <a:pt x="198" y="91"/>
                  <a:pt x="209" y="102"/>
                  <a:pt x="223" y="102"/>
                </a:cubicBezTo>
                <a:cubicBezTo>
                  <a:pt x="237" y="102"/>
                  <a:pt x="249" y="91"/>
                  <a:pt x="249" y="77"/>
                </a:cubicBezTo>
                <a:cubicBezTo>
                  <a:pt x="249" y="62"/>
                  <a:pt x="237" y="51"/>
                  <a:pt x="223" y="51"/>
                </a:cubicBezTo>
                <a:close/>
                <a:moveTo>
                  <a:pt x="302" y="206"/>
                </a:moveTo>
                <a:cubicBezTo>
                  <a:pt x="273" y="206"/>
                  <a:pt x="273" y="206"/>
                  <a:pt x="273" y="206"/>
                </a:cubicBezTo>
                <a:cubicBezTo>
                  <a:pt x="273" y="153"/>
                  <a:pt x="273" y="153"/>
                  <a:pt x="273" y="153"/>
                </a:cubicBezTo>
                <a:cubicBezTo>
                  <a:pt x="273" y="143"/>
                  <a:pt x="270" y="135"/>
                  <a:pt x="266" y="127"/>
                </a:cubicBezTo>
                <a:cubicBezTo>
                  <a:pt x="269" y="127"/>
                  <a:pt x="271" y="126"/>
                  <a:pt x="274" y="126"/>
                </a:cubicBezTo>
                <a:cubicBezTo>
                  <a:pt x="289" y="126"/>
                  <a:pt x="302" y="139"/>
                  <a:pt x="302" y="154"/>
                </a:cubicBezTo>
                <a:lnTo>
                  <a:pt x="302" y="206"/>
                </a:lnTo>
                <a:close/>
                <a:moveTo>
                  <a:pt x="79" y="51"/>
                </a:moveTo>
                <a:cubicBezTo>
                  <a:pt x="65" y="51"/>
                  <a:pt x="53" y="62"/>
                  <a:pt x="53" y="77"/>
                </a:cubicBezTo>
                <a:cubicBezTo>
                  <a:pt x="53" y="91"/>
                  <a:pt x="65" y="102"/>
                  <a:pt x="79" y="102"/>
                </a:cubicBezTo>
                <a:cubicBezTo>
                  <a:pt x="93" y="102"/>
                  <a:pt x="104" y="91"/>
                  <a:pt x="104" y="77"/>
                </a:cubicBezTo>
                <a:cubicBezTo>
                  <a:pt x="104" y="62"/>
                  <a:pt x="93" y="51"/>
                  <a:pt x="79" y="51"/>
                </a:cubicBezTo>
                <a:close/>
                <a:moveTo>
                  <a:pt x="28" y="126"/>
                </a:moveTo>
                <a:cubicBezTo>
                  <a:pt x="30" y="126"/>
                  <a:pt x="33" y="127"/>
                  <a:pt x="36" y="127"/>
                </a:cubicBezTo>
                <a:cubicBezTo>
                  <a:pt x="31" y="135"/>
                  <a:pt x="29" y="143"/>
                  <a:pt x="29" y="153"/>
                </a:cubicBezTo>
                <a:cubicBezTo>
                  <a:pt x="29" y="206"/>
                  <a:pt x="29" y="206"/>
                  <a:pt x="29" y="206"/>
                </a:cubicBezTo>
                <a:cubicBezTo>
                  <a:pt x="0" y="206"/>
                  <a:pt x="0" y="206"/>
                  <a:pt x="0" y="206"/>
                </a:cubicBezTo>
                <a:cubicBezTo>
                  <a:pt x="0" y="154"/>
                  <a:pt x="0" y="154"/>
                  <a:pt x="0" y="154"/>
                </a:cubicBezTo>
                <a:cubicBezTo>
                  <a:pt x="0" y="139"/>
                  <a:pt x="12" y="126"/>
                  <a:pt x="28" y="126"/>
                </a:cubicBezTo>
                <a:close/>
                <a:moveTo>
                  <a:pt x="151" y="0"/>
                </a:moveTo>
                <a:cubicBezTo>
                  <a:pt x="130" y="0"/>
                  <a:pt x="113" y="17"/>
                  <a:pt x="113" y="38"/>
                </a:cubicBezTo>
                <a:cubicBezTo>
                  <a:pt x="113" y="59"/>
                  <a:pt x="130" y="75"/>
                  <a:pt x="151" y="75"/>
                </a:cubicBezTo>
                <a:cubicBezTo>
                  <a:pt x="172" y="75"/>
                  <a:pt x="188" y="59"/>
                  <a:pt x="188" y="38"/>
                </a:cubicBezTo>
                <a:cubicBezTo>
                  <a:pt x="189" y="17"/>
                  <a:pt x="172" y="0"/>
                  <a:pt x="151" y="0"/>
                </a:cubicBezTo>
                <a:close/>
                <a:moveTo>
                  <a:pt x="264" y="226"/>
                </a:moveTo>
                <a:cubicBezTo>
                  <a:pt x="219" y="226"/>
                  <a:pt x="219" y="226"/>
                  <a:pt x="219" y="226"/>
                </a:cubicBezTo>
                <a:cubicBezTo>
                  <a:pt x="219" y="145"/>
                  <a:pt x="219" y="145"/>
                  <a:pt x="219" y="145"/>
                </a:cubicBezTo>
                <a:cubicBezTo>
                  <a:pt x="219" y="133"/>
                  <a:pt x="216" y="123"/>
                  <a:pt x="211" y="114"/>
                </a:cubicBezTo>
                <a:cubicBezTo>
                  <a:pt x="215" y="113"/>
                  <a:pt x="219" y="112"/>
                  <a:pt x="223" y="112"/>
                </a:cubicBezTo>
                <a:cubicBezTo>
                  <a:pt x="245" y="112"/>
                  <a:pt x="264" y="130"/>
                  <a:pt x="264" y="153"/>
                </a:cubicBezTo>
                <a:lnTo>
                  <a:pt x="264" y="226"/>
                </a:lnTo>
                <a:close/>
                <a:moveTo>
                  <a:pt x="82" y="145"/>
                </a:moveTo>
                <a:cubicBezTo>
                  <a:pt x="82" y="226"/>
                  <a:pt x="82" y="226"/>
                  <a:pt x="82" y="226"/>
                </a:cubicBezTo>
                <a:cubicBezTo>
                  <a:pt x="38" y="226"/>
                  <a:pt x="38" y="226"/>
                  <a:pt x="38" y="226"/>
                </a:cubicBezTo>
                <a:cubicBezTo>
                  <a:pt x="38" y="153"/>
                  <a:pt x="38" y="153"/>
                  <a:pt x="38" y="153"/>
                </a:cubicBezTo>
                <a:cubicBezTo>
                  <a:pt x="38" y="130"/>
                  <a:pt x="56" y="112"/>
                  <a:pt x="79" y="112"/>
                </a:cubicBezTo>
                <a:cubicBezTo>
                  <a:pt x="83" y="112"/>
                  <a:pt x="86" y="113"/>
                  <a:pt x="90" y="114"/>
                </a:cubicBezTo>
                <a:cubicBezTo>
                  <a:pt x="85" y="123"/>
                  <a:pt x="82" y="133"/>
                  <a:pt x="82" y="145"/>
                </a:cubicBezTo>
                <a:close/>
                <a:moveTo>
                  <a:pt x="92" y="250"/>
                </a:moveTo>
                <a:cubicBezTo>
                  <a:pt x="210" y="250"/>
                  <a:pt x="210" y="250"/>
                  <a:pt x="210" y="250"/>
                </a:cubicBezTo>
                <a:cubicBezTo>
                  <a:pt x="210" y="145"/>
                  <a:pt x="210" y="145"/>
                  <a:pt x="210" y="145"/>
                </a:cubicBezTo>
                <a:cubicBezTo>
                  <a:pt x="210" y="112"/>
                  <a:pt x="183" y="86"/>
                  <a:pt x="151" y="86"/>
                </a:cubicBezTo>
                <a:cubicBezTo>
                  <a:pt x="118" y="86"/>
                  <a:pt x="92" y="112"/>
                  <a:pt x="92" y="145"/>
                </a:cubicBezTo>
                <a:lnTo>
                  <a:pt x="92" y="2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0" name="Rectangle 66"/>
          <p:cNvSpPr>
            <a:spLocks noChangeArrowheads="1"/>
          </p:cNvSpPr>
          <p:nvPr/>
        </p:nvSpPr>
        <p:spPr bwMode="auto">
          <a:xfrm>
            <a:off x="1745683" y="2540476"/>
            <a:ext cx="1481142"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依据爬取整理的实时单日数据进行了简单的统计分析和前台页面展示，包括疫情地图，累计确诊趋势折线图，单日新增趋势等等。结合折线图和条形图可以看出，最近一周全国新增病例数不断攀升，主要缘由是香港疫情日趋严重。</a:t>
            </a:r>
            <a:endParaRPr lang="zh-CN" altLang="zh-CN" sz="1000" dirty="0">
              <a:solidFill>
                <a:schemeClr val="bg1"/>
              </a:solidFill>
              <a:latin typeface="Arial" pitchFamily="34" charset="0"/>
              <a:ea typeface="微软雅黑" pitchFamily="34" charset="-122"/>
            </a:endParaRPr>
          </a:p>
        </p:txBody>
      </p:sp>
      <p:sp>
        <p:nvSpPr>
          <p:cNvPr id="91" name="圆角矩形 90"/>
          <p:cNvSpPr/>
          <p:nvPr/>
        </p:nvSpPr>
        <p:spPr>
          <a:xfrm>
            <a:off x="1946194" y="2138908"/>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数据可视化</a:t>
            </a:r>
          </a:p>
        </p:txBody>
      </p:sp>
      <p:pic>
        <p:nvPicPr>
          <p:cNvPr id="4" name="图片 3">
            <a:extLst>
              <a:ext uri="{FF2B5EF4-FFF2-40B4-BE49-F238E27FC236}">
                <a16:creationId xmlns:a16="http://schemas.microsoft.com/office/drawing/2014/main" id="{48B10C18-000E-4944-B35E-7F103B045C6D}"/>
              </a:ext>
            </a:extLst>
          </p:cNvPr>
          <p:cNvPicPr>
            <a:picLocks noChangeAspect="1"/>
          </p:cNvPicPr>
          <p:nvPr/>
        </p:nvPicPr>
        <p:blipFill>
          <a:blip r:embed="rId2"/>
          <a:stretch>
            <a:fillRect/>
          </a:stretch>
        </p:blipFill>
        <p:spPr>
          <a:xfrm>
            <a:off x="3434283" y="1748388"/>
            <a:ext cx="5575610" cy="2751544"/>
          </a:xfrm>
          <a:prstGeom prst="rect">
            <a:avLst/>
          </a:prstGeom>
        </p:spPr>
      </p:pic>
    </p:spTree>
    <p:extLst>
      <p:ext uri="{BB962C8B-B14F-4D97-AF65-F5344CB8AC3E}">
        <p14:creationId xmlns:p14="http://schemas.microsoft.com/office/powerpoint/2010/main" val="26912013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anim calcmode="lin" valueType="num">
                                      <p:cBhvr>
                                        <p:cTn id="8" dur="500" fill="hold"/>
                                        <p:tgtEl>
                                          <p:spTgt spid="84"/>
                                        </p:tgtEl>
                                        <p:attrNameLst>
                                          <p:attrName>ppt_x</p:attrName>
                                        </p:attrNameLst>
                                      </p:cBhvr>
                                      <p:tavLst>
                                        <p:tav tm="0">
                                          <p:val>
                                            <p:strVal val="#ppt_x"/>
                                          </p:val>
                                        </p:tav>
                                        <p:tav tm="100000">
                                          <p:val>
                                            <p:strVal val="#ppt_x"/>
                                          </p:val>
                                        </p:tav>
                                      </p:tavLst>
                                    </p:anim>
                                    <p:anim calcmode="lin" valueType="num">
                                      <p:cBhvr>
                                        <p:cTn id="9" dur="500" fill="hold"/>
                                        <p:tgtEl>
                                          <p:spTgt spid="8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anim calcmode="lin" valueType="num">
                                      <p:cBhvr>
                                        <p:cTn id="13" dur="500" fill="hold"/>
                                        <p:tgtEl>
                                          <p:spTgt spid="86"/>
                                        </p:tgtEl>
                                        <p:attrNameLst>
                                          <p:attrName>ppt_x</p:attrName>
                                        </p:attrNameLst>
                                      </p:cBhvr>
                                      <p:tavLst>
                                        <p:tav tm="0">
                                          <p:val>
                                            <p:strVal val="#ppt_x"/>
                                          </p:val>
                                        </p:tav>
                                        <p:tav tm="100000">
                                          <p:val>
                                            <p:strVal val="#ppt_x"/>
                                          </p:val>
                                        </p:tav>
                                      </p:tavLst>
                                    </p:anim>
                                    <p:anim calcmode="lin" valueType="num">
                                      <p:cBhvr>
                                        <p:cTn id="14" dur="500" fill="hold"/>
                                        <p:tgtEl>
                                          <p:spTgt spid="8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anim calcmode="lin" valueType="num">
                                      <p:cBhvr>
                                        <p:cTn id="18" dur="500" fill="hold"/>
                                        <p:tgtEl>
                                          <p:spTgt spid="78"/>
                                        </p:tgtEl>
                                        <p:attrNameLst>
                                          <p:attrName>ppt_x</p:attrName>
                                        </p:attrNameLst>
                                      </p:cBhvr>
                                      <p:tavLst>
                                        <p:tav tm="0">
                                          <p:val>
                                            <p:strVal val="#ppt_x"/>
                                          </p:val>
                                        </p:tav>
                                        <p:tav tm="100000">
                                          <p:val>
                                            <p:strVal val="#ppt_x"/>
                                          </p:val>
                                        </p:tav>
                                      </p:tavLst>
                                    </p:anim>
                                    <p:anim calcmode="lin" valueType="num">
                                      <p:cBhvr>
                                        <p:cTn id="19" dur="500" fill="hold"/>
                                        <p:tgtEl>
                                          <p:spTgt spid="78"/>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500"/>
                                  </p:stCondLst>
                                  <p:childTnLst>
                                    <p:set>
                                      <p:cBhvr>
                                        <p:cTn id="21" dur="1" fill="hold">
                                          <p:stCondLst>
                                            <p:cond delay="0"/>
                                          </p:stCondLst>
                                        </p:cTn>
                                        <p:tgtEl>
                                          <p:spTgt spid="91"/>
                                        </p:tgtEl>
                                        <p:attrNameLst>
                                          <p:attrName>style.visibility</p:attrName>
                                        </p:attrNameLst>
                                      </p:cBhvr>
                                      <p:to>
                                        <p:strVal val="visible"/>
                                      </p:to>
                                    </p:set>
                                    <p:anim calcmode="lin" valueType="num">
                                      <p:cBhvr>
                                        <p:cTn id="22" dur="300" fill="hold"/>
                                        <p:tgtEl>
                                          <p:spTgt spid="91"/>
                                        </p:tgtEl>
                                        <p:attrNameLst>
                                          <p:attrName>ppt_w</p:attrName>
                                        </p:attrNameLst>
                                      </p:cBhvr>
                                      <p:tavLst>
                                        <p:tav tm="0">
                                          <p:val>
                                            <p:fltVal val="0"/>
                                          </p:val>
                                        </p:tav>
                                        <p:tav tm="100000">
                                          <p:val>
                                            <p:strVal val="#ppt_w"/>
                                          </p:val>
                                        </p:tav>
                                      </p:tavLst>
                                    </p:anim>
                                    <p:anim calcmode="lin" valueType="num">
                                      <p:cBhvr>
                                        <p:cTn id="23" dur="300" fill="hold"/>
                                        <p:tgtEl>
                                          <p:spTgt spid="91"/>
                                        </p:tgtEl>
                                        <p:attrNameLst>
                                          <p:attrName>ppt_h</p:attrName>
                                        </p:attrNameLst>
                                      </p:cBhvr>
                                      <p:tavLst>
                                        <p:tav tm="0">
                                          <p:val>
                                            <p:fltVal val="0"/>
                                          </p:val>
                                        </p:tav>
                                        <p:tav tm="100000">
                                          <p:val>
                                            <p:strVal val="#ppt_h"/>
                                          </p:val>
                                        </p:tav>
                                      </p:tavLst>
                                    </p:anim>
                                    <p:animEffect transition="in" filter="fade">
                                      <p:cBhvr>
                                        <p:cTn id="24" dur="300"/>
                                        <p:tgtEl>
                                          <p:spTgt spid="91"/>
                                        </p:tgtEl>
                                      </p:cBhvr>
                                    </p:animEffect>
                                  </p:childTnLst>
                                </p:cTn>
                              </p:par>
                              <p:par>
                                <p:cTn id="25" presetID="6" presetClass="emph" presetSubtype="0" autoRev="1" fill="hold" grpId="1" nodeType="withEffect">
                                  <p:stCondLst>
                                    <p:cond delay="800"/>
                                  </p:stCondLst>
                                  <p:childTnLst>
                                    <p:animScale>
                                      <p:cBhvr>
                                        <p:cTn id="26" dur="150" fill="hold"/>
                                        <p:tgtEl>
                                          <p:spTgt spid="91"/>
                                        </p:tgtEl>
                                      </p:cBhvr>
                                      <p:by x="110000" y="110000"/>
                                    </p:animScale>
                                  </p:childTnLst>
                                </p:cTn>
                              </p:par>
                              <p:par>
                                <p:cTn id="27" presetID="55" presetClass="entr" presetSubtype="0" fill="hold" grpId="0" nodeType="withEffect">
                                  <p:stCondLst>
                                    <p:cond delay="800"/>
                                  </p:stCondLst>
                                  <p:childTnLst>
                                    <p:set>
                                      <p:cBhvr>
                                        <p:cTn id="28" dur="1" fill="hold">
                                          <p:stCondLst>
                                            <p:cond delay="0"/>
                                          </p:stCondLst>
                                        </p:cTn>
                                        <p:tgtEl>
                                          <p:spTgt spid="90"/>
                                        </p:tgtEl>
                                        <p:attrNameLst>
                                          <p:attrName>style.visibility</p:attrName>
                                        </p:attrNameLst>
                                      </p:cBhvr>
                                      <p:to>
                                        <p:strVal val="visible"/>
                                      </p:to>
                                    </p:set>
                                    <p:anim calcmode="lin" valueType="num">
                                      <p:cBhvr>
                                        <p:cTn id="29" dur="500" fill="hold"/>
                                        <p:tgtEl>
                                          <p:spTgt spid="90"/>
                                        </p:tgtEl>
                                        <p:attrNameLst>
                                          <p:attrName>ppt_w</p:attrName>
                                        </p:attrNameLst>
                                      </p:cBhvr>
                                      <p:tavLst>
                                        <p:tav tm="0">
                                          <p:val>
                                            <p:strVal val="#ppt_w*0.70"/>
                                          </p:val>
                                        </p:tav>
                                        <p:tav tm="100000">
                                          <p:val>
                                            <p:strVal val="#ppt_w"/>
                                          </p:val>
                                        </p:tav>
                                      </p:tavLst>
                                    </p:anim>
                                    <p:anim calcmode="lin" valueType="num">
                                      <p:cBhvr>
                                        <p:cTn id="30" dur="500" fill="hold"/>
                                        <p:tgtEl>
                                          <p:spTgt spid="90"/>
                                        </p:tgtEl>
                                        <p:attrNameLst>
                                          <p:attrName>ppt_h</p:attrName>
                                        </p:attrNameLst>
                                      </p:cBhvr>
                                      <p:tavLst>
                                        <p:tav tm="0">
                                          <p:val>
                                            <p:strVal val="#ppt_h"/>
                                          </p:val>
                                        </p:tav>
                                        <p:tav tm="100000">
                                          <p:val>
                                            <p:strVal val="#ppt_h"/>
                                          </p:val>
                                        </p:tav>
                                      </p:tavLst>
                                    </p:anim>
                                    <p:animEffect transition="in" filter="fade">
                                      <p:cBhvr>
                                        <p:cTn id="3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4" grpId="0" animBg="1"/>
      <p:bldP spid="86" grpId="0" animBg="1"/>
      <p:bldP spid="90" grpId="0"/>
      <p:bldP spid="91" grpId="0" animBg="1"/>
      <p:bldP spid="9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项目进展</a:t>
            </a:r>
          </a:p>
        </p:txBody>
      </p:sp>
      <p:sp>
        <p:nvSpPr>
          <p:cNvPr id="25" name="矩形 24"/>
          <p:cNvSpPr/>
          <p:nvPr/>
        </p:nvSpPr>
        <p:spPr>
          <a:xfrm>
            <a:off x="486706" y="165324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项目回顾</a:t>
            </a:r>
          </a:p>
        </p:txBody>
      </p:sp>
      <p:sp>
        <p:nvSpPr>
          <p:cNvPr id="31" name="矩形 30"/>
          <p:cNvSpPr/>
          <p:nvPr/>
        </p:nvSpPr>
        <p:spPr>
          <a:xfrm>
            <a:off x="486706" y="2432846"/>
            <a:ext cx="69762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总体进展</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86706" y="32247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评估总结</a:t>
            </a:r>
          </a:p>
        </p:txBody>
      </p:sp>
      <p:sp>
        <p:nvSpPr>
          <p:cNvPr id="78" name="圆角矩形 77"/>
          <p:cNvSpPr/>
          <p:nvPr/>
        </p:nvSpPr>
        <p:spPr>
          <a:xfrm>
            <a:off x="1627748" y="1475596"/>
            <a:ext cx="1711010" cy="3024336"/>
          </a:xfrm>
          <a:prstGeom prst="roundRect">
            <a:avLst>
              <a:gd name="adj" fmla="val 0"/>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4" name="Oval 15"/>
          <p:cNvSpPr>
            <a:spLocks noChangeArrowheads="1"/>
          </p:cNvSpPr>
          <p:nvPr/>
        </p:nvSpPr>
        <p:spPr bwMode="auto">
          <a:xfrm>
            <a:off x="2141684" y="1142191"/>
            <a:ext cx="688974" cy="688974"/>
          </a:xfrm>
          <a:prstGeom prst="ellipse">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6" name="Freeform 17"/>
          <p:cNvSpPr>
            <a:spLocks noEditPoints="1"/>
          </p:cNvSpPr>
          <p:nvPr/>
        </p:nvSpPr>
        <p:spPr bwMode="auto">
          <a:xfrm>
            <a:off x="2327491" y="1347436"/>
            <a:ext cx="336410" cy="278484"/>
          </a:xfrm>
          <a:custGeom>
            <a:avLst/>
            <a:gdLst>
              <a:gd name="T0" fmla="*/ 274 w 302"/>
              <a:gd name="T1" fmla="*/ 82 h 250"/>
              <a:gd name="T2" fmla="*/ 257 w 302"/>
              <a:gd name="T3" fmla="*/ 99 h 250"/>
              <a:gd name="T4" fmla="*/ 274 w 302"/>
              <a:gd name="T5" fmla="*/ 116 h 250"/>
              <a:gd name="T6" fmla="*/ 291 w 302"/>
              <a:gd name="T7" fmla="*/ 99 h 250"/>
              <a:gd name="T8" fmla="*/ 274 w 302"/>
              <a:gd name="T9" fmla="*/ 82 h 250"/>
              <a:gd name="T10" fmla="*/ 28 w 302"/>
              <a:gd name="T11" fmla="*/ 82 h 250"/>
              <a:gd name="T12" fmla="*/ 11 w 302"/>
              <a:gd name="T13" fmla="*/ 99 h 250"/>
              <a:gd name="T14" fmla="*/ 28 w 302"/>
              <a:gd name="T15" fmla="*/ 116 h 250"/>
              <a:gd name="T16" fmla="*/ 45 w 302"/>
              <a:gd name="T17" fmla="*/ 99 h 250"/>
              <a:gd name="T18" fmla="*/ 28 w 302"/>
              <a:gd name="T19" fmla="*/ 82 h 250"/>
              <a:gd name="T20" fmla="*/ 223 w 302"/>
              <a:gd name="T21" fmla="*/ 51 h 250"/>
              <a:gd name="T22" fmla="*/ 198 w 302"/>
              <a:gd name="T23" fmla="*/ 77 h 250"/>
              <a:gd name="T24" fmla="*/ 223 w 302"/>
              <a:gd name="T25" fmla="*/ 102 h 250"/>
              <a:gd name="T26" fmla="*/ 249 w 302"/>
              <a:gd name="T27" fmla="*/ 77 h 250"/>
              <a:gd name="T28" fmla="*/ 223 w 302"/>
              <a:gd name="T29" fmla="*/ 51 h 250"/>
              <a:gd name="T30" fmla="*/ 302 w 302"/>
              <a:gd name="T31" fmla="*/ 206 h 250"/>
              <a:gd name="T32" fmla="*/ 273 w 302"/>
              <a:gd name="T33" fmla="*/ 206 h 250"/>
              <a:gd name="T34" fmla="*/ 273 w 302"/>
              <a:gd name="T35" fmla="*/ 153 h 250"/>
              <a:gd name="T36" fmla="*/ 266 w 302"/>
              <a:gd name="T37" fmla="*/ 127 h 250"/>
              <a:gd name="T38" fmla="*/ 274 w 302"/>
              <a:gd name="T39" fmla="*/ 126 h 250"/>
              <a:gd name="T40" fmla="*/ 302 w 302"/>
              <a:gd name="T41" fmla="*/ 154 h 250"/>
              <a:gd name="T42" fmla="*/ 302 w 302"/>
              <a:gd name="T43" fmla="*/ 206 h 250"/>
              <a:gd name="T44" fmla="*/ 79 w 302"/>
              <a:gd name="T45" fmla="*/ 51 h 250"/>
              <a:gd name="T46" fmla="*/ 53 w 302"/>
              <a:gd name="T47" fmla="*/ 77 h 250"/>
              <a:gd name="T48" fmla="*/ 79 w 302"/>
              <a:gd name="T49" fmla="*/ 102 h 250"/>
              <a:gd name="T50" fmla="*/ 104 w 302"/>
              <a:gd name="T51" fmla="*/ 77 h 250"/>
              <a:gd name="T52" fmla="*/ 79 w 302"/>
              <a:gd name="T53" fmla="*/ 51 h 250"/>
              <a:gd name="T54" fmla="*/ 28 w 302"/>
              <a:gd name="T55" fmla="*/ 126 h 250"/>
              <a:gd name="T56" fmla="*/ 36 w 302"/>
              <a:gd name="T57" fmla="*/ 127 h 250"/>
              <a:gd name="T58" fmla="*/ 29 w 302"/>
              <a:gd name="T59" fmla="*/ 153 h 250"/>
              <a:gd name="T60" fmla="*/ 29 w 302"/>
              <a:gd name="T61" fmla="*/ 206 h 250"/>
              <a:gd name="T62" fmla="*/ 0 w 302"/>
              <a:gd name="T63" fmla="*/ 206 h 250"/>
              <a:gd name="T64" fmla="*/ 0 w 302"/>
              <a:gd name="T65" fmla="*/ 154 h 250"/>
              <a:gd name="T66" fmla="*/ 28 w 302"/>
              <a:gd name="T67" fmla="*/ 126 h 250"/>
              <a:gd name="T68" fmla="*/ 151 w 302"/>
              <a:gd name="T69" fmla="*/ 0 h 250"/>
              <a:gd name="T70" fmla="*/ 113 w 302"/>
              <a:gd name="T71" fmla="*/ 38 h 250"/>
              <a:gd name="T72" fmla="*/ 151 w 302"/>
              <a:gd name="T73" fmla="*/ 75 h 250"/>
              <a:gd name="T74" fmla="*/ 188 w 302"/>
              <a:gd name="T75" fmla="*/ 38 h 250"/>
              <a:gd name="T76" fmla="*/ 151 w 302"/>
              <a:gd name="T77" fmla="*/ 0 h 250"/>
              <a:gd name="T78" fmla="*/ 264 w 302"/>
              <a:gd name="T79" fmla="*/ 226 h 250"/>
              <a:gd name="T80" fmla="*/ 219 w 302"/>
              <a:gd name="T81" fmla="*/ 226 h 250"/>
              <a:gd name="T82" fmla="*/ 219 w 302"/>
              <a:gd name="T83" fmla="*/ 145 h 250"/>
              <a:gd name="T84" fmla="*/ 211 w 302"/>
              <a:gd name="T85" fmla="*/ 114 h 250"/>
              <a:gd name="T86" fmla="*/ 223 w 302"/>
              <a:gd name="T87" fmla="*/ 112 h 250"/>
              <a:gd name="T88" fmla="*/ 264 w 302"/>
              <a:gd name="T89" fmla="*/ 153 h 250"/>
              <a:gd name="T90" fmla="*/ 264 w 302"/>
              <a:gd name="T91" fmla="*/ 226 h 250"/>
              <a:gd name="T92" fmla="*/ 82 w 302"/>
              <a:gd name="T93" fmla="*/ 145 h 250"/>
              <a:gd name="T94" fmla="*/ 82 w 302"/>
              <a:gd name="T95" fmla="*/ 226 h 250"/>
              <a:gd name="T96" fmla="*/ 38 w 302"/>
              <a:gd name="T97" fmla="*/ 226 h 250"/>
              <a:gd name="T98" fmla="*/ 38 w 302"/>
              <a:gd name="T99" fmla="*/ 153 h 250"/>
              <a:gd name="T100" fmla="*/ 79 w 302"/>
              <a:gd name="T101" fmla="*/ 112 h 250"/>
              <a:gd name="T102" fmla="*/ 90 w 302"/>
              <a:gd name="T103" fmla="*/ 114 h 250"/>
              <a:gd name="T104" fmla="*/ 82 w 302"/>
              <a:gd name="T105" fmla="*/ 145 h 250"/>
              <a:gd name="T106" fmla="*/ 92 w 302"/>
              <a:gd name="T107" fmla="*/ 250 h 250"/>
              <a:gd name="T108" fmla="*/ 210 w 302"/>
              <a:gd name="T109" fmla="*/ 250 h 250"/>
              <a:gd name="T110" fmla="*/ 210 w 302"/>
              <a:gd name="T111" fmla="*/ 145 h 250"/>
              <a:gd name="T112" fmla="*/ 151 w 302"/>
              <a:gd name="T113" fmla="*/ 86 h 250"/>
              <a:gd name="T114" fmla="*/ 92 w 302"/>
              <a:gd name="T115" fmla="*/ 145 h 250"/>
              <a:gd name="T116" fmla="*/ 92 w 302"/>
              <a:gd name="T117"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2" h="250">
                <a:moveTo>
                  <a:pt x="274" y="82"/>
                </a:moveTo>
                <a:cubicBezTo>
                  <a:pt x="265" y="82"/>
                  <a:pt x="257" y="90"/>
                  <a:pt x="257" y="99"/>
                </a:cubicBezTo>
                <a:cubicBezTo>
                  <a:pt x="257" y="109"/>
                  <a:pt x="265" y="116"/>
                  <a:pt x="274" y="116"/>
                </a:cubicBezTo>
                <a:cubicBezTo>
                  <a:pt x="283" y="116"/>
                  <a:pt x="291" y="109"/>
                  <a:pt x="291" y="99"/>
                </a:cubicBezTo>
                <a:cubicBezTo>
                  <a:pt x="291" y="90"/>
                  <a:pt x="283" y="82"/>
                  <a:pt x="274" y="82"/>
                </a:cubicBezTo>
                <a:close/>
                <a:moveTo>
                  <a:pt x="28" y="82"/>
                </a:moveTo>
                <a:cubicBezTo>
                  <a:pt x="18" y="82"/>
                  <a:pt x="11" y="90"/>
                  <a:pt x="11" y="99"/>
                </a:cubicBezTo>
                <a:cubicBezTo>
                  <a:pt x="11" y="109"/>
                  <a:pt x="18" y="116"/>
                  <a:pt x="28" y="116"/>
                </a:cubicBezTo>
                <a:cubicBezTo>
                  <a:pt x="37" y="116"/>
                  <a:pt x="45" y="109"/>
                  <a:pt x="45" y="99"/>
                </a:cubicBezTo>
                <a:cubicBezTo>
                  <a:pt x="45" y="90"/>
                  <a:pt x="37" y="82"/>
                  <a:pt x="28" y="82"/>
                </a:cubicBezTo>
                <a:close/>
                <a:moveTo>
                  <a:pt x="223" y="51"/>
                </a:moveTo>
                <a:cubicBezTo>
                  <a:pt x="209" y="51"/>
                  <a:pt x="198" y="62"/>
                  <a:pt x="198" y="77"/>
                </a:cubicBezTo>
                <a:cubicBezTo>
                  <a:pt x="198" y="91"/>
                  <a:pt x="209" y="102"/>
                  <a:pt x="223" y="102"/>
                </a:cubicBezTo>
                <a:cubicBezTo>
                  <a:pt x="237" y="102"/>
                  <a:pt x="249" y="91"/>
                  <a:pt x="249" y="77"/>
                </a:cubicBezTo>
                <a:cubicBezTo>
                  <a:pt x="249" y="62"/>
                  <a:pt x="237" y="51"/>
                  <a:pt x="223" y="51"/>
                </a:cubicBezTo>
                <a:close/>
                <a:moveTo>
                  <a:pt x="302" y="206"/>
                </a:moveTo>
                <a:cubicBezTo>
                  <a:pt x="273" y="206"/>
                  <a:pt x="273" y="206"/>
                  <a:pt x="273" y="206"/>
                </a:cubicBezTo>
                <a:cubicBezTo>
                  <a:pt x="273" y="153"/>
                  <a:pt x="273" y="153"/>
                  <a:pt x="273" y="153"/>
                </a:cubicBezTo>
                <a:cubicBezTo>
                  <a:pt x="273" y="143"/>
                  <a:pt x="270" y="135"/>
                  <a:pt x="266" y="127"/>
                </a:cubicBezTo>
                <a:cubicBezTo>
                  <a:pt x="269" y="127"/>
                  <a:pt x="271" y="126"/>
                  <a:pt x="274" y="126"/>
                </a:cubicBezTo>
                <a:cubicBezTo>
                  <a:pt x="289" y="126"/>
                  <a:pt x="302" y="139"/>
                  <a:pt x="302" y="154"/>
                </a:cubicBezTo>
                <a:lnTo>
                  <a:pt x="302" y="206"/>
                </a:lnTo>
                <a:close/>
                <a:moveTo>
                  <a:pt x="79" y="51"/>
                </a:moveTo>
                <a:cubicBezTo>
                  <a:pt x="65" y="51"/>
                  <a:pt x="53" y="62"/>
                  <a:pt x="53" y="77"/>
                </a:cubicBezTo>
                <a:cubicBezTo>
                  <a:pt x="53" y="91"/>
                  <a:pt x="65" y="102"/>
                  <a:pt x="79" y="102"/>
                </a:cubicBezTo>
                <a:cubicBezTo>
                  <a:pt x="93" y="102"/>
                  <a:pt x="104" y="91"/>
                  <a:pt x="104" y="77"/>
                </a:cubicBezTo>
                <a:cubicBezTo>
                  <a:pt x="104" y="62"/>
                  <a:pt x="93" y="51"/>
                  <a:pt x="79" y="51"/>
                </a:cubicBezTo>
                <a:close/>
                <a:moveTo>
                  <a:pt x="28" y="126"/>
                </a:moveTo>
                <a:cubicBezTo>
                  <a:pt x="30" y="126"/>
                  <a:pt x="33" y="127"/>
                  <a:pt x="36" y="127"/>
                </a:cubicBezTo>
                <a:cubicBezTo>
                  <a:pt x="31" y="135"/>
                  <a:pt x="29" y="143"/>
                  <a:pt x="29" y="153"/>
                </a:cubicBezTo>
                <a:cubicBezTo>
                  <a:pt x="29" y="206"/>
                  <a:pt x="29" y="206"/>
                  <a:pt x="29" y="206"/>
                </a:cubicBezTo>
                <a:cubicBezTo>
                  <a:pt x="0" y="206"/>
                  <a:pt x="0" y="206"/>
                  <a:pt x="0" y="206"/>
                </a:cubicBezTo>
                <a:cubicBezTo>
                  <a:pt x="0" y="154"/>
                  <a:pt x="0" y="154"/>
                  <a:pt x="0" y="154"/>
                </a:cubicBezTo>
                <a:cubicBezTo>
                  <a:pt x="0" y="139"/>
                  <a:pt x="12" y="126"/>
                  <a:pt x="28" y="126"/>
                </a:cubicBezTo>
                <a:close/>
                <a:moveTo>
                  <a:pt x="151" y="0"/>
                </a:moveTo>
                <a:cubicBezTo>
                  <a:pt x="130" y="0"/>
                  <a:pt x="113" y="17"/>
                  <a:pt x="113" y="38"/>
                </a:cubicBezTo>
                <a:cubicBezTo>
                  <a:pt x="113" y="59"/>
                  <a:pt x="130" y="75"/>
                  <a:pt x="151" y="75"/>
                </a:cubicBezTo>
                <a:cubicBezTo>
                  <a:pt x="172" y="75"/>
                  <a:pt x="188" y="59"/>
                  <a:pt x="188" y="38"/>
                </a:cubicBezTo>
                <a:cubicBezTo>
                  <a:pt x="189" y="17"/>
                  <a:pt x="172" y="0"/>
                  <a:pt x="151" y="0"/>
                </a:cubicBezTo>
                <a:close/>
                <a:moveTo>
                  <a:pt x="264" y="226"/>
                </a:moveTo>
                <a:cubicBezTo>
                  <a:pt x="219" y="226"/>
                  <a:pt x="219" y="226"/>
                  <a:pt x="219" y="226"/>
                </a:cubicBezTo>
                <a:cubicBezTo>
                  <a:pt x="219" y="145"/>
                  <a:pt x="219" y="145"/>
                  <a:pt x="219" y="145"/>
                </a:cubicBezTo>
                <a:cubicBezTo>
                  <a:pt x="219" y="133"/>
                  <a:pt x="216" y="123"/>
                  <a:pt x="211" y="114"/>
                </a:cubicBezTo>
                <a:cubicBezTo>
                  <a:pt x="215" y="113"/>
                  <a:pt x="219" y="112"/>
                  <a:pt x="223" y="112"/>
                </a:cubicBezTo>
                <a:cubicBezTo>
                  <a:pt x="245" y="112"/>
                  <a:pt x="264" y="130"/>
                  <a:pt x="264" y="153"/>
                </a:cubicBezTo>
                <a:lnTo>
                  <a:pt x="264" y="226"/>
                </a:lnTo>
                <a:close/>
                <a:moveTo>
                  <a:pt x="82" y="145"/>
                </a:moveTo>
                <a:cubicBezTo>
                  <a:pt x="82" y="226"/>
                  <a:pt x="82" y="226"/>
                  <a:pt x="82" y="226"/>
                </a:cubicBezTo>
                <a:cubicBezTo>
                  <a:pt x="38" y="226"/>
                  <a:pt x="38" y="226"/>
                  <a:pt x="38" y="226"/>
                </a:cubicBezTo>
                <a:cubicBezTo>
                  <a:pt x="38" y="153"/>
                  <a:pt x="38" y="153"/>
                  <a:pt x="38" y="153"/>
                </a:cubicBezTo>
                <a:cubicBezTo>
                  <a:pt x="38" y="130"/>
                  <a:pt x="56" y="112"/>
                  <a:pt x="79" y="112"/>
                </a:cubicBezTo>
                <a:cubicBezTo>
                  <a:pt x="83" y="112"/>
                  <a:pt x="86" y="113"/>
                  <a:pt x="90" y="114"/>
                </a:cubicBezTo>
                <a:cubicBezTo>
                  <a:pt x="85" y="123"/>
                  <a:pt x="82" y="133"/>
                  <a:pt x="82" y="145"/>
                </a:cubicBezTo>
                <a:close/>
                <a:moveTo>
                  <a:pt x="92" y="250"/>
                </a:moveTo>
                <a:cubicBezTo>
                  <a:pt x="210" y="250"/>
                  <a:pt x="210" y="250"/>
                  <a:pt x="210" y="250"/>
                </a:cubicBezTo>
                <a:cubicBezTo>
                  <a:pt x="210" y="145"/>
                  <a:pt x="210" y="145"/>
                  <a:pt x="210" y="145"/>
                </a:cubicBezTo>
                <a:cubicBezTo>
                  <a:pt x="210" y="112"/>
                  <a:pt x="183" y="86"/>
                  <a:pt x="151" y="86"/>
                </a:cubicBezTo>
                <a:cubicBezTo>
                  <a:pt x="118" y="86"/>
                  <a:pt x="92" y="112"/>
                  <a:pt x="92" y="145"/>
                </a:cubicBezTo>
                <a:lnTo>
                  <a:pt x="92" y="2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0" name="Rectangle 66"/>
          <p:cNvSpPr>
            <a:spLocks noChangeArrowheads="1"/>
          </p:cNvSpPr>
          <p:nvPr/>
        </p:nvSpPr>
        <p:spPr bwMode="auto">
          <a:xfrm>
            <a:off x="1745683" y="2540476"/>
            <a:ext cx="1481142"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以上实时单日数据以及历史单日数据均是基于城市级别的数据，也即是说可以查询到某个城市某一天的疫情情况。基于病例的数据则以单个病例作为基准，信息来自于市级卫健委的疫情通报。</a:t>
            </a:r>
            <a:endParaRPr lang="zh-CN" altLang="zh-CN" sz="1000" dirty="0">
              <a:solidFill>
                <a:schemeClr val="bg1"/>
              </a:solidFill>
              <a:latin typeface="Arial" pitchFamily="34" charset="0"/>
              <a:ea typeface="微软雅黑" pitchFamily="34" charset="-122"/>
            </a:endParaRPr>
          </a:p>
        </p:txBody>
      </p:sp>
      <p:sp>
        <p:nvSpPr>
          <p:cNvPr id="91" name="圆角矩形 90"/>
          <p:cNvSpPr/>
          <p:nvPr/>
        </p:nvSpPr>
        <p:spPr>
          <a:xfrm>
            <a:off x="1946194" y="2138908"/>
            <a:ext cx="1151557"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基于病例的数据</a:t>
            </a:r>
          </a:p>
        </p:txBody>
      </p:sp>
      <p:pic>
        <p:nvPicPr>
          <p:cNvPr id="4" name="图片 3">
            <a:extLst>
              <a:ext uri="{FF2B5EF4-FFF2-40B4-BE49-F238E27FC236}">
                <a16:creationId xmlns:a16="http://schemas.microsoft.com/office/drawing/2014/main" id="{14F63EE5-06AC-4E91-9D8E-DC28493A134B}"/>
              </a:ext>
            </a:extLst>
          </p:cNvPr>
          <p:cNvPicPr>
            <a:picLocks noChangeAspect="1"/>
          </p:cNvPicPr>
          <p:nvPr/>
        </p:nvPicPr>
        <p:blipFill>
          <a:blip r:embed="rId2"/>
          <a:stretch>
            <a:fillRect/>
          </a:stretch>
        </p:blipFill>
        <p:spPr>
          <a:xfrm>
            <a:off x="3529565" y="2870208"/>
            <a:ext cx="4912558" cy="1564129"/>
          </a:xfrm>
          <a:prstGeom prst="rect">
            <a:avLst/>
          </a:prstGeom>
        </p:spPr>
      </p:pic>
      <p:sp>
        <p:nvSpPr>
          <p:cNvPr id="49" name="圆角矩形 77">
            <a:extLst>
              <a:ext uri="{FF2B5EF4-FFF2-40B4-BE49-F238E27FC236}">
                <a16:creationId xmlns:a16="http://schemas.microsoft.com/office/drawing/2014/main" id="{90F165C6-E2C5-4E10-975C-7B80B7B71DD7}"/>
              </a:ext>
            </a:extLst>
          </p:cNvPr>
          <p:cNvSpPr/>
          <p:nvPr/>
        </p:nvSpPr>
        <p:spPr>
          <a:xfrm>
            <a:off x="3524565" y="1492671"/>
            <a:ext cx="3472680" cy="1311364"/>
          </a:xfrm>
          <a:prstGeom prst="roundRect">
            <a:avLst>
              <a:gd name="adj" fmla="val 0"/>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51" name="Rectangle 66">
            <a:extLst>
              <a:ext uri="{FF2B5EF4-FFF2-40B4-BE49-F238E27FC236}">
                <a16:creationId xmlns:a16="http://schemas.microsoft.com/office/drawing/2014/main" id="{4B55153D-F8DD-4628-AACA-04B5827B6B61}"/>
              </a:ext>
            </a:extLst>
          </p:cNvPr>
          <p:cNvSpPr>
            <a:spLocks noChangeArrowheads="1"/>
          </p:cNvSpPr>
          <p:nvPr/>
        </p:nvSpPr>
        <p:spPr bwMode="auto">
          <a:xfrm>
            <a:off x="3755928" y="2133705"/>
            <a:ext cx="300995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基于病例的数据来源于官方通报，描述更加全面，可以追踪到性别、年龄、更具体的地点，完全吻合收集患者时空数据的要求。</a:t>
            </a:r>
          </a:p>
          <a:p>
            <a:pPr algn="just" fontAlgn="base">
              <a:spcBef>
                <a:spcPct val="0"/>
              </a:spcBef>
              <a:spcAft>
                <a:spcPct val="0"/>
              </a:spcAft>
            </a:pPr>
            <a:endParaRPr lang="zh-CN" altLang="zh-CN" sz="1000" dirty="0">
              <a:solidFill>
                <a:schemeClr val="bg1"/>
              </a:solidFill>
              <a:latin typeface="Arial" pitchFamily="34" charset="0"/>
              <a:ea typeface="微软雅黑" pitchFamily="34" charset="-122"/>
            </a:endParaRPr>
          </a:p>
        </p:txBody>
      </p:sp>
      <p:sp>
        <p:nvSpPr>
          <p:cNvPr id="52" name="圆角矩形 90">
            <a:extLst>
              <a:ext uri="{FF2B5EF4-FFF2-40B4-BE49-F238E27FC236}">
                <a16:creationId xmlns:a16="http://schemas.microsoft.com/office/drawing/2014/main" id="{EDF3A8F0-7E7E-4C1E-A02A-01AB80D183D3}"/>
              </a:ext>
            </a:extLst>
          </p:cNvPr>
          <p:cNvSpPr/>
          <p:nvPr/>
        </p:nvSpPr>
        <p:spPr>
          <a:xfrm>
            <a:off x="3759410" y="1731280"/>
            <a:ext cx="1151557"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优势</a:t>
            </a:r>
          </a:p>
        </p:txBody>
      </p:sp>
    </p:spTree>
    <p:extLst>
      <p:ext uri="{BB962C8B-B14F-4D97-AF65-F5344CB8AC3E}">
        <p14:creationId xmlns:p14="http://schemas.microsoft.com/office/powerpoint/2010/main" val="3685290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anim calcmode="lin" valueType="num">
                                      <p:cBhvr>
                                        <p:cTn id="8" dur="500" fill="hold"/>
                                        <p:tgtEl>
                                          <p:spTgt spid="84"/>
                                        </p:tgtEl>
                                        <p:attrNameLst>
                                          <p:attrName>ppt_x</p:attrName>
                                        </p:attrNameLst>
                                      </p:cBhvr>
                                      <p:tavLst>
                                        <p:tav tm="0">
                                          <p:val>
                                            <p:strVal val="#ppt_x"/>
                                          </p:val>
                                        </p:tav>
                                        <p:tav tm="100000">
                                          <p:val>
                                            <p:strVal val="#ppt_x"/>
                                          </p:val>
                                        </p:tav>
                                      </p:tavLst>
                                    </p:anim>
                                    <p:anim calcmode="lin" valueType="num">
                                      <p:cBhvr>
                                        <p:cTn id="9" dur="500" fill="hold"/>
                                        <p:tgtEl>
                                          <p:spTgt spid="8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anim calcmode="lin" valueType="num">
                                      <p:cBhvr>
                                        <p:cTn id="13" dur="500" fill="hold"/>
                                        <p:tgtEl>
                                          <p:spTgt spid="86"/>
                                        </p:tgtEl>
                                        <p:attrNameLst>
                                          <p:attrName>ppt_x</p:attrName>
                                        </p:attrNameLst>
                                      </p:cBhvr>
                                      <p:tavLst>
                                        <p:tav tm="0">
                                          <p:val>
                                            <p:strVal val="#ppt_x"/>
                                          </p:val>
                                        </p:tav>
                                        <p:tav tm="100000">
                                          <p:val>
                                            <p:strVal val="#ppt_x"/>
                                          </p:val>
                                        </p:tav>
                                      </p:tavLst>
                                    </p:anim>
                                    <p:anim calcmode="lin" valueType="num">
                                      <p:cBhvr>
                                        <p:cTn id="14" dur="500" fill="hold"/>
                                        <p:tgtEl>
                                          <p:spTgt spid="8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anim calcmode="lin" valueType="num">
                                      <p:cBhvr>
                                        <p:cTn id="18" dur="500" fill="hold"/>
                                        <p:tgtEl>
                                          <p:spTgt spid="78"/>
                                        </p:tgtEl>
                                        <p:attrNameLst>
                                          <p:attrName>ppt_x</p:attrName>
                                        </p:attrNameLst>
                                      </p:cBhvr>
                                      <p:tavLst>
                                        <p:tav tm="0">
                                          <p:val>
                                            <p:strVal val="#ppt_x"/>
                                          </p:val>
                                        </p:tav>
                                        <p:tav tm="100000">
                                          <p:val>
                                            <p:strVal val="#ppt_x"/>
                                          </p:val>
                                        </p:tav>
                                      </p:tavLst>
                                    </p:anim>
                                    <p:anim calcmode="lin" valueType="num">
                                      <p:cBhvr>
                                        <p:cTn id="19" dur="500" fill="hold"/>
                                        <p:tgtEl>
                                          <p:spTgt spid="78"/>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500"/>
                                  </p:stCondLst>
                                  <p:childTnLst>
                                    <p:set>
                                      <p:cBhvr>
                                        <p:cTn id="21" dur="1" fill="hold">
                                          <p:stCondLst>
                                            <p:cond delay="0"/>
                                          </p:stCondLst>
                                        </p:cTn>
                                        <p:tgtEl>
                                          <p:spTgt spid="91"/>
                                        </p:tgtEl>
                                        <p:attrNameLst>
                                          <p:attrName>style.visibility</p:attrName>
                                        </p:attrNameLst>
                                      </p:cBhvr>
                                      <p:to>
                                        <p:strVal val="visible"/>
                                      </p:to>
                                    </p:set>
                                    <p:anim calcmode="lin" valueType="num">
                                      <p:cBhvr>
                                        <p:cTn id="22" dur="300" fill="hold"/>
                                        <p:tgtEl>
                                          <p:spTgt spid="91"/>
                                        </p:tgtEl>
                                        <p:attrNameLst>
                                          <p:attrName>ppt_w</p:attrName>
                                        </p:attrNameLst>
                                      </p:cBhvr>
                                      <p:tavLst>
                                        <p:tav tm="0">
                                          <p:val>
                                            <p:fltVal val="0"/>
                                          </p:val>
                                        </p:tav>
                                        <p:tav tm="100000">
                                          <p:val>
                                            <p:strVal val="#ppt_w"/>
                                          </p:val>
                                        </p:tav>
                                      </p:tavLst>
                                    </p:anim>
                                    <p:anim calcmode="lin" valueType="num">
                                      <p:cBhvr>
                                        <p:cTn id="23" dur="300" fill="hold"/>
                                        <p:tgtEl>
                                          <p:spTgt spid="91"/>
                                        </p:tgtEl>
                                        <p:attrNameLst>
                                          <p:attrName>ppt_h</p:attrName>
                                        </p:attrNameLst>
                                      </p:cBhvr>
                                      <p:tavLst>
                                        <p:tav tm="0">
                                          <p:val>
                                            <p:fltVal val="0"/>
                                          </p:val>
                                        </p:tav>
                                        <p:tav tm="100000">
                                          <p:val>
                                            <p:strVal val="#ppt_h"/>
                                          </p:val>
                                        </p:tav>
                                      </p:tavLst>
                                    </p:anim>
                                    <p:animEffect transition="in" filter="fade">
                                      <p:cBhvr>
                                        <p:cTn id="24" dur="300"/>
                                        <p:tgtEl>
                                          <p:spTgt spid="91"/>
                                        </p:tgtEl>
                                      </p:cBhvr>
                                    </p:animEffect>
                                  </p:childTnLst>
                                </p:cTn>
                              </p:par>
                              <p:par>
                                <p:cTn id="25" presetID="6" presetClass="emph" presetSubtype="0" autoRev="1" fill="hold" grpId="1" nodeType="withEffect">
                                  <p:stCondLst>
                                    <p:cond delay="800"/>
                                  </p:stCondLst>
                                  <p:childTnLst>
                                    <p:animScale>
                                      <p:cBhvr>
                                        <p:cTn id="26" dur="150" fill="hold"/>
                                        <p:tgtEl>
                                          <p:spTgt spid="91"/>
                                        </p:tgtEl>
                                      </p:cBhvr>
                                      <p:by x="110000" y="110000"/>
                                    </p:animScale>
                                  </p:childTnLst>
                                </p:cTn>
                              </p:par>
                              <p:par>
                                <p:cTn id="27" presetID="55" presetClass="entr" presetSubtype="0" fill="hold" grpId="0" nodeType="withEffect">
                                  <p:stCondLst>
                                    <p:cond delay="800"/>
                                  </p:stCondLst>
                                  <p:childTnLst>
                                    <p:set>
                                      <p:cBhvr>
                                        <p:cTn id="28" dur="1" fill="hold">
                                          <p:stCondLst>
                                            <p:cond delay="0"/>
                                          </p:stCondLst>
                                        </p:cTn>
                                        <p:tgtEl>
                                          <p:spTgt spid="90"/>
                                        </p:tgtEl>
                                        <p:attrNameLst>
                                          <p:attrName>style.visibility</p:attrName>
                                        </p:attrNameLst>
                                      </p:cBhvr>
                                      <p:to>
                                        <p:strVal val="visible"/>
                                      </p:to>
                                    </p:set>
                                    <p:anim calcmode="lin" valueType="num">
                                      <p:cBhvr>
                                        <p:cTn id="29" dur="500" fill="hold"/>
                                        <p:tgtEl>
                                          <p:spTgt spid="90"/>
                                        </p:tgtEl>
                                        <p:attrNameLst>
                                          <p:attrName>ppt_w</p:attrName>
                                        </p:attrNameLst>
                                      </p:cBhvr>
                                      <p:tavLst>
                                        <p:tav tm="0">
                                          <p:val>
                                            <p:strVal val="#ppt_w*0.70"/>
                                          </p:val>
                                        </p:tav>
                                        <p:tav tm="100000">
                                          <p:val>
                                            <p:strVal val="#ppt_w"/>
                                          </p:val>
                                        </p:tav>
                                      </p:tavLst>
                                    </p:anim>
                                    <p:anim calcmode="lin" valueType="num">
                                      <p:cBhvr>
                                        <p:cTn id="30" dur="500" fill="hold"/>
                                        <p:tgtEl>
                                          <p:spTgt spid="90"/>
                                        </p:tgtEl>
                                        <p:attrNameLst>
                                          <p:attrName>ppt_h</p:attrName>
                                        </p:attrNameLst>
                                      </p:cBhvr>
                                      <p:tavLst>
                                        <p:tav tm="0">
                                          <p:val>
                                            <p:strVal val="#ppt_h"/>
                                          </p:val>
                                        </p:tav>
                                        <p:tav tm="100000">
                                          <p:val>
                                            <p:strVal val="#ppt_h"/>
                                          </p:val>
                                        </p:tav>
                                      </p:tavLst>
                                    </p:anim>
                                    <p:animEffect transition="in" filter="fade">
                                      <p:cBhvr>
                                        <p:cTn id="31" dur="500"/>
                                        <p:tgtEl>
                                          <p:spTgt spid="90"/>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anim calcmode="lin" valueType="num">
                                      <p:cBhvr>
                                        <p:cTn id="35" dur="500" fill="hold"/>
                                        <p:tgtEl>
                                          <p:spTgt spid="49"/>
                                        </p:tgtEl>
                                        <p:attrNameLst>
                                          <p:attrName>ppt_x</p:attrName>
                                        </p:attrNameLst>
                                      </p:cBhvr>
                                      <p:tavLst>
                                        <p:tav tm="0">
                                          <p:val>
                                            <p:strVal val="#ppt_x"/>
                                          </p:val>
                                        </p:tav>
                                        <p:tav tm="100000">
                                          <p:val>
                                            <p:strVal val="#ppt_x"/>
                                          </p:val>
                                        </p:tav>
                                      </p:tavLst>
                                    </p:anim>
                                    <p:anim calcmode="lin" valueType="num">
                                      <p:cBhvr>
                                        <p:cTn id="36" dur="500" fill="hold"/>
                                        <p:tgtEl>
                                          <p:spTgt spid="49"/>
                                        </p:tgtEl>
                                        <p:attrNameLst>
                                          <p:attrName>ppt_y</p:attrName>
                                        </p:attrNameLst>
                                      </p:cBhvr>
                                      <p:tavLst>
                                        <p:tav tm="0">
                                          <p:val>
                                            <p:strVal val="#ppt_y+.1"/>
                                          </p:val>
                                        </p:tav>
                                        <p:tav tm="100000">
                                          <p:val>
                                            <p:strVal val="#ppt_y"/>
                                          </p:val>
                                        </p:tav>
                                      </p:tavLst>
                                    </p:anim>
                                  </p:childTnLst>
                                </p:cTn>
                              </p:par>
                              <p:par>
                                <p:cTn id="37" presetID="55" presetClass="entr" presetSubtype="0" fill="hold" grpId="0" nodeType="withEffect">
                                  <p:stCondLst>
                                    <p:cond delay="80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strVal val="#ppt_w*0.70"/>
                                          </p:val>
                                        </p:tav>
                                        <p:tav tm="100000">
                                          <p:val>
                                            <p:strVal val="#ppt_w"/>
                                          </p:val>
                                        </p:tav>
                                      </p:tavLst>
                                    </p:anim>
                                    <p:anim calcmode="lin" valueType="num">
                                      <p:cBhvr>
                                        <p:cTn id="40" dur="500" fill="hold"/>
                                        <p:tgtEl>
                                          <p:spTgt spid="51"/>
                                        </p:tgtEl>
                                        <p:attrNameLst>
                                          <p:attrName>ppt_h</p:attrName>
                                        </p:attrNameLst>
                                      </p:cBhvr>
                                      <p:tavLst>
                                        <p:tav tm="0">
                                          <p:val>
                                            <p:strVal val="#ppt_h"/>
                                          </p:val>
                                        </p:tav>
                                        <p:tav tm="100000">
                                          <p:val>
                                            <p:strVal val="#ppt_h"/>
                                          </p:val>
                                        </p:tav>
                                      </p:tavLst>
                                    </p:anim>
                                    <p:animEffect transition="in" filter="fade">
                                      <p:cBhvr>
                                        <p:cTn id="41" dur="500"/>
                                        <p:tgtEl>
                                          <p:spTgt spid="51"/>
                                        </p:tgtEl>
                                      </p:cBhvr>
                                    </p:animEffect>
                                  </p:childTnLst>
                                </p:cTn>
                              </p:par>
                              <p:par>
                                <p:cTn id="42" presetID="53" presetClass="entr" presetSubtype="16" fill="hold" grpId="0" nodeType="withEffect">
                                  <p:stCondLst>
                                    <p:cond delay="500"/>
                                  </p:stCondLst>
                                  <p:childTnLst>
                                    <p:set>
                                      <p:cBhvr>
                                        <p:cTn id="43" dur="1" fill="hold">
                                          <p:stCondLst>
                                            <p:cond delay="0"/>
                                          </p:stCondLst>
                                        </p:cTn>
                                        <p:tgtEl>
                                          <p:spTgt spid="52"/>
                                        </p:tgtEl>
                                        <p:attrNameLst>
                                          <p:attrName>style.visibility</p:attrName>
                                        </p:attrNameLst>
                                      </p:cBhvr>
                                      <p:to>
                                        <p:strVal val="visible"/>
                                      </p:to>
                                    </p:set>
                                    <p:anim calcmode="lin" valueType="num">
                                      <p:cBhvr>
                                        <p:cTn id="44" dur="300" fill="hold"/>
                                        <p:tgtEl>
                                          <p:spTgt spid="52"/>
                                        </p:tgtEl>
                                        <p:attrNameLst>
                                          <p:attrName>ppt_w</p:attrName>
                                        </p:attrNameLst>
                                      </p:cBhvr>
                                      <p:tavLst>
                                        <p:tav tm="0">
                                          <p:val>
                                            <p:fltVal val="0"/>
                                          </p:val>
                                        </p:tav>
                                        <p:tav tm="100000">
                                          <p:val>
                                            <p:strVal val="#ppt_w"/>
                                          </p:val>
                                        </p:tav>
                                      </p:tavLst>
                                    </p:anim>
                                    <p:anim calcmode="lin" valueType="num">
                                      <p:cBhvr>
                                        <p:cTn id="45" dur="300" fill="hold"/>
                                        <p:tgtEl>
                                          <p:spTgt spid="52"/>
                                        </p:tgtEl>
                                        <p:attrNameLst>
                                          <p:attrName>ppt_h</p:attrName>
                                        </p:attrNameLst>
                                      </p:cBhvr>
                                      <p:tavLst>
                                        <p:tav tm="0">
                                          <p:val>
                                            <p:fltVal val="0"/>
                                          </p:val>
                                        </p:tav>
                                        <p:tav tm="100000">
                                          <p:val>
                                            <p:strVal val="#ppt_h"/>
                                          </p:val>
                                        </p:tav>
                                      </p:tavLst>
                                    </p:anim>
                                    <p:animEffect transition="in" filter="fade">
                                      <p:cBhvr>
                                        <p:cTn id="46" dur="300"/>
                                        <p:tgtEl>
                                          <p:spTgt spid="52"/>
                                        </p:tgtEl>
                                      </p:cBhvr>
                                    </p:animEffect>
                                  </p:childTnLst>
                                </p:cTn>
                              </p:par>
                              <p:par>
                                <p:cTn id="47" presetID="6" presetClass="emph" presetSubtype="0" autoRev="1" fill="hold" grpId="1" nodeType="withEffect">
                                  <p:stCondLst>
                                    <p:cond delay="800"/>
                                  </p:stCondLst>
                                  <p:childTnLst>
                                    <p:animScale>
                                      <p:cBhvr>
                                        <p:cTn id="48" dur="150" fill="hold"/>
                                        <p:tgtEl>
                                          <p:spTgt spid="52"/>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4" grpId="0" animBg="1"/>
      <p:bldP spid="86" grpId="0" animBg="1"/>
      <p:bldP spid="90" grpId="0"/>
      <p:bldP spid="91" grpId="0" animBg="1"/>
      <p:bldP spid="91" grpId="1" animBg="1"/>
      <p:bldP spid="49" grpId="0" animBg="1"/>
      <p:bldP spid="51" grpId="0"/>
      <p:bldP spid="52" grpId="0" animBg="1"/>
      <p:bldP spid="5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项目进展</a:t>
            </a:r>
          </a:p>
        </p:txBody>
      </p:sp>
      <p:sp>
        <p:nvSpPr>
          <p:cNvPr id="25" name="矩形 24"/>
          <p:cNvSpPr/>
          <p:nvPr/>
        </p:nvSpPr>
        <p:spPr>
          <a:xfrm>
            <a:off x="486706" y="165324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项目回顾</a:t>
            </a:r>
          </a:p>
        </p:txBody>
      </p:sp>
      <p:sp>
        <p:nvSpPr>
          <p:cNvPr id="31" name="矩形 30"/>
          <p:cNvSpPr/>
          <p:nvPr/>
        </p:nvSpPr>
        <p:spPr>
          <a:xfrm>
            <a:off x="486706" y="2432846"/>
            <a:ext cx="69762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总体进展</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86706" y="32247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评估总结</a:t>
            </a:r>
          </a:p>
        </p:txBody>
      </p:sp>
      <p:sp>
        <p:nvSpPr>
          <p:cNvPr id="51" name="圆角矩形 79">
            <a:extLst>
              <a:ext uri="{FF2B5EF4-FFF2-40B4-BE49-F238E27FC236}">
                <a16:creationId xmlns:a16="http://schemas.microsoft.com/office/drawing/2014/main" id="{FB05D703-B74E-40E7-BE95-8119DC0A17C3}"/>
              </a:ext>
            </a:extLst>
          </p:cNvPr>
          <p:cNvSpPr/>
          <p:nvPr/>
        </p:nvSpPr>
        <p:spPr>
          <a:xfrm>
            <a:off x="1647477" y="1490836"/>
            <a:ext cx="1711010" cy="3024336"/>
          </a:xfrm>
          <a:prstGeom prst="roundRect">
            <a:avLst>
              <a:gd name="adj" fmla="val 0"/>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53" name="Oval 14">
            <a:extLst>
              <a:ext uri="{FF2B5EF4-FFF2-40B4-BE49-F238E27FC236}">
                <a16:creationId xmlns:a16="http://schemas.microsoft.com/office/drawing/2014/main" id="{15A1C661-491F-42E6-9A77-65E2129AC9C8}"/>
              </a:ext>
            </a:extLst>
          </p:cNvPr>
          <p:cNvSpPr>
            <a:spLocks noChangeArrowheads="1"/>
          </p:cNvSpPr>
          <p:nvPr/>
        </p:nvSpPr>
        <p:spPr bwMode="auto">
          <a:xfrm>
            <a:off x="2141535" y="1157431"/>
            <a:ext cx="688974" cy="688974"/>
          </a:xfrm>
          <a:prstGeom prst="ellipse">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54" name="Freeform 18">
            <a:extLst>
              <a:ext uri="{FF2B5EF4-FFF2-40B4-BE49-F238E27FC236}">
                <a16:creationId xmlns:a16="http://schemas.microsoft.com/office/drawing/2014/main" id="{FCC86F8F-E2E9-4BE7-B717-211352DD5B16}"/>
              </a:ext>
            </a:extLst>
          </p:cNvPr>
          <p:cNvSpPr/>
          <p:nvPr/>
        </p:nvSpPr>
        <p:spPr bwMode="auto">
          <a:xfrm>
            <a:off x="2317733" y="1370473"/>
            <a:ext cx="339754" cy="262890"/>
          </a:xfrm>
          <a:custGeom>
            <a:avLst/>
            <a:gdLst>
              <a:gd name="T0" fmla="*/ 299 w 305"/>
              <a:gd name="T1" fmla="*/ 59 h 236"/>
              <a:gd name="T2" fmla="*/ 240 w 305"/>
              <a:gd name="T3" fmla="*/ 118 h 236"/>
              <a:gd name="T4" fmla="*/ 187 w 305"/>
              <a:gd name="T5" fmla="*/ 172 h 236"/>
              <a:gd name="T6" fmla="*/ 128 w 305"/>
              <a:gd name="T7" fmla="*/ 230 h 236"/>
              <a:gd name="T8" fmla="*/ 106 w 305"/>
              <a:gd name="T9" fmla="*/ 230 h 236"/>
              <a:gd name="T10" fmla="*/ 75 w 305"/>
              <a:gd name="T11" fmla="*/ 199 h 236"/>
              <a:gd name="T12" fmla="*/ 65 w 305"/>
              <a:gd name="T13" fmla="*/ 187 h 236"/>
              <a:gd name="T14" fmla="*/ 6 w 305"/>
              <a:gd name="T15" fmla="*/ 128 h 236"/>
              <a:gd name="T16" fmla="*/ 6 w 305"/>
              <a:gd name="T17" fmla="*/ 106 h 236"/>
              <a:gd name="T18" fmla="*/ 37 w 305"/>
              <a:gd name="T19" fmla="*/ 75 h 236"/>
              <a:gd name="T20" fmla="*/ 59 w 305"/>
              <a:gd name="T21" fmla="*/ 75 h 236"/>
              <a:gd name="T22" fmla="*/ 118 w 305"/>
              <a:gd name="T23" fmla="*/ 134 h 236"/>
              <a:gd name="T24" fmla="*/ 246 w 305"/>
              <a:gd name="T25" fmla="*/ 6 h 236"/>
              <a:gd name="T26" fmla="*/ 268 w 305"/>
              <a:gd name="T27" fmla="*/ 6 h 236"/>
              <a:gd name="T28" fmla="*/ 299 w 305"/>
              <a:gd name="T29" fmla="*/ 37 h 236"/>
              <a:gd name="T30" fmla="*/ 299 w 305"/>
              <a:gd name="T31" fmla="*/ 5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5" h="236">
                <a:moveTo>
                  <a:pt x="299" y="59"/>
                </a:moveTo>
                <a:cubicBezTo>
                  <a:pt x="240" y="118"/>
                  <a:pt x="240" y="118"/>
                  <a:pt x="240" y="118"/>
                </a:cubicBezTo>
                <a:cubicBezTo>
                  <a:pt x="187" y="172"/>
                  <a:pt x="187" y="172"/>
                  <a:pt x="187" y="172"/>
                </a:cubicBezTo>
                <a:cubicBezTo>
                  <a:pt x="128" y="230"/>
                  <a:pt x="128" y="230"/>
                  <a:pt x="128" y="230"/>
                </a:cubicBezTo>
                <a:cubicBezTo>
                  <a:pt x="122" y="236"/>
                  <a:pt x="112" y="236"/>
                  <a:pt x="106" y="230"/>
                </a:cubicBezTo>
                <a:cubicBezTo>
                  <a:pt x="75" y="199"/>
                  <a:pt x="75" y="199"/>
                  <a:pt x="75" y="199"/>
                </a:cubicBezTo>
                <a:cubicBezTo>
                  <a:pt x="65" y="187"/>
                  <a:pt x="65" y="187"/>
                  <a:pt x="65" y="187"/>
                </a:cubicBezTo>
                <a:cubicBezTo>
                  <a:pt x="6" y="128"/>
                  <a:pt x="6" y="128"/>
                  <a:pt x="6" y="128"/>
                </a:cubicBezTo>
                <a:cubicBezTo>
                  <a:pt x="0" y="122"/>
                  <a:pt x="0" y="112"/>
                  <a:pt x="6" y="106"/>
                </a:cubicBezTo>
                <a:cubicBezTo>
                  <a:pt x="37" y="75"/>
                  <a:pt x="37" y="75"/>
                  <a:pt x="37" y="75"/>
                </a:cubicBezTo>
                <a:cubicBezTo>
                  <a:pt x="43" y="69"/>
                  <a:pt x="53" y="69"/>
                  <a:pt x="59" y="75"/>
                </a:cubicBezTo>
                <a:cubicBezTo>
                  <a:pt x="118" y="134"/>
                  <a:pt x="118" y="134"/>
                  <a:pt x="118" y="134"/>
                </a:cubicBezTo>
                <a:cubicBezTo>
                  <a:pt x="246" y="6"/>
                  <a:pt x="246" y="6"/>
                  <a:pt x="246" y="6"/>
                </a:cubicBezTo>
                <a:cubicBezTo>
                  <a:pt x="252" y="0"/>
                  <a:pt x="262" y="0"/>
                  <a:pt x="268" y="6"/>
                </a:cubicBezTo>
                <a:cubicBezTo>
                  <a:pt x="299" y="37"/>
                  <a:pt x="299" y="37"/>
                  <a:pt x="299" y="37"/>
                </a:cubicBezTo>
                <a:cubicBezTo>
                  <a:pt x="305" y="43"/>
                  <a:pt x="305" y="53"/>
                  <a:pt x="299" y="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7" name="Rectangle 66">
            <a:extLst>
              <a:ext uri="{FF2B5EF4-FFF2-40B4-BE49-F238E27FC236}">
                <a16:creationId xmlns:a16="http://schemas.microsoft.com/office/drawing/2014/main" id="{66D92204-CEAC-42AA-A92E-AFC8D819DE2A}"/>
              </a:ext>
            </a:extLst>
          </p:cNvPr>
          <p:cNvSpPr>
            <a:spLocks noChangeArrowheads="1"/>
          </p:cNvSpPr>
          <p:nvPr/>
        </p:nvSpPr>
        <p:spPr bwMode="auto">
          <a:xfrm>
            <a:off x="1755560" y="2555716"/>
            <a:ext cx="1481142"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首先是通报的数据有重复和缺失，同样的病例可能多次通报，病例的编号不连续，发布的文本信息没有结构，信息不易提取，这里主要是指地区信息，另外，很多对单个病例情况的通报信息比较模糊</a:t>
            </a:r>
            <a:endParaRPr lang="zh-CN" altLang="zh-CN" sz="1000" dirty="0">
              <a:solidFill>
                <a:schemeClr val="bg1"/>
              </a:solidFill>
              <a:latin typeface="Arial" pitchFamily="34" charset="0"/>
              <a:ea typeface="微软雅黑" pitchFamily="34" charset="-122"/>
            </a:endParaRPr>
          </a:p>
        </p:txBody>
      </p:sp>
      <p:sp>
        <p:nvSpPr>
          <p:cNvPr id="58" name="圆角矩形 94">
            <a:extLst>
              <a:ext uri="{FF2B5EF4-FFF2-40B4-BE49-F238E27FC236}">
                <a16:creationId xmlns:a16="http://schemas.microsoft.com/office/drawing/2014/main" id="{9CF3DADD-7013-4813-8C49-271CF831D4DF}"/>
              </a:ext>
            </a:extLst>
          </p:cNvPr>
          <p:cNvSpPr/>
          <p:nvPr/>
        </p:nvSpPr>
        <p:spPr>
          <a:xfrm>
            <a:off x="1956071" y="2154148"/>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工作难点</a:t>
            </a:r>
          </a:p>
        </p:txBody>
      </p:sp>
      <p:sp>
        <p:nvSpPr>
          <p:cNvPr id="61" name="圆角矩形 79">
            <a:extLst>
              <a:ext uri="{FF2B5EF4-FFF2-40B4-BE49-F238E27FC236}">
                <a16:creationId xmlns:a16="http://schemas.microsoft.com/office/drawing/2014/main" id="{7FE5AAE3-766B-49C0-AF57-9A66F6A791AE}"/>
              </a:ext>
            </a:extLst>
          </p:cNvPr>
          <p:cNvSpPr/>
          <p:nvPr/>
        </p:nvSpPr>
        <p:spPr>
          <a:xfrm>
            <a:off x="3667081" y="999475"/>
            <a:ext cx="4793351" cy="1571481"/>
          </a:xfrm>
          <a:prstGeom prst="roundRect">
            <a:avLst>
              <a:gd name="adj" fmla="val 0"/>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62" name="Rectangle 66">
            <a:extLst>
              <a:ext uri="{FF2B5EF4-FFF2-40B4-BE49-F238E27FC236}">
                <a16:creationId xmlns:a16="http://schemas.microsoft.com/office/drawing/2014/main" id="{F7BB5D75-08B1-4E73-99A8-E021099539BD}"/>
              </a:ext>
            </a:extLst>
          </p:cNvPr>
          <p:cNvSpPr>
            <a:spLocks noChangeArrowheads="1"/>
          </p:cNvSpPr>
          <p:nvPr/>
        </p:nvSpPr>
        <p:spPr bwMode="auto">
          <a:xfrm>
            <a:off x="3923928" y="1183059"/>
            <a:ext cx="4248472"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    其次是具体到病例的通报通常只有市级卫健委才会通报，全中国的地级市大约</a:t>
            </a:r>
            <a:r>
              <a:rPr lang="en-US" altLang="zh-CN" sz="1000" dirty="0">
                <a:solidFill>
                  <a:schemeClr val="bg1"/>
                </a:solidFill>
                <a:latin typeface="Arial" pitchFamily="34" charset="0"/>
                <a:ea typeface="微软雅黑" pitchFamily="34" charset="-122"/>
              </a:rPr>
              <a:t>300</a:t>
            </a:r>
            <a:r>
              <a:rPr lang="zh-CN" altLang="en-US" sz="1000" dirty="0">
                <a:solidFill>
                  <a:schemeClr val="bg1"/>
                </a:solidFill>
                <a:latin typeface="Arial" pitchFamily="34" charset="0"/>
                <a:ea typeface="微软雅黑" pitchFamily="34" charset="-122"/>
              </a:rPr>
              <a:t>多个，工作量太大，并且不是所有的地级市都会通报具体病例情况，目前我收集了广东省所有可以获取到的地级市的疫情通报文章，部分地级市没有疫情发布页，例如河源市、中山市等等。</a:t>
            </a:r>
            <a:endParaRPr lang="en-US" altLang="zh-CN" sz="1000" dirty="0">
              <a:solidFill>
                <a:schemeClr val="bg1"/>
              </a:solidFill>
              <a:latin typeface="Arial" pitchFamily="34" charset="0"/>
              <a:ea typeface="微软雅黑" pitchFamily="34" charset="-122"/>
            </a:endParaRPr>
          </a:p>
          <a:p>
            <a:pPr algn="just" fontAlgn="base">
              <a:spcBef>
                <a:spcPct val="0"/>
              </a:spcBef>
              <a:spcAft>
                <a:spcPct val="0"/>
              </a:spcAft>
            </a:pPr>
            <a:r>
              <a:rPr lang="en-US" altLang="zh-CN" sz="1000" dirty="0">
                <a:solidFill>
                  <a:schemeClr val="bg1"/>
                </a:solidFill>
                <a:latin typeface="Arial" pitchFamily="34" charset="0"/>
                <a:ea typeface="微软雅黑" pitchFamily="34" charset="-122"/>
              </a:rPr>
              <a:t>    </a:t>
            </a:r>
            <a:r>
              <a:rPr lang="zh-CN" altLang="en-US" sz="1000" dirty="0">
                <a:solidFill>
                  <a:schemeClr val="bg1"/>
                </a:solidFill>
                <a:latin typeface="Arial" pitchFamily="34" charset="0"/>
                <a:ea typeface="微软雅黑" pitchFamily="34" charset="-122"/>
              </a:rPr>
              <a:t>截至今年</a:t>
            </a:r>
            <a:r>
              <a:rPr lang="en-US" altLang="zh-CN" sz="1000" dirty="0">
                <a:solidFill>
                  <a:schemeClr val="bg1"/>
                </a:solidFill>
                <a:latin typeface="Arial" pitchFamily="34" charset="0"/>
                <a:ea typeface="微软雅黑" pitchFamily="34" charset="-122"/>
              </a:rPr>
              <a:t>1</a:t>
            </a:r>
            <a:r>
              <a:rPr lang="zh-CN" altLang="en-US" sz="1000" dirty="0">
                <a:solidFill>
                  <a:schemeClr val="bg1"/>
                </a:solidFill>
                <a:latin typeface="Arial" pitchFamily="34" charset="0"/>
                <a:ea typeface="微软雅黑" pitchFamily="34" charset="-122"/>
              </a:rPr>
              <a:t>月底，我还对于深圳发布的通报进行了过滤和整理，如下：</a:t>
            </a:r>
            <a:endParaRPr lang="en-US" altLang="zh-CN" sz="1000" dirty="0">
              <a:solidFill>
                <a:schemeClr val="bg1"/>
              </a:solidFill>
              <a:latin typeface="Arial" pitchFamily="34" charset="0"/>
              <a:ea typeface="微软雅黑" pitchFamily="34" charset="-122"/>
            </a:endParaRPr>
          </a:p>
          <a:p>
            <a:pPr algn="just" fontAlgn="base">
              <a:spcBef>
                <a:spcPct val="0"/>
              </a:spcBef>
              <a:spcAft>
                <a:spcPct val="0"/>
              </a:spcAft>
            </a:pPr>
            <a:r>
              <a:rPr lang="en-US" altLang="zh-CN" sz="1000" dirty="0">
                <a:solidFill>
                  <a:schemeClr val="bg1"/>
                </a:solidFill>
                <a:latin typeface="Arial" pitchFamily="34" charset="0"/>
                <a:ea typeface="微软雅黑" pitchFamily="34" charset="-122"/>
              </a:rPr>
              <a:t>    </a:t>
            </a:r>
            <a:r>
              <a:rPr lang="zh-CN" altLang="en-US" sz="1000" dirty="0">
                <a:solidFill>
                  <a:schemeClr val="bg1"/>
                </a:solidFill>
                <a:latin typeface="Arial" pitchFamily="34" charset="0"/>
                <a:ea typeface="微软雅黑" pitchFamily="34" charset="-122"/>
              </a:rPr>
              <a:t>可以发现，对于深圳市，本土确诊病例集中在</a:t>
            </a:r>
            <a:r>
              <a:rPr lang="en-US" altLang="zh-CN" sz="1000" dirty="0">
                <a:solidFill>
                  <a:schemeClr val="bg1"/>
                </a:solidFill>
                <a:latin typeface="Arial" pitchFamily="34" charset="0"/>
                <a:ea typeface="微软雅黑" pitchFamily="34" charset="-122"/>
              </a:rPr>
              <a:t>2020</a:t>
            </a:r>
            <a:r>
              <a:rPr lang="zh-CN" altLang="en-US" sz="1000" dirty="0">
                <a:solidFill>
                  <a:schemeClr val="bg1"/>
                </a:solidFill>
                <a:latin typeface="Arial" pitchFamily="34" charset="0"/>
                <a:ea typeface="微软雅黑" pitchFamily="34" charset="-122"/>
              </a:rPr>
              <a:t>年</a:t>
            </a:r>
            <a:r>
              <a:rPr lang="en-US" altLang="zh-CN" sz="1000" dirty="0">
                <a:solidFill>
                  <a:schemeClr val="bg1"/>
                </a:solidFill>
                <a:latin typeface="Arial" pitchFamily="34" charset="0"/>
                <a:ea typeface="微软雅黑" pitchFamily="34" charset="-122"/>
              </a:rPr>
              <a:t>1</a:t>
            </a:r>
            <a:r>
              <a:rPr lang="zh-CN" altLang="en-US" sz="1000" dirty="0">
                <a:solidFill>
                  <a:schemeClr val="bg1"/>
                </a:solidFill>
                <a:latin typeface="Arial" pitchFamily="34" charset="0"/>
                <a:ea typeface="微软雅黑" pitchFamily="34" charset="-122"/>
              </a:rPr>
              <a:t>月到</a:t>
            </a:r>
            <a:r>
              <a:rPr lang="en-US" altLang="zh-CN" sz="1000" dirty="0">
                <a:solidFill>
                  <a:schemeClr val="bg1"/>
                </a:solidFill>
                <a:latin typeface="Arial" pitchFamily="34" charset="0"/>
                <a:ea typeface="微软雅黑" pitchFamily="34" charset="-122"/>
              </a:rPr>
              <a:t>2</a:t>
            </a:r>
            <a:r>
              <a:rPr lang="zh-CN" altLang="en-US" sz="1000" dirty="0">
                <a:solidFill>
                  <a:schemeClr val="bg1"/>
                </a:solidFill>
                <a:latin typeface="Arial" pitchFamily="34" charset="0"/>
                <a:ea typeface="微软雅黑" pitchFamily="34" charset="-122"/>
              </a:rPr>
              <a:t>月的通报中于，关于时间地点的信息较为模糊，更关注病情情况；</a:t>
            </a:r>
            <a:r>
              <a:rPr lang="en-US" altLang="zh-CN" sz="1000" dirty="0">
                <a:solidFill>
                  <a:schemeClr val="bg1"/>
                </a:solidFill>
                <a:latin typeface="Arial" pitchFamily="34" charset="0"/>
                <a:ea typeface="微软雅黑" pitchFamily="34" charset="-122"/>
              </a:rPr>
              <a:t>2021</a:t>
            </a:r>
            <a:r>
              <a:rPr lang="zh-CN" altLang="en-US" sz="1000" dirty="0">
                <a:solidFill>
                  <a:schemeClr val="bg1"/>
                </a:solidFill>
                <a:latin typeface="Arial" pitchFamily="34" charset="0"/>
                <a:ea typeface="微软雅黑" pitchFamily="34" charset="-122"/>
              </a:rPr>
              <a:t>全年确诊的本土确诊很少，</a:t>
            </a:r>
            <a:r>
              <a:rPr lang="en-US" altLang="zh-CN" sz="1000" dirty="0">
                <a:solidFill>
                  <a:schemeClr val="bg1"/>
                </a:solidFill>
                <a:latin typeface="Arial" pitchFamily="34" charset="0"/>
                <a:ea typeface="微软雅黑" pitchFamily="34" charset="-122"/>
              </a:rPr>
              <a:t>2022</a:t>
            </a:r>
            <a:r>
              <a:rPr lang="zh-CN" altLang="en-US" sz="1000" dirty="0">
                <a:solidFill>
                  <a:schemeClr val="bg1"/>
                </a:solidFill>
                <a:latin typeface="Arial" pitchFamily="34" charset="0"/>
                <a:ea typeface="微软雅黑" pitchFamily="34" charset="-122"/>
              </a:rPr>
              <a:t>年也较少，但对于时空信息更准确</a:t>
            </a:r>
            <a:endParaRPr lang="zh-CN" altLang="zh-CN" sz="1000" dirty="0">
              <a:solidFill>
                <a:schemeClr val="bg1"/>
              </a:solidFill>
              <a:latin typeface="Arial" pitchFamily="34" charset="0"/>
              <a:ea typeface="微软雅黑" pitchFamily="34" charset="-122"/>
            </a:endParaRPr>
          </a:p>
        </p:txBody>
      </p:sp>
      <p:pic>
        <p:nvPicPr>
          <p:cNvPr id="6" name="图片 5">
            <a:extLst>
              <a:ext uri="{FF2B5EF4-FFF2-40B4-BE49-F238E27FC236}">
                <a16:creationId xmlns:a16="http://schemas.microsoft.com/office/drawing/2014/main" id="{8C19FA4A-B612-44D0-8910-91DCDA921345}"/>
              </a:ext>
            </a:extLst>
          </p:cNvPr>
          <p:cNvPicPr>
            <a:picLocks noChangeAspect="1"/>
          </p:cNvPicPr>
          <p:nvPr/>
        </p:nvPicPr>
        <p:blipFill>
          <a:blip r:embed="rId2"/>
          <a:stretch>
            <a:fillRect/>
          </a:stretch>
        </p:blipFill>
        <p:spPr>
          <a:xfrm>
            <a:off x="3465311" y="2658633"/>
            <a:ext cx="5418548" cy="914627"/>
          </a:xfrm>
          <a:prstGeom prst="rect">
            <a:avLst/>
          </a:prstGeom>
        </p:spPr>
      </p:pic>
      <p:pic>
        <p:nvPicPr>
          <p:cNvPr id="12" name="图片 11">
            <a:extLst>
              <a:ext uri="{FF2B5EF4-FFF2-40B4-BE49-F238E27FC236}">
                <a16:creationId xmlns:a16="http://schemas.microsoft.com/office/drawing/2014/main" id="{82F26409-BF52-44F0-A0CF-5739D7A7D72A}"/>
              </a:ext>
            </a:extLst>
          </p:cNvPr>
          <p:cNvPicPr>
            <a:picLocks noChangeAspect="1"/>
          </p:cNvPicPr>
          <p:nvPr/>
        </p:nvPicPr>
        <p:blipFill>
          <a:blip r:embed="rId3"/>
          <a:stretch>
            <a:fillRect/>
          </a:stretch>
        </p:blipFill>
        <p:spPr>
          <a:xfrm>
            <a:off x="3465311" y="3660937"/>
            <a:ext cx="5418548" cy="503665"/>
          </a:xfrm>
          <a:prstGeom prst="rect">
            <a:avLst/>
          </a:prstGeom>
        </p:spPr>
      </p:pic>
    </p:spTree>
    <p:extLst>
      <p:ext uri="{BB962C8B-B14F-4D97-AF65-F5344CB8AC3E}">
        <p14:creationId xmlns:p14="http://schemas.microsoft.com/office/powerpoint/2010/main" val="15610373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260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anim calcmode="lin" valueType="num">
                                      <p:cBhvr>
                                        <p:cTn id="8" dur="500" fill="hold"/>
                                        <p:tgtEl>
                                          <p:spTgt spid="53"/>
                                        </p:tgtEl>
                                        <p:attrNameLst>
                                          <p:attrName>ppt_x</p:attrName>
                                        </p:attrNameLst>
                                      </p:cBhvr>
                                      <p:tavLst>
                                        <p:tav tm="0">
                                          <p:val>
                                            <p:strVal val="#ppt_x"/>
                                          </p:val>
                                        </p:tav>
                                        <p:tav tm="100000">
                                          <p:val>
                                            <p:strVal val="#ppt_x"/>
                                          </p:val>
                                        </p:tav>
                                      </p:tavLst>
                                    </p:anim>
                                    <p:anim calcmode="lin" valueType="num">
                                      <p:cBhvr>
                                        <p:cTn id="9" dur="500" fill="hold"/>
                                        <p:tgtEl>
                                          <p:spTgt spid="5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60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anim calcmode="lin" valueType="num">
                                      <p:cBhvr>
                                        <p:cTn id="13" dur="500" fill="hold"/>
                                        <p:tgtEl>
                                          <p:spTgt spid="54"/>
                                        </p:tgtEl>
                                        <p:attrNameLst>
                                          <p:attrName>ppt_x</p:attrName>
                                        </p:attrNameLst>
                                      </p:cBhvr>
                                      <p:tavLst>
                                        <p:tav tm="0">
                                          <p:val>
                                            <p:strVal val="#ppt_x"/>
                                          </p:val>
                                        </p:tav>
                                        <p:tav tm="100000">
                                          <p:val>
                                            <p:strVal val="#ppt_x"/>
                                          </p:val>
                                        </p:tav>
                                      </p:tavLst>
                                    </p:anim>
                                    <p:anim calcmode="lin" valueType="num">
                                      <p:cBhvr>
                                        <p:cTn id="14" dur="500" fill="hold"/>
                                        <p:tgtEl>
                                          <p:spTgt spid="5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60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anim calcmode="lin" valueType="num">
                                      <p:cBhvr>
                                        <p:cTn id="18" dur="500" fill="hold"/>
                                        <p:tgtEl>
                                          <p:spTgt spid="51"/>
                                        </p:tgtEl>
                                        <p:attrNameLst>
                                          <p:attrName>ppt_x</p:attrName>
                                        </p:attrNameLst>
                                      </p:cBhvr>
                                      <p:tavLst>
                                        <p:tav tm="0">
                                          <p:val>
                                            <p:strVal val="#ppt_x"/>
                                          </p:val>
                                        </p:tav>
                                        <p:tav tm="100000">
                                          <p:val>
                                            <p:strVal val="#ppt_x"/>
                                          </p:val>
                                        </p:tav>
                                      </p:tavLst>
                                    </p:anim>
                                    <p:anim calcmode="lin" valueType="num">
                                      <p:cBhvr>
                                        <p:cTn id="19" dur="500" fill="hold"/>
                                        <p:tgtEl>
                                          <p:spTgt spid="51"/>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3100"/>
                                  </p:stCondLst>
                                  <p:childTnLst>
                                    <p:set>
                                      <p:cBhvr>
                                        <p:cTn id="21" dur="1" fill="hold">
                                          <p:stCondLst>
                                            <p:cond delay="0"/>
                                          </p:stCondLst>
                                        </p:cTn>
                                        <p:tgtEl>
                                          <p:spTgt spid="58"/>
                                        </p:tgtEl>
                                        <p:attrNameLst>
                                          <p:attrName>style.visibility</p:attrName>
                                        </p:attrNameLst>
                                      </p:cBhvr>
                                      <p:to>
                                        <p:strVal val="visible"/>
                                      </p:to>
                                    </p:set>
                                    <p:anim calcmode="lin" valueType="num">
                                      <p:cBhvr>
                                        <p:cTn id="22" dur="300" fill="hold"/>
                                        <p:tgtEl>
                                          <p:spTgt spid="58"/>
                                        </p:tgtEl>
                                        <p:attrNameLst>
                                          <p:attrName>ppt_w</p:attrName>
                                        </p:attrNameLst>
                                      </p:cBhvr>
                                      <p:tavLst>
                                        <p:tav tm="0">
                                          <p:val>
                                            <p:fltVal val="0"/>
                                          </p:val>
                                        </p:tav>
                                        <p:tav tm="100000">
                                          <p:val>
                                            <p:strVal val="#ppt_w"/>
                                          </p:val>
                                        </p:tav>
                                      </p:tavLst>
                                    </p:anim>
                                    <p:anim calcmode="lin" valueType="num">
                                      <p:cBhvr>
                                        <p:cTn id="23" dur="300" fill="hold"/>
                                        <p:tgtEl>
                                          <p:spTgt spid="58"/>
                                        </p:tgtEl>
                                        <p:attrNameLst>
                                          <p:attrName>ppt_h</p:attrName>
                                        </p:attrNameLst>
                                      </p:cBhvr>
                                      <p:tavLst>
                                        <p:tav tm="0">
                                          <p:val>
                                            <p:fltVal val="0"/>
                                          </p:val>
                                        </p:tav>
                                        <p:tav tm="100000">
                                          <p:val>
                                            <p:strVal val="#ppt_h"/>
                                          </p:val>
                                        </p:tav>
                                      </p:tavLst>
                                    </p:anim>
                                    <p:animEffect transition="in" filter="fade">
                                      <p:cBhvr>
                                        <p:cTn id="24" dur="300"/>
                                        <p:tgtEl>
                                          <p:spTgt spid="58"/>
                                        </p:tgtEl>
                                      </p:cBhvr>
                                    </p:animEffect>
                                  </p:childTnLst>
                                </p:cTn>
                              </p:par>
                              <p:par>
                                <p:cTn id="25" presetID="6" presetClass="emph" presetSubtype="0" autoRev="1" fill="hold" grpId="1" nodeType="withEffect">
                                  <p:stCondLst>
                                    <p:cond delay="3400"/>
                                  </p:stCondLst>
                                  <p:childTnLst>
                                    <p:animScale>
                                      <p:cBhvr>
                                        <p:cTn id="26" dur="150" fill="hold"/>
                                        <p:tgtEl>
                                          <p:spTgt spid="58"/>
                                        </p:tgtEl>
                                      </p:cBhvr>
                                      <p:by x="110000" y="110000"/>
                                    </p:animScale>
                                  </p:childTnLst>
                                </p:cTn>
                              </p:par>
                              <p:par>
                                <p:cTn id="27" presetID="55" presetClass="entr" presetSubtype="0" fill="hold" grpId="0" nodeType="withEffect">
                                  <p:stCondLst>
                                    <p:cond delay="3400"/>
                                  </p:stCondLst>
                                  <p:childTnLst>
                                    <p:set>
                                      <p:cBhvr>
                                        <p:cTn id="28" dur="1" fill="hold">
                                          <p:stCondLst>
                                            <p:cond delay="0"/>
                                          </p:stCondLst>
                                        </p:cTn>
                                        <p:tgtEl>
                                          <p:spTgt spid="57"/>
                                        </p:tgtEl>
                                        <p:attrNameLst>
                                          <p:attrName>style.visibility</p:attrName>
                                        </p:attrNameLst>
                                      </p:cBhvr>
                                      <p:to>
                                        <p:strVal val="visible"/>
                                      </p:to>
                                    </p:set>
                                    <p:anim calcmode="lin" valueType="num">
                                      <p:cBhvr>
                                        <p:cTn id="29" dur="500" fill="hold"/>
                                        <p:tgtEl>
                                          <p:spTgt spid="57"/>
                                        </p:tgtEl>
                                        <p:attrNameLst>
                                          <p:attrName>ppt_w</p:attrName>
                                        </p:attrNameLst>
                                      </p:cBhvr>
                                      <p:tavLst>
                                        <p:tav tm="0">
                                          <p:val>
                                            <p:strVal val="#ppt_w*0.70"/>
                                          </p:val>
                                        </p:tav>
                                        <p:tav tm="100000">
                                          <p:val>
                                            <p:strVal val="#ppt_w"/>
                                          </p:val>
                                        </p:tav>
                                      </p:tavLst>
                                    </p:anim>
                                    <p:anim calcmode="lin" valueType="num">
                                      <p:cBhvr>
                                        <p:cTn id="30" dur="500" fill="hold"/>
                                        <p:tgtEl>
                                          <p:spTgt spid="57"/>
                                        </p:tgtEl>
                                        <p:attrNameLst>
                                          <p:attrName>ppt_h</p:attrName>
                                        </p:attrNameLst>
                                      </p:cBhvr>
                                      <p:tavLst>
                                        <p:tav tm="0">
                                          <p:val>
                                            <p:strVal val="#ppt_h"/>
                                          </p:val>
                                        </p:tav>
                                        <p:tav tm="100000">
                                          <p:val>
                                            <p:strVal val="#ppt_h"/>
                                          </p:val>
                                        </p:tav>
                                      </p:tavLst>
                                    </p:anim>
                                    <p:animEffect transition="in" filter="fade">
                                      <p:cBhvr>
                                        <p:cTn id="31" dur="500"/>
                                        <p:tgtEl>
                                          <p:spTgt spid="57"/>
                                        </p:tgtEl>
                                      </p:cBhvr>
                                    </p:animEffect>
                                  </p:childTnLst>
                                </p:cTn>
                              </p:par>
                              <p:par>
                                <p:cTn id="32" presetID="42" presetClass="entr" presetSubtype="0" fill="hold" grpId="0" nodeType="withEffect">
                                  <p:stCondLst>
                                    <p:cond delay="260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anim calcmode="lin" valueType="num">
                                      <p:cBhvr>
                                        <p:cTn id="35" dur="500" fill="hold"/>
                                        <p:tgtEl>
                                          <p:spTgt spid="61"/>
                                        </p:tgtEl>
                                        <p:attrNameLst>
                                          <p:attrName>ppt_x</p:attrName>
                                        </p:attrNameLst>
                                      </p:cBhvr>
                                      <p:tavLst>
                                        <p:tav tm="0">
                                          <p:val>
                                            <p:strVal val="#ppt_x"/>
                                          </p:val>
                                        </p:tav>
                                        <p:tav tm="100000">
                                          <p:val>
                                            <p:strVal val="#ppt_x"/>
                                          </p:val>
                                        </p:tav>
                                      </p:tavLst>
                                    </p:anim>
                                    <p:anim calcmode="lin" valueType="num">
                                      <p:cBhvr>
                                        <p:cTn id="36" dur="500" fill="hold"/>
                                        <p:tgtEl>
                                          <p:spTgt spid="61"/>
                                        </p:tgtEl>
                                        <p:attrNameLst>
                                          <p:attrName>ppt_y</p:attrName>
                                        </p:attrNameLst>
                                      </p:cBhvr>
                                      <p:tavLst>
                                        <p:tav tm="0">
                                          <p:val>
                                            <p:strVal val="#ppt_y+.1"/>
                                          </p:val>
                                        </p:tav>
                                        <p:tav tm="100000">
                                          <p:val>
                                            <p:strVal val="#ppt_y"/>
                                          </p:val>
                                        </p:tav>
                                      </p:tavLst>
                                    </p:anim>
                                  </p:childTnLst>
                                </p:cTn>
                              </p:par>
                              <p:par>
                                <p:cTn id="37" presetID="55" presetClass="entr" presetSubtype="0" fill="hold" grpId="0" nodeType="withEffect">
                                  <p:stCondLst>
                                    <p:cond delay="3400"/>
                                  </p:stCondLst>
                                  <p:childTnLst>
                                    <p:set>
                                      <p:cBhvr>
                                        <p:cTn id="38" dur="1" fill="hold">
                                          <p:stCondLst>
                                            <p:cond delay="0"/>
                                          </p:stCondLst>
                                        </p:cTn>
                                        <p:tgtEl>
                                          <p:spTgt spid="62"/>
                                        </p:tgtEl>
                                        <p:attrNameLst>
                                          <p:attrName>style.visibility</p:attrName>
                                        </p:attrNameLst>
                                      </p:cBhvr>
                                      <p:to>
                                        <p:strVal val="visible"/>
                                      </p:to>
                                    </p:set>
                                    <p:anim calcmode="lin" valueType="num">
                                      <p:cBhvr>
                                        <p:cTn id="39" dur="500" fill="hold"/>
                                        <p:tgtEl>
                                          <p:spTgt spid="62"/>
                                        </p:tgtEl>
                                        <p:attrNameLst>
                                          <p:attrName>ppt_w</p:attrName>
                                        </p:attrNameLst>
                                      </p:cBhvr>
                                      <p:tavLst>
                                        <p:tav tm="0">
                                          <p:val>
                                            <p:strVal val="#ppt_w*0.70"/>
                                          </p:val>
                                        </p:tav>
                                        <p:tav tm="100000">
                                          <p:val>
                                            <p:strVal val="#ppt_w"/>
                                          </p:val>
                                        </p:tav>
                                      </p:tavLst>
                                    </p:anim>
                                    <p:anim calcmode="lin" valueType="num">
                                      <p:cBhvr>
                                        <p:cTn id="40" dur="500" fill="hold"/>
                                        <p:tgtEl>
                                          <p:spTgt spid="62"/>
                                        </p:tgtEl>
                                        <p:attrNameLst>
                                          <p:attrName>ppt_h</p:attrName>
                                        </p:attrNameLst>
                                      </p:cBhvr>
                                      <p:tavLst>
                                        <p:tav tm="0">
                                          <p:val>
                                            <p:strVal val="#ppt_h"/>
                                          </p:val>
                                        </p:tav>
                                        <p:tav tm="100000">
                                          <p:val>
                                            <p:strVal val="#ppt_h"/>
                                          </p:val>
                                        </p:tav>
                                      </p:tavLst>
                                    </p:anim>
                                    <p:animEffect transition="in" filter="fade">
                                      <p:cBhvr>
                                        <p:cTn id="4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3" grpId="0" animBg="1"/>
      <p:bldP spid="54" grpId="0" animBg="1"/>
      <p:bldP spid="57" grpId="0"/>
      <p:bldP spid="58" grpId="0" animBg="1"/>
      <p:bldP spid="58" grpId="1" animBg="1"/>
      <p:bldP spid="61" grpId="0" animBg="1"/>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问题评估</a:t>
            </a:r>
          </a:p>
        </p:txBody>
      </p:sp>
      <p:sp>
        <p:nvSpPr>
          <p:cNvPr id="26" name="矩形 25"/>
          <p:cNvSpPr/>
          <p:nvPr/>
        </p:nvSpPr>
        <p:spPr>
          <a:xfrm>
            <a:off x="486706" y="165324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项目回顾</a:t>
            </a:r>
          </a:p>
        </p:txBody>
      </p:sp>
      <p:sp>
        <p:nvSpPr>
          <p:cNvPr id="32" name="矩形 31"/>
          <p:cNvSpPr/>
          <p:nvPr/>
        </p:nvSpPr>
        <p:spPr>
          <a:xfrm>
            <a:off x="486707" y="2432846"/>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总体进展</a:t>
            </a:r>
          </a:p>
        </p:txBody>
      </p:sp>
      <p:sp>
        <p:nvSpPr>
          <p:cNvPr id="33" name="矩形 32"/>
          <p:cNvSpPr/>
          <p:nvPr/>
        </p:nvSpPr>
        <p:spPr>
          <a:xfrm>
            <a:off x="486706" y="3224765"/>
            <a:ext cx="69762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评估总结</a:t>
            </a:r>
          </a:p>
        </p:txBody>
      </p:sp>
      <p:sp>
        <p:nvSpPr>
          <p:cNvPr id="34" name="圆角矩形 33"/>
          <p:cNvSpPr/>
          <p:nvPr/>
        </p:nvSpPr>
        <p:spPr>
          <a:xfrm>
            <a:off x="3502513" y="1094164"/>
            <a:ext cx="5364903" cy="3528392"/>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pic>
        <p:nvPicPr>
          <p:cNvPr id="35" name="Picture 3" descr="E:\稻壳模板\ppt\2016.2\创意灯泡毕业论文答辩模板\24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9853" y="1814244"/>
            <a:ext cx="2405277" cy="2700926"/>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66"/>
          <p:cNvSpPr>
            <a:spLocks noChangeArrowheads="1"/>
          </p:cNvSpPr>
          <p:nvPr/>
        </p:nvSpPr>
        <p:spPr bwMode="auto">
          <a:xfrm>
            <a:off x="3851921" y="1616928"/>
            <a:ext cx="484743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基于病例的数据难以收集，主要是通报信息筛选、从筛选到的文字信息中提取时间地点（通报时间不一定对应病例确诊的后一天）等等，另外，从数据研究上说，以这样的方式收集信息，难免会有病例的遗漏，这就会导致不连续性，可能对最终的模型有很大影响，还有一个问题是以及如何通过地点获取确切经纬度信息</a:t>
            </a:r>
            <a:endParaRPr lang="zh-CN" altLang="zh-CN" sz="1000" dirty="0">
              <a:solidFill>
                <a:prstClr val="black">
                  <a:lumMod val="50000"/>
                  <a:lumOff val="50000"/>
                </a:prstClr>
              </a:solidFill>
              <a:latin typeface="Arial" pitchFamily="34" charset="0"/>
              <a:ea typeface="微软雅黑" pitchFamily="34" charset="-122"/>
            </a:endParaRPr>
          </a:p>
        </p:txBody>
      </p:sp>
      <p:sp>
        <p:nvSpPr>
          <p:cNvPr id="38" name="圆角矩形 37"/>
          <p:cNvSpPr/>
          <p:nvPr/>
        </p:nvSpPr>
        <p:spPr>
          <a:xfrm>
            <a:off x="3678995" y="1261593"/>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问题难点</a:t>
            </a:r>
          </a:p>
        </p:txBody>
      </p:sp>
      <p:sp>
        <p:nvSpPr>
          <p:cNvPr id="44" name="Rectangle 66"/>
          <p:cNvSpPr>
            <a:spLocks noChangeArrowheads="1"/>
          </p:cNvSpPr>
          <p:nvPr/>
        </p:nvSpPr>
        <p:spPr bwMode="auto">
          <a:xfrm>
            <a:off x="3838534" y="2680939"/>
            <a:ext cx="486081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一种设想是仅对广东省各个市区的通报进行整理分析，但还是要考虑地址等非结构化信息的提取问题，对于收集到的以城市为基准的历史数据和实时数据进行常规的分析和数据可视化；</a:t>
            </a:r>
            <a:endParaRPr lang="en-US" altLang="zh-CN" sz="1000" dirty="0">
              <a:solidFill>
                <a:schemeClr val="bg1">
                  <a:lumMod val="50000"/>
                </a:schemeClr>
              </a:solidFill>
              <a:latin typeface="Arial" pitchFamily="34" charset="0"/>
              <a:ea typeface="微软雅黑" pitchFamily="34" charset="-122"/>
            </a:endParaRPr>
          </a:p>
          <a:p>
            <a:pPr algn="just" fontAlgn="base">
              <a:spcBef>
                <a:spcPct val="0"/>
              </a:spcBef>
              <a:spcAft>
                <a:spcPct val="0"/>
              </a:spcAft>
            </a:pPr>
            <a:endParaRPr lang="en-US" altLang="zh-CN" sz="1000" dirty="0">
              <a:solidFill>
                <a:schemeClr val="bg1">
                  <a:lumMod val="50000"/>
                </a:schemeClr>
              </a:solidFill>
              <a:latin typeface="Arial" pitchFamily="34" charset="0"/>
              <a:ea typeface="微软雅黑" pitchFamily="34" charset="-122"/>
            </a:endParaRPr>
          </a:p>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另一种可能的方案是把城市作为确诊单位，以本土单日确诊数量作为事件发生权重，对全国的地级市进行时空数据分析。</a:t>
            </a:r>
            <a:endParaRPr lang="zh-CN" altLang="zh-CN" sz="1000" dirty="0">
              <a:solidFill>
                <a:prstClr val="black">
                  <a:lumMod val="50000"/>
                  <a:lumOff val="50000"/>
                </a:prstClr>
              </a:solidFill>
              <a:latin typeface="Arial" pitchFamily="34" charset="0"/>
              <a:ea typeface="微软雅黑" pitchFamily="34" charset="-122"/>
            </a:endParaRPr>
          </a:p>
        </p:txBody>
      </p:sp>
      <p:sp>
        <p:nvSpPr>
          <p:cNvPr id="45" name="圆角矩形 44"/>
          <p:cNvSpPr/>
          <p:nvPr/>
        </p:nvSpPr>
        <p:spPr>
          <a:xfrm>
            <a:off x="3675130" y="2404844"/>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解决方案</a:t>
            </a:r>
          </a:p>
        </p:txBody>
      </p:sp>
      <p:sp>
        <p:nvSpPr>
          <p:cNvPr id="46" name="Rectangle 66"/>
          <p:cNvSpPr>
            <a:spLocks noChangeArrowheads="1"/>
          </p:cNvSpPr>
          <p:nvPr/>
        </p:nvSpPr>
        <p:spPr bwMode="auto">
          <a:xfrm>
            <a:off x="3838534" y="3975438"/>
            <a:ext cx="490174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香港疫情的突然爆发使得深圳也成为了受害者，返校时间一再推迟直到现在不定期，我的毕业设计进度还有关于浙大复试的准备也被打乱的一团糟，但还好前面的工作比较足够，但另一方面，我的研究生初试成绩还不够理想，</a:t>
            </a:r>
            <a:r>
              <a:rPr lang="en-US" altLang="zh-CN" sz="1000" dirty="0">
                <a:solidFill>
                  <a:prstClr val="black">
                    <a:lumMod val="50000"/>
                    <a:lumOff val="50000"/>
                  </a:prstClr>
                </a:solidFill>
                <a:latin typeface="Arial" pitchFamily="34" charset="0"/>
                <a:ea typeface="微软雅黑" pitchFamily="34" charset="-122"/>
              </a:rPr>
              <a:t>3</a:t>
            </a:r>
            <a:r>
              <a:rPr lang="zh-CN" altLang="en-US" sz="1000" dirty="0">
                <a:solidFill>
                  <a:prstClr val="black">
                    <a:lumMod val="50000"/>
                    <a:lumOff val="50000"/>
                  </a:prstClr>
                </a:solidFill>
                <a:latin typeface="Arial" pitchFamily="34" charset="0"/>
                <a:ea typeface="微软雅黑" pitchFamily="34" charset="-122"/>
              </a:rPr>
              <a:t>月中旬开始的复试压力比较大，希望这次中期答辩和复试面试都能平稳通过</a:t>
            </a:r>
            <a:endParaRPr lang="zh-CN" altLang="zh-CN" sz="1000" dirty="0">
              <a:solidFill>
                <a:prstClr val="black">
                  <a:lumMod val="50000"/>
                  <a:lumOff val="50000"/>
                </a:prstClr>
              </a:solidFill>
              <a:latin typeface="Arial" pitchFamily="34" charset="0"/>
              <a:ea typeface="微软雅黑" pitchFamily="34" charset="-122"/>
            </a:endParaRPr>
          </a:p>
        </p:txBody>
      </p:sp>
      <p:sp>
        <p:nvSpPr>
          <p:cNvPr id="47" name="圆角矩形 46"/>
          <p:cNvSpPr/>
          <p:nvPr/>
        </p:nvSpPr>
        <p:spPr>
          <a:xfrm>
            <a:off x="3675130" y="3697648"/>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生活情况</a:t>
            </a:r>
          </a:p>
        </p:txBody>
      </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anim calcmode="lin" valueType="num">
                                          <p:cBhvr>
                                            <p:cTn id="13" dur="500" fill="hold"/>
                                            <p:tgtEl>
                                              <p:spTgt spid="34"/>
                                            </p:tgtEl>
                                            <p:attrNameLst>
                                              <p:attrName>ppt_x</p:attrName>
                                            </p:attrNameLst>
                                          </p:cBhvr>
                                          <p:tavLst>
                                            <p:tav tm="0">
                                              <p:val>
                                                <p:strVal val="#ppt_x"/>
                                              </p:val>
                                            </p:tav>
                                            <p:tav tm="100000">
                                              <p:val>
                                                <p:strVal val="#ppt_x"/>
                                              </p:val>
                                            </p:tav>
                                          </p:tavLst>
                                        </p:anim>
                                        <p:anim calcmode="lin" valueType="num">
                                          <p:cBhvr>
                                            <p:cTn id="14" dur="500" fill="hold"/>
                                            <p:tgtEl>
                                              <p:spTgt spid="34"/>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14:presetBounceEnd="60000">
                                      <p:stCondLst>
                                        <p:cond delay="500"/>
                                      </p:stCondLst>
                                      <p:childTnLst>
                                        <p:set>
                                          <p:cBhvr>
                                            <p:cTn id="16" dur="1" fill="hold">
                                              <p:stCondLst>
                                                <p:cond delay="0"/>
                                              </p:stCondLst>
                                            </p:cTn>
                                            <p:tgtEl>
                                              <p:spTgt spid="38"/>
                                            </p:tgtEl>
                                            <p:attrNameLst>
                                              <p:attrName>style.visibility</p:attrName>
                                            </p:attrNameLst>
                                          </p:cBhvr>
                                          <p:to>
                                            <p:strVal val="visible"/>
                                          </p:to>
                                        </p:set>
                                        <p:anim calcmode="lin" valueType="num" p14:bounceEnd="60000">
                                          <p:cBhvr additive="base">
                                            <p:cTn id="17" dur="500" fill="hold"/>
                                            <p:tgtEl>
                                              <p:spTgt spid="38"/>
                                            </p:tgtEl>
                                            <p:attrNameLst>
                                              <p:attrName>ppt_x</p:attrName>
                                            </p:attrNameLst>
                                          </p:cBhvr>
                                          <p:tavLst>
                                            <p:tav tm="0">
                                              <p:val>
                                                <p:strVal val="1+#ppt_w/2"/>
                                              </p:val>
                                            </p:tav>
                                            <p:tav tm="100000">
                                              <p:val>
                                                <p:strVal val="#ppt_x"/>
                                              </p:val>
                                            </p:tav>
                                          </p:tavLst>
                                        </p:anim>
                                        <p:anim calcmode="lin" valueType="num" p14:bounceEnd="60000">
                                          <p:cBhvr additive="base">
                                            <p:cTn id="18" dur="500" fill="hold"/>
                                            <p:tgtEl>
                                              <p:spTgt spid="3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60000">
                                      <p:stCondLst>
                                        <p:cond delay="700"/>
                                      </p:stCondLst>
                                      <p:childTnLst>
                                        <p:set>
                                          <p:cBhvr>
                                            <p:cTn id="20" dur="1" fill="hold">
                                              <p:stCondLst>
                                                <p:cond delay="0"/>
                                              </p:stCondLst>
                                            </p:cTn>
                                            <p:tgtEl>
                                              <p:spTgt spid="45"/>
                                            </p:tgtEl>
                                            <p:attrNameLst>
                                              <p:attrName>style.visibility</p:attrName>
                                            </p:attrNameLst>
                                          </p:cBhvr>
                                          <p:to>
                                            <p:strVal val="visible"/>
                                          </p:to>
                                        </p:set>
                                        <p:anim calcmode="lin" valueType="num" p14:bounceEnd="60000">
                                          <p:cBhvr additive="base">
                                            <p:cTn id="21" dur="500" fill="hold"/>
                                            <p:tgtEl>
                                              <p:spTgt spid="45"/>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4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900"/>
                                      </p:stCondLst>
                                      <p:childTnLst>
                                        <p:set>
                                          <p:cBhvr>
                                            <p:cTn id="24" dur="1" fill="hold">
                                              <p:stCondLst>
                                                <p:cond delay="0"/>
                                              </p:stCondLst>
                                            </p:cTn>
                                            <p:tgtEl>
                                              <p:spTgt spid="47"/>
                                            </p:tgtEl>
                                            <p:attrNameLst>
                                              <p:attrName>style.visibility</p:attrName>
                                            </p:attrNameLst>
                                          </p:cBhvr>
                                          <p:to>
                                            <p:strVal val="visible"/>
                                          </p:to>
                                        </p:set>
                                        <p:anim calcmode="lin" valueType="num" p14:bounceEnd="60000">
                                          <p:cBhvr additive="base">
                                            <p:cTn id="25" dur="500" fill="hold"/>
                                            <p:tgtEl>
                                              <p:spTgt spid="47"/>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47"/>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80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strVal val="#ppt_w*0.70"/>
                                              </p:val>
                                            </p:tav>
                                            <p:tav tm="100000">
                                              <p:val>
                                                <p:strVal val="#ppt_w"/>
                                              </p:val>
                                            </p:tav>
                                          </p:tavLst>
                                        </p:anim>
                                        <p:anim calcmode="lin" valueType="num">
                                          <p:cBhvr>
                                            <p:cTn id="30" dur="500" fill="hold"/>
                                            <p:tgtEl>
                                              <p:spTgt spid="36"/>
                                            </p:tgtEl>
                                            <p:attrNameLst>
                                              <p:attrName>ppt_h</p:attrName>
                                            </p:attrNameLst>
                                          </p:cBhvr>
                                          <p:tavLst>
                                            <p:tav tm="0">
                                              <p:val>
                                                <p:strVal val="#ppt_h"/>
                                              </p:val>
                                            </p:tav>
                                            <p:tav tm="100000">
                                              <p:val>
                                                <p:strVal val="#ppt_h"/>
                                              </p:val>
                                            </p:tav>
                                          </p:tavLst>
                                        </p:anim>
                                        <p:animEffect transition="in" filter="fade">
                                          <p:cBhvr>
                                            <p:cTn id="31" dur="500"/>
                                            <p:tgtEl>
                                              <p:spTgt spid="36"/>
                                            </p:tgtEl>
                                          </p:cBhvr>
                                        </p:animEffect>
                                      </p:childTnLst>
                                    </p:cTn>
                                  </p:par>
                                  <p:par>
                                    <p:cTn id="32" presetID="55" presetClass="entr" presetSubtype="0" fill="hold" grpId="0" nodeType="withEffect">
                                      <p:stCondLst>
                                        <p:cond delay="1000"/>
                                      </p:stCondLst>
                                      <p:childTnLst>
                                        <p:set>
                                          <p:cBhvr>
                                            <p:cTn id="33" dur="1" fill="hold">
                                              <p:stCondLst>
                                                <p:cond delay="0"/>
                                              </p:stCondLst>
                                            </p:cTn>
                                            <p:tgtEl>
                                              <p:spTgt spid="44"/>
                                            </p:tgtEl>
                                            <p:attrNameLst>
                                              <p:attrName>style.visibility</p:attrName>
                                            </p:attrNameLst>
                                          </p:cBhvr>
                                          <p:to>
                                            <p:strVal val="visible"/>
                                          </p:to>
                                        </p:set>
                                        <p:anim calcmode="lin" valueType="num">
                                          <p:cBhvr>
                                            <p:cTn id="34" dur="500" fill="hold"/>
                                            <p:tgtEl>
                                              <p:spTgt spid="44"/>
                                            </p:tgtEl>
                                            <p:attrNameLst>
                                              <p:attrName>ppt_w</p:attrName>
                                            </p:attrNameLst>
                                          </p:cBhvr>
                                          <p:tavLst>
                                            <p:tav tm="0">
                                              <p:val>
                                                <p:strVal val="#ppt_w*0.70"/>
                                              </p:val>
                                            </p:tav>
                                            <p:tav tm="100000">
                                              <p:val>
                                                <p:strVal val="#ppt_w"/>
                                              </p:val>
                                            </p:tav>
                                          </p:tavLst>
                                        </p:anim>
                                        <p:anim calcmode="lin" valueType="num">
                                          <p:cBhvr>
                                            <p:cTn id="35" dur="500" fill="hold"/>
                                            <p:tgtEl>
                                              <p:spTgt spid="44"/>
                                            </p:tgtEl>
                                            <p:attrNameLst>
                                              <p:attrName>ppt_h</p:attrName>
                                            </p:attrNameLst>
                                          </p:cBhvr>
                                          <p:tavLst>
                                            <p:tav tm="0">
                                              <p:val>
                                                <p:strVal val="#ppt_h"/>
                                              </p:val>
                                            </p:tav>
                                            <p:tav tm="100000">
                                              <p:val>
                                                <p:strVal val="#ppt_h"/>
                                              </p:val>
                                            </p:tav>
                                          </p:tavLst>
                                        </p:anim>
                                        <p:animEffect transition="in" filter="fade">
                                          <p:cBhvr>
                                            <p:cTn id="36" dur="500"/>
                                            <p:tgtEl>
                                              <p:spTgt spid="44"/>
                                            </p:tgtEl>
                                          </p:cBhvr>
                                        </p:animEffect>
                                      </p:childTnLst>
                                    </p:cTn>
                                  </p:par>
                                  <p:par>
                                    <p:cTn id="37" presetID="55" presetClass="entr" presetSubtype="0" fill="hold" grpId="0" nodeType="withEffect">
                                      <p:stCondLst>
                                        <p:cond delay="1200"/>
                                      </p:stCondLst>
                                      <p:childTnLst>
                                        <p:set>
                                          <p:cBhvr>
                                            <p:cTn id="38" dur="1" fill="hold">
                                              <p:stCondLst>
                                                <p:cond delay="0"/>
                                              </p:stCondLst>
                                            </p:cTn>
                                            <p:tgtEl>
                                              <p:spTgt spid="46"/>
                                            </p:tgtEl>
                                            <p:attrNameLst>
                                              <p:attrName>style.visibility</p:attrName>
                                            </p:attrNameLst>
                                          </p:cBhvr>
                                          <p:to>
                                            <p:strVal val="visible"/>
                                          </p:to>
                                        </p:set>
                                        <p:anim calcmode="lin" valueType="num">
                                          <p:cBhvr>
                                            <p:cTn id="39" dur="500" fill="hold"/>
                                            <p:tgtEl>
                                              <p:spTgt spid="46"/>
                                            </p:tgtEl>
                                            <p:attrNameLst>
                                              <p:attrName>ppt_w</p:attrName>
                                            </p:attrNameLst>
                                          </p:cBhvr>
                                          <p:tavLst>
                                            <p:tav tm="0">
                                              <p:val>
                                                <p:strVal val="#ppt_w*0.70"/>
                                              </p:val>
                                            </p:tav>
                                            <p:tav tm="100000">
                                              <p:val>
                                                <p:strVal val="#ppt_w"/>
                                              </p:val>
                                            </p:tav>
                                          </p:tavLst>
                                        </p:anim>
                                        <p:anim calcmode="lin" valueType="num">
                                          <p:cBhvr>
                                            <p:cTn id="40" dur="500" fill="hold"/>
                                            <p:tgtEl>
                                              <p:spTgt spid="46"/>
                                            </p:tgtEl>
                                            <p:attrNameLst>
                                              <p:attrName>ppt_h</p:attrName>
                                            </p:attrNameLst>
                                          </p:cBhvr>
                                          <p:tavLst>
                                            <p:tav tm="0">
                                              <p:val>
                                                <p:strVal val="#ppt_h"/>
                                              </p:val>
                                            </p:tav>
                                            <p:tav tm="100000">
                                              <p:val>
                                                <p:strVal val="#ppt_h"/>
                                              </p:val>
                                            </p:tav>
                                          </p:tavLst>
                                        </p:anim>
                                        <p:animEffect transition="in" filter="fade">
                                          <p:cBhvr>
                                            <p:cTn id="4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p:bldP spid="38" grpId="0" animBg="1"/>
          <p:bldP spid="44" grpId="0"/>
          <p:bldP spid="45" grpId="0" animBg="1"/>
          <p:bldP spid="46" grpId="0"/>
          <p:bldP spid="4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anim calcmode="lin" valueType="num">
                                          <p:cBhvr>
                                            <p:cTn id="13" dur="500" fill="hold"/>
                                            <p:tgtEl>
                                              <p:spTgt spid="34"/>
                                            </p:tgtEl>
                                            <p:attrNameLst>
                                              <p:attrName>ppt_x</p:attrName>
                                            </p:attrNameLst>
                                          </p:cBhvr>
                                          <p:tavLst>
                                            <p:tav tm="0">
                                              <p:val>
                                                <p:strVal val="#ppt_x"/>
                                              </p:val>
                                            </p:tav>
                                            <p:tav tm="100000">
                                              <p:val>
                                                <p:strVal val="#ppt_x"/>
                                              </p:val>
                                            </p:tav>
                                          </p:tavLst>
                                        </p:anim>
                                        <p:anim calcmode="lin" valueType="num">
                                          <p:cBhvr>
                                            <p:cTn id="14" dur="500" fill="hold"/>
                                            <p:tgtEl>
                                              <p:spTgt spid="34"/>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stCondLst>
                                        <p:cond delay="50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1+#ppt_w/2"/>
                                              </p:val>
                                            </p:tav>
                                            <p:tav tm="100000">
                                              <p:val>
                                                <p:strVal val="#ppt_x"/>
                                              </p:val>
                                            </p:tav>
                                          </p:tavLst>
                                        </p:anim>
                                        <p:anim calcmode="lin" valueType="num">
                                          <p:cBhvr additive="base">
                                            <p:cTn id="18" dur="500" fill="hold"/>
                                            <p:tgtEl>
                                              <p:spTgt spid="3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70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1+#ppt_w/2"/>
                                              </p:val>
                                            </p:tav>
                                            <p:tav tm="100000">
                                              <p:val>
                                                <p:strVal val="#ppt_x"/>
                                              </p:val>
                                            </p:tav>
                                          </p:tavLst>
                                        </p:anim>
                                        <p:anim calcmode="lin" valueType="num">
                                          <p:cBhvr additive="base">
                                            <p:cTn id="22" dur="500" fill="hold"/>
                                            <p:tgtEl>
                                              <p:spTgt spid="4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90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fill="hold"/>
                                            <p:tgtEl>
                                              <p:spTgt spid="47"/>
                                            </p:tgtEl>
                                            <p:attrNameLst>
                                              <p:attrName>ppt_x</p:attrName>
                                            </p:attrNameLst>
                                          </p:cBhvr>
                                          <p:tavLst>
                                            <p:tav tm="0">
                                              <p:val>
                                                <p:strVal val="1+#ppt_w/2"/>
                                              </p:val>
                                            </p:tav>
                                            <p:tav tm="100000">
                                              <p:val>
                                                <p:strVal val="#ppt_x"/>
                                              </p:val>
                                            </p:tav>
                                          </p:tavLst>
                                        </p:anim>
                                        <p:anim calcmode="lin" valueType="num">
                                          <p:cBhvr additive="base">
                                            <p:cTn id="26" dur="500" fill="hold"/>
                                            <p:tgtEl>
                                              <p:spTgt spid="47"/>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80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strVal val="#ppt_w*0.70"/>
                                              </p:val>
                                            </p:tav>
                                            <p:tav tm="100000">
                                              <p:val>
                                                <p:strVal val="#ppt_w"/>
                                              </p:val>
                                            </p:tav>
                                          </p:tavLst>
                                        </p:anim>
                                        <p:anim calcmode="lin" valueType="num">
                                          <p:cBhvr>
                                            <p:cTn id="30" dur="500" fill="hold"/>
                                            <p:tgtEl>
                                              <p:spTgt spid="36"/>
                                            </p:tgtEl>
                                            <p:attrNameLst>
                                              <p:attrName>ppt_h</p:attrName>
                                            </p:attrNameLst>
                                          </p:cBhvr>
                                          <p:tavLst>
                                            <p:tav tm="0">
                                              <p:val>
                                                <p:strVal val="#ppt_h"/>
                                              </p:val>
                                            </p:tav>
                                            <p:tav tm="100000">
                                              <p:val>
                                                <p:strVal val="#ppt_h"/>
                                              </p:val>
                                            </p:tav>
                                          </p:tavLst>
                                        </p:anim>
                                        <p:animEffect transition="in" filter="fade">
                                          <p:cBhvr>
                                            <p:cTn id="31" dur="500"/>
                                            <p:tgtEl>
                                              <p:spTgt spid="36"/>
                                            </p:tgtEl>
                                          </p:cBhvr>
                                        </p:animEffect>
                                      </p:childTnLst>
                                    </p:cTn>
                                  </p:par>
                                  <p:par>
                                    <p:cTn id="32" presetID="55" presetClass="entr" presetSubtype="0" fill="hold" grpId="0" nodeType="withEffect">
                                      <p:stCondLst>
                                        <p:cond delay="1000"/>
                                      </p:stCondLst>
                                      <p:childTnLst>
                                        <p:set>
                                          <p:cBhvr>
                                            <p:cTn id="33" dur="1" fill="hold">
                                              <p:stCondLst>
                                                <p:cond delay="0"/>
                                              </p:stCondLst>
                                            </p:cTn>
                                            <p:tgtEl>
                                              <p:spTgt spid="44"/>
                                            </p:tgtEl>
                                            <p:attrNameLst>
                                              <p:attrName>style.visibility</p:attrName>
                                            </p:attrNameLst>
                                          </p:cBhvr>
                                          <p:to>
                                            <p:strVal val="visible"/>
                                          </p:to>
                                        </p:set>
                                        <p:anim calcmode="lin" valueType="num">
                                          <p:cBhvr>
                                            <p:cTn id="34" dur="500" fill="hold"/>
                                            <p:tgtEl>
                                              <p:spTgt spid="44"/>
                                            </p:tgtEl>
                                            <p:attrNameLst>
                                              <p:attrName>ppt_w</p:attrName>
                                            </p:attrNameLst>
                                          </p:cBhvr>
                                          <p:tavLst>
                                            <p:tav tm="0">
                                              <p:val>
                                                <p:strVal val="#ppt_w*0.70"/>
                                              </p:val>
                                            </p:tav>
                                            <p:tav tm="100000">
                                              <p:val>
                                                <p:strVal val="#ppt_w"/>
                                              </p:val>
                                            </p:tav>
                                          </p:tavLst>
                                        </p:anim>
                                        <p:anim calcmode="lin" valueType="num">
                                          <p:cBhvr>
                                            <p:cTn id="35" dur="500" fill="hold"/>
                                            <p:tgtEl>
                                              <p:spTgt spid="44"/>
                                            </p:tgtEl>
                                            <p:attrNameLst>
                                              <p:attrName>ppt_h</p:attrName>
                                            </p:attrNameLst>
                                          </p:cBhvr>
                                          <p:tavLst>
                                            <p:tav tm="0">
                                              <p:val>
                                                <p:strVal val="#ppt_h"/>
                                              </p:val>
                                            </p:tav>
                                            <p:tav tm="100000">
                                              <p:val>
                                                <p:strVal val="#ppt_h"/>
                                              </p:val>
                                            </p:tav>
                                          </p:tavLst>
                                        </p:anim>
                                        <p:animEffect transition="in" filter="fade">
                                          <p:cBhvr>
                                            <p:cTn id="36" dur="500"/>
                                            <p:tgtEl>
                                              <p:spTgt spid="44"/>
                                            </p:tgtEl>
                                          </p:cBhvr>
                                        </p:animEffect>
                                      </p:childTnLst>
                                    </p:cTn>
                                  </p:par>
                                  <p:par>
                                    <p:cTn id="37" presetID="55" presetClass="entr" presetSubtype="0" fill="hold" grpId="0" nodeType="withEffect">
                                      <p:stCondLst>
                                        <p:cond delay="1200"/>
                                      </p:stCondLst>
                                      <p:childTnLst>
                                        <p:set>
                                          <p:cBhvr>
                                            <p:cTn id="38" dur="1" fill="hold">
                                              <p:stCondLst>
                                                <p:cond delay="0"/>
                                              </p:stCondLst>
                                            </p:cTn>
                                            <p:tgtEl>
                                              <p:spTgt spid="46"/>
                                            </p:tgtEl>
                                            <p:attrNameLst>
                                              <p:attrName>style.visibility</p:attrName>
                                            </p:attrNameLst>
                                          </p:cBhvr>
                                          <p:to>
                                            <p:strVal val="visible"/>
                                          </p:to>
                                        </p:set>
                                        <p:anim calcmode="lin" valueType="num">
                                          <p:cBhvr>
                                            <p:cTn id="39" dur="500" fill="hold"/>
                                            <p:tgtEl>
                                              <p:spTgt spid="46"/>
                                            </p:tgtEl>
                                            <p:attrNameLst>
                                              <p:attrName>ppt_w</p:attrName>
                                            </p:attrNameLst>
                                          </p:cBhvr>
                                          <p:tavLst>
                                            <p:tav tm="0">
                                              <p:val>
                                                <p:strVal val="#ppt_w*0.70"/>
                                              </p:val>
                                            </p:tav>
                                            <p:tav tm="100000">
                                              <p:val>
                                                <p:strVal val="#ppt_w"/>
                                              </p:val>
                                            </p:tav>
                                          </p:tavLst>
                                        </p:anim>
                                        <p:anim calcmode="lin" valueType="num">
                                          <p:cBhvr>
                                            <p:cTn id="40" dur="500" fill="hold"/>
                                            <p:tgtEl>
                                              <p:spTgt spid="46"/>
                                            </p:tgtEl>
                                            <p:attrNameLst>
                                              <p:attrName>ppt_h</p:attrName>
                                            </p:attrNameLst>
                                          </p:cBhvr>
                                          <p:tavLst>
                                            <p:tav tm="0">
                                              <p:val>
                                                <p:strVal val="#ppt_h"/>
                                              </p:val>
                                            </p:tav>
                                            <p:tav tm="100000">
                                              <p:val>
                                                <p:strVal val="#ppt_h"/>
                                              </p:val>
                                            </p:tav>
                                          </p:tavLst>
                                        </p:anim>
                                        <p:animEffect transition="in" filter="fade">
                                          <p:cBhvr>
                                            <p:cTn id="4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p:bldP spid="38" grpId="0" animBg="1"/>
          <p:bldP spid="44" grpId="0"/>
          <p:bldP spid="45" grpId="0" animBg="1"/>
          <p:bldP spid="46" grpId="0"/>
          <p:bldP spid="47" grpId="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807.白色网页式毕业答辩动态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804</Words>
  <Application>Microsoft Office PowerPoint</Application>
  <PresentationFormat>自定义</PresentationFormat>
  <Paragraphs>56</Paragraphs>
  <Slides>6</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6</vt:i4>
      </vt:variant>
    </vt:vector>
  </HeadingPairs>
  <TitlesOfParts>
    <vt:vector size="14" baseType="lpstr">
      <vt:lpstr>等线</vt:lpstr>
      <vt:lpstr>方正细谭黑简体</vt:lpstr>
      <vt:lpstr>微软雅黑</vt:lpstr>
      <vt:lpstr>Arial</vt:lpstr>
      <vt:lpstr>Calibri</vt:lpstr>
      <vt:lpstr>Impact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蓝色网页毕业答辩</dc:title>
  <dc:creator>RefrainKruso</dc:creator>
  <cp:keywords>www.1ppt.com</cp:keywords>
  <dc:description>www.1ppt.com</dc:description>
  <cp:lastModifiedBy>Mike Jason</cp:lastModifiedBy>
  <cp:revision>57</cp:revision>
  <dcterms:created xsi:type="dcterms:W3CDTF">2016-02-19T15:24:00Z</dcterms:created>
  <dcterms:modified xsi:type="dcterms:W3CDTF">2022-03-06T09:57:06Z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