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9" r:id="rId3"/>
    <p:sldId id="284" r:id="rId4"/>
    <p:sldId id="289" r:id="rId5"/>
    <p:sldId id="285" r:id="rId6"/>
    <p:sldId id="261" r:id="rId7"/>
    <p:sldId id="279" r:id="rId8"/>
    <p:sldId id="290" r:id="rId9"/>
    <p:sldId id="291" r:id="rId10"/>
    <p:sldId id="286" r:id="rId11"/>
    <p:sldId id="262" r:id="rId12"/>
    <p:sldId id="292" r:id="rId13"/>
    <p:sldId id="294" r:id="rId14"/>
    <p:sldId id="295" r:id="rId15"/>
    <p:sldId id="296" r:id="rId16"/>
    <p:sldId id="297" r:id="rId17"/>
    <p:sldId id="298" r:id="rId18"/>
    <p:sldId id="287" r:id="rId19"/>
    <p:sldId id="293" r:id="rId20"/>
    <p:sldId id="288" r:id="rId2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0AA"/>
    <a:srgbClr val="1B4367"/>
    <a:srgbClr val="4E7CE2"/>
    <a:srgbClr val="1D4865"/>
    <a:srgbClr val="1D4971"/>
    <a:srgbClr val="51B3CD"/>
    <a:srgbClr val="83C2DB"/>
    <a:srgbClr val="2980B4"/>
    <a:srgbClr val="428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648"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image" Target="../media/image21.png"/><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24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CBE4B9-CF1A-4ABF-B50C-C32E5382D80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mc:AlternateContent xmlns:mc="http://schemas.openxmlformats.org/markup-compatibility/2006" xmlns:a14="http://schemas.microsoft.com/office/drawing/2010/main">
      <mc:Choice Requires="a14">
        <dgm:pt modelId="{C3A48C22-1EF3-4374-B336-09490E29D73C}">
          <dgm:prSet/>
          <dgm:spPr/>
          <dgm:t>
            <a:bodyPr/>
            <a:lstStyle/>
            <a:p>
              <a:pPr/>
              <a14:m>
                <m:oMathPara xmlns:m="http://schemas.openxmlformats.org/officeDocument/2006/math">
                  <m:oMathParaPr>
                    <m:jc m:val="centerGroup"/>
                  </m:oMathParaPr>
                  <m:oMath xmlns:m="http://schemas.openxmlformats.org/officeDocument/2006/math">
                    <m:sSub>
                      <m:sSubPr>
                        <m:ctrlPr>
                          <a:rPr lang="zh-CN"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𝜎</m:t>
                    </m:r>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𝑓</m:t>
                        </m:r>
                      </m:sub>
                    </m:sSub>
                    <m:r>
                      <a:rPr lang="en-US" i="1">
                        <a:latin typeface="Cambria Math" panose="02040503050406030204" pitchFamily="18" charset="0"/>
                      </a:rPr>
                      <m:t>∙</m:t>
                    </m:r>
                    <m:d>
                      <m:dPr>
                        <m:begChr m:val="["/>
                        <m:endChr m:val="]"/>
                        <m:ctrlPr>
                          <a:rPr lang="zh-CN" i="1">
                            <a:latin typeface="Cambria Math" panose="02040503050406030204" pitchFamily="18" charset="0"/>
                          </a:rPr>
                        </m:ctrlPr>
                      </m:dPr>
                      <m:e>
                        <m:sSub>
                          <m:sSubPr>
                            <m:ctrlPr>
                              <a:rPr lang="zh-CN"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zh-C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𝑓</m:t>
                        </m:r>
                      </m:sub>
                    </m:sSub>
                    <m:r>
                      <a:rPr lang="en-US" i="1">
                        <a:latin typeface="Cambria Math" panose="02040503050406030204" pitchFamily="18" charset="0"/>
                      </a:rPr>
                      <m:t>)</m:t>
                    </m:r>
                  </m:oMath>
                </m:oMathPara>
              </a14:m>
              <a:endParaRPr lang="zh-CN" dirty="0"/>
            </a:p>
          </dgm:t>
        </dgm:pt>
      </mc:Choice>
      <mc:Fallback xmlns="">
        <dgm:pt modelId="{C3A48C22-1EF3-4374-B336-09490E29D73C}">
          <dgm:prSet/>
          <dgm:spPr/>
          <dgm:t>
            <a:bodyPr/>
            <a:lstStyle/>
            <a:p>
              <a:r>
                <a:rPr lang="en-US" i="0"/>
                <a:t>𝑓</a:t>
              </a:r>
              <a:r>
                <a:rPr lang="en-US" altLang="zh-CN" i="0"/>
                <a:t>_</a:t>
              </a:r>
              <a:r>
                <a:rPr lang="en-US" i="0"/>
                <a:t>𝑡=𝜎(𝑊</a:t>
              </a:r>
              <a:r>
                <a:rPr lang="en-US" altLang="zh-CN" i="0"/>
                <a:t>_</a:t>
              </a:r>
              <a:r>
                <a:rPr lang="en-US" i="0"/>
                <a:t>𝑓∙</a:t>
              </a:r>
              <a:r>
                <a:rPr lang="en-US" altLang="zh-CN" i="0"/>
                <a:t>[</a:t>
              </a:r>
              <a:r>
                <a:rPr lang="en-US" i="0"/>
                <a:t>ℎ</a:t>
              </a:r>
              <a:r>
                <a:rPr lang="en-US" altLang="zh-CN" i="0"/>
                <a:t>_(</a:t>
              </a:r>
              <a:r>
                <a:rPr lang="en-US" i="0"/>
                <a:t>𝑡−1</a:t>
              </a:r>
              <a:r>
                <a:rPr lang="en-US" altLang="zh-CN" i="0"/>
                <a:t>)</a:t>
              </a:r>
              <a:r>
                <a:rPr lang="en-US" i="0"/>
                <a:t>, 𝑥</a:t>
              </a:r>
              <a:r>
                <a:rPr lang="en-US" altLang="zh-CN" i="0"/>
                <a:t>_</a:t>
              </a:r>
              <a:r>
                <a:rPr lang="en-US" i="0"/>
                <a:t>𝑡 ]+𝑏</a:t>
              </a:r>
              <a:r>
                <a:rPr lang="en-US" altLang="zh-CN" i="0"/>
                <a:t>_</a:t>
              </a:r>
              <a:r>
                <a:rPr lang="en-US" i="0"/>
                <a:t>𝑓)</a:t>
              </a:r>
              <a:endParaRPr lang="zh-CN" dirty="0"/>
            </a:p>
          </dgm:t>
        </dgm:pt>
      </mc:Fallback>
    </mc:AlternateContent>
    <dgm:pt modelId="{F255C984-DAC9-4360-A78D-3C43B37A2BF8}" type="parTrans" cxnId="{3FE4F38A-900C-472A-93AC-7A8F00FA47A4}">
      <dgm:prSet/>
      <dgm:spPr/>
      <dgm:t>
        <a:bodyPr/>
        <a:lstStyle/>
        <a:p>
          <a:endParaRPr lang="zh-CN" altLang="en-US"/>
        </a:p>
      </dgm:t>
    </dgm:pt>
    <dgm:pt modelId="{39046429-C83B-4692-B5D4-94998C6CF6E5}" type="sibTrans" cxnId="{3FE4F38A-900C-472A-93AC-7A8F00FA47A4}">
      <dgm:prSet/>
      <dgm:spPr/>
      <dgm:t>
        <a:bodyPr/>
        <a:lstStyle/>
        <a:p>
          <a:endParaRPr lang="zh-CN" altLang="en-US"/>
        </a:p>
      </dgm:t>
    </dgm:pt>
    <mc:AlternateContent xmlns:mc="http://schemas.openxmlformats.org/markup-compatibility/2006" xmlns:a14="http://schemas.microsoft.com/office/drawing/2010/main">
      <mc:Choice Requires="a14">
        <dgm:pt modelId="{27B22923-D661-439A-815C-D27FFB32DBFF}">
          <dgm:prSet/>
          <dgm:spPr/>
          <dgm:t>
            <a:bodyPr/>
            <a:lstStyle/>
            <a:p>
              <a:pPr/>
              <a14:m>
                <m:oMathPara xmlns:m="http://schemas.openxmlformats.org/officeDocument/2006/math">
                  <m:oMathParaPr>
                    <m:jc m:val="centerGroup"/>
                  </m:oMathParaPr>
                  <m:oMath xmlns:m="http://schemas.openxmlformats.org/officeDocument/2006/math">
                    <m:sSub>
                      <m:sSubPr>
                        <m:ctrlPr>
                          <a:rPr lang="zh-CN" i="1" smtClean="0">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𝜎</m:t>
                    </m:r>
                    <m:d>
                      <m:dPr>
                        <m:ctrlPr>
                          <a:rPr lang="zh-CN" i="1">
                            <a:latin typeface="Cambria Math" panose="02040503050406030204" pitchFamily="18" charset="0"/>
                          </a:rPr>
                        </m:ctrlPr>
                      </m:dPr>
                      <m:e>
                        <m:sSub>
                          <m:sSubPr>
                            <m:ctrlPr>
                              <a:rPr lang="zh-CN"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zh-CN" i="1">
                                <a:latin typeface="Cambria Math" panose="02040503050406030204" pitchFamily="18" charset="0"/>
                              </a:rPr>
                            </m:ctrlPr>
                          </m:dPr>
                          <m:e>
                            <m:sSub>
                              <m:sSubPr>
                                <m:ctrlPr>
                                  <a:rPr lang="zh-CN"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zh-C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m:oMathPara>
              </a14:m>
              <a:endParaRPr lang="zh-CN"/>
            </a:p>
          </dgm:t>
        </dgm:pt>
      </mc:Choice>
      <mc:Fallback xmlns="">
        <dgm:pt modelId="{27B22923-D661-439A-815C-D27FFB32DBFF}">
          <dgm:prSet/>
          <dgm:spPr/>
          <dgm:t>
            <a:bodyPr/>
            <a:lstStyle/>
            <a:p>
              <a:r>
                <a:rPr lang="en-US" i="0"/>
                <a:t>𝑖</a:t>
              </a:r>
              <a:r>
                <a:rPr lang="en-US" altLang="zh-CN" i="0"/>
                <a:t>_</a:t>
              </a:r>
              <a:r>
                <a:rPr lang="en-US" i="0"/>
                <a:t>𝑡=𝜎</a:t>
              </a:r>
              <a:r>
                <a:rPr lang="en-US" altLang="zh-CN" i="0"/>
                <a:t>(</a:t>
              </a:r>
              <a:r>
                <a:rPr lang="en-US" i="0"/>
                <a:t>𝑊</a:t>
              </a:r>
              <a:r>
                <a:rPr lang="en-US" altLang="zh-CN" i="0"/>
                <a:t>_</a:t>
              </a:r>
              <a:r>
                <a:rPr lang="en-US" i="0"/>
                <a:t>𝑖∙</a:t>
              </a:r>
              <a:r>
                <a:rPr lang="en-US" altLang="zh-CN" i="0"/>
                <a:t>[</a:t>
              </a:r>
              <a:r>
                <a:rPr lang="en-US" i="0"/>
                <a:t>ℎ</a:t>
              </a:r>
              <a:r>
                <a:rPr lang="en-US" altLang="zh-CN" i="0"/>
                <a:t>_(</a:t>
              </a:r>
              <a:r>
                <a:rPr lang="en-US" i="0"/>
                <a:t>𝑡−1</a:t>
              </a:r>
              <a:r>
                <a:rPr lang="en-US" altLang="zh-CN" i="0"/>
                <a:t>)</a:t>
              </a:r>
              <a:r>
                <a:rPr lang="en-US" i="0"/>
                <a:t>, 𝑥</a:t>
              </a:r>
              <a:r>
                <a:rPr lang="en-US" altLang="zh-CN" i="0"/>
                <a:t>_</a:t>
              </a:r>
              <a:r>
                <a:rPr lang="en-US" i="0"/>
                <a:t>𝑡 ]+𝑏</a:t>
              </a:r>
              <a:r>
                <a:rPr lang="en-US" altLang="zh-CN" i="0"/>
                <a:t>_</a:t>
              </a:r>
              <a:r>
                <a:rPr lang="en-US" i="0"/>
                <a:t>𝑖 )</a:t>
              </a:r>
              <a:endParaRPr lang="zh-CN"/>
            </a:p>
          </dgm:t>
        </dgm:pt>
      </mc:Fallback>
    </mc:AlternateContent>
    <dgm:pt modelId="{89FA0F63-8DBE-404F-AA31-0C991128A120}" type="parTrans" cxnId="{ECA8D110-7411-4384-96AA-94F5315E70F1}">
      <dgm:prSet/>
      <dgm:spPr/>
      <dgm:t>
        <a:bodyPr/>
        <a:lstStyle/>
        <a:p>
          <a:endParaRPr lang="zh-CN" altLang="en-US"/>
        </a:p>
      </dgm:t>
    </dgm:pt>
    <dgm:pt modelId="{876732AF-2DAA-44CF-BDFD-CAC1AEBF47D0}" type="sibTrans" cxnId="{ECA8D110-7411-4384-96AA-94F5315E70F1}">
      <dgm:prSet/>
      <dgm:spPr/>
      <dgm:t>
        <a:bodyPr/>
        <a:lstStyle/>
        <a:p>
          <a:endParaRPr lang="zh-CN" altLang="en-US"/>
        </a:p>
      </dgm:t>
    </dgm:pt>
    <mc:AlternateContent xmlns:mc="http://schemas.openxmlformats.org/markup-compatibility/2006" xmlns:a14="http://schemas.microsoft.com/office/drawing/2010/main">
      <mc:Choice Requires="a14">
        <dgm:pt modelId="{970A1B19-D805-447D-B9E6-56AEFD3CACC0}">
          <dgm:prSet/>
          <dgm:spPr/>
          <dgm:t>
            <a:bodyPr/>
            <a:lstStyle/>
            <a:p>
              <a:pPr/>
              <a14:m>
                <m:oMathPara xmlns:m="http://schemas.openxmlformats.org/officeDocument/2006/math">
                  <m:oMathParaPr>
                    <m:jc m:val="centerGroup"/>
                  </m:oMathParaPr>
                  <m:oMath xmlns:m="http://schemas.openxmlformats.org/officeDocument/2006/math">
                    <m:acc>
                      <m:accPr>
                        <m:chr m:val="̅"/>
                        <m:ctrlPr>
                          <a:rPr lang="zh-CN" i="1" smtClean="0">
                            <a:latin typeface="Cambria Math" panose="02040503050406030204" pitchFamily="18" charset="0"/>
                          </a:rPr>
                        </m:ctrlPr>
                      </m:accPr>
                      <m:e>
                        <m:sSub>
                          <m:sSubPr>
                            <m:ctrlPr>
                              <a:rPr lang="zh-C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e>
                    </m:acc>
                    <m:r>
                      <a:rPr lang="en-US" i="1">
                        <a:latin typeface="Cambria Math" panose="02040503050406030204" pitchFamily="18" charset="0"/>
                      </a:rPr>
                      <m:t>=</m:t>
                    </m:r>
                    <m:r>
                      <a:rPr lang="en-US" i="1">
                        <a:latin typeface="Cambria Math" panose="02040503050406030204" pitchFamily="18" charset="0"/>
                      </a:rPr>
                      <m:t>𝑡𝑎𝑛h</m:t>
                    </m:r>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𝐶</m:t>
                        </m:r>
                      </m:sub>
                    </m:sSub>
                    <m:r>
                      <a:rPr lang="en-US" i="1">
                        <a:latin typeface="Cambria Math" panose="02040503050406030204" pitchFamily="18" charset="0"/>
                      </a:rPr>
                      <m:t>∙</m:t>
                    </m:r>
                    <m:d>
                      <m:dPr>
                        <m:begChr m:val="["/>
                        <m:endChr m:val="]"/>
                        <m:ctrlPr>
                          <a:rPr lang="zh-CN" i="1">
                            <a:latin typeface="Cambria Math" panose="02040503050406030204" pitchFamily="18" charset="0"/>
                          </a:rPr>
                        </m:ctrlPr>
                      </m:dPr>
                      <m:e>
                        <m:sSub>
                          <m:sSubPr>
                            <m:ctrlPr>
                              <a:rPr lang="zh-CN"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zh-C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𝐶</m:t>
                        </m:r>
                      </m:sub>
                    </m:sSub>
                    <m:r>
                      <a:rPr lang="en-US" i="1">
                        <a:latin typeface="Cambria Math" panose="02040503050406030204" pitchFamily="18" charset="0"/>
                      </a:rPr>
                      <m:t>)</m:t>
                    </m:r>
                  </m:oMath>
                </m:oMathPara>
              </a14:m>
              <a:endParaRPr lang="zh-CN"/>
            </a:p>
          </dgm:t>
        </dgm:pt>
      </mc:Choice>
      <mc:Fallback xmlns="">
        <dgm:pt modelId="{970A1B19-D805-447D-B9E6-56AEFD3CACC0}">
          <dgm:prSet/>
          <dgm:spPr/>
          <dgm:t>
            <a:bodyPr/>
            <a:lstStyle/>
            <a:p>
              <a:r>
                <a:rPr lang="en-US" altLang="zh-CN" i="0"/>
                <a:t>(</a:t>
              </a:r>
              <a:r>
                <a:rPr lang="en-US" i="0"/>
                <a:t>𝐶</a:t>
              </a:r>
              <a:r>
                <a:rPr lang="en-US" altLang="zh-CN" i="0"/>
                <a:t>_</a:t>
              </a:r>
              <a:r>
                <a:rPr lang="en-US" i="0"/>
                <a:t>𝑡 </a:t>
              </a:r>
              <a:r>
                <a:rPr lang="en-US" altLang="zh-CN" i="0"/>
                <a:t>)</a:t>
              </a:r>
              <a:r>
                <a:rPr lang="zh-CN" altLang="en-US" i="0"/>
                <a:t> ̅</a:t>
              </a:r>
              <a:r>
                <a:rPr lang="en-US" i="0"/>
                <a:t>=𝑡𝑎𝑛ℎ(𝑊</a:t>
              </a:r>
              <a:r>
                <a:rPr lang="en-US" altLang="zh-CN" i="0"/>
                <a:t>_</a:t>
              </a:r>
              <a:r>
                <a:rPr lang="en-US" i="0"/>
                <a:t>𝐶∙</a:t>
              </a:r>
              <a:r>
                <a:rPr lang="en-US" altLang="zh-CN" i="0"/>
                <a:t>[</a:t>
              </a:r>
              <a:r>
                <a:rPr lang="en-US" i="0"/>
                <a:t>ℎ</a:t>
              </a:r>
              <a:r>
                <a:rPr lang="en-US" altLang="zh-CN" i="0"/>
                <a:t>_(</a:t>
              </a:r>
              <a:r>
                <a:rPr lang="en-US" i="0"/>
                <a:t>𝑡−1</a:t>
              </a:r>
              <a:r>
                <a:rPr lang="en-US" altLang="zh-CN" i="0"/>
                <a:t>)</a:t>
              </a:r>
              <a:r>
                <a:rPr lang="en-US" i="0"/>
                <a:t>, 𝑥</a:t>
              </a:r>
              <a:r>
                <a:rPr lang="en-US" altLang="zh-CN" i="0"/>
                <a:t>_</a:t>
              </a:r>
              <a:r>
                <a:rPr lang="en-US" i="0"/>
                <a:t>𝑡 ]+𝑏</a:t>
              </a:r>
              <a:r>
                <a:rPr lang="en-US" altLang="zh-CN" i="0"/>
                <a:t>_</a:t>
              </a:r>
              <a:r>
                <a:rPr lang="en-US" i="0"/>
                <a:t>𝐶)</a:t>
              </a:r>
              <a:endParaRPr lang="zh-CN"/>
            </a:p>
          </dgm:t>
        </dgm:pt>
      </mc:Fallback>
    </mc:AlternateContent>
    <dgm:pt modelId="{8B89B8B3-E496-405F-86A4-178A2C440DA5}" type="parTrans" cxnId="{8D3378C5-6089-4596-9A82-8E71B34A1A32}">
      <dgm:prSet/>
      <dgm:spPr/>
      <dgm:t>
        <a:bodyPr/>
        <a:lstStyle/>
        <a:p>
          <a:endParaRPr lang="zh-CN" altLang="en-US"/>
        </a:p>
      </dgm:t>
    </dgm:pt>
    <dgm:pt modelId="{90BBD919-40F4-42AD-963E-A9D0DAB0501E}" type="sibTrans" cxnId="{8D3378C5-6089-4596-9A82-8E71B34A1A32}">
      <dgm:prSet/>
      <dgm:spPr/>
      <dgm:t>
        <a:bodyPr/>
        <a:lstStyle/>
        <a:p>
          <a:endParaRPr lang="zh-CN" altLang="en-US"/>
        </a:p>
      </dgm:t>
    </dgm:pt>
    <mc:AlternateContent xmlns:mc="http://schemas.openxmlformats.org/markup-compatibility/2006" xmlns:a14="http://schemas.microsoft.com/office/drawing/2010/main">
      <mc:Choice Requires="a14">
        <dgm:pt modelId="{E0623B81-D081-4214-99F2-692A1FF7F4B9}">
          <dgm:prSet/>
          <dgm:spPr/>
          <dgm:t>
            <a:bodyPr/>
            <a:lstStyle/>
            <a:p>
              <a:pPr/>
              <a14:m>
                <m:oMathPara xmlns:m="http://schemas.openxmlformats.org/officeDocument/2006/math">
                  <m:oMathParaPr>
                    <m:jc m:val="centerGroup"/>
                  </m:oMathParaPr>
                  <m:oMath xmlns:m="http://schemas.openxmlformats.org/officeDocument/2006/math">
                    <m:sSub>
                      <m:sSubPr>
                        <m:ctrlPr>
                          <a:rPr lang="zh-CN"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𝑡</m:t>
                        </m:r>
                      </m:sub>
                    </m:sSub>
                    <m:r>
                      <a:rPr lang="en-US" i="1">
                        <a:latin typeface="Cambria Math" panose="02040503050406030204" pitchFamily="18" charset="0"/>
                      </a:rPr>
                      <m:t>∗</m:t>
                    </m:r>
                    <m:acc>
                      <m:accPr>
                        <m:chr m:val="̅"/>
                        <m:ctrlPr>
                          <a:rPr lang="zh-CN" i="1">
                            <a:latin typeface="Cambria Math" panose="02040503050406030204" pitchFamily="18" charset="0"/>
                          </a:rPr>
                        </m:ctrlPr>
                      </m:accPr>
                      <m:e>
                        <m:sSub>
                          <m:sSubPr>
                            <m:ctrlPr>
                              <a:rPr lang="zh-C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e>
                    </m:acc>
                  </m:oMath>
                </m:oMathPara>
              </a14:m>
              <a:endParaRPr lang="zh-CN"/>
            </a:p>
          </dgm:t>
        </dgm:pt>
      </mc:Choice>
      <mc:Fallback xmlns="">
        <dgm:pt modelId="{E0623B81-D081-4214-99F2-692A1FF7F4B9}">
          <dgm:prSet/>
          <dgm:spPr/>
          <dgm:t>
            <a:bodyPr/>
            <a:lstStyle/>
            <a:p>
              <a:r>
                <a:rPr lang="en-US" i="0"/>
                <a:t>𝐶</a:t>
              </a:r>
              <a:r>
                <a:rPr lang="en-US" altLang="zh-CN" i="0"/>
                <a:t>_</a:t>
              </a:r>
              <a:r>
                <a:rPr lang="en-US" i="0"/>
                <a:t>𝑡=𝑓</a:t>
              </a:r>
              <a:r>
                <a:rPr lang="en-US" altLang="zh-CN" i="0"/>
                <a:t>_</a:t>
              </a:r>
              <a:r>
                <a:rPr lang="en-US" i="0"/>
                <a:t>𝑡∗𝐶</a:t>
              </a:r>
              <a:r>
                <a:rPr lang="en-US" altLang="zh-CN" i="0"/>
                <a:t>_(</a:t>
              </a:r>
              <a:r>
                <a:rPr lang="en-US" i="0"/>
                <a:t>𝑡−1</a:t>
              </a:r>
              <a:r>
                <a:rPr lang="en-US" altLang="zh-CN" i="0"/>
                <a:t>)</a:t>
              </a:r>
              <a:r>
                <a:rPr lang="en-US" i="0"/>
                <a:t>+𝑖</a:t>
              </a:r>
              <a:r>
                <a:rPr lang="en-US" altLang="zh-CN" i="0"/>
                <a:t>_</a:t>
              </a:r>
              <a:r>
                <a:rPr lang="en-US" i="0"/>
                <a:t>𝑡∗</a:t>
              </a:r>
              <a:r>
                <a:rPr lang="en-US" altLang="zh-CN" i="0"/>
                <a:t>(</a:t>
              </a:r>
              <a:r>
                <a:rPr lang="en-US" i="0"/>
                <a:t>𝐶</a:t>
              </a:r>
              <a:r>
                <a:rPr lang="en-US" altLang="zh-CN" i="0"/>
                <a:t>_</a:t>
              </a:r>
              <a:r>
                <a:rPr lang="en-US" i="0"/>
                <a:t>𝑡 </a:t>
              </a:r>
              <a:r>
                <a:rPr lang="en-US" altLang="zh-CN" i="0"/>
                <a:t>)</a:t>
              </a:r>
              <a:r>
                <a:rPr lang="zh-CN" altLang="en-US" i="0"/>
                <a:t> ̅</a:t>
              </a:r>
              <a:endParaRPr lang="zh-CN"/>
            </a:p>
          </dgm:t>
        </dgm:pt>
      </mc:Fallback>
    </mc:AlternateContent>
    <dgm:pt modelId="{510BCD90-94A4-427E-9A7B-FF60C0A99683}" type="parTrans" cxnId="{7369A1F1-EAEB-4FA7-845B-253DA7B40D2C}">
      <dgm:prSet/>
      <dgm:spPr/>
      <dgm:t>
        <a:bodyPr/>
        <a:lstStyle/>
        <a:p>
          <a:endParaRPr lang="zh-CN" altLang="en-US"/>
        </a:p>
      </dgm:t>
    </dgm:pt>
    <dgm:pt modelId="{CD1C638F-DA49-42BE-869C-3F10E96DC8C8}" type="sibTrans" cxnId="{7369A1F1-EAEB-4FA7-845B-253DA7B40D2C}">
      <dgm:prSet/>
      <dgm:spPr/>
      <dgm:t>
        <a:bodyPr/>
        <a:lstStyle/>
        <a:p>
          <a:endParaRPr lang="zh-CN" altLang="en-US"/>
        </a:p>
      </dgm:t>
    </dgm:pt>
    <mc:AlternateContent xmlns:mc="http://schemas.openxmlformats.org/markup-compatibility/2006" xmlns:a14="http://schemas.microsoft.com/office/drawing/2010/main">
      <mc:Choice Requires="a14">
        <dgm:pt modelId="{BAF07390-E0CD-4369-BB85-2AB4C76D1C62}">
          <dgm:prSet/>
          <dgm:spPr/>
          <dgm:t>
            <a:bodyPr/>
            <a:lstStyle/>
            <a:p>
              <a:pPr/>
              <a14:m>
                <m:oMathPara xmlns:m="http://schemas.openxmlformats.org/officeDocument/2006/math">
                  <m:oMathParaPr>
                    <m:jc m:val="centerGroup"/>
                  </m:oMathParaPr>
                  <m:oMath xmlns:m="http://schemas.openxmlformats.org/officeDocument/2006/math">
                    <m:sSub>
                      <m:sSubPr>
                        <m:ctrlPr>
                          <a:rPr lang="zh-CN" i="1" smtClean="0">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𝜎</m:t>
                    </m:r>
                    <m:d>
                      <m:dPr>
                        <m:ctrlPr>
                          <a:rPr lang="zh-CN" i="1">
                            <a:latin typeface="Cambria Math" panose="02040503050406030204" pitchFamily="18" charset="0"/>
                          </a:rPr>
                        </m:ctrlPr>
                      </m:dPr>
                      <m:e>
                        <m:sSub>
                          <m:sSubPr>
                            <m:ctrlPr>
                              <a:rPr lang="zh-CN"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𝑂</m:t>
                            </m:r>
                          </m:sub>
                        </m:sSub>
                        <m:r>
                          <a:rPr lang="en-US" i="1">
                            <a:latin typeface="Cambria Math" panose="02040503050406030204" pitchFamily="18" charset="0"/>
                          </a:rPr>
                          <m:t>∙</m:t>
                        </m:r>
                        <m:d>
                          <m:dPr>
                            <m:begChr m:val="["/>
                            <m:endChr m:val="]"/>
                            <m:ctrlPr>
                              <a:rPr lang="zh-CN" i="1">
                                <a:latin typeface="Cambria Math" panose="02040503050406030204" pitchFamily="18" charset="0"/>
                              </a:rPr>
                            </m:ctrlPr>
                          </m:dPr>
                          <m:e>
                            <m:sSub>
                              <m:sSubPr>
                                <m:ctrlPr>
                                  <a:rPr lang="zh-CN"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zh-C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𝑂</m:t>
                            </m:r>
                          </m:sub>
                        </m:sSub>
                      </m:e>
                    </m:d>
                  </m:oMath>
                </m:oMathPara>
              </a14:m>
              <a:endParaRPr lang="zh-CN"/>
            </a:p>
          </dgm:t>
        </dgm:pt>
      </mc:Choice>
      <mc:Fallback xmlns="">
        <dgm:pt modelId="{BAF07390-E0CD-4369-BB85-2AB4C76D1C62}">
          <dgm:prSet/>
          <dgm:spPr/>
          <dgm:t>
            <a:bodyPr/>
            <a:lstStyle/>
            <a:p>
              <a:r>
                <a:rPr lang="en-US" i="0"/>
                <a:t>𝑂</a:t>
              </a:r>
              <a:r>
                <a:rPr lang="en-US" altLang="zh-CN" i="0"/>
                <a:t>_</a:t>
              </a:r>
              <a:r>
                <a:rPr lang="en-US" i="0"/>
                <a:t>𝑡=𝜎</a:t>
              </a:r>
              <a:r>
                <a:rPr lang="en-US" altLang="zh-CN" i="0"/>
                <a:t>(</a:t>
              </a:r>
              <a:r>
                <a:rPr lang="en-US" i="0"/>
                <a:t>𝑊</a:t>
              </a:r>
              <a:r>
                <a:rPr lang="en-US" altLang="zh-CN" i="0"/>
                <a:t>_</a:t>
              </a:r>
              <a:r>
                <a:rPr lang="en-US" i="0"/>
                <a:t>𝑂∙</a:t>
              </a:r>
              <a:r>
                <a:rPr lang="en-US" altLang="zh-CN" i="0"/>
                <a:t>[</a:t>
              </a:r>
              <a:r>
                <a:rPr lang="en-US" i="0"/>
                <a:t>ℎ</a:t>
              </a:r>
              <a:r>
                <a:rPr lang="en-US" altLang="zh-CN" i="0"/>
                <a:t>_(</a:t>
              </a:r>
              <a:r>
                <a:rPr lang="en-US" i="0"/>
                <a:t>𝑡−1</a:t>
              </a:r>
              <a:r>
                <a:rPr lang="en-US" altLang="zh-CN" i="0"/>
                <a:t>)</a:t>
              </a:r>
              <a:r>
                <a:rPr lang="en-US" i="0"/>
                <a:t>, 𝑥</a:t>
              </a:r>
              <a:r>
                <a:rPr lang="en-US" altLang="zh-CN" i="0"/>
                <a:t>_</a:t>
              </a:r>
              <a:r>
                <a:rPr lang="en-US" i="0"/>
                <a:t>𝑡 ]+𝑏</a:t>
              </a:r>
              <a:r>
                <a:rPr lang="en-US" altLang="zh-CN" i="0"/>
                <a:t>_</a:t>
              </a:r>
              <a:r>
                <a:rPr lang="en-US" i="0"/>
                <a:t>𝑂 )</a:t>
              </a:r>
              <a:endParaRPr lang="zh-CN"/>
            </a:p>
          </dgm:t>
        </dgm:pt>
      </mc:Fallback>
    </mc:AlternateContent>
    <dgm:pt modelId="{45D37588-54B4-422E-BE8E-9787EF020C4D}" type="parTrans" cxnId="{963D1C1B-BBAE-4ED0-A146-4748B5221085}">
      <dgm:prSet/>
      <dgm:spPr/>
      <dgm:t>
        <a:bodyPr/>
        <a:lstStyle/>
        <a:p>
          <a:endParaRPr lang="zh-CN" altLang="en-US"/>
        </a:p>
      </dgm:t>
    </dgm:pt>
    <dgm:pt modelId="{638C1E70-7839-400F-B0D9-45CFD252ED4E}" type="sibTrans" cxnId="{963D1C1B-BBAE-4ED0-A146-4748B5221085}">
      <dgm:prSet/>
      <dgm:spPr/>
      <dgm:t>
        <a:bodyPr/>
        <a:lstStyle/>
        <a:p>
          <a:endParaRPr lang="zh-CN" altLang="en-US"/>
        </a:p>
      </dgm:t>
    </dgm:pt>
    <mc:AlternateContent xmlns:mc="http://schemas.openxmlformats.org/markup-compatibility/2006" xmlns:a14="http://schemas.microsoft.com/office/drawing/2010/main">
      <mc:Choice Requires="a14">
        <dgm:pt modelId="{ECD3A377-49D0-412C-88DC-448ADD45B457}">
          <dgm:prSet/>
          <dgm:spPr/>
          <dgm:t>
            <a:bodyPr/>
            <a:lstStyle/>
            <a:p>
              <a:pPr/>
              <a14:m>
                <m:oMathPara xmlns:m="http://schemas.openxmlformats.org/officeDocument/2006/math">
                  <m:oMathParaPr>
                    <m:jc m:val="centerGroup"/>
                  </m:oMathParaPr>
                  <m:oMath xmlns:m="http://schemas.openxmlformats.org/officeDocument/2006/math">
                    <m:sSub>
                      <m:sSubPr>
                        <m:ctrlPr>
                          <a:rPr lang="zh-CN"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zh-CN"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zh-CN" i="1">
                            <a:latin typeface="Cambria Math" panose="02040503050406030204" pitchFamily="18" charset="0"/>
                          </a:rPr>
                        </m:ctrlPr>
                      </m:sSubPr>
                      <m:e>
                        <m:r>
                          <m:rPr>
                            <m:sty m:val="p"/>
                          </m:rPr>
                          <a:rPr lang="en-US">
                            <a:latin typeface="Cambria Math" panose="02040503050406030204" pitchFamily="18" charset="0"/>
                          </a:rPr>
                          <m:t>tanh</m:t>
                        </m:r>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zh-CN"/>
            </a:p>
          </dgm:t>
        </dgm:pt>
      </mc:Choice>
      <mc:Fallback xmlns="">
        <dgm:pt modelId="{ECD3A377-49D0-412C-88DC-448ADD45B457}">
          <dgm:prSet/>
          <dgm:spPr/>
          <dgm:t>
            <a:bodyPr/>
            <a:lstStyle/>
            <a:p>
              <a:r>
                <a:rPr lang="en-US" i="0"/>
                <a:t>ℎ</a:t>
              </a:r>
              <a:r>
                <a:rPr lang="en-US" altLang="zh-CN" i="0"/>
                <a:t>_</a:t>
              </a:r>
              <a:r>
                <a:rPr lang="en-US" i="0"/>
                <a:t>𝑡=𝑂</a:t>
              </a:r>
              <a:r>
                <a:rPr lang="en-US" altLang="zh-CN" i="0"/>
                <a:t>_</a:t>
              </a:r>
              <a:r>
                <a:rPr lang="en-US" i="0"/>
                <a:t>𝑡∗</a:t>
              </a:r>
              <a:r>
                <a:rPr lang="en-US" altLang="zh-CN" i="0"/>
                <a:t>〖</a:t>
              </a:r>
              <a:r>
                <a:rPr lang="en-US" i="0"/>
                <a:t>tanh(𝐶</a:t>
              </a:r>
              <a:r>
                <a:rPr lang="en-US" altLang="zh-CN" i="0"/>
                <a:t>〗_</a:t>
              </a:r>
              <a:r>
                <a:rPr lang="en-US" i="0"/>
                <a:t>𝑡)</a:t>
              </a:r>
              <a:endParaRPr lang="zh-CN"/>
            </a:p>
          </dgm:t>
        </dgm:pt>
      </mc:Fallback>
    </mc:AlternateContent>
    <dgm:pt modelId="{DFA384FF-309C-48CE-B69C-F6BE795DE0CA}" type="parTrans" cxnId="{5C8C516A-30B0-4C5F-B799-44BEECDDBD8A}">
      <dgm:prSet/>
      <dgm:spPr/>
      <dgm:t>
        <a:bodyPr/>
        <a:lstStyle/>
        <a:p>
          <a:endParaRPr lang="zh-CN" altLang="en-US"/>
        </a:p>
      </dgm:t>
    </dgm:pt>
    <dgm:pt modelId="{431511E6-2C0B-455A-B7D3-C5624B4192AF}" type="sibTrans" cxnId="{5C8C516A-30B0-4C5F-B799-44BEECDDBD8A}">
      <dgm:prSet/>
      <dgm:spPr/>
      <dgm:t>
        <a:bodyPr/>
        <a:lstStyle/>
        <a:p>
          <a:endParaRPr lang="zh-CN" altLang="en-US"/>
        </a:p>
      </dgm:t>
    </dgm:pt>
    <dgm:pt modelId="{284B0686-05C2-4643-B3E9-5228FCA3F3BD}" type="pres">
      <dgm:prSet presAssocID="{F2CBE4B9-CF1A-4ABF-B50C-C32E5382D805}" presName="linear" presStyleCnt="0">
        <dgm:presLayoutVars>
          <dgm:animLvl val="lvl"/>
          <dgm:resizeHandles val="exact"/>
        </dgm:presLayoutVars>
      </dgm:prSet>
      <dgm:spPr/>
    </dgm:pt>
    <dgm:pt modelId="{9A35864C-9E00-4D75-B4D2-B5C40F6D6C52}" type="pres">
      <dgm:prSet presAssocID="{C3A48C22-1EF3-4374-B336-09490E29D73C}" presName="parentText" presStyleLbl="node1" presStyleIdx="0" presStyleCnt="6" custLinFactNeighborY="94483">
        <dgm:presLayoutVars>
          <dgm:chMax val="0"/>
          <dgm:bulletEnabled val="1"/>
        </dgm:presLayoutVars>
      </dgm:prSet>
      <dgm:spPr/>
    </dgm:pt>
    <dgm:pt modelId="{37F1E4F1-62EC-429E-BFD1-070F1DA0008D}" type="pres">
      <dgm:prSet presAssocID="{39046429-C83B-4692-B5D4-94998C6CF6E5}" presName="spacer" presStyleCnt="0"/>
      <dgm:spPr/>
    </dgm:pt>
    <dgm:pt modelId="{13D8EB54-C107-4890-9B1E-23443C148139}" type="pres">
      <dgm:prSet presAssocID="{27B22923-D661-439A-815C-D27FFB32DBFF}" presName="parentText" presStyleLbl="node1" presStyleIdx="1" presStyleCnt="6">
        <dgm:presLayoutVars>
          <dgm:chMax val="0"/>
          <dgm:bulletEnabled val="1"/>
        </dgm:presLayoutVars>
      </dgm:prSet>
      <dgm:spPr/>
    </dgm:pt>
    <dgm:pt modelId="{A3880438-248F-427D-86EF-76FFD5200997}" type="pres">
      <dgm:prSet presAssocID="{876732AF-2DAA-44CF-BDFD-CAC1AEBF47D0}" presName="spacer" presStyleCnt="0"/>
      <dgm:spPr/>
    </dgm:pt>
    <dgm:pt modelId="{B7107178-3DEC-4D43-9666-101641D75A1A}" type="pres">
      <dgm:prSet presAssocID="{970A1B19-D805-447D-B9E6-56AEFD3CACC0}" presName="parentText" presStyleLbl="node1" presStyleIdx="2" presStyleCnt="6" custLinFactY="-7134" custLinFactNeighborY="-100000">
        <dgm:presLayoutVars>
          <dgm:chMax val="0"/>
          <dgm:bulletEnabled val="1"/>
        </dgm:presLayoutVars>
      </dgm:prSet>
      <dgm:spPr/>
    </dgm:pt>
    <dgm:pt modelId="{82C3FD5C-FDB8-4D6F-AFCE-DE4398C33066}" type="pres">
      <dgm:prSet presAssocID="{90BBD919-40F4-42AD-963E-A9D0DAB0501E}" presName="spacer" presStyleCnt="0"/>
      <dgm:spPr/>
    </dgm:pt>
    <dgm:pt modelId="{BEA118C7-D462-4D23-942E-1F0F5D0110B5}" type="pres">
      <dgm:prSet presAssocID="{E0623B81-D081-4214-99F2-692A1FF7F4B9}" presName="parentText" presStyleLbl="node1" presStyleIdx="3" presStyleCnt="6" custLinFactY="-19014" custLinFactNeighborY="-100000">
        <dgm:presLayoutVars>
          <dgm:chMax val="0"/>
          <dgm:bulletEnabled val="1"/>
        </dgm:presLayoutVars>
      </dgm:prSet>
      <dgm:spPr/>
    </dgm:pt>
    <dgm:pt modelId="{C34D75F9-3615-4614-89E0-74C731831FE6}" type="pres">
      <dgm:prSet presAssocID="{CD1C638F-DA49-42BE-869C-3F10E96DC8C8}" presName="spacer" presStyleCnt="0"/>
      <dgm:spPr/>
    </dgm:pt>
    <dgm:pt modelId="{5CE57C46-A2AB-4CE6-8055-94DC63D7CDC6}" type="pres">
      <dgm:prSet presAssocID="{BAF07390-E0CD-4369-BB85-2AB4C76D1C62}" presName="parentText" presStyleLbl="node1" presStyleIdx="4" presStyleCnt="6" custLinFactY="-37491" custLinFactNeighborX="110" custLinFactNeighborY="-100000">
        <dgm:presLayoutVars>
          <dgm:chMax val="0"/>
          <dgm:bulletEnabled val="1"/>
        </dgm:presLayoutVars>
      </dgm:prSet>
      <dgm:spPr/>
    </dgm:pt>
    <dgm:pt modelId="{96011111-3DA5-4936-BAC0-B22E4CA2F3EA}" type="pres">
      <dgm:prSet presAssocID="{638C1E70-7839-400F-B0D9-45CFD252ED4E}" presName="spacer" presStyleCnt="0"/>
      <dgm:spPr/>
    </dgm:pt>
    <dgm:pt modelId="{585181DD-0704-45C2-8B82-782FFEF70B21}" type="pres">
      <dgm:prSet presAssocID="{ECD3A377-49D0-412C-88DC-448ADD45B457}" presName="parentText" presStyleLbl="node1" presStyleIdx="5" presStyleCnt="6" custLinFactY="-44731" custLinFactNeighborX="20373" custLinFactNeighborY="-100000">
        <dgm:presLayoutVars>
          <dgm:chMax val="0"/>
          <dgm:bulletEnabled val="1"/>
        </dgm:presLayoutVars>
      </dgm:prSet>
      <dgm:spPr/>
    </dgm:pt>
  </dgm:ptLst>
  <dgm:cxnLst>
    <dgm:cxn modelId="{ECA8D110-7411-4384-96AA-94F5315E70F1}" srcId="{F2CBE4B9-CF1A-4ABF-B50C-C32E5382D805}" destId="{27B22923-D661-439A-815C-D27FFB32DBFF}" srcOrd="1" destOrd="0" parTransId="{89FA0F63-8DBE-404F-AA31-0C991128A120}" sibTransId="{876732AF-2DAA-44CF-BDFD-CAC1AEBF47D0}"/>
    <dgm:cxn modelId="{D3BDE612-4012-41D5-8D31-2E1D034777CD}" type="presOf" srcId="{ECD3A377-49D0-412C-88DC-448ADD45B457}" destId="{585181DD-0704-45C2-8B82-782FFEF70B21}" srcOrd="0" destOrd="0" presId="urn:microsoft.com/office/officeart/2005/8/layout/vList2"/>
    <dgm:cxn modelId="{963D1C1B-BBAE-4ED0-A146-4748B5221085}" srcId="{F2CBE4B9-CF1A-4ABF-B50C-C32E5382D805}" destId="{BAF07390-E0CD-4369-BB85-2AB4C76D1C62}" srcOrd="4" destOrd="0" parTransId="{45D37588-54B4-422E-BE8E-9787EF020C4D}" sibTransId="{638C1E70-7839-400F-B0D9-45CFD252ED4E}"/>
    <dgm:cxn modelId="{82B22329-E530-4240-830D-74A832028C08}" type="presOf" srcId="{F2CBE4B9-CF1A-4ABF-B50C-C32E5382D805}" destId="{284B0686-05C2-4643-B3E9-5228FCA3F3BD}" srcOrd="0" destOrd="0" presId="urn:microsoft.com/office/officeart/2005/8/layout/vList2"/>
    <dgm:cxn modelId="{CB7AC443-2013-4030-9C1A-0294B8F42FCC}" type="presOf" srcId="{970A1B19-D805-447D-B9E6-56AEFD3CACC0}" destId="{B7107178-3DEC-4D43-9666-101641D75A1A}" srcOrd="0" destOrd="0" presId="urn:microsoft.com/office/officeart/2005/8/layout/vList2"/>
    <dgm:cxn modelId="{5C8C516A-30B0-4C5F-B799-44BEECDDBD8A}" srcId="{F2CBE4B9-CF1A-4ABF-B50C-C32E5382D805}" destId="{ECD3A377-49D0-412C-88DC-448ADD45B457}" srcOrd="5" destOrd="0" parTransId="{DFA384FF-309C-48CE-B69C-F6BE795DE0CA}" sibTransId="{431511E6-2C0B-455A-B7D3-C5624B4192AF}"/>
    <dgm:cxn modelId="{3FE4F38A-900C-472A-93AC-7A8F00FA47A4}" srcId="{F2CBE4B9-CF1A-4ABF-B50C-C32E5382D805}" destId="{C3A48C22-1EF3-4374-B336-09490E29D73C}" srcOrd="0" destOrd="0" parTransId="{F255C984-DAC9-4360-A78D-3C43B37A2BF8}" sibTransId="{39046429-C83B-4692-B5D4-94998C6CF6E5}"/>
    <dgm:cxn modelId="{CCD225AD-18B6-4B9A-8FD8-6DDE23FF8CA9}" type="presOf" srcId="{27B22923-D661-439A-815C-D27FFB32DBFF}" destId="{13D8EB54-C107-4890-9B1E-23443C148139}" srcOrd="0" destOrd="0" presId="urn:microsoft.com/office/officeart/2005/8/layout/vList2"/>
    <dgm:cxn modelId="{B31559BD-4223-4D90-BD9C-8597C5919A49}" type="presOf" srcId="{E0623B81-D081-4214-99F2-692A1FF7F4B9}" destId="{BEA118C7-D462-4D23-942E-1F0F5D0110B5}" srcOrd="0" destOrd="0" presId="urn:microsoft.com/office/officeart/2005/8/layout/vList2"/>
    <dgm:cxn modelId="{8D3378C5-6089-4596-9A82-8E71B34A1A32}" srcId="{F2CBE4B9-CF1A-4ABF-B50C-C32E5382D805}" destId="{970A1B19-D805-447D-B9E6-56AEFD3CACC0}" srcOrd="2" destOrd="0" parTransId="{8B89B8B3-E496-405F-86A4-178A2C440DA5}" sibTransId="{90BBD919-40F4-42AD-963E-A9D0DAB0501E}"/>
    <dgm:cxn modelId="{EF064ADE-2D1C-4CE6-96C7-A20758AE715E}" type="presOf" srcId="{C3A48C22-1EF3-4374-B336-09490E29D73C}" destId="{9A35864C-9E00-4D75-B4D2-B5C40F6D6C52}" srcOrd="0" destOrd="0" presId="urn:microsoft.com/office/officeart/2005/8/layout/vList2"/>
    <dgm:cxn modelId="{F62212EE-54CB-45D2-85FA-8C2B724B467D}" type="presOf" srcId="{BAF07390-E0CD-4369-BB85-2AB4C76D1C62}" destId="{5CE57C46-A2AB-4CE6-8055-94DC63D7CDC6}" srcOrd="0" destOrd="0" presId="urn:microsoft.com/office/officeart/2005/8/layout/vList2"/>
    <dgm:cxn modelId="{7369A1F1-EAEB-4FA7-845B-253DA7B40D2C}" srcId="{F2CBE4B9-CF1A-4ABF-B50C-C32E5382D805}" destId="{E0623B81-D081-4214-99F2-692A1FF7F4B9}" srcOrd="3" destOrd="0" parTransId="{510BCD90-94A4-427E-9A7B-FF60C0A99683}" sibTransId="{CD1C638F-DA49-42BE-869C-3F10E96DC8C8}"/>
    <dgm:cxn modelId="{F6D68F54-CE78-41D4-A862-C69C3FD9D2A2}" type="presParOf" srcId="{284B0686-05C2-4643-B3E9-5228FCA3F3BD}" destId="{9A35864C-9E00-4D75-B4D2-B5C40F6D6C52}" srcOrd="0" destOrd="0" presId="urn:microsoft.com/office/officeart/2005/8/layout/vList2"/>
    <dgm:cxn modelId="{90D6BFF8-CEA5-412A-A5B0-913C2CB696B6}" type="presParOf" srcId="{284B0686-05C2-4643-B3E9-5228FCA3F3BD}" destId="{37F1E4F1-62EC-429E-BFD1-070F1DA0008D}" srcOrd="1" destOrd="0" presId="urn:microsoft.com/office/officeart/2005/8/layout/vList2"/>
    <dgm:cxn modelId="{89399F47-9BAF-4E70-A34A-1E3955600E0E}" type="presParOf" srcId="{284B0686-05C2-4643-B3E9-5228FCA3F3BD}" destId="{13D8EB54-C107-4890-9B1E-23443C148139}" srcOrd="2" destOrd="0" presId="urn:microsoft.com/office/officeart/2005/8/layout/vList2"/>
    <dgm:cxn modelId="{BA0F3E54-985F-4737-B6DA-6EF8CE672C19}" type="presParOf" srcId="{284B0686-05C2-4643-B3E9-5228FCA3F3BD}" destId="{A3880438-248F-427D-86EF-76FFD5200997}" srcOrd="3" destOrd="0" presId="urn:microsoft.com/office/officeart/2005/8/layout/vList2"/>
    <dgm:cxn modelId="{1E65E585-0B8E-42C5-9381-EC8723B16EC5}" type="presParOf" srcId="{284B0686-05C2-4643-B3E9-5228FCA3F3BD}" destId="{B7107178-3DEC-4D43-9666-101641D75A1A}" srcOrd="4" destOrd="0" presId="urn:microsoft.com/office/officeart/2005/8/layout/vList2"/>
    <dgm:cxn modelId="{EA2070E4-555D-4FA9-B38A-4479A9428D39}" type="presParOf" srcId="{284B0686-05C2-4643-B3E9-5228FCA3F3BD}" destId="{82C3FD5C-FDB8-4D6F-AFCE-DE4398C33066}" srcOrd="5" destOrd="0" presId="urn:microsoft.com/office/officeart/2005/8/layout/vList2"/>
    <dgm:cxn modelId="{D3104C13-F4DE-41C0-8157-C3CD35A82F6C}" type="presParOf" srcId="{284B0686-05C2-4643-B3E9-5228FCA3F3BD}" destId="{BEA118C7-D462-4D23-942E-1F0F5D0110B5}" srcOrd="6" destOrd="0" presId="urn:microsoft.com/office/officeart/2005/8/layout/vList2"/>
    <dgm:cxn modelId="{B4D5AAE4-1626-4271-BF7F-DFE037D402B5}" type="presParOf" srcId="{284B0686-05C2-4643-B3E9-5228FCA3F3BD}" destId="{C34D75F9-3615-4614-89E0-74C731831FE6}" srcOrd="7" destOrd="0" presId="urn:microsoft.com/office/officeart/2005/8/layout/vList2"/>
    <dgm:cxn modelId="{5D29A82B-16F3-49D9-827C-89BBCBCB4068}" type="presParOf" srcId="{284B0686-05C2-4643-B3E9-5228FCA3F3BD}" destId="{5CE57C46-A2AB-4CE6-8055-94DC63D7CDC6}" srcOrd="8" destOrd="0" presId="urn:microsoft.com/office/officeart/2005/8/layout/vList2"/>
    <dgm:cxn modelId="{D0A8BEBC-7BFD-45D7-BCF2-EA2B746AEE5E}" type="presParOf" srcId="{284B0686-05C2-4643-B3E9-5228FCA3F3BD}" destId="{96011111-3DA5-4936-BAC0-B22E4CA2F3EA}" srcOrd="9" destOrd="0" presId="urn:microsoft.com/office/officeart/2005/8/layout/vList2"/>
    <dgm:cxn modelId="{5F710A69-98A3-48B2-B88D-BC4A203DAEE1}" type="presParOf" srcId="{284B0686-05C2-4643-B3E9-5228FCA3F3BD}" destId="{585181DD-0704-45C2-8B82-782FFEF70B21}"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BE4B9-CF1A-4ABF-B50C-C32E5382D80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C3A48C22-1EF3-4374-B336-09490E29D73C}">
      <dgm:prSet/>
      <dgm:spPr>
        <a:blipFill>
          <a:blip xmlns:r="http://schemas.openxmlformats.org/officeDocument/2006/relationships" r:embed="rId1"/>
          <a:stretch>
            <a:fillRect/>
          </a:stretch>
        </a:blipFill>
      </dgm:spPr>
      <dgm:t>
        <a:bodyPr/>
        <a:lstStyle/>
        <a:p>
          <a:r>
            <a:rPr lang="zh-CN" altLang="en-US">
              <a:noFill/>
            </a:rPr>
            <a:t> </a:t>
          </a:r>
        </a:p>
      </dgm:t>
    </dgm:pt>
    <dgm:pt modelId="{F255C984-DAC9-4360-A78D-3C43B37A2BF8}" type="parTrans" cxnId="{3FE4F38A-900C-472A-93AC-7A8F00FA47A4}">
      <dgm:prSet/>
      <dgm:spPr/>
      <dgm:t>
        <a:bodyPr/>
        <a:lstStyle/>
        <a:p>
          <a:endParaRPr lang="zh-CN" altLang="en-US"/>
        </a:p>
      </dgm:t>
    </dgm:pt>
    <dgm:pt modelId="{39046429-C83B-4692-B5D4-94998C6CF6E5}" type="sibTrans" cxnId="{3FE4F38A-900C-472A-93AC-7A8F00FA47A4}">
      <dgm:prSet/>
      <dgm:spPr/>
      <dgm:t>
        <a:bodyPr/>
        <a:lstStyle/>
        <a:p>
          <a:endParaRPr lang="zh-CN" altLang="en-US"/>
        </a:p>
      </dgm:t>
    </dgm:pt>
    <dgm:pt modelId="{27B22923-D661-439A-815C-D27FFB32DBFF}">
      <dgm:prSet/>
      <dgm:spPr>
        <a:blipFill>
          <a:blip xmlns:r="http://schemas.openxmlformats.org/officeDocument/2006/relationships" r:embed="rId2"/>
          <a:stretch>
            <a:fillRect/>
          </a:stretch>
        </a:blipFill>
      </dgm:spPr>
      <dgm:t>
        <a:bodyPr/>
        <a:lstStyle/>
        <a:p>
          <a:r>
            <a:rPr lang="zh-CN" altLang="en-US">
              <a:noFill/>
            </a:rPr>
            <a:t> </a:t>
          </a:r>
        </a:p>
      </dgm:t>
    </dgm:pt>
    <dgm:pt modelId="{89FA0F63-8DBE-404F-AA31-0C991128A120}" type="parTrans" cxnId="{ECA8D110-7411-4384-96AA-94F5315E70F1}">
      <dgm:prSet/>
      <dgm:spPr/>
      <dgm:t>
        <a:bodyPr/>
        <a:lstStyle/>
        <a:p>
          <a:endParaRPr lang="zh-CN" altLang="en-US"/>
        </a:p>
      </dgm:t>
    </dgm:pt>
    <dgm:pt modelId="{876732AF-2DAA-44CF-BDFD-CAC1AEBF47D0}" type="sibTrans" cxnId="{ECA8D110-7411-4384-96AA-94F5315E70F1}">
      <dgm:prSet/>
      <dgm:spPr/>
      <dgm:t>
        <a:bodyPr/>
        <a:lstStyle/>
        <a:p>
          <a:endParaRPr lang="zh-CN" altLang="en-US"/>
        </a:p>
      </dgm:t>
    </dgm:pt>
    <dgm:pt modelId="{970A1B19-D805-447D-B9E6-56AEFD3CACC0}">
      <dgm:prSet/>
      <dgm:spPr>
        <a:blipFill>
          <a:blip xmlns:r="http://schemas.openxmlformats.org/officeDocument/2006/relationships" r:embed="rId3"/>
          <a:stretch>
            <a:fillRect/>
          </a:stretch>
        </a:blipFill>
      </dgm:spPr>
      <dgm:t>
        <a:bodyPr/>
        <a:lstStyle/>
        <a:p>
          <a:r>
            <a:rPr lang="zh-CN" altLang="en-US">
              <a:noFill/>
            </a:rPr>
            <a:t> </a:t>
          </a:r>
        </a:p>
      </dgm:t>
    </dgm:pt>
    <dgm:pt modelId="{8B89B8B3-E496-405F-86A4-178A2C440DA5}" type="parTrans" cxnId="{8D3378C5-6089-4596-9A82-8E71B34A1A32}">
      <dgm:prSet/>
      <dgm:spPr/>
      <dgm:t>
        <a:bodyPr/>
        <a:lstStyle/>
        <a:p>
          <a:endParaRPr lang="zh-CN" altLang="en-US"/>
        </a:p>
      </dgm:t>
    </dgm:pt>
    <dgm:pt modelId="{90BBD919-40F4-42AD-963E-A9D0DAB0501E}" type="sibTrans" cxnId="{8D3378C5-6089-4596-9A82-8E71B34A1A32}">
      <dgm:prSet/>
      <dgm:spPr/>
      <dgm:t>
        <a:bodyPr/>
        <a:lstStyle/>
        <a:p>
          <a:endParaRPr lang="zh-CN" altLang="en-US"/>
        </a:p>
      </dgm:t>
    </dgm:pt>
    <dgm:pt modelId="{E0623B81-D081-4214-99F2-692A1FF7F4B9}">
      <dgm:prSet/>
      <dgm:spPr>
        <a:blipFill>
          <a:blip xmlns:r="http://schemas.openxmlformats.org/officeDocument/2006/relationships" r:embed="rId4"/>
          <a:stretch>
            <a:fillRect/>
          </a:stretch>
        </a:blipFill>
      </dgm:spPr>
      <dgm:t>
        <a:bodyPr/>
        <a:lstStyle/>
        <a:p>
          <a:r>
            <a:rPr lang="zh-CN" altLang="en-US">
              <a:noFill/>
            </a:rPr>
            <a:t> </a:t>
          </a:r>
        </a:p>
      </dgm:t>
    </dgm:pt>
    <dgm:pt modelId="{510BCD90-94A4-427E-9A7B-FF60C0A99683}" type="parTrans" cxnId="{7369A1F1-EAEB-4FA7-845B-253DA7B40D2C}">
      <dgm:prSet/>
      <dgm:spPr/>
      <dgm:t>
        <a:bodyPr/>
        <a:lstStyle/>
        <a:p>
          <a:endParaRPr lang="zh-CN" altLang="en-US"/>
        </a:p>
      </dgm:t>
    </dgm:pt>
    <dgm:pt modelId="{CD1C638F-DA49-42BE-869C-3F10E96DC8C8}" type="sibTrans" cxnId="{7369A1F1-EAEB-4FA7-845B-253DA7B40D2C}">
      <dgm:prSet/>
      <dgm:spPr/>
      <dgm:t>
        <a:bodyPr/>
        <a:lstStyle/>
        <a:p>
          <a:endParaRPr lang="zh-CN" altLang="en-US"/>
        </a:p>
      </dgm:t>
    </dgm:pt>
    <dgm:pt modelId="{BAF07390-E0CD-4369-BB85-2AB4C76D1C62}">
      <dgm:prSet/>
      <dgm:spPr>
        <a:blipFill>
          <a:blip xmlns:r="http://schemas.openxmlformats.org/officeDocument/2006/relationships" r:embed="rId5"/>
          <a:stretch>
            <a:fillRect/>
          </a:stretch>
        </a:blipFill>
      </dgm:spPr>
      <dgm:t>
        <a:bodyPr/>
        <a:lstStyle/>
        <a:p>
          <a:r>
            <a:rPr lang="zh-CN" altLang="en-US">
              <a:noFill/>
            </a:rPr>
            <a:t> </a:t>
          </a:r>
        </a:p>
      </dgm:t>
    </dgm:pt>
    <dgm:pt modelId="{45D37588-54B4-422E-BE8E-9787EF020C4D}" type="parTrans" cxnId="{963D1C1B-BBAE-4ED0-A146-4748B5221085}">
      <dgm:prSet/>
      <dgm:spPr/>
      <dgm:t>
        <a:bodyPr/>
        <a:lstStyle/>
        <a:p>
          <a:endParaRPr lang="zh-CN" altLang="en-US"/>
        </a:p>
      </dgm:t>
    </dgm:pt>
    <dgm:pt modelId="{638C1E70-7839-400F-B0D9-45CFD252ED4E}" type="sibTrans" cxnId="{963D1C1B-BBAE-4ED0-A146-4748B5221085}">
      <dgm:prSet/>
      <dgm:spPr/>
      <dgm:t>
        <a:bodyPr/>
        <a:lstStyle/>
        <a:p>
          <a:endParaRPr lang="zh-CN" altLang="en-US"/>
        </a:p>
      </dgm:t>
    </dgm:pt>
    <dgm:pt modelId="{ECD3A377-49D0-412C-88DC-448ADD45B457}">
      <dgm:prSet/>
      <dgm:spPr>
        <a:blipFill>
          <a:blip xmlns:r="http://schemas.openxmlformats.org/officeDocument/2006/relationships" r:embed="rId6"/>
          <a:stretch>
            <a:fillRect/>
          </a:stretch>
        </a:blipFill>
      </dgm:spPr>
      <dgm:t>
        <a:bodyPr/>
        <a:lstStyle/>
        <a:p>
          <a:r>
            <a:rPr lang="zh-CN" altLang="en-US">
              <a:noFill/>
            </a:rPr>
            <a:t> </a:t>
          </a:r>
        </a:p>
      </dgm:t>
    </dgm:pt>
    <dgm:pt modelId="{DFA384FF-309C-48CE-B69C-F6BE795DE0CA}" type="parTrans" cxnId="{5C8C516A-30B0-4C5F-B799-44BEECDDBD8A}">
      <dgm:prSet/>
      <dgm:spPr/>
      <dgm:t>
        <a:bodyPr/>
        <a:lstStyle/>
        <a:p>
          <a:endParaRPr lang="zh-CN" altLang="en-US"/>
        </a:p>
      </dgm:t>
    </dgm:pt>
    <dgm:pt modelId="{431511E6-2C0B-455A-B7D3-C5624B4192AF}" type="sibTrans" cxnId="{5C8C516A-30B0-4C5F-B799-44BEECDDBD8A}">
      <dgm:prSet/>
      <dgm:spPr/>
      <dgm:t>
        <a:bodyPr/>
        <a:lstStyle/>
        <a:p>
          <a:endParaRPr lang="zh-CN" altLang="en-US"/>
        </a:p>
      </dgm:t>
    </dgm:pt>
    <dgm:pt modelId="{284B0686-05C2-4643-B3E9-5228FCA3F3BD}" type="pres">
      <dgm:prSet presAssocID="{F2CBE4B9-CF1A-4ABF-B50C-C32E5382D805}" presName="linear" presStyleCnt="0">
        <dgm:presLayoutVars>
          <dgm:animLvl val="lvl"/>
          <dgm:resizeHandles val="exact"/>
        </dgm:presLayoutVars>
      </dgm:prSet>
      <dgm:spPr/>
    </dgm:pt>
    <dgm:pt modelId="{9A35864C-9E00-4D75-B4D2-B5C40F6D6C52}" type="pres">
      <dgm:prSet presAssocID="{C3A48C22-1EF3-4374-B336-09490E29D73C}" presName="parentText" presStyleLbl="node1" presStyleIdx="0" presStyleCnt="6" custLinFactNeighborY="94483">
        <dgm:presLayoutVars>
          <dgm:chMax val="0"/>
          <dgm:bulletEnabled val="1"/>
        </dgm:presLayoutVars>
      </dgm:prSet>
      <dgm:spPr/>
    </dgm:pt>
    <dgm:pt modelId="{37F1E4F1-62EC-429E-BFD1-070F1DA0008D}" type="pres">
      <dgm:prSet presAssocID="{39046429-C83B-4692-B5D4-94998C6CF6E5}" presName="spacer" presStyleCnt="0"/>
      <dgm:spPr/>
    </dgm:pt>
    <dgm:pt modelId="{13D8EB54-C107-4890-9B1E-23443C148139}" type="pres">
      <dgm:prSet presAssocID="{27B22923-D661-439A-815C-D27FFB32DBFF}" presName="parentText" presStyleLbl="node1" presStyleIdx="1" presStyleCnt="6">
        <dgm:presLayoutVars>
          <dgm:chMax val="0"/>
          <dgm:bulletEnabled val="1"/>
        </dgm:presLayoutVars>
      </dgm:prSet>
      <dgm:spPr/>
    </dgm:pt>
    <dgm:pt modelId="{A3880438-248F-427D-86EF-76FFD5200997}" type="pres">
      <dgm:prSet presAssocID="{876732AF-2DAA-44CF-BDFD-CAC1AEBF47D0}" presName="spacer" presStyleCnt="0"/>
      <dgm:spPr/>
    </dgm:pt>
    <dgm:pt modelId="{B7107178-3DEC-4D43-9666-101641D75A1A}" type="pres">
      <dgm:prSet presAssocID="{970A1B19-D805-447D-B9E6-56AEFD3CACC0}" presName="parentText" presStyleLbl="node1" presStyleIdx="2" presStyleCnt="6" custLinFactY="-7134" custLinFactNeighborY="-100000">
        <dgm:presLayoutVars>
          <dgm:chMax val="0"/>
          <dgm:bulletEnabled val="1"/>
        </dgm:presLayoutVars>
      </dgm:prSet>
      <dgm:spPr/>
    </dgm:pt>
    <dgm:pt modelId="{82C3FD5C-FDB8-4D6F-AFCE-DE4398C33066}" type="pres">
      <dgm:prSet presAssocID="{90BBD919-40F4-42AD-963E-A9D0DAB0501E}" presName="spacer" presStyleCnt="0"/>
      <dgm:spPr/>
    </dgm:pt>
    <dgm:pt modelId="{BEA118C7-D462-4D23-942E-1F0F5D0110B5}" type="pres">
      <dgm:prSet presAssocID="{E0623B81-D081-4214-99F2-692A1FF7F4B9}" presName="parentText" presStyleLbl="node1" presStyleIdx="3" presStyleCnt="6" custLinFactY="-19014" custLinFactNeighborY="-100000">
        <dgm:presLayoutVars>
          <dgm:chMax val="0"/>
          <dgm:bulletEnabled val="1"/>
        </dgm:presLayoutVars>
      </dgm:prSet>
      <dgm:spPr/>
    </dgm:pt>
    <dgm:pt modelId="{C34D75F9-3615-4614-89E0-74C731831FE6}" type="pres">
      <dgm:prSet presAssocID="{CD1C638F-DA49-42BE-869C-3F10E96DC8C8}" presName="spacer" presStyleCnt="0"/>
      <dgm:spPr/>
    </dgm:pt>
    <dgm:pt modelId="{5CE57C46-A2AB-4CE6-8055-94DC63D7CDC6}" type="pres">
      <dgm:prSet presAssocID="{BAF07390-E0CD-4369-BB85-2AB4C76D1C62}" presName="parentText" presStyleLbl="node1" presStyleIdx="4" presStyleCnt="6" custLinFactY="-37491" custLinFactNeighborX="110" custLinFactNeighborY="-100000">
        <dgm:presLayoutVars>
          <dgm:chMax val="0"/>
          <dgm:bulletEnabled val="1"/>
        </dgm:presLayoutVars>
      </dgm:prSet>
      <dgm:spPr/>
    </dgm:pt>
    <dgm:pt modelId="{96011111-3DA5-4936-BAC0-B22E4CA2F3EA}" type="pres">
      <dgm:prSet presAssocID="{638C1E70-7839-400F-B0D9-45CFD252ED4E}" presName="spacer" presStyleCnt="0"/>
      <dgm:spPr/>
    </dgm:pt>
    <dgm:pt modelId="{585181DD-0704-45C2-8B82-782FFEF70B21}" type="pres">
      <dgm:prSet presAssocID="{ECD3A377-49D0-412C-88DC-448ADD45B457}" presName="parentText" presStyleLbl="node1" presStyleIdx="5" presStyleCnt="6" custLinFactY="-44731" custLinFactNeighborX="20373" custLinFactNeighborY="-100000">
        <dgm:presLayoutVars>
          <dgm:chMax val="0"/>
          <dgm:bulletEnabled val="1"/>
        </dgm:presLayoutVars>
      </dgm:prSet>
      <dgm:spPr/>
    </dgm:pt>
  </dgm:ptLst>
  <dgm:cxnLst>
    <dgm:cxn modelId="{ECA8D110-7411-4384-96AA-94F5315E70F1}" srcId="{F2CBE4B9-CF1A-4ABF-B50C-C32E5382D805}" destId="{27B22923-D661-439A-815C-D27FFB32DBFF}" srcOrd="1" destOrd="0" parTransId="{89FA0F63-8DBE-404F-AA31-0C991128A120}" sibTransId="{876732AF-2DAA-44CF-BDFD-CAC1AEBF47D0}"/>
    <dgm:cxn modelId="{D3BDE612-4012-41D5-8D31-2E1D034777CD}" type="presOf" srcId="{ECD3A377-49D0-412C-88DC-448ADD45B457}" destId="{585181DD-0704-45C2-8B82-782FFEF70B21}" srcOrd="0" destOrd="0" presId="urn:microsoft.com/office/officeart/2005/8/layout/vList2"/>
    <dgm:cxn modelId="{963D1C1B-BBAE-4ED0-A146-4748B5221085}" srcId="{F2CBE4B9-CF1A-4ABF-B50C-C32E5382D805}" destId="{BAF07390-E0CD-4369-BB85-2AB4C76D1C62}" srcOrd="4" destOrd="0" parTransId="{45D37588-54B4-422E-BE8E-9787EF020C4D}" sibTransId="{638C1E70-7839-400F-B0D9-45CFD252ED4E}"/>
    <dgm:cxn modelId="{82B22329-E530-4240-830D-74A832028C08}" type="presOf" srcId="{F2CBE4B9-CF1A-4ABF-B50C-C32E5382D805}" destId="{284B0686-05C2-4643-B3E9-5228FCA3F3BD}" srcOrd="0" destOrd="0" presId="urn:microsoft.com/office/officeart/2005/8/layout/vList2"/>
    <dgm:cxn modelId="{CB7AC443-2013-4030-9C1A-0294B8F42FCC}" type="presOf" srcId="{970A1B19-D805-447D-B9E6-56AEFD3CACC0}" destId="{B7107178-3DEC-4D43-9666-101641D75A1A}" srcOrd="0" destOrd="0" presId="urn:microsoft.com/office/officeart/2005/8/layout/vList2"/>
    <dgm:cxn modelId="{5C8C516A-30B0-4C5F-B799-44BEECDDBD8A}" srcId="{F2CBE4B9-CF1A-4ABF-B50C-C32E5382D805}" destId="{ECD3A377-49D0-412C-88DC-448ADD45B457}" srcOrd="5" destOrd="0" parTransId="{DFA384FF-309C-48CE-B69C-F6BE795DE0CA}" sibTransId="{431511E6-2C0B-455A-B7D3-C5624B4192AF}"/>
    <dgm:cxn modelId="{3FE4F38A-900C-472A-93AC-7A8F00FA47A4}" srcId="{F2CBE4B9-CF1A-4ABF-B50C-C32E5382D805}" destId="{C3A48C22-1EF3-4374-B336-09490E29D73C}" srcOrd="0" destOrd="0" parTransId="{F255C984-DAC9-4360-A78D-3C43B37A2BF8}" sibTransId="{39046429-C83B-4692-B5D4-94998C6CF6E5}"/>
    <dgm:cxn modelId="{CCD225AD-18B6-4B9A-8FD8-6DDE23FF8CA9}" type="presOf" srcId="{27B22923-D661-439A-815C-D27FFB32DBFF}" destId="{13D8EB54-C107-4890-9B1E-23443C148139}" srcOrd="0" destOrd="0" presId="urn:microsoft.com/office/officeart/2005/8/layout/vList2"/>
    <dgm:cxn modelId="{B31559BD-4223-4D90-BD9C-8597C5919A49}" type="presOf" srcId="{E0623B81-D081-4214-99F2-692A1FF7F4B9}" destId="{BEA118C7-D462-4D23-942E-1F0F5D0110B5}" srcOrd="0" destOrd="0" presId="urn:microsoft.com/office/officeart/2005/8/layout/vList2"/>
    <dgm:cxn modelId="{8D3378C5-6089-4596-9A82-8E71B34A1A32}" srcId="{F2CBE4B9-CF1A-4ABF-B50C-C32E5382D805}" destId="{970A1B19-D805-447D-B9E6-56AEFD3CACC0}" srcOrd="2" destOrd="0" parTransId="{8B89B8B3-E496-405F-86A4-178A2C440DA5}" sibTransId="{90BBD919-40F4-42AD-963E-A9D0DAB0501E}"/>
    <dgm:cxn modelId="{EF064ADE-2D1C-4CE6-96C7-A20758AE715E}" type="presOf" srcId="{C3A48C22-1EF3-4374-B336-09490E29D73C}" destId="{9A35864C-9E00-4D75-B4D2-B5C40F6D6C52}" srcOrd="0" destOrd="0" presId="urn:microsoft.com/office/officeart/2005/8/layout/vList2"/>
    <dgm:cxn modelId="{F62212EE-54CB-45D2-85FA-8C2B724B467D}" type="presOf" srcId="{BAF07390-E0CD-4369-BB85-2AB4C76D1C62}" destId="{5CE57C46-A2AB-4CE6-8055-94DC63D7CDC6}" srcOrd="0" destOrd="0" presId="urn:microsoft.com/office/officeart/2005/8/layout/vList2"/>
    <dgm:cxn modelId="{7369A1F1-EAEB-4FA7-845B-253DA7B40D2C}" srcId="{F2CBE4B9-CF1A-4ABF-B50C-C32E5382D805}" destId="{E0623B81-D081-4214-99F2-692A1FF7F4B9}" srcOrd="3" destOrd="0" parTransId="{510BCD90-94A4-427E-9A7B-FF60C0A99683}" sibTransId="{CD1C638F-DA49-42BE-869C-3F10E96DC8C8}"/>
    <dgm:cxn modelId="{F6D68F54-CE78-41D4-A862-C69C3FD9D2A2}" type="presParOf" srcId="{284B0686-05C2-4643-B3E9-5228FCA3F3BD}" destId="{9A35864C-9E00-4D75-B4D2-B5C40F6D6C52}" srcOrd="0" destOrd="0" presId="urn:microsoft.com/office/officeart/2005/8/layout/vList2"/>
    <dgm:cxn modelId="{90D6BFF8-CEA5-412A-A5B0-913C2CB696B6}" type="presParOf" srcId="{284B0686-05C2-4643-B3E9-5228FCA3F3BD}" destId="{37F1E4F1-62EC-429E-BFD1-070F1DA0008D}" srcOrd="1" destOrd="0" presId="urn:microsoft.com/office/officeart/2005/8/layout/vList2"/>
    <dgm:cxn modelId="{89399F47-9BAF-4E70-A34A-1E3955600E0E}" type="presParOf" srcId="{284B0686-05C2-4643-B3E9-5228FCA3F3BD}" destId="{13D8EB54-C107-4890-9B1E-23443C148139}" srcOrd="2" destOrd="0" presId="urn:microsoft.com/office/officeart/2005/8/layout/vList2"/>
    <dgm:cxn modelId="{BA0F3E54-985F-4737-B6DA-6EF8CE672C19}" type="presParOf" srcId="{284B0686-05C2-4643-B3E9-5228FCA3F3BD}" destId="{A3880438-248F-427D-86EF-76FFD5200997}" srcOrd="3" destOrd="0" presId="urn:microsoft.com/office/officeart/2005/8/layout/vList2"/>
    <dgm:cxn modelId="{1E65E585-0B8E-42C5-9381-EC8723B16EC5}" type="presParOf" srcId="{284B0686-05C2-4643-B3E9-5228FCA3F3BD}" destId="{B7107178-3DEC-4D43-9666-101641D75A1A}" srcOrd="4" destOrd="0" presId="urn:microsoft.com/office/officeart/2005/8/layout/vList2"/>
    <dgm:cxn modelId="{EA2070E4-555D-4FA9-B38A-4479A9428D39}" type="presParOf" srcId="{284B0686-05C2-4643-B3E9-5228FCA3F3BD}" destId="{82C3FD5C-FDB8-4D6F-AFCE-DE4398C33066}" srcOrd="5" destOrd="0" presId="urn:microsoft.com/office/officeart/2005/8/layout/vList2"/>
    <dgm:cxn modelId="{D3104C13-F4DE-41C0-8157-C3CD35A82F6C}" type="presParOf" srcId="{284B0686-05C2-4643-B3E9-5228FCA3F3BD}" destId="{BEA118C7-D462-4D23-942E-1F0F5D0110B5}" srcOrd="6" destOrd="0" presId="urn:microsoft.com/office/officeart/2005/8/layout/vList2"/>
    <dgm:cxn modelId="{B4D5AAE4-1626-4271-BF7F-DFE037D402B5}" type="presParOf" srcId="{284B0686-05C2-4643-B3E9-5228FCA3F3BD}" destId="{C34D75F9-3615-4614-89E0-74C731831FE6}" srcOrd="7" destOrd="0" presId="urn:microsoft.com/office/officeart/2005/8/layout/vList2"/>
    <dgm:cxn modelId="{5D29A82B-16F3-49D9-827C-89BBCBCB4068}" type="presParOf" srcId="{284B0686-05C2-4643-B3E9-5228FCA3F3BD}" destId="{5CE57C46-A2AB-4CE6-8055-94DC63D7CDC6}" srcOrd="8" destOrd="0" presId="urn:microsoft.com/office/officeart/2005/8/layout/vList2"/>
    <dgm:cxn modelId="{D0A8BEBC-7BFD-45D7-BCF2-EA2B746AEE5E}" type="presParOf" srcId="{284B0686-05C2-4643-B3E9-5228FCA3F3BD}" destId="{96011111-3DA5-4936-BAC0-B22E4CA2F3EA}" srcOrd="9" destOrd="0" presId="urn:microsoft.com/office/officeart/2005/8/layout/vList2"/>
    <dgm:cxn modelId="{5F710A69-98A3-48B2-B88D-BC4A203DAEE1}" type="presParOf" srcId="{284B0686-05C2-4643-B3E9-5228FCA3F3BD}" destId="{585181DD-0704-45C2-8B82-782FFEF70B21}"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5864C-9E00-4D75-B4D2-B5C40F6D6C52}">
      <dsp:nvSpPr>
        <dsp:cNvPr id="0" name=""/>
        <dsp:cNvSpPr/>
      </dsp:nvSpPr>
      <dsp:spPr>
        <a:xfrm>
          <a:off x="0" y="30908"/>
          <a:ext cx="3403840" cy="397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zh-CN" sz="1000" i="1" kern="1200" smtClean="0">
                        <a:latin typeface="Cambria Math" panose="02040503050406030204" pitchFamily="18" charset="0"/>
                      </a:rPr>
                    </m:ctrlPr>
                  </m:sSubPr>
                  <m:e>
                    <m:r>
                      <a:rPr lang="en-US" sz="1000" i="1" kern="1200">
                        <a:latin typeface="Cambria Math" panose="02040503050406030204" pitchFamily="18" charset="0"/>
                      </a:rPr>
                      <m:t>𝑓</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r>
                  <a:rPr lang="en-US" sz="1000" i="1" kern="1200">
                    <a:latin typeface="Cambria Math" panose="02040503050406030204" pitchFamily="18" charset="0"/>
                  </a:rPr>
                  <m:t>𝜎</m:t>
                </m:r>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𝑊</m:t>
                    </m:r>
                  </m:e>
                  <m:sub>
                    <m:r>
                      <a:rPr lang="en-US" sz="1000" i="1" kern="1200">
                        <a:latin typeface="Cambria Math" panose="02040503050406030204" pitchFamily="18" charset="0"/>
                      </a:rPr>
                      <m:t>𝑓</m:t>
                    </m:r>
                  </m:sub>
                </m:sSub>
                <m:r>
                  <a:rPr lang="en-US" sz="1000" i="1" kern="1200">
                    <a:latin typeface="Cambria Math" panose="02040503050406030204" pitchFamily="18" charset="0"/>
                  </a:rPr>
                  <m:t>∙</m:t>
                </m:r>
                <m:d>
                  <m:dPr>
                    <m:begChr m:val="["/>
                    <m:endChr m:val="]"/>
                    <m:ctrlPr>
                      <a:rPr lang="zh-CN" sz="1000" i="1" kern="1200">
                        <a:latin typeface="Cambria Math" panose="02040503050406030204" pitchFamily="18" charset="0"/>
                      </a:rPr>
                    </m:ctrlPr>
                  </m:d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h</m:t>
                        </m:r>
                      </m:e>
                      <m:sub>
                        <m:r>
                          <a:rPr lang="en-US" sz="1000" i="1" kern="1200">
                            <a:latin typeface="Cambria Math" panose="02040503050406030204" pitchFamily="18" charset="0"/>
                          </a:rPr>
                          <m:t>𝑡</m:t>
                        </m:r>
                        <m:r>
                          <a:rPr lang="en-US" sz="1000" i="1" kern="1200">
                            <a:latin typeface="Cambria Math" panose="02040503050406030204" pitchFamily="18" charset="0"/>
                          </a:rPr>
                          <m:t>−1</m:t>
                        </m:r>
                      </m:sub>
                    </m:sSub>
                    <m:r>
                      <a:rPr lang="en-US" sz="1000" i="1" kern="1200">
                        <a:latin typeface="Cambria Math" panose="02040503050406030204" pitchFamily="18" charset="0"/>
                      </a:rPr>
                      <m:t>, </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𝑥</m:t>
                        </m:r>
                      </m:e>
                      <m:sub>
                        <m:r>
                          <a:rPr lang="en-US" sz="1000" i="1" kern="1200">
                            <a:latin typeface="Cambria Math" panose="02040503050406030204" pitchFamily="18" charset="0"/>
                          </a:rPr>
                          <m:t>𝑡</m:t>
                        </m:r>
                      </m:sub>
                    </m:sSub>
                  </m:e>
                </m:d>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𝑏</m:t>
                    </m:r>
                  </m:e>
                  <m:sub>
                    <m:r>
                      <a:rPr lang="en-US" sz="1000" i="1" kern="1200">
                        <a:latin typeface="Cambria Math" panose="02040503050406030204" pitchFamily="18" charset="0"/>
                      </a:rPr>
                      <m:t>𝑓</m:t>
                    </m:r>
                  </m:sub>
                </m:sSub>
                <m:r>
                  <a:rPr lang="en-US" sz="1000" i="1" kern="1200">
                    <a:latin typeface="Cambria Math" panose="02040503050406030204" pitchFamily="18" charset="0"/>
                  </a:rPr>
                  <m:t>)</m:t>
                </m:r>
              </m:oMath>
            </m:oMathPara>
          </a14:m>
          <a:endParaRPr lang="zh-CN" sz="1000" kern="1200" dirty="0"/>
        </a:p>
      </dsp:txBody>
      <dsp:txXfrm>
        <a:off x="19419" y="50327"/>
        <a:ext cx="3365002" cy="358962"/>
      </dsp:txXfrm>
    </dsp:sp>
    <dsp:sp modelId="{13D8EB54-C107-4890-9B1E-23443C148139}">
      <dsp:nvSpPr>
        <dsp:cNvPr id="0" name=""/>
        <dsp:cNvSpPr/>
      </dsp:nvSpPr>
      <dsp:spPr>
        <a:xfrm>
          <a:off x="0" y="430297"/>
          <a:ext cx="3403840" cy="397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zh-CN" sz="1000" i="1" kern="1200" smtClean="0">
                        <a:latin typeface="Cambria Math" panose="02040503050406030204" pitchFamily="18" charset="0"/>
                      </a:rPr>
                    </m:ctrlPr>
                  </m:sSubPr>
                  <m:e>
                    <m:r>
                      <a:rPr lang="en-US" sz="1000" i="1" kern="1200">
                        <a:latin typeface="Cambria Math" panose="02040503050406030204" pitchFamily="18" charset="0"/>
                      </a:rPr>
                      <m:t>𝑖</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r>
                  <a:rPr lang="en-US" sz="1000" i="1" kern="1200">
                    <a:latin typeface="Cambria Math" panose="02040503050406030204" pitchFamily="18" charset="0"/>
                  </a:rPr>
                  <m:t>𝜎</m:t>
                </m:r>
                <m:d>
                  <m:dPr>
                    <m:ctrlPr>
                      <a:rPr lang="zh-CN" sz="1000" i="1" kern="1200">
                        <a:latin typeface="Cambria Math" panose="02040503050406030204" pitchFamily="18" charset="0"/>
                      </a:rPr>
                    </m:ctrlPr>
                  </m:d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𝑊</m:t>
                        </m:r>
                      </m:e>
                      <m:sub>
                        <m:r>
                          <a:rPr lang="en-US" sz="1000" i="1" kern="1200">
                            <a:latin typeface="Cambria Math" panose="02040503050406030204" pitchFamily="18" charset="0"/>
                          </a:rPr>
                          <m:t>𝑖</m:t>
                        </m:r>
                      </m:sub>
                    </m:sSub>
                    <m:r>
                      <a:rPr lang="en-US" sz="1000" i="1" kern="1200">
                        <a:latin typeface="Cambria Math" panose="02040503050406030204" pitchFamily="18" charset="0"/>
                      </a:rPr>
                      <m:t>∙</m:t>
                    </m:r>
                    <m:d>
                      <m:dPr>
                        <m:begChr m:val="["/>
                        <m:endChr m:val="]"/>
                        <m:ctrlPr>
                          <a:rPr lang="zh-CN" sz="1000" i="1" kern="1200">
                            <a:latin typeface="Cambria Math" panose="02040503050406030204" pitchFamily="18" charset="0"/>
                          </a:rPr>
                        </m:ctrlPr>
                      </m:d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h</m:t>
                            </m:r>
                          </m:e>
                          <m:sub>
                            <m:r>
                              <a:rPr lang="en-US" sz="1000" i="1" kern="1200">
                                <a:latin typeface="Cambria Math" panose="02040503050406030204" pitchFamily="18" charset="0"/>
                              </a:rPr>
                              <m:t>𝑡</m:t>
                            </m:r>
                            <m:r>
                              <a:rPr lang="en-US" sz="1000" i="1" kern="1200">
                                <a:latin typeface="Cambria Math" panose="02040503050406030204" pitchFamily="18" charset="0"/>
                              </a:rPr>
                              <m:t>−1</m:t>
                            </m:r>
                          </m:sub>
                        </m:sSub>
                        <m:r>
                          <a:rPr lang="en-US" sz="1000" i="1" kern="1200">
                            <a:latin typeface="Cambria Math" panose="02040503050406030204" pitchFamily="18" charset="0"/>
                          </a:rPr>
                          <m:t>, </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𝑥</m:t>
                            </m:r>
                          </m:e>
                          <m:sub>
                            <m:r>
                              <a:rPr lang="en-US" sz="1000" i="1" kern="1200">
                                <a:latin typeface="Cambria Math" panose="02040503050406030204" pitchFamily="18" charset="0"/>
                              </a:rPr>
                              <m:t>𝑡</m:t>
                            </m:r>
                          </m:sub>
                        </m:sSub>
                      </m:e>
                    </m:d>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𝑏</m:t>
                        </m:r>
                      </m:e>
                      <m:sub>
                        <m:r>
                          <a:rPr lang="en-US" sz="1000" i="1" kern="1200">
                            <a:latin typeface="Cambria Math" panose="02040503050406030204" pitchFamily="18" charset="0"/>
                          </a:rPr>
                          <m:t>𝑖</m:t>
                        </m:r>
                      </m:sub>
                    </m:sSub>
                  </m:e>
                </m:d>
              </m:oMath>
            </m:oMathPara>
          </a14:m>
          <a:endParaRPr lang="zh-CN" sz="1000" kern="1200"/>
        </a:p>
      </dsp:txBody>
      <dsp:txXfrm>
        <a:off x="19419" y="449716"/>
        <a:ext cx="3365002" cy="358962"/>
      </dsp:txXfrm>
    </dsp:sp>
    <dsp:sp modelId="{B7107178-3DEC-4D43-9666-101641D75A1A}">
      <dsp:nvSpPr>
        <dsp:cNvPr id="0" name=""/>
        <dsp:cNvSpPr/>
      </dsp:nvSpPr>
      <dsp:spPr>
        <a:xfrm>
          <a:off x="0" y="799718"/>
          <a:ext cx="3403840" cy="397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acc>
                  <m:accPr>
                    <m:chr m:val="̅"/>
                    <m:ctrlPr>
                      <a:rPr lang="zh-CN" sz="1000" i="1" kern="1200" smtClean="0">
                        <a:latin typeface="Cambria Math" panose="02040503050406030204" pitchFamily="18" charset="0"/>
                      </a:rPr>
                    </m:ctrlPr>
                  </m:acc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𝐶</m:t>
                        </m:r>
                      </m:e>
                      <m:sub>
                        <m:r>
                          <a:rPr lang="en-US" sz="1000" i="1" kern="1200">
                            <a:latin typeface="Cambria Math" panose="02040503050406030204" pitchFamily="18" charset="0"/>
                          </a:rPr>
                          <m:t>𝑡</m:t>
                        </m:r>
                      </m:sub>
                    </m:sSub>
                  </m:e>
                </m:acc>
                <m:r>
                  <a:rPr lang="en-US" sz="1000" i="1" kern="1200">
                    <a:latin typeface="Cambria Math" panose="02040503050406030204" pitchFamily="18" charset="0"/>
                  </a:rPr>
                  <m:t>=</m:t>
                </m:r>
                <m:r>
                  <a:rPr lang="en-US" sz="1000" i="1" kern="1200">
                    <a:latin typeface="Cambria Math" panose="02040503050406030204" pitchFamily="18" charset="0"/>
                  </a:rPr>
                  <m:t>𝑡𝑎𝑛h</m:t>
                </m:r>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𝑊</m:t>
                    </m:r>
                  </m:e>
                  <m:sub>
                    <m:r>
                      <a:rPr lang="en-US" sz="1000" i="1" kern="1200">
                        <a:latin typeface="Cambria Math" panose="02040503050406030204" pitchFamily="18" charset="0"/>
                      </a:rPr>
                      <m:t>𝐶</m:t>
                    </m:r>
                  </m:sub>
                </m:sSub>
                <m:r>
                  <a:rPr lang="en-US" sz="1000" i="1" kern="1200">
                    <a:latin typeface="Cambria Math" panose="02040503050406030204" pitchFamily="18" charset="0"/>
                  </a:rPr>
                  <m:t>∙</m:t>
                </m:r>
                <m:d>
                  <m:dPr>
                    <m:begChr m:val="["/>
                    <m:endChr m:val="]"/>
                    <m:ctrlPr>
                      <a:rPr lang="zh-CN" sz="1000" i="1" kern="1200">
                        <a:latin typeface="Cambria Math" panose="02040503050406030204" pitchFamily="18" charset="0"/>
                      </a:rPr>
                    </m:ctrlPr>
                  </m:d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h</m:t>
                        </m:r>
                      </m:e>
                      <m:sub>
                        <m:r>
                          <a:rPr lang="en-US" sz="1000" i="1" kern="1200">
                            <a:latin typeface="Cambria Math" panose="02040503050406030204" pitchFamily="18" charset="0"/>
                          </a:rPr>
                          <m:t>𝑡</m:t>
                        </m:r>
                        <m:r>
                          <a:rPr lang="en-US" sz="1000" i="1" kern="1200">
                            <a:latin typeface="Cambria Math" panose="02040503050406030204" pitchFamily="18" charset="0"/>
                          </a:rPr>
                          <m:t>−1</m:t>
                        </m:r>
                      </m:sub>
                    </m:sSub>
                    <m:r>
                      <a:rPr lang="en-US" sz="1000" i="1" kern="1200">
                        <a:latin typeface="Cambria Math" panose="02040503050406030204" pitchFamily="18" charset="0"/>
                      </a:rPr>
                      <m:t>, </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𝑥</m:t>
                        </m:r>
                      </m:e>
                      <m:sub>
                        <m:r>
                          <a:rPr lang="en-US" sz="1000" i="1" kern="1200">
                            <a:latin typeface="Cambria Math" panose="02040503050406030204" pitchFamily="18" charset="0"/>
                          </a:rPr>
                          <m:t>𝑡</m:t>
                        </m:r>
                      </m:sub>
                    </m:sSub>
                  </m:e>
                </m:d>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𝑏</m:t>
                    </m:r>
                  </m:e>
                  <m:sub>
                    <m:r>
                      <a:rPr lang="en-US" sz="1000" i="1" kern="1200">
                        <a:latin typeface="Cambria Math" panose="02040503050406030204" pitchFamily="18" charset="0"/>
                      </a:rPr>
                      <m:t>𝐶</m:t>
                    </m:r>
                  </m:sub>
                </m:sSub>
                <m:r>
                  <a:rPr lang="en-US" sz="1000" i="1" kern="1200">
                    <a:latin typeface="Cambria Math" panose="02040503050406030204" pitchFamily="18" charset="0"/>
                  </a:rPr>
                  <m:t>)</m:t>
                </m:r>
              </m:oMath>
            </m:oMathPara>
          </a14:m>
          <a:endParaRPr lang="zh-CN" sz="1000" kern="1200"/>
        </a:p>
      </dsp:txBody>
      <dsp:txXfrm>
        <a:off x="19419" y="819137"/>
        <a:ext cx="3365002" cy="358962"/>
      </dsp:txXfrm>
    </dsp:sp>
    <dsp:sp modelId="{BEA118C7-D462-4D23-942E-1F0F5D0110B5}">
      <dsp:nvSpPr>
        <dsp:cNvPr id="0" name=""/>
        <dsp:cNvSpPr/>
      </dsp:nvSpPr>
      <dsp:spPr>
        <a:xfrm>
          <a:off x="0" y="1179059"/>
          <a:ext cx="3403840" cy="397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zh-CN" sz="1000" i="1" kern="1200" smtClean="0">
                        <a:latin typeface="Cambria Math" panose="02040503050406030204" pitchFamily="18" charset="0"/>
                      </a:rPr>
                    </m:ctrlPr>
                  </m:sSubPr>
                  <m:e>
                    <m:r>
                      <a:rPr lang="en-US" sz="1000" i="1" kern="1200">
                        <a:latin typeface="Cambria Math" panose="02040503050406030204" pitchFamily="18" charset="0"/>
                      </a:rPr>
                      <m:t>𝐶</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𝑓</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𝐶</m:t>
                    </m:r>
                  </m:e>
                  <m:sub>
                    <m:r>
                      <a:rPr lang="en-US" sz="1000" i="1" kern="1200">
                        <a:latin typeface="Cambria Math" panose="02040503050406030204" pitchFamily="18" charset="0"/>
                      </a:rPr>
                      <m:t>𝑡</m:t>
                    </m:r>
                    <m:r>
                      <a:rPr lang="en-US" sz="1000" i="1" kern="1200">
                        <a:latin typeface="Cambria Math" panose="02040503050406030204" pitchFamily="18" charset="0"/>
                      </a:rPr>
                      <m:t>−1</m:t>
                    </m:r>
                  </m:sub>
                </m:sSub>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𝑖</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acc>
                  <m:accPr>
                    <m:chr m:val="̅"/>
                    <m:ctrlPr>
                      <a:rPr lang="zh-CN" sz="1000" i="1" kern="1200">
                        <a:latin typeface="Cambria Math" panose="02040503050406030204" pitchFamily="18" charset="0"/>
                      </a:rPr>
                    </m:ctrlPr>
                  </m:acc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𝐶</m:t>
                        </m:r>
                      </m:e>
                      <m:sub>
                        <m:r>
                          <a:rPr lang="en-US" sz="1000" i="1" kern="1200">
                            <a:latin typeface="Cambria Math" panose="02040503050406030204" pitchFamily="18" charset="0"/>
                          </a:rPr>
                          <m:t>𝑡</m:t>
                        </m:r>
                      </m:sub>
                    </m:sSub>
                  </m:e>
                </m:acc>
              </m:oMath>
            </m:oMathPara>
          </a14:m>
          <a:endParaRPr lang="zh-CN" sz="1000" kern="1200"/>
        </a:p>
      </dsp:txBody>
      <dsp:txXfrm>
        <a:off x="19419" y="1198478"/>
        <a:ext cx="3365002" cy="358962"/>
      </dsp:txXfrm>
    </dsp:sp>
    <dsp:sp modelId="{5CE57C46-A2AB-4CE6-8055-94DC63D7CDC6}">
      <dsp:nvSpPr>
        <dsp:cNvPr id="0" name=""/>
        <dsp:cNvSpPr/>
      </dsp:nvSpPr>
      <dsp:spPr>
        <a:xfrm>
          <a:off x="0" y="1532158"/>
          <a:ext cx="3403840" cy="397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zh-CN" sz="1000" i="1" kern="1200" smtClean="0">
                        <a:latin typeface="Cambria Math" panose="02040503050406030204" pitchFamily="18" charset="0"/>
                      </a:rPr>
                    </m:ctrlPr>
                  </m:sSubPr>
                  <m:e>
                    <m:r>
                      <a:rPr lang="en-US" sz="1000" i="1" kern="1200">
                        <a:latin typeface="Cambria Math" panose="02040503050406030204" pitchFamily="18" charset="0"/>
                      </a:rPr>
                      <m:t>𝑂</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r>
                  <a:rPr lang="en-US" sz="1000" i="1" kern="1200">
                    <a:latin typeface="Cambria Math" panose="02040503050406030204" pitchFamily="18" charset="0"/>
                  </a:rPr>
                  <m:t>𝜎</m:t>
                </m:r>
                <m:d>
                  <m:dPr>
                    <m:ctrlPr>
                      <a:rPr lang="zh-CN" sz="1000" i="1" kern="1200">
                        <a:latin typeface="Cambria Math" panose="02040503050406030204" pitchFamily="18" charset="0"/>
                      </a:rPr>
                    </m:ctrlPr>
                  </m:d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𝑊</m:t>
                        </m:r>
                      </m:e>
                      <m:sub>
                        <m:r>
                          <a:rPr lang="en-US" sz="1000" i="1" kern="1200">
                            <a:latin typeface="Cambria Math" panose="02040503050406030204" pitchFamily="18" charset="0"/>
                          </a:rPr>
                          <m:t>𝑂</m:t>
                        </m:r>
                      </m:sub>
                    </m:sSub>
                    <m:r>
                      <a:rPr lang="en-US" sz="1000" i="1" kern="1200">
                        <a:latin typeface="Cambria Math" panose="02040503050406030204" pitchFamily="18" charset="0"/>
                      </a:rPr>
                      <m:t>∙</m:t>
                    </m:r>
                    <m:d>
                      <m:dPr>
                        <m:begChr m:val="["/>
                        <m:endChr m:val="]"/>
                        <m:ctrlPr>
                          <a:rPr lang="zh-CN" sz="1000" i="1" kern="1200">
                            <a:latin typeface="Cambria Math" panose="02040503050406030204" pitchFamily="18" charset="0"/>
                          </a:rPr>
                        </m:ctrlPr>
                      </m:dPr>
                      <m:e>
                        <m:sSub>
                          <m:sSubPr>
                            <m:ctrlPr>
                              <a:rPr lang="zh-CN" sz="1000" i="1" kern="1200">
                                <a:latin typeface="Cambria Math" panose="02040503050406030204" pitchFamily="18" charset="0"/>
                              </a:rPr>
                            </m:ctrlPr>
                          </m:sSubPr>
                          <m:e>
                            <m:r>
                              <a:rPr lang="en-US" sz="1000" i="1" kern="1200">
                                <a:latin typeface="Cambria Math" panose="02040503050406030204" pitchFamily="18" charset="0"/>
                              </a:rPr>
                              <m:t>h</m:t>
                            </m:r>
                          </m:e>
                          <m:sub>
                            <m:r>
                              <a:rPr lang="en-US" sz="1000" i="1" kern="1200">
                                <a:latin typeface="Cambria Math" panose="02040503050406030204" pitchFamily="18" charset="0"/>
                              </a:rPr>
                              <m:t>𝑡</m:t>
                            </m:r>
                            <m:r>
                              <a:rPr lang="en-US" sz="1000" i="1" kern="1200">
                                <a:latin typeface="Cambria Math" panose="02040503050406030204" pitchFamily="18" charset="0"/>
                              </a:rPr>
                              <m:t>−1</m:t>
                            </m:r>
                          </m:sub>
                        </m:sSub>
                        <m:r>
                          <a:rPr lang="en-US" sz="1000" i="1" kern="1200">
                            <a:latin typeface="Cambria Math" panose="02040503050406030204" pitchFamily="18" charset="0"/>
                          </a:rPr>
                          <m:t>, </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𝑥</m:t>
                            </m:r>
                          </m:e>
                          <m:sub>
                            <m:r>
                              <a:rPr lang="en-US" sz="1000" i="1" kern="1200">
                                <a:latin typeface="Cambria Math" panose="02040503050406030204" pitchFamily="18" charset="0"/>
                              </a:rPr>
                              <m:t>𝑡</m:t>
                            </m:r>
                          </m:sub>
                        </m:sSub>
                      </m:e>
                    </m:d>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𝑏</m:t>
                        </m:r>
                      </m:e>
                      <m:sub>
                        <m:r>
                          <a:rPr lang="en-US" sz="1000" i="1" kern="1200">
                            <a:latin typeface="Cambria Math" panose="02040503050406030204" pitchFamily="18" charset="0"/>
                          </a:rPr>
                          <m:t>𝑂</m:t>
                        </m:r>
                      </m:sub>
                    </m:sSub>
                  </m:e>
                </m:d>
              </m:oMath>
            </m:oMathPara>
          </a14:m>
          <a:endParaRPr lang="zh-CN" sz="1000" kern="1200"/>
        </a:p>
      </dsp:txBody>
      <dsp:txXfrm>
        <a:off x="19419" y="1551577"/>
        <a:ext cx="3365002" cy="358962"/>
      </dsp:txXfrm>
    </dsp:sp>
    <dsp:sp modelId="{585181DD-0704-45C2-8B82-782FFEF70B21}">
      <dsp:nvSpPr>
        <dsp:cNvPr id="0" name=""/>
        <dsp:cNvSpPr/>
      </dsp:nvSpPr>
      <dsp:spPr>
        <a:xfrm>
          <a:off x="0" y="1929957"/>
          <a:ext cx="3403840" cy="397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zh-CN" sz="1000" i="1" kern="1200" smtClean="0">
                        <a:latin typeface="Cambria Math" panose="02040503050406030204" pitchFamily="18" charset="0"/>
                      </a:rPr>
                    </m:ctrlPr>
                  </m:sSubPr>
                  <m:e>
                    <m:r>
                      <a:rPr lang="en-US" sz="1000" i="1" kern="1200">
                        <a:latin typeface="Cambria Math" panose="02040503050406030204" pitchFamily="18" charset="0"/>
                      </a:rPr>
                      <m:t>h</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a:rPr lang="en-US" sz="1000" i="1" kern="1200">
                        <a:latin typeface="Cambria Math" panose="02040503050406030204" pitchFamily="18" charset="0"/>
                      </a:rPr>
                      <m:t>𝑂</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sSub>
                  <m:sSubPr>
                    <m:ctrlPr>
                      <a:rPr lang="zh-CN" sz="1000" i="1" kern="1200">
                        <a:latin typeface="Cambria Math" panose="02040503050406030204" pitchFamily="18" charset="0"/>
                      </a:rPr>
                    </m:ctrlPr>
                  </m:sSubPr>
                  <m:e>
                    <m:r>
                      <m:rPr>
                        <m:sty m:val="p"/>
                      </m:rPr>
                      <a:rPr lang="en-US" sz="1000" kern="1200">
                        <a:latin typeface="Cambria Math" panose="02040503050406030204" pitchFamily="18" charset="0"/>
                      </a:rPr>
                      <m:t>tanh</m:t>
                    </m:r>
                    <m:r>
                      <a:rPr lang="en-US" sz="1000" i="1" kern="1200">
                        <a:latin typeface="Cambria Math" panose="02040503050406030204" pitchFamily="18" charset="0"/>
                      </a:rPr>
                      <m:t>(</m:t>
                    </m:r>
                    <m:r>
                      <a:rPr lang="en-US" sz="1000" i="1" kern="1200">
                        <a:latin typeface="Cambria Math" panose="02040503050406030204" pitchFamily="18" charset="0"/>
                      </a:rPr>
                      <m:t>𝐶</m:t>
                    </m:r>
                  </m:e>
                  <m:sub>
                    <m:r>
                      <a:rPr lang="en-US" sz="1000" i="1" kern="1200">
                        <a:latin typeface="Cambria Math" panose="02040503050406030204" pitchFamily="18" charset="0"/>
                      </a:rPr>
                      <m:t>𝑡</m:t>
                    </m:r>
                  </m:sub>
                </m:sSub>
                <m:r>
                  <a:rPr lang="en-US" sz="1000" i="1" kern="1200">
                    <a:latin typeface="Cambria Math" panose="02040503050406030204" pitchFamily="18" charset="0"/>
                  </a:rPr>
                  <m:t>)</m:t>
                </m:r>
              </m:oMath>
            </m:oMathPara>
          </a14:m>
          <a:endParaRPr lang="zh-CN" sz="1000" kern="1200"/>
        </a:p>
      </dsp:txBody>
      <dsp:txXfrm>
        <a:off x="19419" y="1949376"/>
        <a:ext cx="3365002" cy="3589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2022/6/8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519011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7072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7332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705525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456424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29534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89156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241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6961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84761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2022/6/8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1.emf"/><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7673" y="1462058"/>
            <a:ext cx="5340191" cy="715581"/>
          </a:xfrm>
          <a:prstGeom prst="rect">
            <a:avLst/>
          </a:prstGeom>
          <a:noFill/>
        </p:spPr>
        <p:txBody>
          <a:bodyPr wrap="square" lIns="68580" tIns="34290" rIns="68580" bIns="34290" rtlCol="0">
            <a:spAutoFit/>
          </a:bodyPr>
          <a:lstStyle/>
          <a:p>
            <a:r>
              <a:rPr lang="zh-CN" altLang="en-US" sz="4200" b="1" dirty="0">
                <a:solidFill>
                  <a:srgbClr val="1B4367"/>
                </a:solidFill>
                <a:cs typeface="+mn-ea"/>
                <a:sym typeface="+mn-lt"/>
              </a:rPr>
              <a:t>本科生毕业论文答辩</a:t>
            </a:r>
          </a:p>
        </p:txBody>
      </p:sp>
      <p:sp>
        <p:nvSpPr>
          <p:cNvPr id="121" name="TextBox 120"/>
          <p:cNvSpPr txBox="1"/>
          <p:nvPr/>
        </p:nvSpPr>
        <p:spPr>
          <a:xfrm>
            <a:off x="3637238" y="2571750"/>
            <a:ext cx="3336584" cy="1532334"/>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论题：新冠疫情时空数据的收集与建模分析</a:t>
            </a:r>
            <a:endParaRPr lang="en-US" altLang="zh-CN" sz="1200" dirty="0">
              <a:solidFill>
                <a:schemeClr val="bg1"/>
              </a:solidFill>
              <a:cs typeface="+mn-ea"/>
              <a:sym typeface="+mn-lt"/>
            </a:endParaRPr>
          </a:p>
          <a:p>
            <a:endParaRPr lang="en-US" altLang="zh-CN" sz="1200" dirty="0">
              <a:solidFill>
                <a:schemeClr val="bg1"/>
              </a:solidFill>
              <a:cs typeface="+mn-ea"/>
              <a:sym typeface="+mn-lt"/>
            </a:endParaRPr>
          </a:p>
          <a:p>
            <a:r>
              <a:rPr lang="zh-CN" altLang="en-US" sz="1200" dirty="0">
                <a:solidFill>
                  <a:schemeClr val="bg1"/>
                </a:solidFill>
                <a:cs typeface="+mn-ea"/>
                <a:sym typeface="+mn-lt"/>
              </a:rPr>
              <a:t>指导老师：冯山山</a:t>
            </a:r>
            <a:endParaRPr lang="en-US" altLang="zh-CN" sz="1200" dirty="0">
              <a:solidFill>
                <a:schemeClr val="bg1"/>
              </a:solidFill>
              <a:cs typeface="+mn-ea"/>
              <a:sym typeface="+mn-lt"/>
            </a:endParaRPr>
          </a:p>
          <a:p>
            <a:endParaRPr lang="en-US" altLang="zh-CN" sz="1200" dirty="0">
              <a:solidFill>
                <a:schemeClr val="bg1"/>
              </a:solidFill>
              <a:cs typeface="+mn-ea"/>
              <a:sym typeface="+mn-lt"/>
            </a:endParaRPr>
          </a:p>
          <a:p>
            <a:r>
              <a:rPr lang="zh-CN" altLang="en-US" sz="1200" dirty="0">
                <a:solidFill>
                  <a:schemeClr val="bg1"/>
                </a:solidFill>
                <a:cs typeface="+mn-ea"/>
                <a:sym typeface="+mn-lt"/>
              </a:rPr>
              <a:t>答辩人：段裕</a:t>
            </a:r>
            <a:endParaRPr lang="en-US" altLang="zh-CN" sz="1200" dirty="0">
              <a:solidFill>
                <a:schemeClr val="bg1"/>
              </a:solidFill>
              <a:cs typeface="+mn-ea"/>
              <a:sym typeface="+mn-lt"/>
            </a:endParaRPr>
          </a:p>
          <a:p>
            <a:endParaRPr lang="en-US" altLang="zh-CN" sz="1200" dirty="0">
              <a:solidFill>
                <a:schemeClr val="bg1"/>
              </a:solidFill>
              <a:cs typeface="+mn-ea"/>
              <a:sym typeface="+mn-lt"/>
            </a:endParaRPr>
          </a:p>
          <a:p>
            <a:r>
              <a:rPr lang="zh-CN" altLang="en-US" sz="1200" dirty="0">
                <a:solidFill>
                  <a:schemeClr val="bg1"/>
                </a:solidFill>
                <a:cs typeface="+mn-ea"/>
                <a:sym typeface="+mn-lt"/>
              </a:rPr>
              <a:t>答辩时间：</a:t>
            </a:r>
            <a:r>
              <a:rPr lang="en-US" altLang="zh-CN" sz="1200" dirty="0">
                <a:solidFill>
                  <a:schemeClr val="bg1"/>
                </a:solidFill>
                <a:cs typeface="+mn-ea"/>
                <a:sym typeface="+mn-lt"/>
              </a:rPr>
              <a:t>2022</a:t>
            </a:r>
            <a:r>
              <a:rPr lang="zh-CN" altLang="en-US" sz="1200" dirty="0">
                <a:solidFill>
                  <a:schemeClr val="bg1"/>
                </a:solidFill>
                <a:cs typeface="+mn-ea"/>
                <a:sym typeface="+mn-lt"/>
              </a:rPr>
              <a:t>年</a:t>
            </a:r>
            <a:r>
              <a:rPr lang="en-US" altLang="zh-CN" sz="1200" dirty="0">
                <a:solidFill>
                  <a:schemeClr val="bg1"/>
                </a:solidFill>
                <a:cs typeface="+mn-ea"/>
                <a:sym typeface="+mn-lt"/>
              </a:rPr>
              <a:t>6</a:t>
            </a:r>
            <a:r>
              <a:rPr lang="zh-CN" altLang="en-US" sz="1200" dirty="0">
                <a:solidFill>
                  <a:schemeClr val="bg1"/>
                </a:solidFill>
                <a:cs typeface="+mn-ea"/>
                <a:sym typeface="+mn-lt"/>
              </a:rPr>
              <a:t>月</a:t>
            </a:r>
          </a:p>
        </p:txBody>
      </p:sp>
      <p:sp>
        <p:nvSpPr>
          <p:cNvPr id="8" name="矩形 7">
            <a:extLst>
              <a:ext uri="{FF2B5EF4-FFF2-40B4-BE49-F238E27FC236}">
                <a16:creationId xmlns:a16="http://schemas.microsoft.com/office/drawing/2014/main" id="{F256D131-2BB9-5EDF-BA3F-D77F0560160F}"/>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Picture 2">
            <a:extLst>
              <a:ext uri="{FF2B5EF4-FFF2-40B4-BE49-F238E27FC236}">
                <a16:creationId xmlns:a16="http://schemas.microsoft.com/office/drawing/2014/main" id="{2BA31080-70AB-364D-F73E-DE874C839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模型分析与研究结论</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F1E89D08-A751-B4AD-2A90-BAA975E52CA1}"/>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a:extLst>
              <a:ext uri="{FF2B5EF4-FFF2-40B4-BE49-F238E27FC236}">
                <a16:creationId xmlns:a16="http://schemas.microsoft.com/office/drawing/2014/main" id="{E8677458-EB26-B69D-602E-F2A8C7347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115" y="3527714"/>
            <a:ext cx="892457" cy="838481"/>
            <a:chOff x="5156627" y="2982826"/>
            <a:chExt cx="1441450" cy="1427163"/>
          </a:xfrm>
        </p:grpSpPr>
        <p:sp>
          <p:nvSpPr>
            <p:cNvPr id="33" name="Oval 9"/>
            <p:cNvSpPr>
              <a:spLocks noChangeArrowheads="1"/>
            </p:cNvSpPr>
            <p:nvPr/>
          </p:nvSpPr>
          <p:spPr bwMode="auto">
            <a:xfrm>
              <a:off x="5156627" y="2982826"/>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4" name="矩形 35"/>
            <p:cNvSpPr/>
            <p:nvPr/>
          </p:nvSpPr>
          <p:spPr>
            <a:xfrm>
              <a:off x="5433401" y="3361000"/>
              <a:ext cx="883148"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SEIR</a:t>
              </a:r>
              <a:endParaRPr lang="zh-CN" altLang="en-US" sz="1800" dirty="0">
                <a:solidFill>
                  <a:schemeClr val="bg1"/>
                </a:solidFill>
                <a:cs typeface="+mn-ea"/>
                <a:sym typeface="+mn-lt"/>
              </a:endParaRPr>
            </a:p>
          </p:txBody>
        </p:sp>
      </p:grpSp>
      <p:sp>
        <p:nvSpPr>
          <p:cNvPr id="25" name="TextBox 1210"/>
          <p:cNvSpPr/>
          <p:nvPr/>
        </p:nvSpPr>
        <p:spPr>
          <a:xfrm>
            <a:off x="3577161" y="1473015"/>
            <a:ext cx="92557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S(</a:t>
            </a:r>
            <a:r>
              <a:rPr lang="zh-CN" altLang="en-US" b="1" dirty="0">
                <a:solidFill>
                  <a:srgbClr val="1B4367"/>
                </a:solidFill>
                <a:cs typeface="+mn-ea"/>
                <a:sym typeface="+mn-lt"/>
              </a:rPr>
              <a:t>易感者</a:t>
            </a:r>
            <a:r>
              <a:rPr lang="en-US" altLang="zh-CN" b="1" dirty="0">
                <a:solidFill>
                  <a:srgbClr val="1B4367"/>
                </a:solidFill>
                <a:cs typeface="+mn-ea"/>
                <a:sym typeface="+mn-lt"/>
              </a:rPr>
              <a:t>)</a:t>
            </a:r>
            <a:endParaRPr lang="zh-CN" altLang="en-US" b="1" dirty="0">
              <a:solidFill>
                <a:srgbClr val="1B4367"/>
              </a:solidFill>
              <a:cs typeface="+mn-ea"/>
              <a:sym typeface="+mn-lt"/>
            </a:endParaRPr>
          </a:p>
        </p:txBody>
      </p:sp>
      <p:sp>
        <p:nvSpPr>
          <p:cNvPr id="12" name="文本框 11"/>
          <p:cNvSpPr txBox="1"/>
          <p:nvPr/>
        </p:nvSpPr>
        <p:spPr>
          <a:xfrm>
            <a:off x="3577161" y="1757708"/>
            <a:ext cx="219646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不具有免疫力、此前未接触过该病毒的健康人</a:t>
            </a:r>
            <a:endParaRPr lang="en-US" altLang="zh-CN" sz="1000" dirty="0">
              <a:solidFill>
                <a:schemeClr val="tx1">
                  <a:lumMod val="75000"/>
                  <a:lumOff val="25000"/>
                </a:schemeClr>
              </a:solidFill>
              <a:cs typeface="+mn-ea"/>
              <a:sym typeface="+mn-lt"/>
            </a:endParaRPr>
          </a:p>
        </p:txBody>
      </p:sp>
      <p:sp>
        <p:nvSpPr>
          <p:cNvPr id="3" name="TextBox 1210"/>
          <p:cNvSpPr/>
          <p:nvPr/>
        </p:nvSpPr>
        <p:spPr>
          <a:xfrm>
            <a:off x="5976771" y="1547468"/>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模型特点</a:t>
            </a:r>
          </a:p>
        </p:txBody>
      </p:sp>
      <p:sp>
        <p:nvSpPr>
          <p:cNvPr id="6" name="TextBox 1210"/>
          <p:cNvSpPr/>
          <p:nvPr/>
        </p:nvSpPr>
        <p:spPr>
          <a:xfrm>
            <a:off x="406725" y="2331551"/>
            <a:ext cx="143212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典例：</a:t>
            </a:r>
            <a:r>
              <a:rPr lang="en-US" altLang="zh-CN" b="1" dirty="0">
                <a:solidFill>
                  <a:srgbClr val="1B4367"/>
                </a:solidFill>
                <a:cs typeface="+mn-ea"/>
                <a:sym typeface="+mn-lt"/>
              </a:rPr>
              <a:t>SEIR</a:t>
            </a:r>
            <a:r>
              <a:rPr lang="zh-CN" altLang="en-US" b="1" dirty="0">
                <a:solidFill>
                  <a:srgbClr val="1B4367"/>
                </a:solidFill>
                <a:cs typeface="+mn-ea"/>
                <a:sym typeface="+mn-lt"/>
              </a:rPr>
              <a:t>模型</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711">
            <a:extLst>
              <a:ext uri="{FF2B5EF4-FFF2-40B4-BE49-F238E27FC236}">
                <a16:creationId xmlns:a16="http://schemas.microsoft.com/office/drawing/2014/main" id="{5037F3F0-F3AF-4795-A974-DFFBED016992}"/>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34" name="文本框 8">
            <a:extLst>
              <a:ext uri="{FF2B5EF4-FFF2-40B4-BE49-F238E27FC236}">
                <a16:creationId xmlns:a16="http://schemas.microsoft.com/office/drawing/2014/main" id="{05F59D5B-D0EC-0089-1DAD-6673C02D7455}"/>
              </a:ext>
            </a:extLst>
          </p:cNvPr>
          <p:cNvSpPr txBox="1"/>
          <p:nvPr/>
        </p:nvSpPr>
        <p:spPr>
          <a:xfrm>
            <a:off x="717551" y="1284117"/>
            <a:ext cx="2487311"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首先是传统的传染病动力学模型，这一类模型往往以（偏）微分方程组的形式给出</a:t>
            </a:r>
            <a:endParaRPr lang="en-US" altLang="zh-CN" sz="1000"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5CBC1099-4D1E-3003-02A3-4BAAC2BF7C8D}"/>
                  </a:ext>
                </a:extLst>
              </p:cNvPr>
              <p:cNvSpPr txBox="1"/>
              <p:nvPr/>
            </p:nvSpPr>
            <p:spPr>
              <a:xfrm>
                <a:off x="1203173" y="2836882"/>
                <a:ext cx="1432123" cy="50141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mtClean="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𝑑𝑆</m:t>
                          </m:r>
                        </m:num>
                        <m:den>
                          <m:r>
                            <a:rPr lang="zh-CN" altLang="en-US" i="1">
                              <a:latin typeface="Cambria Math" panose="02040503050406030204" pitchFamily="18" charset="0"/>
                            </a:rPr>
                            <m:t>𝑑𝑡</m:t>
                          </m:r>
                        </m:den>
                      </m:f>
                      <m:r>
                        <a:rPr lang="zh-CN" altLang="en-US" i="0">
                          <a:latin typeface="Cambria Math" panose="02040503050406030204" pitchFamily="18" charset="0"/>
                        </a:rPr>
                        <m:t>= −</m:t>
                      </m:r>
                      <m:f>
                        <m:fPr>
                          <m:ctrlPr>
                            <a:rPr lang="zh-CN" altLang="en-US" i="1" smtClean="0">
                              <a:solidFill>
                                <a:srgbClr val="836967"/>
                              </a:solidFill>
                              <a:latin typeface="Cambria Math" panose="02040503050406030204" pitchFamily="18" charset="0"/>
                            </a:rPr>
                          </m:ctrlPr>
                        </m:fPr>
                        <m:num>
                          <m:r>
                            <a:rPr lang="zh-CN" altLang="en-US" i="1">
                              <a:latin typeface="Cambria Math" panose="02040503050406030204" pitchFamily="18" charset="0"/>
                            </a:rPr>
                            <m:t>𝛽</m:t>
                          </m:r>
                          <m:r>
                            <a:rPr lang="zh-CN" altLang="en-US" i="1">
                              <a:latin typeface="Cambria Math" panose="02040503050406030204" pitchFamily="18" charset="0"/>
                            </a:rPr>
                            <m:t>𝑆𝐼</m:t>
                          </m:r>
                        </m:num>
                        <m:den>
                          <m:r>
                            <a:rPr lang="zh-CN" altLang="en-US" i="1">
                              <a:latin typeface="Cambria Math" panose="02040503050406030204" pitchFamily="18" charset="0"/>
                            </a:rPr>
                            <m:t>𝑁</m:t>
                          </m:r>
                        </m:den>
                      </m:f>
                    </m:oMath>
                  </m:oMathPara>
                </a14:m>
                <a:endParaRPr lang="zh-CN" altLang="en-US" dirty="0"/>
              </a:p>
            </p:txBody>
          </p:sp>
        </mc:Choice>
        <mc:Fallback xmlns="">
          <p:sp>
            <p:nvSpPr>
              <p:cNvPr id="35" name="文本框 34">
                <a:extLst>
                  <a:ext uri="{FF2B5EF4-FFF2-40B4-BE49-F238E27FC236}">
                    <a16:creationId xmlns:a16="http://schemas.microsoft.com/office/drawing/2014/main" id="{5CBC1099-4D1E-3003-02A3-4BAAC2BF7C8D}"/>
                  </a:ext>
                </a:extLst>
              </p:cNvPr>
              <p:cNvSpPr txBox="1">
                <a:spLocks noRot="1" noChangeAspect="1" noMove="1" noResize="1" noEditPoints="1" noAdjustHandles="1" noChangeArrowheads="1" noChangeShapeType="1" noTextEdit="1"/>
              </p:cNvSpPr>
              <p:nvPr/>
            </p:nvSpPr>
            <p:spPr>
              <a:xfrm>
                <a:off x="1203173" y="2836882"/>
                <a:ext cx="1432123" cy="501419"/>
              </a:xfrm>
              <a:prstGeom prst="rect">
                <a:avLst/>
              </a:prstGeom>
              <a:blipFill>
                <a:blip r:embed="rId4"/>
                <a:stretch>
                  <a:fillRect b="-12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FFF1EA6-F4E8-9EDD-4695-A96546084CFC}"/>
                  </a:ext>
                </a:extLst>
              </p:cNvPr>
              <p:cNvSpPr txBox="1"/>
              <p:nvPr/>
            </p:nvSpPr>
            <p:spPr>
              <a:xfrm>
                <a:off x="1203172" y="3426560"/>
                <a:ext cx="1432123" cy="50141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i="1">
                              <a:latin typeface="Cambria Math" panose="02040503050406030204" pitchFamily="18" charset="0"/>
                            </a:rPr>
                            <m:t>𝑑𝐸</m:t>
                          </m:r>
                        </m:num>
                        <m:den>
                          <m:r>
                            <a:rPr lang="zh-CN" altLang="en-US" i="1">
                              <a:latin typeface="Cambria Math" panose="02040503050406030204" pitchFamily="18" charset="0"/>
                            </a:rPr>
                            <m:t>𝑑𝑡</m:t>
                          </m:r>
                        </m:den>
                      </m:f>
                      <m:r>
                        <a:rPr lang="zh-CN" altLang="en-US" i="0">
                          <a:latin typeface="Cambria Math" panose="02040503050406030204" pitchFamily="18" charset="0"/>
                        </a:rPr>
                        <m:t>=</m:t>
                      </m:r>
                      <m:f>
                        <m:fPr>
                          <m:ctrlPr>
                            <a:rPr lang="zh-CN" altLang="en-US" i="1" smtClean="0">
                              <a:solidFill>
                                <a:srgbClr val="836967"/>
                              </a:solidFill>
                              <a:latin typeface="Cambria Math" panose="02040503050406030204" pitchFamily="18" charset="0"/>
                            </a:rPr>
                          </m:ctrlPr>
                        </m:fPr>
                        <m:num>
                          <m:r>
                            <a:rPr lang="zh-CN" altLang="en-US" i="1">
                              <a:latin typeface="Cambria Math" panose="02040503050406030204" pitchFamily="18" charset="0"/>
                            </a:rPr>
                            <m:t>𝛽</m:t>
                          </m:r>
                          <m:r>
                            <a:rPr lang="zh-CN" altLang="en-US" i="1">
                              <a:latin typeface="Cambria Math" panose="02040503050406030204" pitchFamily="18" charset="0"/>
                            </a:rPr>
                            <m:t>𝑆𝐼</m:t>
                          </m:r>
                        </m:num>
                        <m:den>
                          <m:r>
                            <a:rPr lang="zh-CN" altLang="en-US" i="1">
                              <a:latin typeface="Cambria Math" panose="02040503050406030204" pitchFamily="18" charset="0"/>
                            </a:rPr>
                            <m:t>𝑁</m:t>
                          </m:r>
                        </m:den>
                      </m:f>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𝐸</m:t>
                      </m:r>
                    </m:oMath>
                  </m:oMathPara>
                </a14:m>
                <a:endParaRPr lang="zh-CN" altLang="en-US" dirty="0"/>
              </a:p>
            </p:txBody>
          </p:sp>
        </mc:Choice>
        <mc:Fallback xmlns="">
          <p:sp>
            <p:nvSpPr>
              <p:cNvPr id="38" name="文本框 37">
                <a:extLst>
                  <a:ext uri="{FF2B5EF4-FFF2-40B4-BE49-F238E27FC236}">
                    <a16:creationId xmlns:a16="http://schemas.microsoft.com/office/drawing/2014/main" id="{5FFF1EA6-F4E8-9EDD-4695-A96546084CFC}"/>
                  </a:ext>
                </a:extLst>
              </p:cNvPr>
              <p:cNvSpPr txBox="1">
                <a:spLocks noRot="1" noChangeAspect="1" noMove="1" noResize="1" noEditPoints="1" noAdjustHandles="1" noChangeArrowheads="1" noChangeShapeType="1" noTextEdit="1"/>
              </p:cNvSpPr>
              <p:nvPr/>
            </p:nvSpPr>
            <p:spPr>
              <a:xfrm>
                <a:off x="1203172" y="3426560"/>
                <a:ext cx="1432123" cy="501419"/>
              </a:xfrm>
              <a:prstGeom prst="rect">
                <a:avLst/>
              </a:prstGeom>
              <a:blipFill>
                <a:blip r:embed="rId5"/>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2F3443A0-1445-93F6-A918-37FD962396B9}"/>
                  </a:ext>
                </a:extLst>
              </p:cNvPr>
              <p:cNvSpPr txBox="1"/>
              <p:nvPr/>
            </p:nvSpPr>
            <p:spPr>
              <a:xfrm>
                <a:off x="1203172" y="3968761"/>
                <a:ext cx="1432123" cy="50135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0" smtClean="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𝑑𝐼</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𝐸</m:t>
                      </m:r>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𝐼</m:t>
                      </m:r>
                    </m:oMath>
                  </m:oMathPara>
                </a14:m>
                <a:endParaRPr lang="zh-CN" altLang="en-US" dirty="0"/>
              </a:p>
            </p:txBody>
          </p:sp>
        </mc:Choice>
        <mc:Fallback xmlns="">
          <p:sp>
            <p:nvSpPr>
              <p:cNvPr id="39" name="文本框 38">
                <a:extLst>
                  <a:ext uri="{FF2B5EF4-FFF2-40B4-BE49-F238E27FC236}">
                    <a16:creationId xmlns:a16="http://schemas.microsoft.com/office/drawing/2014/main" id="{2F3443A0-1445-93F6-A918-37FD962396B9}"/>
                  </a:ext>
                </a:extLst>
              </p:cNvPr>
              <p:cNvSpPr txBox="1">
                <a:spLocks noRot="1" noChangeAspect="1" noMove="1" noResize="1" noEditPoints="1" noAdjustHandles="1" noChangeArrowheads="1" noChangeShapeType="1" noTextEdit="1"/>
              </p:cNvSpPr>
              <p:nvPr/>
            </p:nvSpPr>
            <p:spPr>
              <a:xfrm>
                <a:off x="1203172" y="3968761"/>
                <a:ext cx="1432123" cy="501356"/>
              </a:xfrm>
              <a:prstGeom prst="rect">
                <a:avLst/>
              </a:prstGeom>
              <a:blipFill>
                <a:blip r:embed="rId6"/>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37FF4F6B-5582-7605-51DC-1E1DEEE824A1}"/>
                  </a:ext>
                </a:extLst>
              </p:cNvPr>
              <p:cNvSpPr txBox="1"/>
              <p:nvPr/>
            </p:nvSpPr>
            <p:spPr>
              <a:xfrm>
                <a:off x="1203171" y="4510899"/>
                <a:ext cx="1432123" cy="50135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i="1">
                              <a:latin typeface="Cambria Math" panose="02040503050406030204" pitchFamily="18" charset="0"/>
                            </a:rPr>
                            <m:t>𝑑𝑅</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𝐼</m:t>
                      </m:r>
                    </m:oMath>
                  </m:oMathPara>
                </a14:m>
                <a:endParaRPr lang="zh-CN" altLang="en-US" dirty="0"/>
              </a:p>
            </p:txBody>
          </p:sp>
        </mc:Choice>
        <mc:Fallback xmlns="">
          <p:sp>
            <p:nvSpPr>
              <p:cNvPr id="40" name="文本框 39">
                <a:extLst>
                  <a:ext uri="{FF2B5EF4-FFF2-40B4-BE49-F238E27FC236}">
                    <a16:creationId xmlns:a16="http://schemas.microsoft.com/office/drawing/2014/main" id="{37FF4F6B-5582-7605-51DC-1E1DEEE824A1}"/>
                  </a:ext>
                </a:extLst>
              </p:cNvPr>
              <p:cNvSpPr txBox="1">
                <a:spLocks noRot="1" noChangeAspect="1" noMove="1" noResize="1" noEditPoints="1" noAdjustHandles="1" noChangeArrowheads="1" noChangeShapeType="1" noTextEdit="1"/>
              </p:cNvSpPr>
              <p:nvPr/>
            </p:nvSpPr>
            <p:spPr>
              <a:xfrm>
                <a:off x="1203171" y="4510899"/>
                <a:ext cx="1432123" cy="501356"/>
              </a:xfrm>
              <a:prstGeom prst="rect">
                <a:avLst/>
              </a:prstGeom>
              <a:blipFill>
                <a:blip r:embed="rId7"/>
                <a:stretch>
                  <a:fillRect b="-2439"/>
                </a:stretch>
              </a:blipFill>
            </p:spPr>
            <p:txBody>
              <a:bodyPr/>
              <a:lstStyle/>
              <a:p>
                <a:r>
                  <a:rPr lang="zh-CN" altLang="en-US">
                    <a:noFill/>
                  </a:rPr>
                  <a:t> </a:t>
                </a:r>
              </a:p>
            </p:txBody>
          </p:sp>
        </mc:Fallback>
      </mc:AlternateContent>
      <p:sp>
        <p:nvSpPr>
          <p:cNvPr id="41" name="左大括号 40">
            <a:extLst>
              <a:ext uri="{FF2B5EF4-FFF2-40B4-BE49-F238E27FC236}">
                <a16:creationId xmlns:a16="http://schemas.microsoft.com/office/drawing/2014/main" id="{46B0DF0C-C2A8-B190-0C64-0D10B8C4FC00}"/>
              </a:ext>
            </a:extLst>
          </p:cNvPr>
          <p:cNvSpPr/>
          <p:nvPr/>
        </p:nvSpPr>
        <p:spPr>
          <a:xfrm>
            <a:off x="932574" y="2990376"/>
            <a:ext cx="270597" cy="1812736"/>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2" name="TextBox 1210">
            <a:extLst>
              <a:ext uri="{FF2B5EF4-FFF2-40B4-BE49-F238E27FC236}">
                <a16:creationId xmlns:a16="http://schemas.microsoft.com/office/drawing/2014/main" id="{DC997ED2-E77D-E21E-6C31-3B983E766952}"/>
              </a:ext>
            </a:extLst>
          </p:cNvPr>
          <p:cNvSpPr/>
          <p:nvPr/>
        </p:nvSpPr>
        <p:spPr>
          <a:xfrm>
            <a:off x="3577161" y="2331551"/>
            <a:ext cx="92557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E(</a:t>
            </a:r>
            <a:r>
              <a:rPr lang="zh-CN" altLang="en-US" b="1" dirty="0">
                <a:solidFill>
                  <a:srgbClr val="1B4367"/>
                </a:solidFill>
                <a:cs typeface="+mn-ea"/>
                <a:sym typeface="+mn-lt"/>
              </a:rPr>
              <a:t>潜伏者</a:t>
            </a:r>
            <a:r>
              <a:rPr lang="en-US" altLang="zh-CN" b="1" dirty="0">
                <a:solidFill>
                  <a:srgbClr val="1B4367"/>
                </a:solidFill>
                <a:cs typeface="+mn-ea"/>
                <a:sym typeface="+mn-lt"/>
              </a:rPr>
              <a:t>)</a:t>
            </a:r>
            <a:endParaRPr lang="zh-CN" altLang="en-US" b="1" dirty="0">
              <a:solidFill>
                <a:srgbClr val="1B4367"/>
              </a:solidFill>
              <a:cs typeface="+mn-ea"/>
              <a:sym typeface="+mn-lt"/>
            </a:endParaRPr>
          </a:p>
        </p:txBody>
      </p:sp>
      <p:sp>
        <p:nvSpPr>
          <p:cNvPr id="43" name="文本框 42">
            <a:extLst>
              <a:ext uri="{FF2B5EF4-FFF2-40B4-BE49-F238E27FC236}">
                <a16:creationId xmlns:a16="http://schemas.microsoft.com/office/drawing/2014/main" id="{8F98E694-A5F6-8C18-6145-09EA41CCBC20}"/>
              </a:ext>
            </a:extLst>
          </p:cNvPr>
          <p:cNvSpPr txBox="1"/>
          <p:nvPr/>
        </p:nvSpPr>
        <p:spPr>
          <a:xfrm>
            <a:off x="3577161" y="2650020"/>
            <a:ext cx="219646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接触过该病毒但不表现症状且可能具有感染性的潜伏者</a:t>
            </a:r>
            <a:endParaRPr lang="en-US" altLang="zh-CN" sz="1000" dirty="0">
              <a:solidFill>
                <a:schemeClr val="tx1">
                  <a:lumMod val="75000"/>
                  <a:lumOff val="25000"/>
                </a:schemeClr>
              </a:solidFill>
              <a:cs typeface="+mn-ea"/>
              <a:sym typeface="+mn-lt"/>
            </a:endParaRPr>
          </a:p>
        </p:txBody>
      </p:sp>
      <p:sp>
        <p:nvSpPr>
          <p:cNvPr id="44" name="TextBox 1210">
            <a:extLst>
              <a:ext uri="{FF2B5EF4-FFF2-40B4-BE49-F238E27FC236}">
                <a16:creationId xmlns:a16="http://schemas.microsoft.com/office/drawing/2014/main" id="{EBC8C125-A9E3-E457-CCD6-4B612FBB20A0}"/>
              </a:ext>
            </a:extLst>
          </p:cNvPr>
          <p:cNvSpPr/>
          <p:nvPr/>
        </p:nvSpPr>
        <p:spPr>
          <a:xfrm>
            <a:off x="3577161" y="3228320"/>
            <a:ext cx="87908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I(</a:t>
            </a:r>
            <a:r>
              <a:rPr lang="zh-CN" altLang="en-US" b="1" dirty="0">
                <a:solidFill>
                  <a:srgbClr val="1B4367"/>
                </a:solidFill>
                <a:cs typeface="+mn-ea"/>
                <a:sym typeface="+mn-lt"/>
              </a:rPr>
              <a:t>感染者</a:t>
            </a:r>
            <a:r>
              <a:rPr lang="en-US" altLang="zh-CN" b="1" dirty="0">
                <a:solidFill>
                  <a:srgbClr val="1B4367"/>
                </a:solidFill>
                <a:cs typeface="+mn-ea"/>
                <a:sym typeface="+mn-lt"/>
              </a:rPr>
              <a:t>)</a:t>
            </a:r>
            <a:endParaRPr lang="zh-CN" altLang="en-US" b="1" dirty="0">
              <a:solidFill>
                <a:srgbClr val="1B4367"/>
              </a:solidFill>
              <a:cs typeface="+mn-ea"/>
              <a:sym typeface="+mn-lt"/>
            </a:endParaRPr>
          </a:p>
        </p:txBody>
      </p:sp>
      <p:sp>
        <p:nvSpPr>
          <p:cNvPr id="45" name="文本框 44">
            <a:extLst>
              <a:ext uri="{FF2B5EF4-FFF2-40B4-BE49-F238E27FC236}">
                <a16:creationId xmlns:a16="http://schemas.microsoft.com/office/drawing/2014/main" id="{C38E4CA7-1FB5-0287-9E3D-1B8ED5394D17}"/>
              </a:ext>
            </a:extLst>
          </p:cNvPr>
          <p:cNvSpPr txBox="1"/>
          <p:nvPr/>
        </p:nvSpPr>
        <p:spPr>
          <a:xfrm>
            <a:off x="3577161" y="3513013"/>
            <a:ext cx="219646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感染病毒出现症状且具有感染性的患者</a:t>
            </a:r>
            <a:endParaRPr lang="en-US" altLang="zh-CN" sz="1000" dirty="0">
              <a:solidFill>
                <a:schemeClr val="tx1">
                  <a:lumMod val="75000"/>
                  <a:lumOff val="25000"/>
                </a:schemeClr>
              </a:solidFill>
              <a:cs typeface="+mn-ea"/>
              <a:sym typeface="+mn-lt"/>
            </a:endParaRPr>
          </a:p>
        </p:txBody>
      </p:sp>
      <p:sp>
        <p:nvSpPr>
          <p:cNvPr id="46" name="TextBox 1210">
            <a:extLst>
              <a:ext uri="{FF2B5EF4-FFF2-40B4-BE49-F238E27FC236}">
                <a16:creationId xmlns:a16="http://schemas.microsoft.com/office/drawing/2014/main" id="{81DA4242-1733-D4B3-43E5-FF6DAC1D31AF}"/>
              </a:ext>
            </a:extLst>
          </p:cNvPr>
          <p:cNvSpPr/>
          <p:nvPr/>
        </p:nvSpPr>
        <p:spPr>
          <a:xfrm>
            <a:off x="3577161" y="4081502"/>
            <a:ext cx="93679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R(</a:t>
            </a:r>
            <a:r>
              <a:rPr lang="zh-CN" altLang="en-US" b="1" dirty="0">
                <a:solidFill>
                  <a:srgbClr val="1B4367"/>
                </a:solidFill>
                <a:cs typeface="+mn-ea"/>
                <a:sym typeface="+mn-lt"/>
              </a:rPr>
              <a:t>康复者</a:t>
            </a:r>
            <a:r>
              <a:rPr lang="en-US" altLang="zh-CN" b="1" dirty="0">
                <a:solidFill>
                  <a:srgbClr val="1B4367"/>
                </a:solidFill>
                <a:cs typeface="+mn-ea"/>
                <a:sym typeface="+mn-lt"/>
              </a:rPr>
              <a:t>)</a:t>
            </a:r>
            <a:endParaRPr lang="zh-CN" altLang="en-US" b="1" dirty="0">
              <a:solidFill>
                <a:srgbClr val="1B4367"/>
              </a:solidFill>
              <a:cs typeface="+mn-ea"/>
              <a:sym typeface="+mn-lt"/>
            </a:endParaRPr>
          </a:p>
        </p:txBody>
      </p:sp>
      <p:sp>
        <p:nvSpPr>
          <p:cNvPr id="47" name="文本框 46">
            <a:extLst>
              <a:ext uri="{FF2B5EF4-FFF2-40B4-BE49-F238E27FC236}">
                <a16:creationId xmlns:a16="http://schemas.microsoft.com/office/drawing/2014/main" id="{583D7146-4E4C-EF0E-D6DF-353A7DE8B976}"/>
              </a:ext>
            </a:extLst>
          </p:cNvPr>
          <p:cNvSpPr txBox="1"/>
          <p:nvPr/>
        </p:nvSpPr>
        <p:spPr>
          <a:xfrm>
            <a:off x="3577161" y="4366195"/>
            <a:ext cx="2196465"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从</a:t>
            </a:r>
            <a:r>
              <a:rPr lang="en-US" altLang="zh-CN" sz="1000" dirty="0">
                <a:solidFill>
                  <a:schemeClr val="tx1">
                    <a:lumMod val="75000"/>
                    <a:lumOff val="25000"/>
                  </a:schemeClr>
                </a:solidFill>
                <a:cs typeface="+mn-ea"/>
                <a:sym typeface="+mn-lt"/>
              </a:rPr>
              <a:t>I</a:t>
            </a:r>
            <a:r>
              <a:rPr lang="zh-CN" altLang="en-US" sz="1000" dirty="0">
                <a:solidFill>
                  <a:schemeClr val="tx1">
                    <a:lumMod val="75000"/>
                    <a:lumOff val="25000"/>
                  </a:schemeClr>
                </a:solidFill>
                <a:cs typeface="+mn-ea"/>
                <a:sym typeface="+mn-lt"/>
              </a:rPr>
              <a:t>转化而来的具有免疫力的健康人</a:t>
            </a:r>
            <a:endParaRPr lang="en-US" altLang="zh-CN" sz="1000" dirty="0">
              <a:solidFill>
                <a:schemeClr val="tx1">
                  <a:lumMod val="75000"/>
                  <a:lumOff val="25000"/>
                </a:schemeClr>
              </a:solidFill>
              <a:cs typeface="+mn-ea"/>
              <a:sym typeface="+mn-lt"/>
            </a:endParaRPr>
          </a:p>
        </p:txBody>
      </p:sp>
      <p:pic>
        <p:nvPicPr>
          <p:cNvPr id="48" name="图片 47">
            <a:extLst>
              <a:ext uri="{FF2B5EF4-FFF2-40B4-BE49-F238E27FC236}">
                <a16:creationId xmlns:a16="http://schemas.microsoft.com/office/drawing/2014/main" id="{0AE876F7-665F-7246-DB4B-DB17F68A6A56}"/>
              </a:ext>
            </a:extLst>
          </p:cNvPr>
          <p:cNvPicPr>
            <a:picLocks noChangeAspect="1"/>
          </p:cNvPicPr>
          <p:nvPr/>
        </p:nvPicPr>
        <p:blipFill>
          <a:blip r:embed="rId8"/>
          <a:stretch>
            <a:fillRect/>
          </a:stretch>
        </p:blipFill>
        <p:spPr>
          <a:xfrm>
            <a:off x="5976771" y="3659198"/>
            <a:ext cx="3009900" cy="619125"/>
          </a:xfrm>
          <a:prstGeom prst="rect">
            <a:avLst/>
          </a:prstGeom>
        </p:spPr>
      </p:pic>
      <p:sp>
        <p:nvSpPr>
          <p:cNvPr id="49" name="文本框 48">
            <a:extLst>
              <a:ext uri="{FF2B5EF4-FFF2-40B4-BE49-F238E27FC236}">
                <a16:creationId xmlns:a16="http://schemas.microsoft.com/office/drawing/2014/main" id="{4421CD50-4BB1-81D7-9E4B-DC57F5E0F550}"/>
              </a:ext>
            </a:extLst>
          </p:cNvPr>
          <p:cNvSpPr txBox="1"/>
          <p:nvPr/>
        </p:nvSpPr>
        <p:spPr>
          <a:xfrm>
            <a:off x="6014961" y="1896568"/>
            <a:ext cx="2196465" cy="120584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lnSpc>
                <a:spcPts val="1500"/>
              </a:lnSpc>
              <a:buAutoNum type="arabicPeriod"/>
            </a:pPr>
            <a:r>
              <a:rPr lang="zh-CN" altLang="en-US" sz="1000" dirty="0">
                <a:solidFill>
                  <a:schemeClr val="tx1">
                    <a:lumMod val="75000"/>
                    <a:lumOff val="25000"/>
                  </a:schemeClr>
                </a:solidFill>
                <a:cs typeface="+mn-ea"/>
                <a:sym typeface="+mn-lt"/>
              </a:rPr>
              <a:t>将整个人群作为研究对象，通过将人群划分为不同的</a:t>
            </a:r>
            <a:r>
              <a:rPr lang="zh-CN" altLang="en-US" sz="1000" b="1" dirty="0">
                <a:solidFill>
                  <a:schemeClr val="tx1">
                    <a:lumMod val="75000"/>
                    <a:lumOff val="25000"/>
                  </a:schemeClr>
                </a:solidFill>
                <a:cs typeface="+mn-ea"/>
                <a:sym typeface="+mn-lt"/>
              </a:rPr>
              <a:t>仓室</a:t>
            </a:r>
            <a:r>
              <a:rPr lang="zh-CN" altLang="en-US" sz="1000" dirty="0">
                <a:solidFill>
                  <a:schemeClr val="tx1">
                    <a:lumMod val="75000"/>
                    <a:lumOff val="25000"/>
                  </a:schemeClr>
                </a:solidFill>
                <a:cs typeface="+mn-ea"/>
                <a:sym typeface="+mn-lt"/>
              </a:rPr>
              <a:t>并研究数量转化关系来预测疫情发展趋势</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人群总数不变</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仓室间单向转化</a:t>
            </a:r>
            <a:endParaRPr lang="en-US" altLang="zh-CN" sz="1000" dirty="0">
              <a:solidFill>
                <a:schemeClr val="tx1">
                  <a:lumMod val="75000"/>
                  <a:lumOff val="25000"/>
                </a:schemeClr>
              </a:solidFill>
              <a:cs typeface="+mn-ea"/>
              <a:sym typeface="+mn-lt"/>
            </a:endParaRPr>
          </a:p>
        </p:txBody>
      </p:sp>
      <p:sp>
        <p:nvSpPr>
          <p:cNvPr id="17" name="椭圆 16">
            <a:extLst>
              <a:ext uri="{FF2B5EF4-FFF2-40B4-BE49-F238E27FC236}">
                <a16:creationId xmlns:a16="http://schemas.microsoft.com/office/drawing/2014/main" id="{F3038497-3C2F-CDB3-5D3B-85FB80DE9925}"/>
              </a:ext>
            </a:extLst>
          </p:cNvPr>
          <p:cNvSpPr/>
          <p:nvPr/>
        </p:nvSpPr>
        <p:spPr>
          <a:xfrm>
            <a:off x="7552841" y="3486544"/>
            <a:ext cx="594775" cy="1105341"/>
          </a:xfrm>
          <a:prstGeom prst="ellipse">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4F92861E-7127-29E1-4551-11E098458F79}"/>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55" name="直接连接符 54">
            <a:extLst>
              <a:ext uri="{FF2B5EF4-FFF2-40B4-BE49-F238E27FC236}">
                <a16:creationId xmlns:a16="http://schemas.microsoft.com/office/drawing/2014/main" id="{328AC029-F37A-0477-BBFB-73E680FE2212}"/>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210"/>
          <p:cNvSpPr/>
          <p:nvPr/>
        </p:nvSpPr>
        <p:spPr>
          <a:xfrm>
            <a:off x="375507" y="3751897"/>
            <a:ext cx="186653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M-SEIR</a:t>
            </a:r>
            <a:r>
              <a:rPr lang="zh-CN" altLang="en-US" b="1" dirty="0">
                <a:solidFill>
                  <a:srgbClr val="1B4367"/>
                </a:solidFill>
                <a:cs typeface="+mn-ea"/>
                <a:sym typeface="+mn-lt"/>
              </a:rPr>
              <a:t>模型修正之处</a:t>
            </a:r>
          </a:p>
        </p:txBody>
      </p:sp>
      <p:sp>
        <p:nvSpPr>
          <p:cNvPr id="6" name="TextBox 1210"/>
          <p:cNvSpPr/>
          <p:nvPr/>
        </p:nvSpPr>
        <p:spPr>
          <a:xfrm>
            <a:off x="296961" y="2164271"/>
            <a:ext cx="222560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M-SEIR</a:t>
            </a:r>
            <a:r>
              <a:rPr lang="zh-CN" altLang="en-US" b="1" dirty="0">
                <a:solidFill>
                  <a:srgbClr val="1B4367"/>
                </a:solidFill>
                <a:cs typeface="+mn-ea"/>
                <a:sym typeface="+mn-lt"/>
              </a:rPr>
              <a:t>模型仓室转移关系</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711">
            <a:extLst>
              <a:ext uri="{FF2B5EF4-FFF2-40B4-BE49-F238E27FC236}">
                <a16:creationId xmlns:a16="http://schemas.microsoft.com/office/drawing/2014/main" id="{5037F3F0-F3AF-4795-A974-DFFBED016992}"/>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34" name="文本框 8">
            <a:extLst>
              <a:ext uri="{FF2B5EF4-FFF2-40B4-BE49-F238E27FC236}">
                <a16:creationId xmlns:a16="http://schemas.microsoft.com/office/drawing/2014/main" id="{05F59D5B-D0EC-0089-1DAD-6673C02D7455}"/>
              </a:ext>
            </a:extLst>
          </p:cNvPr>
          <p:cNvSpPr txBox="1"/>
          <p:nvPr/>
        </p:nvSpPr>
        <p:spPr>
          <a:xfrm>
            <a:off x="717551" y="1284117"/>
            <a:ext cx="2487311"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针对新冠疫情这一具体的事件，可以看出潜伏者也具有一定的感染性，经过修正得到</a:t>
            </a:r>
            <a:r>
              <a:rPr lang="en-US" altLang="zh-CN" sz="1000" dirty="0" err="1">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a:t>
            </a:r>
            <a:endParaRPr lang="en-US" altLang="zh-CN" sz="1000" dirty="0">
              <a:solidFill>
                <a:schemeClr val="tx1">
                  <a:lumMod val="75000"/>
                  <a:lumOff val="25000"/>
                </a:schemeClr>
              </a:solidFill>
              <a:cs typeface="+mn-ea"/>
              <a:sym typeface="+mn-lt"/>
            </a:endParaRPr>
          </a:p>
        </p:txBody>
      </p:sp>
      <p:sp>
        <p:nvSpPr>
          <p:cNvPr id="49" name="文本框 48">
            <a:extLst>
              <a:ext uri="{FF2B5EF4-FFF2-40B4-BE49-F238E27FC236}">
                <a16:creationId xmlns:a16="http://schemas.microsoft.com/office/drawing/2014/main" id="{4421CD50-4BB1-81D7-9E4B-DC57F5E0F550}"/>
              </a:ext>
            </a:extLst>
          </p:cNvPr>
          <p:cNvSpPr txBox="1"/>
          <p:nvPr/>
        </p:nvSpPr>
        <p:spPr>
          <a:xfrm>
            <a:off x="375507" y="4036590"/>
            <a:ext cx="219646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认为潜伏者也有一定几率使得易感者感染转为潜伏者</a:t>
            </a:r>
            <a:endParaRPr lang="en-US" altLang="zh-CN" sz="1000" dirty="0">
              <a:solidFill>
                <a:schemeClr val="tx1">
                  <a:lumMod val="75000"/>
                  <a:lumOff val="25000"/>
                </a:schemeClr>
              </a:solidFill>
              <a:cs typeface="+mn-ea"/>
              <a:sym typeface="+mn-lt"/>
            </a:endParaRPr>
          </a:p>
        </p:txBody>
      </p:sp>
      <p:pic>
        <p:nvPicPr>
          <p:cNvPr id="26" name="图片 25">
            <a:extLst>
              <a:ext uri="{FF2B5EF4-FFF2-40B4-BE49-F238E27FC236}">
                <a16:creationId xmlns:a16="http://schemas.microsoft.com/office/drawing/2014/main" id="{6679E715-3601-388D-4331-1D075D85651D}"/>
              </a:ext>
            </a:extLst>
          </p:cNvPr>
          <p:cNvPicPr>
            <a:picLocks noChangeAspect="1"/>
          </p:cNvPicPr>
          <p:nvPr/>
        </p:nvPicPr>
        <p:blipFill>
          <a:blip r:embed="rId4"/>
          <a:stretch>
            <a:fillRect/>
          </a:stretch>
        </p:blipFill>
        <p:spPr>
          <a:xfrm>
            <a:off x="314848" y="2571750"/>
            <a:ext cx="3048000" cy="1085850"/>
          </a:xfrm>
          <a:prstGeom prst="rect">
            <a:avLst/>
          </a:prstGeom>
        </p:spPr>
      </p:pic>
      <p:pic>
        <p:nvPicPr>
          <p:cNvPr id="30" name="图片 29">
            <a:extLst>
              <a:ext uri="{FF2B5EF4-FFF2-40B4-BE49-F238E27FC236}">
                <a16:creationId xmlns:a16="http://schemas.microsoft.com/office/drawing/2014/main" id="{260A6577-4461-FD59-5588-A678F4702B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7174" y="920075"/>
            <a:ext cx="2527103" cy="1895139"/>
          </a:xfrm>
          <a:prstGeom prst="rect">
            <a:avLst/>
          </a:prstGeom>
          <a:noFill/>
          <a:ln>
            <a:solidFill>
              <a:schemeClr val="accent1"/>
            </a:solidFill>
          </a:ln>
        </p:spPr>
      </p:pic>
      <p:sp>
        <p:nvSpPr>
          <p:cNvPr id="31" name="文本框 30">
            <a:extLst>
              <a:ext uri="{FF2B5EF4-FFF2-40B4-BE49-F238E27FC236}">
                <a16:creationId xmlns:a16="http://schemas.microsoft.com/office/drawing/2014/main" id="{D1473D8C-6F92-FB64-18AC-87218230F681}"/>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32" name="直接连接符 31">
            <a:extLst>
              <a:ext uri="{FF2B5EF4-FFF2-40B4-BE49-F238E27FC236}">
                <a16:creationId xmlns:a16="http://schemas.microsoft.com/office/drawing/2014/main" id="{25361886-ACC9-40AE-7BB4-E5A3FAC25FD9}"/>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B6FB78CB-7836-AD09-0AFB-17F1A21F8129}"/>
              </a:ext>
            </a:extLst>
          </p:cNvPr>
          <p:cNvPicPr>
            <a:picLocks noChangeAspect="1"/>
          </p:cNvPicPr>
          <p:nvPr/>
        </p:nvPicPr>
        <p:blipFill>
          <a:blip r:embed="rId6"/>
          <a:stretch>
            <a:fillRect/>
          </a:stretch>
        </p:blipFill>
        <p:spPr>
          <a:xfrm>
            <a:off x="3696256" y="2858901"/>
            <a:ext cx="2760911" cy="2070683"/>
          </a:xfrm>
          <a:prstGeom prst="rect">
            <a:avLst/>
          </a:prstGeom>
          <a:ln>
            <a:solidFill>
              <a:schemeClr val="accent1"/>
            </a:solidFill>
          </a:ln>
        </p:spPr>
      </p:pic>
      <p:sp>
        <p:nvSpPr>
          <p:cNvPr id="37" name="TextBox 1210">
            <a:extLst>
              <a:ext uri="{FF2B5EF4-FFF2-40B4-BE49-F238E27FC236}">
                <a16:creationId xmlns:a16="http://schemas.microsoft.com/office/drawing/2014/main" id="{E4B19745-5320-6066-4D86-F196DCCC246C}"/>
              </a:ext>
            </a:extLst>
          </p:cNvPr>
          <p:cNvSpPr/>
          <p:nvPr/>
        </p:nvSpPr>
        <p:spPr>
          <a:xfrm>
            <a:off x="5541181" y="920075"/>
            <a:ext cx="397959" cy="179279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en-US" altLang="zh-CN" b="1" dirty="0">
                <a:solidFill>
                  <a:srgbClr val="1B4367"/>
                </a:solidFill>
                <a:cs typeface="+mn-ea"/>
                <a:sym typeface="+mn-lt"/>
              </a:rPr>
              <a:t>SEIR</a:t>
            </a:r>
          </a:p>
          <a:p>
            <a:pPr lvl="0" algn="l"/>
            <a:r>
              <a:rPr lang="zh-CN" altLang="en-US" b="1" dirty="0">
                <a:solidFill>
                  <a:srgbClr val="1B4367"/>
                </a:solidFill>
                <a:cs typeface="+mn-ea"/>
                <a:sym typeface="+mn-lt"/>
              </a:rPr>
              <a:t>模型仿真图形</a:t>
            </a:r>
          </a:p>
        </p:txBody>
      </p:sp>
      <p:sp>
        <p:nvSpPr>
          <p:cNvPr id="50" name="TextBox 1210">
            <a:extLst>
              <a:ext uri="{FF2B5EF4-FFF2-40B4-BE49-F238E27FC236}">
                <a16:creationId xmlns:a16="http://schemas.microsoft.com/office/drawing/2014/main" id="{C6E4C54F-E7B5-64C2-9821-1701556943FF}"/>
              </a:ext>
            </a:extLst>
          </p:cNvPr>
          <p:cNvSpPr/>
          <p:nvPr/>
        </p:nvSpPr>
        <p:spPr>
          <a:xfrm>
            <a:off x="6670326" y="2997843"/>
            <a:ext cx="397959" cy="200824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en-US" altLang="zh-CN" b="1" dirty="0">
                <a:solidFill>
                  <a:srgbClr val="1B4367"/>
                </a:solidFill>
                <a:cs typeface="+mn-ea"/>
                <a:sym typeface="+mn-lt"/>
              </a:rPr>
              <a:t>M-SEIR</a:t>
            </a:r>
          </a:p>
          <a:p>
            <a:pPr lvl="0" algn="l"/>
            <a:r>
              <a:rPr lang="zh-CN" altLang="en-US" b="1" dirty="0">
                <a:solidFill>
                  <a:srgbClr val="1B4367"/>
                </a:solidFill>
                <a:cs typeface="+mn-ea"/>
                <a:sym typeface="+mn-lt"/>
              </a:rPr>
              <a:t>模型仿真图形</a:t>
            </a:r>
          </a:p>
        </p:txBody>
      </p:sp>
      <p:sp>
        <p:nvSpPr>
          <p:cNvPr id="51" name="文本框 50">
            <a:extLst>
              <a:ext uri="{FF2B5EF4-FFF2-40B4-BE49-F238E27FC236}">
                <a16:creationId xmlns:a16="http://schemas.microsoft.com/office/drawing/2014/main" id="{51317305-41B6-BC5E-8759-4AF99DE7D436}"/>
              </a:ext>
            </a:extLst>
          </p:cNvPr>
          <p:cNvSpPr txBox="1"/>
          <p:nvPr/>
        </p:nvSpPr>
        <p:spPr>
          <a:xfrm>
            <a:off x="7068285" y="3341336"/>
            <a:ext cx="1921137"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75000"/>
                    <a:lumOff val="25000"/>
                  </a:schemeClr>
                </a:solidFill>
                <a:cs typeface="+mn-ea"/>
                <a:sym typeface="+mn-lt"/>
              </a:rPr>
              <a:t>S</a:t>
            </a:r>
            <a:r>
              <a:rPr lang="zh-CN" altLang="en-US" sz="1000" dirty="0">
                <a:solidFill>
                  <a:schemeClr val="tx1">
                    <a:lumMod val="75000"/>
                    <a:lumOff val="25000"/>
                  </a:schemeClr>
                </a:solidFill>
                <a:cs typeface="+mn-ea"/>
                <a:sym typeface="+mn-lt"/>
              </a:rPr>
              <a:t>易感者数量单调下降</a:t>
            </a:r>
            <a:endParaRPr lang="en-US" altLang="zh-CN" sz="1000" dirty="0">
              <a:solidFill>
                <a:schemeClr val="tx1">
                  <a:lumMod val="75000"/>
                  <a:lumOff val="25000"/>
                </a:schemeClr>
              </a:solidFill>
              <a:cs typeface="+mn-ea"/>
              <a:sym typeface="+mn-lt"/>
            </a:endParaRPr>
          </a:p>
          <a:p>
            <a:pPr>
              <a:lnSpc>
                <a:spcPts val="1500"/>
              </a:lnSpc>
            </a:pPr>
            <a:r>
              <a:rPr lang="en-US" altLang="zh-CN" sz="1000" dirty="0">
                <a:solidFill>
                  <a:schemeClr val="tx1">
                    <a:lumMod val="75000"/>
                    <a:lumOff val="25000"/>
                  </a:schemeClr>
                </a:solidFill>
                <a:cs typeface="+mn-ea"/>
                <a:sym typeface="+mn-lt"/>
              </a:rPr>
              <a:t>R</a:t>
            </a:r>
            <a:r>
              <a:rPr lang="zh-CN" altLang="en-US" sz="1000" dirty="0">
                <a:solidFill>
                  <a:schemeClr val="tx1">
                    <a:lumMod val="75000"/>
                    <a:lumOff val="25000"/>
                  </a:schemeClr>
                </a:solidFill>
                <a:cs typeface="+mn-ea"/>
                <a:sym typeface="+mn-lt"/>
              </a:rPr>
              <a:t>康复者单调上升</a:t>
            </a:r>
            <a:endParaRPr lang="en-US" altLang="zh-CN" sz="1000" dirty="0">
              <a:solidFill>
                <a:schemeClr val="tx1">
                  <a:lumMod val="75000"/>
                  <a:lumOff val="25000"/>
                </a:schemeClr>
              </a:solidFill>
              <a:cs typeface="+mn-ea"/>
              <a:sym typeface="+mn-lt"/>
            </a:endParaRPr>
          </a:p>
          <a:p>
            <a:pPr>
              <a:lnSpc>
                <a:spcPts val="1500"/>
              </a:lnSpc>
            </a:pPr>
            <a:r>
              <a:rPr lang="en-US" altLang="zh-CN" sz="1000" dirty="0">
                <a:solidFill>
                  <a:schemeClr val="tx1">
                    <a:lumMod val="75000"/>
                    <a:lumOff val="25000"/>
                  </a:schemeClr>
                </a:solidFill>
                <a:cs typeface="+mn-ea"/>
                <a:sym typeface="+mn-lt"/>
              </a:rPr>
              <a:t>E</a:t>
            </a:r>
            <a:r>
              <a:rPr lang="zh-CN" altLang="en-US" sz="1000" dirty="0">
                <a:solidFill>
                  <a:schemeClr val="tx1">
                    <a:lumMod val="75000"/>
                    <a:lumOff val="25000"/>
                  </a:schemeClr>
                </a:solidFill>
                <a:cs typeface="+mn-ea"/>
                <a:sym typeface="+mn-lt"/>
              </a:rPr>
              <a:t>潜伏者和感染者</a:t>
            </a:r>
            <a:r>
              <a:rPr lang="en-US" altLang="zh-CN" sz="1000" dirty="0">
                <a:solidFill>
                  <a:schemeClr val="tx1">
                    <a:lumMod val="75000"/>
                    <a:lumOff val="25000"/>
                  </a:schemeClr>
                </a:solidFill>
                <a:cs typeface="+mn-ea"/>
                <a:sym typeface="+mn-lt"/>
              </a:rPr>
              <a:t>I</a:t>
            </a:r>
            <a:r>
              <a:rPr lang="zh-CN" altLang="en-US" sz="1000" dirty="0">
                <a:solidFill>
                  <a:schemeClr val="tx1">
                    <a:lumMod val="75000"/>
                    <a:lumOff val="25000"/>
                  </a:schemeClr>
                </a:solidFill>
                <a:cs typeface="+mn-ea"/>
                <a:sym typeface="+mn-lt"/>
              </a:rPr>
              <a:t>均出现峰值</a:t>
            </a:r>
            <a:endParaRPr lang="en-US" altLang="zh-CN"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感染者</a:t>
            </a:r>
            <a:r>
              <a:rPr lang="en-US" altLang="zh-CN" sz="1000" dirty="0">
                <a:solidFill>
                  <a:schemeClr val="tx1">
                    <a:lumMod val="75000"/>
                    <a:lumOff val="25000"/>
                  </a:schemeClr>
                </a:solidFill>
                <a:cs typeface="+mn-ea"/>
                <a:sym typeface="+mn-lt"/>
              </a:rPr>
              <a:t>I</a:t>
            </a:r>
            <a:r>
              <a:rPr lang="zh-CN" altLang="en-US" sz="1000" dirty="0">
                <a:solidFill>
                  <a:schemeClr val="tx1">
                    <a:lumMod val="75000"/>
                    <a:lumOff val="25000"/>
                  </a:schemeClr>
                </a:solidFill>
                <a:cs typeface="+mn-ea"/>
                <a:sym typeface="+mn-lt"/>
              </a:rPr>
              <a:t>的峰值预测是本文的研究重点之一</a:t>
            </a:r>
            <a:endParaRPr lang="en-US" altLang="zh-CN" sz="1000" dirty="0">
              <a:solidFill>
                <a:schemeClr val="tx1">
                  <a:lumMod val="75000"/>
                  <a:lumOff val="25000"/>
                </a:schemeClr>
              </a:solidFill>
              <a:cs typeface="+mn-ea"/>
              <a:sym typeface="+mn-lt"/>
            </a:endParaRPr>
          </a:p>
        </p:txBody>
      </p:sp>
      <p:pic>
        <p:nvPicPr>
          <p:cNvPr id="7" name="图片 6">
            <a:extLst>
              <a:ext uri="{FF2B5EF4-FFF2-40B4-BE49-F238E27FC236}">
                <a16:creationId xmlns:a16="http://schemas.microsoft.com/office/drawing/2014/main" id="{17E4593E-A61E-64DB-9F23-19E6CDBC053A}"/>
              </a:ext>
            </a:extLst>
          </p:cNvPr>
          <p:cNvPicPr>
            <a:picLocks noChangeAspect="1"/>
          </p:cNvPicPr>
          <p:nvPr/>
        </p:nvPicPr>
        <p:blipFill>
          <a:blip r:embed="rId7"/>
          <a:stretch>
            <a:fillRect/>
          </a:stretch>
        </p:blipFill>
        <p:spPr>
          <a:xfrm>
            <a:off x="3642627" y="1034128"/>
            <a:ext cx="1701953" cy="1678745"/>
          </a:xfrm>
          <a:prstGeom prst="rect">
            <a:avLst/>
          </a:prstGeom>
        </p:spPr>
      </p:pic>
    </p:spTree>
    <p:extLst>
      <p:ext uri="{BB962C8B-B14F-4D97-AF65-F5344CB8AC3E}">
        <p14:creationId xmlns:p14="http://schemas.microsoft.com/office/powerpoint/2010/main" val="15533020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Effect transition="in" filter="fade">
                                      <p:cBhvr>
                                        <p:cTn id="18" dur="500"/>
                                        <p:tgtEl>
                                          <p:spTgt spid="28"/>
                                        </p:tgtEl>
                                      </p:cBhvr>
                                    </p:animEffect>
                                  </p:childTnLst>
                                </p:cTn>
                              </p:par>
                            </p:childTnLst>
                          </p:cTn>
                        </p:par>
                        <p:par>
                          <p:cTn id="19" fill="hold">
                            <p:stCondLst>
                              <p:cond delay="1000"/>
                            </p:stCondLst>
                            <p:childTnLst>
                              <p:par>
                                <p:cTn id="20" presetID="2" presetClass="entr" presetSubtype="1"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0-#ppt_h/2"/>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1+#ppt_w/2"/>
                                          </p:val>
                                        </p:tav>
                                        <p:tav tm="100000">
                                          <p:val>
                                            <p:strVal val="#ppt_x"/>
                                          </p:val>
                                        </p:tav>
                                      </p:tavLst>
                                    </p:anim>
                                    <p:anim calcmode="lin" valueType="num">
                                      <p:cBhvr additive="base">
                                        <p:cTn id="27" dur="50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1+#ppt_w/2"/>
                                          </p:val>
                                        </p:tav>
                                        <p:tav tm="100000">
                                          <p:val>
                                            <p:strVal val="#ppt_x"/>
                                          </p:val>
                                        </p:tav>
                                      </p:tavLst>
                                    </p:anim>
                                    <p:anim calcmode="lin" valueType="num">
                                      <p:cBhvr additive="base">
                                        <p:cTn id="31" dur="500" fill="hold"/>
                                        <p:tgtEl>
                                          <p:spTgt spid="37"/>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1+#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additive="base">
                                        <p:cTn id="38" dur="500" fill="hold"/>
                                        <p:tgtEl>
                                          <p:spTgt spid="51"/>
                                        </p:tgtEl>
                                        <p:attrNameLst>
                                          <p:attrName>ppt_x</p:attrName>
                                        </p:attrNameLst>
                                      </p:cBhvr>
                                      <p:tavLst>
                                        <p:tav tm="0">
                                          <p:val>
                                            <p:strVal val="1+#ppt_w/2"/>
                                          </p:val>
                                        </p:tav>
                                        <p:tav tm="100000">
                                          <p:val>
                                            <p:strVal val="#ppt_x"/>
                                          </p:val>
                                        </p:tav>
                                      </p:tavLst>
                                    </p:anim>
                                    <p:anim calcmode="lin" valueType="num">
                                      <p:cBhvr additive="base">
                                        <p:cTn id="3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8" grpId="0" animBg="1"/>
      <p:bldP spid="34" grpId="0"/>
      <p:bldP spid="49" grpId="0"/>
      <p:bldP spid="37"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10"/>
          <p:cNvSpPr/>
          <p:nvPr/>
        </p:nvSpPr>
        <p:spPr>
          <a:xfrm>
            <a:off x="229578" y="2195862"/>
            <a:ext cx="173162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sym typeface="+mn-lt"/>
              </a:rPr>
              <a:t>LSTM</a:t>
            </a:r>
            <a:r>
              <a:rPr lang="zh-CN" altLang="en-US" b="1" dirty="0">
                <a:solidFill>
                  <a:srgbClr val="1B4367"/>
                </a:solidFill>
                <a:cs typeface="+mn-ea"/>
                <a:sym typeface="+mn-lt"/>
              </a:rPr>
              <a:t>模型核心结构</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711">
            <a:extLst>
              <a:ext uri="{FF2B5EF4-FFF2-40B4-BE49-F238E27FC236}">
                <a16:creationId xmlns:a16="http://schemas.microsoft.com/office/drawing/2014/main" id="{5037F3F0-F3AF-4795-A974-DFFBED016992}"/>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34" name="文本框 8">
            <a:extLst>
              <a:ext uri="{FF2B5EF4-FFF2-40B4-BE49-F238E27FC236}">
                <a16:creationId xmlns:a16="http://schemas.microsoft.com/office/drawing/2014/main" id="{05F59D5B-D0EC-0089-1DAD-6673C02D7455}"/>
              </a:ext>
            </a:extLst>
          </p:cNvPr>
          <p:cNvSpPr txBox="1"/>
          <p:nvPr/>
        </p:nvSpPr>
        <p:spPr>
          <a:xfrm>
            <a:off x="717551" y="1284117"/>
            <a:ext cx="2487311"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本文收集的中国疫情数据也可以视为时序序列数据，因而尝试从时序分析的角度展开研究，选取的是</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模型</a:t>
            </a:r>
            <a:endParaRPr lang="en-US" altLang="zh-CN" sz="1000" dirty="0">
              <a:solidFill>
                <a:schemeClr val="tx1">
                  <a:lumMod val="75000"/>
                  <a:lumOff val="25000"/>
                </a:schemeClr>
              </a:solidFill>
              <a:cs typeface="+mn-ea"/>
              <a:sym typeface="+mn-lt"/>
            </a:endParaRPr>
          </a:p>
        </p:txBody>
      </p:sp>
      <p:sp>
        <p:nvSpPr>
          <p:cNvPr id="49" name="文本框 48">
            <a:extLst>
              <a:ext uri="{FF2B5EF4-FFF2-40B4-BE49-F238E27FC236}">
                <a16:creationId xmlns:a16="http://schemas.microsoft.com/office/drawing/2014/main" id="{4421CD50-4BB1-81D7-9E4B-DC57F5E0F550}"/>
              </a:ext>
            </a:extLst>
          </p:cNvPr>
          <p:cNvSpPr txBox="1"/>
          <p:nvPr/>
        </p:nvSpPr>
        <p:spPr>
          <a:xfrm>
            <a:off x="375507" y="4036590"/>
            <a:ext cx="3462963"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（长短期记忆网络）是一种特殊的</a:t>
            </a:r>
            <a:r>
              <a:rPr lang="en-US" altLang="zh-CN" sz="1000" dirty="0">
                <a:solidFill>
                  <a:schemeClr val="tx1">
                    <a:lumMod val="75000"/>
                    <a:lumOff val="25000"/>
                  </a:schemeClr>
                </a:solidFill>
                <a:cs typeface="+mn-ea"/>
                <a:sym typeface="+mn-lt"/>
              </a:rPr>
              <a:t>RNN</a:t>
            </a:r>
            <a:r>
              <a:rPr lang="zh-CN" altLang="en-US" sz="1000" dirty="0">
                <a:solidFill>
                  <a:schemeClr val="tx1">
                    <a:lumMod val="75000"/>
                    <a:lumOff val="25000"/>
                  </a:schemeClr>
                </a:solidFill>
                <a:cs typeface="+mn-ea"/>
                <a:sym typeface="+mn-lt"/>
              </a:rPr>
              <a:t>（递归神经网络），它的循环节点结构更加复杂，通过门控机制（四个门）来尽可能地减少长期依赖和梯度爆炸或消失问题</a:t>
            </a:r>
            <a:endParaRPr lang="en-US" altLang="zh-CN" sz="10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id="{D1473D8C-6F92-FB64-18AC-87218230F681}"/>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32" name="直接连接符 31">
            <a:extLst>
              <a:ext uri="{FF2B5EF4-FFF2-40B4-BE49-F238E27FC236}">
                <a16:creationId xmlns:a16="http://schemas.microsoft.com/office/drawing/2014/main" id="{25361886-ACC9-40AE-7BB4-E5A3FAC25FD9}"/>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7" name="TextBox 1210">
            <a:extLst>
              <a:ext uri="{FF2B5EF4-FFF2-40B4-BE49-F238E27FC236}">
                <a16:creationId xmlns:a16="http://schemas.microsoft.com/office/drawing/2014/main" id="{E4B19745-5320-6066-4D86-F196DCCC246C}"/>
              </a:ext>
            </a:extLst>
          </p:cNvPr>
          <p:cNvSpPr/>
          <p:nvPr/>
        </p:nvSpPr>
        <p:spPr>
          <a:xfrm>
            <a:off x="5369824" y="909677"/>
            <a:ext cx="341243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en-US" altLang="zh-CN" b="1" dirty="0">
                <a:solidFill>
                  <a:srgbClr val="1B4367"/>
                </a:solidFill>
                <a:cs typeface="+mn-ea"/>
                <a:sym typeface="+mn-lt"/>
              </a:rPr>
              <a:t>LSTM</a:t>
            </a:r>
            <a:r>
              <a:rPr lang="zh-CN" altLang="en-US" b="1" dirty="0">
                <a:solidFill>
                  <a:srgbClr val="1B4367"/>
                </a:solidFill>
                <a:cs typeface="+mn-ea"/>
                <a:sym typeface="+mn-lt"/>
              </a:rPr>
              <a:t>模型主要计算公式</a:t>
            </a:r>
          </a:p>
        </p:txBody>
      </p:sp>
      <mc:AlternateContent xmlns:mc="http://schemas.openxmlformats.org/markup-compatibility/2006" xmlns:a14="http://schemas.microsoft.com/office/drawing/2010/main">
        <mc:Choice Requires="a14">
          <p:graphicFrame>
            <p:nvGraphicFramePr>
              <p:cNvPr id="2" name="图示 1">
                <a:extLst>
                  <a:ext uri="{FF2B5EF4-FFF2-40B4-BE49-F238E27FC236}">
                    <a16:creationId xmlns:a16="http://schemas.microsoft.com/office/drawing/2014/main" id="{7FE41D48-32C5-2513-D7BF-B7428EDE29CA}"/>
                  </a:ext>
                </a:extLst>
              </p:cNvPr>
              <p:cNvGraphicFramePr/>
              <p:nvPr>
                <p:extLst>
                  <p:ext uri="{D42A27DB-BD31-4B8C-83A1-F6EECF244321}">
                    <p14:modId xmlns:p14="http://schemas.microsoft.com/office/powerpoint/2010/main" val="4088720932"/>
                  </p:ext>
                </p:extLst>
              </p:nvPr>
            </p:nvGraphicFramePr>
            <p:xfrm>
              <a:off x="5378419" y="1211457"/>
              <a:ext cx="3403840" cy="25381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2" name="图示 1">
                <a:extLst>
                  <a:ext uri="{FF2B5EF4-FFF2-40B4-BE49-F238E27FC236}">
                    <a16:creationId xmlns:a16="http://schemas.microsoft.com/office/drawing/2014/main" id="{7FE41D48-32C5-2513-D7BF-B7428EDE29CA}"/>
                  </a:ext>
                </a:extLst>
              </p:cNvPr>
              <p:cNvGraphicFramePr/>
              <p:nvPr>
                <p:extLst>
                  <p:ext uri="{D42A27DB-BD31-4B8C-83A1-F6EECF244321}">
                    <p14:modId xmlns:p14="http://schemas.microsoft.com/office/powerpoint/2010/main" val="4088720932"/>
                  </p:ext>
                </p:extLst>
              </p:nvPr>
            </p:nvGraphicFramePr>
            <p:xfrm>
              <a:off x="5378419" y="1211457"/>
              <a:ext cx="3403840" cy="25381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pic>
        <p:nvPicPr>
          <p:cNvPr id="18" name="图片 17">
            <a:extLst>
              <a:ext uri="{FF2B5EF4-FFF2-40B4-BE49-F238E27FC236}">
                <a16:creationId xmlns:a16="http://schemas.microsoft.com/office/drawing/2014/main" id="{91C05669-8CF7-828A-4B3B-97A9299F402A}"/>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414" y="2571750"/>
            <a:ext cx="4196269" cy="1537622"/>
          </a:xfrm>
          <a:prstGeom prst="rect">
            <a:avLst/>
          </a:prstGeom>
          <a:noFill/>
          <a:ln>
            <a:noFill/>
          </a:ln>
        </p:spPr>
      </p:pic>
      <p:sp>
        <p:nvSpPr>
          <p:cNvPr id="20" name="文本框 19">
            <a:extLst>
              <a:ext uri="{FF2B5EF4-FFF2-40B4-BE49-F238E27FC236}">
                <a16:creationId xmlns:a16="http://schemas.microsoft.com/office/drawing/2014/main" id="{3636D852-4065-CFC5-EDF9-852E4D0420AD}"/>
              </a:ext>
            </a:extLst>
          </p:cNvPr>
          <p:cNvSpPr txBox="1"/>
          <p:nvPr/>
        </p:nvSpPr>
        <p:spPr>
          <a:xfrm>
            <a:off x="4571348" y="1327237"/>
            <a:ext cx="798476"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遗忘门输出</a:t>
            </a:r>
            <a:endParaRPr lang="en-US" altLang="zh-CN" sz="1000" dirty="0">
              <a:solidFill>
                <a:schemeClr val="tx1">
                  <a:lumMod val="75000"/>
                  <a:lumOff val="25000"/>
                </a:schemeClr>
              </a:solidFill>
              <a:cs typeface="+mn-ea"/>
              <a:sym typeface="+mn-lt"/>
            </a:endParaRPr>
          </a:p>
        </p:txBody>
      </p:sp>
      <p:sp>
        <p:nvSpPr>
          <p:cNvPr id="21" name="文本框 20">
            <a:extLst>
              <a:ext uri="{FF2B5EF4-FFF2-40B4-BE49-F238E27FC236}">
                <a16:creationId xmlns:a16="http://schemas.microsoft.com/office/drawing/2014/main" id="{D9797A63-D08A-CC5D-C386-89642B51779D}"/>
              </a:ext>
            </a:extLst>
          </p:cNvPr>
          <p:cNvSpPr txBox="1"/>
          <p:nvPr/>
        </p:nvSpPr>
        <p:spPr>
          <a:xfrm>
            <a:off x="4579943" y="1704145"/>
            <a:ext cx="798476"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输入门输出</a:t>
            </a:r>
            <a:endParaRPr lang="en-US" altLang="zh-CN" sz="1000" dirty="0">
              <a:solidFill>
                <a:schemeClr val="tx1">
                  <a:lumMod val="75000"/>
                  <a:lumOff val="25000"/>
                </a:schemeClr>
              </a:solidFill>
              <a:cs typeface="+mn-ea"/>
              <a:sym typeface="+mn-lt"/>
            </a:endParaRPr>
          </a:p>
        </p:txBody>
      </p:sp>
      <p:sp>
        <p:nvSpPr>
          <p:cNvPr id="22" name="文本框 21">
            <a:extLst>
              <a:ext uri="{FF2B5EF4-FFF2-40B4-BE49-F238E27FC236}">
                <a16:creationId xmlns:a16="http://schemas.microsoft.com/office/drawing/2014/main" id="{39A94761-9CF0-F99D-F5DA-E17DE05384BE}"/>
              </a:ext>
            </a:extLst>
          </p:cNvPr>
          <p:cNvSpPr txBox="1"/>
          <p:nvPr/>
        </p:nvSpPr>
        <p:spPr>
          <a:xfrm>
            <a:off x="4571348" y="2858442"/>
            <a:ext cx="798476"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节点输出</a:t>
            </a:r>
            <a:endParaRPr lang="en-US" altLang="zh-CN" sz="1000" dirty="0">
              <a:solidFill>
                <a:schemeClr val="tx1">
                  <a:lumMod val="75000"/>
                  <a:lumOff val="25000"/>
                </a:schemeClr>
              </a:solidFill>
              <a:cs typeface="+mn-ea"/>
              <a:sym typeface="+mn-lt"/>
            </a:endParaRPr>
          </a:p>
        </p:txBody>
      </p:sp>
      <p:sp>
        <p:nvSpPr>
          <p:cNvPr id="27" name="文本框 26">
            <a:extLst>
              <a:ext uri="{FF2B5EF4-FFF2-40B4-BE49-F238E27FC236}">
                <a16:creationId xmlns:a16="http://schemas.microsoft.com/office/drawing/2014/main" id="{21B363C2-3275-93D4-0970-8EDE08B1BDDD}"/>
              </a:ext>
            </a:extLst>
          </p:cNvPr>
          <p:cNvSpPr txBox="1"/>
          <p:nvPr/>
        </p:nvSpPr>
        <p:spPr>
          <a:xfrm>
            <a:off x="4579943" y="2281293"/>
            <a:ext cx="798476"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胞态更新</a:t>
            </a:r>
            <a:endParaRPr lang="en-US" altLang="zh-CN" sz="1000" dirty="0">
              <a:solidFill>
                <a:schemeClr val="tx1">
                  <a:lumMod val="75000"/>
                  <a:lumOff val="25000"/>
                </a:schemeClr>
              </a:solidFill>
              <a:cs typeface="+mn-ea"/>
              <a:sym typeface="+mn-lt"/>
            </a:endParaRPr>
          </a:p>
        </p:txBody>
      </p:sp>
      <p:sp>
        <p:nvSpPr>
          <p:cNvPr id="33" name="文本框 32">
            <a:extLst>
              <a:ext uri="{FF2B5EF4-FFF2-40B4-BE49-F238E27FC236}">
                <a16:creationId xmlns:a16="http://schemas.microsoft.com/office/drawing/2014/main" id="{954639D9-7BC5-E728-7FF8-7F22A33DE440}"/>
              </a:ext>
            </a:extLst>
          </p:cNvPr>
          <p:cNvSpPr txBox="1"/>
          <p:nvPr/>
        </p:nvSpPr>
        <p:spPr>
          <a:xfrm>
            <a:off x="4579943" y="3191549"/>
            <a:ext cx="798476"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隐含层输出</a:t>
            </a:r>
            <a:endParaRPr lang="en-US" altLang="zh-CN" sz="1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828868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ppt_x"/>
                                          </p:val>
                                        </p:tav>
                                        <p:tav tm="100000">
                                          <p:val>
                                            <p:strVal val="#ppt_x"/>
                                          </p:val>
                                        </p:tav>
                                      </p:tavLst>
                                    </p:anim>
                                    <p:anim calcmode="lin" valueType="num">
                                      <p:cBhvr additive="base">
                                        <p:cTn id="19" dur="500" fill="hold"/>
                                        <p:tgtEl>
                                          <p:spTgt spid="34"/>
                                        </p:tgtEl>
                                        <p:attrNameLst>
                                          <p:attrName>ppt_y</p:attrName>
                                        </p:attrNameLst>
                                      </p:cBhvr>
                                      <p:tavLst>
                                        <p:tav tm="0">
                                          <p:val>
                                            <p:strVal val="0-#ppt_h/2"/>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1+#ppt_w/2"/>
                                          </p:val>
                                        </p:tav>
                                        <p:tav tm="100000">
                                          <p:val>
                                            <p:strVal val="#ppt_x"/>
                                          </p:val>
                                        </p:tav>
                                      </p:tavLst>
                                    </p:anim>
                                    <p:anim calcmode="lin" valueType="num">
                                      <p:cBhvr additive="base">
                                        <p:cTn id="27" dur="50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1+#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34" grpId="0"/>
      <p:bldP spid="49" grpId="0"/>
      <p:bldP spid="37" grpId="0"/>
      <p:bldP spid="20" grpId="0"/>
      <p:bldP spid="21" grpId="0"/>
      <p:bldP spid="22" grpId="0"/>
      <p:bldP spid="27"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10"/>
          <p:cNvSpPr/>
          <p:nvPr/>
        </p:nvSpPr>
        <p:spPr>
          <a:xfrm>
            <a:off x="361741" y="2118274"/>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实验方法</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711">
            <a:extLst>
              <a:ext uri="{FF2B5EF4-FFF2-40B4-BE49-F238E27FC236}">
                <a16:creationId xmlns:a16="http://schemas.microsoft.com/office/drawing/2014/main" id="{5037F3F0-F3AF-4795-A974-DFFBED016992}"/>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34" name="文本框 8">
            <a:extLst>
              <a:ext uri="{FF2B5EF4-FFF2-40B4-BE49-F238E27FC236}">
                <a16:creationId xmlns:a16="http://schemas.microsoft.com/office/drawing/2014/main" id="{05F59D5B-D0EC-0089-1DAD-6673C02D7455}"/>
              </a:ext>
            </a:extLst>
          </p:cNvPr>
          <p:cNvSpPr txBox="1"/>
          <p:nvPr/>
        </p:nvSpPr>
        <p:spPr>
          <a:xfrm>
            <a:off x="717551" y="1284117"/>
            <a:ext cx="2487311"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75000"/>
                    <a:lumOff val="25000"/>
                  </a:schemeClr>
                </a:solidFill>
                <a:cs typeface="+mn-ea"/>
                <a:sym typeface="+mn-lt"/>
              </a:rPr>
              <a:t>SEIR</a:t>
            </a:r>
            <a:r>
              <a:rPr lang="zh-CN" altLang="en-US" sz="1000" dirty="0">
                <a:solidFill>
                  <a:schemeClr val="tx1">
                    <a:lumMod val="75000"/>
                    <a:lumOff val="25000"/>
                  </a:schemeClr>
                </a:solidFill>
                <a:cs typeface="+mn-ea"/>
                <a:sym typeface="+mn-lt"/>
              </a:rPr>
              <a:t>模型、</a:t>
            </a:r>
            <a:r>
              <a:rPr lang="en-US" altLang="zh-CN" sz="1000" dirty="0">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模型的训练与比较</a:t>
            </a:r>
            <a:endParaRPr lang="en-US" altLang="zh-CN" sz="1000" dirty="0">
              <a:solidFill>
                <a:schemeClr val="tx1">
                  <a:lumMod val="75000"/>
                  <a:lumOff val="25000"/>
                </a:schemeClr>
              </a:solidFill>
              <a:cs typeface="+mn-ea"/>
              <a:sym typeface="+mn-lt"/>
            </a:endParaRPr>
          </a:p>
        </p:txBody>
      </p:sp>
      <p:sp>
        <p:nvSpPr>
          <p:cNvPr id="49" name="文本框 48">
            <a:extLst>
              <a:ext uri="{FF2B5EF4-FFF2-40B4-BE49-F238E27FC236}">
                <a16:creationId xmlns:a16="http://schemas.microsoft.com/office/drawing/2014/main" id="{4421CD50-4BB1-81D7-9E4B-DC57F5E0F550}"/>
              </a:ext>
            </a:extLst>
          </p:cNvPr>
          <p:cNvSpPr txBox="1"/>
          <p:nvPr/>
        </p:nvSpPr>
        <p:spPr>
          <a:xfrm>
            <a:off x="361741" y="2480554"/>
            <a:ext cx="3462963" cy="159056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lnSpc>
                <a:spcPts val="1500"/>
              </a:lnSpc>
              <a:buAutoNum type="arabicPeriod"/>
            </a:pPr>
            <a:r>
              <a:rPr lang="zh-CN" altLang="en-US" sz="1000" dirty="0">
                <a:solidFill>
                  <a:schemeClr val="tx1">
                    <a:lumMod val="75000"/>
                    <a:lumOff val="25000"/>
                  </a:schemeClr>
                </a:solidFill>
                <a:cs typeface="+mn-ea"/>
                <a:sym typeface="+mn-lt"/>
              </a:rPr>
              <a:t>数据准备：选择深圳市初期第一轮疫情爆发的数据，时间范围在</a:t>
            </a:r>
            <a:r>
              <a:rPr lang="en-US" altLang="zh-CN" sz="1000" dirty="0">
                <a:solidFill>
                  <a:schemeClr val="tx1">
                    <a:lumMod val="75000"/>
                    <a:lumOff val="25000"/>
                  </a:schemeClr>
                </a:solidFill>
                <a:cs typeface="+mn-ea"/>
                <a:sym typeface="+mn-lt"/>
              </a:rPr>
              <a:t>2020</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2</a:t>
            </a:r>
            <a:r>
              <a:rPr lang="zh-CN" altLang="en-US" sz="1000" dirty="0">
                <a:solidFill>
                  <a:schemeClr val="tx1">
                    <a:lumMod val="75000"/>
                    <a:lumOff val="25000"/>
                  </a:schemeClr>
                </a:solidFill>
                <a:cs typeface="+mn-ea"/>
                <a:sym typeface="+mn-lt"/>
              </a:rPr>
              <a:t>月到</a:t>
            </a:r>
            <a:r>
              <a:rPr lang="en-US" altLang="zh-CN" sz="1000" dirty="0">
                <a:solidFill>
                  <a:schemeClr val="tx1">
                    <a:lumMod val="75000"/>
                    <a:lumOff val="25000"/>
                  </a:schemeClr>
                </a:solidFill>
                <a:cs typeface="+mn-ea"/>
                <a:sym typeface="+mn-lt"/>
              </a:rPr>
              <a:t>2020</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4</a:t>
            </a:r>
            <a:r>
              <a:rPr lang="zh-CN" altLang="en-US" sz="1000" dirty="0">
                <a:solidFill>
                  <a:schemeClr val="tx1">
                    <a:lumMod val="75000"/>
                    <a:lumOff val="25000"/>
                  </a:schemeClr>
                </a:solidFill>
                <a:cs typeface="+mn-ea"/>
                <a:sym typeface="+mn-lt"/>
              </a:rPr>
              <a:t>月；</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使用均方根误差函数利用梯度下降算法对</a:t>
            </a:r>
            <a:r>
              <a:rPr lang="en-US" altLang="zh-CN" sz="1000" dirty="0">
                <a:solidFill>
                  <a:schemeClr val="tx1">
                    <a:lumMod val="75000"/>
                    <a:lumOff val="25000"/>
                  </a:schemeClr>
                </a:solidFill>
                <a:cs typeface="+mn-ea"/>
                <a:sym typeface="+mn-lt"/>
              </a:rPr>
              <a:t>SEIR</a:t>
            </a:r>
            <a:r>
              <a:rPr lang="zh-CN" altLang="en-US" sz="1000" dirty="0">
                <a:solidFill>
                  <a:schemeClr val="tx1">
                    <a:lumMod val="75000"/>
                    <a:lumOff val="25000"/>
                  </a:schemeClr>
                </a:solidFill>
                <a:cs typeface="+mn-ea"/>
                <a:sym typeface="+mn-lt"/>
              </a:rPr>
              <a:t>模型、</a:t>
            </a:r>
            <a:r>
              <a:rPr lang="en-US" altLang="zh-CN" sz="1000" dirty="0">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模型进行参数训练拟合，保留各自最终最小的损失值；</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采用两种训练比（</a:t>
            </a:r>
            <a:r>
              <a:rPr lang="en-US" altLang="zh-CN" sz="1000" dirty="0">
                <a:solidFill>
                  <a:schemeClr val="tx1">
                    <a:lumMod val="75000"/>
                    <a:lumOff val="25000"/>
                  </a:schemeClr>
                </a:solidFill>
                <a:cs typeface="+mn-ea"/>
                <a:sym typeface="+mn-lt"/>
              </a:rPr>
              <a:t>0.11, 0.60</a:t>
            </a:r>
            <a:r>
              <a:rPr lang="zh-CN" altLang="en-US" sz="1000" dirty="0">
                <a:solidFill>
                  <a:schemeClr val="tx1">
                    <a:lumMod val="75000"/>
                    <a:lumOff val="25000"/>
                  </a:schemeClr>
                </a:solidFill>
                <a:cs typeface="+mn-ea"/>
                <a:sym typeface="+mn-lt"/>
              </a:rPr>
              <a:t>）使用</a:t>
            </a:r>
            <a:r>
              <a:rPr lang="en-US" altLang="zh-CN" sz="1000" dirty="0" err="1">
                <a:solidFill>
                  <a:schemeClr val="tx1">
                    <a:lumMod val="75000"/>
                    <a:lumOff val="25000"/>
                  </a:schemeClr>
                </a:solidFill>
                <a:cs typeface="+mn-ea"/>
                <a:sym typeface="+mn-lt"/>
              </a:rPr>
              <a:t>pytorch</a:t>
            </a:r>
            <a:r>
              <a:rPr lang="zh-CN" altLang="en-US" sz="1000" dirty="0">
                <a:solidFill>
                  <a:schemeClr val="tx1">
                    <a:lumMod val="75000"/>
                    <a:lumOff val="25000"/>
                  </a:schemeClr>
                </a:solidFill>
                <a:cs typeface="+mn-ea"/>
                <a:sym typeface="+mn-lt"/>
              </a:rPr>
              <a:t>模块中的</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网络模型对新冠疫情数据曲线进行拟合；</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对比最终拟合结果，得出结论</a:t>
            </a:r>
            <a:endParaRPr lang="en-US" altLang="zh-CN" sz="10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id="{D1473D8C-6F92-FB64-18AC-87218230F681}"/>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32" name="直接连接符 31">
            <a:extLst>
              <a:ext uri="{FF2B5EF4-FFF2-40B4-BE49-F238E27FC236}">
                <a16:creationId xmlns:a16="http://schemas.microsoft.com/office/drawing/2014/main" id="{25361886-ACC9-40AE-7BB4-E5A3FAC25FD9}"/>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BEB53C7-6384-48CA-3793-1FD5AB9212DC}"/>
              </a:ext>
            </a:extLst>
          </p:cNvPr>
          <p:cNvPicPr>
            <a:picLocks noChangeAspect="1"/>
          </p:cNvPicPr>
          <p:nvPr/>
        </p:nvPicPr>
        <p:blipFill>
          <a:blip r:embed="rId4"/>
          <a:stretch>
            <a:fillRect/>
          </a:stretch>
        </p:blipFill>
        <p:spPr>
          <a:xfrm>
            <a:off x="3950258" y="1141874"/>
            <a:ext cx="2451797" cy="1838848"/>
          </a:xfrm>
          <a:prstGeom prst="rect">
            <a:avLst/>
          </a:prstGeom>
          <a:ln>
            <a:solidFill>
              <a:schemeClr val="accent1"/>
            </a:solidFill>
          </a:ln>
        </p:spPr>
      </p:pic>
      <p:pic>
        <p:nvPicPr>
          <p:cNvPr id="25" name="图片 24">
            <a:extLst>
              <a:ext uri="{FF2B5EF4-FFF2-40B4-BE49-F238E27FC236}">
                <a16:creationId xmlns:a16="http://schemas.microsoft.com/office/drawing/2014/main" id="{59A040EC-AA40-2622-4D23-D28D7074DF65}"/>
              </a:ext>
            </a:extLst>
          </p:cNvPr>
          <p:cNvPicPr>
            <a:picLocks noChangeAspect="1"/>
          </p:cNvPicPr>
          <p:nvPr/>
        </p:nvPicPr>
        <p:blipFill>
          <a:blip r:embed="rId5"/>
          <a:stretch>
            <a:fillRect/>
          </a:stretch>
        </p:blipFill>
        <p:spPr>
          <a:xfrm>
            <a:off x="6392451" y="1141874"/>
            <a:ext cx="2471203" cy="1853303"/>
          </a:xfrm>
          <a:prstGeom prst="rect">
            <a:avLst/>
          </a:prstGeom>
          <a:ln>
            <a:solidFill>
              <a:schemeClr val="accent1"/>
            </a:solidFill>
          </a:ln>
        </p:spPr>
      </p:pic>
      <p:pic>
        <p:nvPicPr>
          <p:cNvPr id="26" name="图片 25">
            <a:extLst>
              <a:ext uri="{FF2B5EF4-FFF2-40B4-BE49-F238E27FC236}">
                <a16:creationId xmlns:a16="http://schemas.microsoft.com/office/drawing/2014/main" id="{F4112B9C-3EA9-0174-54B2-58CFD1A3BA64}"/>
              </a:ext>
            </a:extLst>
          </p:cNvPr>
          <p:cNvPicPr>
            <a:picLocks noChangeAspect="1"/>
          </p:cNvPicPr>
          <p:nvPr/>
        </p:nvPicPr>
        <p:blipFill>
          <a:blip r:embed="rId6"/>
          <a:stretch>
            <a:fillRect/>
          </a:stretch>
        </p:blipFill>
        <p:spPr>
          <a:xfrm>
            <a:off x="3950258" y="2997809"/>
            <a:ext cx="2451799" cy="1838849"/>
          </a:xfrm>
          <a:prstGeom prst="rect">
            <a:avLst/>
          </a:prstGeom>
          <a:ln>
            <a:solidFill>
              <a:schemeClr val="accent1"/>
            </a:solidFill>
          </a:ln>
        </p:spPr>
      </p:pic>
      <p:pic>
        <p:nvPicPr>
          <p:cNvPr id="29" name="图片 28">
            <a:extLst>
              <a:ext uri="{FF2B5EF4-FFF2-40B4-BE49-F238E27FC236}">
                <a16:creationId xmlns:a16="http://schemas.microsoft.com/office/drawing/2014/main" id="{4BFBF6B1-15E4-A17F-08DE-02C7B0B806B2}"/>
              </a:ext>
            </a:extLst>
          </p:cNvPr>
          <p:cNvPicPr>
            <a:picLocks noChangeAspect="1"/>
          </p:cNvPicPr>
          <p:nvPr/>
        </p:nvPicPr>
        <p:blipFill>
          <a:blip r:embed="rId7"/>
          <a:stretch>
            <a:fillRect/>
          </a:stretch>
        </p:blipFill>
        <p:spPr>
          <a:xfrm>
            <a:off x="6402056" y="2990606"/>
            <a:ext cx="2451996" cy="1838850"/>
          </a:xfrm>
          <a:prstGeom prst="rect">
            <a:avLst/>
          </a:prstGeom>
          <a:ln>
            <a:solidFill>
              <a:schemeClr val="accent1"/>
            </a:solidFill>
          </a:ln>
        </p:spPr>
      </p:pic>
      <p:sp>
        <p:nvSpPr>
          <p:cNvPr id="30" name="TextBox 1210">
            <a:extLst>
              <a:ext uri="{FF2B5EF4-FFF2-40B4-BE49-F238E27FC236}">
                <a16:creationId xmlns:a16="http://schemas.microsoft.com/office/drawing/2014/main" id="{3963FC6E-FEA9-8B3F-37FF-838A54D5ADD5}"/>
              </a:ext>
            </a:extLst>
          </p:cNvPr>
          <p:cNvSpPr/>
          <p:nvPr/>
        </p:nvSpPr>
        <p:spPr>
          <a:xfrm>
            <a:off x="3924835" y="755985"/>
            <a:ext cx="87081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拟合结果</a:t>
            </a:r>
          </a:p>
        </p:txBody>
      </p:sp>
    </p:spTree>
    <p:extLst>
      <p:ext uri="{BB962C8B-B14F-4D97-AF65-F5344CB8AC3E}">
        <p14:creationId xmlns:p14="http://schemas.microsoft.com/office/powerpoint/2010/main" val="258512514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ppt_x"/>
                                          </p:val>
                                        </p:tav>
                                        <p:tav tm="100000">
                                          <p:val>
                                            <p:strVal val="#ppt_x"/>
                                          </p:val>
                                        </p:tav>
                                      </p:tavLst>
                                    </p:anim>
                                    <p:anim calcmode="lin" valueType="num">
                                      <p:cBhvr additive="base">
                                        <p:cTn id="19" dur="500" fill="hold"/>
                                        <p:tgtEl>
                                          <p:spTgt spid="34"/>
                                        </p:tgtEl>
                                        <p:attrNameLst>
                                          <p:attrName>ppt_y</p:attrName>
                                        </p:attrNameLst>
                                      </p:cBhvr>
                                      <p:tavLst>
                                        <p:tav tm="0">
                                          <p:val>
                                            <p:strVal val="0-#ppt_h/2"/>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0-#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34" grpId="0"/>
      <p:bldP spid="4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10"/>
          <p:cNvSpPr/>
          <p:nvPr/>
        </p:nvSpPr>
        <p:spPr>
          <a:xfrm>
            <a:off x="156627" y="2219155"/>
            <a:ext cx="193386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模型最终拟合误差记录</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31" name="文本框 30">
            <a:extLst>
              <a:ext uri="{FF2B5EF4-FFF2-40B4-BE49-F238E27FC236}">
                <a16:creationId xmlns:a16="http://schemas.microsoft.com/office/drawing/2014/main" id="{D1473D8C-6F92-FB64-18AC-87218230F681}"/>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32" name="直接连接符 31">
            <a:extLst>
              <a:ext uri="{FF2B5EF4-FFF2-40B4-BE49-F238E27FC236}">
                <a16:creationId xmlns:a16="http://schemas.microsoft.com/office/drawing/2014/main" id="{25361886-ACC9-40AE-7BB4-E5A3FAC25FD9}"/>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7" name="TextBox 1210">
            <a:extLst>
              <a:ext uri="{FF2B5EF4-FFF2-40B4-BE49-F238E27FC236}">
                <a16:creationId xmlns:a16="http://schemas.microsoft.com/office/drawing/2014/main" id="{E4B19745-5320-6066-4D86-F196DCCC246C}"/>
              </a:ext>
            </a:extLst>
          </p:cNvPr>
          <p:cNvSpPr/>
          <p:nvPr/>
        </p:nvSpPr>
        <p:spPr>
          <a:xfrm>
            <a:off x="4927696" y="1331894"/>
            <a:ext cx="341243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rgbClr val="1B4367"/>
                </a:solidFill>
                <a:cs typeface="+mn-ea"/>
                <a:sym typeface="+mn-lt"/>
              </a:rPr>
              <a:t>实验结果分析</a:t>
            </a:r>
          </a:p>
        </p:txBody>
      </p:sp>
      <p:sp>
        <p:nvSpPr>
          <p:cNvPr id="19" name="Freeform 711">
            <a:extLst>
              <a:ext uri="{FF2B5EF4-FFF2-40B4-BE49-F238E27FC236}">
                <a16:creationId xmlns:a16="http://schemas.microsoft.com/office/drawing/2014/main" id="{598489DC-A12C-B958-69F4-1ACF5BAD4C83}"/>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25" name="文本框 8">
            <a:extLst>
              <a:ext uri="{FF2B5EF4-FFF2-40B4-BE49-F238E27FC236}">
                <a16:creationId xmlns:a16="http://schemas.microsoft.com/office/drawing/2014/main" id="{6B58ACC8-872F-6849-4BD4-0317E115A89F}"/>
              </a:ext>
            </a:extLst>
          </p:cNvPr>
          <p:cNvSpPr txBox="1"/>
          <p:nvPr/>
        </p:nvSpPr>
        <p:spPr>
          <a:xfrm>
            <a:off x="717551" y="1284117"/>
            <a:ext cx="2487311"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75000"/>
                    <a:lumOff val="25000"/>
                  </a:schemeClr>
                </a:solidFill>
                <a:cs typeface="+mn-ea"/>
                <a:sym typeface="+mn-lt"/>
              </a:rPr>
              <a:t>SEIR</a:t>
            </a:r>
            <a:r>
              <a:rPr lang="zh-CN" altLang="en-US" sz="1000" dirty="0">
                <a:solidFill>
                  <a:schemeClr val="tx1">
                    <a:lumMod val="75000"/>
                    <a:lumOff val="25000"/>
                  </a:schemeClr>
                </a:solidFill>
                <a:cs typeface="+mn-ea"/>
                <a:sym typeface="+mn-lt"/>
              </a:rPr>
              <a:t>模型、</a:t>
            </a:r>
            <a:r>
              <a:rPr lang="en-US" altLang="zh-CN" sz="1000" dirty="0">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模型的训练与比较</a:t>
            </a:r>
            <a:endParaRPr lang="en-US" altLang="zh-CN" sz="1000" dirty="0">
              <a:solidFill>
                <a:schemeClr val="tx1">
                  <a:lumMod val="75000"/>
                  <a:lumOff val="25000"/>
                </a:schemeClr>
              </a:solidFill>
              <a:cs typeface="+mn-ea"/>
              <a:sym typeface="+mn-lt"/>
            </a:endParaRPr>
          </a:p>
        </p:txBody>
      </p:sp>
      <p:graphicFrame>
        <p:nvGraphicFramePr>
          <p:cNvPr id="3" name="表格 2">
            <a:extLst>
              <a:ext uri="{FF2B5EF4-FFF2-40B4-BE49-F238E27FC236}">
                <a16:creationId xmlns:a16="http://schemas.microsoft.com/office/drawing/2014/main" id="{29B49DFD-13A6-FA13-1C4E-4F6F0D5467F4}"/>
              </a:ext>
            </a:extLst>
          </p:cNvPr>
          <p:cNvGraphicFramePr>
            <a:graphicFrameLocks noGrp="1"/>
          </p:cNvGraphicFramePr>
          <p:nvPr>
            <p:extLst>
              <p:ext uri="{D42A27DB-BD31-4B8C-83A1-F6EECF244321}">
                <p14:modId xmlns:p14="http://schemas.microsoft.com/office/powerpoint/2010/main" val="197220823"/>
              </p:ext>
            </p:extLst>
          </p:nvPr>
        </p:nvGraphicFramePr>
        <p:xfrm>
          <a:off x="247051" y="2593569"/>
          <a:ext cx="4320000" cy="1440000"/>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3561691821"/>
                    </a:ext>
                  </a:extLst>
                </a:gridCol>
                <a:gridCol w="1440000">
                  <a:extLst>
                    <a:ext uri="{9D8B030D-6E8A-4147-A177-3AD203B41FA5}">
                      <a16:colId xmlns:a16="http://schemas.microsoft.com/office/drawing/2014/main" val="1894342672"/>
                    </a:ext>
                  </a:extLst>
                </a:gridCol>
                <a:gridCol w="1440000">
                  <a:extLst>
                    <a:ext uri="{9D8B030D-6E8A-4147-A177-3AD203B41FA5}">
                      <a16:colId xmlns:a16="http://schemas.microsoft.com/office/drawing/2014/main" val="1659941575"/>
                    </a:ext>
                  </a:extLst>
                </a:gridCol>
              </a:tblGrid>
              <a:tr h="288000">
                <a:tc>
                  <a:txBody>
                    <a:bodyPr/>
                    <a:lstStyle/>
                    <a:p>
                      <a:pPr marL="266700" algn="ctr" defTabSz="685800" rtl="0" eaLnBrk="1" latinLnBrk="0" hangingPunct="1">
                        <a:lnSpc>
                          <a:spcPts val="1100"/>
                        </a:lnSpc>
                        <a:spcBef>
                          <a:spcPts val="1200"/>
                        </a:spcBef>
                        <a:spcAft>
                          <a:spcPts val="1000"/>
                        </a:spcAft>
                      </a:pPr>
                      <a:r>
                        <a:rPr lang="zh-CN" altLang="en-US" sz="1050" b="1" kern="100" dirty="0">
                          <a:solidFill>
                            <a:schemeClr val="bg1"/>
                          </a:solidFill>
                          <a:effectLst/>
                          <a:latin typeface="+mn-lt"/>
                          <a:ea typeface="+mn-ea"/>
                          <a:cs typeface="+mn-cs"/>
                        </a:rPr>
                        <a:t>模型</a:t>
                      </a:r>
                    </a:p>
                  </a:txBody>
                  <a:tcPr marL="68580" marR="68580" marT="0" marB="0" anchor="ctr">
                    <a:solidFill>
                      <a:srgbClr val="1B4367"/>
                    </a:solidFill>
                  </a:tcPr>
                </a:tc>
                <a:tc>
                  <a:txBody>
                    <a:bodyPr/>
                    <a:lstStyle/>
                    <a:p>
                      <a:pPr marL="266700" indent="-133350" algn="ctr"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RMSE</a:t>
                      </a:r>
                      <a:endParaRPr lang="zh-CN" altLang="en-US"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MAE</a:t>
                      </a:r>
                      <a:endParaRPr lang="zh-CN" altLang="en-US" sz="1050" b="1" kern="100">
                        <a:solidFill>
                          <a:schemeClr val="bg1"/>
                        </a:solidFill>
                        <a:effectLst/>
                        <a:latin typeface="+mn-lt"/>
                        <a:ea typeface="+mn-ea"/>
                        <a:cs typeface="+mn-cs"/>
                      </a:endParaRPr>
                    </a:p>
                  </a:txBody>
                  <a:tcPr marL="68580" marR="68580" marT="0" marB="0" anchor="ctr">
                    <a:solidFill>
                      <a:srgbClr val="1B4367"/>
                    </a:solidFill>
                  </a:tcPr>
                </a:tc>
                <a:extLst>
                  <a:ext uri="{0D108BD9-81ED-4DB2-BD59-A6C34878D82A}">
                    <a16:rowId xmlns:a16="http://schemas.microsoft.com/office/drawing/2014/main" val="2870020572"/>
                  </a:ext>
                </a:extLst>
              </a:tr>
              <a:tr h="288000">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SEIR</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34.48688</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28.051678</a:t>
                      </a:r>
                      <a:endParaRPr lang="zh-CN" altLang="en-US" sz="1050" b="1" kern="100">
                        <a:solidFill>
                          <a:schemeClr val="bg1"/>
                        </a:solidFill>
                        <a:effectLst/>
                        <a:latin typeface="+mn-lt"/>
                        <a:ea typeface="+mn-ea"/>
                        <a:cs typeface="+mn-cs"/>
                      </a:endParaRPr>
                    </a:p>
                  </a:txBody>
                  <a:tcPr marL="68580" marR="68580" marT="0" marB="0" anchor="ctr">
                    <a:solidFill>
                      <a:srgbClr val="1B4367"/>
                    </a:solidFill>
                  </a:tcPr>
                </a:tc>
                <a:extLst>
                  <a:ext uri="{0D108BD9-81ED-4DB2-BD59-A6C34878D82A}">
                    <a16:rowId xmlns:a16="http://schemas.microsoft.com/office/drawing/2014/main" val="2296963039"/>
                  </a:ext>
                </a:extLst>
              </a:tr>
              <a:tr h="288000">
                <a:tc>
                  <a:txBody>
                    <a:bodyPr/>
                    <a:lstStyle/>
                    <a:p>
                      <a:pPr marL="266700" algn="ctr" defTabSz="685800" rtl="0" eaLnBrk="1" latinLnBrk="0" hangingPunct="1">
                        <a:lnSpc>
                          <a:spcPts val="1100"/>
                        </a:lnSpc>
                        <a:spcBef>
                          <a:spcPts val="1200"/>
                        </a:spcBef>
                        <a:spcAft>
                          <a:spcPts val="1000"/>
                        </a:spcAft>
                      </a:pPr>
                      <a:r>
                        <a:rPr lang="en-US" sz="1050" b="1" kern="100" dirty="0" err="1">
                          <a:solidFill>
                            <a:schemeClr val="bg1"/>
                          </a:solidFill>
                          <a:effectLst/>
                          <a:latin typeface="+mn-lt"/>
                          <a:ea typeface="+mn-ea"/>
                          <a:cs typeface="+mn-cs"/>
                        </a:rPr>
                        <a:t>mSEIR</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34.33434</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27.573588</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extLst>
                  <a:ext uri="{0D108BD9-81ED-4DB2-BD59-A6C34878D82A}">
                    <a16:rowId xmlns:a16="http://schemas.microsoft.com/office/drawing/2014/main" val="63646838"/>
                  </a:ext>
                </a:extLst>
              </a:tr>
              <a:tr h="288000">
                <a:tc>
                  <a:txBody>
                    <a:bodyPr/>
                    <a:lstStyle/>
                    <a:p>
                      <a:pPr marL="266700" algn="ctr"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LSTM(ratio=0.60)</a:t>
                      </a:r>
                      <a:endParaRPr lang="zh-CN" altLang="en-US"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15.64497</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12.75899</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extLst>
                  <a:ext uri="{0D108BD9-81ED-4DB2-BD59-A6C34878D82A}">
                    <a16:rowId xmlns:a16="http://schemas.microsoft.com/office/drawing/2014/main" val="2822915747"/>
                  </a:ext>
                </a:extLst>
              </a:tr>
              <a:tr h="288000">
                <a:tc>
                  <a:txBody>
                    <a:bodyPr/>
                    <a:lstStyle/>
                    <a:p>
                      <a:pPr marL="266700" algn="ctr"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LSTM(ratio=0.11)</a:t>
                      </a:r>
                      <a:endParaRPr lang="zh-CN" altLang="en-US"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196.01667</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ctr"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169.45608</a:t>
                      </a:r>
                      <a:endParaRPr lang="zh-CN" altLang="en-US" sz="1050" b="1" kern="100" dirty="0">
                        <a:solidFill>
                          <a:schemeClr val="bg1"/>
                        </a:solidFill>
                        <a:effectLst/>
                        <a:latin typeface="+mn-lt"/>
                        <a:ea typeface="+mn-ea"/>
                        <a:cs typeface="+mn-cs"/>
                      </a:endParaRPr>
                    </a:p>
                  </a:txBody>
                  <a:tcPr marL="68580" marR="68580" marT="0" marB="0" anchor="ctr">
                    <a:solidFill>
                      <a:srgbClr val="1B4367"/>
                    </a:solidFill>
                  </a:tcPr>
                </a:tc>
                <a:extLst>
                  <a:ext uri="{0D108BD9-81ED-4DB2-BD59-A6C34878D82A}">
                    <a16:rowId xmlns:a16="http://schemas.microsoft.com/office/drawing/2014/main" val="2983191991"/>
                  </a:ext>
                </a:extLst>
              </a:tr>
            </a:tbl>
          </a:graphicData>
        </a:graphic>
      </p:graphicFrame>
      <p:sp>
        <p:nvSpPr>
          <p:cNvPr id="29" name="文本框 8">
            <a:extLst>
              <a:ext uri="{FF2B5EF4-FFF2-40B4-BE49-F238E27FC236}">
                <a16:creationId xmlns:a16="http://schemas.microsoft.com/office/drawing/2014/main" id="{3F49C6BA-2CBC-3B83-8F6F-E70ED36820C0}"/>
              </a:ext>
            </a:extLst>
          </p:cNvPr>
          <p:cNvSpPr txBox="1"/>
          <p:nvPr/>
        </p:nvSpPr>
        <p:spPr>
          <a:xfrm>
            <a:off x="4976274" y="1616587"/>
            <a:ext cx="2487311" cy="293708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lnSpc>
                <a:spcPts val="1500"/>
              </a:lnSpc>
              <a:buAutoNum type="arabicPeriod"/>
            </a:pPr>
            <a:r>
              <a:rPr lang="zh-CN" altLang="en-US" sz="1000" dirty="0">
                <a:solidFill>
                  <a:schemeClr val="tx1">
                    <a:lumMod val="75000"/>
                    <a:lumOff val="25000"/>
                  </a:schemeClr>
                </a:solidFill>
                <a:cs typeface="+mn-ea"/>
                <a:sym typeface="+mn-lt"/>
              </a:rPr>
              <a:t>整体来看，在训练数据足够时，</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模型能够学习到实际疫情的发展趋势，另一方面在训练数据不足时，</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模型不足以学习到实际疫情的发展趋势，这说明了</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网络模型是不依靠先验知识或预先假设的，而是依赖于数据并从中进行学习。</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en-US" altLang="zh-CN" sz="1000" dirty="0">
                <a:solidFill>
                  <a:schemeClr val="tx1">
                    <a:lumMod val="75000"/>
                    <a:lumOff val="25000"/>
                  </a:schemeClr>
                </a:solidFill>
                <a:cs typeface="+mn-ea"/>
                <a:sym typeface="+mn-lt"/>
              </a:rPr>
              <a:t>SEIR</a:t>
            </a:r>
            <a:r>
              <a:rPr lang="zh-CN" altLang="en-US" sz="1000" dirty="0">
                <a:solidFill>
                  <a:schemeClr val="tx1">
                    <a:lumMod val="75000"/>
                    <a:lumOff val="25000"/>
                  </a:schemeClr>
                </a:solidFill>
                <a:cs typeface="+mn-ea"/>
                <a:sym typeface="+mn-lt"/>
              </a:rPr>
              <a:t>模型和</a:t>
            </a:r>
            <a:r>
              <a:rPr lang="en-US" altLang="zh-CN" sz="1000" dirty="0" err="1">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模型总体误差接近，都表现较好，而</a:t>
            </a:r>
            <a:r>
              <a:rPr lang="en-US" altLang="zh-CN" sz="1000" dirty="0" err="1">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模型略胜一筹，这两个模型依赖于数学假设，与实际情况难免有偏差，但另一方面其内在规律又大体能够描述疫情发展趋势，因此能够较好地预测到感染者峰值点到来的日期。</a:t>
            </a:r>
            <a:endParaRPr lang="en-US" altLang="zh-CN" sz="1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091477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childTnLst>
                          </p:cTn>
                        </p:par>
                        <p:par>
                          <p:cTn id="19" fill="hold">
                            <p:stCondLst>
                              <p:cond delay="1000"/>
                            </p:stCondLst>
                            <p:childTnLst>
                              <p:par>
                                <p:cTn id="20" presetID="2" presetClass="entr" presetSubtype="1"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0-#ppt_h/2"/>
                                          </p:val>
                                        </p:tav>
                                        <p:tav tm="100000">
                                          <p:val>
                                            <p:strVal val="#ppt_y"/>
                                          </p:val>
                                        </p:tav>
                                      </p:tavLst>
                                    </p:anim>
                                  </p:childTnLst>
                                </p:cTn>
                              </p:par>
                            </p:childTnLst>
                          </p:cTn>
                        </p:par>
                        <p:par>
                          <p:cTn id="24" fill="hold">
                            <p:stCondLst>
                              <p:cond delay="1500"/>
                            </p:stCondLst>
                            <p:childTnLst>
                              <p:par>
                                <p:cTn id="25" presetID="2" presetClass="entr" presetSubtype="1"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19" grpId="0" animBg="1"/>
      <p:bldP spid="25"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10"/>
          <p:cNvSpPr/>
          <p:nvPr/>
        </p:nvSpPr>
        <p:spPr>
          <a:xfrm>
            <a:off x="144847" y="2055664"/>
            <a:ext cx="193386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时空点过程建模分析法</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711">
            <a:extLst>
              <a:ext uri="{FF2B5EF4-FFF2-40B4-BE49-F238E27FC236}">
                <a16:creationId xmlns:a16="http://schemas.microsoft.com/office/drawing/2014/main" id="{5037F3F0-F3AF-4795-A974-DFFBED016992}"/>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34" name="文本框 8">
            <a:extLst>
              <a:ext uri="{FF2B5EF4-FFF2-40B4-BE49-F238E27FC236}">
                <a16:creationId xmlns:a16="http://schemas.microsoft.com/office/drawing/2014/main" id="{05F59D5B-D0EC-0089-1DAD-6673C02D7455}"/>
              </a:ext>
            </a:extLst>
          </p:cNvPr>
          <p:cNvSpPr txBox="1"/>
          <p:nvPr/>
        </p:nvSpPr>
        <p:spPr>
          <a:xfrm>
            <a:off x="726146" y="1256897"/>
            <a:ext cx="2487311"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进一步考虑，收集到的数据除了包含日期这样的信息，通过将城市转为经纬度和面积这样的属性，还包含了空间信息</a:t>
            </a:r>
            <a:endParaRPr lang="en-US" altLang="zh-CN" sz="1000" dirty="0">
              <a:solidFill>
                <a:schemeClr val="tx1">
                  <a:lumMod val="75000"/>
                  <a:lumOff val="25000"/>
                </a:schemeClr>
              </a:solidFill>
              <a:cs typeface="+mn-ea"/>
              <a:sym typeface="+mn-lt"/>
            </a:endParaRPr>
          </a:p>
        </p:txBody>
      </p:sp>
      <p:sp>
        <p:nvSpPr>
          <p:cNvPr id="49" name="文本框 48">
            <a:extLst>
              <a:ext uri="{FF2B5EF4-FFF2-40B4-BE49-F238E27FC236}">
                <a16:creationId xmlns:a16="http://schemas.microsoft.com/office/drawing/2014/main" id="{4421CD50-4BB1-81D7-9E4B-DC57F5E0F550}"/>
              </a:ext>
            </a:extLst>
          </p:cNvPr>
          <p:cNvSpPr txBox="1"/>
          <p:nvPr/>
        </p:nvSpPr>
        <p:spPr>
          <a:xfrm>
            <a:off x="190384" y="3761068"/>
            <a:ext cx="3462963"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点过程或称时空点过程，这一类方法的研究对象是分布在时间域或空间域以及时空域上一系列的点，其中点也被称为事件（</a:t>
            </a:r>
            <a:r>
              <a:rPr lang="en-US" altLang="zh-CN" sz="1000" dirty="0">
                <a:solidFill>
                  <a:schemeClr val="tx1">
                    <a:lumMod val="75000"/>
                    <a:lumOff val="25000"/>
                  </a:schemeClr>
                </a:solidFill>
                <a:cs typeface="+mn-ea"/>
                <a:sym typeface="+mn-lt"/>
              </a:rPr>
              <a:t>events</a:t>
            </a:r>
            <a:r>
              <a:rPr lang="zh-CN" altLang="en-US" sz="1000" dirty="0">
                <a:solidFill>
                  <a:schemeClr val="tx1">
                    <a:lumMod val="75000"/>
                    <a:lumOff val="25000"/>
                  </a:schemeClr>
                </a:solidFill>
                <a:cs typeface="+mn-ea"/>
                <a:sym typeface="+mn-lt"/>
              </a:rPr>
              <a:t>），而过程（</a:t>
            </a:r>
            <a:r>
              <a:rPr lang="en-US" altLang="zh-CN" sz="1000" dirty="0">
                <a:solidFill>
                  <a:schemeClr val="tx1">
                    <a:lumMod val="75000"/>
                    <a:lumOff val="25000"/>
                  </a:schemeClr>
                </a:solidFill>
                <a:cs typeface="+mn-ea"/>
                <a:sym typeface="+mn-lt"/>
              </a:rPr>
              <a:t>process</a:t>
            </a:r>
            <a:r>
              <a:rPr lang="zh-CN" altLang="en-US" sz="1000" dirty="0">
                <a:solidFill>
                  <a:schemeClr val="tx1">
                    <a:lumMod val="75000"/>
                    <a:lumOff val="25000"/>
                  </a:schemeClr>
                </a:solidFill>
                <a:cs typeface="+mn-ea"/>
                <a:sym typeface="+mn-lt"/>
              </a:rPr>
              <a:t>）本身也包含着时间推进的因素。时空点过程方法可对地震数据、森林数据以及疫情数据等多维异步事件数据进行建模，对未来的事件进行预测</a:t>
            </a:r>
            <a:endParaRPr lang="en-US" altLang="zh-CN" sz="10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id="{D1473D8C-6F92-FB64-18AC-87218230F681}"/>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32" name="直接连接符 31">
            <a:extLst>
              <a:ext uri="{FF2B5EF4-FFF2-40B4-BE49-F238E27FC236}">
                <a16:creationId xmlns:a16="http://schemas.microsoft.com/office/drawing/2014/main" id="{25361886-ACC9-40AE-7BB4-E5A3FAC25FD9}"/>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7" name="TextBox 1210">
            <a:extLst>
              <a:ext uri="{FF2B5EF4-FFF2-40B4-BE49-F238E27FC236}">
                <a16:creationId xmlns:a16="http://schemas.microsoft.com/office/drawing/2014/main" id="{E4B19745-5320-6066-4D86-F196DCCC246C}"/>
              </a:ext>
            </a:extLst>
          </p:cNvPr>
          <p:cNvSpPr/>
          <p:nvPr/>
        </p:nvSpPr>
        <p:spPr>
          <a:xfrm>
            <a:off x="5069206" y="1325110"/>
            <a:ext cx="341243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rgbClr val="1B4367"/>
                </a:solidFill>
                <a:cs typeface="+mn-ea"/>
                <a:sym typeface="+mn-lt"/>
              </a:rPr>
              <a:t>几类经典的点过程模型</a:t>
            </a:r>
          </a:p>
        </p:txBody>
      </p:sp>
      <p:pic>
        <p:nvPicPr>
          <p:cNvPr id="19" name="图片 18">
            <a:extLst>
              <a:ext uri="{FF2B5EF4-FFF2-40B4-BE49-F238E27FC236}">
                <a16:creationId xmlns:a16="http://schemas.microsoft.com/office/drawing/2014/main" id="{0E97EC26-511F-128E-88EC-A5C998900B7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384" y="2320744"/>
            <a:ext cx="3899082" cy="1415800"/>
          </a:xfrm>
          <a:prstGeom prst="rect">
            <a:avLst/>
          </a:prstGeom>
          <a:noFill/>
          <a:ln>
            <a:noFill/>
          </a:ln>
        </p:spPr>
      </p:pic>
      <p:sp>
        <p:nvSpPr>
          <p:cNvPr id="25" name="任意多边形 19">
            <a:extLst>
              <a:ext uri="{FF2B5EF4-FFF2-40B4-BE49-F238E27FC236}">
                <a16:creationId xmlns:a16="http://schemas.microsoft.com/office/drawing/2014/main" id="{4EAA620E-1ADF-FA41-045A-45401F65DE52}"/>
              </a:ext>
            </a:extLst>
          </p:cNvPr>
          <p:cNvSpPr>
            <a:spLocks/>
          </p:cNvSpPr>
          <p:nvPr/>
        </p:nvSpPr>
        <p:spPr bwMode="auto">
          <a:xfrm>
            <a:off x="5052457" y="2052519"/>
            <a:ext cx="465999" cy="432920"/>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1B4367"/>
          </a:solid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1100" b="1" dirty="0">
                <a:solidFill>
                  <a:schemeClr val="bg1"/>
                </a:solidFill>
                <a:latin typeface="微软雅黑" pitchFamily="34" charset="-122"/>
                <a:ea typeface="微软雅黑" pitchFamily="34" charset="-122"/>
              </a:rPr>
              <a:t>01</a:t>
            </a:r>
            <a:endParaRPr lang="zh-CN" altLang="en-US" sz="1100" b="1" dirty="0">
              <a:solidFill>
                <a:schemeClr val="bg1"/>
              </a:solidFill>
              <a:latin typeface="微软雅黑" pitchFamily="34" charset="-122"/>
              <a:ea typeface="微软雅黑" pitchFamily="34" charset="-122"/>
            </a:endParaRPr>
          </a:p>
        </p:txBody>
      </p:sp>
      <p:sp>
        <p:nvSpPr>
          <p:cNvPr id="26" name="TextBox 1210">
            <a:extLst>
              <a:ext uri="{FF2B5EF4-FFF2-40B4-BE49-F238E27FC236}">
                <a16:creationId xmlns:a16="http://schemas.microsoft.com/office/drawing/2014/main" id="{347AA6A4-1DF7-103C-F00C-7C4F86048F4E}"/>
              </a:ext>
            </a:extLst>
          </p:cNvPr>
          <p:cNvSpPr/>
          <p:nvPr/>
        </p:nvSpPr>
        <p:spPr>
          <a:xfrm>
            <a:off x="5524432" y="2126632"/>
            <a:ext cx="138213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rgbClr val="1B4367"/>
                </a:solidFill>
                <a:cs typeface="+mn-ea"/>
                <a:sym typeface="+mn-lt"/>
              </a:rPr>
              <a:t>泊松过程</a:t>
            </a:r>
          </a:p>
        </p:txBody>
      </p:sp>
      <p:sp>
        <p:nvSpPr>
          <p:cNvPr id="29" name="文本框 8">
            <a:extLst>
              <a:ext uri="{FF2B5EF4-FFF2-40B4-BE49-F238E27FC236}">
                <a16:creationId xmlns:a16="http://schemas.microsoft.com/office/drawing/2014/main" id="{EE95FAB8-D683-2FCE-D68F-021C209C3027}"/>
              </a:ext>
            </a:extLst>
          </p:cNvPr>
          <p:cNvSpPr txBox="1"/>
          <p:nvPr/>
        </p:nvSpPr>
        <p:spPr>
          <a:xfrm>
            <a:off x="5271289" y="1590889"/>
            <a:ext cx="325441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使用条件强度函数</a:t>
            </a:r>
            <a:r>
              <a:rPr lang="el-GR" altLang="zh-CN" sz="1000" dirty="0">
                <a:solidFill>
                  <a:schemeClr val="tx1">
                    <a:lumMod val="75000"/>
                    <a:lumOff val="25000"/>
                  </a:schemeClr>
                </a:solidFill>
                <a:cs typeface="+mn-ea"/>
                <a:sym typeface="+mn-lt"/>
              </a:rPr>
              <a:t>λ(</a:t>
            </a:r>
            <a:r>
              <a:rPr lang="en-US" altLang="zh-CN" sz="1000" dirty="0">
                <a:solidFill>
                  <a:schemeClr val="tx1">
                    <a:lumMod val="75000"/>
                    <a:lumOff val="25000"/>
                  </a:schemeClr>
                </a:solidFill>
                <a:cs typeface="+mn-ea"/>
                <a:sym typeface="+mn-lt"/>
              </a:rPr>
              <a:t>t)</a:t>
            </a:r>
            <a:r>
              <a:rPr lang="zh-CN" altLang="en-US" sz="1000" dirty="0">
                <a:solidFill>
                  <a:schemeClr val="tx1">
                    <a:lumMod val="75000"/>
                    <a:lumOff val="25000"/>
                  </a:schemeClr>
                </a:solidFill>
                <a:cs typeface="+mn-ea"/>
                <a:sym typeface="+mn-lt"/>
              </a:rPr>
              <a:t>可以完整地刻画一类点过程，从条件强度函数中可以看出点过程的本质</a:t>
            </a:r>
            <a:endParaRPr lang="en-US" altLang="zh-CN" sz="1000"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30" name="文本框 8">
                <a:extLst>
                  <a:ext uri="{FF2B5EF4-FFF2-40B4-BE49-F238E27FC236}">
                    <a16:creationId xmlns:a16="http://schemas.microsoft.com/office/drawing/2014/main" id="{64D69BB0-1852-6834-60BA-6EC3A19B7850}"/>
                  </a:ext>
                </a:extLst>
              </p:cNvPr>
              <p:cNvSpPr txBox="1"/>
              <p:nvPr/>
            </p:nvSpPr>
            <p:spPr>
              <a:xfrm>
                <a:off x="5471827" y="2568467"/>
                <a:ext cx="3254412" cy="261610"/>
              </a:xfrm>
              <a:prstGeom prst="rect">
                <a:avLst/>
              </a:prstGeom>
              <a:noFill/>
              <a:ln>
                <a:noFill/>
              </a:ln>
              <a:extLst>
                <a:ext uri="{909E8E84-426E-40DD-AFC4-6F175D3DCCD1}">
                  <a14:hiddenFill>
                    <a:solidFill>
                      <a:srgbClr val="5CA0B4"/>
                    </a:solidFill>
                  </a14:hiddenFill>
                </a:ext>
              </a:extLst>
            </p:spPr>
            <p:txBody>
              <a:bodyPr wrap="square" lIns="68580" tIns="34290" rIns="68580" bIns="34290" rtlCol="0">
                <a:spAutoFit/>
              </a:bodyPr>
              <a:lstStyle/>
              <a:p>
                <a:pPr>
                  <a:lnSpc>
                    <a:spcPts val="15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𝜆</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0</m:t>
                          </m:r>
                        </m:sub>
                      </m:sSub>
                    </m:oMath>
                  </m:oMathPara>
                </a14:m>
                <a:endParaRPr lang="en-US" altLang="zh-CN" sz="1000" dirty="0">
                  <a:solidFill>
                    <a:schemeClr val="tx1">
                      <a:lumMod val="75000"/>
                      <a:lumOff val="25000"/>
                    </a:schemeClr>
                  </a:solidFill>
                  <a:cs typeface="+mn-ea"/>
                  <a:sym typeface="+mn-lt"/>
                </a:endParaRPr>
              </a:p>
            </p:txBody>
          </p:sp>
        </mc:Choice>
        <mc:Fallback xmlns="">
          <p:sp>
            <p:nvSpPr>
              <p:cNvPr id="30" name="文本框 8">
                <a:extLst>
                  <a:ext uri="{FF2B5EF4-FFF2-40B4-BE49-F238E27FC236}">
                    <a16:creationId xmlns:a16="http://schemas.microsoft.com/office/drawing/2014/main" id="{64D69BB0-1852-6834-60BA-6EC3A19B7850}"/>
                  </a:ext>
                </a:extLst>
              </p:cNvPr>
              <p:cNvSpPr txBox="1">
                <a:spLocks noRot="1" noChangeAspect="1" noMove="1" noResize="1" noEditPoints="1" noAdjustHandles="1" noChangeArrowheads="1" noChangeShapeType="1" noTextEdit="1"/>
              </p:cNvSpPr>
              <p:nvPr/>
            </p:nvSpPr>
            <p:spPr>
              <a:xfrm>
                <a:off x="5471827" y="2568467"/>
                <a:ext cx="3254412" cy="261610"/>
              </a:xfrm>
              <a:prstGeom prst="rect">
                <a:avLst/>
              </a:prstGeom>
              <a:blipFill>
                <a:blip r:embed="rId5"/>
                <a:stretch>
                  <a:fillRect/>
                </a:stretch>
              </a:blipFill>
              <a:ln>
                <a:noFill/>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sp>
        <p:nvSpPr>
          <p:cNvPr id="35" name="任意多边形 19">
            <a:extLst>
              <a:ext uri="{FF2B5EF4-FFF2-40B4-BE49-F238E27FC236}">
                <a16:creationId xmlns:a16="http://schemas.microsoft.com/office/drawing/2014/main" id="{EAEC74E4-155E-D38F-CF30-318D0BA34059}"/>
              </a:ext>
            </a:extLst>
          </p:cNvPr>
          <p:cNvSpPr>
            <a:spLocks/>
          </p:cNvSpPr>
          <p:nvPr/>
        </p:nvSpPr>
        <p:spPr bwMode="auto">
          <a:xfrm>
            <a:off x="5052457" y="2975455"/>
            <a:ext cx="465999" cy="432920"/>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1B4367"/>
          </a:solid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1100" b="1" dirty="0">
                <a:solidFill>
                  <a:schemeClr val="bg1"/>
                </a:solidFill>
                <a:latin typeface="微软雅黑" pitchFamily="34" charset="-122"/>
                <a:ea typeface="微软雅黑" pitchFamily="34" charset="-122"/>
              </a:rPr>
              <a:t>02</a:t>
            </a:r>
            <a:endParaRPr lang="zh-CN" altLang="en-US" sz="1100" b="1" dirty="0">
              <a:solidFill>
                <a:schemeClr val="bg1"/>
              </a:solidFill>
              <a:latin typeface="微软雅黑" pitchFamily="34" charset="-122"/>
              <a:ea typeface="微软雅黑" pitchFamily="34" charset="-122"/>
            </a:endParaRPr>
          </a:p>
        </p:txBody>
      </p:sp>
      <p:sp>
        <p:nvSpPr>
          <p:cNvPr id="36" name="TextBox 1210">
            <a:extLst>
              <a:ext uri="{FF2B5EF4-FFF2-40B4-BE49-F238E27FC236}">
                <a16:creationId xmlns:a16="http://schemas.microsoft.com/office/drawing/2014/main" id="{80900F13-8F83-D9ED-B68F-E49CF3F51A31}"/>
              </a:ext>
            </a:extLst>
          </p:cNvPr>
          <p:cNvSpPr/>
          <p:nvPr/>
        </p:nvSpPr>
        <p:spPr>
          <a:xfrm>
            <a:off x="5524432" y="3049568"/>
            <a:ext cx="138213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rgbClr val="1B4367"/>
                </a:solidFill>
                <a:cs typeface="+mn-ea"/>
                <a:sym typeface="+mn-lt"/>
              </a:rPr>
              <a:t>自校正过程</a:t>
            </a:r>
          </a:p>
        </p:txBody>
      </p:sp>
      <mc:AlternateContent xmlns:mc="http://schemas.openxmlformats.org/markup-compatibility/2006" xmlns:a14="http://schemas.microsoft.com/office/drawing/2010/main">
        <mc:Choice Requires="a14">
          <p:sp>
            <p:nvSpPr>
              <p:cNvPr id="38" name="文本框 8">
                <a:extLst>
                  <a:ext uri="{FF2B5EF4-FFF2-40B4-BE49-F238E27FC236}">
                    <a16:creationId xmlns:a16="http://schemas.microsoft.com/office/drawing/2014/main" id="{D688B790-DFCB-6DFA-E987-204E72678010}"/>
                  </a:ext>
                </a:extLst>
              </p:cNvPr>
              <p:cNvSpPr txBox="1"/>
              <p:nvPr/>
            </p:nvSpPr>
            <p:spPr>
              <a:xfrm>
                <a:off x="5471827" y="3436747"/>
                <a:ext cx="3254412" cy="315792"/>
              </a:xfrm>
              <a:prstGeom prst="rect">
                <a:avLst/>
              </a:prstGeom>
              <a:noFill/>
              <a:ln>
                <a:noFill/>
              </a:ln>
              <a:extLst>
                <a:ext uri="{909E8E84-426E-40DD-AFC4-6F175D3DCCD1}">
                  <a14:hiddenFill>
                    <a:solidFill>
                      <a:srgbClr val="5CA0B4"/>
                    </a:solidFill>
                  </a14:hiddenFill>
                </a:ext>
              </a:extLst>
            </p:spPr>
            <p:txBody>
              <a:bodyPr wrap="square" lIns="68580" tIns="34290" rIns="68580" bIns="3429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𝜆</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𝜇</m:t>
                          </m:r>
                          <m:r>
                            <a:rPr lang="en-US" altLang="zh-CN" i="1">
                              <a:latin typeface="Cambria Math" panose="02040503050406030204" pitchFamily="18" charset="0"/>
                            </a:rPr>
                            <m:t>𝑡</m:t>
                          </m:r>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&lt;</m:t>
                              </m:r>
                              <m:r>
                                <a:rPr lang="en-US" altLang="zh-CN" i="1">
                                  <a:latin typeface="Cambria Math" panose="02040503050406030204" pitchFamily="18" charset="0"/>
                                </a:rPr>
                                <m:t>𝑡</m:t>
                              </m:r>
                            </m:sub>
                            <m:sup/>
                            <m:e>
                              <m:r>
                                <a:rPr lang="en-US" altLang="zh-CN" i="1">
                                  <a:latin typeface="Cambria Math" panose="02040503050406030204" pitchFamily="18" charset="0"/>
                                </a:rPr>
                                <m:t>𝛼</m:t>
                              </m:r>
                            </m:e>
                          </m:nary>
                        </m:sup>
                      </m:sSup>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&gt;0, </m:t>
                      </m:r>
                      <m:r>
                        <a:rPr lang="en-US" altLang="zh-CN" i="1">
                          <a:latin typeface="Cambria Math" panose="02040503050406030204" pitchFamily="18" charset="0"/>
                        </a:rPr>
                        <m:t>𝜇</m:t>
                      </m:r>
                      <m:r>
                        <a:rPr lang="en-US" altLang="zh-CN" i="1">
                          <a:latin typeface="Cambria Math" panose="02040503050406030204" pitchFamily="18" charset="0"/>
                        </a:rPr>
                        <m:t>&gt;0)</m:t>
                      </m:r>
                    </m:oMath>
                  </m:oMathPara>
                </a14:m>
                <a:endParaRPr lang="zh-CN" altLang="zh-CN" dirty="0"/>
              </a:p>
            </p:txBody>
          </p:sp>
        </mc:Choice>
        <mc:Fallback xmlns="">
          <p:sp>
            <p:nvSpPr>
              <p:cNvPr id="38" name="文本框 8">
                <a:extLst>
                  <a:ext uri="{FF2B5EF4-FFF2-40B4-BE49-F238E27FC236}">
                    <a16:creationId xmlns:a16="http://schemas.microsoft.com/office/drawing/2014/main" id="{D688B790-DFCB-6DFA-E987-204E72678010}"/>
                  </a:ext>
                </a:extLst>
              </p:cNvPr>
              <p:cNvSpPr txBox="1">
                <a:spLocks noRot="1" noChangeAspect="1" noMove="1" noResize="1" noEditPoints="1" noAdjustHandles="1" noChangeArrowheads="1" noChangeShapeType="1" noTextEdit="1"/>
              </p:cNvSpPr>
              <p:nvPr/>
            </p:nvSpPr>
            <p:spPr>
              <a:xfrm>
                <a:off x="5471827" y="3436747"/>
                <a:ext cx="3254412" cy="315792"/>
              </a:xfrm>
              <a:prstGeom prst="rect">
                <a:avLst/>
              </a:prstGeom>
              <a:blipFill>
                <a:blip r:embed="rId6"/>
                <a:stretch>
                  <a:fillRect t="-71154" b="-86538"/>
                </a:stretch>
              </a:blipFill>
              <a:ln>
                <a:noFill/>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sp>
        <p:nvSpPr>
          <p:cNvPr id="39" name="任意多边形 19">
            <a:extLst>
              <a:ext uri="{FF2B5EF4-FFF2-40B4-BE49-F238E27FC236}">
                <a16:creationId xmlns:a16="http://schemas.microsoft.com/office/drawing/2014/main" id="{AF1A0974-6BC1-D508-91E1-8BD5F62400A6}"/>
              </a:ext>
            </a:extLst>
          </p:cNvPr>
          <p:cNvSpPr>
            <a:spLocks/>
          </p:cNvSpPr>
          <p:nvPr/>
        </p:nvSpPr>
        <p:spPr bwMode="auto">
          <a:xfrm>
            <a:off x="5052457" y="3876333"/>
            <a:ext cx="465999" cy="432920"/>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1B4367"/>
          </a:solid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1100" b="1" dirty="0">
                <a:solidFill>
                  <a:schemeClr val="bg1"/>
                </a:solidFill>
                <a:latin typeface="微软雅黑" pitchFamily="34" charset="-122"/>
                <a:ea typeface="微软雅黑" pitchFamily="34" charset="-122"/>
              </a:rPr>
              <a:t>03</a:t>
            </a:r>
            <a:endParaRPr lang="zh-CN" altLang="en-US" sz="1100" b="1" dirty="0">
              <a:solidFill>
                <a:schemeClr val="bg1"/>
              </a:solidFill>
              <a:latin typeface="微软雅黑" pitchFamily="34" charset="-122"/>
              <a:ea typeface="微软雅黑" pitchFamily="34" charset="-122"/>
            </a:endParaRPr>
          </a:p>
        </p:txBody>
      </p:sp>
      <p:sp>
        <p:nvSpPr>
          <p:cNvPr id="40" name="TextBox 1210">
            <a:extLst>
              <a:ext uri="{FF2B5EF4-FFF2-40B4-BE49-F238E27FC236}">
                <a16:creationId xmlns:a16="http://schemas.microsoft.com/office/drawing/2014/main" id="{E001565D-C249-617E-CF8D-7F24C477DDA9}"/>
              </a:ext>
            </a:extLst>
          </p:cNvPr>
          <p:cNvSpPr/>
          <p:nvPr/>
        </p:nvSpPr>
        <p:spPr>
          <a:xfrm>
            <a:off x="5524432" y="3950446"/>
            <a:ext cx="138213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rgbClr val="1B4367"/>
                </a:solidFill>
                <a:cs typeface="+mn-ea"/>
                <a:sym typeface="+mn-lt"/>
              </a:rPr>
              <a:t>霍克斯过程</a:t>
            </a:r>
          </a:p>
        </p:txBody>
      </p:sp>
      <mc:AlternateContent xmlns:mc="http://schemas.openxmlformats.org/markup-compatibility/2006" xmlns:a14="http://schemas.microsoft.com/office/drawing/2010/main">
        <mc:Choice Requires="a14">
          <p:sp>
            <p:nvSpPr>
              <p:cNvPr id="41" name="文本框 8">
                <a:extLst>
                  <a:ext uri="{FF2B5EF4-FFF2-40B4-BE49-F238E27FC236}">
                    <a16:creationId xmlns:a16="http://schemas.microsoft.com/office/drawing/2014/main" id="{BCDE309D-789B-FE66-B1FB-FA0E73A1E6C0}"/>
                  </a:ext>
                </a:extLst>
              </p:cNvPr>
              <p:cNvSpPr txBox="1"/>
              <p:nvPr/>
            </p:nvSpPr>
            <p:spPr>
              <a:xfrm>
                <a:off x="5471827" y="4337625"/>
                <a:ext cx="3254412" cy="618439"/>
              </a:xfrm>
              <a:prstGeom prst="rect">
                <a:avLst/>
              </a:prstGeom>
              <a:noFill/>
              <a:ln>
                <a:noFill/>
              </a:ln>
              <a:extLst>
                <a:ext uri="{909E8E84-426E-40DD-AFC4-6F175D3DCCD1}">
                  <a14:hiddenFill>
                    <a:solidFill>
                      <a:srgbClr val="5CA0B4"/>
                    </a:solidFill>
                  </a14:hiddenFill>
                </a:ext>
              </a:extLst>
            </p:spPr>
            <p:txBody>
              <a:bodyPr wrap="square" lIns="68580" tIns="34290" rIns="68580" bIns="3429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𝜆</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&lt;</m:t>
                          </m:r>
                          <m:r>
                            <a:rPr lang="en-US" altLang="zh-CN" i="1">
                              <a:latin typeface="Cambria Math" panose="02040503050406030204" pitchFamily="18" charset="0"/>
                            </a:rPr>
                            <m:t>𝑡</m:t>
                          </m:r>
                        </m:sub>
                        <m:sup/>
                        <m:e>
                          <m:r>
                            <a:rPr lang="en-US" altLang="zh-CN"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e>
                      </m:nary>
                    </m:oMath>
                  </m:oMathPara>
                </a14:m>
                <a:endParaRPr lang="zh-CN" altLang="zh-CN" dirty="0"/>
              </a:p>
            </p:txBody>
          </p:sp>
        </mc:Choice>
        <mc:Fallback xmlns="">
          <p:sp>
            <p:nvSpPr>
              <p:cNvPr id="41" name="文本框 8">
                <a:extLst>
                  <a:ext uri="{FF2B5EF4-FFF2-40B4-BE49-F238E27FC236}">
                    <a16:creationId xmlns:a16="http://schemas.microsoft.com/office/drawing/2014/main" id="{BCDE309D-789B-FE66-B1FB-FA0E73A1E6C0}"/>
                  </a:ext>
                </a:extLst>
              </p:cNvPr>
              <p:cNvSpPr txBox="1">
                <a:spLocks noRot="1" noChangeAspect="1" noMove="1" noResize="1" noEditPoints="1" noAdjustHandles="1" noChangeArrowheads="1" noChangeShapeType="1" noTextEdit="1"/>
              </p:cNvSpPr>
              <p:nvPr/>
            </p:nvSpPr>
            <p:spPr>
              <a:xfrm>
                <a:off x="5471827" y="4337625"/>
                <a:ext cx="3254412" cy="618439"/>
              </a:xfrm>
              <a:prstGeom prst="rect">
                <a:avLst/>
              </a:prstGeom>
              <a:blipFill>
                <a:blip r:embed="rId7"/>
                <a:stretch>
                  <a:fillRect t="-117822" r="-7317" b="-164356"/>
                </a:stretch>
              </a:blipFill>
              <a:ln>
                <a:noFill/>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spTree>
    <p:extLst>
      <p:ext uri="{BB962C8B-B14F-4D97-AF65-F5344CB8AC3E}">
        <p14:creationId xmlns:p14="http://schemas.microsoft.com/office/powerpoint/2010/main" val="18183975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ppt_x"/>
                                          </p:val>
                                        </p:tav>
                                        <p:tav tm="100000">
                                          <p:val>
                                            <p:strVal val="#ppt_x"/>
                                          </p:val>
                                        </p:tav>
                                      </p:tavLst>
                                    </p:anim>
                                    <p:anim calcmode="lin" valueType="num">
                                      <p:cBhvr additive="base">
                                        <p:cTn id="19" dur="500" fill="hold"/>
                                        <p:tgtEl>
                                          <p:spTgt spid="34"/>
                                        </p:tgtEl>
                                        <p:attrNameLst>
                                          <p:attrName>ppt_y</p:attrName>
                                        </p:attrNameLst>
                                      </p:cBhvr>
                                      <p:tavLst>
                                        <p:tav tm="0">
                                          <p:val>
                                            <p:strVal val="0-#ppt_h/2"/>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1+#ppt_w/2"/>
                                          </p:val>
                                        </p:tav>
                                        <p:tav tm="100000">
                                          <p:val>
                                            <p:strVal val="#ppt_x"/>
                                          </p:val>
                                        </p:tav>
                                      </p:tavLst>
                                    </p:anim>
                                    <p:anim calcmode="lin" valueType="num">
                                      <p:cBhvr additive="base">
                                        <p:cTn id="27" dur="50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 presetClass="entr" presetSubtype="1"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2" presetClass="entr" presetSubtype="1"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0-#ppt_h/2"/>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1+#ppt_w/2"/>
                                          </p:val>
                                        </p:tav>
                                        <p:tav tm="100000">
                                          <p:val>
                                            <p:strVal val="#ppt_x"/>
                                          </p:val>
                                        </p:tav>
                                      </p:tavLst>
                                    </p:anim>
                                    <p:anim calcmode="lin" valueType="num">
                                      <p:cBhvr additive="base">
                                        <p:cTn id="45" dur="500" fill="hold"/>
                                        <p:tgtEl>
                                          <p:spTgt spid="36"/>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2" presetClass="entr" presetSubtype="1"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ppt_x"/>
                                          </p:val>
                                        </p:tav>
                                        <p:tav tm="100000">
                                          <p:val>
                                            <p:strVal val="#ppt_x"/>
                                          </p:val>
                                        </p:tav>
                                      </p:tavLst>
                                    </p:anim>
                                    <p:anim calcmode="lin" valueType="num">
                                      <p:cBhvr additive="base">
                                        <p:cTn id="50" dur="500" fill="hold"/>
                                        <p:tgtEl>
                                          <p:spTgt spid="38"/>
                                        </p:tgtEl>
                                        <p:attrNameLst>
                                          <p:attrName>ppt_y</p:attrName>
                                        </p:attrNameLst>
                                      </p:cBhvr>
                                      <p:tavLst>
                                        <p:tav tm="0">
                                          <p:val>
                                            <p:strVal val="0-#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1+#ppt_w/2"/>
                                          </p:val>
                                        </p:tav>
                                        <p:tav tm="100000">
                                          <p:val>
                                            <p:strVal val="#ppt_x"/>
                                          </p:val>
                                        </p:tav>
                                      </p:tavLst>
                                    </p:anim>
                                    <p:anim calcmode="lin" valueType="num">
                                      <p:cBhvr additive="base">
                                        <p:cTn id="54" dur="500" fill="hold"/>
                                        <p:tgtEl>
                                          <p:spTgt spid="40"/>
                                        </p:tgtEl>
                                        <p:attrNameLst>
                                          <p:attrName>ppt_y</p:attrName>
                                        </p:attrNameLst>
                                      </p:cBhvr>
                                      <p:tavLst>
                                        <p:tav tm="0">
                                          <p:val>
                                            <p:strVal val="#ppt_y"/>
                                          </p:val>
                                        </p:tav>
                                        <p:tav tm="100000">
                                          <p:val>
                                            <p:strVal val="#ppt_y"/>
                                          </p:val>
                                        </p:tav>
                                      </p:tavLst>
                                    </p:anim>
                                  </p:childTnLst>
                                </p:cTn>
                              </p:par>
                            </p:childTnLst>
                          </p:cTn>
                        </p:par>
                        <p:par>
                          <p:cTn id="55" fill="hold">
                            <p:stCondLst>
                              <p:cond delay="3000"/>
                            </p:stCondLst>
                            <p:childTnLst>
                              <p:par>
                                <p:cTn id="56" presetID="2" presetClass="entr" presetSubtype="1"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ppt_x"/>
                                          </p:val>
                                        </p:tav>
                                        <p:tav tm="100000">
                                          <p:val>
                                            <p:strVal val="#ppt_x"/>
                                          </p:val>
                                        </p:tav>
                                      </p:tavLst>
                                    </p:anim>
                                    <p:anim calcmode="lin" valueType="num">
                                      <p:cBhvr additive="base">
                                        <p:cTn id="59"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34" grpId="0"/>
      <p:bldP spid="49" grpId="0"/>
      <p:bldP spid="37" grpId="0"/>
      <p:bldP spid="26" grpId="0"/>
      <p:bldP spid="29" grpId="0"/>
      <p:bldP spid="30" grpId="0"/>
      <p:bldP spid="36" grpId="0"/>
      <p:bldP spid="38"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10"/>
          <p:cNvSpPr/>
          <p:nvPr/>
        </p:nvSpPr>
        <p:spPr>
          <a:xfrm>
            <a:off x="330431" y="2052519"/>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实验研究方法</a:t>
            </a:r>
          </a:p>
        </p:txBody>
      </p:sp>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711">
            <a:extLst>
              <a:ext uri="{FF2B5EF4-FFF2-40B4-BE49-F238E27FC236}">
                <a16:creationId xmlns:a16="http://schemas.microsoft.com/office/drawing/2014/main" id="{5037F3F0-F3AF-4795-A974-DFFBED016992}"/>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34" name="文本框 8">
            <a:extLst>
              <a:ext uri="{FF2B5EF4-FFF2-40B4-BE49-F238E27FC236}">
                <a16:creationId xmlns:a16="http://schemas.microsoft.com/office/drawing/2014/main" id="{05F59D5B-D0EC-0089-1DAD-6673C02D7455}"/>
              </a:ext>
            </a:extLst>
          </p:cNvPr>
          <p:cNvSpPr txBox="1"/>
          <p:nvPr/>
        </p:nvSpPr>
        <p:spPr>
          <a:xfrm>
            <a:off x="717551" y="1331859"/>
            <a:ext cx="2487311"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采用</a:t>
            </a:r>
            <a:r>
              <a:rPr lang="en-US" altLang="zh-CN" sz="1000" dirty="0">
                <a:solidFill>
                  <a:schemeClr val="tx1">
                    <a:lumMod val="75000"/>
                    <a:lumOff val="25000"/>
                  </a:schemeClr>
                </a:solidFill>
                <a:cs typeface="+mn-ea"/>
                <a:sym typeface="+mn-lt"/>
              </a:rPr>
              <a:t>RTQ Chen</a:t>
            </a:r>
            <a:r>
              <a:rPr lang="zh-CN" altLang="en-US" sz="1000" dirty="0">
                <a:solidFill>
                  <a:schemeClr val="tx1">
                    <a:lumMod val="75000"/>
                    <a:lumOff val="25000"/>
                  </a:schemeClr>
                </a:solidFill>
                <a:cs typeface="+mn-ea"/>
                <a:sym typeface="+mn-lt"/>
              </a:rPr>
              <a:t>教授的模型训练方法，在中国各省市新冠疫情数据集上进行了训练</a:t>
            </a:r>
            <a:endParaRPr lang="en-US" altLang="zh-CN" sz="1000" dirty="0">
              <a:solidFill>
                <a:schemeClr val="tx1">
                  <a:lumMod val="75000"/>
                  <a:lumOff val="25000"/>
                </a:schemeClr>
              </a:solidFill>
              <a:cs typeface="+mn-ea"/>
              <a:sym typeface="+mn-lt"/>
            </a:endParaRPr>
          </a:p>
        </p:txBody>
      </p:sp>
      <p:sp>
        <p:nvSpPr>
          <p:cNvPr id="49" name="文本框 48">
            <a:extLst>
              <a:ext uri="{FF2B5EF4-FFF2-40B4-BE49-F238E27FC236}">
                <a16:creationId xmlns:a16="http://schemas.microsoft.com/office/drawing/2014/main" id="{4421CD50-4BB1-81D7-9E4B-DC57F5E0F550}"/>
              </a:ext>
            </a:extLst>
          </p:cNvPr>
          <p:cNvSpPr txBox="1"/>
          <p:nvPr/>
        </p:nvSpPr>
        <p:spPr>
          <a:xfrm>
            <a:off x="417761" y="2485439"/>
            <a:ext cx="3462963" cy="159056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28600" indent="-228600">
              <a:lnSpc>
                <a:spcPts val="1500"/>
              </a:lnSpc>
              <a:buAutoNum type="arabicPeriod"/>
            </a:pPr>
            <a:r>
              <a:rPr lang="zh-CN" altLang="en-US" sz="1000" dirty="0">
                <a:solidFill>
                  <a:schemeClr val="tx1">
                    <a:lumMod val="75000"/>
                    <a:lumOff val="25000"/>
                  </a:schemeClr>
                </a:solidFill>
                <a:cs typeface="+mn-ea"/>
                <a:sym typeface="+mn-lt"/>
              </a:rPr>
              <a:t>数据预处理，将</a:t>
            </a:r>
            <a:r>
              <a:rPr lang="en-US" altLang="zh-CN" sz="1000" dirty="0">
                <a:solidFill>
                  <a:schemeClr val="tx1">
                    <a:lumMod val="75000"/>
                    <a:lumOff val="25000"/>
                  </a:schemeClr>
                </a:solidFill>
                <a:cs typeface="+mn-ea"/>
                <a:sym typeface="+mn-lt"/>
              </a:rPr>
              <a:t>2020</a:t>
            </a:r>
            <a:r>
              <a:rPr lang="zh-CN" altLang="en-US" sz="1000" dirty="0">
                <a:solidFill>
                  <a:schemeClr val="tx1">
                    <a:lumMod val="75000"/>
                    <a:lumOff val="25000"/>
                  </a:schemeClr>
                </a:solidFill>
                <a:cs typeface="+mn-ea"/>
                <a:sym typeface="+mn-lt"/>
              </a:rPr>
              <a:t>年至</a:t>
            </a:r>
            <a:r>
              <a:rPr lang="en-US" altLang="zh-CN" sz="1000" dirty="0">
                <a:solidFill>
                  <a:schemeClr val="tx1">
                    <a:lumMod val="75000"/>
                    <a:lumOff val="25000"/>
                  </a:schemeClr>
                </a:solidFill>
                <a:cs typeface="+mn-ea"/>
                <a:sym typeface="+mn-lt"/>
              </a:rPr>
              <a:t>2022</a:t>
            </a:r>
            <a:r>
              <a:rPr lang="zh-CN" altLang="en-US" sz="1000" dirty="0">
                <a:solidFill>
                  <a:schemeClr val="tx1">
                    <a:lumMod val="75000"/>
                    <a:lumOff val="25000"/>
                  </a:schemeClr>
                </a:solidFill>
                <a:cs typeface="+mn-ea"/>
                <a:sym typeface="+mn-lt"/>
              </a:rPr>
              <a:t>年中国各省市疫情数据过滤得到单日新增确诊病例大于</a:t>
            </a:r>
            <a:r>
              <a:rPr lang="en-US" altLang="zh-CN" sz="1000" dirty="0">
                <a:solidFill>
                  <a:schemeClr val="tx1">
                    <a:lumMod val="75000"/>
                    <a:lumOff val="25000"/>
                  </a:schemeClr>
                </a:solidFill>
                <a:cs typeface="+mn-ea"/>
                <a:sym typeface="+mn-lt"/>
              </a:rPr>
              <a:t>0</a:t>
            </a:r>
            <a:r>
              <a:rPr lang="zh-CN" altLang="en-US" sz="1000" dirty="0">
                <a:solidFill>
                  <a:schemeClr val="tx1">
                    <a:lumMod val="75000"/>
                    <a:lumOff val="25000"/>
                  </a:schemeClr>
                </a:solidFill>
                <a:cs typeface="+mn-ea"/>
                <a:sym typeface="+mn-lt"/>
              </a:rPr>
              <a:t>的条目，并加入行政区划信息的面积字段</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采用</a:t>
            </a:r>
            <a:r>
              <a:rPr lang="en-US" altLang="zh-CN" sz="1000" dirty="0">
                <a:solidFill>
                  <a:schemeClr val="tx1">
                    <a:lumMod val="75000"/>
                    <a:lumOff val="25000"/>
                  </a:schemeClr>
                </a:solidFill>
                <a:cs typeface="+mn-ea"/>
                <a:sym typeface="+mn-lt"/>
              </a:rPr>
              <a:t>RTQ Chen</a:t>
            </a:r>
            <a:r>
              <a:rPr lang="zh-CN" altLang="en-US" sz="1000" dirty="0">
                <a:solidFill>
                  <a:schemeClr val="tx1">
                    <a:lumMod val="75000"/>
                    <a:lumOff val="25000"/>
                  </a:schemeClr>
                </a:solidFill>
                <a:cs typeface="+mn-ea"/>
                <a:sym typeface="+mn-lt"/>
              </a:rPr>
              <a:t>教授在论文</a:t>
            </a:r>
            <a:r>
              <a:rPr lang="en-US" altLang="zh-CN" sz="1000" dirty="0">
                <a:solidFill>
                  <a:schemeClr val="tx1">
                    <a:lumMod val="75000"/>
                    <a:lumOff val="25000"/>
                  </a:schemeClr>
                </a:solidFill>
                <a:cs typeface="+mn-ea"/>
                <a:sym typeface="+mn-lt"/>
              </a:rPr>
              <a:t>Neural </a:t>
            </a:r>
            <a:r>
              <a:rPr lang="en-US" altLang="zh-CN" sz="1000" dirty="0" err="1">
                <a:solidFill>
                  <a:schemeClr val="tx1">
                    <a:lumMod val="75000"/>
                    <a:lumOff val="25000"/>
                  </a:schemeClr>
                </a:solidFill>
                <a:cs typeface="+mn-ea"/>
                <a:sym typeface="+mn-lt"/>
              </a:rPr>
              <a:t>spatio</a:t>
            </a:r>
            <a:r>
              <a:rPr lang="en-US" altLang="zh-CN" sz="1000" dirty="0">
                <a:solidFill>
                  <a:schemeClr val="tx1">
                    <a:lumMod val="75000"/>
                    <a:lumOff val="25000"/>
                  </a:schemeClr>
                </a:solidFill>
                <a:cs typeface="+mn-ea"/>
                <a:sym typeface="+mn-lt"/>
              </a:rPr>
              <a:t>-temporal point processes</a:t>
            </a:r>
            <a:r>
              <a:rPr lang="zh-CN" altLang="en-US" sz="1000" dirty="0">
                <a:solidFill>
                  <a:schemeClr val="tx1">
                    <a:lumMod val="75000"/>
                    <a:lumOff val="25000"/>
                  </a:schemeClr>
                </a:solidFill>
                <a:cs typeface="+mn-ea"/>
                <a:sym typeface="+mn-lt"/>
              </a:rPr>
              <a:t>中的模型训练方法在</a:t>
            </a:r>
            <a:r>
              <a:rPr lang="en-US" altLang="zh-CN" sz="1000" dirty="0">
                <a:solidFill>
                  <a:schemeClr val="tx1">
                    <a:lumMod val="75000"/>
                    <a:lumOff val="25000"/>
                  </a:schemeClr>
                </a:solidFill>
                <a:cs typeface="+mn-ea"/>
                <a:sym typeface="+mn-lt"/>
              </a:rPr>
              <a:t>1</a:t>
            </a:r>
            <a:r>
              <a:rPr lang="zh-CN" altLang="en-US" sz="1000" dirty="0">
                <a:solidFill>
                  <a:schemeClr val="tx1">
                    <a:lumMod val="75000"/>
                    <a:lumOff val="25000"/>
                  </a:schemeClr>
                </a:solidFill>
                <a:cs typeface="+mn-ea"/>
                <a:sym typeface="+mn-lt"/>
              </a:rPr>
              <a:t>中预处理得到的数据集上进行训练</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采用对数似然值对训练结果进行评价，对数似然值较大的其拟合效果更优</a:t>
            </a:r>
            <a:endParaRPr lang="en-US" altLang="zh-CN" sz="10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id="{D1473D8C-6F92-FB64-18AC-87218230F681}"/>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模型分析与研究结论</a:t>
            </a:r>
          </a:p>
        </p:txBody>
      </p:sp>
      <p:cxnSp>
        <p:nvCxnSpPr>
          <p:cNvPr id="32" name="直接连接符 31">
            <a:extLst>
              <a:ext uri="{FF2B5EF4-FFF2-40B4-BE49-F238E27FC236}">
                <a16:creationId xmlns:a16="http://schemas.microsoft.com/office/drawing/2014/main" id="{25361886-ACC9-40AE-7BB4-E5A3FAC25FD9}"/>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7" name="TextBox 1210">
            <a:extLst>
              <a:ext uri="{FF2B5EF4-FFF2-40B4-BE49-F238E27FC236}">
                <a16:creationId xmlns:a16="http://schemas.microsoft.com/office/drawing/2014/main" id="{E4B19745-5320-6066-4D86-F196DCCC246C}"/>
              </a:ext>
            </a:extLst>
          </p:cNvPr>
          <p:cNvSpPr/>
          <p:nvPr/>
        </p:nvSpPr>
        <p:spPr>
          <a:xfrm>
            <a:off x="4256229" y="1442730"/>
            <a:ext cx="341243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rgbClr val="1B4367"/>
                </a:solidFill>
                <a:cs typeface="+mn-ea"/>
                <a:sym typeface="+mn-lt"/>
              </a:rPr>
              <a:t>实验结果分析</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00EADD81-900D-46D4-2EB8-C1C63B2E9310}"/>
                  </a:ext>
                </a:extLst>
              </p:cNvPr>
              <p:cNvGraphicFramePr>
                <a:graphicFrameLocks noGrp="1"/>
              </p:cNvGraphicFramePr>
              <p:nvPr>
                <p:extLst>
                  <p:ext uri="{D42A27DB-BD31-4B8C-83A1-F6EECF244321}">
                    <p14:modId xmlns:p14="http://schemas.microsoft.com/office/powerpoint/2010/main" val="640689715"/>
                  </p:ext>
                </p:extLst>
              </p:nvPr>
            </p:nvGraphicFramePr>
            <p:xfrm>
              <a:off x="4256229" y="1782090"/>
              <a:ext cx="4887771" cy="1620000"/>
            </p:xfrm>
            <a:graphic>
              <a:graphicData uri="http://schemas.openxmlformats.org/drawingml/2006/table">
                <a:tbl>
                  <a:tblPr>
                    <a:tableStyleId>{5C22544A-7EE6-4342-B048-85BDC9FD1C3A}</a:tableStyleId>
                  </a:tblPr>
                  <a:tblGrid>
                    <a:gridCol w="1393135">
                      <a:extLst>
                        <a:ext uri="{9D8B030D-6E8A-4147-A177-3AD203B41FA5}">
                          <a16:colId xmlns:a16="http://schemas.microsoft.com/office/drawing/2014/main" val="2526655493"/>
                        </a:ext>
                      </a:extLst>
                    </a:gridCol>
                    <a:gridCol w="1654317">
                      <a:extLst>
                        <a:ext uri="{9D8B030D-6E8A-4147-A177-3AD203B41FA5}">
                          <a16:colId xmlns:a16="http://schemas.microsoft.com/office/drawing/2014/main" val="2776844905"/>
                        </a:ext>
                      </a:extLst>
                    </a:gridCol>
                    <a:gridCol w="1840319">
                      <a:extLst>
                        <a:ext uri="{9D8B030D-6E8A-4147-A177-3AD203B41FA5}">
                          <a16:colId xmlns:a16="http://schemas.microsoft.com/office/drawing/2014/main" val="1189119245"/>
                        </a:ext>
                      </a:extLst>
                    </a:gridCol>
                  </a:tblGrid>
                  <a:tr h="324000">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model</a:t>
                          </a:r>
                          <a:endParaRPr lang="zh-CN" sz="1050" b="1" kern="100" dirty="0">
                            <a:solidFill>
                              <a:schemeClr val="bg1"/>
                            </a:solidFill>
                            <a:effectLst/>
                            <a:latin typeface="+mn-lt"/>
                            <a:ea typeface="+mn-ea"/>
                            <a:cs typeface="+mn-cs"/>
                          </a:endParaRPr>
                        </a:p>
                      </a:txBody>
                      <a:tcPr marL="68580" marR="68580" marT="0" marB="0" anchor="ctr">
                        <a:solidFill>
                          <a:srgbClr val="2780AA"/>
                        </a:solidFill>
                      </a:tcPr>
                    </a:tc>
                    <a:tc>
                      <a:txBody>
                        <a:bodyPr/>
                        <a:lstStyle/>
                        <a:p>
                          <a:pPr marL="266700" indent="-13335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Spatial log-likelihood</a:t>
                          </a:r>
                          <a:endParaRPr lang="zh-CN" sz="1050" b="1" kern="100" dirty="0">
                            <a:solidFill>
                              <a:schemeClr val="bg1"/>
                            </a:solidFill>
                            <a:effectLst/>
                            <a:latin typeface="+mn-lt"/>
                            <a:ea typeface="+mn-ea"/>
                            <a:cs typeface="+mn-cs"/>
                          </a:endParaRPr>
                        </a:p>
                      </a:txBody>
                      <a:tcPr marL="68580" marR="68580" marT="0" marB="0" anchor="ctr">
                        <a:solidFill>
                          <a:srgbClr val="2780AA"/>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temporal log-likelihood</a:t>
                          </a:r>
                          <a:endParaRPr lang="zh-CN" sz="1050" b="1" kern="100" dirty="0">
                            <a:solidFill>
                              <a:schemeClr val="bg1"/>
                            </a:solidFill>
                            <a:effectLst/>
                            <a:latin typeface="+mn-lt"/>
                            <a:ea typeface="+mn-ea"/>
                            <a:cs typeface="+mn-cs"/>
                          </a:endParaRPr>
                        </a:p>
                      </a:txBody>
                      <a:tcPr marL="68580" marR="68580" marT="0" marB="0" anchor="ctr">
                        <a:solidFill>
                          <a:srgbClr val="2780AA"/>
                        </a:solidFill>
                      </a:tcPr>
                    </a:tc>
                    <a:extLst>
                      <a:ext uri="{0D108BD9-81ED-4DB2-BD59-A6C34878D82A}">
                        <a16:rowId xmlns:a16="http://schemas.microsoft.com/office/drawing/2014/main" val="3343169004"/>
                      </a:ext>
                    </a:extLst>
                  </a:tr>
                  <a:tr h="324000">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Poisson</a:t>
                          </a:r>
                          <a:endParaRPr lang="zh-CN"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-3.19491</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1.23</a:t>
                          </a:r>
                          <a:endParaRPr lang="zh-CN"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0.17915</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0.023</a:t>
                          </a:r>
                          <a:endParaRPr lang="zh-CN" sz="1050" b="1" kern="100" dirty="0">
                            <a:solidFill>
                              <a:schemeClr val="bg1"/>
                            </a:solidFill>
                            <a:effectLst/>
                            <a:latin typeface="+mn-lt"/>
                            <a:ea typeface="+mn-ea"/>
                            <a:cs typeface="+mn-cs"/>
                          </a:endParaRPr>
                        </a:p>
                      </a:txBody>
                      <a:tcPr marL="68580" marR="68580" marT="0" marB="0">
                        <a:solidFill>
                          <a:srgbClr val="1B4367"/>
                        </a:solidFill>
                      </a:tcPr>
                    </a:tc>
                    <a:extLst>
                      <a:ext uri="{0D108BD9-81ED-4DB2-BD59-A6C34878D82A}">
                        <a16:rowId xmlns:a16="http://schemas.microsoft.com/office/drawing/2014/main" val="1053573610"/>
                      </a:ext>
                    </a:extLst>
                  </a:tr>
                  <a:tr h="324000">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self-correcting</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-2.19491</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1.24</a:t>
                          </a:r>
                          <a:endParaRPr lang="zh-CN"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0.25971</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0.022</a:t>
                          </a:r>
                          <a:endParaRPr lang="zh-CN" sz="1050" b="1" kern="100" dirty="0">
                            <a:solidFill>
                              <a:schemeClr val="bg1"/>
                            </a:solidFill>
                            <a:effectLst/>
                            <a:latin typeface="+mn-lt"/>
                            <a:ea typeface="+mn-ea"/>
                            <a:cs typeface="+mn-cs"/>
                          </a:endParaRPr>
                        </a:p>
                      </a:txBody>
                      <a:tcPr marL="68580" marR="68580" marT="0" marB="0">
                        <a:solidFill>
                          <a:srgbClr val="1B4367"/>
                        </a:solidFill>
                      </a:tcPr>
                    </a:tc>
                    <a:extLst>
                      <a:ext uri="{0D108BD9-81ED-4DB2-BD59-A6C34878D82A}">
                        <a16:rowId xmlns:a16="http://schemas.microsoft.com/office/drawing/2014/main" val="2263499491"/>
                      </a:ext>
                    </a:extLst>
                  </a:tr>
                  <a:tr h="324000">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Hawkes</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-0.39191</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0.012</a:t>
                          </a:r>
                          <a:endParaRPr lang="zh-CN"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ct val="100000"/>
                            </a:lnSpc>
                            <a:spcBef>
                              <a:spcPts val="1200"/>
                            </a:spcBef>
                            <a:spcAft>
                              <a:spcPts val="1000"/>
                            </a:spcAft>
                          </a:pPr>
                          <a:r>
                            <a:rPr lang="en-US" sz="1050" b="1" kern="100" dirty="0">
                              <a:solidFill>
                                <a:schemeClr val="bg1"/>
                              </a:solidFill>
                              <a:effectLst/>
                              <a:latin typeface="+mn-lt"/>
                              <a:ea typeface="+mn-ea"/>
                              <a:cs typeface="+mn-cs"/>
                            </a:rPr>
                            <a:t>0.14253</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0.023</a:t>
                          </a:r>
                          <a:endParaRPr lang="zh-CN" sz="1050" b="1" kern="100" dirty="0">
                            <a:solidFill>
                              <a:schemeClr val="bg1"/>
                            </a:solidFill>
                            <a:effectLst/>
                            <a:latin typeface="+mn-lt"/>
                            <a:ea typeface="+mn-ea"/>
                            <a:cs typeface="+mn-cs"/>
                          </a:endParaRPr>
                        </a:p>
                      </a:txBody>
                      <a:tcPr marL="68580" marR="68580" marT="0" marB="0">
                        <a:solidFill>
                          <a:srgbClr val="1B4367"/>
                        </a:solidFill>
                      </a:tcPr>
                    </a:tc>
                    <a:extLst>
                      <a:ext uri="{0D108BD9-81ED-4DB2-BD59-A6C34878D82A}">
                        <a16:rowId xmlns:a16="http://schemas.microsoft.com/office/drawing/2014/main" val="657163587"/>
                      </a:ext>
                    </a:extLst>
                  </a:tr>
                  <a:tr h="324000">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neural Hawkes</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-0.38132</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a:solidFill>
                                <a:schemeClr val="bg1"/>
                              </a:solidFill>
                              <a:effectLst/>
                              <a:latin typeface="+mn-lt"/>
                              <a:ea typeface="+mn-ea"/>
                              <a:cs typeface="+mn-cs"/>
                            </a:rPr>
                            <a:t>0.022</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0.04132</a:t>
                          </a:r>
                          <a14:m>
                            <m:oMath xmlns:m="http://schemas.openxmlformats.org/officeDocument/2006/math">
                              <m:r>
                                <a:rPr lang="en-US" sz="1050" b="1" kern="100">
                                  <a:solidFill>
                                    <a:schemeClr val="bg1"/>
                                  </a:solidFill>
                                  <a:effectLst/>
                                  <a:latin typeface="Cambria Math" panose="02040503050406030204" pitchFamily="18" charset="0"/>
                                  <a:ea typeface="+mn-ea"/>
                                  <a:cs typeface="+mn-cs"/>
                                </a:rPr>
                                <m:t>±</m:t>
                              </m:r>
                            </m:oMath>
                          </a14:m>
                          <a:r>
                            <a:rPr lang="en-US" sz="1050" b="1" kern="100" dirty="0">
                              <a:solidFill>
                                <a:schemeClr val="bg1"/>
                              </a:solidFill>
                              <a:effectLst/>
                              <a:latin typeface="+mn-lt"/>
                              <a:ea typeface="+mn-ea"/>
                              <a:cs typeface="+mn-cs"/>
                            </a:rPr>
                            <a:t>0.013</a:t>
                          </a:r>
                          <a:endParaRPr lang="zh-CN" sz="1050" b="1" kern="100" dirty="0">
                            <a:solidFill>
                              <a:schemeClr val="bg1"/>
                            </a:solidFill>
                            <a:effectLst/>
                            <a:latin typeface="+mn-lt"/>
                            <a:ea typeface="+mn-ea"/>
                            <a:cs typeface="+mn-cs"/>
                          </a:endParaRPr>
                        </a:p>
                      </a:txBody>
                      <a:tcPr marL="68580" marR="68580" marT="0" marB="0">
                        <a:solidFill>
                          <a:srgbClr val="1B4367"/>
                        </a:solidFill>
                      </a:tcPr>
                    </a:tc>
                    <a:extLst>
                      <a:ext uri="{0D108BD9-81ED-4DB2-BD59-A6C34878D82A}">
                        <a16:rowId xmlns:a16="http://schemas.microsoft.com/office/drawing/2014/main" val="2816515187"/>
                      </a:ext>
                    </a:extLst>
                  </a:tr>
                </a:tbl>
              </a:graphicData>
            </a:graphic>
          </p:graphicFrame>
        </mc:Choice>
        <mc:Fallback xmlns="">
          <p:graphicFrame>
            <p:nvGraphicFramePr>
              <p:cNvPr id="2" name="表格 1">
                <a:extLst>
                  <a:ext uri="{FF2B5EF4-FFF2-40B4-BE49-F238E27FC236}">
                    <a16:creationId xmlns:a16="http://schemas.microsoft.com/office/drawing/2014/main" id="{00EADD81-900D-46D4-2EB8-C1C63B2E9310}"/>
                  </a:ext>
                </a:extLst>
              </p:cNvPr>
              <p:cNvGraphicFramePr>
                <a:graphicFrameLocks noGrp="1"/>
              </p:cNvGraphicFramePr>
              <p:nvPr>
                <p:extLst>
                  <p:ext uri="{D42A27DB-BD31-4B8C-83A1-F6EECF244321}">
                    <p14:modId xmlns:p14="http://schemas.microsoft.com/office/powerpoint/2010/main" val="640689715"/>
                  </p:ext>
                </p:extLst>
              </p:nvPr>
            </p:nvGraphicFramePr>
            <p:xfrm>
              <a:off x="4256229" y="1782090"/>
              <a:ext cx="4887771" cy="1620000"/>
            </p:xfrm>
            <a:graphic>
              <a:graphicData uri="http://schemas.openxmlformats.org/drawingml/2006/table">
                <a:tbl>
                  <a:tblPr>
                    <a:tableStyleId>{5C22544A-7EE6-4342-B048-85BDC9FD1C3A}</a:tableStyleId>
                  </a:tblPr>
                  <a:tblGrid>
                    <a:gridCol w="1393135">
                      <a:extLst>
                        <a:ext uri="{9D8B030D-6E8A-4147-A177-3AD203B41FA5}">
                          <a16:colId xmlns:a16="http://schemas.microsoft.com/office/drawing/2014/main" val="2526655493"/>
                        </a:ext>
                      </a:extLst>
                    </a:gridCol>
                    <a:gridCol w="1654317">
                      <a:extLst>
                        <a:ext uri="{9D8B030D-6E8A-4147-A177-3AD203B41FA5}">
                          <a16:colId xmlns:a16="http://schemas.microsoft.com/office/drawing/2014/main" val="2776844905"/>
                        </a:ext>
                      </a:extLst>
                    </a:gridCol>
                    <a:gridCol w="1840319">
                      <a:extLst>
                        <a:ext uri="{9D8B030D-6E8A-4147-A177-3AD203B41FA5}">
                          <a16:colId xmlns:a16="http://schemas.microsoft.com/office/drawing/2014/main" val="1189119245"/>
                        </a:ext>
                      </a:extLst>
                    </a:gridCol>
                  </a:tblGrid>
                  <a:tr h="324000">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model</a:t>
                          </a:r>
                          <a:endParaRPr lang="zh-CN" sz="1050" b="1" kern="100" dirty="0">
                            <a:solidFill>
                              <a:schemeClr val="bg1"/>
                            </a:solidFill>
                            <a:effectLst/>
                            <a:latin typeface="+mn-lt"/>
                            <a:ea typeface="+mn-ea"/>
                            <a:cs typeface="+mn-cs"/>
                          </a:endParaRPr>
                        </a:p>
                      </a:txBody>
                      <a:tcPr marL="68580" marR="68580" marT="0" marB="0" anchor="ctr">
                        <a:solidFill>
                          <a:srgbClr val="2780AA"/>
                        </a:solidFill>
                      </a:tcPr>
                    </a:tc>
                    <a:tc>
                      <a:txBody>
                        <a:bodyPr/>
                        <a:lstStyle/>
                        <a:p>
                          <a:pPr marL="266700" indent="-13335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Spatial log-likelihood</a:t>
                          </a:r>
                          <a:endParaRPr lang="zh-CN" sz="1050" b="1" kern="100" dirty="0">
                            <a:solidFill>
                              <a:schemeClr val="bg1"/>
                            </a:solidFill>
                            <a:effectLst/>
                            <a:latin typeface="+mn-lt"/>
                            <a:ea typeface="+mn-ea"/>
                            <a:cs typeface="+mn-cs"/>
                          </a:endParaRPr>
                        </a:p>
                      </a:txBody>
                      <a:tcPr marL="68580" marR="68580" marT="0" marB="0" anchor="ctr">
                        <a:solidFill>
                          <a:srgbClr val="2780AA"/>
                        </a:solidFill>
                      </a:tcPr>
                    </a:tc>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temporal log-likelihood</a:t>
                          </a:r>
                          <a:endParaRPr lang="zh-CN" sz="1050" b="1" kern="100" dirty="0">
                            <a:solidFill>
                              <a:schemeClr val="bg1"/>
                            </a:solidFill>
                            <a:effectLst/>
                            <a:latin typeface="+mn-lt"/>
                            <a:ea typeface="+mn-ea"/>
                            <a:cs typeface="+mn-cs"/>
                          </a:endParaRPr>
                        </a:p>
                      </a:txBody>
                      <a:tcPr marL="68580" marR="68580" marT="0" marB="0" anchor="ctr">
                        <a:solidFill>
                          <a:srgbClr val="2780AA"/>
                        </a:solidFill>
                      </a:tcPr>
                    </a:tc>
                    <a:extLst>
                      <a:ext uri="{0D108BD9-81ED-4DB2-BD59-A6C34878D82A}">
                        <a16:rowId xmlns:a16="http://schemas.microsoft.com/office/drawing/2014/main" val="3343169004"/>
                      </a:ext>
                    </a:extLst>
                  </a:tr>
                  <a:tr h="324000">
                    <a:tc>
                      <a:txBody>
                        <a:bodyPr/>
                        <a:lstStyle/>
                        <a:p>
                          <a:pPr marL="266700" algn="l" defTabSz="685800" rtl="0" eaLnBrk="1" latinLnBrk="0" hangingPunct="1">
                            <a:lnSpc>
                              <a:spcPts val="1100"/>
                            </a:lnSpc>
                            <a:spcBef>
                              <a:spcPts val="1200"/>
                            </a:spcBef>
                            <a:spcAft>
                              <a:spcPts val="1000"/>
                            </a:spcAft>
                          </a:pPr>
                          <a:r>
                            <a:rPr lang="en-US" sz="1050" b="1" kern="100" dirty="0">
                              <a:solidFill>
                                <a:schemeClr val="bg1"/>
                              </a:solidFill>
                              <a:effectLst/>
                              <a:latin typeface="+mn-lt"/>
                              <a:ea typeface="+mn-ea"/>
                              <a:cs typeface="+mn-cs"/>
                            </a:rPr>
                            <a:t>Poisson</a:t>
                          </a:r>
                          <a:endParaRPr lang="zh-CN" sz="1050" b="1" kern="100" dirty="0">
                            <a:solidFill>
                              <a:schemeClr val="bg1"/>
                            </a:solidFill>
                            <a:effectLst/>
                            <a:latin typeface="+mn-lt"/>
                            <a:ea typeface="+mn-ea"/>
                            <a:cs typeface="+mn-cs"/>
                          </a:endParaRPr>
                        </a:p>
                      </a:txBody>
                      <a:tcPr marL="68580" marR="68580" marT="0" marB="0" anchor="ctr">
                        <a:solidFill>
                          <a:srgbClr val="1B4367"/>
                        </a:solidFill>
                      </a:tcPr>
                    </a:tc>
                    <a:tc>
                      <a:txBody>
                        <a:bodyPr/>
                        <a:lstStyle/>
                        <a:p>
                          <a:endParaRPr lang="zh-CN"/>
                        </a:p>
                      </a:txBody>
                      <a:tcPr marL="68580" marR="68580" marT="0" marB="0" anchor="ctr">
                        <a:blipFill>
                          <a:blip r:embed="rId4"/>
                          <a:stretch>
                            <a:fillRect l="-84871" t="-109259" r="-112546" b="-300000"/>
                          </a:stretch>
                        </a:blipFill>
                      </a:tcPr>
                    </a:tc>
                    <a:tc>
                      <a:txBody>
                        <a:bodyPr/>
                        <a:lstStyle/>
                        <a:p>
                          <a:endParaRPr lang="zh-CN"/>
                        </a:p>
                      </a:txBody>
                      <a:tcPr marL="68580" marR="68580" marT="0" marB="0">
                        <a:blipFill>
                          <a:blip r:embed="rId4"/>
                          <a:stretch>
                            <a:fillRect l="-165894" t="-109259" r="-993" b="-300000"/>
                          </a:stretch>
                        </a:blipFill>
                      </a:tcPr>
                    </a:tc>
                    <a:extLst>
                      <a:ext uri="{0D108BD9-81ED-4DB2-BD59-A6C34878D82A}">
                        <a16:rowId xmlns:a16="http://schemas.microsoft.com/office/drawing/2014/main" val="1053573610"/>
                      </a:ext>
                    </a:extLst>
                  </a:tr>
                  <a:tr h="324000">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self-correcting</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endParaRPr lang="zh-CN"/>
                        </a:p>
                      </a:txBody>
                      <a:tcPr marL="68580" marR="68580" marT="0" marB="0" anchor="ctr">
                        <a:blipFill>
                          <a:blip r:embed="rId4"/>
                          <a:stretch>
                            <a:fillRect l="-84871" t="-213208" r="-112546" b="-205660"/>
                          </a:stretch>
                        </a:blipFill>
                      </a:tcPr>
                    </a:tc>
                    <a:tc>
                      <a:txBody>
                        <a:bodyPr/>
                        <a:lstStyle/>
                        <a:p>
                          <a:endParaRPr lang="zh-CN"/>
                        </a:p>
                      </a:txBody>
                      <a:tcPr marL="68580" marR="68580" marT="0" marB="0">
                        <a:blipFill>
                          <a:blip r:embed="rId4"/>
                          <a:stretch>
                            <a:fillRect l="-165894" t="-213208" r="-993" b="-205660"/>
                          </a:stretch>
                        </a:blipFill>
                      </a:tcPr>
                    </a:tc>
                    <a:extLst>
                      <a:ext uri="{0D108BD9-81ED-4DB2-BD59-A6C34878D82A}">
                        <a16:rowId xmlns:a16="http://schemas.microsoft.com/office/drawing/2014/main" val="2263499491"/>
                      </a:ext>
                    </a:extLst>
                  </a:tr>
                  <a:tr h="324000">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Hawkes</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endParaRPr lang="zh-CN"/>
                        </a:p>
                      </a:txBody>
                      <a:tcPr marL="68580" marR="68580" marT="0" marB="0" anchor="ctr">
                        <a:blipFill>
                          <a:blip r:embed="rId4"/>
                          <a:stretch>
                            <a:fillRect l="-84871" t="-307407" r="-112546" b="-101852"/>
                          </a:stretch>
                        </a:blipFill>
                      </a:tcPr>
                    </a:tc>
                    <a:tc>
                      <a:txBody>
                        <a:bodyPr/>
                        <a:lstStyle/>
                        <a:p>
                          <a:endParaRPr lang="zh-CN"/>
                        </a:p>
                      </a:txBody>
                      <a:tcPr marL="68580" marR="68580" marT="0" marB="0">
                        <a:blipFill>
                          <a:blip r:embed="rId4"/>
                          <a:stretch>
                            <a:fillRect l="-165894" t="-307407" r="-993" b="-101852"/>
                          </a:stretch>
                        </a:blipFill>
                      </a:tcPr>
                    </a:tc>
                    <a:extLst>
                      <a:ext uri="{0D108BD9-81ED-4DB2-BD59-A6C34878D82A}">
                        <a16:rowId xmlns:a16="http://schemas.microsoft.com/office/drawing/2014/main" val="657163587"/>
                      </a:ext>
                    </a:extLst>
                  </a:tr>
                  <a:tr h="324000">
                    <a:tc>
                      <a:txBody>
                        <a:bodyPr/>
                        <a:lstStyle/>
                        <a:p>
                          <a:pPr marL="266700" algn="l" defTabSz="685800" rtl="0" eaLnBrk="1" latinLnBrk="0" hangingPunct="1">
                            <a:lnSpc>
                              <a:spcPts val="1100"/>
                            </a:lnSpc>
                            <a:spcBef>
                              <a:spcPts val="1200"/>
                            </a:spcBef>
                            <a:spcAft>
                              <a:spcPts val="1000"/>
                            </a:spcAft>
                          </a:pPr>
                          <a:r>
                            <a:rPr lang="en-US" sz="1050" b="1" kern="100">
                              <a:solidFill>
                                <a:schemeClr val="bg1"/>
                              </a:solidFill>
                              <a:effectLst/>
                              <a:latin typeface="+mn-lt"/>
                              <a:ea typeface="+mn-ea"/>
                              <a:cs typeface="+mn-cs"/>
                            </a:rPr>
                            <a:t>neural Hawkes</a:t>
                          </a:r>
                          <a:endParaRPr lang="zh-CN" sz="1050" b="1" kern="100">
                            <a:solidFill>
                              <a:schemeClr val="bg1"/>
                            </a:solidFill>
                            <a:effectLst/>
                            <a:latin typeface="+mn-lt"/>
                            <a:ea typeface="+mn-ea"/>
                            <a:cs typeface="+mn-cs"/>
                          </a:endParaRPr>
                        </a:p>
                      </a:txBody>
                      <a:tcPr marL="68580" marR="68580" marT="0" marB="0" anchor="ctr">
                        <a:solidFill>
                          <a:srgbClr val="1B4367"/>
                        </a:solidFill>
                      </a:tcPr>
                    </a:tc>
                    <a:tc>
                      <a:txBody>
                        <a:bodyPr/>
                        <a:lstStyle/>
                        <a:p>
                          <a:endParaRPr lang="zh-CN"/>
                        </a:p>
                      </a:txBody>
                      <a:tcPr marL="68580" marR="68580" marT="0" marB="0" anchor="ctr">
                        <a:blipFill>
                          <a:blip r:embed="rId4"/>
                          <a:stretch>
                            <a:fillRect l="-84871" t="-415094" r="-112546" b="-3774"/>
                          </a:stretch>
                        </a:blipFill>
                      </a:tcPr>
                    </a:tc>
                    <a:tc>
                      <a:txBody>
                        <a:bodyPr/>
                        <a:lstStyle/>
                        <a:p>
                          <a:endParaRPr lang="zh-CN"/>
                        </a:p>
                      </a:txBody>
                      <a:tcPr marL="68580" marR="68580" marT="0" marB="0">
                        <a:blipFill>
                          <a:blip r:embed="rId4"/>
                          <a:stretch>
                            <a:fillRect l="-165894" t="-415094" r="-993" b="-3774"/>
                          </a:stretch>
                        </a:blipFill>
                      </a:tcPr>
                    </a:tc>
                    <a:extLst>
                      <a:ext uri="{0D108BD9-81ED-4DB2-BD59-A6C34878D82A}">
                        <a16:rowId xmlns:a16="http://schemas.microsoft.com/office/drawing/2014/main" val="2816515187"/>
                      </a:ext>
                    </a:extLst>
                  </a:tr>
                </a:tbl>
              </a:graphicData>
            </a:graphic>
          </p:graphicFrame>
        </mc:Fallback>
      </mc:AlternateContent>
      <p:sp>
        <p:nvSpPr>
          <p:cNvPr id="27" name="文本框 26">
            <a:extLst>
              <a:ext uri="{FF2B5EF4-FFF2-40B4-BE49-F238E27FC236}">
                <a16:creationId xmlns:a16="http://schemas.microsoft.com/office/drawing/2014/main" id="{3CFDD4A4-67AB-AF06-B1B1-C12C40B32851}"/>
              </a:ext>
            </a:extLst>
          </p:cNvPr>
          <p:cNvSpPr txBox="1"/>
          <p:nvPr/>
        </p:nvSpPr>
        <p:spPr>
          <a:xfrm>
            <a:off x="4256228" y="3568171"/>
            <a:ext cx="4887771" cy="707886"/>
          </a:xfrm>
          <a:prstGeom prst="rect">
            <a:avLst/>
          </a:prstGeom>
          <a:noFill/>
        </p:spPr>
        <p:txBody>
          <a:bodyPr wrap="square">
            <a:spAutoFit/>
          </a:bodyPr>
          <a:lstStyle/>
          <a:p>
            <a:r>
              <a:rPr lang="zh-CN" altLang="en-US" sz="1000" dirty="0">
                <a:solidFill>
                  <a:schemeClr val="tx1">
                    <a:lumMod val="75000"/>
                    <a:lumOff val="25000"/>
                  </a:schemeClr>
                </a:solidFill>
                <a:cs typeface="+mn-ea"/>
              </a:rPr>
              <a:t>总体来看，几个过程的空间对数似然值差别不大，表现都比较好。在时间对数似然值上，泊松过程模型和自校正模型表现较差，其关于强度函数的假设与实际新冠疫情爆发的时空过程有较大偏差，而基本的霍克斯过程实验结果已经表现相当良好，但基于神经的神经 </a:t>
            </a:r>
            <a:r>
              <a:rPr lang="en-US" altLang="zh-CN" sz="1000" dirty="0">
                <a:solidFill>
                  <a:schemeClr val="tx1">
                    <a:lumMod val="75000"/>
                    <a:lumOff val="25000"/>
                  </a:schemeClr>
                </a:solidFill>
                <a:cs typeface="+mn-ea"/>
              </a:rPr>
              <a:t>STPP </a:t>
            </a:r>
            <a:r>
              <a:rPr lang="zh-CN" altLang="en-US" sz="1000" dirty="0">
                <a:solidFill>
                  <a:schemeClr val="tx1">
                    <a:lumMod val="75000"/>
                    <a:lumOff val="25000"/>
                  </a:schemeClr>
                </a:solidFill>
                <a:cs typeface="+mn-ea"/>
              </a:rPr>
              <a:t>可以实现更好的空间可能性。</a:t>
            </a:r>
          </a:p>
        </p:txBody>
      </p:sp>
    </p:spTree>
    <p:extLst>
      <p:ext uri="{BB962C8B-B14F-4D97-AF65-F5344CB8AC3E}">
        <p14:creationId xmlns:p14="http://schemas.microsoft.com/office/powerpoint/2010/main" val="33955510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ppt_x"/>
                                          </p:val>
                                        </p:tav>
                                        <p:tav tm="100000">
                                          <p:val>
                                            <p:strVal val="#ppt_x"/>
                                          </p:val>
                                        </p:tav>
                                      </p:tavLst>
                                    </p:anim>
                                    <p:anim calcmode="lin" valueType="num">
                                      <p:cBhvr additive="base">
                                        <p:cTn id="19" dur="500" fill="hold"/>
                                        <p:tgtEl>
                                          <p:spTgt spid="34"/>
                                        </p:tgtEl>
                                        <p:attrNameLst>
                                          <p:attrName>ppt_y</p:attrName>
                                        </p:attrNameLst>
                                      </p:cBhvr>
                                      <p:tavLst>
                                        <p:tav tm="0">
                                          <p:val>
                                            <p:strVal val="0-#ppt_h/2"/>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1+#ppt_w/2"/>
                                          </p:val>
                                        </p:tav>
                                        <p:tav tm="100000">
                                          <p:val>
                                            <p:strVal val="#ppt_x"/>
                                          </p:val>
                                        </p:tav>
                                      </p:tavLst>
                                    </p:anim>
                                    <p:anim calcmode="lin" valueType="num">
                                      <p:cBhvr additive="base">
                                        <p:cTn id="27"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34" grpId="0"/>
      <p:bldP spid="49"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未来建议与总结</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79383543-E17B-BF4D-4194-61D3DE2D074F}"/>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a:extLst>
              <a:ext uri="{FF2B5EF4-FFF2-40B4-BE49-F238E27FC236}">
                <a16:creationId xmlns:a16="http://schemas.microsoft.com/office/drawing/2014/main" id="{564E4D27-87D1-625B-BB96-A34CF1CCD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373AD257-AEAC-C7F1-96CB-C87BE543B01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Picture 2">
            <a:extLst>
              <a:ext uri="{FF2B5EF4-FFF2-40B4-BE49-F238E27FC236}">
                <a16:creationId xmlns:a16="http://schemas.microsoft.com/office/drawing/2014/main" id="{8E11DD55-6FCD-627E-E8CA-D7A5F6077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410F4D59-6EA9-8B67-9786-8C10C8B65F5F}"/>
              </a:ext>
            </a:extLst>
          </p:cNvPr>
          <p:cNvGrpSpPr/>
          <p:nvPr/>
        </p:nvGrpSpPr>
        <p:grpSpPr>
          <a:xfrm>
            <a:off x="4898572" y="1133868"/>
            <a:ext cx="2694623" cy="1252783"/>
            <a:chOff x="6180940" y="3828220"/>
            <a:chExt cx="3592830" cy="1670376"/>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2B6CEB0-524F-D080-5AFE-C35B0DCC4760}"/>
                    </a:ext>
                  </a:extLst>
                </p:cNvPr>
                <p:cNvSpPr txBox="1"/>
                <p:nvPr/>
              </p:nvSpPr>
              <p:spPr>
                <a:xfrm>
                  <a:off x="6180940" y="4116509"/>
                  <a:ext cx="3592830" cy="1382087"/>
                </a:xfrm>
                <a:prstGeom prst="rect">
                  <a:avLst/>
                </a:prstGeom>
                <a:noFill/>
              </p:spPr>
              <p:txBody>
                <a:bodyPr wrap="square" rtlCol="0">
                  <a:spAutoFit/>
                </a:bodyPr>
                <a:lstStyle/>
                <a:p>
                  <a:pPr marL="228600" indent="-228600">
                    <a:lnSpc>
                      <a:spcPts val="1500"/>
                    </a:lnSpc>
                    <a:buAutoNum type="arabicPeriod"/>
                  </a:pPr>
                  <a:r>
                    <a:rPr lang="zh-CN" altLang="en-US" sz="1000" dirty="0">
                      <a:solidFill>
                        <a:schemeClr val="tx1">
                          <a:lumMod val="75000"/>
                          <a:lumOff val="25000"/>
                        </a:schemeClr>
                      </a:solidFill>
                      <a:cs typeface="+mn-ea"/>
                      <a:sym typeface="+mn-lt"/>
                    </a:rPr>
                    <a:t>可以依据实际情况对</a:t>
                  </a:r>
                  <a:r>
                    <a:rPr lang="en-US" altLang="zh-CN" sz="1000" dirty="0">
                      <a:solidFill>
                        <a:schemeClr val="tx1">
                          <a:lumMod val="75000"/>
                          <a:lumOff val="25000"/>
                        </a:schemeClr>
                      </a:solidFill>
                      <a:cs typeface="+mn-ea"/>
                      <a:sym typeface="+mn-lt"/>
                    </a:rPr>
                    <a:t>SEIR</a:t>
                  </a:r>
                  <a:r>
                    <a:rPr lang="zh-CN" altLang="en-US" sz="1000" dirty="0">
                      <a:solidFill>
                        <a:schemeClr val="tx1">
                          <a:lumMod val="75000"/>
                          <a:lumOff val="25000"/>
                        </a:schemeClr>
                      </a:solidFill>
                      <a:cs typeface="+mn-ea"/>
                      <a:sym typeface="+mn-lt"/>
                    </a:rPr>
                    <a:t>模型作出更多的修正，主要是仓室设置和模型假设</a:t>
                  </a:r>
                  <a:r>
                    <a:rPr lang="en-US" altLang="zh-CN" sz="1000" dirty="0">
                      <a:solidFill>
                        <a:schemeClr val="tx1">
                          <a:lumMod val="75000"/>
                          <a:lumOff val="25000"/>
                        </a:schemeClr>
                      </a:solidFill>
                      <a:cs typeface="+mn-ea"/>
                      <a:sym typeface="+mn-lt"/>
                    </a:rPr>
                    <a:t>(</a:t>
                  </a:r>
                  <a14:m>
                    <m:oMath xmlns:m="http://schemas.openxmlformats.org/officeDocument/2006/math">
                      <m:r>
                        <a:rPr lang="en-US" altLang="zh-CN" sz="1000" b="0" i="1" smtClean="0">
                          <a:solidFill>
                            <a:schemeClr val="tx1">
                              <a:lumMod val="75000"/>
                              <a:lumOff val="25000"/>
                            </a:schemeClr>
                          </a:solidFill>
                          <a:latin typeface="Cambria Math" panose="02040503050406030204" pitchFamily="18" charset="0"/>
                          <a:cs typeface="+mn-ea"/>
                          <a:sym typeface="+mn-lt"/>
                        </a:rPr>
                        <m:t>𝛼</m:t>
                      </m:r>
                      <m:r>
                        <a:rPr lang="en-US" altLang="zh-CN" sz="1000" b="0" i="1" smtClean="0">
                          <a:solidFill>
                            <a:schemeClr val="tx1">
                              <a:lumMod val="75000"/>
                              <a:lumOff val="25000"/>
                            </a:schemeClr>
                          </a:solidFill>
                          <a:latin typeface="Cambria Math" panose="02040503050406030204" pitchFamily="18" charset="0"/>
                          <a:cs typeface="+mn-ea"/>
                          <a:sym typeface="+mn-lt"/>
                        </a:rPr>
                        <m:t>, </m:t>
                      </m:r>
                      <m:r>
                        <a:rPr lang="en-US" altLang="zh-CN" sz="1000" b="0" i="1" smtClean="0">
                          <a:solidFill>
                            <a:schemeClr val="tx1">
                              <a:lumMod val="75000"/>
                              <a:lumOff val="25000"/>
                            </a:schemeClr>
                          </a:solidFill>
                          <a:latin typeface="Cambria Math" panose="02040503050406030204" pitchFamily="18" charset="0"/>
                          <a:cs typeface="+mn-ea"/>
                          <a:sym typeface="+mn-lt"/>
                        </a:rPr>
                        <m:t>𝛽</m:t>
                      </m:r>
                    </m:oMath>
                  </a14:m>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两方面。</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对于</a:t>
                  </a:r>
                  <a:r>
                    <a:rPr lang="en-US" altLang="zh-CN" sz="1000" dirty="0">
                      <a:solidFill>
                        <a:schemeClr val="tx1">
                          <a:lumMod val="75000"/>
                          <a:lumOff val="25000"/>
                        </a:schemeClr>
                      </a:solidFill>
                      <a:cs typeface="+mn-ea"/>
                      <a:sym typeface="+mn-lt"/>
                    </a:rPr>
                    <a:t>STPP</a:t>
                  </a:r>
                  <a:r>
                    <a:rPr lang="zh-CN" altLang="en-US" sz="1000" dirty="0">
                      <a:solidFill>
                        <a:schemeClr val="tx1">
                          <a:lumMod val="75000"/>
                          <a:lumOff val="25000"/>
                        </a:schemeClr>
                      </a:solidFill>
                      <a:cs typeface="+mn-ea"/>
                      <a:sym typeface="+mn-lt"/>
                    </a:rPr>
                    <a:t>模型的研究分析可以更加深入，可否利用到深圳市的详细病例数据？</a:t>
                  </a:r>
                  <a:endParaRPr lang="zh-CN" altLang="da-DK" sz="1000" dirty="0">
                    <a:solidFill>
                      <a:schemeClr val="tx1">
                        <a:lumMod val="75000"/>
                        <a:lumOff val="25000"/>
                      </a:schemeClr>
                    </a:solidFill>
                    <a:cs typeface="+mn-ea"/>
                    <a:sym typeface="+mn-lt"/>
                  </a:endParaRPr>
                </a:p>
              </p:txBody>
            </p:sp>
          </mc:Choice>
          <mc:Fallback xmlns="">
            <p:sp>
              <p:nvSpPr>
                <p:cNvPr id="12" name="文本框 11">
                  <a:extLst>
                    <a:ext uri="{FF2B5EF4-FFF2-40B4-BE49-F238E27FC236}">
                      <a16:creationId xmlns:a16="http://schemas.microsoft.com/office/drawing/2014/main" id="{92B6CEB0-524F-D080-5AFE-C35B0DCC4760}"/>
                    </a:ext>
                  </a:extLst>
                </p:cNvPr>
                <p:cNvSpPr txBox="1">
                  <a:spLocks noRot="1" noChangeAspect="1" noMove="1" noResize="1" noEditPoints="1" noAdjustHandles="1" noChangeArrowheads="1" noChangeShapeType="1" noTextEdit="1"/>
                </p:cNvSpPr>
                <p:nvPr/>
              </p:nvSpPr>
              <p:spPr>
                <a:xfrm>
                  <a:off x="6180940" y="4116509"/>
                  <a:ext cx="3592830" cy="1382087"/>
                </a:xfrm>
                <a:prstGeom prst="rect">
                  <a:avLst/>
                </a:prstGeom>
                <a:blipFill>
                  <a:blip r:embed="rId4"/>
                  <a:stretch>
                    <a:fillRect r="-1584" b="-1754"/>
                  </a:stretch>
                </a:blipFill>
              </p:spPr>
              <p:txBody>
                <a:bodyPr/>
                <a:lstStyle/>
                <a:p>
                  <a:r>
                    <a:rPr lang="zh-CN" altLang="en-US">
                      <a:noFill/>
                    </a:rPr>
                    <a:t> </a:t>
                  </a:r>
                </a:p>
              </p:txBody>
            </p:sp>
          </mc:Fallback>
        </mc:AlternateContent>
        <p:sp>
          <p:nvSpPr>
            <p:cNvPr id="13" name="TextBox 1956">
              <a:extLst>
                <a:ext uri="{FF2B5EF4-FFF2-40B4-BE49-F238E27FC236}">
                  <a16:creationId xmlns:a16="http://schemas.microsoft.com/office/drawing/2014/main" id="{106E9ED8-04AE-5BFB-3EEA-3A125F25E66E}"/>
                </a:ext>
              </a:extLst>
            </p:cNvPr>
            <p:cNvSpPr/>
            <p:nvPr/>
          </p:nvSpPr>
          <p:spPr>
            <a:xfrm>
              <a:off x="6184751" y="3828220"/>
              <a:ext cx="2086684"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未来建议</a:t>
              </a:r>
            </a:p>
          </p:txBody>
        </p:sp>
      </p:grpSp>
      <p:grpSp>
        <p:nvGrpSpPr>
          <p:cNvPr id="14" name="组合 13">
            <a:extLst>
              <a:ext uri="{FF2B5EF4-FFF2-40B4-BE49-F238E27FC236}">
                <a16:creationId xmlns:a16="http://schemas.microsoft.com/office/drawing/2014/main" id="{208088D8-B630-33BC-BFE5-B39720882528}"/>
              </a:ext>
            </a:extLst>
          </p:cNvPr>
          <p:cNvGrpSpPr/>
          <p:nvPr/>
        </p:nvGrpSpPr>
        <p:grpSpPr>
          <a:xfrm>
            <a:off x="4373422" y="988355"/>
            <a:ext cx="529947" cy="512815"/>
            <a:chOff x="5237224" y="1404429"/>
            <a:chExt cx="914912" cy="926470"/>
          </a:xfrm>
          <a:solidFill>
            <a:schemeClr val="bg1"/>
          </a:solidFill>
        </p:grpSpPr>
        <p:sp>
          <p:nvSpPr>
            <p:cNvPr id="15" name="Freeform 1812">
              <a:extLst>
                <a:ext uri="{FF2B5EF4-FFF2-40B4-BE49-F238E27FC236}">
                  <a16:creationId xmlns:a16="http://schemas.microsoft.com/office/drawing/2014/main" id="{E58632FE-6795-DF4E-F38B-D3707B3ACC52}"/>
                </a:ext>
              </a:extLst>
            </p:cNvPr>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16" name="组合 15">
              <a:extLst>
                <a:ext uri="{FF2B5EF4-FFF2-40B4-BE49-F238E27FC236}">
                  <a16:creationId xmlns:a16="http://schemas.microsoft.com/office/drawing/2014/main" id="{6147A13C-4FED-00E1-335C-1040C38DE588}"/>
                </a:ext>
              </a:extLst>
            </p:cNvPr>
            <p:cNvGrpSpPr/>
            <p:nvPr/>
          </p:nvGrpSpPr>
          <p:grpSpPr>
            <a:xfrm>
              <a:off x="5414070" y="1669201"/>
              <a:ext cx="567104" cy="386174"/>
              <a:chOff x="5842315" y="2065986"/>
              <a:chExt cx="592138" cy="403225"/>
            </a:xfrm>
            <a:grpFill/>
          </p:grpSpPr>
          <p:sp>
            <p:nvSpPr>
              <p:cNvPr id="17" name="Oval 14">
                <a:extLst>
                  <a:ext uri="{FF2B5EF4-FFF2-40B4-BE49-F238E27FC236}">
                    <a16:creationId xmlns:a16="http://schemas.microsoft.com/office/drawing/2014/main" id="{D417F12F-746B-CBA8-AABC-67AB5FF56906}"/>
                  </a:ext>
                </a:extLst>
              </p:cNvPr>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18" name="组合 17">
                <a:extLst>
                  <a:ext uri="{FF2B5EF4-FFF2-40B4-BE49-F238E27FC236}">
                    <a16:creationId xmlns:a16="http://schemas.microsoft.com/office/drawing/2014/main" id="{F9F50768-05C7-BB0E-0A40-A97F3E264BA8}"/>
                  </a:ext>
                </a:extLst>
              </p:cNvPr>
              <p:cNvGrpSpPr/>
              <p:nvPr/>
            </p:nvGrpSpPr>
            <p:grpSpPr>
              <a:xfrm>
                <a:off x="5842315" y="2112023"/>
                <a:ext cx="592138" cy="357188"/>
                <a:chOff x="5543551" y="2033588"/>
                <a:chExt cx="592138" cy="357188"/>
              </a:xfrm>
              <a:grpFill/>
            </p:grpSpPr>
            <p:sp>
              <p:nvSpPr>
                <p:cNvPr id="19" name="Freeform 15">
                  <a:extLst>
                    <a:ext uri="{FF2B5EF4-FFF2-40B4-BE49-F238E27FC236}">
                      <a16:creationId xmlns:a16="http://schemas.microsoft.com/office/drawing/2014/main" id="{16C52CF1-04FC-88D6-4A26-E6AD5403BE0B}"/>
                    </a:ext>
                  </a:extLst>
                </p:cNvPr>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20" name="Freeform 16">
                  <a:extLst>
                    <a:ext uri="{FF2B5EF4-FFF2-40B4-BE49-F238E27FC236}">
                      <a16:creationId xmlns:a16="http://schemas.microsoft.com/office/drawing/2014/main" id="{99466375-D803-31D3-C3B9-205BEC4489F8}"/>
                    </a:ext>
                  </a:extLst>
                </p:cNvPr>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21" name="Freeform 17">
                  <a:extLst>
                    <a:ext uri="{FF2B5EF4-FFF2-40B4-BE49-F238E27FC236}">
                      <a16:creationId xmlns:a16="http://schemas.microsoft.com/office/drawing/2014/main" id="{A57639E2-6B92-E2F7-5C32-8D066A0DFC0D}"/>
                    </a:ext>
                  </a:extLst>
                </p:cNvPr>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22" name="Freeform 18">
                  <a:extLst>
                    <a:ext uri="{FF2B5EF4-FFF2-40B4-BE49-F238E27FC236}">
                      <a16:creationId xmlns:a16="http://schemas.microsoft.com/office/drawing/2014/main" id="{A59F5CCD-7835-742D-C665-EA0966B022CA}"/>
                    </a:ext>
                  </a:extLst>
                </p:cNvPr>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25" name="Freeform 19">
                  <a:extLst>
                    <a:ext uri="{FF2B5EF4-FFF2-40B4-BE49-F238E27FC236}">
                      <a16:creationId xmlns:a16="http://schemas.microsoft.com/office/drawing/2014/main" id="{74360126-49F2-7470-C1B4-57368EEEE025}"/>
                    </a:ext>
                  </a:extLst>
                </p:cNvPr>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29" name="Freeform 20">
                  <a:extLst>
                    <a:ext uri="{FF2B5EF4-FFF2-40B4-BE49-F238E27FC236}">
                      <a16:creationId xmlns:a16="http://schemas.microsoft.com/office/drawing/2014/main" id="{617597A4-F84E-9108-3683-1DA4FD7FCCE4}"/>
                    </a:ext>
                  </a:extLst>
                </p:cNvPr>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Oval 21">
                  <a:extLst>
                    <a:ext uri="{FF2B5EF4-FFF2-40B4-BE49-F238E27FC236}">
                      <a16:creationId xmlns:a16="http://schemas.microsoft.com/office/drawing/2014/main" id="{3D72E0D1-D5A8-EB89-A9D6-D5581B0F2C8C}"/>
                    </a:ext>
                  </a:extLst>
                </p:cNvPr>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31" name="Freeform 22">
                  <a:extLst>
                    <a:ext uri="{FF2B5EF4-FFF2-40B4-BE49-F238E27FC236}">
                      <a16:creationId xmlns:a16="http://schemas.microsoft.com/office/drawing/2014/main" id="{952AA6D5-50FC-2730-3F7A-ADE37C22A6DA}"/>
                    </a:ext>
                  </a:extLst>
                </p:cNvPr>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23">
                  <a:extLst>
                    <a:ext uri="{FF2B5EF4-FFF2-40B4-BE49-F238E27FC236}">
                      <a16:creationId xmlns:a16="http://schemas.microsoft.com/office/drawing/2014/main" id="{BD2B0C6E-18EB-076B-D0E0-C6F5FD3F1BF6}"/>
                    </a:ext>
                  </a:extLst>
                </p:cNvPr>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3" name="Freeform 24">
                  <a:extLst>
                    <a:ext uri="{FF2B5EF4-FFF2-40B4-BE49-F238E27FC236}">
                      <a16:creationId xmlns:a16="http://schemas.microsoft.com/office/drawing/2014/main" id="{F279169D-22DF-F3D8-A421-ADFD623812DA}"/>
                    </a:ext>
                  </a:extLst>
                </p:cNvPr>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35" name="Freeform 25">
                  <a:extLst>
                    <a:ext uri="{FF2B5EF4-FFF2-40B4-BE49-F238E27FC236}">
                      <a16:creationId xmlns:a16="http://schemas.microsoft.com/office/drawing/2014/main" id="{EB20F7D4-14A2-A72E-131F-36BAEA642F34}"/>
                    </a:ext>
                  </a:extLst>
                </p:cNvPr>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36" name="组合 35">
            <a:extLst>
              <a:ext uri="{FF2B5EF4-FFF2-40B4-BE49-F238E27FC236}">
                <a16:creationId xmlns:a16="http://schemas.microsoft.com/office/drawing/2014/main" id="{1A109F93-F35D-8183-ED2D-830E81B5BFD1}"/>
              </a:ext>
            </a:extLst>
          </p:cNvPr>
          <p:cNvGrpSpPr/>
          <p:nvPr/>
        </p:nvGrpSpPr>
        <p:grpSpPr>
          <a:xfrm>
            <a:off x="4339451" y="2940741"/>
            <a:ext cx="559121" cy="562322"/>
            <a:chOff x="5237224" y="3759845"/>
            <a:chExt cx="914912" cy="926470"/>
          </a:xfrm>
          <a:solidFill>
            <a:schemeClr val="bg1"/>
          </a:solidFill>
        </p:grpSpPr>
        <p:sp>
          <p:nvSpPr>
            <p:cNvPr id="37" name="Freeform 1812">
              <a:extLst>
                <a:ext uri="{FF2B5EF4-FFF2-40B4-BE49-F238E27FC236}">
                  <a16:creationId xmlns:a16="http://schemas.microsoft.com/office/drawing/2014/main" id="{6718EF0C-CD8C-5035-A717-8E13813E0A53}"/>
                </a:ext>
              </a:extLst>
            </p:cNvPr>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38" name="组合 37">
              <a:extLst>
                <a:ext uri="{FF2B5EF4-FFF2-40B4-BE49-F238E27FC236}">
                  <a16:creationId xmlns:a16="http://schemas.microsoft.com/office/drawing/2014/main" id="{C1CCCCFB-E3F5-61A1-9665-671E90FF0578}"/>
                </a:ext>
              </a:extLst>
            </p:cNvPr>
            <p:cNvGrpSpPr/>
            <p:nvPr/>
          </p:nvGrpSpPr>
          <p:grpSpPr>
            <a:xfrm>
              <a:off x="5539564" y="3983837"/>
              <a:ext cx="345128" cy="512366"/>
              <a:chOff x="5649914" y="2946401"/>
              <a:chExt cx="360363" cy="534987"/>
            </a:xfrm>
            <a:grpFill/>
          </p:grpSpPr>
          <p:sp>
            <p:nvSpPr>
              <p:cNvPr id="39" name="Freeform 29">
                <a:extLst>
                  <a:ext uri="{FF2B5EF4-FFF2-40B4-BE49-F238E27FC236}">
                    <a16:creationId xmlns:a16="http://schemas.microsoft.com/office/drawing/2014/main" id="{17E6B820-F49B-255C-6D2F-FD62956DDC58}"/>
                  </a:ext>
                </a:extLst>
              </p:cNvPr>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30">
                <a:extLst>
                  <a:ext uri="{FF2B5EF4-FFF2-40B4-BE49-F238E27FC236}">
                    <a16:creationId xmlns:a16="http://schemas.microsoft.com/office/drawing/2014/main" id="{BA8FD2C0-32C6-2E0E-E289-4E90E998B831}"/>
                  </a:ext>
                </a:extLst>
              </p:cNvPr>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31">
                <a:extLst>
                  <a:ext uri="{FF2B5EF4-FFF2-40B4-BE49-F238E27FC236}">
                    <a16:creationId xmlns:a16="http://schemas.microsoft.com/office/drawing/2014/main" id="{11F0A16C-C65E-E2B0-9E25-BFDF9EB2C9E3}"/>
                  </a:ext>
                </a:extLst>
              </p:cNvPr>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32">
                <a:extLst>
                  <a:ext uri="{FF2B5EF4-FFF2-40B4-BE49-F238E27FC236}">
                    <a16:creationId xmlns:a16="http://schemas.microsoft.com/office/drawing/2014/main" id="{6AF98029-8CD3-10EB-132F-A97086C3AB26}"/>
                  </a:ext>
                </a:extLst>
              </p:cNvPr>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44" name="组合 43">
            <a:extLst>
              <a:ext uri="{FF2B5EF4-FFF2-40B4-BE49-F238E27FC236}">
                <a16:creationId xmlns:a16="http://schemas.microsoft.com/office/drawing/2014/main" id="{894BEC93-8D15-3C4D-BBED-86F0EE90BD45}"/>
              </a:ext>
            </a:extLst>
          </p:cNvPr>
          <p:cNvGrpSpPr/>
          <p:nvPr/>
        </p:nvGrpSpPr>
        <p:grpSpPr>
          <a:xfrm>
            <a:off x="4898572" y="3060242"/>
            <a:ext cx="2694623" cy="1445143"/>
            <a:chOff x="6180940" y="3828220"/>
            <a:chExt cx="3592830" cy="1926856"/>
          </a:xfrm>
        </p:grpSpPr>
        <p:sp>
          <p:nvSpPr>
            <p:cNvPr id="45" name="文本框 44">
              <a:extLst>
                <a:ext uri="{FF2B5EF4-FFF2-40B4-BE49-F238E27FC236}">
                  <a16:creationId xmlns:a16="http://schemas.microsoft.com/office/drawing/2014/main" id="{8A325A2B-3D58-E6B6-18A8-6DFCBB06A879}"/>
                </a:ext>
              </a:extLst>
            </p:cNvPr>
            <p:cNvSpPr txBox="1"/>
            <p:nvPr/>
          </p:nvSpPr>
          <p:spPr>
            <a:xfrm>
              <a:off x="6180940" y="4116509"/>
              <a:ext cx="3592830" cy="1638567"/>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本文首先获取得到了可靠的充实的数据集，随后对</a:t>
              </a:r>
              <a:r>
                <a:rPr lang="en-US" altLang="zh-CN" sz="1000" dirty="0">
                  <a:solidFill>
                    <a:schemeClr val="tx1">
                      <a:lumMod val="75000"/>
                      <a:lumOff val="25000"/>
                    </a:schemeClr>
                  </a:solidFill>
                  <a:cs typeface="+mn-ea"/>
                  <a:sym typeface="+mn-lt"/>
                </a:rPr>
                <a:t>SEIR</a:t>
              </a:r>
              <a:r>
                <a:rPr lang="zh-CN" altLang="en-US" sz="1000" dirty="0">
                  <a:solidFill>
                    <a:schemeClr val="tx1">
                      <a:lumMod val="75000"/>
                      <a:lumOff val="25000"/>
                    </a:schemeClr>
                  </a:solidFill>
                  <a:cs typeface="+mn-ea"/>
                  <a:sym typeface="+mn-lt"/>
                </a:rPr>
                <a:t>、</a:t>
              </a:r>
              <a:r>
                <a:rPr lang="en-US" altLang="zh-CN" sz="1000" dirty="0" err="1">
                  <a:solidFill>
                    <a:schemeClr val="tx1">
                      <a:lumMod val="75000"/>
                      <a:lumOff val="25000"/>
                    </a:schemeClr>
                  </a:solidFill>
                  <a:cs typeface="+mn-ea"/>
                  <a:sym typeface="+mn-lt"/>
                </a:rPr>
                <a:t>mSEIR</a:t>
              </a:r>
              <a:r>
                <a:rPr lang="zh-CN" altLang="en-US" sz="1000" dirty="0">
                  <a:solidFill>
                    <a:schemeClr val="tx1">
                      <a:lumMod val="75000"/>
                      <a:lumOff val="25000"/>
                    </a:schemeClr>
                  </a:solidFill>
                  <a:cs typeface="+mn-ea"/>
                  <a:sym typeface="+mn-lt"/>
                </a:rPr>
                <a:t>模型进行了参数拟合，在同一数据集上对</a:t>
              </a:r>
              <a:r>
                <a:rPr lang="en-US" altLang="zh-CN" sz="1000" dirty="0">
                  <a:solidFill>
                    <a:schemeClr val="tx1">
                      <a:lumMod val="75000"/>
                      <a:lumOff val="25000"/>
                    </a:schemeClr>
                  </a:solidFill>
                  <a:cs typeface="+mn-ea"/>
                  <a:sym typeface="+mn-lt"/>
                </a:rPr>
                <a:t>LSTM</a:t>
              </a:r>
              <a:r>
                <a:rPr lang="zh-CN" altLang="en-US" sz="1000" dirty="0">
                  <a:solidFill>
                    <a:schemeClr val="tx1">
                      <a:lumMod val="75000"/>
                      <a:lumOff val="25000"/>
                    </a:schemeClr>
                  </a:solidFill>
                  <a:cs typeface="+mn-ea"/>
                  <a:sym typeface="+mn-lt"/>
                </a:rPr>
                <a:t>模型进行训练，最后从时空点过程的角度对中国疫情数据进行了分析，对各个模型进行了比较，取得了有效进展。</a:t>
              </a:r>
              <a:endParaRPr lang="zh-CN" altLang="da-DK" sz="1000" dirty="0">
                <a:solidFill>
                  <a:schemeClr val="tx1">
                    <a:lumMod val="75000"/>
                    <a:lumOff val="25000"/>
                  </a:schemeClr>
                </a:solidFill>
                <a:cs typeface="+mn-ea"/>
                <a:sym typeface="+mn-lt"/>
              </a:endParaRPr>
            </a:p>
          </p:txBody>
        </p:sp>
        <p:sp>
          <p:nvSpPr>
            <p:cNvPr id="46" name="TextBox 1956">
              <a:extLst>
                <a:ext uri="{FF2B5EF4-FFF2-40B4-BE49-F238E27FC236}">
                  <a16:creationId xmlns:a16="http://schemas.microsoft.com/office/drawing/2014/main" id="{FF73C1A4-1D9D-A089-441B-E86B816F91F9}"/>
                </a:ext>
              </a:extLst>
            </p:cNvPr>
            <p:cNvSpPr/>
            <p:nvPr/>
          </p:nvSpPr>
          <p:spPr>
            <a:xfrm>
              <a:off x="6184751" y="3828220"/>
              <a:ext cx="2086684"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总结</a:t>
              </a:r>
            </a:p>
          </p:txBody>
        </p:sp>
      </p:grpSp>
      <p:sp>
        <p:nvSpPr>
          <p:cNvPr id="47" name="文本框 46">
            <a:extLst>
              <a:ext uri="{FF2B5EF4-FFF2-40B4-BE49-F238E27FC236}">
                <a16:creationId xmlns:a16="http://schemas.microsoft.com/office/drawing/2014/main" id="{7834671E-E7C5-4C87-4C0D-95CC3044179D}"/>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未来建议与总结</a:t>
            </a:r>
          </a:p>
        </p:txBody>
      </p:sp>
      <p:cxnSp>
        <p:nvCxnSpPr>
          <p:cNvPr id="48" name="直接连接符 47">
            <a:extLst>
              <a:ext uri="{FF2B5EF4-FFF2-40B4-BE49-F238E27FC236}">
                <a16:creationId xmlns:a16="http://schemas.microsoft.com/office/drawing/2014/main" id="{BEB90C78-4964-3CC3-3073-6BAF6CDCF737}"/>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3314" name="Picture 2">
            <a:extLst>
              <a:ext uri="{FF2B5EF4-FFF2-40B4-BE49-F238E27FC236}">
                <a16:creationId xmlns:a16="http://schemas.microsoft.com/office/drawing/2014/main" id="{10D261B0-91E9-16FE-34DF-6DC8FB19B7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57" y="1650233"/>
            <a:ext cx="4191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68522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选题背景与整体工作</a:t>
            </a: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数据收集和可视化</a:t>
            </a: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模型分析与研究结论</a:t>
            </a: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未来建议与总结</a:t>
            </a: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7F07CBD-92B8-A4F9-E0E6-1F2807B175C8}"/>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Picture 2">
            <a:extLst>
              <a:ext uri="{FF2B5EF4-FFF2-40B4-BE49-F238E27FC236}">
                <a16:creationId xmlns:a16="http://schemas.microsoft.com/office/drawing/2014/main" id="{26F00421-1FD5-6064-F072-A5CB63C4E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14018"/>
            <a:ext cx="4036712" cy="684803"/>
          </a:xfrm>
          <a:prstGeom prst="rect">
            <a:avLst/>
          </a:prstGeom>
          <a:noFill/>
        </p:spPr>
        <p:txBody>
          <a:bodyPr wrap="square" lIns="68580" tIns="34290" rIns="68580" bIns="34290" rtlCol="0">
            <a:spAutoFit/>
          </a:bodyPr>
          <a:lstStyle/>
          <a:p>
            <a:pPr algn="ctr">
              <a:defRPr/>
            </a:pPr>
            <a:r>
              <a:rPr lang="zh-CN" altLang="en-US" sz="4000" b="1" dirty="0">
                <a:solidFill>
                  <a:srgbClr val="1B4367"/>
                </a:solidFill>
                <a:cs typeface="+mn-ea"/>
                <a:sym typeface="+mn-lt"/>
              </a:rPr>
              <a:t>敬请批评指正</a:t>
            </a:r>
            <a:endParaRPr lang="en-US" altLang="zh-CN" sz="4000" b="1" dirty="0">
              <a:solidFill>
                <a:srgbClr val="1B4367"/>
              </a:solidFill>
              <a:cs typeface="+mn-ea"/>
              <a:sym typeface="+mn-lt"/>
            </a:endParaRPr>
          </a:p>
        </p:txBody>
      </p:sp>
      <p:sp>
        <p:nvSpPr>
          <p:cNvPr id="2" name="文本框 1"/>
          <p:cNvSpPr txBox="1"/>
          <p:nvPr/>
        </p:nvSpPr>
        <p:spPr>
          <a:xfrm>
            <a:off x="3193583" y="2787026"/>
            <a:ext cx="2397820" cy="346249"/>
          </a:xfrm>
          <a:prstGeom prst="rect">
            <a:avLst/>
          </a:prstGeom>
          <a:noFill/>
        </p:spPr>
        <p:txBody>
          <a:bodyPr wrap="square" lIns="68580" tIns="34290" rIns="68580" bIns="34290" rtlCol="0">
            <a:spAutoFit/>
          </a:bodyPr>
          <a:lstStyle/>
          <a:p>
            <a:pPr algn="ctr">
              <a:defRPr/>
            </a:pPr>
            <a:r>
              <a:rPr lang="en-US" altLang="zh-CN" sz="1800" dirty="0">
                <a:solidFill>
                  <a:srgbClr val="1B4367"/>
                </a:solidFill>
                <a:cs typeface="+mn-ea"/>
                <a:sym typeface="+mn-lt"/>
              </a:rPr>
              <a:t>18</a:t>
            </a:r>
            <a:r>
              <a:rPr lang="zh-CN" altLang="en-US" sz="1800" dirty="0">
                <a:solidFill>
                  <a:srgbClr val="1B4367"/>
                </a:solidFill>
                <a:cs typeface="+mn-ea"/>
                <a:sym typeface="+mn-lt"/>
              </a:rPr>
              <a:t>级计算机学院</a:t>
            </a:r>
            <a:r>
              <a:rPr lang="en-US" altLang="zh-CN" sz="1800" dirty="0">
                <a:solidFill>
                  <a:srgbClr val="1B4367"/>
                </a:solidFill>
                <a:cs typeface="+mn-ea"/>
                <a:sym typeface="+mn-lt"/>
              </a:rPr>
              <a:t>-</a:t>
            </a:r>
            <a:r>
              <a:rPr lang="zh-CN" altLang="en-US" sz="1800" dirty="0">
                <a:solidFill>
                  <a:srgbClr val="1B4367"/>
                </a:solidFill>
                <a:cs typeface="+mn-ea"/>
                <a:sym typeface="+mn-lt"/>
              </a:rPr>
              <a:t>段裕</a:t>
            </a:r>
          </a:p>
        </p:txBody>
      </p:sp>
      <p:sp>
        <p:nvSpPr>
          <p:cNvPr id="4" name="矩形 3">
            <a:extLst>
              <a:ext uri="{FF2B5EF4-FFF2-40B4-BE49-F238E27FC236}">
                <a16:creationId xmlns:a16="http://schemas.microsoft.com/office/drawing/2014/main" id="{FBF589B6-B16E-221F-21A7-DB3D281A56F7}"/>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Picture 2">
            <a:extLst>
              <a:ext uri="{FF2B5EF4-FFF2-40B4-BE49-F238E27FC236}">
                <a16:creationId xmlns:a16="http://schemas.microsoft.com/office/drawing/2014/main" id="{65C5E5FC-8C84-5AAA-2690-B22CF71A8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选题背景与整体工作</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8" name="矩形 7">
            <a:extLst>
              <a:ext uri="{FF2B5EF4-FFF2-40B4-BE49-F238E27FC236}">
                <a16:creationId xmlns:a16="http://schemas.microsoft.com/office/drawing/2014/main" id="{0F2CE5E9-5C7F-660A-5B7F-7F38D3FE2AC4}"/>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Picture 2">
            <a:extLst>
              <a:ext uri="{FF2B5EF4-FFF2-40B4-BE49-F238E27FC236}">
                <a16:creationId xmlns:a16="http://schemas.microsoft.com/office/drawing/2014/main" id="{D2DB7467-9B02-50E3-FD08-16A7F3F8F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460580" y="1472358"/>
            <a:ext cx="4282660" cy="3340802"/>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053431" y="1810855"/>
            <a:ext cx="335175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chemeClr val="bg1"/>
                </a:solidFill>
                <a:cs typeface="+mn-ea"/>
                <a:sym typeface="+mn-lt"/>
              </a:rPr>
              <a:t>2019-</a:t>
            </a:r>
            <a:r>
              <a:rPr lang="zh-CN" altLang="en-US" b="1" dirty="0">
                <a:solidFill>
                  <a:schemeClr val="bg1"/>
                </a:solidFill>
                <a:cs typeface="+mn-ea"/>
                <a:sym typeface="+mn-lt"/>
              </a:rPr>
              <a:t>新型冠状病毒肺炎（</a:t>
            </a:r>
            <a:r>
              <a:rPr lang="en-US" altLang="zh-CN" b="1" dirty="0">
                <a:solidFill>
                  <a:schemeClr val="bg1"/>
                </a:solidFill>
                <a:cs typeface="+mn-ea"/>
                <a:sym typeface="+mn-lt"/>
              </a:rPr>
              <a:t>COVID-19</a:t>
            </a:r>
            <a:r>
              <a:rPr lang="zh-CN" altLang="en-US" b="1" dirty="0">
                <a:solidFill>
                  <a:schemeClr val="bg1"/>
                </a:solidFill>
                <a:cs typeface="+mn-ea"/>
                <a:sym typeface="+mn-lt"/>
              </a:rPr>
              <a:t>）</a:t>
            </a:r>
          </a:p>
        </p:txBody>
      </p:sp>
      <p:sp>
        <p:nvSpPr>
          <p:cNvPr id="12" name="文本框 11"/>
          <p:cNvSpPr txBox="1"/>
          <p:nvPr/>
        </p:nvSpPr>
        <p:spPr>
          <a:xfrm>
            <a:off x="5053431" y="2140893"/>
            <a:ext cx="3417595"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bg1"/>
                </a:solidFill>
                <a:cs typeface="+mn-ea"/>
                <a:sym typeface="+mn-lt"/>
              </a:rPr>
              <a:t>2019</a:t>
            </a:r>
            <a:r>
              <a:rPr lang="zh-CN" altLang="en-US" sz="1000" dirty="0">
                <a:solidFill>
                  <a:schemeClr val="bg1"/>
                </a:solidFill>
                <a:cs typeface="+mn-ea"/>
                <a:sym typeface="+mn-lt"/>
              </a:rPr>
              <a:t>年末爆发的新冠疫情波及全球，对人们的生产生活造成了极大的影响和危害，展开中国疫情时空数据的收集与模型分析工作十分必要。</a:t>
            </a:r>
            <a:endParaRPr lang="en-US" altLang="zh-CN" sz="1000" dirty="0">
              <a:solidFill>
                <a:schemeClr val="bg1"/>
              </a:solidFill>
              <a:cs typeface="+mn-ea"/>
              <a:sym typeface="+mn-lt"/>
            </a:endParaRPr>
          </a:p>
        </p:txBody>
      </p:sp>
      <p:sp>
        <p:nvSpPr>
          <p:cNvPr id="16" name="文本框 15"/>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选题背景与整体工作</a:t>
            </a:r>
          </a:p>
        </p:txBody>
      </p:sp>
      <p:cxnSp>
        <p:nvCxnSpPr>
          <p:cNvPr id="3" name="直接连接符 2"/>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05691A0-0EDB-0235-3796-C0A6CB074FDA}"/>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Picture 2">
            <a:extLst>
              <a:ext uri="{FF2B5EF4-FFF2-40B4-BE49-F238E27FC236}">
                <a16:creationId xmlns:a16="http://schemas.microsoft.com/office/drawing/2014/main" id="{C5A4B780-4128-5F60-A86E-B8B413C07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a:extLst>
              <a:ext uri="{FF2B5EF4-FFF2-40B4-BE49-F238E27FC236}">
                <a16:creationId xmlns:a16="http://schemas.microsoft.com/office/drawing/2014/main" id="{BCF01F17-1649-BD2D-AFCB-8EA13CAAFC79}"/>
              </a:ext>
            </a:extLst>
          </p:cNvPr>
          <p:cNvSpPr>
            <a:spLocks noChangeArrowheads="1"/>
          </p:cNvSpPr>
          <p:nvPr/>
        </p:nvSpPr>
        <p:spPr bwMode="auto">
          <a:xfrm>
            <a:off x="400760" y="1472358"/>
            <a:ext cx="4059820" cy="3340802"/>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pic>
        <p:nvPicPr>
          <p:cNvPr id="3074" name="Picture 2">
            <a:extLst>
              <a:ext uri="{FF2B5EF4-FFF2-40B4-BE49-F238E27FC236}">
                <a16:creationId xmlns:a16="http://schemas.microsoft.com/office/drawing/2014/main" id="{F3942317-6D69-E4A5-6F38-A43C42DA9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27" y="1462947"/>
            <a:ext cx="3183043" cy="334080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1210">
            <a:extLst>
              <a:ext uri="{FF2B5EF4-FFF2-40B4-BE49-F238E27FC236}">
                <a16:creationId xmlns:a16="http://schemas.microsoft.com/office/drawing/2014/main" id="{1C17DBFD-EBAC-3159-F25A-9AF42AC7A746}"/>
              </a:ext>
            </a:extLst>
          </p:cNvPr>
          <p:cNvSpPr/>
          <p:nvPr/>
        </p:nvSpPr>
        <p:spPr>
          <a:xfrm>
            <a:off x="5053431" y="3347943"/>
            <a:ext cx="211339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中国疫情数据的建模分析</a:t>
            </a:r>
          </a:p>
        </p:txBody>
      </p:sp>
      <p:sp>
        <p:nvSpPr>
          <p:cNvPr id="27" name="文本框 26">
            <a:extLst>
              <a:ext uri="{FF2B5EF4-FFF2-40B4-BE49-F238E27FC236}">
                <a16:creationId xmlns:a16="http://schemas.microsoft.com/office/drawing/2014/main" id="{88EE7BFF-1EAC-264C-3C14-E31CF7582D1A}"/>
              </a:ext>
            </a:extLst>
          </p:cNvPr>
          <p:cNvSpPr txBox="1"/>
          <p:nvPr/>
        </p:nvSpPr>
        <p:spPr>
          <a:xfrm>
            <a:off x="5064046" y="3692455"/>
            <a:ext cx="3417595"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通过建模来分析数据已经成为一种研究的常用手段。本项目首先研究了传统的</a:t>
            </a:r>
            <a:r>
              <a:rPr lang="en-US" altLang="zh-CN" sz="1000" dirty="0">
                <a:solidFill>
                  <a:schemeClr val="bg1"/>
                </a:solidFill>
                <a:cs typeface="+mn-ea"/>
                <a:sym typeface="+mn-lt"/>
              </a:rPr>
              <a:t>SEIR</a:t>
            </a:r>
            <a:r>
              <a:rPr lang="zh-CN" altLang="en-US" sz="1000" dirty="0">
                <a:solidFill>
                  <a:schemeClr val="bg1"/>
                </a:solidFill>
                <a:cs typeface="+mn-ea"/>
                <a:sym typeface="+mn-lt"/>
              </a:rPr>
              <a:t>系列疫情趋势预测模型，其次又使用</a:t>
            </a:r>
            <a:r>
              <a:rPr lang="en-US" altLang="zh-CN" sz="1000" dirty="0">
                <a:solidFill>
                  <a:schemeClr val="bg1"/>
                </a:solidFill>
                <a:cs typeface="+mn-ea"/>
                <a:sym typeface="+mn-lt"/>
              </a:rPr>
              <a:t>LSTM</a:t>
            </a:r>
            <a:r>
              <a:rPr lang="zh-CN" altLang="en-US" sz="1000" dirty="0">
                <a:solidFill>
                  <a:schemeClr val="bg1"/>
                </a:solidFill>
                <a:cs typeface="+mn-ea"/>
                <a:sym typeface="+mn-lt"/>
              </a:rPr>
              <a:t>网络从时序分析的角度在与</a:t>
            </a:r>
            <a:r>
              <a:rPr lang="en-US" altLang="zh-CN" sz="1000" dirty="0">
                <a:solidFill>
                  <a:schemeClr val="bg1"/>
                </a:solidFill>
                <a:cs typeface="+mn-ea"/>
                <a:sym typeface="+mn-lt"/>
              </a:rPr>
              <a:t>SEIR</a:t>
            </a:r>
            <a:r>
              <a:rPr lang="zh-CN" altLang="en-US" sz="1000" dirty="0">
                <a:solidFill>
                  <a:schemeClr val="bg1"/>
                </a:solidFill>
                <a:cs typeface="+mn-ea"/>
                <a:sym typeface="+mn-lt"/>
              </a:rPr>
              <a:t>模型训练相同的数据集下进行了训练，最后结合时空点过程分析法对中国各省市疫情数据进行了研究。</a:t>
            </a:r>
            <a:endParaRPr lang="en-US" altLang="zh-CN" sz="1000" dirty="0">
              <a:solidFill>
                <a:schemeClr val="bg1"/>
              </a:solidFill>
              <a:cs typeface="+mn-ea"/>
              <a:sym typeface="+mn-lt"/>
            </a:endParaRPr>
          </a:p>
        </p:txBody>
      </p:sp>
    </p:spTree>
    <p:extLst>
      <p:ext uri="{BB962C8B-B14F-4D97-AF65-F5344CB8AC3E}">
        <p14:creationId xmlns:p14="http://schemas.microsoft.com/office/powerpoint/2010/main" val="152709825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数据收集和可视化</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矩形 5">
            <a:extLst>
              <a:ext uri="{FF2B5EF4-FFF2-40B4-BE49-F238E27FC236}">
                <a16:creationId xmlns:a16="http://schemas.microsoft.com/office/drawing/2014/main" id="{38A85CC8-4A8E-9A4C-0873-13A792119B75}"/>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a:extLst>
              <a:ext uri="{FF2B5EF4-FFF2-40B4-BE49-F238E27FC236}">
                <a16:creationId xmlns:a16="http://schemas.microsoft.com/office/drawing/2014/main" id="{C4F2D38F-5ECB-6564-AE1B-8D437FE29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8"/>
          <p:cNvSpPr txBox="1"/>
          <p:nvPr/>
        </p:nvSpPr>
        <p:spPr>
          <a:xfrm>
            <a:off x="843593" y="1184145"/>
            <a:ext cx="3464823"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在进行模型分析和实验之前，必须得到可靠的数据，同时可以先对数据进行一定的可视化分析以得到对数据的初步印象</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5830078" y="109889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爬取模块</a:t>
            </a:r>
          </a:p>
        </p:txBody>
      </p:sp>
      <p:sp>
        <p:nvSpPr>
          <p:cNvPr id="73" name="文本框 8"/>
          <p:cNvSpPr txBox="1"/>
          <p:nvPr/>
        </p:nvSpPr>
        <p:spPr>
          <a:xfrm>
            <a:off x="5774890" y="1463689"/>
            <a:ext cx="2270052"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关键模块，爬取原始网页内容</a:t>
            </a:r>
            <a:endParaRPr lang="en-US" altLang="zh-CN" sz="1000" dirty="0">
              <a:solidFill>
                <a:schemeClr val="tx1">
                  <a:lumMod val="75000"/>
                  <a:lumOff val="25000"/>
                </a:schemeClr>
              </a:solidFill>
              <a:cs typeface="+mn-ea"/>
              <a:sym typeface="+mn-lt"/>
            </a:endParaRPr>
          </a:p>
        </p:txBody>
      </p:sp>
      <p:sp>
        <p:nvSpPr>
          <p:cNvPr id="28" name="矩形 27">
            <a:extLst>
              <a:ext uri="{FF2B5EF4-FFF2-40B4-BE49-F238E27FC236}">
                <a16:creationId xmlns:a16="http://schemas.microsoft.com/office/drawing/2014/main" id="{30323750-2D3C-A3F2-F504-3B2BAB34142E}"/>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9" name="Picture 2">
            <a:extLst>
              <a:ext uri="{FF2B5EF4-FFF2-40B4-BE49-F238E27FC236}">
                <a16:creationId xmlns:a16="http://schemas.microsoft.com/office/drawing/2014/main" id="{12F117EE-BEF5-AD48-B7A8-4DCE83743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a:extLst>
              <a:ext uri="{FF2B5EF4-FFF2-40B4-BE49-F238E27FC236}">
                <a16:creationId xmlns:a16="http://schemas.microsoft.com/office/drawing/2014/main" id="{54B9AA92-BCE8-8068-08A9-0CDB7DD66B0E}"/>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数据收集和可视化</a:t>
            </a:r>
          </a:p>
        </p:txBody>
      </p:sp>
      <p:cxnSp>
        <p:nvCxnSpPr>
          <p:cNvPr id="31" name="直接连接符 30">
            <a:extLst>
              <a:ext uri="{FF2B5EF4-FFF2-40B4-BE49-F238E27FC236}">
                <a16:creationId xmlns:a16="http://schemas.microsoft.com/office/drawing/2014/main" id="{90DF20C4-CE7A-E7F7-EA97-197A73B9467F}"/>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2" name="Freeform 711">
            <a:extLst>
              <a:ext uri="{FF2B5EF4-FFF2-40B4-BE49-F238E27FC236}">
                <a16:creationId xmlns:a16="http://schemas.microsoft.com/office/drawing/2014/main" id="{9BB2037F-F4E3-F455-D33C-55E07C44247A}"/>
              </a:ext>
            </a:extLst>
          </p:cNvPr>
          <p:cNvSpPr>
            <a:spLocks/>
          </p:cNvSpPr>
          <p:nvPr/>
        </p:nvSpPr>
        <p:spPr bwMode="auto">
          <a:xfrm>
            <a:off x="316426" y="1144358"/>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pic>
        <p:nvPicPr>
          <p:cNvPr id="33" name="图片 32">
            <a:extLst>
              <a:ext uri="{FF2B5EF4-FFF2-40B4-BE49-F238E27FC236}">
                <a16:creationId xmlns:a16="http://schemas.microsoft.com/office/drawing/2014/main" id="{884A5008-C7B2-66EC-A979-EE295D10414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534" y="1717939"/>
            <a:ext cx="4052211" cy="3350022"/>
          </a:xfrm>
          <a:prstGeom prst="rect">
            <a:avLst/>
          </a:prstGeom>
          <a:noFill/>
          <a:ln>
            <a:noFill/>
          </a:ln>
        </p:spPr>
      </p:pic>
      <p:sp>
        <p:nvSpPr>
          <p:cNvPr id="34" name="任意多边形 19">
            <a:extLst>
              <a:ext uri="{FF2B5EF4-FFF2-40B4-BE49-F238E27FC236}">
                <a16:creationId xmlns:a16="http://schemas.microsoft.com/office/drawing/2014/main" id="{2557BFCE-F32F-2D96-A910-FF40D7E74C93}"/>
              </a:ext>
            </a:extLst>
          </p:cNvPr>
          <p:cNvSpPr>
            <a:spLocks/>
          </p:cNvSpPr>
          <p:nvPr/>
        </p:nvSpPr>
        <p:spPr bwMode="auto">
          <a:xfrm>
            <a:off x="5220197" y="1030769"/>
            <a:ext cx="465999" cy="432920"/>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1B4367"/>
          </a:solid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1100" b="1" dirty="0">
                <a:solidFill>
                  <a:schemeClr val="bg1"/>
                </a:solidFill>
                <a:latin typeface="微软雅黑" pitchFamily="34" charset="-122"/>
                <a:ea typeface="微软雅黑" pitchFamily="34" charset="-122"/>
              </a:rPr>
              <a:t>01</a:t>
            </a:r>
            <a:endParaRPr lang="zh-CN" altLang="en-US" sz="1100" b="1" dirty="0">
              <a:solidFill>
                <a:schemeClr val="bg1"/>
              </a:solidFill>
              <a:latin typeface="微软雅黑" pitchFamily="34" charset="-122"/>
              <a:ea typeface="微软雅黑" pitchFamily="34" charset="-122"/>
            </a:endParaRPr>
          </a:p>
        </p:txBody>
      </p:sp>
      <p:sp>
        <p:nvSpPr>
          <p:cNvPr id="35" name="TextBox 1210">
            <a:extLst>
              <a:ext uri="{FF2B5EF4-FFF2-40B4-BE49-F238E27FC236}">
                <a16:creationId xmlns:a16="http://schemas.microsoft.com/office/drawing/2014/main" id="{DBE8DD05-8407-7A11-D223-C0239C98AD93}"/>
              </a:ext>
            </a:extLst>
          </p:cNvPr>
          <p:cNvSpPr/>
          <p:nvPr/>
        </p:nvSpPr>
        <p:spPr>
          <a:xfrm>
            <a:off x="5830078" y="2376493"/>
            <a:ext cx="139525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数据预处理模块</a:t>
            </a:r>
          </a:p>
        </p:txBody>
      </p:sp>
      <p:sp>
        <p:nvSpPr>
          <p:cNvPr id="36" name="文本框 8">
            <a:extLst>
              <a:ext uri="{FF2B5EF4-FFF2-40B4-BE49-F238E27FC236}">
                <a16:creationId xmlns:a16="http://schemas.microsoft.com/office/drawing/2014/main" id="{9F9C73BE-7D6A-A195-7904-325EFDDDAF85}"/>
              </a:ext>
            </a:extLst>
          </p:cNvPr>
          <p:cNvSpPr txBox="1"/>
          <p:nvPr/>
        </p:nvSpPr>
        <p:spPr>
          <a:xfrm>
            <a:off x="5835180" y="2735300"/>
            <a:ext cx="227005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核心模块，需要对原始数据进行过滤和转化以得到合适的输入</a:t>
            </a:r>
            <a:endParaRPr lang="en-US" altLang="zh-CN" sz="1000" dirty="0">
              <a:solidFill>
                <a:schemeClr val="tx1">
                  <a:lumMod val="75000"/>
                  <a:lumOff val="25000"/>
                </a:schemeClr>
              </a:solidFill>
              <a:cs typeface="+mn-ea"/>
              <a:sym typeface="+mn-lt"/>
            </a:endParaRPr>
          </a:p>
        </p:txBody>
      </p:sp>
      <p:sp>
        <p:nvSpPr>
          <p:cNvPr id="37" name="任意多边形 19">
            <a:extLst>
              <a:ext uri="{FF2B5EF4-FFF2-40B4-BE49-F238E27FC236}">
                <a16:creationId xmlns:a16="http://schemas.microsoft.com/office/drawing/2014/main" id="{BDF20F4F-475F-583E-DBF6-8654810C1469}"/>
              </a:ext>
            </a:extLst>
          </p:cNvPr>
          <p:cNvSpPr>
            <a:spLocks/>
          </p:cNvSpPr>
          <p:nvPr/>
        </p:nvSpPr>
        <p:spPr bwMode="auto">
          <a:xfrm>
            <a:off x="5280487" y="2302380"/>
            <a:ext cx="465999" cy="432920"/>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1B4367"/>
          </a:solid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1100" b="1" dirty="0">
                <a:solidFill>
                  <a:schemeClr val="bg1"/>
                </a:solidFill>
                <a:latin typeface="微软雅黑" pitchFamily="34" charset="-122"/>
                <a:ea typeface="微软雅黑" pitchFamily="34" charset="-122"/>
              </a:rPr>
              <a:t>02</a:t>
            </a:r>
            <a:endParaRPr lang="zh-CN" altLang="en-US" sz="1100" b="1" dirty="0">
              <a:solidFill>
                <a:schemeClr val="bg1"/>
              </a:solidFill>
              <a:latin typeface="微软雅黑" pitchFamily="34" charset="-122"/>
              <a:ea typeface="微软雅黑" pitchFamily="34" charset="-122"/>
            </a:endParaRPr>
          </a:p>
        </p:txBody>
      </p:sp>
      <p:sp>
        <p:nvSpPr>
          <p:cNvPr id="38" name="TextBox 1210">
            <a:extLst>
              <a:ext uri="{FF2B5EF4-FFF2-40B4-BE49-F238E27FC236}">
                <a16:creationId xmlns:a16="http://schemas.microsoft.com/office/drawing/2014/main" id="{7368AC59-9B82-81CD-E652-1F60684D00D4}"/>
              </a:ext>
            </a:extLst>
          </p:cNvPr>
          <p:cNvSpPr/>
          <p:nvPr/>
        </p:nvSpPr>
        <p:spPr>
          <a:xfrm>
            <a:off x="5830078" y="3648104"/>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数据存取模块</a:t>
            </a:r>
          </a:p>
        </p:txBody>
      </p:sp>
      <p:sp>
        <p:nvSpPr>
          <p:cNvPr id="39" name="文本框 8">
            <a:extLst>
              <a:ext uri="{FF2B5EF4-FFF2-40B4-BE49-F238E27FC236}">
                <a16:creationId xmlns:a16="http://schemas.microsoft.com/office/drawing/2014/main" id="{EE52A303-84FE-6EDF-6501-80D4BEB22E4C}"/>
              </a:ext>
            </a:extLst>
          </p:cNvPr>
          <p:cNvSpPr txBox="1"/>
          <p:nvPr/>
        </p:nvSpPr>
        <p:spPr>
          <a:xfrm>
            <a:off x="5835180" y="4006911"/>
            <a:ext cx="227005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这一部分的工作主要交由</a:t>
            </a:r>
            <a:r>
              <a:rPr lang="en-US" altLang="zh-CN" sz="1000" dirty="0">
                <a:solidFill>
                  <a:schemeClr val="tx1">
                    <a:lumMod val="75000"/>
                    <a:lumOff val="25000"/>
                  </a:schemeClr>
                </a:solidFill>
                <a:cs typeface="+mn-ea"/>
                <a:sym typeface="+mn-lt"/>
              </a:rPr>
              <a:t>MySQL</a:t>
            </a:r>
            <a:r>
              <a:rPr lang="zh-CN" altLang="en-US" sz="1000" dirty="0">
                <a:solidFill>
                  <a:schemeClr val="tx1">
                    <a:lumMod val="75000"/>
                    <a:lumOff val="25000"/>
                  </a:schemeClr>
                </a:solidFill>
                <a:cs typeface="+mn-ea"/>
                <a:sym typeface="+mn-lt"/>
              </a:rPr>
              <a:t>数据库完成</a:t>
            </a:r>
            <a:endParaRPr lang="en-US" altLang="zh-CN" sz="1000" dirty="0">
              <a:solidFill>
                <a:schemeClr val="tx1">
                  <a:lumMod val="75000"/>
                  <a:lumOff val="25000"/>
                </a:schemeClr>
              </a:solidFill>
              <a:cs typeface="+mn-ea"/>
              <a:sym typeface="+mn-lt"/>
            </a:endParaRPr>
          </a:p>
        </p:txBody>
      </p:sp>
      <p:sp>
        <p:nvSpPr>
          <p:cNvPr id="40" name="任意多边形 19">
            <a:extLst>
              <a:ext uri="{FF2B5EF4-FFF2-40B4-BE49-F238E27FC236}">
                <a16:creationId xmlns:a16="http://schemas.microsoft.com/office/drawing/2014/main" id="{12EBE5AE-9E55-CCA6-E096-74B0817D0508}"/>
              </a:ext>
            </a:extLst>
          </p:cNvPr>
          <p:cNvSpPr>
            <a:spLocks/>
          </p:cNvSpPr>
          <p:nvPr/>
        </p:nvSpPr>
        <p:spPr bwMode="auto">
          <a:xfrm>
            <a:off x="5280487" y="3573991"/>
            <a:ext cx="465999" cy="432920"/>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solidFill>
            <a:srgbClr val="1B4367"/>
          </a:solid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1100" b="1" dirty="0">
                <a:solidFill>
                  <a:schemeClr val="bg1"/>
                </a:solidFill>
                <a:latin typeface="微软雅黑" pitchFamily="34" charset="-122"/>
                <a:ea typeface="微软雅黑" pitchFamily="34" charset="-122"/>
              </a:rPr>
              <a:t>01</a:t>
            </a:r>
            <a:endParaRPr lang="zh-CN" altLang="en-US" sz="1100" b="1" dirty="0">
              <a:solidFill>
                <a:schemeClr val="bg1"/>
              </a:solidFill>
              <a:latin typeface="微软雅黑" pitchFamily="34" charset="-122"/>
              <a:ea typeface="微软雅黑" pitchFamily="34" charset="-122"/>
            </a:endParaRPr>
          </a:p>
        </p:txBody>
      </p:sp>
      <p:sp>
        <p:nvSpPr>
          <p:cNvPr id="43" name="文本框 42">
            <a:extLst>
              <a:ext uri="{FF2B5EF4-FFF2-40B4-BE49-F238E27FC236}">
                <a16:creationId xmlns:a16="http://schemas.microsoft.com/office/drawing/2014/main" id="{F6433D9B-625D-10FB-88AE-175B7F3D0398}"/>
              </a:ext>
            </a:extLst>
          </p:cNvPr>
          <p:cNvSpPr txBox="1"/>
          <p:nvPr/>
        </p:nvSpPr>
        <p:spPr>
          <a:xfrm>
            <a:off x="4236270" y="2157706"/>
            <a:ext cx="465999" cy="247048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数据爬取预处理系统</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5827685" y="990508"/>
            <a:ext cx="2694623" cy="1445143"/>
            <a:chOff x="6180940" y="3828220"/>
            <a:chExt cx="3592830" cy="1926856"/>
          </a:xfrm>
        </p:grpSpPr>
        <p:sp>
          <p:nvSpPr>
            <p:cNvPr id="6" name="文本框 5"/>
            <p:cNvSpPr txBox="1"/>
            <p:nvPr/>
          </p:nvSpPr>
          <p:spPr>
            <a:xfrm>
              <a:off x="6180940" y="4116509"/>
              <a:ext cx="3592830" cy="1638567"/>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首先从实际的疫情通报看，可以获取到中国各省市的每日疫情数据，其次对于可能还需要考虑中国各省市本身的基本信息，例如占地面积，最后为了对深圳市患者有更详细的分析，本项目还收集整理了深圳市的患者数据</a:t>
              </a:r>
              <a:endParaRPr lang="zh-CN" altLang="da-DK" sz="1000" dirty="0">
                <a:solidFill>
                  <a:schemeClr val="tx1">
                    <a:lumMod val="75000"/>
                    <a:lumOff val="25000"/>
                  </a:schemeClr>
                </a:solidFill>
                <a:cs typeface="+mn-ea"/>
                <a:sym typeface="+mn-lt"/>
              </a:endParaRPr>
            </a:p>
          </p:txBody>
        </p:sp>
        <p:sp>
          <p:nvSpPr>
            <p:cNvPr id="7" name="TextBox 1956"/>
            <p:cNvSpPr/>
            <p:nvPr/>
          </p:nvSpPr>
          <p:spPr>
            <a:xfrm>
              <a:off x="6184751" y="3828220"/>
              <a:ext cx="2086684"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数据需求分析</a:t>
              </a:r>
            </a:p>
          </p:txBody>
        </p:sp>
      </p:grpSp>
      <p:grpSp>
        <p:nvGrpSpPr>
          <p:cNvPr id="70" name="组合 69"/>
          <p:cNvGrpSpPr/>
          <p:nvPr/>
        </p:nvGrpSpPr>
        <p:grpSpPr>
          <a:xfrm>
            <a:off x="5302535" y="844995"/>
            <a:ext cx="529947" cy="512815"/>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2" name="组合 71"/>
          <p:cNvGrpSpPr/>
          <p:nvPr/>
        </p:nvGrpSpPr>
        <p:grpSpPr>
          <a:xfrm>
            <a:off x="5294044" y="2596071"/>
            <a:ext cx="559121" cy="562322"/>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sp>
        <p:nvSpPr>
          <p:cNvPr id="58" name="矩形 57">
            <a:extLst>
              <a:ext uri="{FF2B5EF4-FFF2-40B4-BE49-F238E27FC236}">
                <a16:creationId xmlns:a16="http://schemas.microsoft.com/office/drawing/2014/main" id="{75937D11-E1DA-3EB7-1FAE-A5EAB244F9C8}"/>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9" name="Picture 2">
            <a:extLst>
              <a:ext uri="{FF2B5EF4-FFF2-40B4-BE49-F238E27FC236}">
                <a16:creationId xmlns:a16="http://schemas.microsoft.com/office/drawing/2014/main" id="{AD9A7809-C839-CB4D-2B3D-836CBB1DB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60" name="文本框 59">
            <a:extLst>
              <a:ext uri="{FF2B5EF4-FFF2-40B4-BE49-F238E27FC236}">
                <a16:creationId xmlns:a16="http://schemas.microsoft.com/office/drawing/2014/main" id="{F2E6980F-A189-55C1-1978-FE7BF5492F5B}"/>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数据收集和可视化</a:t>
            </a:r>
          </a:p>
        </p:txBody>
      </p:sp>
      <p:cxnSp>
        <p:nvCxnSpPr>
          <p:cNvPr id="61" name="直接连接符 60">
            <a:extLst>
              <a:ext uri="{FF2B5EF4-FFF2-40B4-BE49-F238E27FC236}">
                <a16:creationId xmlns:a16="http://schemas.microsoft.com/office/drawing/2014/main" id="{415AADA1-0474-7174-72B9-A59ADC94EE4E}"/>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C18C0E7D-9116-B712-B8DB-3621346F6607}"/>
              </a:ext>
            </a:extLst>
          </p:cNvPr>
          <p:cNvGraphicFramePr>
            <a:graphicFrameLocks noGrp="1"/>
          </p:cNvGraphicFramePr>
          <p:nvPr>
            <p:extLst>
              <p:ext uri="{D42A27DB-BD31-4B8C-83A1-F6EECF244321}">
                <p14:modId xmlns:p14="http://schemas.microsoft.com/office/powerpoint/2010/main" val="3705162320"/>
              </p:ext>
            </p:extLst>
          </p:nvPr>
        </p:nvGraphicFramePr>
        <p:xfrm>
          <a:off x="379867" y="1949048"/>
          <a:ext cx="4726356" cy="2549847"/>
        </p:xfrm>
        <a:graphic>
          <a:graphicData uri="http://schemas.openxmlformats.org/drawingml/2006/table">
            <a:tbl>
              <a:tblPr>
                <a:tableStyleId>{5C22544A-7EE6-4342-B048-85BDC9FD1C3A}</a:tableStyleId>
              </a:tblPr>
              <a:tblGrid>
                <a:gridCol w="1181589">
                  <a:extLst>
                    <a:ext uri="{9D8B030D-6E8A-4147-A177-3AD203B41FA5}">
                      <a16:colId xmlns:a16="http://schemas.microsoft.com/office/drawing/2014/main" val="1489965614"/>
                    </a:ext>
                  </a:extLst>
                </a:gridCol>
                <a:gridCol w="940584">
                  <a:extLst>
                    <a:ext uri="{9D8B030D-6E8A-4147-A177-3AD203B41FA5}">
                      <a16:colId xmlns:a16="http://schemas.microsoft.com/office/drawing/2014/main" val="2877599649"/>
                    </a:ext>
                  </a:extLst>
                </a:gridCol>
                <a:gridCol w="1105318">
                  <a:extLst>
                    <a:ext uri="{9D8B030D-6E8A-4147-A177-3AD203B41FA5}">
                      <a16:colId xmlns:a16="http://schemas.microsoft.com/office/drawing/2014/main" val="3060718231"/>
                    </a:ext>
                  </a:extLst>
                </a:gridCol>
                <a:gridCol w="1498865">
                  <a:extLst>
                    <a:ext uri="{9D8B030D-6E8A-4147-A177-3AD203B41FA5}">
                      <a16:colId xmlns:a16="http://schemas.microsoft.com/office/drawing/2014/main" val="3034923134"/>
                    </a:ext>
                  </a:extLst>
                </a:gridCol>
              </a:tblGrid>
              <a:tr h="548053">
                <a:tc>
                  <a:txBody>
                    <a:bodyPr/>
                    <a:lstStyle/>
                    <a:p>
                      <a:pPr marL="266700" algn="ctr">
                        <a:lnSpc>
                          <a:spcPts val="1100"/>
                        </a:lnSpc>
                        <a:spcBef>
                          <a:spcPts val="1200"/>
                        </a:spcBef>
                        <a:spcAft>
                          <a:spcPts val="1000"/>
                        </a:spcAft>
                      </a:pPr>
                      <a:r>
                        <a:rPr lang="zh-CN" sz="1050" b="1" kern="100" dirty="0">
                          <a:solidFill>
                            <a:schemeClr val="bg1"/>
                          </a:solidFill>
                          <a:effectLst/>
                          <a:latin typeface="+mn-lt"/>
                        </a:rPr>
                        <a:t>数据集名称 </a:t>
                      </a:r>
                      <a:endParaRPr lang="zh-CN" sz="1200" b="1"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80AA"/>
                    </a:solidFill>
                  </a:tcPr>
                </a:tc>
                <a:tc>
                  <a:txBody>
                    <a:bodyPr/>
                    <a:lstStyle/>
                    <a:p>
                      <a:pPr marL="133350" indent="-133350" algn="ctr">
                        <a:lnSpc>
                          <a:spcPts val="1100"/>
                        </a:lnSpc>
                        <a:spcBef>
                          <a:spcPts val="1200"/>
                        </a:spcBef>
                        <a:spcAft>
                          <a:spcPts val="1000"/>
                        </a:spcAft>
                      </a:pPr>
                      <a:r>
                        <a:rPr lang="zh-CN" sz="1050" b="1" kern="100" dirty="0">
                          <a:solidFill>
                            <a:schemeClr val="bg1"/>
                          </a:solidFill>
                          <a:effectLst/>
                          <a:latin typeface="+mn-lt"/>
                        </a:rPr>
                        <a:t>主键</a:t>
                      </a:r>
                      <a:endParaRPr lang="zh-CN" sz="1200" b="1"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80AA"/>
                    </a:solidFill>
                  </a:tcPr>
                </a:tc>
                <a:tc>
                  <a:txBody>
                    <a:bodyPr/>
                    <a:lstStyle/>
                    <a:p>
                      <a:pPr marL="266700" algn="ctr">
                        <a:lnSpc>
                          <a:spcPts val="1100"/>
                        </a:lnSpc>
                        <a:spcBef>
                          <a:spcPts val="1200"/>
                        </a:spcBef>
                        <a:spcAft>
                          <a:spcPts val="1000"/>
                        </a:spcAft>
                      </a:pPr>
                      <a:r>
                        <a:rPr lang="zh-CN" sz="1050" b="1" kern="100" dirty="0">
                          <a:solidFill>
                            <a:schemeClr val="bg1"/>
                          </a:solidFill>
                          <a:effectLst/>
                          <a:latin typeface="+mn-lt"/>
                        </a:rPr>
                        <a:t>数据集大小</a:t>
                      </a:r>
                      <a:endParaRPr lang="zh-CN" sz="1200" b="1"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80AA"/>
                    </a:solidFill>
                  </a:tcPr>
                </a:tc>
                <a:tc>
                  <a:txBody>
                    <a:bodyPr/>
                    <a:lstStyle/>
                    <a:p>
                      <a:pPr marL="266700" algn="ctr">
                        <a:lnSpc>
                          <a:spcPts val="1100"/>
                        </a:lnSpc>
                        <a:spcBef>
                          <a:spcPts val="1200"/>
                        </a:spcBef>
                        <a:spcAft>
                          <a:spcPts val="1000"/>
                        </a:spcAft>
                      </a:pPr>
                      <a:r>
                        <a:rPr lang="zh-CN" sz="1050" b="1" kern="100" dirty="0">
                          <a:solidFill>
                            <a:schemeClr val="bg1"/>
                          </a:solidFill>
                          <a:effectLst/>
                          <a:latin typeface="+mn-lt"/>
                        </a:rPr>
                        <a:t>主要字段</a:t>
                      </a:r>
                      <a:endParaRPr lang="zh-CN" sz="1200" b="1"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80AA"/>
                    </a:solidFill>
                  </a:tcPr>
                </a:tc>
                <a:extLst>
                  <a:ext uri="{0D108BD9-81ED-4DB2-BD59-A6C34878D82A}">
                    <a16:rowId xmlns:a16="http://schemas.microsoft.com/office/drawing/2014/main" val="867604453"/>
                  </a:ext>
                </a:extLst>
              </a:tr>
              <a:tr h="548053">
                <a:tc>
                  <a:txBody>
                    <a:bodyPr/>
                    <a:lstStyle/>
                    <a:p>
                      <a:pPr algn="ctr">
                        <a:spcBef>
                          <a:spcPts val="1200"/>
                        </a:spcBef>
                      </a:pPr>
                      <a:r>
                        <a:rPr lang="zh-CN" sz="1050" kern="100">
                          <a:solidFill>
                            <a:schemeClr val="bg1"/>
                          </a:solidFill>
                          <a:effectLst/>
                          <a:latin typeface="+mn-lt"/>
                        </a:rPr>
                        <a:t>中国各省市疫情数据集</a:t>
                      </a:r>
                      <a:endParaRPr lang="zh-CN" sz="1200" kern="10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zh-CN" sz="1050" kern="100" dirty="0">
                          <a:solidFill>
                            <a:schemeClr val="bg1"/>
                          </a:solidFill>
                          <a:effectLst/>
                          <a:latin typeface="+mn-lt"/>
                        </a:rPr>
                        <a:t>日期、城市行政代码</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en-US" sz="1050" kern="100" dirty="0">
                          <a:solidFill>
                            <a:schemeClr val="bg1"/>
                          </a:solidFill>
                          <a:effectLst/>
                          <a:latin typeface="+mn-lt"/>
                        </a:rPr>
                        <a:t>381, 156</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zh-CN" sz="1050" kern="100">
                          <a:solidFill>
                            <a:schemeClr val="bg1"/>
                          </a:solidFill>
                          <a:effectLst/>
                          <a:latin typeface="+mn-lt"/>
                        </a:rPr>
                        <a:t>新增确诊、新增治愈、累计确诊、累计治愈等</a:t>
                      </a:r>
                      <a:endParaRPr lang="zh-CN" sz="1200" kern="10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extLst>
                  <a:ext uri="{0D108BD9-81ED-4DB2-BD59-A6C34878D82A}">
                    <a16:rowId xmlns:a16="http://schemas.microsoft.com/office/drawing/2014/main" val="2617316187"/>
                  </a:ext>
                </a:extLst>
              </a:tr>
              <a:tr h="807634">
                <a:tc>
                  <a:txBody>
                    <a:bodyPr/>
                    <a:lstStyle/>
                    <a:p>
                      <a:pPr algn="ctr">
                        <a:spcBef>
                          <a:spcPts val="1200"/>
                        </a:spcBef>
                      </a:pPr>
                      <a:r>
                        <a:rPr lang="zh-CN" sz="1050" kern="100">
                          <a:solidFill>
                            <a:schemeClr val="bg1"/>
                          </a:solidFill>
                          <a:effectLst/>
                          <a:latin typeface="+mn-lt"/>
                        </a:rPr>
                        <a:t>中国行政区划数据集</a:t>
                      </a:r>
                      <a:endParaRPr lang="zh-CN" sz="1200" kern="10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zh-CN" sz="1050" kern="100" dirty="0">
                          <a:solidFill>
                            <a:schemeClr val="bg1"/>
                          </a:solidFill>
                          <a:effectLst/>
                          <a:latin typeface="+mn-lt"/>
                        </a:rPr>
                        <a:t>城市（乡镇）行政代码</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en-US" sz="1050" kern="100" dirty="0">
                          <a:solidFill>
                            <a:schemeClr val="bg1"/>
                          </a:solidFill>
                          <a:effectLst/>
                          <a:latin typeface="+mn-lt"/>
                        </a:rPr>
                        <a:t>3, 071</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zh-CN" sz="1050" kern="100" dirty="0">
                          <a:solidFill>
                            <a:schemeClr val="bg1"/>
                          </a:solidFill>
                          <a:effectLst/>
                          <a:latin typeface="+mn-lt"/>
                        </a:rPr>
                        <a:t>人口数、占地面积、政府所在地名称、政府所在地经度、政府所在地纬度等</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extLst>
                  <a:ext uri="{0D108BD9-81ED-4DB2-BD59-A6C34878D82A}">
                    <a16:rowId xmlns:a16="http://schemas.microsoft.com/office/drawing/2014/main" val="775718938"/>
                  </a:ext>
                </a:extLst>
              </a:tr>
              <a:tr h="646107">
                <a:tc>
                  <a:txBody>
                    <a:bodyPr/>
                    <a:lstStyle/>
                    <a:p>
                      <a:pPr algn="ctr">
                        <a:spcBef>
                          <a:spcPts val="1200"/>
                        </a:spcBef>
                      </a:pPr>
                      <a:r>
                        <a:rPr lang="zh-CN" sz="1050" kern="100">
                          <a:solidFill>
                            <a:schemeClr val="bg1"/>
                          </a:solidFill>
                          <a:effectLst/>
                          <a:latin typeface="+mn-lt"/>
                        </a:rPr>
                        <a:t>深圳市病例数据集</a:t>
                      </a:r>
                      <a:endParaRPr lang="zh-CN" sz="1200" kern="10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zh-CN" sz="1050" kern="100" dirty="0">
                          <a:solidFill>
                            <a:schemeClr val="bg1"/>
                          </a:solidFill>
                          <a:effectLst/>
                          <a:latin typeface="+mn-lt"/>
                        </a:rPr>
                        <a:t>病例编号</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en-US" sz="1050" kern="100">
                          <a:solidFill>
                            <a:schemeClr val="bg1"/>
                          </a:solidFill>
                          <a:effectLst/>
                          <a:latin typeface="+mn-lt"/>
                        </a:rPr>
                        <a:t>1, 084</a:t>
                      </a:r>
                      <a:endParaRPr lang="zh-CN" sz="1200" kern="10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tc>
                  <a:txBody>
                    <a:bodyPr/>
                    <a:lstStyle/>
                    <a:p>
                      <a:pPr algn="ctr">
                        <a:spcBef>
                          <a:spcPts val="1200"/>
                        </a:spcBef>
                      </a:pPr>
                      <a:r>
                        <a:rPr lang="zh-CN" sz="1050" kern="100" dirty="0">
                          <a:solidFill>
                            <a:schemeClr val="bg1"/>
                          </a:solidFill>
                          <a:effectLst/>
                          <a:latin typeface="+mn-lt"/>
                        </a:rPr>
                        <a:t>确诊时间、性别、年龄、常居地名称、常居地经度、常居地纬度</a:t>
                      </a:r>
                      <a:endParaRPr lang="zh-CN" sz="1200" kern="100" dirty="0">
                        <a:solidFill>
                          <a:schemeClr val="bg1"/>
                        </a:solidFill>
                        <a:effectLst/>
                        <a:latin typeface="+mn-lt"/>
                        <a:ea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4367"/>
                    </a:solidFill>
                  </a:tcPr>
                </a:tc>
                <a:extLst>
                  <a:ext uri="{0D108BD9-81ED-4DB2-BD59-A6C34878D82A}">
                    <a16:rowId xmlns:a16="http://schemas.microsoft.com/office/drawing/2014/main" val="2525487108"/>
                  </a:ext>
                </a:extLst>
              </a:tr>
            </a:tbl>
          </a:graphicData>
        </a:graphic>
      </p:graphicFrame>
      <p:sp>
        <p:nvSpPr>
          <p:cNvPr id="78" name="文本框 8">
            <a:extLst>
              <a:ext uri="{FF2B5EF4-FFF2-40B4-BE49-F238E27FC236}">
                <a16:creationId xmlns:a16="http://schemas.microsoft.com/office/drawing/2014/main" id="{7F8EEA51-1FB8-1E78-A9F5-555925CF9071}"/>
              </a:ext>
            </a:extLst>
          </p:cNvPr>
          <p:cNvSpPr txBox="1"/>
          <p:nvPr/>
        </p:nvSpPr>
        <p:spPr>
          <a:xfrm>
            <a:off x="843593" y="1298793"/>
            <a:ext cx="3464823"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需要什么样的数据？如何获取？</a:t>
            </a:r>
            <a:endParaRPr lang="en-US" altLang="zh-CN" sz="1000" dirty="0">
              <a:solidFill>
                <a:schemeClr val="tx1">
                  <a:lumMod val="75000"/>
                  <a:lumOff val="25000"/>
                </a:schemeClr>
              </a:solidFill>
              <a:cs typeface="+mn-ea"/>
              <a:sym typeface="+mn-lt"/>
            </a:endParaRPr>
          </a:p>
        </p:txBody>
      </p:sp>
      <p:sp>
        <p:nvSpPr>
          <p:cNvPr id="79" name="Freeform 711">
            <a:extLst>
              <a:ext uri="{FF2B5EF4-FFF2-40B4-BE49-F238E27FC236}">
                <a16:creationId xmlns:a16="http://schemas.microsoft.com/office/drawing/2014/main" id="{53440D5C-DBD2-A73D-1AA9-044313310855}"/>
              </a:ext>
            </a:extLst>
          </p:cNvPr>
          <p:cNvSpPr>
            <a:spLocks/>
          </p:cNvSpPr>
          <p:nvPr/>
        </p:nvSpPr>
        <p:spPr bwMode="auto">
          <a:xfrm>
            <a:off x="316426" y="1144358"/>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83" name="组合 82">
            <a:extLst>
              <a:ext uri="{FF2B5EF4-FFF2-40B4-BE49-F238E27FC236}">
                <a16:creationId xmlns:a16="http://schemas.microsoft.com/office/drawing/2014/main" id="{CF731D01-3E73-8DB9-1369-BC4C8ACDF1BB}"/>
              </a:ext>
            </a:extLst>
          </p:cNvPr>
          <p:cNvGrpSpPr/>
          <p:nvPr/>
        </p:nvGrpSpPr>
        <p:grpSpPr>
          <a:xfrm>
            <a:off x="5853165" y="2715573"/>
            <a:ext cx="2694623" cy="868062"/>
            <a:chOff x="6180940" y="3828220"/>
            <a:chExt cx="3592830" cy="1157415"/>
          </a:xfrm>
        </p:grpSpPr>
        <p:sp>
          <p:nvSpPr>
            <p:cNvPr id="84" name="文本框 83">
              <a:extLst>
                <a:ext uri="{FF2B5EF4-FFF2-40B4-BE49-F238E27FC236}">
                  <a16:creationId xmlns:a16="http://schemas.microsoft.com/office/drawing/2014/main" id="{4C550756-6346-285F-8AEC-28BFDCDFBABC}"/>
                </a:ext>
              </a:extLst>
            </p:cNvPr>
            <p:cNvSpPr txBox="1"/>
            <p:nvPr/>
          </p:nvSpPr>
          <p:spPr>
            <a:xfrm>
              <a:off x="6180940" y="4116509"/>
              <a:ext cx="3592830" cy="869126"/>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正如需求分析所示，最终得到了三个基本数据集，后续模型的训练可以基于这三个基本数据集展开</a:t>
              </a:r>
              <a:endParaRPr lang="zh-CN" altLang="da-DK" sz="1000" dirty="0">
                <a:solidFill>
                  <a:schemeClr val="tx1">
                    <a:lumMod val="75000"/>
                    <a:lumOff val="25000"/>
                  </a:schemeClr>
                </a:solidFill>
                <a:cs typeface="+mn-ea"/>
                <a:sym typeface="+mn-lt"/>
              </a:endParaRPr>
            </a:p>
          </p:txBody>
        </p:sp>
        <p:sp>
          <p:nvSpPr>
            <p:cNvPr id="85" name="TextBox 1956">
              <a:extLst>
                <a:ext uri="{FF2B5EF4-FFF2-40B4-BE49-F238E27FC236}">
                  <a16:creationId xmlns:a16="http://schemas.microsoft.com/office/drawing/2014/main" id="{7BA1D347-2F44-8A56-77C9-6C3AA19413CB}"/>
                </a:ext>
              </a:extLst>
            </p:cNvPr>
            <p:cNvSpPr/>
            <p:nvPr/>
          </p:nvSpPr>
          <p:spPr>
            <a:xfrm>
              <a:off x="6184751" y="3828220"/>
              <a:ext cx="2086684"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数据集概览</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5353687" y="1782160"/>
            <a:ext cx="559121" cy="562322"/>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sp>
        <p:nvSpPr>
          <p:cNvPr id="58" name="矩形 57">
            <a:extLst>
              <a:ext uri="{FF2B5EF4-FFF2-40B4-BE49-F238E27FC236}">
                <a16:creationId xmlns:a16="http://schemas.microsoft.com/office/drawing/2014/main" id="{75937D11-E1DA-3EB7-1FAE-A5EAB244F9C8}"/>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9" name="Picture 2">
            <a:extLst>
              <a:ext uri="{FF2B5EF4-FFF2-40B4-BE49-F238E27FC236}">
                <a16:creationId xmlns:a16="http://schemas.microsoft.com/office/drawing/2014/main" id="{AD9A7809-C839-CB4D-2B3D-836CBB1DB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60" name="文本框 59">
            <a:extLst>
              <a:ext uri="{FF2B5EF4-FFF2-40B4-BE49-F238E27FC236}">
                <a16:creationId xmlns:a16="http://schemas.microsoft.com/office/drawing/2014/main" id="{F2E6980F-A189-55C1-1978-FE7BF5492F5B}"/>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数据收集和可视化</a:t>
            </a:r>
          </a:p>
        </p:txBody>
      </p:sp>
      <p:cxnSp>
        <p:nvCxnSpPr>
          <p:cNvPr id="61" name="直接连接符 60">
            <a:extLst>
              <a:ext uri="{FF2B5EF4-FFF2-40B4-BE49-F238E27FC236}">
                <a16:creationId xmlns:a16="http://schemas.microsoft.com/office/drawing/2014/main" id="{415AADA1-0474-7174-72B9-A59ADC94EE4E}"/>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8" name="文本框 8">
            <a:extLst>
              <a:ext uri="{FF2B5EF4-FFF2-40B4-BE49-F238E27FC236}">
                <a16:creationId xmlns:a16="http://schemas.microsoft.com/office/drawing/2014/main" id="{7F8EEA51-1FB8-1E78-A9F5-555925CF9071}"/>
              </a:ext>
            </a:extLst>
          </p:cNvPr>
          <p:cNvSpPr txBox="1"/>
          <p:nvPr/>
        </p:nvSpPr>
        <p:spPr>
          <a:xfrm>
            <a:off x="663044" y="1441617"/>
            <a:ext cx="4497544"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在整理得到数据集后，可以进行一定的可视化分析，提前对数据有一定的了解</a:t>
            </a:r>
            <a:endParaRPr lang="en-US" altLang="zh-CN" sz="1000" dirty="0">
              <a:solidFill>
                <a:schemeClr val="tx1">
                  <a:lumMod val="75000"/>
                  <a:lumOff val="25000"/>
                </a:schemeClr>
              </a:solidFill>
              <a:cs typeface="+mn-ea"/>
              <a:sym typeface="+mn-lt"/>
            </a:endParaRPr>
          </a:p>
        </p:txBody>
      </p:sp>
      <p:sp>
        <p:nvSpPr>
          <p:cNvPr id="79" name="Freeform 711">
            <a:extLst>
              <a:ext uri="{FF2B5EF4-FFF2-40B4-BE49-F238E27FC236}">
                <a16:creationId xmlns:a16="http://schemas.microsoft.com/office/drawing/2014/main" id="{53440D5C-DBD2-A73D-1AA9-044313310855}"/>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83" name="组合 82">
            <a:extLst>
              <a:ext uri="{FF2B5EF4-FFF2-40B4-BE49-F238E27FC236}">
                <a16:creationId xmlns:a16="http://schemas.microsoft.com/office/drawing/2014/main" id="{CF731D01-3E73-8DB9-1369-BC4C8ACDF1BB}"/>
              </a:ext>
            </a:extLst>
          </p:cNvPr>
          <p:cNvGrpSpPr/>
          <p:nvPr/>
        </p:nvGrpSpPr>
        <p:grpSpPr>
          <a:xfrm>
            <a:off x="5912808" y="1893389"/>
            <a:ext cx="2694623" cy="2022589"/>
            <a:chOff x="6180940" y="3828220"/>
            <a:chExt cx="3592830" cy="1425852"/>
          </a:xfrm>
        </p:grpSpPr>
        <p:sp>
          <p:nvSpPr>
            <p:cNvPr id="84" name="文本框 83">
              <a:extLst>
                <a:ext uri="{FF2B5EF4-FFF2-40B4-BE49-F238E27FC236}">
                  <a16:creationId xmlns:a16="http://schemas.microsoft.com/office/drawing/2014/main" id="{4C550756-6346-285F-8AEC-28BFDCDFBABC}"/>
                </a:ext>
              </a:extLst>
            </p:cNvPr>
            <p:cNvSpPr txBox="1"/>
            <p:nvPr/>
          </p:nvSpPr>
          <p:spPr>
            <a:xfrm>
              <a:off x="6180940" y="4116509"/>
              <a:ext cx="3592830" cy="1137563"/>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界面分为左中右三部分：</a:t>
              </a:r>
              <a:endParaRPr lang="en-US" altLang="zh-CN" sz="1000" dirty="0">
                <a:solidFill>
                  <a:schemeClr val="tx1">
                    <a:lumMod val="75000"/>
                    <a:lumOff val="25000"/>
                  </a:schemeClr>
                </a:solidFill>
                <a:cs typeface="+mn-ea"/>
                <a:sym typeface="+mn-lt"/>
              </a:endParaRPr>
            </a:p>
            <a:p>
              <a:pPr>
                <a:lnSpc>
                  <a:spcPts val="1500"/>
                </a:lnSpc>
              </a:pP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左边展示了最近一周全国疫情总体趋势</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中间是实时疫情数据以及疫情地图</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右边展示了新冠疫情较为严重的城市或地区</a:t>
              </a:r>
              <a:endParaRPr lang="zh-CN" altLang="da-DK" sz="1000" dirty="0">
                <a:solidFill>
                  <a:schemeClr val="tx1">
                    <a:lumMod val="75000"/>
                    <a:lumOff val="25000"/>
                  </a:schemeClr>
                </a:solidFill>
                <a:cs typeface="+mn-ea"/>
                <a:sym typeface="+mn-lt"/>
              </a:endParaRPr>
            </a:p>
          </p:txBody>
        </p:sp>
        <p:sp>
          <p:nvSpPr>
            <p:cNvPr id="85" name="TextBox 1956">
              <a:extLst>
                <a:ext uri="{FF2B5EF4-FFF2-40B4-BE49-F238E27FC236}">
                  <a16:creationId xmlns:a16="http://schemas.microsoft.com/office/drawing/2014/main" id="{7BA1D347-2F44-8A56-77C9-6C3AA19413CB}"/>
                </a:ext>
              </a:extLst>
            </p:cNvPr>
            <p:cNvSpPr/>
            <p:nvPr/>
          </p:nvSpPr>
          <p:spPr>
            <a:xfrm>
              <a:off x="6184751" y="3828220"/>
              <a:ext cx="3420386"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中国疫情实时数据可视化系统</a:t>
              </a:r>
            </a:p>
          </p:txBody>
        </p:sp>
      </p:grpSp>
      <p:pic>
        <p:nvPicPr>
          <p:cNvPr id="3" name="图片 2">
            <a:extLst>
              <a:ext uri="{FF2B5EF4-FFF2-40B4-BE49-F238E27FC236}">
                <a16:creationId xmlns:a16="http://schemas.microsoft.com/office/drawing/2014/main" id="{E64BC283-7871-CA52-E772-D5DA439FD5FF}"/>
              </a:ext>
            </a:extLst>
          </p:cNvPr>
          <p:cNvPicPr>
            <a:picLocks noChangeAspect="1"/>
          </p:cNvPicPr>
          <p:nvPr/>
        </p:nvPicPr>
        <p:blipFill>
          <a:blip r:embed="rId4"/>
          <a:stretch>
            <a:fillRect/>
          </a:stretch>
        </p:blipFill>
        <p:spPr>
          <a:xfrm>
            <a:off x="465817" y="1990370"/>
            <a:ext cx="4709855" cy="2440953"/>
          </a:xfrm>
          <a:prstGeom prst="rect">
            <a:avLst/>
          </a:prstGeom>
        </p:spPr>
      </p:pic>
    </p:spTree>
    <p:extLst>
      <p:ext uri="{BB962C8B-B14F-4D97-AF65-F5344CB8AC3E}">
        <p14:creationId xmlns:p14="http://schemas.microsoft.com/office/powerpoint/2010/main" val="195449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4881027" y="1880366"/>
            <a:ext cx="559121" cy="562322"/>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sp>
        <p:nvSpPr>
          <p:cNvPr id="58" name="矩形 57">
            <a:extLst>
              <a:ext uri="{FF2B5EF4-FFF2-40B4-BE49-F238E27FC236}">
                <a16:creationId xmlns:a16="http://schemas.microsoft.com/office/drawing/2014/main" id="{75937D11-E1DA-3EB7-1FAE-A5EAB244F9C8}"/>
              </a:ext>
            </a:extLst>
          </p:cNvPr>
          <p:cNvSpPr/>
          <p:nvPr/>
        </p:nvSpPr>
        <p:spPr>
          <a:xfrm>
            <a:off x="0" y="0"/>
            <a:ext cx="3838470" cy="944545"/>
          </a:xfrm>
          <a:prstGeom prst="rect">
            <a:avLst/>
          </a:prstGeom>
          <a:solidFill>
            <a:srgbClr val="1B43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9" name="Picture 2">
            <a:extLst>
              <a:ext uri="{FF2B5EF4-FFF2-40B4-BE49-F238E27FC236}">
                <a16:creationId xmlns:a16="http://schemas.microsoft.com/office/drawing/2014/main" id="{AD9A7809-C839-CB4D-2B3D-836CBB1DB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6" y="137587"/>
            <a:ext cx="3476625" cy="638175"/>
          </a:xfrm>
          <a:prstGeom prst="rect">
            <a:avLst/>
          </a:prstGeom>
          <a:noFill/>
          <a:extLst>
            <a:ext uri="{909E8E84-426E-40DD-AFC4-6F175D3DCCD1}">
              <a14:hiddenFill xmlns:a14="http://schemas.microsoft.com/office/drawing/2010/main">
                <a:solidFill>
                  <a:srgbClr val="FFFFFF"/>
                </a:solidFill>
              </a14:hiddenFill>
            </a:ext>
          </a:extLst>
        </p:spPr>
      </p:pic>
      <p:sp>
        <p:nvSpPr>
          <p:cNvPr id="60" name="文本框 59">
            <a:extLst>
              <a:ext uri="{FF2B5EF4-FFF2-40B4-BE49-F238E27FC236}">
                <a16:creationId xmlns:a16="http://schemas.microsoft.com/office/drawing/2014/main" id="{F2E6980F-A189-55C1-1978-FE7BF5492F5B}"/>
              </a:ext>
            </a:extLst>
          </p:cNvPr>
          <p:cNvSpPr txBox="1"/>
          <p:nvPr/>
        </p:nvSpPr>
        <p:spPr>
          <a:xfrm>
            <a:off x="6219930" y="30684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数据收集和可视化</a:t>
            </a:r>
          </a:p>
        </p:txBody>
      </p:sp>
      <p:cxnSp>
        <p:nvCxnSpPr>
          <p:cNvPr id="61" name="直接连接符 60">
            <a:extLst>
              <a:ext uri="{FF2B5EF4-FFF2-40B4-BE49-F238E27FC236}">
                <a16:creationId xmlns:a16="http://schemas.microsoft.com/office/drawing/2014/main" id="{415AADA1-0474-7174-72B9-A59ADC94EE4E}"/>
              </a:ext>
            </a:extLst>
          </p:cNvPr>
          <p:cNvCxnSpPr>
            <a:cxnSpLocks/>
          </p:cNvCxnSpPr>
          <p:nvPr/>
        </p:nvCxnSpPr>
        <p:spPr>
          <a:xfrm>
            <a:off x="6219930" y="654788"/>
            <a:ext cx="2451797"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8" name="文本框 8">
            <a:extLst>
              <a:ext uri="{FF2B5EF4-FFF2-40B4-BE49-F238E27FC236}">
                <a16:creationId xmlns:a16="http://schemas.microsoft.com/office/drawing/2014/main" id="{7F8EEA51-1FB8-1E78-A9F5-555925CF9071}"/>
              </a:ext>
            </a:extLst>
          </p:cNvPr>
          <p:cNvSpPr txBox="1"/>
          <p:nvPr/>
        </p:nvSpPr>
        <p:spPr>
          <a:xfrm>
            <a:off x="663044" y="1441617"/>
            <a:ext cx="4497544"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在整理得到数据集后，可以进行一定的可视化分析，提前对数据有一定的了解</a:t>
            </a:r>
            <a:endParaRPr lang="en-US" altLang="zh-CN" sz="1000" dirty="0">
              <a:solidFill>
                <a:schemeClr val="tx1">
                  <a:lumMod val="75000"/>
                  <a:lumOff val="25000"/>
                </a:schemeClr>
              </a:solidFill>
              <a:cs typeface="+mn-ea"/>
              <a:sym typeface="+mn-lt"/>
            </a:endParaRPr>
          </a:p>
        </p:txBody>
      </p:sp>
      <p:sp>
        <p:nvSpPr>
          <p:cNvPr id="79" name="Freeform 711">
            <a:extLst>
              <a:ext uri="{FF2B5EF4-FFF2-40B4-BE49-F238E27FC236}">
                <a16:creationId xmlns:a16="http://schemas.microsoft.com/office/drawing/2014/main" id="{53440D5C-DBD2-A73D-1AA9-044313310855}"/>
              </a:ext>
            </a:extLst>
          </p:cNvPr>
          <p:cNvSpPr>
            <a:spLocks/>
          </p:cNvSpPr>
          <p:nvPr/>
        </p:nvSpPr>
        <p:spPr bwMode="auto">
          <a:xfrm>
            <a:off x="190384" y="1249256"/>
            <a:ext cx="527167" cy="436402"/>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83" name="组合 82">
            <a:extLst>
              <a:ext uri="{FF2B5EF4-FFF2-40B4-BE49-F238E27FC236}">
                <a16:creationId xmlns:a16="http://schemas.microsoft.com/office/drawing/2014/main" id="{CF731D01-3E73-8DB9-1369-BC4C8ACDF1BB}"/>
              </a:ext>
            </a:extLst>
          </p:cNvPr>
          <p:cNvGrpSpPr/>
          <p:nvPr/>
        </p:nvGrpSpPr>
        <p:grpSpPr>
          <a:xfrm>
            <a:off x="5409716" y="2016323"/>
            <a:ext cx="2694623" cy="1445509"/>
            <a:chOff x="6180940" y="3828220"/>
            <a:chExt cx="3592830" cy="1019029"/>
          </a:xfrm>
        </p:grpSpPr>
        <p:sp>
          <p:nvSpPr>
            <p:cNvPr id="84" name="文本框 83">
              <a:extLst>
                <a:ext uri="{FF2B5EF4-FFF2-40B4-BE49-F238E27FC236}">
                  <a16:creationId xmlns:a16="http://schemas.microsoft.com/office/drawing/2014/main" id="{4C550756-6346-285F-8AEC-28BFDCDFBABC}"/>
                </a:ext>
              </a:extLst>
            </p:cNvPr>
            <p:cNvSpPr txBox="1"/>
            <p:nvPr/>
          </p:nvSpPr>
          <p:spPr>
            <a:xfrm>
              <a:off x="6180940" y="4116509"/>
              <a:ext cx="3592830" cy="730740"/>
            </a:xfrm>
            <a:prstGeom prst="rect">
              <a:avLst/>
            </a:prstGeom>
            <a:noFill/>
          </p:spPr>
          <p:txBody>
            <a:bodyPr wrap="square" rtlCol="0">
              <a:spAutoFit/>
            </a:bodyPr>
            <a:lstStyle/>
            <a:p>
              <a:pPr marL="228600" indent="-228600">
                <a:lnSpc>
                  <a:spcPts val="1500"/>
                </a:lnSpc>
                <a:buAutoNum type="arabicPeriod"/>
              </a:pPr>
              <a:r>
                <a:rPr lang="zh-CN" altLang="en-US" sz="1000" dirty="0">
                  <a:solidFill>
                    <a:schemeClr val="tx1">
                      <a:lumMod val="75000"/>
                      <a:lumOff val="25000"/>
                    </a:schemeClr>
                  </a:solidFill>
                  <a:cs typeface="+mn-ea"/>
                  <a:sym typeface="+mn-lt"/>
                </a:rPr>
                <a:t>上边两张图分别是深圳市</a:t>
              </a:r>
              <a:r>
                <a:rPr lang="en-US" altLang="zh-CN" sz="1000" dirty="0">
                  <a:solidFill>
                    <a:schemeClr val="tx1">
                      <a:lumMod val="75000"/>
                      <a:lumOff val="25000"/>
                    </a:schemeClr>
                  </a:solidFill>
                  <a:cs typeface="+mn-ea"/>
                  <a:sym typeface="+mn-lt"/>
                </a:rPr>
                <a:t>2020</a:t>
              </a:r>
              <a:r>
                <a:rPr lang="zh-CN" altLang="en-US" sz="1000" dirty="0">
                  <a:solidFill>
                    <a:schemeClr val="tx1">
                      <a:lumMod val="75000"/>
                      <a:lumOff val="25000"/>
                    </a:schemeClr>
                  </a:solidFill>
                  <a:cs typeface="+mn-ea"/>
                  <a:sym typeface="+mn-lt"/>
                </a:rPr>
                <a:t>年到</a:t>
              </a:r>
              <a:r>
                <a:rPr lang="en-US" altLang="zh-CN" sz="1000" dirty="0">
                  <a:solidFill>
                    <a:schemeClr val="tx1">
                      <a:lumMod val="75000"/>
                      <a:lumOff val="25000"/>
                    </a:schemeClr>
                  </a:solidFill>
                  <a:cs typeface="+mn-ea"/>
                  <a:sym typeface="+mn-lt"/>
                </a:rPr>
                <a:t>2022</a:t>
              </a:r>
              <a:r>
                <a:rPr lang="zh-CN" altLang="en-US" sz="1000" dirty="0">
                  <a:solidFill>
                    <a:schemeClr val="tx1">
                      <a:lumMod val="75000"/>
                      <a:lumOff val="25000"/>
                    </a:schemeClr>
                  </a:solidFill>
                  <a:cs typeface="+mn-ea"/>
                  <a:sym typeface="+mn-lt"/>
                </a:rPr>
                <a:t>年的累计数据趋势和新增数据趋势</a:t>
              </a: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endParaRPr lang="en-US" altLang="zh-CN" sz="1000" dirty="0">
                <a:solidFill>
                  <a:schemeClr val="tx1">
                    <a:lumMod val="75000"/>
                    <a:lumOff val="25000"/>
                  </a:schemeClr>
                </a:solidFill>
                <a:cs typeface="+mn-ea"/>
                <a:sym typeface="+mn-lt"/>
              </a:endParaRPr>
            </a:p>
            <a:p>
              <a:pPr marL="228600" indent="-228600">
                <a:lnSpc>
                  <a:spcPts val="1500"/>
                </a:lnSpc>
                <a:buAutoNum type="arabicPeriod"/>
              </a:pPr>
              <a:r>
                <a:rPr lang="zh-CN" altLang="en-US" sz="1000" dirty="0">
                  <a:solidFill>
                    <a:schemeClr val="tx1">
                      <a:lumMod val="75000"/>
                      <a:lumOff val="25000"/>
                    </a:schemeClr>
                  </a:solidFill>
                  <a:cs typeface="+mn-ea"/>
                  <a:sym typeface="+mn-lt"/>
                </a:rPr>
                <a:t>下面两张图分别是性别分布（左）以及年龄分布（右）</a:t>
              </a:r>
              <a:endParaRPr lang="zh-CN" altLang="da-DK" sz="1000" dirty="0">
                <a:solidFill>
                  <a:schemeClr val="tx1">
                    <a:lumMod val="75000"/>
                    <a:lumOff val="25000"/>
                  </a:schemeClr>
                </a:solidFill>
                <a:cs typeface="+mn-ea"/>
                <a:sym typeface="+mn-lt"/>
              </a:endParaRPr>
            </a:p>
          </p:txBody>
        </p:sp>
        <p:sp>
          <p:nvSpPr>
            <p:cNvPr id="85" name="TextBox 1956">
              <a:extLst>
                <a:ext uri="{FF2B5EF4-FFF2-40B4-BE49-F238E27FC236}">
                  <a16:creationId xmlns:a16="http://schemas.microsoft.com/office/drawing/2014/main" id="{7BA1D347-2F44-8A56-77C9-6C3AA19413CB}"/>
                </a:ext>
              </a:extLst>
            </p:cNvPr>
            <p:cNvSpPr/>
            <p:nvPr/>
          </p:nvSpPr>
          <p:spPr>
            <a:xfrm>
              <a:off x="6184751" y="3828220"/>
              <a:ext cx="3420386" cy="200698"/>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深圳市疫情数据可视化报告</a:t>
              </a:r>
            </a:p>
          </p:txBody>
        </p:sp>
      </p:grpSp>
      <p:pic>
        <p:nvPicPr>
          <p:cNvPr id="11266" name="Picture 2">
            <a:extLst>
              <a:ext uri="{FF2B5EF4-FFF2-40B4-BE49-F238E27FC236}">
                <a16:creationId xmlns:a16="http://schemas.microsoft.com/office/drawing/2014/main" id="{3D391A21-C3D9-25CB-A3E5-BB9C808E89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137" y="1800824"/>
            <a:ext cx="2013936" cy="151045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B4DCF407-053C-B2ED-FD06-0E6A4FF73D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1073" y="1800824"/>
            <a:ext cx="2013936" cy="151045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3778AC5-15CC-C712-558F-AA86372240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36" y="3311276"/>
            <a:ext cx="2013937" cy="151045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CF5A77C8-44A0-E3C9-0C32-E0FC3F433A65}"/>
              </a:ext>
            </a:extLst>
          </p:cNvPr>
          <p:cNvPicPr>
            <a:picLocks noChangeAspect="1"/>
          </p:cNvPicPr>
          <p:nvPr/>
        </p:nvPicPr>
        <p:blipFill>
          <a:blip r:embed="rId7"/>
          <a:stretch>
            <a:fillRect/>
          </a:stretch>
        </p:blipFill>
        <p:spPr>
          <a:xfrm>
            <a:off x="2301073" y="3311276"/>
            <a:ext cx="2013936" cy="1510452"/>
          </a:xfrm>
          <a:prstGeom prst="rect">
            <a:avLst/>
          </a:prstGeom>
          <a:ln>
            <a:solidFill>
              <a:schemeClr val="accent1"/>
            </a:solidFill>
          </a:ln>
        </p:spPr>
      </p:pic>
    </p:spTree>
    <p:extLst>
      <p:ext uri="{BB962C8B-B14F-4D97-AF65-F5344CB8AC3E}">
        <p14:creationId xmlns:p14="http://schemas.microsoft.com/office/powerpoint/2010/main" val="740770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5126</TotalTime>
  <Words>1807</Words>
  <Application>Microsoft Office PowerPoint</Application>
  <PresentationFormat>全屏显示(16:9)</PresentationFormat>
  <Paragraphs>230</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RefrainKruso</dc:creator>
  <cp:keywords/>
  <dc:description>http://www.ypppt.com/</dc:description>
  <cp:lastModifiedBy>Mike Jason</cp:lastModifiedBy>
  <cp:revision>93</cp:revision>
  <dcterms:created xsi:type="dcterms:W3CDTF">2016-05-20T12:59:00Z</dcterms:created>
  <dcterms:modified xsi:type="dcterms:W3CDTF">2022-06-08T01:47:58Z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