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2.svg" ContentType="image/svg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4" r:id="rId4"/>
    <p:sldMasterId id="2147483656" r:id="rId5"/>
    <p:sldMasterId id="2147483662" r:id="rId6"/>
    <p:sldMasterId id="2147483664" r:id="rId7"/>
    <p:sldMasterId id="2147483685" r:id="rId8"/>
  </p:sldMasterIdLst>
  <p:notesMasterIdLst>
    <p:notesMasterId r:id="rId64"/>
  </p:notesMasterIdLst>
  <p:handoutMasterIdLst>
    <p:handoutMasterId r:id="rId65"/>
  </p:handoutMasterIdLst>
  <p:sldIdLst>
    <p:sldId id="462" r:id="rId9"/>
    <p:sldId id="1702" r:id="rId10"/>
    <p:sldId id="1952" r:id="rId11"/>
    <p:sldId id="1954" r:id="rId12"/>
    <p:sldId id="1955" r:id="rId13"/>
    <p:sldId id="1953" r:id="rId14"/>
    <p:sldId id="1962" r:id="rId15"/>
    <p:sldId id="1956" r:id="rId16"/>
    <p:sldId id="1963" r:id="rId17"/>
    <p:sldId id="1961" r:id="rId18"/>
    <p:sldId id="1964" r:id="rId19"/>
    <p:sldId id="1965" r:id="rId20"/>
    <p:sldId id="2001" r:id="rId21"/>
    <p:sldId id="1960" r:id="rId22"/>
    <p:sldId id="2002" r:id="rId23"/>
    <p:sldId id="1959" r:id="rId24"/>
    <p:sldId id="1958" r:id="rId25"/>
    <p:sldId id="2000" r:id="rId26"/>
    <p:sldId id="1999" r:id="rId27"/>
    <p:sldId id="1967" r:id="rId28"/>
    <p:sldId id="2007" r:id="rId29"/>
    <p:sldId id="1710" r:id="rId30"/>
    <p:sldId id="1978" r:id="rId31"/>
    <p:sldId id="1968" r:id="rId32"/>
    <p:sldId id="2004" r:id="rId33"/>
    <p:sldId id="2006" r:id="rId34"/>
    <p:sldId id="1974" r:id="rId35"/>
    <p:sldId id="2005" r:id="rId36"/>
    <p:sldId id="2008" r:id="rId37"/>
    <p:sldId id="1979" r:id="rId38"/>
    <p:sldId id="1980" r:id="rId39"/>
    <p:sldId id="1997" r:id="rId40"/>
    <p:sldId id="2009" r:id="rId41"/>
    <p:sldId id="2010" r:id="rId42"/>
    <p:sldId id="1981" r:id="rId43"/>
    <p:sldId id="1982" r:id="rId44"/>
    <p:sldId id="1983" r:id="rId45"/>
    <p:sldId id="1998" r:id="rId46"/>
    <p:sldId id="2011" r:id="rId47"/>
    <p:sldId id="1984" r:id="rId48"/>
    <p:sldId id="1985" r:id="rId49"/>
    <p:sldId id="1986" r:id="rId50"/>
    <p:sldId id="1377" r:id="rId51"/>
    <p:sldId id="1987" r:id="rId52"/>
    <p:sldId id="2014" r:id="rId53"/>
    <p:sldId id="2013" r:id="rId54"/>
    <p:sldId id="1988" r:id="rId55"/>
    <p:sldId id="2015" r:id="rId56"/>
    <p:sldId id="1990" r:id="rId57"/>
    <p:sldId id="1991" r:id="rId58"/>
    <p:sldId id="2016" r:id="rId59"/>
    <p:sldId id="1992" r:id="rId60"/>
    <p:sldId id="1993" r:id="rId61"/>
    <p:sldId id="1994" r:id="rId62"/>
    <p:sldId id="1704" r:id="rId63"/>
  </p:sldIdLst>
  <p:sldSz cx="12192000" cy="6858000"/>
  <p:notesSz cx="6858000" cy="9144000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880D"/>
    <a:srgbClr val="81E9E6"/>
    <a:srgbClr val="8C61FF"/>
    <a:srgbClr val="58B368"/>
    <a:srgbClr val="E46C0A"/>
    <a:srgbClr val="A144A5"/>
    <a:srgbClr val="3530A0"/>
    <a:srgbClr val="FF0000"/>
    <a:srgbClr val="FCD5B5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5161" autoAdjust="0"/>
  </p:normalViewPr>
  <p:slideViewPr>
    <p:cSldViewPr snapToGrid="0">
      <p:cViewPr varScale="1">
        <p:scale>
          <a:sx n="87" d="100"/>
          <a:sy n="87" d="100"/>
        </p:scale>
        <p:origin x="437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0" Type="http://schemas.openxmlformats.org/officeDocument/2006/relationships/tags" Target="tags/tag1.xml"/><Relationship Id="rId7" Type="http://schemas.openxmlformats.org/officeDocument/2006/relationships/slideMaster" Target="slideMasters/slideMaster6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6.xml"/><Relationship Id="rId21" Type="http://schemas.openxmlformats.org/officeDocument/2006/relationships/image" Target="../media/image6.png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70496" y="3677864"/>
            <a:ext cx="4851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事务管理 </a:t>
            </a:r>
            <a:r>
              <a:rPr lang="en-US" altLang="zh-CN" sz="54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&amp; AOP</a:t>
            </a:r>
            <a:endParaRPr lang="zh-CN" altLang="en-US" sz="5400">
              <a:solidFill>
                <a:srgbClr val="3530A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10880" y="1800313"/>
            <a:ext cx="10578671" cy="1887452"/>
            <a:chOff x="710880" y="1800313"/>
            <a:chExt cx="10578671" cy="1887452"/>
          </a:xfrm>
        </p:grpSpPr>
        <p:grpSp>
          <p:nvGrpSpPr>
            <p:cNvPr id="5" name="组合 4"/>
            <p:cNvGrpSpPr/>
            <p:nvPr/>
          </p:nvGrpSpPr>
          <p:grpSpPr>
            <a:xfrm>
              <a:off x="710880" y="1800313"/>
              <a:ext cx="10578671" cy="1887452"/>
              <a:chOff x="806778" y="1685855"/>
              <a:chExt cx="10578671" cy="1887452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806778" y="1685855"/>
                <a:ext cx="10578671" cy="1887452"/>
              </a:xfrm>
              <a:prstGeom prst="roundRect">
                <a:avLst>
                  <a:gd name="adj" fmla="val 4503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注解：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位置：业务（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service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）层的方法上、类上、接口上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作用：将当前方法交给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进行事务管理，方法执行前，开启事务；成功执行完毕，提交事务；出现异常，回滚事务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/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注解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9" name="Shape 2699"/>
            <p:cNvSpPr/>
            <p:nvPr/>
          </p:nvSpPr>
          <p:spPr>
            <a:xfrm>
              <a:off x="902449" y="1896575"/>
              <a:ext cx="243121" cy="243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75" y="14735"/>
                  </a:moveTo>
                  <a:cubicBezTo>
                    <a:pt x="12008" y="15178"/>
                    <a:pt x="11621" y="15531"/>
                    <a:pt x="11226" y="15783"/>
                  </a:cubicBezTo>
                  <a:cubicBezTo>
                    <a:pt x="10834" y="16035"/>
                    <a:pt x="10421" y="16209"/>
                    <a:pt x="10002" y="16302"/>
                  </a:cubicBezTo>
                  <a:cubicBezTo>
                    <a:pt x="9027" y="16517"/>
                    <a:pt x="8105" y="16493"/>
                    <a:pt x="7342" y="16179"/>
                  </a:cubicBezTo>
                  <a:cubicBezTo>
                    <a:pt x="6912" y="16003"/>
                    <a:pt x="6537" y="15755"/>
                    <a:pt x="6227" y="15442"/>
                  </a:cubicBezTo>
                  <a:cubicBezTo>
                    <a:pt x="5915" y="15129"/>
                    <a:pt x="5669" y="14758"/>
                    <a:pt x="5493" y="14340"/>
                  </a:cubicBezTo>
                  <a:cubicBezTo>
                    <a:pt x="5317" y="13924"/>
                    <a:pt x="5228" y="13459"/>
                    <a:pt x="5228" y="12958"/>
                  </a:cubicBezTo>
                  <a:cubicBezTo>
                    <a:pt x="5228" y="12161"/>
                    <a:pt x="5386" y="11302"/>
                    <a:pt x="5698" y="10406"/>
                  </a:cubicBezTo>
                  <a:cubicBezTo>
                    <a:pt x="6010" y="9509"/>
                    <a:pt x="6454" y="8665"/>
                    <a:pt x="7018" y="7900"/>
                  </a:cubicBezTo>
                  <a:cubicBezTo>
                    <a:pt x="7579" y="7140"/>
                    <a:pt x="8265" y="6498"/>
                    <a:pt x="9058" y="5993"/>
                  </a:cubicBezTo>
                  <a:cubicBezTo>
                    <a:pt x="9839" y="5496"/>
                    <a:pt x="10706" y="5245"/>
                    <a:pt x="11636" y="5245"/>
                  </a:cubicBezTo>
                  <a:cubicBezTo>
                    <a:pt x="12014" y="5245"/>
                    <a:pt x="12413" y="5288"/>
                    <a:pt x="12821" y="5373"/>
                  </a:cubicBezTo>
                  <a:cubicBezTo>
                    <a:pt x="13224" y="5457"/>
                    <a:pt x="13613" y="5599"/>
                    <a:pt x="13978" y="5795"/>
                  </a:cubicBezTo>
                  <a:cubicBezTo>
                    <a:pt x="14337" y="5989"/>
                    <a:pt x="14658" y="6246"/>
                    <a:pt x="14931" y="6561"/>
                  </a:cubicBezTo>
                  <a:cubicBezTo>
                    <a:pt x="15189" y="6858"/>
                    <a:pt x="15389" y="7238"/>
                    <a:pt x="15526" y="7692"/>
                  </a:cubicBezTo>
                  <a:lnTo>
                    <a:pt x="13353" y="13035"/>
                  </a:lnTo>
                  <a:cubicBezTo>
                    <a:pt x="13072" y="13720"/>
                    <a:pt x="12743" y="14292"/>
                    <a:pt x="12375" y="14735"/>
                  </a:cubicBezTo>
                  <a:moveTo>
                    <a:pt x="20215" y="16108"/>
                  </a:moveTo>
                  <a:cubicBezTo>
                    <a:pt x="19749" y="16741"/>
                    <a:pt x="19196" y="17344"/>
                    <a:pt x="18569" y="17900"/>
                  </a:cubicBezTo>
                  <a:cubicBezTo>
                    <a:pt x="17943" y="18456"/>
                    <a:pt x="17242" y="18946"/>
                    <a:pt x="16484" y="19359"/>
                  </a:cubicBezTo>
                  <a:cubicBezTo>
                    <a:pt x="15729" y="19770"/>
                    <a:pt x="14914" y="20096"/>
                    <a:pt x="14064" y="20327"/>
                  </a:cubicBezTo>
                  <a:cubicBezTo>
                    <a:pt x="13217" y="20556"/>
                    <a:pt x="12316" y="20673"/>
                    <a:pt x="11388" y="20673"/>
                  </a:cubicBezTo>
                  <a:cubicBezTo>
                    <a:pt x="9991" y="20673"/>
                    <a:pt x="8647" y="20458"/>
                    <a:pt x="7393" y="20036"/>
                  </a:cubicBezTo>
                  <a:cubicBezTo>
                    <a:pt x="6143" y="19615"/>
                    <a:pt x="5029" y="18981"/>
                    <a:pt x="4083" y="18149"/>
                  </a:cubicBezTo>
                  <a:cubicBezTo>
                    <a:pt x="3138" y="17320"/>
                    <a:pt x="2378" y="16274"/>
                    <a:pt x="1823" y="15041"/>
                  </a:cubicBezTo>
                  <a:cubicBezTo>
                    <a:pt x="1269" y="13809"/>
                    <a:pt x="989" y="12357"/>
                    <a:pt x="989" y="10727"/>
                  </a:cubicBezTo>
                  <a:cubicBezTo>
                    <a:pt x="989" y="9370"/>
                    <a:pt x="1254" y="8086"/>
                    <a:pt x="1777" y="6911"/>
                  </a:cubicBezTo>
                  <a:cubicBezTo>
                    <a:pt x="2301" y="5736"/>
                    <a:pt x="3037" y="4693"/>
                    <a:pt x="3964" y="3814"/>
                  </a:cubicBezTo>
                  <a:cubicBezTo>
                    <a:pt x="4892" y="2933"/>
                    <a:pt x="6002" y="2230"/>
                    <a:pt x="7264" y="1722"/>
                  </a:cubicBezTo>
                  <a:cubicBezTo>
                    <a:pt x="8526" y="1215"/>
                    <a:pt x="9914" y="958"/>
                    <a:pt x="11388" y="958"/>
                  </a:cubicBezTo>
                  <a:cubicBezTo>
                    <a:pt x="12700" y="958"/>
                    <a:pt x="13940" y="1156"/>
                    <a:pt x="15072" y="1549"/>
                  </a:cubicBezTo>
                  <a:cubicBezTo>
                    <a:pt x="16200" y="1942"/>
                    <a:pt x="17185" y="2497"/>
                    <a:pt x="17998" y="3203"/>
                  </a:cubicBezTo>
                  <a:cubicBezTo>
                    <a:pt x="18809" y="3906"/>
                    <a:pt x="19455" y="4765"/>
                    <a:pt x="19917" y="5754"/>
                  </a:cubicBezTo>
                  <a:cubicBezTo>
                    <a:pt x="20377" y="6743"/>
                    <a:pt x="20611" y="7843"/>
                    <a:pt x="20611" y="9023"/>
                  </a:cubicBezTo>
                  <a:cubicBezTo>
                    <a:pt x="20611" y="10070"/>
                    <a:pt x="20418" y="11059"/>
                    <a:pt x="20038" y="11962"/>
                  </a:cubicBezTo>
                  <a:cubicBezTo>
                    <a:pt x="19656" y="12869"/>
                    <a:pt x="19171" y="13663"/>
                    <a:pt x="18598" y="14320"/>
                  </a:cubicBezTo>
                  <a:cubicBezTo>
                    <a:pt x="18028" y="14976"/>
                    <a:pt x="17393" y="15502"/>
                    <a:pt x="16714" y="15880"/>
                  </a:cubicBezTo>
                  <a:cubicBezTo>
                    <a:pt x="16044" y="16255"/>
                    <a:pt x="15398" y="16444"/>
                    <a:pt x="14792" y="16444"/>
                  </a:cubicBezTo>
                  <a:cubicBezTo>
                    <a:pt x="14424" y="16444"/>
                    <a:pt x="14151" y="16374"/>
                    <a:pt x="13980" y="16235"/>
                  </a:cubicBezTo>
                  <a:cubicBezTo>
                    <a:pt x="13810" y="16098"/>
                    <a:pt x="13710" y="15916"/>
                    <a:pt x="13675" y="15677"/>
                  </a:cubicBezTo>
                  <a:cubicBezTo>
                    <a:pt x="13638" y="15420"/>
                    <a:pt x="13667" y="15109"/>
                    <a:pt x="13764" y="14754"/>
                  </a:cubicBezTo>
                  <a:cubicBezTo>
                    <a:pt x="13864" y="14385"/>
                    <a:pt x="14007" y="13983"/>
                    <a:pt x="14190" y="13556"/>
                  </a:cubicBezTo>
                  <a:lnTo>
                    <a:pt x="17729" y="4845"/>
                  </a:lnTo>
                  <a:lnTo>
                    <a:pt x="16677" y="4845"/>
                  </a:lnTo>
                  <a:lnTo>
                    <a:pt x="16026" y="6544"/>
                  </a:lnTo>
                  <a:cubicBezTo>
                    <a:pt x="15715" y="5890"/>
                    <a:pt x="15207" y="5363"/>
                    <a:pt x="14512" y="4972"/>
                  </a:cubicBezTo>
                  <a:cubicBezTo>
                    <a:pt x="13703" y="4517"/>
                    <a:pt x="12777" y="4287"/>
                    <a:pt x="11759" y="4287"/>
                  </a:cubicBezTo>
                  <a:cubicBezTo>
                    <a:pt x="10637" y="4287"/>
                    <a:pt x="9596" y="4568"/>
                    <a:pt x="8663" y="5121"/>
                  </a:cubicBezTo>
                  <a:cubicBezTo>
                    <a:pt x="7739" y="5669"/>
                    <a:pt x="6940" y="6381"/>
                    <a:pt x="6289" y="7238"/>
                  </a:cubicBezTo>
                  <a:cubicBezTo>
                    <a:pt x="5641" y="8091"/>
                    <a:pt x="5132" y="9032"/>
                    <a:pt x="4777" y="10034"/>
                  </a:cubicBezTo>
                  <a:cubicBezTo>
                    <a:pt x="4420" y="11037"/>
                    <a:pt x="4240" y="12021"/>
                    <a:pt x="4240" y="12958"/>
                  </a:cubicBezTo>
                  <a:cubicBezTo>
                    <a:pt x="4240" y="13568"/>
                    <a:pt x="4354" y="14151"/>
                    <a:pt x="4579" y="14689"/>
                  </a:cubicBezTo>
                  <a:cubicBezTo>
                    <a:pt x="4804" y="15227"/>
                    <a:pt x="5113" y="15701"/>
                    <a:pt x="5499" y="16097"/>
                  </a:cubicBezTo>
                  <a:cubicBezTo>
                    <a:pt x="5887" y="16495"/>
                    <a:pt x="6354" y="16815"/>
                    <a:pt x="6889" y="17048"/>
                  </a:cubicBezTo>
                  <a:cubicBezTo>
                    <a:pt x="8063" y="17561"/>
                    <a:pt x="9489" y="17484"/>
                    <a:pt x="10904" y="17025"/>
                  </a:cubicBezTo>
                  <a:cubicBezTo>
                    <a:pt x="11562" y="16811"/>
                    <a:pt x="12160" y="16412"/>
                    <a:pt x="12689" y="15835"/>
                  </a:cubicBezTo>
                  <a:cubicBezTo>
                    <a:pt x="12715" y="16226"/>
                    <a:pt x="12874" y="16561"/>
                    <a:pt x="13164" y="16837"/>
                  </a:cubicBezTo>
                  <a:cubicBezTo>
                    <a:pt x="13559" y="17211"/>
                    <a:pt x="14086" y="17402"/>
                    <a:pt x="14731" y="17402"/>
                  </a:cubicBezTo>
                  <a:cubicBezTo>
                    <a:pt x="15501" y="17402"/>
                    <a:pt x="16307" y="17176"/>
                    <a:pt x="17124" y="16733"/>
                  </a:cubicBezTo>
                  <a:cubicBezTo>
                    <a:pt x="17934" y="16294"/>
                    <a:pt x="18680" y="15687"/>
                    <a:pt x="19342" y="14930"/>
                  </a:cubicBezTo>
                  <a:cubicBezTo>
                    <a:pt x="20001" y="14176"/>
                    <a:pt x="20548" y="13284"/>
                    <a:pt x="20967" y="12281"/>
                  </a:cubicBezTo>
                  <a:cubicBezTo>
                    <a:pt x="21387" y="11274"/>
                    <a:pt x="21600" y="10178"/>
                    <a:pt x="21600" y="9023"/>
                  </a:cubicBezTo>
                  <a:cubicBezTo>
                    <a:pt x="21600" y="7651"/>
                    <a:pt x="21328" y="6389"/>
                    <a:pt x="20793" y="5274"/>
                  </a:cubicBezTo>
                  <a:cubicBezTo>
                    <a:pt x="20258" y="4158"/>
                    <a:pt x="19518" y="3199"/>
                    <a:pt x="18594" y="2422"/>
                  </a:cubicBezTo>
                  <a:cubicBezTo>
                    <a:pt x="17672" y="1647"/>
                    <a:pt x="16579" y="1043"/>
                    <a:pt x="15346" y="627"/>
                  </a:cubicBezTo>
                  <a:cubicBezTo>
                    <a:pt x="14116" y="211"/>
                    <a:pt x="12784" y="0"/>
                    <a:pt x="11388" y="0"/>
                  </a:cubicBezTo>
                  <a:cubicBezTo>
                    <a:pt x="9845" y="0"/>
                    <a:pt x="8365" y="271"/>
                    <a:pt x="6989" y="805"/>
                  </a:cubicBezTo>
                  <a:cubicBezTo>
                    <a:pt x="5612" y="1340"/>
                    <a:pt x="4389" y="2093"/>
                    <a:pt x="3356" y="3045"/>
                  </a:cubicBezTo>
                  <a:cubicBezTo>
                    <a:pt x="2321" y="3996"/>
                    <a:pt x="1495" y="5137"/>
                    <a:pt x="899" y="6436"/>
                  </a:cubicBezTo>
                  <a:cubicBezTo>
                    <a:pt x="302" y="7737"/>
                    <a:pt x="0" y="9181"/>
                    <a:pt x="0" y="10727"/>
                  </a:cubicBezTo>
                  <a:cubicBezTo>
                    <a:pt x="0" y="12605"/>
                    <a:pt x="334" y="14252"/>
                    <a:pt x="993" y="15622"/>
                  </a:cubicBezTo>
                  <a:cubicBezTo>
                    <a:pt x="1652" y="16992"/>
                    <a:pt x="2528" y="18134"/>
                    <a:pt x="3595" y="19018"/>
                  </a:cubicBezTo>
                  <a:cubicBezTo>
                    <a:pt x="4661" y="19900"/>
                    <a:pt x="5890" y="20559"/>
                    <a:pt x="7249" y="20975"/>
                  </a:cubicBezTo>
                  <a:cubicBezTo>
                    <a:pt x="8601" y="21390"/>
                    <a:pt x="9994" y="21600"/>
                    <a:pt x="11388" y="21600"/>
                  </a:cubicBezTo>
                  <a:cubicBezTo>
                    <a:pt x="12348" y="21600"/>
                    <a:pt x="13317" y="21474"/>
                    <a:pt x="14267" y="21228"/>
                  </a:cubicBezTo>
                  <a:cubicBezTo>
                    <a:pt x="15214" y="20981"/>
                    <a:pt x="16128" y="20624"/>
                    <a:pt x="16983" y="20169"/>
                  </a:cubicBezTo>
                  <a:cubicBezTo>
                    <a:pt x="17839" y="19713"/>
                    <a:pt x="18642" y="19152"/>
                    <a:pt x="19372" y="18499"/>
                  </a:cubicBezTo>
                  <a:cubicBezTo>
                    <a:pt x="20104" y="17845"/>
                    <a:pt x="20729" y="17110"/>
                    <a:pt x="21232" y="16316"/>
                  </a:cubicBezTo>
                  <a:lnTo>
                    <a:pt x="21411" y="16033"/>
                  </a:lnTo>
                  <a:lnTo>
                    <a:pt x="20270" y="16033"/>
                  </a:lnTo>
                  <a:cubicBezTo>
                    <a:pt x="20270" y="16033"/>
                    <a:pt x="20215" y="16108"/>
                    <a:pt x="20215" y="161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6" name="!!文本框 21"/>
          <p:cNvSpPr txBox="1"/>
          <p:nvPr/>
        </p:nvSpPr>
        <p:spPr>
          <a:xfrm>
            <a:off x="1597981" y="2370388"/>
            <a:ext cx="3506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Transactional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35024" y="4081366"/>
            <a:ext cx="4126296" cy="2386001"/>
            <a:chOff x="884616" y="1828799"/>
            <a:chExt cx="4126296" cy="238600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/>
            <a:srcRect r="53131" b="3848"/>
            <a:stretch>
              <a:fillRect/>
            </a:stretch>
          </p:blipFill>
          <p:spPr>
            <a:xfrm>
              <a:off x="884616" y="1837943"/>
              <a:ext cx="4117152" cy="2376857"/>
            </a:xfrm>
            <a:prstGeom prst="roundRect">
              <a:avLst>
                <a:gd name="adj" fmla="val 1903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3" name="矩形: 对角圆角 12"/>
            <p:cNvSpPr/>
            <p:nvPr/>
          </p:nvSpPr>
          <p:spPr>
            <a:xfrm>
              <a:off x="4169664" y="1828799"/>
              <a:ext cx="841248" cy="356616"/>
            </a:xfrm>
            <a:prstGeom prst="round2DiagRect">
              <a:avLst>
                <a:gd name="adj1" fmla="val 0"/>
                <a:gd name="adj2" fmla="val 17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</a:t>
              </a:r>
              <a:endPara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15234" y="4081366"/>
            <a:ext cx="5974317" cy="676657"/>
            <a:chOff x="5217938" y="1828799"/>
            <a:chExt cx="5974317" cy="676657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r="8154"/>
            <a:stretch>
              <a:fillRect/>
            </a:stretch>
          </p:blipFill>
          <p:spPr>
            <a:xfrm>
              <a:off x="5217938" y="1837943"/>
              <a:ext cx="5965173" cy="667513"/>
            </a:xfrm>
            <a:prstGeom prst="roundRect">
              <a:avLst>
                <a:gd name="adj" fmla="val 1102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6" name="矩形: 对角圆角 15"/>
            <p:cNvSpPr/>
            <p:nvPr/>
          </p:nvSpPr>
          <p:spPr>
            <a:xfrm>
              <a:off x="10351007" y="1828799"/>
              <a:ext cx="841248" cy="356616"/>
            </a:xfrm>
            <a:prstGeom prst="round2DiagRect">
              <a:avLst>
                <a:gd name="adj1" fmla="val 0"/>
                <a:gd name="adj2" fmla="val 17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</a:t>
              </a:r>
              <a:endPara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15233" y="5497535"/>
            <a:ext cx="5974318" cy="969832"/>
            <a:chOff x="5217937" y="3244968"/>
            <a:chExt cx="5974318" cy="96983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/>
            <a:srcRect r="7118"/>
            <a:stretch>
              <a:fillRect/>
            </a:stretch>
          </p:blipFill>
          <p:spPr>
            <a:xfrm>
              <a:off x="5217937" y="3254112"/>
              <a:ext cx="5965174" cy="960688"/>
            </a:xfrm>
            <a:prstGeom prst="roundRect">
              <a:avLst>
                <a:gd name="adj" fmla="val 6889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9" name="矩形: 对角圆角 18"/>
            <p:cNvSpPr/>
            <p:nvPr/>
          </p:nvSpPr>
          <p:spPr>
            <a:xfrm>
              <a:off x="10351007" y="3244968"/>
              <a:ext cx="841248" cy="356616"/>
            </a:xfrm>
            <a:prstGeom prst="round2DiagRect">
              <a:avLst>
                <a:gd name="adj1" fmla="val 0"/>
                <a:gd name="adj2" fmla="val 17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类</a:t>
              </a:r>
              <a:endPara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616" y="4775856"/>
            <a:ext cx="10749599" cy="1481447"/>
          </a:xfrm>
          <a:prstGeom prst="roundRect">
            <a:avLst>
              <a:gd name="adj" fmla="val 479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0" name="矩形 19"/>
          <p:cNvSpPr/>
          <p:nvPr/>
        </p:nvSpPr>
        <p:spPr>
          <a:xfrm>
            <a:off x="884616" y="5424853"/>
            <a:ext cx="10749599" cy="354734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884616" y="1989140"/>
            <a:ext cx="10643469" cy="1250111"/>
          </a:xfrm>
          <a:prstGeom prst="roundRect">
            <a:avLst>
              <a:gd name="adj" fmla="val 4460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开启事务管理日志</a:t>
            </a:r>
            <a:endParaRPr kumimoji="0" lang="en-US" altLang="zh-CN" sz="1200" b="0" i="1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org.springframework.jdbc.support.JdbcTransactionManager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事务进阶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355582"/>
          </a:xfrm>
        </p:spPr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事务进阶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C00000"/>
                </a:solidFill>
                <a:latin typeface="Consolas" panose="020B0609020204030204" pitchFamily="49" charset="0"/>
              </a:rPr>
              <a:t>rollbackFor</a:t>
            </a:r>
            <a:endParaRPr lang="en-US" altLang="zh-CN" sz="16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propagation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664" y="3277801"/>
            <a:ext cx="6544047" cy="2608135"/>
          </a:xfrm>
          <a:prstGeom prst="roundRect">
            <a:avLst>
              <a:gd name="adj" fmla="val 282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回滚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06664" y="1731453"/>
            <a:ext cx="10749598" cy="1001580"/>
            <a:chOff x="806664" y="1731453"/>
            <a:chExt cx="10749598" cy="1001580"/>
          </a:xfrm>
        </p:grpSpPr>
        <p:grpSp>
          <p:nvGrpSpPr>
            <p:cNvPr id="11" name="组合 10"/>
            <p:cNvGrpSpPr/>
            <p:nvPr/>
          </p:nvGrpSpPr>
          <p:grpSpPr>
            <a:xfrm>
              <a:off x="806664" y="1731453"/>
              <a:ext cx="10749598" cy="1001580"/>
              <a:chOff x="806778" y="1685855"/>
              <a:chExt cx="10749598" cy="1001580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806778" y="1685855"/>
                <a:ext cx="10749598" cy="1001580"/>
              </a:xfrm>
              <a:prstGeom prst="roundRect">
                <a:avLst>
                  <a:gd name="adj" fmla="val 919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默认情况下，只有出现 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RuntimeException 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才回滚异常。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rollbackFor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属性用于控制出现何种异常类型，回滚事务。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4" name="矩形: 对角圆角 13"/>
              <p:cNvSpPr/>
              <p:nvPr/>
            </p:nvSpPr>
            <p:spPr>
              <a:xfrm>
                <a:off x="806778" y="1685855"/>
                <a:ext cx="1765501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rollbackFor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5" name="Shape 2621"/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4" name="矩形: 圆角 23"/>
          <p:cNvSpPr/>
          <p:nvPr/>
        </p:nvSpPr>
        <p:spPr>
          <a:xfrm>
            <a:off x="806664" y="3269246"/>
            <a:ext cx="6544048" cy="306058"/>
          </a:xfrm>
          <a:prstGeom prst="roundRect">
            <a:avLst>
              <a:gd name="adj" fmla="val 17584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355582"/>
          </a:xfrm>
        </p:spPr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事务进阶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rollbackFor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C00000"/>
                </a:solidFill>
                <a:latin typeface="Consolas" panose="020B0609020204030204" pitchFamily="49" charset="0"/>
              </a:rPr>
              <a:t>propagation</a:t>
            </a:r>
            <a:endParaRPr lang="zh-CN" altLang="en-US" sz="160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传播行为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06664" y="1731453"/>
            <a:ext cx="10749598" cy="1001580"/>
            <a:chOff x="806664" y="1731453"/>
            <a:chExt cx="10749598" cy="1001580"/>
          </a:xfrm>
        </p:grpSpPr>
        <p:grpSp>
          <p:nvGrpSpPr>
            <p:cNvPr id="5" name="组合 4"/>
            <p:cNvGrpSpPr/>
            <p:nvPr/>
          </p:nvGrpSpPr>
          <p:grpSpPr>
            <a:xfrm>
              <a:off x="806664" y="1731453"/>
              <a:ext cx="10749598" cy="1001580"/>
              <a:chOff x="806778" y="1685855"/>
              <a:chExt cx="10749598" cy="1001580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806778" y="1685855"/>
                <a:ext cx="10749598" cy="1001580"/>
              </a:xfrm>
              <a:prstGeom prst="roundRect">
                <a:avLst>
                  <a:gd name="adj" fmla="val 919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事务传播行为：指的就是当一个事务方法被另一个事务方法调用时，这个事务方法应该如何进行事务控制。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/>
              <p:cNvSpPr/>
              <p:nvPr/>
            </p:nvSpPr>
            <p:spPr>
              <a:xfrm>
                <a:off x="806778" y="1685855"/>
                <a:ext cx="1854240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propagation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6" name="Shape 2621"/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664" y="3710816"/>
            <a:ext cx="4193629" cy="1603907"/>
          </a:xfrm>
          <a:prstGeom prst="roundRect">
            <a:avLst>
              <a:gd name="adj" fmla="val 687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r="-36255"/>
          <a:stretch>
            <a:fillRect/>
          </a:stretch>
        </p:blipFill>
        <p:spPr>
          <a:xfrm>
            <a:off x="5494551" y="4148762"/>
            <a:ext cx="4942539" cy="1165961"/>
          </a:xfrm>
          <a:prstGeom prst="roundRect">
            <a:avLst>
              <a:gd name="adj" fmla="val 557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6" name="矩形: 圆角 15"/>
          <p:cNvSpPr/>
          <p:nvPr/>
        </p:nvSpPr>
        <p:spPr>
          <a:xfrm>
            <a:off x="806664" y="4485061"/>
            <a:ext cx="4193629" cy="271667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73" y="4222650"/>
            <a:ext cx="3299746" cy="2057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98609" y="443621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加入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00563" y="37486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新建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传播行为</a:t>
            </a:r>
            <a:endParaRPr lang="zh-CN" altLang="en-US"/>
          </a:p>
        </p:txBody>
      </p:sp>
      <p:graphicFrame>
        <p:nvGraphicFramePr>
          <p:cNvPr id="13" name="表格 6"/>
          <p:cNvGraphicFramePr>
            <a:graphicFrameLocks noGrp="1"/>
          </p:cNvGraphicFramePr>
          <p:nvPr/>
        </p:nvGraphicFramePr>
        <p:xfrm>
          <a:off x="866328" y="1718250"/>
          <a:ext cx="10177493" cy="337981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16195"/>
                <a:gridCol w="7761298"/>
              </a:tblGrid>
              <a:tr h="4278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属性值</a:t>
                      </a:r>
                      <a:endParaRPr lang="zh-CN" altLang="en-US" sz="1600" b="1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含义</a:t>
                      </a:r>
                      <a:endParaRPr lang="zh-CN" altLang="en-US" sz="1600" b="1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REQUIRED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【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】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需要事务，有则加入，无则创建新事务</a:t>
                      </a:r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REQUIRES_NEW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需要新事务，无论有无，总是创建新事务</a:t>
                      </a:r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SUPPORTS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支持事务，有则加入，无则在无事务状态中运行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NOT_SUPPORTED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不支持事务，在无事务状态下运行</a:t>
                      </a: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如果当前存在已有事务</a:t>
                      </a: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则挂起当前事务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MANDATORY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必须有事务，否则抛异常</a:t>
                      </a:r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NEVER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必须没事务，否则抛异常</a:t>
                      </a:r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…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328" y="5170061"/>
            <a:ext cx="4193629" cy="1603907"/>
          </a:xfrm>
          <a:prstGeom prst="roundRect">
            <a:avLst>
              <a:gd name="adj" fmla="val 411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-36255"/>
          <a:stretch>
            <a:fillRect/>
          </a:stretch>
        </p:blipFill>
        <p:spPr>
          <a:xfrm>
            <a:off x="5492669" y="5184120"/>
            <a:ext cx="4942539" cy="1165961"/>
          </a:xfrm>
          <a:prstGeom prst="roundRect">
            <a:avLst>
              <a:gd name="adj" fmla="val 557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6" name="矩形: 圆角 5"/>
          <p:cNvSpPr/>
          <p:nvPr/>
        </p:nvSpPr>
        <p:spPr>
          <a:xfrm>
            <a:off x="866328" y="5935281"/>
            <a:ext cx="4193629" cy="271667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591" y="5258008"/>
            <a:ext cx="3299746" cy="205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解散部门时，记录操作日志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9214230" cy="1685720"/>
          </a:xfrm>
        </p:spPr>
        <p:txBody>
          <a:bodyPr/>
          <a:lstStyle/>
          <a:p>
            <a:r>
              <a:rPr lang="zh-CN" altLang="en-US"/>
              <a:t>需求：解散部门时，无论是成功还是失败，都要记录操作日志。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defTabSz="504190"/>
            <a:r>
              <a:rPr lang="en-US" altLang="zh-CN"/>
              <a:t>	</a:t>
            </a:r>
            <a:r>
              <a:rPr lang="zh-CN" altLang="en-US"/>
              <a:t>①</a:t>
            </a:r>
            <a:r>
              <a:rPr lang="en-US" altLang="zh-CN"/>
              <a:t>. </a:t>
            </a:r>
            <a:r>
              <a:rPr lang="zh-CN" altLang="en-US"/>
              <a:t>解散部门：删除部门、删除部门下的员工</a:t>
            </a:r>
            <a:endParaRPr lang="en-US" altLang="zh-CN"/>
          </a:p>
          <a:p>
            <a:pPr defTabSz="504190"/>
            <a:r>
              <a:rPr lang="en-US" altLang="zh-CN"/>
              <a:t>	</a:t>
            </a:r>
            <a:r>
              <a:rPr lang="zh-CN" altLang="en-US"/>
              <a:t>②</a:t>
            </a:r>
            <a:r>
              <a:rPr lang="en-US" altLang="zh-CN"/>
              <a:t>. </a:t>
            </a:r>
            <a:r>
              <a:rPr lang="zh-CN" altLang="en-US"/>
              <a:t>记录日志到数据库表中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536" y="3551652"/>
            <a:ext cx="5877600" cy="3148714"/>
          </a:xfrm>
          <a:prstGeom prst="roundRect">
            <a:avLst>
              <a:gd name="adj" fmla="val 272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: 圆角 6"/>
          <p:cNvSpPr/>
          <p:nvPr/>
        </p:nvSpPr>
        <p:spPr>
          <a:xfrm>
            <a:off x="2755536" y="6012709"/>
            <a:ext cx="5877600" cy="268897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!!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391" y="3639591"/>
            <a:ext cx="4747191" cy="1216865"/>
          </a:xfrm>
          <a:prstGeom prst="roundRect">
            <a:avLst>
              <a:gd name="adj" fmla="val 431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014" y="3658063"/>
            <a:ext cx="3404152" cy="331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传播行为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06664" y="1731453"/>
            <a:ext cx="10749598" cy="1852304"/>
            <a:chOff x="806664" y="1731453"/>
            <a:chExt cx="10749598" cy="1852304"/>
          </a:xfrm>
        </p:grpSpPr>
        <p:grpSp>
          <p:nvGrpSpPr>
            <p:cNvPr id="4" name="组合 3"/>
            <p:cNvGrpSpPr/>
            <p:nvPr/>
          </p:nvGrpSpPr>
          <p:grpSpPr>
            <a:xfrm>
              <a:off x="806664" y="1731453"/>
              <a:ext cx="10749598" cy="1852304"/>
              <a:chOff x="806778" y="1685855"/>
              <a:chExt cx="10749598" cy="1852304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806778" y="1685855"/>
                <a:ext cx="10749598" cy="1852304"/>
              </a:xfrm>
              <a:prstGeom prst="roundRect">
                <a:avLst>
                  <a:gd name="adj" fmla="val 372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REQUIRED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：大部分情况下都是用该传播行为即可。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REQUIRES_NEW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：当我们不希望事务之间相互影响时，可以使用该传播行为。比如：下订单前需要记录日志，不论订单保存成功与否，都需要保证日志记录能够记录成功。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/>
              <p:cNvSpPr/>
              <p:nvPr/>
            </p:nvSpPr>
            <p:spPr>
              <a:xfrm>
                <a:off x="806778" y="1685855"/>
                <a:ext cx="1154021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场景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" name="Shape 2621"/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/>
              <a:t>事务管理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事务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@Transactional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事务属性</a:t>
            </a:r>
            <a:endParaRPr lang="en-US" altLang="zh-CN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rollbackFor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propagation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/>
              <a:t>事务管理 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  <p:sp>
        <p:nvSpPr>
          <p:cNvPr id="6" name="!!文本框 5"/>
          <p:cNvSpPr txBox="1"/>
          <p:nvPr/>
        </p:nvSpPr>
        <p:spPr>
          <a:xfrm>
            <a:off x="4996506" y="2415320"/>
            <a:ext cx="150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AOP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基础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框 5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35255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467559"/>
          </a:xfrm>
        </p:spPr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6" name="!!文本占位符 1"/>
          <p:cNvSpPr txBox="1"/>
          <p:nvPr/>
        </p:nvSpPr>
        <p:spPr>
          <a:xfrm>
            <a:off x="5501349" y="3069272"/>
            <a:ext cx="1083798" cy="482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概述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25817" y="3282697"/>
            <a:ext cx="2602222" cy="1095210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List&lt;Dept&gt;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List&lt;Dept&gt; list=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42737" y="3282643"/>
            <a:ext cx="2602222" cy="1092579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  deptMapper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.save(dept);</a:t>
            </a:r>
            <a:endParaRPr lang="en-US" altLang="zh-CN" sz="9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959657" y="3267743"/>
            <a:ext cx="2602222" cy="1092580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.update(dept);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25817" y="5103377"/>
            <a:ext cx="2602222" cy="109521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List&lt;Emp&gt;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List&lt;Emp&gt; list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942737" y="5103377"/>
            <a:ext cx="2602222" cy="109521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  empMapper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.save(emp);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66208" y="5103377"/>
            <a:ext cx="2602222" cy="109521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.update(emp);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概述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!!文本占位符 5"/>
          <p:cNvSpPr txBox="1"/>
          <p:nvPr/>
        </p:nvSpPr>
        <p:spPr>
          <a:xfrm>
            <a:off x="869028" y="1709152"/>
            <a:ext cx="10844436" cy="14272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50419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C00000"/>
                </a:solidFill>
                <a:latin typeface="Alibaba PuHuiTi R"/>
              </a:rPr>
              <a:t>AOP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：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A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spect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O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riented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P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rogramming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（</a:t>
            </a:r>
            <a:r>
              <a:rPr lang="zh-CN" altLang="en-US">
                <a:solidFill>
                  <a:srgbClr val="C00000"/>
                </a:solidFill>
                <a:latin typeface="Alibaba PuHuiTi R"/>
              </a:rPr>
              <a:t>面向切面编程、面向方面编程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），其实就是面向特定方法编程。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</a:endParaRPr>
          </a:p>
          <a:p>
            <a:pPr marL="285750" indent="-285750" defTabSz="50419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场景：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</a:endParaRPr>
          </a:p>
          <a:p>
            <a:pPr marL="539750" lvl="1" indent="-285750" defTabSz="50419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案例部分功能运行较慢，定位执行耗时较长的业务方法，此时需要统计每一个业务方法的执行耗时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2092" y="37398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部门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82092" y="559439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员工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0" name="!!文本框 10"/>
          <p:cNvSpPr txBox="1"/>
          <p:nvPr/>
        </p:nvSpPr>
        <p:spPr>
          <a:xfrm>
            <a:off x="1925817" y="4382466"/>
            <a:ext cx="2602222" cy="25122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!!文本框 23"/>
          <p:cNvSpPr txBox="1"/>
          <p:nvPr/>
        </p:nvSpPr>
        <p:spPr>
          <a:xfrm>
            <a:off x="4942737" y="4382465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!!文本框 24"/>
          <p:cNvSpPr txBox="1"/>
          <p:nvPr/>
        </p:nvSpPr>
        <p:spPr>
          <a:xfrm>
            <a:off x="7959657" y="4369114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!!文本框 26"/>
          <p:cNvSpPr txBox="1"/>
          <p:nvPr/>
        </p:nvSpPr>
        <p:spPr>
          <a:xfrm>
            <a:off x="1925817" y="4849831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!!文本框 27"/>
          <p:cNvSpPr txBox="1"/>
          <p:nvPr/>
        </p:nvSpPr>
        <p:spPr>
          <a:xfrm>
            <a:off x="1925817" y="6201318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!!文本框 28"/>
          <p:cNvSpPr txBox="1"/>
          <p:nvPr/>
        </p:nvSpPr>
        <p:spPr>
          <a:xfrm>
            <a:off x="4942737" y="4856025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!!文本框 29"/>
          <p:cNvSpPr txBox="1"/>
          <p:nvPr/>
        </p:nvSpPr>
        <p:spPr>
          <a:xfrm>
            <a:off x="4942737" y="6204088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!!文本框 30"/>
          <p:cNvSpPr txBox="1"/>
          <p:nvPr/>
        </p:nvSpPr>
        <p:spPr>
          <a:xfrm>
            <a:off x="7966208" y="4849831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!!文本框 31"/>
          <p:cNvSpPr txBox="1"/>
          <p:nvPr/>
        </p:nvSpPr>
        <p:spPr>
          <a:xfrm>
            <a:off x="7966208" y="6204088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!!文本框 3"/>
          <p:cNvSpPr txBox="1"/>
          <p:nvPr/>
        </p:nvSpPr>
        <p:spPr>
          <a:xfrm>
            <a:off x="1925817" y="3036589"/>
            <a:ext cx="2602222" cy="23726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!!文本框 4"/>
          <p:cNvSpPr txBox="1"/>
          <p:nvPr/>
        </p:nvSpPr>
        <p:spPr>
          <a:xfrm>
            <a:off x="4942737" y="3033903"/>
            <a:ext cx="2602222" cy="237264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!!文本框 5"/>
          <p:cNvSpPr txBox="1"/>
          <p:nvPr/>
        </p:nvSpPr>
        <p:spPr>
          <a:xfrm>
            <a:off x="7966208" y="3014339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712053" y="362887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…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712053" y="545565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…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9" name="流程图: 接点 38"/>
          <p:cNvSpPr/>
          <p:nvPr/>
        </p:nvSpPr>
        <p:spPr>
          <a:xfrm>
            <a:off x="10354500" y="4097675"/>
            <a:ext cx="1156251" cy="1156251"/>
          </a:xfrm>
          <a:prstGeom prst="flowChartConnector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2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繁琐</a:t>
            </a:r>
            <a:endParaRPr lang="zh-CN" altLang="en-US" sz="3200" b="1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7" grpId="0"/>
      <p:bldP spid="15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/>
      <p:bldP spid="38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34562" y="3060647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List&lt;Dept&gt;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List&lt;Dept&gt; list=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86889" y="3060647"/>
            <a:ext cx="2061072" cy="91644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  deptMapper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.save(dept);</a:t>
            </a:r>
            <a:endParaRPr lang="en-US" altLang="zh-CN" sz="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39216" y="3062904"/>
            <a:ext cx="2061072" cy="916442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.update(dept);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40480" y="4037249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List&lt;Emp&gt;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List&lt;Emp&gt; list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86889" y="4037249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  empMapper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.save(emp);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39216" y="4037249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.update(emp);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89810" y="3262389"/>
            <a:ext cx="2602222" cy="1347596"/>
          </a:xfrm>
          <a:prstGeom prst="rect">
            <a:avLst/>
          </a:prstGeom>
          <a:solidFill>
            <a:srgbClr val="F5487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运行原始方法</a:t>
            </a:r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05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概述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0764" y="3321402"/>
            <a:ext cx="64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部门</a:t>
            </a:r>
            <a:endParaRPr lang="zh-CN" altLang="en-US" sz="14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79479" y="43022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员工</a:t>
            </a:r>
            <a:endParaRPr lang="zh-CN" altLang="en-US" sz="14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3" name="!!文本框 26"/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!!文本框 28"/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!!文本框 30"/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!!文本框 3"/>
          <p:cNvSpPr txBox="1"/>
          <p:nvPr/>
        </p:nvSpPr>
        <p:spPr>
          <a:xfrm>
            <a:off x="8989810" y="3283863"/>
            <a:ext cx="2602222" cy="23726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!!文本框 4"/>
          <p:cNvSpPr txBox="1"/>
          <p:nvPr/>
        </p:nvSpPr>
        <p:spPr>
          <a:xfrm>
            <a:off x="8989810" y="3283863"/>
            <a:ext cx="2602222" cy="237264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!!文本框 5"/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!!文本框 10"/>
          <p:cNvSpPr txBox="1"/>
          <p:nvPr/>
        </p:nvSpPr>
        <p:spPr>
          <a:xfrm>
            <a:off x="8989810" y="4358762"/>
            <a:ext cx="2602222" cy="25122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!!文本框 23"/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!!文本框 24"/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!!文本框 27"/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!!文本框 29"/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!!文本框 31"/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!!文本占位符 2"/>
          <p:cNvSpPr txBox="1"/>
          <p:nvPr/>
        </p:nvSpPr>
        <p:spPr>
          <a:xfrm>
            <a:off x="869028" y="5142904"/>
            <a:ext cx="10980377" cy="13475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 </a:t>
            </a:r>
            <a:r>
              <a:rPr lang="zh-CN" altLang="en-US" b="1"/>
              <a:t>实现：</a:t>
            </a:r>
            <a:endParaRPr lang="en-US" altLang="zh-CN" b="1"/>
          </a:p>
          <a:p>
            <a:pPr marL="72009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动态代理是面向切面编程最主流的实现。而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SpringAOP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框架的高级技术，旨在管理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对象的过程中，主要通过底层的动态代理机制，对特定的方法进行编程。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89810" y="3789485"/>
            <a:ext cx="2602222" cy="241938"/>
          </a:xfrm>
          <a:prstGeom prst="rect">
            <a:avLst/>
          </a:prstGeom>
          <a:noFill/>
          <a:ln w="19050">
            <a:solidFill>
              <a:srgbClr val="81E9E6"/>
            </a:solidFill>
            <a:prstDash val="solid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505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文本占位符 5"/>
          <p:cNvSpPr txBox="1"/>
          <p:nvPr/>
        </p:nvSpPr>
        <p:spPr>
          <a:xfrm>
            <a:off x="869028" y="1709152"/>
            <a:ext cx="10844436" cy="14272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50419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C00000"/>
                </a:solidFill>
                <a:latin typeface="Alibaba PuHuiTi R"/>
              </a:rPr>
              <a:t>AOP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：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A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spect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O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riented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P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rogramming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（</a:t>
            </a:r>
            <a:r>
              <a:rPr lang="zh-CN" altLang="en-US">
                <a:solidFill>
                  <a:srgbClr val="C00000"/>
                </a:solidFill>
                <a:latin typeface="Alibaba PuHuiTi R"/>
              </a:rPr>
              <a:t>面向切面编程、面向方面编程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），其实就是面向特定方法编程。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</a:endParaRPr>
          </a:p>
          <a:p>
            <a:pPr marL="285750" indent="-285750" defTabSz="50419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场景：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</a:endParaRPr>
          </a:p>
          <a:p>
            <a:pPr marL="539750" lvl="1" indent="-285750" defTabSz="50419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案例部分功能运行较慢，定位执行耗时较长的业务方法，此时需要统计每一个业务方法的执行耗时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 AOP</a:t>
            </a:r>
            <a:r>
              <a:rPr lang="zh-CN" altLang="en-US">
                <a:solidFill>
                  <a:srgbClr val="C00000"/>
                </a:solidFill>
              </a:rPr>
              <a:t>快速入门：统计各个业务层方法执行耗时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/>
              <a:t>导入依赖：在</a:t>
            </a:r>
            <a:r>
              <a:rPr lang="en-US" altLang="zh-CN" sz="1400"/>
              <a:t>pom.xml</a:t>
            </a:r>
            <a:r>
              <a:rPr lang="zh-CN" altLang="en-US" sz="1400"/>
              <a:t>中导入</a:t>
            </a:r>
            <a:r>
              <a:rPr lang="en-US" altLang="zh-CN" sz="1400"/>
              <a:t>AOP</a:t>
            </a:r>
            <a:r>
              <a:rPr lang="zh-CN" altLang="en-US" sz="1400"/>
              <a:t>的依赖</a:t>
            </a:r>
            <a:endParaRPr lang="en-US" altLang="zh-CN" sz="140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1400"/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altLang="zh-CN" sz="140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/>
              <a:t>编写</a:t>
            </a:r>
            <a:r>
              <a:rPr lang="en-US" altLang="zh-CN" sz="1400"/>
              <a:t>AOP</a:t>
            </a:r>
            <a:r>
              <a:rPr lang="zh-CN" altLang="en-US" sz="1400"/>
              <a:t>程序：针对于特定方法根据业务需要进行编程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554036" y="2247778"/>
            <a:ext cx="8855644" cy="1080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lIns="217440" tIns="45720" rIns="216000" bIns="45720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&gt;org.springframework.boot&lt;/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&gt;spring-boot-starter-aop&lt;/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64196" y="3697415"/>
            <a:ext cx="8855644" cy="2812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lIns="217440" tIns="0" rIns="216000" bIns="45720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@Component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@Aspect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TimeAspect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@Around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"execution(* com.itheima.</a:t>
            </a:r>
            <a:r>
              <a:rPr lang="en-US" altLang="zh-CN" sz="110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*(..))"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recordTime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ProceedingJoinPoint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proceedingJoinPoint)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begin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proceedingJoinPoint.proceed();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调用原始方法运行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.info(proceedingJoinPoint.getSignature()+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执行耗时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{}ms"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095318" y="823768"/>
            <a:ext cx="2602222" cy="1347596"/>
            <a:chOff x="9095318" y="823768"/>
            <a:chExt cx="2602222" cy="1347596"/>
          </a:xfrm>
        </p:grpSpPr>
        <p:sp>
          <p:nvSpPr>
            <p:cNvPr id="2" name="文本框 1"/>
            <p:cNvSpPr txBox="1"/>
            <p:nvPr/>
          </p:nvSpPr>
          <p:spPr>
            <a:xfrm>
              <a:off x="9095318" y="823768"/>
              <a:ext cx="2602222" cy="1347596"/>
            </a:xfrm>
            <a:prstGeom prst="rect">
              <a:avLst/>
            </a:prstGeom>
            <a:solidFill>
              <a:srgbClr val="F5487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2. </a:t>
              </a:r>
              <a:r>
                <a:rPr lang="zh-CN" altLang="en-US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运行原始方法</a:t>
              </a:r>
              <a:r>
                <a:rPr lang="en-US" altLang="zh-CN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zh-CN" altLang="en-US" sz="1050" kern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" name="!!文本框 26"/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" name="!!文本框 28"/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!!文本框 30"/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!!文本框 3"/>
            <p:cNvSpPr txBox="1"/>
            <p:nvPr/>
          </p:nvSpPr>
          <p:spPr>
            <a:xfrm>
              <a:off x="9095318" y="845242"/>
              <a:ext cx="2602222" cy="237262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!!文本框 4"/>
            <p:cNvSpPr txBox="1"/>
            <p:nvPr/>
          </p:nvSpPr>
          <p:spPr>
            <a:xfrm>
              <a:off x="9095318" y="845242"/>
              <a:ext cx="2602222" cy="237264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!!文本框 5"/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1. 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!!文本框 10"/>
            <p:cNvSpPr txBox="1"/>
            <p:nvPr/>
          </p:nvSpPr>
          <p:spPr>
            <a:xfrm>
              <a:off x="9095318" y="1920141"/>
              <a:ext cx="2602222" cy="251222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!!文本框 23"/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!!文本框 24"/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!!文本框 27"/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!!文本框 29"/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!!文本框 31"/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3. 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095318" y="1350864"/>
              <a:ext cx="2602222" cy="241938"/>
            </a:xfrm>
            <a:prstGeom prst="rect">
              <a:avLst/>
            </a:prstGeom>
            <a:noFill/>
            <a:ln w="19050">
              <a:solidFill>
                <a:srgbClr val="81E9E6"/>
              </a:solidFill>
              <a:prstDash val="solid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1085" y="4474028"/>
            <a:ext cx="4480948" cy="28196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318" y="3749293"/>
            <a:ext cx="4480948" cy="21533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318" y="4003994"/>
            <a:ext cx="4480948" cy="21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AOP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442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场景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327126" y="2254929"/>
            <a:ext cx="1545292" cy="1364878"/>
            <a:chOff x="1327126" y="2254928"/>
            <a:chExt cx="1748900" cy="1544715"/>
          </a:xfrm>
        </p:grpSpPr>
        <p:sp>
          <p:nvSpPr>
            <p:cNvPr id="7" name="流程图: 接点 6"/>
            <p:cNvSpPr/>
            <p:nvPr/>
          </p:nvSpPr>
          <p:spPr>
            <a:xfrm>
              <a:off x="1402672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7126" y="2529172"/>
              <a:ext cx="1748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记录</a:t>
              </a:r>
              <a:endParaRPr lang="en-US" altLang="zh-CN" sz="240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操作日志</a:t>
              </a:r>
              <a:endParaRPr lang="zh-CN" altLang="en-US" sz="24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71005" y="2254419"/>
            <a:ext cx="1544715" cy="1364369"/>
            <a:chOff x="4213934" y="2254928"/>
            <a:chExt cx="1748900" cy="1544715"/>
          </a:xfrm>
        </p:grpSpPr>
        <p:sp>
          <p:nvSpPr>
            <p:cNvPr id="8" name="流程图: 接点 7"/>
            <p:cNvSpPr/>
            <p:nvPr/>
          </p:nvSpPr>
          <p:spPr>
            <a:xfrm>
              <a:off x="4316027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13934" y="2765675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权限控制</a:t>
              </a:r>
              <a:endParaRPr lang="zh-CN" altLang="en-US" sz="24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018144" y="2254929"/>
            <a:ext cx="1544715" cy="1364369"/>
            <a:chOff x="7119891" y="2254928"/>
            <a:chExt cx="1748900" cy="1544715"/>
          </a:xfrm>
        </p:grpSpPr>
        <p:sp>
          <p:nvSpPr>
            <p:cNvPr id="9" name="流程图: 接点 8"/>
            <p:cNvSpPr/>
            <p:nvPr/>
          </p:nvSpPr>
          <p:spPr>
            <a:xfrm>
              <a:off x="7229382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19891" y="2765675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事务管理</a:t>
              </a:r>
              <a:endParaRPr lang="zh-CN" altLang="en-US" sz="24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881645" y="2247483"/>
            <a:ext cx="1512890" cy="1336259"/>
            <a:chOff x="9931154" y="2254928"/>
            <a:chExt cx="1748900" cy="1544715"/>
          </a:xfrm>
        </p:grpSpPr>
        <p:sp>
          <p:nvSpPr>
            <p:cNvPr id="14" name="流程图: 接点 13"/>
            <p:cNvSpPr/>
            <p:nvPr/>
          </p:nvSpPr>
          <p:spPr>
            <a:xfrm>
              <a:off x="10040645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31154" y="2765675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……</a:t>
              </a:r>
              <a:endParaRPr lang="zh-CN" altLang="en-US" sz="28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38562" y="1079604"/>
            <a:ext cx="4755676" cy="1072376"/>
            <a:chOff x="6838562" y="1079604"/>
            <a:chExt cx="4755676" cy="107237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38562" y="1079604"/>
              <a:ext cx="4752717" cy="1072376"/>
            </a:xfrm>
            <a:prstGeom prst="roundRect">
              <a:avLst>
                <a:gd name="adj" fmla="val 4689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</p:pic>
        <p:sp>
          <p:nvSpPr>
            <p:cNvPr id="22" name="矩形: 圆角 21"/>
            <p:cNvSpPr/>
            <p:nvPr/>
          </p:nvSpPr>
          <p:spPr>
            <a:xfrm>
              <a:off x="6838562" y="1080553"/>
              <a:ext cx="4755676" cy="1062961"/>
            </a:xfrm>
            <a:prstGeom prst="roundRect">
              <a:avLst>
                <a:gd name="adj" fmla="val 3633"/>
              </a:avLst>
            </a:prstGeom>
            <a:solidFill>
              <a:srgbClr val="00B050">
                <a:alpha val="16863"/>
              </a:srgbClr>
            </a:solidFill>
            <a:ln w="3175">
              <a:noFill/>
              <a:prstDash val="lgDash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文本占位符 4"/>
          <p:cNvSpPr txBox="1"/>
          <p:nvPr/>
        </p:nvSpPr>
        <p:spPr>
          <a:xfrm>
            <a:off x="824959" y="3945073"/>
            <a:ext cx="10698800" cy="44429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优势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300579" y="4818905"/>
            <a:ext cx="1571839" cy="1324653"/>
            <a:chOff x="1300579" y="4818905"/>
            <a:chExt cx="1748900" cy="1473869"/>
          </a:xfrm>
        </p:grpSpPr>
        <p:sp>
          <p:nvSpPr>
            <p:cNvPr id="27" name="矩形: 圆角 26"/>
            <p:cNvSpPr/>
            <p:nvPr/>
          </p:nvSpPr>
          <p:spPr>
            <a:xfrm rot="2700000">
              <a:off x="1438095" y="4818905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00579" y="5076568"/>
              <a:ext cx="1748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代码</a:t>
              </a:r>
              <a:endParaRPr lang="en-US" altLang="zh-CN" sz="280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无侵入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28296" y="4857736"/>
            <a:ext cx="1630131" cy="1373778"/>
            <a:chOff x="4269507" y="4818907"/>
            <a:chExt cx="1748900" cy="1473869"/>
          </a:xfrm>
        </p:grpSpPr>
        <p:sp>
          <p:nvSpPr>
            <p:cNvPr id="31" name="矩形: 圆角 30"/>
            <p:cNvSpPr/>
            <p:nvPr/>
          </p:nvSpPr>
          <p:spPr>
            <a:xfrm rot="2700000">
              <a:off x="4395241" y="4818907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69507" y="4974665"/>
              <a:ext cx="1748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减少</a:t>
              </a:r>
              <a:endParaRPr lang="en-US" altLang="zh-CN" sz="280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重复代码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81500" y="4862847"/>
            <a:ext cx="1618001" cy="1363555"/>
            <a:chOff x="7229382" y="4818904"/>
            <a:chExt cx="1748900" cy="1473869"/>
          </a:xfrm>
        </p:grpSpPr>
        <p:sp>
          <p:nvSpPr>
            <p:cNvPr id="33" name="矩形: 圆角 32"/>
            <p:cNvSpPr/>
            <p:nvPr/>
          </p:nvSpPr>
          <p:spPr>
            <a:xfrm rot="2700000">
              <a:off x="7352387" y="4818904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229382" y="4974665"/>
              <a:ext cx="1748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提高</a:t>
              </a:r>
              <a:endParaRPr lang="en-US" altLang="zh-CN" sz="280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开发效率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823061" y="4863742"/>
            <a:ext cx="1630057" cy="1373715"/>
            <a:chOff x="9938552" y="4808744"/>
            <a:chExt cx="1748900" cy="1473869"/>
          </a:xfrm>
        </p:grpSpPr>
        <p:sp>
          <p:nvSpPr>
            <p:cNvPr id="35" name="矩形: 圆角 34"/>
            <p:cNvSpPr/>
            <p:nvPr/>
          </p:nvSpPr>
          <p:spPr>
            <a:xfrm rot="2700000">
              <a:off x="10066600" y="4808744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938552" y="5283015"/>
              <a:ext cx="1748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维护方便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232996" y="1063974"/>
            <a:ext cx="1358283" cy="261610"/>
            <a:chOff x="10232996" y="1063974"/>
            <a:chExt cx="1358283" cy="261610"/>
          </a:xfrm>
        </p:grpSpPr>
        <p:sp>
          <p:nvSpPr>
            <p:cNvPr id="3" name="箭头: 五边形 2"/>
            <p:cNvSpPr/>
            <p:nvPr/>
          </p:nvSpPr>
          <p:spPr>
            <a:xfrm rot="10800000">
              <a:off x="10232996" y="1069341"/>
              <a:ext cx="1358283" cy="25223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72000" rIns="72000" bIns="72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621983" y="1063974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开启事务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234726" y="1895734"/>
            <a:ext cx="1358283" cy="265245"/>
            <a:chOff x="10242346" y="1865254"/>
            <a:chExt cx="1358283" cy="265245"/>
          </a:xfrm>
        </p:grpSpPr>
        <p:sp>
          <p:nvSpPr>
            <p:cNvPr id="20" name="箭头: 五边形 19"/>
            <p:cNvSpPr/>
            <p:nvPr/>
          </p:nvSpPr>
          <p:spPr>
            <a:xfrm rot="10800000">
              <a:off x="10242346" y="1865254"/>
              <a:ext cx="1358283" cy="25223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72000" rIns="72000" bIns="72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480934" y="1868889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提交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回滚事务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688080"/>
          </a:xfrm>
        </p:spPr>
        <p:txBody>
          <a:bodyPr/>
          <a:lstStyle/>
          <a:p>
            <a:r>
              <a:rPr lang="en-US" altLang="zh-CN"/>
              <a:t>AOP</a:t>
            </a:r>
            <a:endParaRPr lang="en-US" altLang="zh-CN"/>
          </a:p>
          <a:p>
            <a:r>
              <a:rPr lang="en-US" altLang="zh-CN"/>
              <a:t>SpringAOP</a:t>
            </a:r>
            <a:endParaRPr lang="en-US" altLang="zh-CN"/>
          </a:p>
          <a:p>
            <a:r>
              <a:rPr lang="en-US" altLang="zh-CN"/>
              <a:t>SpringAOP</a:t>
            </a:r>
            <a:r>
              <a:rPr lang="zh-CN" altLang="en-US"/>
              <a:t>开发步骤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  <p:sp>
        <p:nvSpPr>
          <p:cNvPr id="6" name="!!文本框 5"/>
          <p:cNvSpPr txBox="1"/>
          <p:nvPr/>
        </p:nvSpPr>
        <p:spPr>
          <a:xfrm>
            <a:off x="4986346" y="1826040"/>
            <a:ext cx="150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事务管理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" name="!!文本占位符 1"/>
          <p:cNvSpPr txBox="1"/>
          <p:nvPr/>
        </p:nvSpPr>
        <p:spPr>
          <a:xfrm>
            <a:off x="5506720" y="4054793"/>
            <a:ext cx="1564640" cy="456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核心概念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/>
          <a:srcRect b="16162"/>
          <a:stretch>
            <a:fillRect/>
          </a:stretch>
        </p:blipFill>
        <p:spPr>
          <a:xfrm>
            <a:off x="7674734" y="2335074"/>
            <a:ext cx="4314792" cy="4193791"/>
          </a:xfrm>
          <a:prstGeom prst="roundRect">
            <a:avLst>
              <a:gd name="adj" fmla="val 183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32" y="3477856"/>
            <a:ext cx="6247982" cy="3296447"/>
          </a:xfrm>
          <a:prstGeom prst="roundRect">
            <a:avLst>
              <a:gd name="adj" fmla="val 223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6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核心概念</a:t>
            </a:r>
            <a:endParaRPr lang="zh-CN" altLang="en-US"/>
          </a:p>
        </p:txBody>
      </p:sp>
      <p:sp>
        <p:nvSpPr>
          <p:cNvPr id="8" name="文本占位符 5"/>
          <p:cNvSpPr txBox="1"/>
          <p:nvPr/>
        </p:nvSpPr>
        <p:spPr>
          <a:xfrm>
            <a:off x="710880" y="1586994"/>
            <a:ext cx="6808601" cy="18420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连接点：</a:t>
            </a:r>
            <a:r>
              <a:rPr lang="en-US" altLang="zh-CN" sz="1400">
                <a:latin typeface="Consolas" panose="020B0609020204030204" pitchFamily="49" charset="0"/>
              </a:rPr>
              <a:t>JoinPoint</a:t>
            </a:r>
            <a:r>
              <a:rPr lang="zh-CN" altLang="en-US" sz="1400"/>
              <a:t>，可以被</a:t>
            </a:r>
            <a:r>
              <a:rPr lang="en-US" altLang="zh-CN" sz="1400"/>
              <a:t>AOP</a:t>
            </a:r>
            <a:r>
              <a:rPr lang="zh-CN" altLang="en-US" sz="1400"/>
              <a:t>控制的方法（暗含方法执行时的相关信息）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通知：</a:t>
            </a:r>
            <a:r>
              <a:rPr lang="en-US" altLang="zh-CN" sz="1400">
                <a:latin typeface="Consolas" panose="020B0609020204030204" pitchFamily="49" charset="0"/>
              </a:rPr>
              <a:t>Advice</a:t>
            </a:r>
            <a:r>
              <a:rPr lang="zh-CN" altLang="en-US" sz="1400"/>
              <a:t>，指哪些重复的逻辑，也就是共性功能（最终体现为一个方法）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切入点：</a:t>
            </a:r>
            <a:r>
              <a:rPr lang="en-US" altLang="zh-CN" sz="1400">
                <a:latin typeface="Consolas" panose="020B0609020204030204" pitchFamily="49" charset="0"/>
              </a:rPr>
              <a:t>PointCut</a:t>
            </a:r>
            <a:r>
              <a:rPr lang="zh-CN" altLang="en-US" sz="1400"/>
              <a:t>，匹配连接点的条件，通知仅会在切入点方法执行时被应用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切面：</a:t>
            </a:r>
            <a:r>
              <a:rPr lang="en-US" altLang="zh-CN" sz="1400">
                <a:latin typeface="Consolas" panose="020B0609020204030204" pitchFamily="49" charset="0"/>
              </a:rPr>
              <a:t>Aspect</a:t>
            </a:r>
            <a:r>
              <a:rPr lang="zh-CN" altLang="en-US" sz="1400"/>
              <a:t>，描述通知与切入点的对应关系（通知</a:t>
            </a:r>
            <a:r>
              <a:rPr lang="en-US" altLang="zh-CN" sz="1400"/>
              <a:t>+</a:t>
            </a:r>
            <a:r>
              <a:rPr lang="zh-CN" altLang="en-US" sz="1400"/>
              <a:t>切入点）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目标对象：</a:t>
            </a:r>
            <a:r>
              <a:rPr lang="en-US" altLang="zh-CN" sz="1400"/>
              <a:t>Target</a:t>
            </a:r>
            <a:r>
              <a:rPr lang="zh-CN" altLang="en-US" sz="1400"/>
              <a:t>，通知所应用的对象</a:t>
            </a:r>
            <a:endParaRPr lang="en-US" altLang="zh-CN" sz="1400"/>
          </a:p>
        </p:txBody>
      </p:sp>
      <p:sp>
        <p:nvSpPr>
          <p:cNvPr id="17" name="矩形 16"/>
          <p:cNvSpPr/>
          <p:nvPr/>
        </p:nvSpPr>
        <p:spPr>
          <a:xfrm>
            <a:off x="7669735" y="3250376"/>
            <a:ext cx="4319791" cy="1065139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32531" y="4641552"/>
            <a:ext cx="6247982" cy="1922176"/>
          </a:xfrm>
          <a:prstGeom prst="rect">
            <a:avLst/>
          </a:prstGeom>
          <a:solidFill>
            <a:srgbClr val="00B05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70467" y="4345644"/>
            <a:ext cx="4314792" cy="793546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74137" y="5170115"/>
            <a:ext cx="4311122" cy="1287630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39229" y="4945314"/>
            <a:ext cx="96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连接点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30423" y="3623173"/>
            <a:ext cx="96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切入点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22223" y="4065335"/>
            <a:ext cx="1793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切入点表达式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06428" y="5287656"/>
            <a:ext cx="82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通知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32531" y="4391478"/>
            <a:ext cx="6247982" cy="217225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505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77170" y="4662891"/>
            <a:ext cx="82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 面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l="1778" r="302" b="6026"/>
          <a:stretch>
            <a:fillRect/>
          </a:stretch>
        </p:blipFill>
        <p:spPr>
          <a:xfrm>
            <a:off x="5179934" y="4450750"/>
            <a:ext cx="1895236" cy="16833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120592" y="4400809"/>
            <a:ext cx="4954578" cy="231412"/>
          </a:xfrm>
          <a:prstGeom prst="rect">
            <a:avLst/>
          </a:prstGeom>
          <a:solidFill>
            <a:srgbClr val="FFC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478408" y="2130577"/>
            <a:ext cx="123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目标对象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08094" y="3659349"/>
            <a:ext cx="118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 面类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 animBg="1"/>
      <p:bldP spid="3" grpId="0" animBg="1"/>
      <p:bldP spid="15" grpId="0"/>
      <p:bldP spid="23" grpId="0"/>
      <p:bldP spid="24" grpId="0"/>
      <p:bldP spid="25" grpId="0"/>
      <p:bldP spid="26" grpId="0" animBg="1"/>
      <p:bldP spid="27" grpId="0"/>
      <p:bldP spid="22" grpId="0" animBg="1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064" y="1542353"/>
            <a:ext cx="5339982" cy="2510196"/>
          </a:xfrm>
          <a:prstGeom prst="roundRect">
            <a:avLst>
              <a:gd name="adj" fmla="val 223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16162"/>
          <a:stretch>
            <a:fillRect/>
          </a:stretch>
        </p:blipFill>
        <p:spPr>
          <a:xfrm>
            <a:off x="6590952" y="1620771"/>
            <a:ext cx="4858302" cy="2080586"/>
          </a:xfrm>
          <a:prstGeom prst="roundRect">
            <a:avLst>
              <a:gd name="adj" fmla="val 506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grpSp>
        <p:nvGrpSpPr>
          <p:cNvPr id="52" name="组合 51"/>
          <p:cNvGrpSpPr/>
          <p:nvPr/>
        </p:nvGrpSpPr>
        <p:grpSpPr>
          <a:xfrm>
            <a:off x="6540036" y="3820306"/>
            <a:ext cx="4968926" cy="2719064"/>
            <a:chOff x="6540036" y="3820306"/>
            <a:chExt cx="4968926" cy="2719064"/>
          </a:xfrm>
        </p:grpSpPr>
        <p:sp>
          <p:nvSpPr>
            <p:cNvPr id="14" name="矩形: 圆角 3"/>
            <p:cNvSpPr/>
            <p:nvPr/>
          </p:nvSpPr>
          <p:spPr>
            <a:xfrm>
              <a:off x="6540036" y="3820306"/>
              <a:ext cx="4960134" cy="2693643"/>
            </a:xfrm>
            <a:prstGeom prst="roundRect">
              <a:avLst>
                <a:gd name="adj" fmla="val 3224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0" bIns="18000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Proxy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implements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 {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long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begin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.currentTimeMillis();</a:t>
              </a:r>
              <a:br>
                <a:rPr lang="zh-CN" altLang="zh-CN" sz="1200">
                  <a:solidFill>
                    <a:srgbClr val="8C8C8C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8C8C8C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871094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.list();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long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end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.currentTimeMillis();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en-US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871094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.info(</a:t>
              </a:r>
              <a:r>
                <a:rPr lang="zh-CN" altLang="zh-CN" sz="1200">
                  <a:solidFill>
                    <a:srgbClr val="067D17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"执行耗时 : {} ms"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 (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end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-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begin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}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/>
            <p:cNvSpPr/>
            <p:nvPr/>
          </p:nvSpPr>
          <p:spPr>
            <a:xfrm>
              <a:off x="10464757" y="6224752"/>
              <a:ext cx="1044205" cy="314618"/>
            </a:xfrm>
            <a:prstGeom prst="round2DiagRect">
              <a:avLst>
                <a:gd name="adj1" fmla="val 32105"/>
                <a:gd name="adj2" fmla="val 0"/>
              </a:avLst>
            </a:prstGeom>
            <a:solidFill>
              <a:srgbClr val="C00000"/>
            </a:solidFill>
            <a:ln w="3175">
              <a:noFill/>
              <a:prstDash val="lgDash"/>
            </a:ln>
          </p:spPr>
          <p:txBody>
            <a:bodyPr wrap="square" lIns="72000" tIns="36000" rIns="72000" bIns="36000" rtlCol="0" anchor="ctr">
              <a:spAutoFit/>
            </a:bodyPr>
            <a:lstStyle/>
            <a:p>
              <a:pPr marL="71755" algn="l"/>
              <a:r>
                <a:rPr lang="zh-CN" altLang="en-US" sz="1200" b="1">
                  <a:solidFill>
                    <a:schemeClr val="bg1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代理对象</a:t>
              </a:r>
              <a:endParaRPr lang="zh-CN" altLang="en-US" sz="1200" b="1">
                <a:solidFill>
                  <a:schemeClr val="bg1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执行流程</a:t>
            </a:r>
            <a:endParaRPr lang="zh-CN" altLang="en-US"/>
          </a:p>
        </p:txBody>
      </p:sp>
      <p:sp>
        <p:nvSpPr>
          <p:cNvPr id="6" name="矩形: 圆角 3"/>
          <p:cNvSpPr/>
          <p:nvPr/>
        </p:nvSpPr>
        <p:spPr>
          <a:xfrm>
            <a:off x="853611" y="1519422"/>
            <a:ext cx="5432889" cy="2543175"/>
          </a:xfrm>
          <a:prstGeom prst="roundRect">
            <a:avLst>
              <a:gd name="adj" fmla="val 2817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1100" b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@Aspect</a:t>
            </a:r>
            <a:endParaRPr kumimoji="0" lang="en-US" altLang="zh-CN" sz="1100" b="0" u="none" strike="noStrike" cap="none" normalizeH="0" baseline="0">
              <a:ln>
                <a:noFill/>
              </a:ln>
              <a:solidFill>
                <a:srgbClr val="9E880D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TimeAspect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"execution(* com.itheima.service.impl.</a:t>
            </a:r>
            <a:r>
              <a:rPr kumimoji="0" lang="en-US" altLang="zh-CN" sz="11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.*(..))"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recordTime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ProceedingJoinPoint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joinPoint)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Throwable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100">
                <a:solidFill>
                  <a:srgbClr val="0033B3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 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.currentTimeMillis();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result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joinPoint.proceed();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//调用原始操作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100">
                <a:solidFill>
                  <a:srgbClr val="0033B3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 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.currentTimeMillis();</a:t>
            </a:r>
            <a:b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100">
                <a:solidFill>
                  <a:srgbClr val="871094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.info(</a:t>
            </a:r>
            <a:r>
              <a:rPr lang="zh-CN" altLang="zh-CN" sz="1100">
                <a:solidFill>
                  <a:srgbClr val="067D17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"执行耗时 : {} ms"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(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));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endParaRPr kumimoji="0" lang="zh-CN" altLang="zh-CN" sz="11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3"/>
          <p:cNvSpPr/>
          <p:nvPr/>
        </p:nvSpPr>
        <p:spPr>
          <a:xfrm>
            <a:off x="853611" y="4163206"/>
            <a:ext cx="5432889" cy="2350743"/>
          </a:xfrm>
          <a:prstGeom prst="roundRect">
            <a:avLst>
              <a:gd name="adj" fmla="val 4992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0" bIns="180000" rtlCol="0" anchor="ctr"/>
          <a:lstStyle/>
          <a:p>
            <a:pPr>
              <a:lnSpc>
                <a:spcPct val="150000"/>
              </a:lnSpc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DeptController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@Autowired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DeptService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@GetMapping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deptList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.list();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540036" y="1544516"/>
            <a:ext cx="4969561" cy="2214878"/>
            <a:chOff x="6540036" y="1544516"/>
            <a:chExt cx="4969561" cy="2214878"/>
          </a:xfrm>
        </p:grpSpPr>
        <p:sp>
          <p:nvSpPr>
            <p:cNvPr id="12" name="矩形: 圆角 3"/>
            <p:cNvSpPr/>
            <p:nvPr/>
          </p:nvSpPr>
          <p:spPr>
            <a:xfrm>
              <a:off x="6540036" y="1544516"/>
              <a:ext cx="4960134" cy="2209801"/>
            </a:xfrm>
            <a:prstGeom prst="roundRect">
              <a:avLst>
                <a:gd name="adj" fmla="val 4992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0" bIns="18000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DeptServiceImpl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implements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@Autowired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871094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.list();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en-US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}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6" name="矩形: 对角圆角 25"/>
            <p:cNvSpPr/>
            <p:nvPr/>
          </p:nvSpPr>
          <p:spPr>
            <a:xfrm>
              <a:off x="10450244" y="3452244"/>
              <a:ext cx="1059353" cy="307150"/>
            </a:xfrm>
            <a:prstGeom prst="round2DiagRect">
              <a:avLst>
                <a:gd name="adj1" fmla="val 29018"/>
                <a:gd name="adj2" fmla="val 0"/>
              </a:avLst>
            </a:prstGeom>
            <a:solidFill>
              <a:srgbClr val="C00000"/>
            </a:solidFill>
            <a:ln w="3175">
              <a:noFill/>
              <a:prstDash val="lgDash"/>
            </a:ln>
          </p:spPr>
          <p:txBody>
            <a:bodyPr wrap="square" lIns="72000" tIns="36000" rIns="72000" bIns="36000" rtlCol="0" anchor="ctr">
              <a:spAutoFit/>
            </a:bodyPr>
            <a:lstStyle/>
            <a:p>
              <a:pPr marL="71755" algn="l"/>
              <a:r>
                <a:rPr lang="zh-CN" altLang="en-US" sz="1200" b="1">
                  <a:solidFill>
                    <a:schemeClr val="bg1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目标对象</a:t>
              </a:r>
              <a:endParaRPr lang="zh-CN" altLang="en-US" sz="1200" b="1">
                <a:solidFill>
                  <a:schemeClr val="bg1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3" name="矩形: 圆角 32"/>
          <p:cNvSpPr/>
          <p:nvPr/>
        </p:nvSpPr>
        <p:spPr>
          <a:xfrm>
            <a:off x="851425" y="2605096"/>
            <a:ext cx="5441681" cy="248774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6548915" y="4782663"/>
            <a:ext cx="4944899" cy="229151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/>
          <p:cNvSpPr/>
          <p:nvPr/>
        </p:nvSpPr>
        <p:spPr>
          <a:xfrm>
            <a:off x="852597" y="2879074"/>
            <a:ext cx="5441681" cy="248774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6555272" y="5042740"/>
            <a:ext cx="4944898" cy="286180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851424" y="3159562"/>
            <a:ext cx="5441681" cy="670472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/>
          <p:cNvSpPr/>
          <p:nvPr/>
        </p:nvSpPr>
        <p:spPr>
          <a:xfrm>
            <a:off x="6555186" y="5349101"/>
            <a:ext cx="4944898" cy="809700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/>
          <p:cNvSpPr/>
          <p:nvPr/>
        </p:nvSpPr>
        <p:spPr>
          <a:xfrm>
            <a:off x="6547655" y="2911888"/>
            <a:ext cx="4952515" cy="517112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378858" y="4760572"/>
            <a:ext cx="978901" cy="26274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0" tIns="0" rIns="0" bIns="0" rtlCol="0" anchor="ctr">
            <a:spAutoFit/>
          </a:bodyPr>
          <a:lstStyle/>
          <a:p>
            <a:pPr marL="71755">
              <a:lnSpc>
                <a:spcPct val="200000"/>
              </a:lnSpc>
            </a:pPr>
            <a:endParaRPr lang="zh-CN" altLang="en-US" sz="7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394684" y="3923906"/>
            <a:ext cx="1230570" cy="32425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0" tIns="0" rIns="0" bIns="0" rtlCol="0" anchor="ctr">
            <a:spAutoFit/>
          </a:bodyPr>
          <a:lstStyle/>
          <a:p>
            <a:pPr marL="71755">
              <a:lnSpc>
                <a:spcPct val="200000"/>
              </a:lnSpc>
            </a:pPr>
            <a:endParaRPr lang="zh-CN" altLang="en-US" sz="7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连接符: 曲线 42"/>
          <p:cNvCxnSpPr>
            <a:stCxn id="40" idx="0"/>
            <a:endCxn id="41" idx="0"/>
          </p:cNvCxnSpPr>
          <p:nvPr/>
        </p:nvCxnSpPr>
        <p:spPr>
          <a:xfrm rot="5400000" flipH="1" flipV="1">
            <a:off x="5020806" y="1771409"/>
            <a:ext cx="836666" cy="5141660"/>
          </a:xfrm>
          <a:prstGeom prst="curvedConnector3">
            <a:avLst>
              <a:gd name="adj1" fmla="val 127323"/>
            </a:avLst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05" y="4733184"/>
            <a:ext cx="4946245" cy="29012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42" y="5038244"/>
            <a:ext cx="4944898" cy="29406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764" y="5341427"/>
            <a:ext cx="4944898" cy="817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34" grpId="1" animBg="1"/>
      <p:bldP spid="35" grpId="0" animBg="1"/>
      <p:bldP spid="36" grpId="1" animBg="1"/>
      <p:bldP spid="37" grpId="0" animBg="1"/>
      <p:bldP spid="38" grpId="1" animBg="1"/>
      <p:bldP spid="39" grpId="0" animBg="1"/>
      <p:bldP spid="40" grpId="0" animBg="1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连接点（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JoinPoint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切入点（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PointCut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通知（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Advice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切面（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Aspect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目标对象（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Target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AOP</a:t>
            </a:r>
            <a:r>
              <a:rPr lang="zh-CN" altLang="en-US"/>
              <a:t>执行流程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/>
              <a:t>事务管理 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  <p:sp>
        <p:nvSpPr>
          <p:cNvPr id="2" name="!!文本框 5"/>
          <p:cNvSpPr txBox="1"/>
          <p:nvPr/>
        </p:nvSpPr>
        <p:spPr>
          <a:xfrm>
            <a:off x="5005754" y="3033292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AOP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进阶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框 5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3290857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8" name="!!文本占位符 2"/>
          <p:cNvSpPr txBox="1"/>
          <p:nvPr/>
        </p:nvSpPr>
        <p:spPr>
          <a:xfrm>
            <a:off x="5499182" y="3069272"/>
            <a:ext cx="1985461" cy="462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通知类型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14873" y="1718040"/>
            <a:ext cx="10749598" cy="2703803"/>
            <a:chOff x="806664" y="1731453"/>
            <a:chExt cx="10749598" cy="2703803"/>
          </a:xfrm>
        </p:grpSpPr>
        <p:grpSp>
          <p:nvGrpSpPr>
            <p:cNvPr id="10" name="组合 9"/>
            <p:cNvGrpSpPr/>
            <p:nvPr/>
          </p:nvGrpSpPr>
          <p:grpSpPr>
            <a:xfrm>
              <a:off x="806664" y="1731453"/>
              <a:ext cx="10749598" cy="2703803"/>
              <a:chOff x="806778" y="1685855"/>
              <a:chExt cx="10749598" cy="2703803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806778" y="1685855"/>
                <a:ext cx="10749598" cy="2703803"/>
              </a:xfrm>
              <a:prstGeom prst="roundRect">
                <a:avLst>
                  <a:gd name="adj" fmla="val 262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@Around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：环绕通知，此注解标注的通知方法在目标方法前、后都被执行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@Before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：前置通知，此注解标注的通知方法在目标方法前被执行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@After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：后置通知，此注解标注的通知方法在目标方法后被执行，无论是否有异常都会执行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@AfterReturning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返回后通知，此注解标注的通知方法在目标方法后被执行，有异常不会执行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@AfterThrowing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异常后通知，此注解标注的通知方法发生异常后执行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3" name="矩形: 对角圆角 12"/>
              <p:cNvSpPr/>
              <p:nvPr/>
            </p:nvSpPr>
            <p:spPr>
              <a:xfrm>
                <a:off x="806778" y="1685855"/>
                <a:ext cx="1632763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通知类型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Shape 2621"/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1563" y="4983356"/>
            <a:ext cx="10772908" cy="1408652"/>
            <a:chOff x="1048333" y="5599087"/>
            <a:chExt cx="10758299" cy="1408652"/>
          </a:xfrm>
        </p:grpSpPr>
        <p:sp>
          <p:nvSpPr>
            <p:cNvPr id="15" name="TextBox 6"/>
            <p:cNvSpPr txBox="1"/>
            <p:nvPr/>
          </p:nvSpPr>
          <p:spPr>
            <a:xfrm>
              <a:off x="1308056" y="5969555"/>
              <a:ext cx="10498576" cy="895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@Around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环绕通知需要自己调用 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ProceedingJoinPoint.proceed() 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来让原始方法执行，其他通知不需要考虑目标方法执行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@Around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环绕通知方法的返回值，必须指定为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Object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，来接收原始方法的返回值。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48333" y="5599087"/>
              <a:ext cx="10758299" cy="1408652"/>
              <a:chOff x="1097275" y="5693357"/>
              <a:chExt cx="10706395" cy="1408652"/>
            </a:xfrm>
          </p:grpSpPr>
          <p:sp>
            <p:nvSpPr>
              <p:cNvPr id="17" name="三角形 9"/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97203" y="5693357"/>
                <a:ext cx="10606467" cy="1408652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r>
              <a:rPr lang="zh-CN" altLang="en-US"/>
              <a:t>该注解的作用是将公共</a:t>
            </a:r>
            <a:r>
              <a:rPr lang="zh-CN" altLang="en-US" b="0" i="0">
                <a:solidFill>
                  <a:srgbClr val="494949"/>
                </a:solidFill>
                <a:effectLst/>
                <a:latin typeface="PingFang SC"/>
              </a:rPr>
              <a:t>的切点表达式抽取出来</a:t>
            </a:r>
            <a:r>
              <a:rPr lang="zh-CN" altLang="en-US">
                <a:solidFill>
                  <a:srgbClr val="494949"/>
                </a:solidFill>
                <a:latin typeface="PingFang SC"/>
              </a:rPr>
              <a:t>，需要用到时引用该切点表达式即可。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@PointCut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334" y="2257380"/>
            <a:ext cx="8717779" cy="1639918"/>
          </a:xfrm>
          <a:prstGeom prst="roundRect">
            <a:avLst>
              <a:gd name="adj" fmla="val 428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8" name="矩形: 圆角 7"/>
          <p:cNvSpPr/>
          <p:nvPr/>
        </p:nvSpPr>
        <p:spPr>
          <a:xfrm>
            <a:off x="2227065" y="3207623"/>
            <a:ext cx="621721" cy="26841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505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6334" y="2257380"/>
            <a:ext cx="8717779" cy="631696"/>
          </a:xfrm>
          <a:prstGeom prst="rect">
            <a:avLst/>
          </a:prstGeom>
          <a:solidFill>
            <a:srgbClr val="FF0000">
              <a:alpha val="25098"/>
            </a:srgbClr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505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6"/>
          <p:cNvCxnSpPr/>
          <p:nvPr/>
        </p:nvCxnSpPr>
        <p:spPr>
          <a:xfrm rot="16200000" flipH="1">
            <a:off x="693209" y="3889595"/>
            <a:ext cx="2124132" cy="175846"/>
          </a:xfrm>
          <a:prstGeom prst="bentConnector3">
            <a:avLst>
              <a:gd name="adj1" fmla="val 10008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08031" y="4721469"/>
            <a:ext cx="4897315" cy="89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仅能在当前切面类中引用该表达式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在其他外部的切面类中也可以引用该表达式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2808" y="2896109"/>
            <a:ext cx="615461" cy="45719"/>
          </a:xfrm>
          <a:prstGeom prst="rect">
            <a:avLst/>
          </a:prstGeom>
          <a:solidFill>
            <a:srgbClr val="C00000"/>
          </a:solidFill>
          <a:ln w="3175">
            <a:solidFill>
              <a:srgbClr val="C00000"/>
            </a:solidFill>
            <a:prstDash val="lgDash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505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@Before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（前置通知）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@After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（后置通知）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（环绕通知，</a:t>
            </a:r>
            <a:r>
              <a:rPr lang="zh-CN" altLang="en-US" sz="1600" b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@AfterReturning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（返回后通知，了解）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@AfterThrowing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（异常后通知，了解）</a:t>
            </a:r>
            <a:endParaRPr lang="zh-CN" altLang="en-US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框 5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2583698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485143"/>
          </a:xfrm>
        </p:spPr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/>
              <a:t>事务进阶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占位符 2"/>
          <p:cNvSpPr txBox="1"/>
          <p:nvPr/>
        </p:nvSpPr>
        <p:spPr>
          <a:xfrm>
            <a:off x="5499182" y="3535803"/>
            <a:ext cx="1985461" cy="462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通知顺序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通知顺序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66745" y="2219273"/>
            <a:ext cx="5995163" cy="2899512"/>
            <a:chOff x="806664" y="1731453"/>
            <a:chExt cx="5995163" cy="2899512"/>
          </a:xfrm>
        </p:grpSpPr>
        <p:grpSp>
          <p:nvGrpSpPr>
            <p:cNvPr id="12" name="组合 11"/>
            <p:cNvGrpSpPr/>
            <p:nvPr/>
          </p:nvGrpSpPr>
          <p:grpSpPr>
            <a:xfrm>
              <a:off x="806664" y="1731453"/>
              <a:ext cx="5995163" cy="2899512"/>
              <a:chOff x="806778" y="1685855"/>
              <a:chExt cx="5995163" cy="2899512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806778" y="1685855"/>
                <a:ext cx="5995163" cy="2899512"/>
              </a:xfrm>
              <a:prstGeom prst="roundRect">
                <a:avLst>
                  <a:gd name="adj" fmla="val 262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不同切面类中，默认按照切面类的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类名字母排序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目标方法前的通知方法：字母排名靠前的先执行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目标方法后的通知方法：字母排名靠前的后执行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@Order(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数字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 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加在切面类上来控制顺序</a:t>
                </a:r>
                <a:endParaRPr lang="en-US" altLang="zh-CN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目标方法前的通知方法：数字小的先执行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目标方法后的通知方法：数字小的后执行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5" name="矩形: 对角圆角 14"/>
              <p:cNvSpPr/>
              <p:nvPr/>
            </p:nvSpPr>
            <p:spPr>
              <a:xfrm>
                <a:off x="806778" y="1685855"/>
                <a:ext cx="1632763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执行顺序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621"/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6" name="文本占位符 5"/>
          <p:cNvSpPr txBox="1"/>
          <p:nvPr/>
        </p:nvSpPr>
        <p:spPr>
          <a:xfrm>
            <a:off x="766296" y="1658708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当有多个切面的切入点都匹配到了目标方法，目标方法运行时，多个通知方法都会被执行。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479" y="2115476"/>
            <a:ext cx="4786426" cy="2226981"/>
          </a:xfrm>
          <a:prstGeom prst="roundRect">
            <a:avLst>
              <a:gd name="adj" fmla="val 227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182" y="3861125"/>
            <a:ext cx="4786426" cy="2167937"/>
          </a:xfrm>
          <a:prstGeom prst="roundRect">
            <a:avLst>
              <a:gd name="adj" fmla="val 248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grpSp>
        <p:nvGrpSpPr>
          <p:cNvPr id="22" name="组合 21"/>
          <p:cNvGrpSpPr/>
          <p:nvPr/>
        </p:nvGrpSpPr>
        <p:grpSpPr>
          <a:xfrm>
            <a:off x="4102617" y="5199292"/>
            <a:ext cx="2746591" cy="1253781"/>
            <a:chOff x="7804180" y="3684577"/>
            <a:chExt cx="3533775" cy="17526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4180" y="3684577"/>
              <a:ext cx="3533775" cy="1752600"/>
            </a:xfrm>
            <a:prstGeom prst="roundRect">
              <a:avLst>
                <a:gd name="adj" fmla="val 5073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21" name="矩形 20"/>
            <p:cNvSpPr/>
            <p:nvPr/>
          </p:nvSpPr>
          <p:spPr>
            <a:xfrm>
              <a:off x="7804180" y="4673600"/>
              <a:ext cx="3533775" cy="341745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占位符 1"/>
          <p:cNvSpPr txBox="1"/>
          <p:nvPr/>
        </p:nvSpPr>
        <p:spPr>
          <a:xfrm>
            <a:off x="5504571" y="4027436"/>
            <a:ext cx="1749083" cy="48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切入点表达式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789" y="4803354"/>
            <a:ext cx="9996196" cy="665865"/>
          </a:xfrm>
          <a:prstGeom prst="roundRect">
            <a:avLst>
              <a:gd name="adj" fmla="val 966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0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endParaRPr lang="en-US" altLang="zh-CN" sz="2000"/>
          </a:p>
        </p:txBody>
      </p:sp>
      <p:sp>
        <p:nvSpPr>
          <p:cNvPr id="13" name="文本占位符 5"/>
          <p:cNvSpPr txBox="1"/>
          <p:nvPr/>
        </p:nvSpPr>
        <p:spPr>
          <a:xfrm>
            <a:off x="710880" y="1769546"/>
            <a:ext cx="11204312" cy="111743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801788" y="1693017"/>
            <a:ext cx="10749598" cy="2729701"/>
            <a:chOff x="801788" y="2382254"/>
            <a:chExt cx="10749598" cy="2729701"/>
          </a:xfrm>
        </p:grpSpPr>
        <p:grpSp>
          <p:nvGrpSpPr>
            <p:cNvPr id="11" name="组合 10"/>
            <p:cNvGrpSpPr/>
            <p:nvPr/>
          </p:nvGrpSpPr>
          <p:grpSpPr>
            <a:xfrm>
              <a:off x="801788" y="2382254"/>
              <a:ext cx="10749598" cy="2729701"/>
              <a:chOff x="806778" y="1685855"/>
              <a:chExt cx="10749598" cy="2729701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806778" y="1685855"/>
                <a:ext cx="10749598" cy="2729701"/>
              </a:xfrm>
              <a:prstGeom prst="roundRect">
                <a:avLst>
                  <a:gd name="adj" fmla="val 403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切入点表达式：描述切入点方法的一种表达式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作用：主要用来决定项目中的哪些方法需要加入通知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常见形式：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execution(……)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：根据方法的签名来匹配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@annotation(……) 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：根据注解匹配</a:t>
                </a:r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5" name="矩形: 对角圆角 14"/>
              <p:cNvSpPr/>
              <p:nvPr/>
            </p:nvSpPr>
            <p:spPr>
              <a:xfrm>
                <a:off x="806779" y="1685855"/>
                <a:ext cx="1960462" cy="417120"/>
              </a:xfrm>
              <a:prstGeom prst="round2DiagRect">
                <a:avLst>
                  <a:gd name="adj1" fmla="val 1768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切入点表达式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6" name="Shape 2399"/>
            <p:cNvSpPr/>
            <p:nvPr/>
          </p:nvSpPr>
          <p:spPr>
            <a:xfrm>
              <a:off x="1020935" y="245108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760706" y="4839805"/>
            <a:ext cx="8801548" cy="27782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-1" r="-13092" b="49043"/>
          <a:stretch>
            <a:fillRect/>
          </a:stretch>
        </p:blipFill>
        <p:spPr>
          <a:xfrm>
            <a:off x="801791" y="5849855"/>
            <a:ext cx="9996194" cy="573530"/>
          </a:xfrm>
          <a:prstGeom prst="roundRect">
            <a:avLst>
              <a:gd name="adj" fmla="val 922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" name="矩形 2"/>
          <p:cNvSpPr/>
          <p:nvPr/>
        </p:nvSpPr>
        <p:spPr>
          <a:xfrm>
            <a:off x="1760706" y="5869311"/>
            <a:ext cx="2996122" cy="30757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-execution</a:t>
            </a:r>
            <a:endParaRPr lang="en-US" altLang="zh-CN" sz="2000"/>
          </a:p>
        </p:txBody>
      </p:sp>
      <p:sp>
        <p:nvSpPr>
          <p:cNvPr id="12" name="文本占位符 5"/>
          <p:cNvSpPr txBox="1"/>
          <p:nvPr/>
        </p:nvSpPr>
        <p:spPr>
          <a:xfrm>
            <a:off x="710880" y="1713328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execution </a:t>
            </a:r>
            <a:r>
              <a:rPr lang="zh-CN" altLang="en-US"/>
              <a:t>主要根据方法的返回值、包名、类名、方法名、方法参数等信息来匹配，语法为：</a:t>
            </a:r>
            <a:endParaRPr lang="en-US" altLang="zh-CN"/>
          </a:p>
        </p:txBody>
      </p:sp>
      <p:sp>
        <p:nvSpPr>
          <p:cNvPr id="18" name="文本占位符 5"/>
          <p:cNvSpPr txBox="1"/>
          <p:nvPr/>
        </p:nvSpPr>
        <p:spPr>
          <a:xfrm>
            <a:off x="710879" y="2784604"/>
            <a:ext cx="10434961" cy="2031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其中带 </a:t>
            </a:r>
            <a:r>
              <a:rPr lang="en-US" altLang="zh-CN">
                <a:solidFill>
                  <a:srgbClr val="C00000"/>
                </a:solidFill>
              </a:rPr>
              <a:t>?</a:t>
            </a:r>
            <a:r>
              <a:rPr lang="en-US" altLang="zh-CN"/>
              <a:t> </a:t>
            </a:r>
            <a:r>
              <a:rPr lang="zh-CN" altLang="en-US"/>
              <a:t>的表示可以省略的部分</a:t>
            </a:r>
            <a:endParaRPr lang="en-US" altLang="zh-CN"/>
          </a:p>
          <a:p>
            <a:pPr marL="539750" lvl="1" indent="-285750" defTabSz="61214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访问修饰符：可省略（比如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public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protected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lvl="1" indent="-285750" defTabSz="61214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类名： 可省略</a:t>
            </a:r>
            <a:endParaRPr lang="zh-CN" altLang="en-US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lvl="1" indent="-285750" defTabSz="61214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异常：可省略（注意是方法上声明抛出的异常，不是实际抛出的异常）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04" y="5307039"/>
            <a:ext cx="9996196" cy="665865"/>
          </a:xfrm>
          <a:prstGeom prst="roundRect">
            <a:avLst>
              <a:gd name="adj" fmla="val 966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 6"/>
          <p:cNvSpPr/>
          <p:nvPr/>
        </p:nvSpPr>
        <p:spPr>
          <a:xfrm>
            <a:off x="1972921" y="5343490"/>
            <a:ext cx="8801548" cy="27782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821212" y="2266969"/>
            <a:ext cx="10588468" cy="380981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访问修饰符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返回值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包名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类名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方法参数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 throws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异常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</a:t>
            </a:r>
            <a:endParaRPr lang="zh-CN" altLang="en-US" sz="13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-execution</a:t>
            </a:r>
            <a:endParaRPr lang="en-US" altLang="zh-CN" sz="2000"/>
          </a:p>
        </p:txBody>
      </p:sp>
      <p:sp>
        <p:nvSpPr>
          <p:cNvPr id="12" name="文本占位符 5"/>
          <p:cNvSpPr txBox="1"/>
          <p:nvPr/>
        </p:nvSpPr>
        <p:spPr>
          <a:xfrm>
            <a:off x="710880" y="1713328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execution </a:t>
            </a:r>
            <a:r>
              <a:rPr lang="zh-CN" altLang="en-US"/>
              <a:t>主要根据方法的返回值、包名、类名、方法名、方法参数等信息来匹配，语法为：</a:t>
            </a:r>
            <a:endParaRPr lang="en-US" altLang="zh-CN"/>
          </a:p>
        </p:txBody>
      </p:sp>
      <p:sp>
        <p:nvSpPr>
          <p:cNvPr id="2" name="文本占位符 5"/>
          <p:cNvSpPr txBox="1"/>
          <p:nvPr/>
        </p:nvSpPr>
        <p:spPr>
          <a:xfrm>
            <a:off x="716437" y="2784372"/>
            <a:ext cx="11204312" cy="23435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可以使用通配符描述切入点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97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：单个独立的任意符号，可以通配任意返回值、包名、类名、方法名、任意类型的一个参数，也可以通配包、类、方法名的一部分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：多个连续的任意符号，可以通配任意层级的包，或任意类型、任意个数的参数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87805" y="3838575"/>
            <a:ext cx="3426460" cy="368300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execution(* com.*.service.*.update*(*))</a:t>
            </a:r>
            <a:endParaRPr lang="zh-CN" altLang="en-US" sz="11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487764" y="4806012"/>
            <a:ext cx="10033923" cy="368143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execution(* com.itheima..DeptService.*(..))</a:t>
            </a:r>
            <a:endParaRPr lang="zh-CN" altLang="en-US" sz="11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21212" y="2266969"/>
            <a:ext cx="10700475" cy="380981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访问修饰符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返回值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包名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类名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方法参数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 throws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异常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</a:t>
            </a:r>
            <a:endParaRPr lang="zh-CN" altLang="en-US" sz="13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86329" y="5593235"/>
            <a:ext cx="10770240" cy="789123"/>
            <a:chOff x="1048333" y="5599087"/>
            <a:chExt cx="10755635" cy="1030609"/>
          </a:xfrm>
        </p:grpSpPr>
        <p:sp>
          <p:nvSpPr>
            <p:cNvPr id="14" name="TextBox 6"/>
            <p:cNvSpPr txBox="1"/>
            <p:nvPr/>
          </p:nvSpPr>
          <p:spPr>
            <a:xfrm>
              <a:off x="1357990" y="5934792"/>
              <a:ext cx="9834618" cy="608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根据业务需要，可以使用 且（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&amp;&amp;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）、或（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||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）、非（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!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 来组合比较复杂的切入点表达式。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48333" y="5599087"/>
              <a:ext cx="10755635" cy="1030609"/>
              <a:chOff x="1097275" y="5693357"/>
              <a:chExt cx="10703743" cy="1030609"/>
            </a:xfrm>
          </p:grpSpPr>
          <p:sp>
            <p:nvSpPr>
              <p:cNvPr id="16" name="三角形 9"/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97203" y="5693357"/>
                <a:ext cx="10603815" cy="1030609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97275" y="5753000"/>
                <a:ext cx="1053296" cy="41787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0102"/>
            <a:ext cx="11278957" cy="21421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/>
              <a:t>书写建议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所有业务</a:t>
            </a:r>
            <a:r>
              <a:rPr lang="zh-CN" altLang="en-US">
                <a:solidFill>
                  <a:srgbClr val="C00000"/>
                </a:solidFill>
              </a:rPr>
              <a:t>方法名</a:t>
            </a:r>
            <a:r>
              <a:rPr lang="zh-CN" altLang="en-US"/>
              <a:t>在</a:t>
            </a:r>
            <a:r>
              <a:rPr lang="zh-CN" altLang="en-US">
                <a:solidFill>
                  <a:srgbClr val="C00000"/>
                </a:solidFill>
              </a:rPr>
              <a:t>命名</a:t>
            </a:r>
            <a:r>
              <a:rPr lang="zh-CN" altLang="en-US"/>
              <a:t>时尽量</a:t>
            </a:r>
            <a:r>
              <a:rPr lang="zh-CN" altLang="en-US">
                <a:solidFill>
                  <a:srgbClr val="C00000"/>
                </a:solidFill>
              </a:rPr>
              <a:t>规范</a:t>
            </a:r>
            <a:r>
              <a:rPr lang="zh-CN" altLang="en-US"/>
              <a:t>，方便切入点表达式快速匹配。如：查询类方法都是 </a:t>
            </a:r>
            <a:r>
              <a:rPr lang="en-US" altLang="zh-CN"/>
              <a:t>find </a:t>
            </a:r>
            <a:r>
              <a:rPr lang="zh-CN" altLang="en-US"/>
              <a:t>开头，更新类方法都是 </a:t>
            </a:r>
            <a:r>
              <a:rPr lang="en-US" altLang="zh-CN"/>
              <a:t>update</a:t>
            </a:r>
            <a:r>
              <a:rPr lang="zh-CN" altLang="en-US"/>
              <a:t>开头。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描述切入点方法通常</a:t>
            </a:r>
            <a:r>
              <a:rPr lang="zh-CN" altLang="en-US">
                <a:solidFill>
                  <a:srgbClr val="C00000"/>
                </a:solidFill>
              </a:rPr>
              <a:t>基于接口描述</a:t>
            </a:r>
            <a:r>
              <a:rPr lang="zh-CN" altLang="en-US"/>
              <a:t>，而不是直接描述实现类，</a:t>
            </a:r>
            <a:r>
              <a:rPr lang="zh-CN" altLang="en-US">
                <a:solidFill>
                  <a:srgbClr val="C00000"/>
                </a:solidFill>
              </a:rPr>
              <a:t>增强拓展性</a:t>
            </a:r>
            <a:r>
              <a:rPr lang="zh-CN" altLang="en-US"/>
              <a:t>。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在满足业务需要的前提下，</a:t>
            </a:r>
            <a:r>
              <a:rPr lang="zh-CN" altLang="en-US">
                <a:solidFill>
                  <a:srgbClr val="C00000"/>
                </a:solidFill>
              </a:rPr>
              <a:t>尽量缩小切入点的匹配范围</a:t>
            </a:r>
            <a:r>
              <a:rPr lang="zh-CN" altLang="en-US"/>
              <a:t>。如：包名匹配尽量不使用</a:t>
            </a:r>
            <a:r>
              <a:rPr lang="en-US" altLang="zh-CN"/>
              <a:t> ..</a:t>
            </a:r>
            <a:r>
              <a:rPr lang="zh-CN" altLang="en-US"/>
              <a:t>，使用 * 匹配单个包。</a:t>
            </a:r>
            <a:endParaRPr lang="en-US" altLang="zh-CN"/>
          </a:p>
          <a:p>
            <a:pPr lvl="1">
              <a:lnSpc>
                <a:spcPct val="200000"/>
              </a:lnSpc>
            </a:pPr>
            <a:endParaRPr lang="en-US" altLang="zh-CN"/>
          </a:p>
        </p:txBody>
      </p:sp>
      <p:sp>
        <p:nvSpPr>
          <p:cNvPr id="7" name="!!文本占位符 1"/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-execution</a:t>
            </a:r>
            <a:endParaRPr lang="en-US" altLang="zh-CN"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-@annotation</a:t>
            </a:r>
            <a:endParaRPr lang="en-US" altLang="zh-CN" sz="2000"/>
          </a:p>
        </p:txBody>
      </p:sp>
      <p:sp>
        <p:nvSpPr>
          <p:cNvPr id="12" name="文本占位符 5"/>
          <p:cNvSpPr txBox="1"/>
          <p:nvPr/>
        </p:nvSpPr>
        <p:spPr>
          <a:xfrm>
            <a:off x="710880" y="1880379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@annotation </a:t>
            </a:r>
            <a:r>
              <a:rPr lang="zh-CN" altLang="en-US"/>
              <a:t>切入点表达式，用于匹配标识有特定注解的方法。</a:t>
            </a:r>
            <a:endParaRPr lang="en-US" altLang="zh-CN"/>
          </a:p>
        </p:txBody>
      </p:sp>
      <p:sp>
        <p:nvSpPr>
          <p:cNvPr id="2" name="矩形: 圆角 1"/>
          <p:cNvSpPr/>
          <p:nvPr/>
        </p:nvSpPr>
        <p:spPr>
          <a:xfrm>
            <a:off x="1080654" y="2416041"/>
            <a:ext cx="9642763" cy="360957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@annotation(com.itheima.anno.Log)</a:t>
            </a:r>
            <a:endParaRPr lang="zh-CN" altLang="en-US" sz="14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4115"/>
          <a:stretch>
            <a:fillRect/>
          </a:stretch>
        </p:blipFill>
        <p:spPr>
          <a:xfrm>
            <a:off x="1080654" y="3317626"/>
            <a:ext cx="9642763" cy="1280560"/>
          </a:xfrm>
          <a:prstGeom prst="roundRect">
            <a:avLst>
              <a:gd name="adj" fmla="val 383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 6"/>
          <p:cNvSpPr/>
          <p:nvPr/>
        </p:nvSpPr>
        <p:spPr>
          <a:xfrm>
            <a:off x="1080653" y="3275716"/>
            <a:ext cx="9642763" cy="36095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01661" y="1463040"/>
            <a:ext cx="7200901" cy="3381522"/>
          </a:xfrm>
        </p:spPr>
        <p:txBody>
          <a:bodyPr/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execution(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修饰符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返回值 包名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类名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.?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方法名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throws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异常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?)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@annotation(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注解全类名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占位符 1"/>
          <p:cNvSpPr txBox="1"/>
          <p:nvPr/>
        </p:nvSpPr>
        <p:spPr>
          <a:xfrm>
            <a:off x="5504572" y="4545623"/>
            <a:ext cx="3314113" cy="482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连接点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485143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事务回顾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/>
              <a:t>事务进阶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连接点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842212" cy="1479480"/>
          </a:xfrm>
        </p:spPr>
        <p:txBody>
          <a:bodyPr/>
          <a:lstStyle/>
          <a:p>
            <a:pPr marL="288290" indent="-288290" defTabSz="323850">
              <a:lnSpc>
                <a:spcPct val="200000"/>
              </a:lnSpc>
              <a:buFont typeface="Wingdings" panose="05000000000000000000" pitchFamily="2" charset="2"/>
              <a:buChar char="l"/>
              <a:tabLst>
                <a:tab pos="179705" algn="l"/>
              </a:tabLst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Spring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中用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JoinPoint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抽象了连接点，用它可以获得方法执行时的相关信息，如目标类名、方法名、方法参数等。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539750" lvl="2" indent="-288290" defTabSz="323850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179705" algn="l"/>
              </a:tabLst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通知，获取连接点信息只能使用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ProceedingJoinPoint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lvl="2" indent="-288290" defTabSz="323850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179705" algn="l"/>
              </a:tabLst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对于其他四种通知，获取连接点信息只能使用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JoinPoint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，它是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ProceedingJoinPoint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的父类型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481739" y="3906154"/>
            <a:ext cx="8927941" cy="2655282"/>
          </a:xfrm>
          <a:prstGeom prst="roundRect">
            <a:avLst>
              <a:gd name="adj" fmla="val 3635"/>
            </a:avLst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ctr"/>
          <a:lstStyle/>
          <a:p>
            <a:pPr>
              <a:lnSpc>
                <a:spcPct val="20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Before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"execution(* com.itheima.service.DeptService.*(..))"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before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JoinPoint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joinPoint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endParaRPr kumimoji="0" lang="en-US" altLang="zh-CN" sz="1100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39750">
              <a:lnSpc>
                <a:spcPct val="200000"/>
              </a:lnSpc>
            </a:pP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className = joinPoint.getTarget().getClass().getName();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Signature signature = joinPoint.getSignature();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方法签名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methodName = joinPoint.getSignature().getName();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Object[] args = joinPoint.getArgs();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kumimoji="0" lang="zh-CN" altLang="en-US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1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60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83961" y="3208469"/>
            <a:ext cx="9055793" cy="2954940"/>
          </a:xfrm>
          <a:prstGeom prst="roundRect">
            <a:avLst>
              <a:gd name="adj" fmla="val 3635"/>
            </a:avLst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ctr"/>
          <a:lstStyle/>
          <a:p>
            <a:pPr>
              <a:lnSpc>
                <a:spcPct val="20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@Around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"execution(* com.itheima.service.DeptService.*(..))"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around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ProceedingJoinPoint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joinPoint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zh-CN" sz="1100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39750">
              <a:lnSpc>
                <a:spcPct val="200000"/>
              </a:lnSpc>
            </a:pP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className = joinPoint.getTarget().getClass().getName();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Signature signature = joinPoint.getSignature();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方法签名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methodName = joinPoint.getSignature().getName();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Object[] args = joinPoint.getArgs();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kumimoji="0" lang="zh-CN" altLang="en-US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res = joinPoint.proceed();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//执行原始方法</a:t>
            </a:r>
            <a:r>
              <a:rPr lang="en-US" altLang="zh-CN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获取返回值</a:t>
            </a:r>
            <a:r>
              <a:rPr kumimoji="0" lang="zh-CN" altLang="en-US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（环绕通知）</a:t>
            </a:r>
            <a:endParaRPr kumimoji="0" lang="en-US" altLang="zh-CN" sz="1100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>
              <a:lnSpc>
                <a:spcPct val="20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res;</a:t>
            </a:r>
            <a:endParaRPr lang="en-US" altLang="zh-CN" sz="11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60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事务管理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" name="!!文本占位符 1"/>
          <p:cNvSpPr txBox="1"/>
          <p:nvPr/>
        </p:nvSpPr>
        <p:spPr>
          <a:xfrm>
            <a:off x="5479489" y="3735021"/>
            <a:ext cx="1914841" cy="608379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案例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/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5653578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1318" y="3204932"/>
            <a:ext cx="5923050" cy="1529522"/>
          </a:xfrm>
          <a:prstGeom prst="rect">
            <a:avLst/>
          </a:prstGeom>
          <a:effectLst>
            <a:glow rad="1016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将案例中</a:t>
            </a:r>
            <a:r>
              <a:rPr lang="en-US" altLang="zh-CN"/>
              <a:t> </a:t>
            </a:r>
            <a:r>
              <a:rPr lang="zh-CN" altLang="en-US"/>
              <a:t>增、删、改</a:t>
            </a:r>
            <a:r>
              <a:rPr lang="en-US" altLang="zh-CN"/>
              <a:t> </a:t>
            </a:r>
            <a:r>
              <a:rPr lang="zh-CN" altLang="en-US"/>
              <a:t>相关接口的操作日志记录到数据库表中。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60138" y="1844503"/>
            <a:ext cx="9214230" cy="1001580"/>
            <a:chOff x="801788" y="2382254"/>
            <a:chExt cx="9214230" cy="1001580"/>
          </a:xfrm>
        </p:grpSpPr>
        <p:grpSp>
          <p:nvGrpSpPr>
            <p:cNvPr id="9" name="组合 8"/>
            <p:cNvGrpSpPr/>
            <p:nvPr/>
          </p:nvGrpSpPr>
          <p:grpSpPr>
            <a:xfrm>
              <a:off x="801788" y="2382254"/>
              <a:ext cx="9214230" cy="1001580"/>
              <a:chOff x="806778" y="1685855"/>
              <a:chExt cx="9214230" cy="1001580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806778" y="1685855"/>
                <a:ext cx="9214230" cy="1001580"/>
              </a:xfrm>
              <a:prstGeom prst="roundRect">
                <a:avLst>
                  <a:gd name="adj" fmla="val 851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日志信息包含：操作人、操作时间、执行方法的全类名、执行方法名、方法运行时参数、返回值、方法执行时长</a:t>
                </a:r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/>
              <p:cNvSpPr/>
              <p:nvPr/>
            </p:nvSpPr>
            <p:spPr>
              <a:xfrm>
                <a:off x="806779" y="1685855"/>
                <a:ext cx="1609898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操作日志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0" name="Shape 2399"/>
            <p:cNvSpPr/>
            <p:nvPr/>
          </p:nvSpPr>
          <p:spPr>
            <a:xfrm>
              <a:off x="1020935" y="245108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60138" y="4989799"/>
            <a:ext cx="9214230" cy="1529522"/>
            <a:chOff x="2260138" y="4011918"/>
            <a:chExt cx="9214230" cy="1529522"/>
          </a:xfrm>
        </p:grpSpPr>
        <p:grpSp>
          <p:nvGrpSpPr>
            <p:cNvPr id="16" name="组合 15"/>
            <p:cNvGrpSpPr/>
            <p:nvPr/>
          </p:nvGrpSpPr>
          <p:grpSpPr>
            <a:xfrm>
              <a:off x="2260138" y="4011918"/>
              <a:ext cx="9214230" cy="1529522"/>
              <a:chOff x="806778" y="1685855"/>
              <a:chExt cx="9214230" cy="1529522"/>
            </a:xfrm>
          </p:grpSpPr>
          <p:sp>
            <p:nvSpPr>
              <p:cNvPr id="18" name="矩形: 圆角 17"/>
              <p:cNvSpPr/>
              <p:nvPr/>
            </p:nvSpPr>
            <p:spPr>
              <a:xfrm>
                <a:off x="806778" y="1685855"/>
                <a:ext cx="9214230" cy="1529522"/>
              </a:xfrm>
              <a:prstGeom prst="roundRect">
                <a:avLst>
                  <a:gd name="adj" fmla="val 412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40000" rIns="72000" bIns="108000">
                <a:spAutoFit/>
              </a:bodyPr>
              <a:lstStyle/>
              <a:p>
                <a:pPr marL="357505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需要对所有业务类中的增、删、改 方法添加统一功能，使用</a:t>
                </a:r>
                <a:r>
                  <a:rPr lang="zh-CN" altLang="en-US" sz="1400" b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 b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AOP 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技术最为方便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57505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由于增、删、改 方法名没有规律，可以自定义 </a:t>
                </a:r>
                <a:r>
                  <a:rPr lang="en-US" altLang="zh-CN" sz="1400" b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@Log 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注解完成目标方法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匹配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9" name="矩形: 对角圆角 18"/>
              <p:cNvSpPr/>
              <p:nvPr/>
            </p:nvSpPr>
            <p:spPr>
              <a:xfrm>
                <a:off x="806779" y="1685855"/>
                <a:ext cx="1609898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思路分析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0" name="Shape 2375"/>
            <p:cNvSpPr/>
            <p:nvPr/>
          </p:nvSpPr>
          <p:spPr>
            <a:xfrm>
              <a:off x="2504915" y="4080748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724123" y="3984171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@annotation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50908" y="5668278"/>
            <a:ext cx="1761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 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环绕通知</a:t>
            </a:r>
            <a:endParaRPr lang="zh-CN" altLang="en-US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5" y="6050773"/>
            <a:ext cx="8421232" cy="33530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14" y="2904732"/>
            <a:ext cx="8787308" cy="3659444"/>
          </a:xfrm>
          <a:prstGeom prst="rect">
            <a:avLst/>
          </a:prstGeom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将案例中</a:t>
            </a:r>
            <a:r>
              <a:rPr lang="en-US" altLang="zh-CN"/>
              <a:t> </a:t>
            </a:r>
            <a:r>
              <a:rPr lang="zh-CN" altLang="en-US"/>
              <a:t>增、删、改</a:t>
            </a:r>
            <a:r>
              <a:rPr lang="en-US" altLang="zh-CN"/>
              <a:t> </a:t>
            </a:r>
            <a:r>
              <a:rPr lang="zh-CN" altLang="en-US"/>
              <a:t>相关接口的操作日志记录到数据库表中。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60138" y="1844503"/>
            <a:ext cx="9149542" cy="3169969"/>
            <a:chOff x="2260138" y="1844503"/>
            <a:chExt cx="9149542" cy="3169969"/>
          </a:xfrm>
        </p:grpSpPr>
        <p:grpSp>
          <p:nvGrpSpPr>
            <p:cNvPr id="9" name="组合 8"/>
            <p:cNvGrpSpPr/>
            <p:nvPr/>
          </p:nvGrpSpPr>
          <p:grpSpPr>
            <a:xfrm>
              <a:off x="2260138" y="1844503"/>
              <a:ext cx="9149542" cy="3169969"/>
              <a:chOff x="806778" y="1685855"/>
              <a:chExt cx="9149542" cy="3169969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806778" y="1685855"/>
                <a:ext cx="9149542" cy="3169969"/>
              </a:xfrm>
              <a:prstGeom prst="roundRect">
                <a:avLst>
                  <a:gd name="adj" fmla="val 329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准备：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在案例工程中引入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AOP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的起步依赖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导入资料中准备好的数据库表结构，并引入对应的实体类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编码：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自定义注解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@Log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定义切面类，完成记录操作日志的逻辑</a:t>
                </a:r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/>
              <p:cNvSpPr/>
              <p:nvPr/>
            </p:nvSpPr>
            <p:spPr>
              <a:xfrm>
                <a:off x="806779" y="1685855"/>
                <a:ext cx="1168861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627"/>
            <p:cNvSpPr/>
            <p:nvPr/>
          </p:nvSpPr>
          <p:spPr>
            <a:xfrm>
              <a:off x="2477898" y="191333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60138" y="5555395"/>
            <a:ext cx="9149542" cy="983101"/>
            <a:chOff x="2260138" y="1844503"/>
            <a:chExt cx="9149542" cy="983101"/>
          </a:xfrm>
        </p:grpSpPr>
        <p:grpSp>
          <p:nvGrpSpPr>
            <p:cNvPr id="5" name="组合 4"/>
            <p:cNvGrpSpPr/>
            <p:nvPr/>
          </p:nvGrpSpPr>
          <p:grpSpPr>
            <a:xfrm>
              <a:off x="2260138" y="1844503"/>
              <a:ext cx="9149542" cy="983101"/>
              <a:chOff x="806778" y="1685855"/>
              <a:chExt cx="9149542" cy="983101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806778" y="1685855"/>
                <a:ext cx="9149542" cy="983101"/>
              </a:xfrm>
              <a:prstGeom prst="roundRect">
                <a:avLst>
                  <a:gd name="adj" fmla="val 846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request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对象，从请求头中获取到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jwt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令牌，解析令牌获取出当前用户的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id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/>
              <p:cNvSpPr/>
              <p:nvPr/>
            </p:nvSpPr>
            <p:spPr>
              <a:xfrm>
                <a:off x="806780" y="1685855"/>
                <a:ext cx="2083260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400"/>
                  <a:t>           获取当前登录用户</a:t>
                </a:r>
                <a:endParaRPr lang="zh-CN" altLang="en-US" sz="1400"/>
              </a:p>
            </p:txBody>
          </p:sp>
        </p:grpSp>
        <p:sp>
          <p:nvSpPr>
            <p:cNvPr id="6" name="Shape 2457"/>
            <p:cNvSpPr/>
            <p:nvPr/>
          </p:nvSpPr>
          <p:spPr>
            <a:xfrm>
              <a:off x="2444174" y="191333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事务回顾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64859" y="1770876"/>
            <a:ext cx="10578443" cy="992340"/>
            <a:chOff x="864859" y="1770876"/>
            <a:chExt cx="10578443" cy="992340"/>
          </a:xfrm>
        </p:grpSpPr>
        <p:grpSp>
          <p:nvGrpSpPr>
            <p:cNvPr id="11" name="组合 10"/>
            <p:cNvGrpSpPr/>
            <p:nvPr/>
          </p:nvGrpSpPr>
          <p:grpSpPr>
            <a:xfrm>
              <a:off x="864859" y="1770876"/>
              <a:ext cx="10578443" cy="992340"/>
              <a:chOff x="806778" y="1685855"/>
              <a:chExt cx="10578443" cy="992340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806778" y="1685855"/>
                <a:ext cx="10578443" cy="992340"/>
              </a:xfrm>
              <a:prstGeom prst="roundRect">
                <a:avLst>
                  <a:gd name="adj" fmla="val 6441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defTabSz="431800">
                  <a:lnSpc>
                    <a:spcPct val="200000"/>
                  </a:lnSpc>
                </a:pP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事务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是一组操作的集合，它是一个不可分割的工作单位，这些操作 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要么同时成功，要么同时失败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4" name="矩形: 对角圆角 13"/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概念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2" name="Shape 2375"/>
            <p:cNvSpPr/>
            <p:nvPr/>
          </p:nvSpPr>
          <p:spPr>
            <a:xfrm>
              <a:off x="1051916" y="1836215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64858" y="4111471"/>
            <a:ext cx="10578443" cy="1851258"/>
            <a:chOff x="864859" y="3892753"/>
            <a:chExt cx="10578443" cy="1851258"/>
          </a:xfrm>
        </p:grpSpPr>
        <p:grpSp>
          <p:nvGrpSpPr>
            <p:cNvPr id="16" name="组合 15"/>
            <p:cNvGrpSpPr/>
            <p:nvPr/>
          </p:nvGrpSpPr>
          <p:grpSpPr>
            <a:xfrm>
              <a:off x="864859" y="3892753"/>
              <a:ext cx="10578443" cy="1851258"/>
              <a:chOff x="806778" y="1685855"/>
              <a:chExt cx="10578443" cy="1851258"/>
            </a:xfrm>
          </p:grpSpPr>
          <p:sp>
            <p:nvSpPr>
              <p:cNvPr id="18" name="矩形: 圆角 17"/>
              <p:cNvSpPr/>
              <p:nvPr/>
            </p:nvSpPr>
            <p:spPr>
              <a:xfrm>
                <a:off x="806778" y="1685855"/>
                <a:ext cx="10578443" cy="1851258"/>
              </a:xfrm>
              <a:prstGeom prst="roundRect">
                <a:avLst>
                  <a:gd name="adj" fmla="val 478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开启事务（一组操作开始前，开启事务）：</a:t>
                </a: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start transaction / begin ;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提交事务（这组操作全部成功后，提交事务）：</a:t>
                </a: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commit ;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回滚事务（中间任何一个操作出现异常，回滚事务）：</a:t>
                </a: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rollback ;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9" name="矩形: 对角圆角 18"/>
              <p:cNvSpPr/>
              <p:nvPr/>
            </p:nvSpPr>
            <p:spPr>
              <a:xfrm>
                <a:off x="806778" y="1685855"/>
                <a:ext cx="1183749" cy="415478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操作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0" name="Shape 2393"/>
            <p:cNvSpPr/>
            <p:nvPr/>
          </p:nvSpPr>
          <p:spPr>
            <a:xfrm>
              <a:off x="1051916" y="3964762"/>
              <a:ext cx="264339" cy="264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7364"/>
                  </a:moveTo>
                  <a:cubicBezTo>
                    <a:pt x="20838" y="7364"/>
                    <a:pt x="20618" y="7584"/>
                    <a:pt x="20618" y="7855"/>
                  </a:cubicBezTo>
                  <a:lnTo>
                    <a:pt x="20618" y="18655"/>
                  </a:lnTo>
                  <a:cubicBezTo>
                    <a:pt x="20618" y="19739"/>
                    <a:pt x="19739" y="20618"/>
                    <a:pt x="18655" y="20618"/>
                  </a:cubicBez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2945"/>
                  </a:lnTo>
                  <a:cubicBezTo>
                    <a:pt x="982" y="1861"/>
                    <a:pt x="1861" y="982"/>
                    <a:pt x="2945" y="982"/>
                  </a:cubicBezTo>
                  <a:lnTo>
                    <a:pt x="13745" y="982"/>
                  </a:lnTo>
                  <a:cubicBezTo>
                    <a:pt x="14017" y="982"/>
                    <a:pt x="14236" y="762"/>
                    <a:pt x="14236" y="491"/>
                  </a:cubicBezTo>
                  <a:cubicBezTo>
                    <a:pt x="14236" y="220"/>
                    <a:pt x="14017" y="0"/>
                    <a:pt x="13745" y="0"/>
                  </a:cubicBezTo>
                  <a:lnTo>
                    <a:pt x="2945" y="0"/>
                  </a:lnTo>
                  <a:cubicBezTo>
                    <a:pt x="1318" y="0"/>
                    <a:pt x="0" y="1319"/>
                    <a:pt x="0" y="2945"/>
                  </a:cubicBezTo>
                  <a:lnTo>
                    <a:pt x="0" y="18655"/>
                  </a:lnTo>
                  <a:cubicBezTo>
                    <a:pt x="0" y="20282"/>
                    <a:pt x="1318" y="21600"/>
                    <a:pt x="2945" y="21600"/>
                  </a:cubicBezTo>
                  <a:lnTo>
                    <a:pt x="18655" y="21600"/>
                  </a:lnTo>
                  <a:cubicBezTo>
                    <a:pt x="20282" y="21600"/>
                    <a:pt x="21600" y="20282"/>
                    <a:pt x="21600" y="18655"/>
                  </a:cubicBezTo>
                  <a:lnTo>
                    <a:pt x="21600" y="7855"/>
                  </a:lnTo>
                  <a:cubicBezTo>
                    <a:pt x="21600" y="7584"/>
                    <a:pt x="21380" y="7364"/>
                    <a:pt x="21109" y="7364"/>
                  </a:cubicBezTo>
                  <a:moveTo>
                    <a:pt x="7006" y="12764"/>
                  </a:moveTo>
                  <a:lnTo>
                    <a:pt x="8836" y="12764"/>
                  </a:lnTo>
                  <a:lnTo>
                    <a:pt x="8836" y="14594"/>
                  </a:lnTo>
                  <a:lnTo>
                    <a:pt x="6627" y="14973"/>
                  </a:lnTo>
                  <a:cubicBezTo>
                    <a:pt x="6627" y="14973"/>
                    <a:pt x="7006" y="12764"/>
                    <a:pt x="7006" y="12764"/>
                  </a:cubicBezTo>
                  <a:close/>
                  <a:moveTo>
                    <a:pt x="16775" y="2742"/>
                  </a:moveTo>
                  <a:lnTo>
                    <a:pt x="18858" y="4825"/>
                  </a:lnTo>
                  <a:lnTo>
                    <a:pt x="9818" y="13865"/>
                  </a:lnTo>
                  <a:lnTo>
                    <a:pt x="9818" y="11782"/>
                  </a:lnTo>
                  <a:lnTo>
                    <a:pt x="7736" y="11782"/>
                  </a:lnTo>
                  <a:cubicBezTo>
                    <a:pt x="7736" y="11782"/>
                    <a:pt x="16775" y="2742"/>
                    <a:pt x="16775" y="2742"/>
                  </a:cubicBezTo>
                  <a:close/>
                  <a:moveTo>
                    <a:pt x="18104" y="1414"/>
                  </a:moveTo>
                  <a:cubicBezTo>
                    <a:pt x="18371" y="1147"/>
                    <a:pt x="18739" y="982"/>
                    <a:pt x="19145" y="982"/>
                  </a:cubicBezTo>
                  <a:cubicBezTo>
                    <a:pt x="19959" y="982"/>
                    <a:pt x="20618" y="1642"/>
                    <a:pt x="20618" y="2455"/>
                  </a:cubicBezTo>
                  <a:cubicBezTo>
                    <a:pt x="20618" y="2861"/>
                    <a:pt x="20453" y="3230"/>
                    <a:pt x="20187" y="3496"/>
                  </a:cubicBezTo>
                  <a:lnTo>
                    <a:pt x="19552" y="4131"/>
                  </a:lnTo>
                  <a:lnTo>
                    <a:pt x="17469" y="2048"/>
                  </a:lnTo>
                  <a:cubicBezTo>
                    <a:pt x="17469" y="2048"/>
                    <a:pt x="18104" y="1414"/>
                    <a:pt x="18104" y="1414"/>
                  </a:cubicBezTo>
                  <a:close/>
                  <a:moveTo>
                    <a:pt x="5400" y="16200"/>
                  </a:moveTo>
                  <a:lnTo>
                    <a:pt x="9590" y="15481"/>
                  </a:lnTo>
                  <a:lnTo>
                    <a:pt x="20881" y="4190"/>
                  </a:lnTo>
                  <a:cubicBezTo>
                    <a:pt x="21325" y="3746"/>
                    <a:pt x="21600" y="3133"/>
                    <a:pt x="21600" y="2455"/>
                  </a:cubicBezTo>
                  <a:cubicBezTo>
                    <a:pt x="21600" y="1099"/>
                    <a:pt x="20501" y="0"/>
                    <a:pt x="19145" y="0"/>
                  </a:cubicBezTo>
                  <a:cubicBezTo>
                    <a:pt x="18468" y="0"/>
                    <a:pt x="17854" y="275"/>
                    <a:pt x="17410" y="719"/>
                  </a:cubicBezTo>
                  <a:lnTo>
                    <a:pt x="6119" y="12010"/>
                  </a:lnTo>
                  <a:cubicBezTo>
                    <a:pt x="6119" y="12010"/>
                    <a:pt x="5400" y="16200"/>
                    <a:pt x="5400" y="162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事务回顾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Spring</a:t>
            </a:r>
            <a:r>
              <a:rPr lang="zh-CN" altLang="en-US">
                <a:solidFill>
                  <a:srgbClr val="C00000"/>
                </a:solidFill>
              </a:rPr>
              <a:t>事务管理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事务进阶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解散部门：删除部门，同时删除该部门下的员工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6095" y="1706704"/>
            <a:ext cx="5259905" cy="44367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完善删除部门功能。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235" y="2275801"/>
            <a:ext cx="4966765" cy="3387347"/>
          </a:xfrm>
          <a:prstGeom prst="roundRect">
            <a:avLst>
              <a:gd name="adj" fmla="val 190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r="32461"/>
          <a:stretch>
            <a:fillRect/>
          </a:stretch>
        </p:blipFill>
        <p:spPr>
          <a:xfrm>
            <a:off x="1129235" y="5717984"/>
            <a:ext cx="4966765" cy="937341"/>
          </a:xfrm>
          <a:prstGeom prst="roundRect">
            <a:avLst>
              <a:gd name="adj" fmla="val 63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47" y="4634473"/>
            <a:ext cx="2979268" cy="23834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29235" y="4634473"/>
            <a:ext cx="4966765" cy="2383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727426" y="2275801"/>
            <a:ext cx="4868061" cy="1439896"/>
            <a:chOff x="6763106" y="3256927"/>
            <a:chExt cx="4868061" cy="1439896"/>
          </a:xfrm>
        </p:grpSpPr>
        <p:grpSp>
          <p:nvGrpSpPr>
            <p:cNvPr id="13" name="组合 12"/>
            <p:cNvGrpSpPr/>
            <p:nvPr/>
          </p:nvGrpSpPr>
          <p:grpSpPr>
            <a:xfrm>
              <a:off x="6763106" y="3256927"/>
              <a:ext cx="4868061" cy="1439896"/>
              <a:chOff x="806778" y="1685855"/>
              <a:chExt cx="4868061" cy="1439896"/>
            </a:xfrm>
          </p:grpSpPr>
          <p:sp>
            <p:nvSpPr>
              <p:cNvPr id="15" name="矩形: 圆角 14"/>
              <p:cNvSpPr/>
              <p:nvPr/>
            </p:nvSpPr>
            <p:spPr>
              <a:xfrm>
                <a:off x="806778" y="1685855"/>
                <a:ext cx="4868061" cy="1439896"/>
              </a:xfrm>
              <a:prstGeom prst="roundRect">
                <a:avLst>
                  <a:gd name="adj" fmla="val 644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defTabSz="431800">
                  <a:lnSpc>
                    <a:spcPct val="200000"/>
                  </a:lnSpc>
                </a:pP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即使程序运行抛出了异常，部门依然删除了，但是部门下的员工却没有删除，造成了数据的不一致。</a:t>
                </a:r>
                <a:endParaRPr lang="en-US" altLang="zh-CN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6" name="矩形: 对角圆角 15"/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问题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7" name="图形 16" descr="徽章问号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4675" y="3297820"/>
              <a:ext cx="333787" cy="33378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解散部门：删除部门，同时删除该部门下的员工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6095" y="1706704"/>
            <a:ext cx="5259905" cy="44367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完善删除部门功能。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235" y="2275801"/>
            <a:ext cx="4966765" cy="3387347"/>
          </a:xfrm>
          <a:prstGeom prst="roundRect">
            <a:avLst>
              <a:gd name="adj" fmla="val 190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r="32461"/>
          <a:stretch>
            <a:fillRect/>
          </a:stretch>
        </p:blipFill>
        <p:spPr>
          <a:xfrm>
            <a:off x="1129235" y="5717984"/>
            <a:ext cx="4966765" cy="937341"/>
          </a:xfrm>
          <a:prstGeom prst="roundRect">
            <a:avLst>
              <a:gd name="adj" fmla="val 63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47" y="4634473"/>
            <a:ext cx="2979268" cy="23834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29235" y="4151376"/>
            <a:ext cx="4966765" cy="1225296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727426" y="2275801"/>
            <a:ext cx="4868061" cy="1439896"/>
            <a:chOff x="6763106" y="3256927"/>
            <a:chExt cx="4868061" cy="1439896"/>
          </a:xfrm>
        </p:grpSpPr>
        <p:grpSp>
          <p:nvGrpSpPr>
            <p:cNvPr id="13" name="组合 12"/>
            <p:cNvGrpSpPr/>
            <p:nvPr/>
          </p:nvGrpSpPr>
          <p:grpSpPr>
            <a:xfrm>
              <a:off x="6763106" y="3256927"/>
              <a:ext cx="4868061" cy="1439896"/>
              <a:chOff x="806778" y="1685855"/>
              <a:chExt cx="4868061" cy="1439896"/>
            </a:xfrm>
          </p:grpSpPr>
          <p:sp>
            <p:nvSpPr>
              <p:cNvPr id="15" name="矩形: 圆角 14"/>
              <p:cNvSpPr/>
              <p:nvPr/>
            </p:nvSpPr>
            <p:spPr>
              <a:xfrm>
                <a:off x="806778" y="1685855"/>
                <a:ext cx="4868061" cy="1439896"/>
              </a:xfrm>
              <a:prstGeom prst="roundRect">
                <a:avLst>
                  <a:gd name="adj" fmla="val 644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defTabSz="431800">
                  <a:lnSpc>
                    <a:spcPct val="200000"/>
                  </a:lnSpc>
                </a:pP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即使程序运行抛出了异常，部门依然删除了，但是部门下的员工却没有删除，造成了数据的不一致。</a:t>
                </a:r>
                <a:endParaRPr lang="en-US" altLang="zh-CN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6" name="矩形: 对角圆角 15"/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问题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7" name="图形 16" descr="徽章问号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4675" y="3297820"/>
              <a:ext cx="333787" cy="333787"/>
            </a:xfrm>
            <a:prstGeom prst="rect">
              <a:avLst/>
            </a:prstGeom>
          </p:spPr>
        </p:pic>
      </p:grpSp>
      <p:sp>
        <p:nvSpPr>
          <p:cNvPr id="2" name="流程图: 文档 1"/>
          <p:cNvSpPr/>
          <p:nvPr/>
        </p:nvSpPr>
        <p:spPr>
          <a:xfrm>
            <a:off x="5344871" y="4525446"/>
            <a:ext cx="751129" cy="467426"/>
          </a:xfrm>
          <a:prstGeom prst="flowChartDocument">
            <a:avLst/>
          </a:prstGeom>
          <a:solidFill>
            <a:srgbClr val="A14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事务</a:t>
            </a:r>
            <a:endParaRPr lang="zh-CN" altLang="en-US" sz="1600"/>
          </a:p>
        </p:txBody>
      </p:sp>
      <p:grpSp>
        <p:nvGrpSpPr>
          <p:cNvPr id="10" name="组合 9"/>
          <p:cNvGrpSpPr/>
          <p:nvPr/>
        </p:nvGrpSpPr>
        <p:grpSpPr>
          <a:xfrm>
            <a:off x="4737717" y="3976702"/>
            <a:ext cx="1358283" cy="338378"/>
            <a:chOff x="8398276" y="4872814"/>
            <a:chExt cx="1358283" cy="338378"/>
          </a:xfrm>
        </p:grpSpPr>
        <p:sp>
          <p:nvSpPr>
            <p:cNvPr id="5" name="箭头: 五边形 4"/>
            <p:cNvSpPr/>
            <p:nvPr/>
          </p:nvSpPr>
          <p:spPr>
            <a:xfrm rot="10800000">
              <a:off x="8398276" y="4872814"/>
              <a:ext cx="1358283" cy="338378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767758" y="4903503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开启事务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37717" y="5203773"/>
            <a:ext cx="1358283" cy="338378"/>
            <a:chOff x="8398276" y="4872814"/>
            <a:chExt cx="1358283" cy="338378"/>
          </a:xfrm>
        </p:grpSpPr>
        <p:sp>
          <p:nvSpPr>
            <p:cNvPr id="14" name="箭头: 五边形 13"/>
            <p:cNvSpPr/>
            <p:nvPr/>
          </p:nvSpPr>
          <p:spPr>
            <a:xfrm rot="10800000">
              <a:off x="8398276" y="4872814"/>
              <a:ext cx="1358283" cy="338378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90855" y="4903503"/>
              <a:ext cx="1165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提交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回滚事务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2" name="!!文本框 21"/>
          <p:cNvSpPr txBox="1"/>
          <p:nvPr/>
        </p:nvSpPr>
        <p:spPr>
          <a:xfrm>
            <a:off x="6096000" y="3983550"/>
            <a:ext cx="183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</a:rPr>
              <a:t>@Transactional</a:t>
            </a:r>
            <a:endParaRPr lang="zh-CN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tags/tag1.xml><?xml version="1.0" encoding="utf-8"?>
<p:tagLst xmlns:p="http://schemas.openxmlformats.org/presentationml/2006/main">
  <p:tag name="COMMONDATA" val="eyJoZGlkIjoiMTc5MTM3YjdkNmI2YjIyNjJmMDdjYzBlYzBiMzIxOGUifQ=="/>
  <p:tag name="commondata" val="eyJoZGlkIjoiNzljY2EzZTBiMzE4MWI1NDdjYTBhMGIxN2MxZDFiNTI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  <a:prstDash val="lgDash"/>
        </a:ln>
      </a:spPr>
      <a:bodyPr wrap="square" lIns="144000" tIns="468000" rIns="72000" bIns="108000">
        <a:spAutoFit/>
      </a:bodyPr>
      <a:lstStyle>
        <a:defPPr marL="357505" indent="-285750" algn="l">
          <a:lnSpc>
            <a:spcPct val="200000"/>
          </a:lnSpc>
          <a:buFont typeface="Wingdings" panose="05000000000000000000" pitchFamily="2" charset="2"/>
          <a:buChar char="l"/>
          <a:defRPr sz="1400" b="0" smtClean="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defRPr>
        </a:defPPr>
      </a:lst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8681</Words>
  <Application>WPS 演示</Application>
  <PresentationFormat>宽屏</PresentationFormat>
  <Paragraphs>748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55</vt:i4>
      </vt:variant>
    </vt:vector>
  </HeadingPairs>
  <TitlesOfParts>
    <vt:vector size="91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Alibaba PuHuiTi Medium</vt:lpstr>
      <vt:lpstr>华文楷体</vt:lpstr>
      <vt:lpstr>Alibaba PuHuiTi</vt:lpstr>
      <vt:lpstr>Segoe UI Light</vt:lpstr>
      <vt:lpstr>微软雅黑 Light</vt:lpstr>
      <vt:lpstr>汉仪尚巍流云体简</vt:lpstr>
      <vt:lpstr>Alibaba PuHuiTi R</vt:lpstr>
      <vt:lpstr>Gill Sans</vt:lpstr>
      <vt:lpstr>Arial</vt:lpstr>
      <vt:lpstr>Consolas</vt:lpstr>
      <vt:lpstr>Arial Unicode MS</vt:lpstr>
      <vt:lpstr>等线</vt:lpstr>
      <vt:lpstr>Segoe Print</vt:lpstr>
      <vt:lpstr>Alibaba PuHuiTi B</vt:lpstr>
      <vt:lpstr>Courier New</vt:lpstr>
      <vt:lpstr>Tenorite</vt:lpstr>
      <vt:lpstr>PingFang SC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PowerPoint 演示文稿</vt:lpstr>
      <vt:lpstr>事务管理</vt:lpstr>
      <vt:lpstr>事务管理</vt:lpstr>
      <vt:lpstr>事务回顾</vt:lpstr>
      <vt:lpstr>事务管理</vt:lpstr>
      <vt:lpstr>PowerPoint 演示文稿</vt:lpstr>
      <vt:lpstr>PowerPoint 演示文稿</vt:lpstr>
      <vt:lpstr>Spring事务管理</vt:lpstr>
      <vt:lpstr>Spring事务管理</vt:lpstr>
      <vt:lpstr>事务管理</vt:lpstr>
      <vt:lpstr>事务管理</vt:lpstr>
      <vt:lpstr>事务属性-回滚</vt:lpstr>
      <vt:lpstr>事务管理</vt:lpstr>
      <vt:lpstr>事务属性-传播行为</vt:lpstr>
      <vt:lpstr>事务属性-传播行为</vt:lpstr>
      <vt:lpstr>PowerPoint 演示文稿</vt:lpstr>
      <vt:lpstr>事务属性-传播行为</vt:lpstr>
      <vt:lpstr>PowerPoint 演示文稿</vt:lpstr>
      <vt:lpstr>PowerPoint 演示文稿</vt:lpstr>
      <vt:lpstr>AOP基础</vt:lpstr>
      <vt:lpstr>AOP基础</vt:lpstr>
      <vt:lpstr>AOP概述</vt:lpstr>
      <vt:lpstr>AOP概述</vt:lpstr>
      <vt:lpstr>AOP基础</vt:lpstr>
      <vt:lpstr>PowerPoint 演示文稿</vt:lpstr>
      <vt:lpstr>AOP</vt:lpstr>
      <vt:lpstr>PowerPoint 演示文稿</vt:lpstr>
      <vt:lpstr>AOP基础</vt:lpstr>
      <vt:lpstr>AOP核心概念</vt:lpstr>
      <vt:lpstr>AOP执行流程</vt:lpstr>
      <vt:lpstr>PowerPoint 演示文稿</vt:lpstr>
      <vt:lpstr>PowerPoint 演示文稿</vt:lpstr>
      <vt:lpstr>AOP进阶</vt:lpstr>
      <vt:lpstr>AOP进阶</vt:lpstr>
      <vt:lpstr>通知类型</vt:lpstr>
      <vt:lpstr>@PointCut</vt:lpstr>
      <vt:lpstr>PowerPoint 演示文稿</vt:lpstr>
      <vt:lpstr>AOP进阶</vt:lpstr>
      <vt:lpstr>通知顺序</vt:lpstr>
      <vt:lpstr>AOP进阶</vt:lpstr>
      <vt:lpstr>切入点表达式</vt:lpstr>
      <vt:lpstr>切入点表达式-execution</vt:lpstr>
      <vt:lpstr>切入点表达式-execution</vt:lpstr>
      <vt:lpstr>切入点表达式-execution</vt:lpstr>
      <vt:lpstr>切入点表达式-@annotation</vt:lpstr>
      <vt:lpstr>PowerPoint 演示文稿</vt:lpstr>
      <vt:lpstr>AOP进阶</vt:lpstr>
      <vt:lpstr>连接点</vt:lpstr>
      <vt:lpstr>PowerPoint 演示文稿</vt:lpstr>
      <vt:lpstr>AOP案例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lucian</cp:lastModifiedBy>
  <cp:revision>9898</cp:revision>
  <dcterms:created xsi:type="dcterms:W3CDTF">2020-03-31T02:23:00Z</dcterms:created>
  <dcterms:modified xsi:type="dcterms:W3CDTF">2023-10-13T08:45:07Z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9D168C04DA9C4E65A78649D3BCFDFD94_12</vt:lpwstr>
  </property>
  <property fmtid="{D5CDD505-2E9C-101B-9397-08002B2CF9AE}" pid="3" name="KSOProductBuildVer">
    <vt:lpwstr>2052-12.1.0.15712</vt:lpwstr>
  </property>
</Properties>
</file>