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26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57" r:id="rId5"/>
    <p:sldMasterId id="2147483661" r:id="rId6"/>
    <p:sldMasterId id="2147483663" r:id="rId7"/>
    <p:sldMasterId id="2147483683" r:id="rId8"/>
  </p:sldMasterIdLst>
  <p:notesMasterIdLst>
    <p:notesMasterId r:id="rId48"/>
  </p:notesMasterIdLst>
  <p:handoutMasterIdLst>
    <p:handoutMasterId r:id="rId49"/>
  </p:handoutMasterIdLst>
  <p:sldIdLst>
    <p:sldId id="462" r:id="rId9"/>
    <p:sldId id="1427" r:id="rId10"/>
    <p:sldId id="467" r:id="rId11"/>
    <p:sldId id="1437" r:id="rId12"/>
    <p:sldId id="1380" r:id="rId13"/>
    <p:sldId id="1447" r:id="rId14"/>
    <p:sldId id="1446" r:id="rId15"/>
    <p:sldId id="1449" r:id="rId16"/>
    <p:sldId id="1357" r:id="rId17"/>
    <p:sldId id="1453" r:id="rId18"/>
    <p:sldId id="1359" r:id="rId19"/>
    <p:sldId id="1455" r:id="rId20"/>
    <p:sldId id="1450" r:id="rId21"/>
    <p:sldId id="1448" r:id="rId22"/>
    <p:sldId id="1451" r:id="rId23"/>
    <p:sldId id="1452" r:id="rId24"/>
    <p:sldId id="1459" r:id="rId25"/>
    <p:sldId id="1456" r:id="rId26"/>
    <p:sldId id="1367" r:id="rId27"/>
    <p:sldId id="468" r:id="rId28"/>
    <p:sldId id="1460" r:id="rId29"/>
    <p:sldId id="1464" r:id="rId30"/>
    <p:sldId id="1465" r:id="rId31"/>
    <p:sldId id="1461" r:id="rId32"/>
    <p:sldId id="1462" r:id="rId33"/>
    <p:sldId id="1463" r:id="rId34"/>
    <p:sldId id="1466" r:id="rId35"/>
    <p:sldId id="1467" r:id="rId36"/>
    <p:sldId id="1468" r:id="rId37"/>
    <p:sldId id="1469" r:id="rId38"/>
    <p:sldId id="1470" r:id="rId39"/>
    <p:sldId id="1471" r:id="rId40"/>
    <p:sldId id="1477" r:id="rId41"/>
    <p:sldId id="1473" r:id="rId42"/>
    <p:sldId id="1474" r:id="rId43"/>
    <p:sldId id="1476" r:id="rId44"/>
    <p:sldId id="1475" r:id="rId45"/>
    <p:sldId id="1472" r:id="rId46"/>
    <p:sldId id="264" r:id="rId47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E0E0"/>
    <a:srgbClr val="FF0000"/>
    <a:srgbClr val="F5487F"/>
    <a:srgbClr val="000000"/>
    <a:srgbClr val="8C61FF"/>
    <a:srgbClr val="44C2FD"/>
    <a:srgbClr val="75DBFF"/>
    <a:srgbClr val="FAC090"/>
    <a:srgbClr val="00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gs" Target="tags/tag1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6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hyperlink" Target="https://app.mockplus.cn/app/share-e928208474edd220b75e9faff1380e4ashare-VaH7dpoIaqRr/preview/BlJ_BHC42AEaa/tKNB7Tamh14B54?allowShare=1&amp;cps=expand&amp;ha=1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1756" y="3603971"/>
            <a:ext cx="2613887" cy="9525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/>
          <p:cNvSpPr txBox="1"/>
          <p:nvPr/>
        </p:nvSpPr>
        <p:spPr>
          <a:xfrm>
            <a:off x="7977590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分组查询（</a:t>
            </a:r>
            <a:r>
              <a:rPr lang="en-US" altLang="zh-CN" b="1">
                <a:solidFill>
                  <a:srgbClr val="C00000"/>
                </a:solidFill>
              </a:rPr>
              <a:t>group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2235" y="1850046"/>
            <a:ext cx="5663665" cy="4452293"/>
            <a:chOff x="2062235" y="1850046"/>
            <a:chExt cx="5663665" cy="4452293"/>
          </a:xfrm>
        </p:grpSpPr>
        <p:grpSp>
          <p:nvGrpSpPr>
            <p:cNvPr id="5" name="组合 4"/>
            <p:cNvGrpSpPr/>
            <p:nvPr/>
          </p:nvGrpSpPr>
          <p:grpSpPr>
            <a:xfrm>
              <a:off x="2062237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/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/>
            <p:cNvSpPr/>
            <p:nvPr/>
          </p:nvSpPr>
          <p:spPr>
            <a:xfrm>
              <a:off x="2062237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062237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062237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062236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062235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/>
            <p:cNvSpPr/>
            <p:nvPr/>
          </p:nvSpPr>
          <p:spPr>
            <a:xfrm>
              <a:off x="2279175" y="1935215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235" y="1825384"/>
            <a:ext cx="8592903" cy="4486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  <a:endParaRPr lang="zh-CN" altLang="en-US"/>
          </a:p>
        </p:txBody>
      </p:sp>
      <p:graphicFrame>
        <p:nvGraphicFramePr>
          <p:cNvPr id="12" name="表格 7"/>
          <p:cNvGraphicFramePr>
            <a:graphicFrameLocks noGrp="1"/>
          </p:cNvGraphicFramePr>
          <p:nvPr/>
        </p:nvGraphicFramePr>
        <p:xfrm>
          <a:off x="7387271" y="1852175"/>
          <a:ext cx="4220308" cy="212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073"/>
                <a:gridCol w="2399235"/>
              </a:tblGrid>
              <a:tr h="407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统计数量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最大值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最小值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平均值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求和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96457" y="5211792"/>
            <a:ext cx="10781903" cy="1287952"/>
            <a:chOff x="1048333" y="5599088"/>
            <a:chExt cx="12582118" cy="1287952"/>
          </a:xfrm>
        </p:grpSpPr>
        <p:sp>
          <p:nvSpPr>
            <p:cNvPr id="14" name="TextBox 6"/>
            <p:cNvSpPr txBox="1"/>
            <p:nvPr/>
          </p:nvSpPr>
          <p:spPr>
            <a:xfrm>
              <a:off x="1357990" y="5890405"/>
              <a:ext cx="9834618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null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值不参与所有聚合函数运算。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统计数量可以使用：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   count(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 count(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常量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，推荐使用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48333" y="5599088"/>
              <a:ext cx="12582118" cy="1287952"/>
              <a:chOff x="1097275" y="5693358"/>
              <a:chExt cx="12521414" cy="1287952"/>
            </a:xfrm>
          </p:grpSpPr>
          <p:sp>
            <p:nvSpPr>
              <p:cNvPr id="16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97203" y="5693358"/>
                <a:ext cx="12421486" cy="128795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96457" y="1852175"/>
            <a:ext cx="6280204" cy="1872506"/>
            <a:chOff x="806778" y="1685855"/>
            <a:chExt cx="6064291" cy="1872506"/>
          </a:xfrm>
        </p:grpSpPr>
        <p:sp>
          <p:nvSpPr>
            <p:cNvPr id="28" name="矩形: 圆角 27"/>
            <p:cNvSpPr/>
            <p:nvPr/>
          </p:nvSpPr>
          <p:spPr>
            <a:xfrm>
              <a:off x="806778" y="1685855"/>
              <a:ext cx="6064291" cy="1872506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612000" rIns="72000" bIns="360000">
              <a:spAutoFit/>
            </a:bodyPr>
            <a:lstStyle/>
            <a:p>
              <a:pPr marL="285750" indent="-285750" defTabSz="53975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介绍：将一列数据作为一个整体，进行纵向计算。</a:t>
              </a:r>
              <a:endParaRPr lang="en-US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defTabSz="53975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语法：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0" name="矩形: 对角圆角 29"/>
            <p:cNvSpPr/>
            <p:nvPr/>
          </p:nvSpPr>
          <p:spPr>
            <a:xfrm>
              <a:off x="806778" y="1685855"/>
              <a:ext cx="1291172" cy="395725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聚合函数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Shape 2389"/>
          <p:cNvSpPr/>
          <p:nvPr/>
        </p:nvSpPr>
        <p:spPr>
          <a:xfrm>
            <a:off x="962042" y="1963815"/>
            <a:ext cx="245253" cy="20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  <a:endParaRPr lang="zh-CN" altLang="en-US"/>
          </a:p>
        </p:txBody>
      </p:sp>
      <p:sp>
        <p:nvSpPr>
          <p:cNvPr id="32" name="Shape 2389"/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64859" y="1770876"/>
            <a:ext cx="10578443" cy="1323414"/>
            <a:chOff x="796457" y="2506228"/>
            <a:chExt cx="10578443" cy="1323414"/>
          </a:xfrm>
        </p:grpSpPr>
        <p:grpSp>
          <p:nvGrpSpPr>
            <p:cNvPr id="20" name="组合 19"/>
            <p:cNvGrpSpPr/>
            <p:nvPr/>
          </p:nvGrpSpPr>
          <p:grpSpPr>
            <a:xfrm>
              <a:off x="796457" y="2506228"/>
              <a:ext cx="10578443" cy="1323414"/>
              <a:chOff x="806778" y="1685855"/>
              <a:chExt cx="10578443" cy="1323414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806778" y="1685855"/>
                <a:ext cx="10578443" cy="1323414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252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 by</a:t>
                </a:r>
                <a:r>
                  <a:rPr lang="en-US" altLang="zh-CN" sz="1300">
                    <a:solidFill>
                      <a:srgbClr val="FF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分组后过滤条件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4" name="矩形: 对角圆角 23"/>
              <p:cNvSpPr/>
              <p:nvPr/>
            </p:nvSpPr>
            <p:spPr>
              <a:xfrm>
                <a:off x="806778" y="1685855"/>
                <a:ext cx="1085861" cy="397591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Shape 2375"/>
            <p:cNvSpPr/>
            <p:nvPr/>
          </p:nvSpPr>
          <p:spPr>
            <a:xfrm>
              <a:off x="995912" y="2598948"/>
              <a:ext cx="179558" cy="2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6004" y="5288919"/>
            <a:ext cx="10661383" cy="1259322"/>
            <a:chOff x="776004" y="5192207"/>
            <a:chExt cx="10367427" cy="1259322"/>
          </a:xfrm>
        </p:grpSpPr>
        <p:sp>
          <p:nvSpPr>
            <p:cNvPr id="35" name="TextBox 6"/>
            <p:cNvSpPr txBox="1"/>
            <p:nvPr/>
          </p:nvSpPr>
          <p:spPr>
            <a:xfrm>
              <a:off x="1031778" y="5480001"/>
              <a:ext cx="8123297" cy="8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分组之后，查询的字段一般为聚合函数和分组字段，查询其他字段无任何意义。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执行顺序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where  &gt; 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having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76004" y="5192207"/>
              <a:ext cx="10367427" cy="1259322"/>
              <a:chOff x="1097275" y="5693358"/>
              <a:chExt cx="12490959" cy="1259322"/>
            </a:xfrm>
          </p:grpSpPr>
          <p:sp>
            <p:nvSpPr>
              <p:cNvPr id="37" name="三角形 9"/>
              <p:cNvSpPr/>
              <p:nvPr/>
            </p:nvSpPr>
            <p:spPr>
              <a:xfrm rot="2651319">
                <a:off x="1103889" y="6073777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97203" y="5693358"/>
                <a:ext cx="12391031" cy="125932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97275" y="5789664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772016" y="3523996"/>
            <a:ext cx="10637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09233" y="3908234"/>
            <a:ext cx="10328154" cy="86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318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执行时机不同：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是分组之前进行过滤，不满足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条件，不参与分组；而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是分组之后对结果进行过滤。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318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不能对聚合函数进行判断，而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/>
          <p:cNvSpPr txBox="1"/>
          <p:nvPr/>
        </p:nvSpPr>
        <p:spPr>
          <a:xfrm>
            <a:off x="8151483" y="2894483"/>
            <a:ext cx="2734704" cy="215768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排序查询（</a:t>
            </a:r>
            <a:r>
              <a:rPr lang="en-US" altLang="zh-CN" b="1">
                <a:solidFill>
                  <a:srgbClr val="C00000"/>
                </a:solidFill>
              </a:rPr>
              <a:t>order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6128" y="1813100"/>
            <a:ext cx="5663665" cy="4452293"/>
            <a:chOff x="2642526" y="1850046"/>
            <a:chExt cx="5663665" cy="4452293"/>
          </a:xfrm>
        </p:grpSpPr>
        <p:grpSp>
          <p:nvGrpSpPr>
            <p:cNvPr id="5" name="组合 4"/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/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/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Shape 2375"/>
            <p:cNvSpPr/>
            <p:nvPr/>
          </p:nvSpPr>
          <p:spPr>
            <a:xfrm>
              <a:off x="2804668" y="1946817"/>
              <a:ext cx="213045" cy="26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排序查询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03964" y="4018410"/>
            <a:ext cx="10578443" cy="1212748"/>
            <a:chOff x="803964" y="4018410"/>
            <a:chExt cx="10578443" cy="1212748"/>
          </a:xfrm>
        </p:grpSpPr>
        <p:grpSp>
          <p:nvGrpSpPr>
            <p:cNvPr id="23" name="组合 22"/>
            <p:cNvGrpSpPr/>
            <p:nvPr/>
          </p:nvGrpSpPr>
          <p:grpSpPr>
            <a:xfrm>
              <a:off x="803964" y="4018410"/>
              <a:ext cx="10578443" cy="1212748"/>
              <a:chOff x="806778" y="1685855"/>
              <a:chExt cx="10578443" cy="1212748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806778" y="1685855"/>
                <a:ext cx="10578443" cy="1212748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：升序（默认值）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DESC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：降序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/>
              <p:cNvSpPr/>
              <p:nvPr/>
            </p:nvSpPr>
            <p:spPr>
              <a:xfrm>
                <a:off x="806779" y="1685855"/>
                <a:ext cx="1230576" cy="395094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排序方式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29" name="图形 28" descr="上升趋势条形图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9945" y="4085329"/>
              <a:ext cx="297343" cy="297343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710880" y="5645341"/>
            <a:ext cx="10661382" cy="894442"/>
            <a:chOff x="1048333" y="5599088"/>
            <a:chExt cx="12907396" cy="894442"/>
          </a:xfrm>
        </p:grpSpPr>
        <p:sp>
          <p:nvSpPr>
            <p:cNvPr id="31" name="TextBox 6"/>
            <p:cNvSpPr txBox="1"/>
            <p:nvPr/>
          </p:nvSpPr>
          <p:spPr>
            <a:xfrm>
              <a:off x="1357990" y="5890405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如果是多字段排序，当第一个字段值相同时，才会根据第二个字段进行排序。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48333" y="5599088"/>
              <a:ext cx="12907396" cy="894442"/>
              <a:chOff x="1097275" y="5693358"/>
              <a:chExt cx="12845123" cy="894442"/>
            </a:xfrm>
          </p:grpSpPr>
          <p:sp>
            <p:nvSpPr>
              <p:cNvPr id="33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197203" y="5693358"/>
                <a:ext cx="12745195" cy="89444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803964" y="1684192"/>
            <a:ext cx="10578443" cy="990719"/>
            <a:chOff x="806778" y="1685855"/>
            <a:chExt cx="10578443" cy="990719"/>
          </a:xfrm>
        </p:grpSpPr>
        <p:sp>
          <p:nvSpPr>
            <p:cNvPr id="16" name="矩形: 圆角 15"/>
            <p:cNvSpPr/>
            <p:nvPr/>
          </p:nvSpPr>
          <p:spPr>
            <a:xfrm>
              <a:off x="806778" y="1685855"/>
              <a:ext cx="10578443" cy="990719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3975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by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 by</a:t>
              </a:r>
              <a:r>
                <a:rPr lang="en-US" altLang="zh-CN" sz="130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1 ,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… ;</a:t>
              </a:r>
              <a:endParaRPr lang="zh-CN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对角圆角 18"/>
            <p:cNvSpPr/>
            <p:nvPr/>
          </p:nvSpPr>
          <p:spPr>
            <a:xfrm>
              <a:off x="806778" y="1685855"/>
              <a:ext cx="1042421" cy="399585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Shape 2375"/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/>
          <p:cNvSpPr txBox="1"/>
          <p:nvPr/>
        </p:nvSpPr>
        <p:spPr>
          <a:xfrm>
            <a:off x="8169961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分页查询（</a:t>
            </a:r>
            <a:r>
              <a:rPr lang="en-US" altLang="zh-CN" b="1">
                <a:solidFill>
                  <a:srgbClr val="C00000"/>
                </a:solidFill>
              </a:rPr>
              <a:t>limit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54606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/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/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/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/>
            <p:cNvSpPr/>
            <p:nvPr/>
          </p:nvSpPr>
          <p:spPr>
            <a:xfrm>
              <a:off x="2842942" y="1930858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分页查询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-1752" r="23854"/>
          <a:stretch>
            <a:fillRect/>
          </a:stretch>
        </p:blipFill>
        <p:spPr>
          <a:xfrm>
            <a:off x="3229256" y="1740982"/>
            <a:ext cx="4984642" cy="441988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</p:pic>
      <p:grpSp>
        <p:nvGrpSpPr>
          <p:cNvPr id="11" name="组合 10"/>
          <p:cNvGrpSpPr/>
          <p:nvPr/>
        </p:nvGrpSpPr>
        <p:grpSpPr>
          <a:xfrm>
            <a:off x="796457" y="4890893"/>
            <a:ext cx="10578442" cy="1404397"/>
            <a:chOff x="1048333" y="5599087"/>
            <a:chExt cx="12806983" cy="1404397"/>
          </a:xfrm>
        </p:grpSpPr>
        <p:sp>
          <p:nvSpPr>
            <p:cNvPr id="12" name="TextBox 6"/>
            <p:cNvSpPr txBox="1"/>
            <p:nvPr/>
          </p:nvSpPr>
          <p:spPr>
            <a:xfrm>
              <a:off x="1357990" y="5890405"/>
              <a:ext cx="9834619" cy="1024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起始索引从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开始，起始索引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（查询页码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- 1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）* 每页显示记录数。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分页查询是数据库的方言，不同的数据库有不同的实现，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中是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如果查询的是第一页数据，起始索引可以省略，直接简写为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 10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48333" y="5599087"/>
              <a:ext cx="12806983" cy="1404397"/>
              <a:chOff x="1097275" y="5693357"/>
              <a:chExt cx="12745194" cy="1404397"/>
            </a:xfrm>
          </p:grpSpPr>
          <p:sp>
            <p:nvSpPr>
              <p:cNvPr id="14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97202" y="5693357"/>
                <a:ext cx="12645267" cy="1404397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96457" y="2506228"/>
            <a:ext cx="10578443" cy="990719"/>
            <a:chOff x="796457" y="2506228"/>
            <a:chExt cx="10578443" cy="990719"/>
          </a:xfrm>
        </p:grpSpPr>
        <p:grpSp>
          <p:nvGrpSpPr>
            <p:cNvPr id="5" name="组合 4"/>
            <p:cNvGrpSpPr/>
            <p:nvPr/>
          </p:nvGrpSpPr>
          <p:grpSpPr>
            <a:xfrm>
              <a:off x="796457" y="2506228"/>
              <a:ext cx="10578443" cy="990719"/>
              <a:chOff x="806778" y="1685855"/>
              <a:chExt cx="10578443" cy="990719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806778" y="1685855"/>
                <a:ext cx="10578443" cy="990719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起始索引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查询记录数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/>
              <p:cNvSpPr/>
              <p:nvPr/>
            </p:nvSpPr>
            <p:spPr>
              <a:xfrm>
                <a:off x="806778" y="1685855"/>
                <a:ext cx="1038439" cy="407027"/>
              </a:xfrm>
              <a:prstGeom prst="round2DiagRect">
                <a:avLst>
                  <a:gd name="adj1" fmla="val 18103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375"/>
            <p:cNvSpPr/>
            <p:nvPr/>
          </p:nvSpPr>
          <p:spPr>
            <a:xfrm>
              <a:off x="1003463" y="2607349"/>
              <a:ext cx="187196" cy="22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根据需求完成员工管理的条件分页查询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184" y="1715874"/>
            <a:ext cx="8960762" cy="4834396"/>
          </a:xfrm>
          <a:prstGeom prst="roundRect">
            <a:avLst>
              <a:gd name="adj" fmla="val 339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5" name="文本框 4"/>
          <p:cNvSpPr txBox="1"/>
          <p:nvPr/>
        </p:nvSpPr>
        <p:spPr>
          <a:xfrm>
            <a:off x="4053254" y="187422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2678" y="185517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7946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2000-01-01</a:t>
            </a:r>
            <a:endParaRPr lang="zh-CN" altLang="en-US" sz="11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4902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/>
              <a:t>2015-12-31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根据需求，完成员工信息的统计</a:t>
            </a:r>
            <a:endParaRPr lang="zh-CN" altLang="en-US"/>
          </a:p>
        </p:txBody>
      </p:sp>
      <p:sp>
        <p:nvSpPr>
          <p:cNvPr id="32" name="Shape 2389"/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932" y="1764020"/>
            <a:ext cx="3574090" cy="3391194"/>
          </a:xfrm>
          <a:prstGeom prst="roundRect">
            <a:avLst>
              <a:gd name="adj" fmla="val 396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69" y="1733403"/>
            <a:ext cx="4185193" cy="3391194"/>
          </a:xfrm>
          <a:prstGeom prst="roundRect">
            <a:avLst>
              <a:gd name="adj" fmla="val 429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矩形: 对角圆角 2"/>
          <p:cNvSpPr/>
          <p:nvPr/>
        </p:nvSpPr>
        <p:spPr>
          <a:xfrm>
            <a:off x="2277932" y="5277862"/>
            <a:ext cx="9214230" cy="1240012"/>
          </a:xfrm>
          <a:prstGeom prst="round2DiagRect">
            <a:avLst>
              <a:gd name="adj1" fmla="val 0"/>
              <a:gd name="adj2" fmla="val 16279"/>
            </a:avLst>
          </a:prstGeom>
          <a:solidFill>
            <a:srgbClr val="FF0000">
              <a:alpha val="12157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函数：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59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tvalue, fvalue)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tvalue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fvalue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59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expr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value1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result1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...]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result]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5993421" y="1829943"/>
            <a:ext cx="3845171" cy="4192513"/>
          </a:xfrm>
          <a:prstGeom prst="roundRect">
            <a:avLst>
              <a:gd name="adj" fmla="val 279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>
            <a:spAutoFit/>
          </a:bodyPr>
          <a:lstStyle/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表名列表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  by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分组后条件列表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</a:t>
            </a:r>
            <a:endParaRPr lang="en-US" altLang="zh-CN" sz="1400">
              <a:solidFill>
                <a:srgbClr val="19C3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3975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分页参数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993421" y="1829942"/>
            <a:ext cx="3845173" cy="1204520"/>
          </a:xfrm>
          <a:prstGeom prst="roundRect">
            <a:avLst>
              <a:gd name="adj" fmla="val 841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993420" y="3061673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5993420" y="3661733"/>
            <a:ext cx="3845173" cy="1132479"/>
          </a:xfrm>
          <a:prstGeom prst="roundRect">
            <a:avLst>
              <a:gd name="adj" fmla="val 5948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5993419" y="4818794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993419" y="5415331"/>
            <a:ext cx="3845173" cy="607125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308231" y="1463040"/>
            <a:ext cx="2784225" cy="4511040"/>
          </a:xfrm>
        </p:spPr>
        <p:txBody>
          <a:bodyPr/>
          <a:lstStyle/>
          <a:p>
            <a:r>
              <a:rPr lang="en-US" altLang="zh-CN"/>
              <a:t>DQL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分页查询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对角圆角 1"/>
          <p:cNvSpPr/>
          <p:nvPr/>
        </p:nvSpPr>
        <p:spPr>
          <a:xfrm>
            <a:off x="7819286" y="2125249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对角圆角 2"/>
          <p:cNvSpPr/>
          <p:nvPr/>
        </p:nvSpPr>
        <p:spPr>
          <a:xfrm>
            <a:off x="7819286" y="3050252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, &gt;= , &lt; , &lt;= , != , between…and, in , like , is null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, or  , not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7819286" y="3926199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分组之后，查询返回的字段一般为 分组字段或聚合函数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在分组之前执行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,having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在分组之后执行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对角圆角 11"/>
          <p:cNvSpPr/>
          <p:nvPr/>
        </p:nvSpPr>
        <p:spPr>
          <a:xfrm>
            <a:off x="7819286" y="4968651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对角圆角 12"/>
          <p:cNvSpPr/>
          <p:nvPr/>
        </p:nvSpPr>
        <p:spPr>
          <a:xfrm>
            <a:off x="7819285" y="5564868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起始索引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每页展示记录数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3" grpId="0" animBg="1"/>
      <p:bldP spid="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08" y="2992683"/>
            <a:ext cx="2026366" cy="1229794"/>
          </a:xfrm>
          <a:prstGeom prst="roundRect">
            <a:avLst>
              <a:gd name="adj" fmla="val 3447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30" y="3243210"/>
            <a:ext cx="1924914" cy="1071459"/>
          </a:xfrm>
          <a:prstGeom prst="roundRect">
            <a:avLst>
              <a:gd name="adj" fmla="val 4356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69" y="3408570"/>
            <a:ext cx="1768476" cy="1046737"/>
          </a:xfrm>
          <a:prstGeom prst="roundRect">
            <a:avLst>
              <a:gd name="adj" fmla="val 3422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sp>
        <p:nvSpPr>
          <p:cNvPr id="8" name="矩形: 对角圆角 7"/>
          <p:cNvSpPr/>
          <p:nvPr/>
        </p:nvSpPr>
        <p:spPr>
          <a:xfrm>
            <a:off x="3833664" y="1680613"/>
            <a:ext cx="1716624" cy="755714"/>
          </a:xfrm>
          <a:prstGeom prst="round2DiagRect">
            <a:avLst/>
          </a:prstGeom>
          <a:gradFill flip="none" rotWithShape="1">
            <a:gsLst>
              <a:gs pos="0">
                <a:srgbClr val="48D6D2">
                  <a:tint val="66000"/>
                  <a:satMod val="160000"/>
                </a:srgbClr>
              </a:gs>
              <a:gs pos="50000">
                <a:srgbClr val="48D6D2">
                  <a:tint val="44500"/>
                  <a:satMod val="160000"/>
                </a:srgbClr>
              </a:gs>
              <a:gs pos="100000">
                <a:srgbClr val="48D6D2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概要设计、详细设计、接口设计、数据库设计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59422" y="1471246"/>
            <a:ext cx="1005277" cy="1109830"/>
            <a:chOff x="7524858" y="2317242"/>
            <a:chExt cx="817862" cy="11098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流程图: 磁盘 15"/>
            <p:cNvSpPr/>
            <p:nvPr/>
          </p:nvSpPr>
          <p:spPr>
            <a:xfrm>
              <a:off x="7524858" y="2950120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!!流程图: 数据库"/>
            <p:cNvSpPr/>
            <p:nvPr/>
          </p:nvSpPr>
          <p:spPr>
            <a:xfrm>
              <a:off x="7524859" y="2633635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7524858" y="2317242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30" y="3066640"/>
            <a:ext cx="1673061" cy="865299"/>
          </a:xfrm>
          <a:prstGeom prst="roundRect">
            <a:avLst>
              <a:gd name="adj" fmla="val 7951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69" y="3259317"/>
            <a:ext cx="1694577" cy="865299"/>
          </a:xfrm>
          <a:prstGeom prst="roundRect">
            <a:avLst>
              <a:gd name="adj" fmla="val 874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725" y="3452947"/>
            <a:ext cx="1694577" cy="865299"/>
          </a:xfrm>
          <a:prstGeom prst="roundRect">
            <a:avLst>
              <a:gd name="adj" fmla="val 577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5" name="矩形: 对角圆角 24"/>
          <p:cNvSpPr/>
          <p:nvPr/>
        </p:nvSpPr>
        <p:spPr>
          <a:xfrm>
            <a:off x="6958679" y="3272630"/>
            <a:ext cx="1448817" cy="683208"/>
          </a:xfrm>
          <a:prstGeom prst="round2DiagRect">
            <a:avLst/>
          </a:prstGeom>
          <a:solidFill>
            <a:srgbClr val="FEFCBF"/>
          </a:soli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495" y="2981472"/>
            <a:ext cx="1485595" cy="1320464"/>
          </a:xfrm>
          <a:prstGeom prst="roundRect">
            <a:avLst>
              <a:gd name="adj" fmla="val 1530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8" name="矩形: 对角圆角 37"/>
          <p:cNvSpPr/>
          <p:nvPr/>
        </p:nvSpPr>
        <p:spPr>
          <a:xfrm>
            <a:off x="3837788" y="4883263"/>
            <a:ext cx="1712499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: 对角圆角 40"/>
          <p:cNvSpPr/>
          <p:nvPr/>
        </p:nvSpPr>
        <p:spPr>
          <a:xfrm>
            <a:off x="6958679" y="4863958"/>
            <a:ext cx="1516123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优化、分库分表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2923044" y="2104124"/>
            <a:ext cx="805902" cy="7251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93049" y="2058470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935470" y="3607580"/>
            <a:ext cx="8981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58621" y="3614923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843852" y="4385855"/>
            <a:ext cx="885094" cy="875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622278" y="5261120"/>
            <a:ext cx="12917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276829" y="2076238"/>
            <a:ext cx="2134831" cy="905234"/>
          </a:xfrm>
          <a:prstGeom prst="bentConnector3">
            <a:avLst>
              <a:gd name="adj1" fmla="val 9997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512902" y="3585754"/>
            <a:ext cx="973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598588" y="4392858"/>
            <a:ext cx="1810528" cy="875265"/>
          </a:xfrm>
          <a:prstGeom prst="bentConnector3">
            <a:avLst>
              <a:gd name="adj1" fmla="val 99979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对角圆角 68"/>
          <p:cNvSpPr/>
          <p:nvPr/>
        </p:nvSpPr>
        <p:spPr>
          <a:xfrm>
            <a:off x="1213396" y="4763662"/>
            <a:ext cx="1216000" cy="397162"/>
          </a:xfrm>
          <a:prstGeom prst="round2DiagRect">
            <a:avLst/>
          </a:prstGeom>
          <a:gradFill flip="none" rotWithShape="1">
            <a:gsLst>
              <a:gs pos="0">
                <a:srgbClr val="8C61FF">
                  <a:tint val="66000"/>
                  <a:satMod val="160000"/>
                </a:srgbClr>
              </a:gs>
              <a:gs pos="50000">
                <a:srgbClr val="8C61FF">
                  <a:tint val="44500"/>
                  <a:satMod val="160000"/>
                </a:srgbClr>
              </a:gs>
              <a:gs pos="100000">
                <a:srgbClr val="8C61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593768" y="1406154"/>
            <a:ext cx="5840089" cy="1343141"/>
            <a:chOff x="3593768" y="2101098"/>
            <a:chExt cx="5840089" cy="1343141"/>
          </a:xfrm>
        </p:grpSpPr>
        <p:sp>
          <p:nvSpPr>
            <p:cNvPr id="70" name="矩形: 圆角 69"/>
            <p:cNvSpPr/>
            <p:nvPr/>
          </p:nvSpPr>
          <p:spPr>
            <a:xfrm>
              <a:off x="3593768" y="2101098"/>
              <a:ext cx="5840089" cy="1341391"/>
            </a:xfrm>
            <a:prstGeom prst="roundRect">
              <a:avLst>
                <a:gd name="adj" fmla="val 5524"/>
              </a:avLst>
            </a:prstGeom>
            <a:solidFill>
              <a:srgbClr val="00B0F0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对角圆角 72"/>
            <p:cNvSpPr/>
            <p:nvPr/>
          </p:nvSpPr>
          <p:spPr>
            <a:xfrm>
              <a:off x="8416088" y="3131270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数据库设计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88549" y="2876610"/>
            <a:ext cx="5841630" cy="1516248"/>
            <a:chOff x="3588549" y="3571554"/>
            <a:chExt cx="5841630" cy="1516248"/>
          </a:xfrm>
        </p:grpSpPr>
        <p:sp>
          <p:nvSpPr>
            <p:cNvPr id="71" name="矩形: 圆角 70"/>
            <p:cNvSpPr/>
            <p:nvPr/>
          </p:nvSpPr>
          <p:spPr>
            <a:xfrm>
              <a:off x="3588549" y="3571554"/>
              <a:ext cx="5840089" cy="1516248"/>
            </a:xfrm>
            <a:prstGeom prst="roundRect">
              <a:avLst>
                <a:gd name="adj" fmla="val 5524"/>
              </a:avLst>
            </a:prstGeom>
            <a:solidFill>
              <a:srgbClr val="FFC000">
                <a:alpha val="10196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对角圆角 73"/>
            <p:cNvSpPr/>
            <p:nvPr/>
          </p:nvSpPr>
          <p:spPr>
            <a:xfrm>
              <a:off x="8413548" y="477174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数据库操作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88548" y="4521923"/>
            <a:ext cx="5840089" cy="1385305"/>
            <a:chOff x="3588548" y="5216867"/>
            <a:chExt cx="5840089" cy="1385305"/>
          </a:xfrm>
        </p:grpSpPr>
        <p:sp>
          <p:nvSpPr>
            <p:cNvPr id="72" name="矩形: 圆角 71"/>
            <p:cNvSpPr/>
            <p:nvPr/>
          </p:nvSpPr>
          <p:spPr>
            <a:xfrm>
              <a:off x="3588548" y="5216867"/>
              <a:ext cx="5840089" cy="1379746"/>
            </a:xfrm>
            <a:prstGeom prst="roundRect">
              <a:avLst>
                <a:gd name="adj" fmla="val 5524"/>
              </a:avLst>
            </a:prstGeom>
            <a:solidFill>
              <a:srgbClr val="58B368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对角圆角 74"/>
            <p:cNvSpPr/>
            <p:nvPr/>
          </p:nvSpPr>
          <p:spPr>
            <a:xfrm>
              <a:off x="8412006" y="628920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数据库优化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61928" y="1434391"/>
            <a:ext cx="682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DDL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4474" y="2883613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DML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61928" y="3620878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DQL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>
          <a:xfrm>
            <a:off x="5325794" y="2768759"/>
            <a:ext cx="251694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880" y="1002232"/>
            <a:ext cx="10508105" cy="517190"/>
          </a:xfrm>
        </p:spPr>
        <p:txBody>
          <a:bodyPr/>
          <a:lstStyle/>
          <a:p>
            <a:r>
              <a:rPr lang="zh-CN" altLang="en-US"/>
              <a:t>多表设计</a:t>
            </a:r>
            <a:r>
              <a:rPr lang="en-US" altLang="zh-CN"/>
              <a:t>-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6" name="文本占位符 5"/>
          <p:cNvSpPr txBox="1">
            <a:spLocks noGrp="1"/>
          </p:cNvSpPr>
          <p:nvPr>
            <p:ph type="body" sz="quarter" idx="11"/>
          </p:nvPr>
        </p:nvSpPr>
        <p:spPr>
          <a:xfrm>
            <a:off x="746918" y="1650389"/>
            <a:ext cx="10698800" cy="28424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项目开发中，在进行数据库表结构设计时，会根据业务需求及业务模块之间的关系，分析并设计表结构，由于业务之间相互关联，所以各个表结构之间也存在着各种联系，基本上分为三种：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一对多</a:t>
            </a:r>
            <a:r>
              <a:rPr lang="en-US" altLang="zh-CN" dirty="0"/>
              <a:t>(</a:t>
            </a:r>
            <a:r>
              <a:rPr lang="zh-CN" altLang="en-US" dirty="0"/>
              <a:t>多对一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多对多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一对一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一对多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420267"/>
            <a:ext cx="5347302" cy="2724217"/>
          </a:xfrm>
          <a:prstGeom prst="roundRect">
            <a:avLst>
              <a:gd name="adj" fmla="val 311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59" y="3420268"/>
            <a:ext cx="5083037" cy="1295546"/>
          </a:xfrm>
          <a:prstGeom prst="roundRect">
            <a:avLst>
              <a:gd name="adj" fmla="val 548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/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及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员工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/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9" name="!!矩形: 圆角 18"/>
          <p:cNvSpPr/>
          <p:nvPr/>
        </p:nvSpPr>
        <p:spPr>
          <a:xfrm>
            <a:off x="6096000" y="5301763"/>
            <a:ext cx="5347302" cy="22859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!!矩形: 圆角 16"/>
          <p:cNvSpPr/>
          <p:nvPr/>
        </p:nvSpPr>
        <p:spPr>
          <a:xfrm>
            <a:off x="864858" y="3637418"/>
            <a:ext cx="5083037" cy="20251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151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一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608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多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/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，完成部门及员工模块的表结构设计。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/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22870"/>
          <a:stretch>
            <a:fillRect/>
          </a:stretch>
        </p:blipFill>
        <p:spPr>
          <a:xfrm>
            <a:off x="1049982" y="3718412"/>
            <a:ext cx="6353512" cy="1838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7" y="3718410"/>
            <a:ext cx="1733039" cy="1491822"/>
          </a:xfrm>
          <a:prstGeom prst="rect">
            <a:avLst/>
          </a:prstGeom>
        </p:spPr>
      </p:pic>
      <p:sp>
        <p:nvSpPr>
          <p:cNvPr id="17" name="!!矩形: 圆角 16"/>
          <p:cNvSpPr/>
          <p:nvPr/>
        </p:nvSpPr>
        <p:spPr>
          <a:xfrm>
            <a:off x="9284676" y="3718410"/>
            <a:ext cx="782516" cy="149182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!!矩形: 圆角 18"/>
          <p:cNvSpPr/>
          <p:nvPr/>
        </p:nvSpPr>
        <p:spPr>
          <a:xfrm>
            <a:off x="6315583" y="3718411"/>
            <a:ext cx="1087909" cy="183832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631223" y="3211432"/>
            <a:ext cx="139851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tb_emp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9630712" y="3211432"/>
            <a:ext cx="138700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部门表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tb_dept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03492" y="3718410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+mn-lt"/>
                <a:ea typeface="+mn-ea"/>
              </a:rPr>
              <a:t>N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85736" y="3718409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</a:rPr>
              <a:t>1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29736" y="3250952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2856" y="3256743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: 对角圆角 32"/>
          <p:cNvSpPr/>
          <p:nvPr/>
        </p:nvSpPr>
        <p:spPr>
          <a:xfrm>
            <a:off x="864858" y="5936203"/>
            <a:ext cx="10544821" cy="517190"/>
          </a:xfrm>
          <a:prstGeom prst="round2DiagRect">
            <a:avLst>
              <a:gd name="adj1" fmla="val 0"/>
              <a:gd name="adj2" fmla="val 23225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一对多关系实现：在数据库表中多的一方，添加字段，来关联一的一方的主键。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多表问题分析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64858" y="4279621"/>
            <a:ext cx="10578443" cy="1057508"/>
            <a:chOff x="864858" y="3883961"/>
            <a:chExt cx="10578443" cy="1057508"/>
          </a:xfrm>
        </p:grpSpPr>
        <p:grpSp>
          <p:nvGrpSpPr>
            <p:cNvPr id="10" name="组合 9"/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3" name="图形 12" descr="徽章问号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21262" y="3898051"/>
              <a:ext cx="404382" cy="40438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4" name="组合 3"/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5" name="矩形: 圆角 4"/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部门数据可以直接删除，然而还有部分员工归属于该部门下，此时就出现了数据的不完整、不一致问题。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现象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4" name="Shape 2369"/>
            <p:cNvSpPr/>
            <p:nvPr/>
          </p:nvSpPr>
          <p:spPr>
            <a:xfrm>
              <a:off x="1046185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84080" y="48139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外键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06778" y="1668305"/>
            <a:ext cx="10578443" cy="1057508"/>
            <a:chOff x="864858" y="3883961"/>
            <a:chExt cx="10578443" cy="1057508"/>
          </a:xfrm>
        </p:grpSpPr>
        <p:grpSp>
          <p:nvGrpSpPr>
            <p:cNvPr id="18" name="组合 17"/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1" name="矩形: 对角圆角 20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9" name="图形 18" descr="徽章问号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18441" y="3907116"/>
              <a:ext cx="404382" cy="40438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06778" y="3076758"/>
            <a:ext cx="10578443" cy="2936487"/>
            <a:chOff x="796457" y="2506228"/>
            <a:chExt cx="10578443" cy="2936487"/>
          </a:xfrm>
        </p:grpSpPr>
        <p:grpSp>
          <p:nvGrpSpPr>
            <p:cNvPr id="23" name="组合 22"/>
            <p:cNvGrpSpPr/>
            <p:nvPr/>
          </p:nvGrpSpPr>
          <p:grpSpPr>
            <a:xfrm>
              <a:off x="796457" y="2506228"/>
              <a:ext cx="10578443" cy="2936487"/>
              <a:chOff x="806778" y="1685855"/>
              <a:chExt cx="10578443" cy="2936487"/>
            </a:xfrm>
          </p:grpSpPr>
          <p:sp>
            <p:nvSpPr>
              <p:cNvPr id="25" name="矩形: 圆角 24"/>
              <p:cNvSpPr/>
              <p:nvPr/>
            </p:nvSpPr>
            <p:spPr>
              <a:xfrm>
                <a:off x="806778" y="1685855"/>
                <a:ext cx="10578443" cy="2936487"/>
              </a:xfrm>
              <a:prstGeom prst="roundRect">
                <a:avLst>
                  <a:gd name="adj" fmla="val 3810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44000">
                <a:spAutoFit/>
              </a:bodyPr>
              <a:lstStyle/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创建表时指定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create table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    数据类型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...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constraint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 [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 key</a:t>
                </a:r>
                <a:r>
                  <a:rPr lang="en-US" altLang="zh-CN" sz="12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	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7995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建完表后，添加外键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50000"/>
                  </a:lnSpc>
                </a:pP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alter table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add constraint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key 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  <a:endParaRPr lang="zh-CN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外键语法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Shape 2375"/>
            <p:cNvSpPr/>
            <p:nvPr/>
          </p:nvSpPr>
          <p:spPr>
            <a:xfrm>
              <a:off x="956639" y="2602878"/>
              <a:ext cx="211209" cy="25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086" y="1314847"/>
            <a:ext cx="4059553" cy="4441113"/>
          </a:xfrm>
          <a:prstGeom prst="rect">
            <a:avLst/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252192" y="2320071"/>
            <a:ext cx="5175072" cy="3091684"/>
            <a:chOff x="1037826" y="2208104"/>
            <a:chExt cx="5175072" cy="3091684"/>
          </a:xfrm>
        </p:grpSpPr>
        <p:sp>
          <p:nvSpPr>
            <p:cNvPr id="5" name="圆角矩形 140"/>
            <p:cNvSpPr/>
            <p:nvPr/>
          </p:nvSpPr>
          <p:spPr>
            <a:xfrm>
              <a:off x="1037826" y="2513749"/>
              <a:ext cx="5175072" cy="2786039"/>
            </a:xfrm>
            <a:prstGeom prst="roundRect">
              <a:avLst>
                <a:gd name="adj" fmla="val 3265"/>
              </a:avLst>
            </a:prstGeom>
            <a:solidFill>
              <a:srgbClr val="C7E6A4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概念：在业务层逻辑中，解决外键关联。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通过逻辑外键，就可以很方便的解决上述问题。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对角圆角 5"/>
            <p:cNvSpPr/>
            <p:nvPr/>
          </p:nvSpPr>
          <p:spPr>
            <a:xfrm>
              <a:off x="2851477" y="2208104"/>
              <a:ext cx="1215957" cy="603115"/>
            </a:xfrm>
            <a:prstGeom prst="round2Diag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逻辑外键</a:t>
              </a: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0119" y="2320071"/>
            <a:ext cx="5175072" cy="3091684"/>
            <a:chOff x="6121517" y="2208104"/>
            <a:chExt cx="5175072" cy="3091684"/>
          </a:xfrm>
        </p:grpSpPr>
        <p:sp>
          <p:nvSpPr>
            <p:cNvPr id="8" name="圆角矩形 140"/>
            <p:cNvSpPr/>
            <p:nvPr/>
          </p:nvSpPr>
          <p:spPr>
            <a:xfrm>
              <a:off x="6121517" y="2494410"/>
              <a:ext cx="5175072" cy="2805378"/>
            </a:xfrm>
            <a:prstGeom prst="roundRect">
              <a:avLst>
                <a:gd name="adj" fmla="val 3265"/>
              </a:avLst>
            </a:prstGeom>
            <a:solidFill>
              <a:srgbClr val="FF9B9B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 </a:t>
              </a:r>
              <a:r>
                <a:rPr lang="en-US" altLang="zh-CN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foreign key </a:t>
              </a:r>
              <a:r>
                <a:rPr lang="zh-CN" altLang="en-US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外键关联另外一张表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缺点：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影响增、删、改的效率（需要检查外键关系）。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仅用于单节点数据库，不适用与分布式、集群场景。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容易引发数据库的死锁问题，消耗性能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/>
            <p:cNvSpPr/>
            <p:nvPr/>
          </p:nvSpPr>
          <p:spPr>
            <a:xfrm>
              <a:off x="8010878" y="2208104"/>
              <a:ext cx="1215957" cy="603115"/>
            </a:xfrm>
            <a:prstGeom prst="round2DiagRect">
              <a:avLst/>
            </a:prstGeom>
            <a:solidFill>
              <a:srgbClr val="C000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物理外键</a:t>
              </a: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895778" y="4251914"/>
            <a:ext cx="1852732" cy="844061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推荐</a:t>
            </a:r>
            <a:endParaRPr lang="zh-CN" altLang="en-US" sz="280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一对一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53452" y="1037064"/>
            <a:ext cx="2480479" cy="3481756"/>
          </a:xfrm>
        </p:spPr>
        <p:txBody>
          <a:bodyPr/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  <a:endParaRPr lang="en-US" altLang="zh-CN"/>
          </a:p>
          <a:p>
            <a:r>
              <a:rPr lang="zh-CN" altLang="en-US"/>
              <a:t>多表设计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一对一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42" y="4568429"/>
            <a:ext cx="10871421" cy="1248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71" y="4587479"/>
            <a:ext cx="6707290" cy="11818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1021"/>
          <a:stretch>
            <a:fillRect/>
          </a:stretch>
        </p:blipFill>
        <p:spPr>
          <a:xfrm>
            <a:off x="833140" y="4568430"/>
            <a:ext cx="3999276" cy="1194332"/>
          </a:xfrm>
          <a:prstGeom prst="rect">
            <a:avLst/>
          </a:prstGeom>
        </p:spPr>
      </p:pic>
      <p:sp>
        <p:nvSpPr>
          <p:cNvPr id="10" name="圆角矩形 13"/>
          <p:cNvSpPr/>
          <p:nvPr/>
        </p:nvSpPr>
        <p:spPr>
          <a:xfrm>
            <a:off x="10951219" y="4587481"/>
            <a:ext cx="833244" cy="236329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5"/>
          <p:cNvCxnSpPr>
            <a:stCxn id="10" idx="0"/>
            <a:endCxn id="12" idx="0"/>
          </p:cNvCxnSpPr>
          <p:nvPr/>
        </p:nvCxnSpPr>
        <p:spPr>
          <a:xfrm rot="16200000" flipH="1" flipV="1">
            <a:off x="6250258" y="-523165"/>
            <a:ext cx="6938" cy="10228229"/>
          </a:xfrm>
          <a:prstGeom prst="bentConnector3">
            <a:avLst>
              <a:gd name="adj1" fmla="val -329489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22"/>
          <p:cNvSpPr/>
          <p:nvPr/>
        </p:nvSpPr>
        <p:spPr>
          <a:xfrm>
            <a:off x="833140" y="4594419"/>
            <a:ext cx="612944" cy="229391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30357" y="5950536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用户基本信息表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tb_user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38071" y="5950536"/>
            <a:ext cx="232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用户身份信息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_card)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/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 与 身份证信息 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一对一关系，多用于单表拆分，将一张表的基础字段放在一张表中，其他字段放在另一张表中，以提升操作效率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在任意一方加入外键，关联另外一方的主键，并且设置外键为唯一的</a:t>
              </a:r>
              <a:r>
                <a: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(UNIQUE)</a:t>
              </a:r>
              <a:endPara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/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一对一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6" name="Shape 2403"/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46" y="3115384"/>
            <a:ext cx="7136701" cy="297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332" y="4539736"/>
            <a:ext cx="997272" cy="131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多对多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多对多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/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学生 与 课程的关系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一个学生可以选修多门课程，一门课程也可以供多个学生选择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建立第三张中间表，中间表至少包含两个外键，分别关联两方主键</a:t>
              </a:r>
              <a:endPara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/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多对多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08324" y="4648921"/>
            <a:ext cx="3182518" cy="1775891"/>
            <a:chOff x="1208324" y="4648921"/>
            <a:chExt cx="3182518" cy="177589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8324" y="4648921"/>
              <a:ext cx="3182518" cy="144588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094182" y="6117035"/>
              <a:ext cx="1639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146925" y="4648921"/>
            <a:ext cx="1980233" cy="1744555"/>
            <a:chOff x="9146925" y="4648921"/>
            <a:chExt cx="1980233" cy="174455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6925" y="4648921"/>
              <a:ext cx="1980233" cy="144588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9439799" y="6085699"/>
              <a:ext cx="1560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(tb_course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06837" y="3722961"/>
            <a:ext cx="2930418" cy="1809540"/>
            <a:chOff x="5434641" y="3722961"/>
            <a:chExt cx="2930418" cy="180954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641" y="3722961"/>
              <a:ext cx="2845806" cy="150176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5434641" y="5224724"/>
              <a:ext cx="293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学生课程关系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_course)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583885" y="6117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53640" y="60948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5900468" y="3760292"/>
            <a:ext cx="1052421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7"/>
          <p:cNvSpPr/>
          <p:nvPr/>
        </p:nvSpPr>
        <p:spPr>
          <a:xfrm>
            <a:off x="6996020" y="3760292"/>
            <a:ext cx="923027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8"/>
          <p:cNvSpPr/>
          <p:nvPr/>
        </p:nvSpPr>
        <p:spPr>
          <a:xfrm>
            <a:off x="1208324" y="4657547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19"/>
          <p:cNvSpPr/>
          <p:nvPr/>
        </p:nvSpPr>
        <p:spPr>
          <a:xfrm>
            <a:off x="9146925" y="4648921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23"/>
          <p:cNvCxnSpPr>
            <a:stCxn id="32" idx="3"/>
            <a:endCxn id="34" idx="0"/>
          </p:cNvCxnSpPr>
          <p:nvPr/>
        </p:nvCxnSpPr>
        <p:spPr>
          <a:xfrm>
            <a:off x="7919047" y="3862370"/>
            <a:ext cx="1670807" cy="78655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>
            <a:stCxn id="31" idx="1"/>
            <a:endCxn id="33" idx="0"/>
          </p:cNvCxnSpPr>
          <p:nvPr/>
        </p:nvCxnSpPr>
        <p:spPr>
          <a:xfrm rot="10800000" flipV="1">
            <a:off x="1651254" y="3862369"/>
            <a:ext cx="4249215" cy="795177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403"/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98" y="3163702"/>
            <a:ext cx="5959122" cy="35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63767" y="1802376"/>
            <a:ext cx="9145913" cy="1001580"/>
            <a:chOff x="2263767" y="1802376"/>
            <a:chExt cx="9145913" cy="1001580"/>
          </a:xfrm>
        </p:grpSpPr>
        <p:grpSp>
          <p:nvGrpSpPr>
            <p:cNvPr id="5" name="组合 4"/>
            <p:cNvGrpSpPr/>
            <p:nvPr/>
          </p:nvGrpSpPr>
          <p:grpSpPr>
            <a:xfrm>
              <a:off x="2263767" y="1802376"/>
              <a:ext cx="9145913" cy="1001580"/>
              <a:chOff x="806778" y="1685855"/>
              <a:chExt cx="9145913" cy="100158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806778" y="1685855"/>
                <a:ext cx="9145913" cy="1001580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参考资料中提供的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《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1"/>
                  </a:rPr>
                  <a:t>苍穹外卖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1"/>
                  </a:rPr>
                  <a:t>_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1"/>
                  </a:rPr>
                  <a:t>管理后台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》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页面原型，设计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分类管理、菜品管理、套餐管理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模块的表结构。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" name="矩形: 对角圆角 6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627"/>
            <p:cNvSpPr/>
            <p:nvPr/>
          </p:nvSpPr>
          <p:spPr>
            <a:xfrm>
              <a:off x="2466455" y="18919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63767" y="3429000"/>
            <a:ext cx="9145913" cy="1453303"/>
            <a:chOff x="2263766" y="4152853"/>
            <a:chExt cx="9145913" cy="1453303"/>
          </a:xfrm>
        </p:grpSpPr>
        <p:grpSp>
          <p:nvGrpSpPr>
            <p:cNvPr id="9" name="组合 8"/>
            <p:cNvGrpSpPr/>
            <p:nvPr/>
          </p:nvGrpSpPr>
          <p:grpSpPr>
            <a:xfrm>
              <a:off x="2263766" y="4152853"/>
              <a:ext cx="9145913" cy="1453303"/>
              <a:chOff x="806778" y="1685855"/>
              <a:chExt cx="9145913" cy="1453303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806778" y="1685855"/>
                <a:ext cx="9145913" cy="1453303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阅读页面原型及需求文档，分析各个模块涉及到的表结构，及表结构之间的关系。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根据页面原型及需求文档，分析各个表结构中具体的字段及约束。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1" name="矩形: 对角圆角 10"/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452"/>
            <p:cNvSpPr/>
            <p:nvPr/>
          </p:nvSpPr>
          <p:spPr>
            <a:xfrm>
              <a:off x="2467282" y="4268078"/>
              <a:ext cx="253004" cy="20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13200"/>
                  </a:moveTo>
                  <a:lnTo>
                    <a:pt x="5400" y="13200"/>
                  </a:lnTo>
                  <a:cubicBezTo>
                    <a:pt x="5129" y="13200"/>
                    <a:pt x="4909" y="13469"/>
                    <a:pt x="4909" y="13800"/>
                  </a:cubicBezTo>
                  <a:cubicBezTo>
                    <a:pt x="4909" y="14132"/>
                    <a:pt x="5129" y="14400"/>
                    <a:pt x="5400" y="14400"/>
                  </a:cubicBezTo>
                  <a:lnTo>
                    <a:pt x="21109" y="14400"/>
                  </a:lnTo>
                  <a:cubicBezTo>
                    <a:pt x="21380" y="14400"/>
                    <a:pt x="21600" y="14132"/>
                    <a:pt x="21600" y="13800"/>
                  </a:cubicBezTo>
                  <a:cubicBezTo>
                    <a:pt x="21600" y="13469"/>
                    <a:pt x="21380" y="13200"/>
                    <a:pt x="21109" y="13200"/>
                  </a:cubicBezTo>
                  <a:moveTo>
                    <a:pt x="21109" y="7200"/>
                  </a:move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1"/>
                    <a:pt x="5400" y="8401"/>
                  </a:cubicBezTo>
                  <a:lnTo>
                    <a:pt x="21109" y="8401"/>
                  </a:lnTo>
                  <a:cubicBezTo>
                    <a:pt x="21380" y="8401"/>
                    <a:pt x="21600" y="8132"/>
                    <a:pt x="21600" y="7800"/>
                  </a:cubicBezTo>
                  <a:cubicBezTo>
                    <a:pt x="21600" y="7469"/>
                    <a:pt x="21380" y="7200"/>
                    <a:pt x="21109" y="7200"/>
                  </a:cubicBezTo>
                  <a:moveTo>
                    <a:pt x="1473" y="0"/>
                  </a:moveTo>
                  <a:cubicBezTo>
                    <a:pt x="659" y="0"/>
                    <a:pt x="0" y="807"/>
                    <a:pt x="0" y="1800"/>
                  </a:cubicBezTo>
                  <a:cubicBezTo>
                    <a:pt x="0" y="2794"/>
                    <a:pt x="659" y="3600"/>
                    <a:pt x="1473" y="3600"/>
                  </a:cubicBezTo>
                  <a:cubicBezTo>
                    <a:pt x="2286" y="3600"/>
                    <a:pt x="2945" y="2794"/>
                    <a:pt x="2945" y="1800"/>
                  </a:cubicBezTo>
                  <a:cubicBezTo>
                    <a:pt x="2945" y="807"/>
                    <a:pt x="2286" y="0"/>
                    <a:pt x="1473" y="0"/>
                  </a:cubicBezTo>
                  <a:moveTo>
                    <a:pt x="21109" y="19200"/>
                  </a:moveTo>
                  <a:lnTo>
                    <a:pt x="5400" y="19200"/>
                  </a:lnTo>
                  <a:cubicBezTo>
                    <a:pt x="5129" y="19200"/>
                    <a:pt x="4909" y="19469"/>
                    <a:pt x="4909" y="19800"/>
                  </a:cubicBezTo>
                  <a:cubicBezTo>
                    <a:pt x="4909" y="20132"/>
                    <a:pt x="5129" y="20400"/>
                    <a:pt x="5400" y="20400"/>
                  </a:cubicBezTo>
                  <a:lnTo>
                    <a:pt x="21109" y="20400"/>
                  </a:lnTo>
                  <a:cubicBezTo>
                    <a:pt x="21380" y="20400"/>
                    <a:pt x="21600" y="20132"/>
                    <a:pt x="21600" y="19800"/>
                  </a:cubicBezTo>
                  <a:cubicBezTo>
                    <a:pt x="21600" y="19469"/>
                    <a:pt x="21380" y="19200"/>
                    <a:pt x="21109" y="19200"/>
                  </a:cubicBezTo>
                  <a:moveTo>
                    <a:pt x="5400" y="2400"/>
                  </a:moveTo>
                  <a:lnTo>
                    <a:pt x="21109" y="2400"/>
                  </a:lnTo>
                  <a:cubicBezTo>
                    <a:pt x="21380" y="2400"/>
                    <a:pt x="21600" y="2132"/>
                    <a:pt x="21600" y="1800"/>
                  </a:cubicBezTo>
                  <a:cubicBezTo>
                    <a:pt x="21600" y="1469"/>
                    <a:pt x="21380" y="1200"/>
                    <a:pt x="21109" y="1200"/>
                  </a:cubicBezTo>
                  <a:lnTo>
                    <a:pt x="5400" y="1200"/>
                  </a:lnTo>
                  <a:cubicBezTo>
                    <a:pt x="5129" y="1200"/>
                    <a:pt x="4909" y="1469"/>
                    <a:pt x="4909" y="1800"/>
                  </a:cubicBezTo>
                  <a:cubicBezTo>
                    <a:pt x="4909" y="2132"/>
                    <a:pt x="5129" y="2400"/>
                    <a:pt x="5400" y="2400"/>
                  </a:cubicBezTo>
                  <a:moveTo>
                    <a:pt x="1473" y="18000"/>
                  </a:moveTo>
                  <a:cubicBezTo>
                    <a:pt x="659" y="18000"/>
                    <a:pt x="0" y="18806"/>
                    <a:pt x="0" y="19800"/>
                  </a:cubicBezTo>
                  <a:cubicBezTo>
                    <a:pt x="0" y="20794"/>
                    <a:pt x="659" y="21600"/>
                    <a:pt x="1473" y="21600"/>
                  </a:cubicBezTo>
                  <a:cubicBezTo>
                    <a:pt x="2286" y="21600"/>
                    <a:pt x="2945" y="20794"/>
                    <a:pt x="2945" y="19800"/>
                  </a:cubicBezTo>
                  <a:cubicBezTo>
                    <a:pt x="2945" y="18806"/>
                    <a:pt x="2286" y="18000"/>
                    <a:pt x="1473" y="18000"/>
                  </a:cubicBezTo>
                  <a:moveTo>
                    <a:pt x="1473" y="6000"/>
                  </a:moveTo>
                  <a:cubicBezTo>
                    <a:pt x="659" y="6000"/>
                    <a:pt x="0" y="6807"/>
                    <a:pt x="0" y="7800"/>
                  </a:cubicBezTo>
                  <a:cubicBezTo>
                    <a:pt x="0" y="8794"/>
                    <a:pt x="659" y="9600"/>
                    <a:pt x="1473" y="9600"/>
                  </a:cubicBezTo>
                  <a:cubicBezTo>
                    <a:pt x="2286" y="9600"/>
                    <a:pt x="2945" y="8794"/>
                    <a:pt x="2945" y="7800"/>
                  </a:cubicBezTo>
                  <a:cubicBezTo>
                    <a:pt x="2945" y="6807"/>
                    <a:pt x="2286" y="6000"/>
                    <a:pt x="1473" y="6000"/>
                  </a:cubicBezTo>
                  <a:moveTo>
                    <a:pt x="1473" y="12000"/>
                  </a:moveTo>
                  <a:cubicBezTo>
                    <a:pt x="659" y="12000"/>
                    <a:pt x="0" y="12807"/>
                    <a:pt x="0" y="13800"/>
                  </a:cubicBezTo>
                  <a:cubicBezTo>
                    <a:pt x="0" y="14794"/>
                    <a:pt x="659" y="15600"/>
                    <a:pt x="1473" y="15600"/>
                  </a:cubicBezTo>
                  <a:cubicBezTo>
                    <a:pt x="2286" y="15600"/>
                    <a:pt x="2945" y="14794"/>
                    <a:pt x="2945" y="13800"/>
                  </a:cubicBezTo>
                  <a:cubicBezTo>
                    <a:pt x="2945" y="12807"/>
                    <a:pt x="2286" y="12000"/>
                    <a:pt x="1473" y="120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057" y="1796034"/>
            <a:ext cx="8478412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l="616"/>
          <a:stretch>
            <a:fillRect/>
          </a:stretch>
        </p:blipFill>
        <p:spPr>
          <a:xfrm>
            <a:off x="1019908" y="2365976"/>
            <a:ext cx="7521014" cy="2599612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26" y="2797378"/>
            <a:ext cx="7799510" cy="3248603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05" y="3349255"/>
            <a:ext cx="7394535" cy="3086709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16"/>
          <a:stretch>
            <a:fillRect/>
          </a:stretch>
        </p:blipFill>
        <p:spPr>
          <a:xfrm>
            <a:off x="4182662" y="4319472"/>
            <a:ext cx="521617" cy="180295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62" y="4319472"/>
            <a:ext cx="540931" cy="225305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62" y="4319472"/>
            <a:ext cx="512844" cy="214077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056" y="1796034"/>
            <a:ext cx="9214229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346" y="2313224"/>
            <a:ext cx="6530906" cy="4412362"/>
          </a:xfrm>
          <a:prstGeom prst="roundRect">
            <a:avLst>
              <a:gd name="adj" fmla="val 3715"/>
            </a:avLst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058" y="1796033"/>
            <a:ext cx="2930465" cy="128127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根据页面原型及需求文档，分析各个表结构中具体的字段及约束。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584199" y="1801935"/>
            <a:ext cx="5023603" cy="2283324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7995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'类型 1 菜品分类 2 套餐分类'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'顺序'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 禁用，1 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'菜品及套餐分类'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602643" y="2560390"/>
            <a:ext cx="5076553" cy="290617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7995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'状态, 0 停售 1 起售'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674037" y="3309179"/>
            <a:ext cx="5023603" cy="279606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0:停用 1:启用'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802565" y="4843714"/>
            <a:ext cx="5023603" cy="1651912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setmeal_dish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'套餐id 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copies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'份数'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'套餐菜品关系'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929384"/>
            <a:ext cx="5760538" cy="3636529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5535957" y="2281627"/>
            <a:ext cx="5760537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7995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在多的一方添加外键，关联另外一方的主键。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535958" y="4671774"/>
            <a:ext cx="5760539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7995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通过中间表来维护，中间表的两个外键，分别关联另外两张表的主键。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35958" y="3460646"/>
            <a:ext cx="5760538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7995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任意一方，添加外键，关联另外一方的主键。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/>
          <p:cNvSpPr>
            <a:spLocks noGrp="1"/>
          </p:cNvSpPr>
          <p:nvPr>
            <p:ph type="ctrTitle"/>
          </p:nvPr>
        </p:nvSpPr>
        <p:spPr>
          <a:xfrm>
            <a:off x="5290625" y="2768759"/>
            <a:ext cx="56557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766344" cy="1206919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DQL</a:t>
            </a:r>
            <a:r>
              <a:rPr lang="zh-CN" altLang="en-US" sz="1600"/>
              <a:t>英文全称是</a:t>
            </a:r>
            <a:r>
              <a:rPr lang="en-US" altLang="zh-CN" sz="1600">
                <a:solidFill>
                  <a:srgbClr val="C00000"/>
                </a:solidFill>
              </a:rPr>
              <a:t>D</a:t>
            </a:r>
            <a:r>
              <a:rPr lang="en-US" altLang="zh-CN" sz="1600"/>
              <a:t>ata </a:t>
            </a:r>
            <a:r>
              <a:rPr lang="en-US" altLang="zh-CN" sz="1600">
                <a:solidFill>
                  <a:srgbClr val="C00000"/>
                </a:solidFill>
              </a:rPr>
              <a:t>Q</a:t>
            </a:r>
            <a:r>
              <a:rPr lang="en-US" altLang="zh-CN" sz="1600"/>
              <a:t>uery </a:t>
            </a:r>
            <a:r>
              <a:rPr lang="en-US" altLang="zh-CN" sz="1600">
                <a:solidFill>
                  <a:srgbClr val="C00000"/>
                </a:solidFill>
              </a:rPr>
              <a:t>L</a:t>
            </a:r>
            <a:r>
              <a:rPr lang="en-US" altLang="zh-CN" sz="1600"/>
              <a:t>anguage(</a:t>
            </a:r>
            <a:r>
              <a:rPr lang="zh-CN" altLang="en-US" sz="1600"/>
              <a:t>数据查询语言</a:t>
            </a:r>
            <a:r>
              <a:rPr lang="en-US" altLang="zh-CN" sz="1600"/>
              <a:t>)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，用来查询数据库表中的记录</a:t>
            </a:r>
            <a:r>
              <a:rPr lang="zh-CN" altLang="en-US" sz="1600"/>
              <a:t>。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关键字：</a:t>
            </a:r>
            <a:r>
              <a:rPr lang="en-US" altLang="zh-CN" sz="1600">
                <a:solidFill>
                  <a:srgbClr val="C00000"/>
                </a:solidFill>
              </a:rPr>
              <a:t>SELECT</a:t>
            </a:r>
            <a:endParaRPr lang="en-US" altLang="zh-CN" sz="16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71483" y="1850046"/>
            <a:ext cx="5663663" cy="4452293"/>
            <a:chOff x="1004678" y="1770170"/>
            <a:chExt cx="5663663" cy="4452293"/>
          </a:xfrm>
        </p:grpSpPr>
        <p:sp>
          <p:nvSpPr>
            <p:cNvPr id="7" name="矩形: 圆角 6"/>
            <p:cNvSpPr/>
            <p:nvPr/>
          </p:nvSpPr>
          <p:spPr>
            <a:xfrm>
              <a:off x="1004678" y="1770170"/>
              <a:ext cx="5663663" cy="4452293"/>
            </a:xfrm>
            <a:prstGeom prst="roundRect">
              <a:avLst>
                <a:gd name="adj" fmla="val 2376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432000" tIns="180000">
              <a:spAutoFit/>
            </a:bodyPr>
            <a:lstStyle/>
            <a:p>
              <a:pPr lvl="0"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 by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having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分组后条件列表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by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  <a:endPara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3975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分页参数</a:t>
              </a:r>
              <a:endParaRPr lang="en-US" altLang="zh-CN" sz="14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/>
            <p:cNvSpPr/>
            <p:nvPr/>
          </p:nvSpPr>
          <p:spPr>
            <a:xfrm>
              <a:off x="1004678" y="1770170"/>
              <a:ext cx="1368865" cy="458646"/>
            </a:xfrm>
            <a:prstGeom prst="round2DiagRect">
              <a:avLst>
                <a:gd name="adj1" fmla="val 2385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171483" y="2371059"/>
            <a:ext cx="5663663" cy="1085302"/>
          </a:xfrm>
          <a:prstGeom prst="roundRect">
            <a:avLst>
              <a:gd name="adj" fmla="val 459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171483" y="3478595"/>
            <a:ext cx="5663663" cy="531679"/>
          </a:xfrm>
          <a:prstGeom prst="roundRect">
            <a:avLst>
              <a:gd name="adj" fmla="val 7280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2171483" y="4036651"/>
            <a:ext cx="5663663" cy="1073439"/>
          </a:xfrm>
          <a:prstGeom prst="roundRect">
            <a:avLst>
              <a:gd name="adj" fmla="val 505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2171482" y="5136467"/>
            <a:ext cx="5663663" cy="550421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2171481" y="5716492"/>
            <a:ext cx="5663663" cy="585847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"/>
          <p:cNvSpPr txBox="1"/>
          <p:nvPr/>
        </p:nvSpPr>
        <p:spPr>
          <a:xfrm>
            <a:off x="8086836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Shape 2375"/>
          <p:cNvSpPr/>
          <p:nvPr/>
        </p:nvSpPr>
        <p:spPr>
          <a:xfrm>
            <a:off x="2367099" y="1934037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基本查询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06778" y="5592736"/>
            <a:ext cx="10578276" cy="934360"/>
            <a:chOff x="1048333" y="5599087"/>
            <a:chExt cx="10563931" cy="934360"/>
          </a:xfrm>
        </p:grpSpPr>
        <p:sp>
          <p:nvSpPr>
            <p:cNvPr id="16" name="TextBox 6"/>
            <p:cNvSpPr txBox="1"/>
            <p:nvPr/>
          </p:nvSpPr>
          <p:spPr>
            <a:xfrm>
              <a:off x="1357990" y="5934792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 号代表查询所有字段，在实际开发中尽量少用（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不直观、影响效率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48333" y="5599087"/>
              <a:ext cx="10563931" cy="934360"/>
              <a:chOff x="1097275" y="5693357"/>
              <a:chExt cx="10512964" cy="934360"/>
            </a:xfrm>
          </p:grpSpPr>
          <p:sp>
            <p:nvSpPr>
              <p:cNvPr id="18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97203" y="5693357"/>
                <a:ext cx="10413036" cy="934360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06778" y="1685855"/>
            <a:ext cx="10578443" cy="2465477"/>
            <a:chOff x="806778" y="1685855"/>
            <a:chExt cx="10578443" cy="2465477"/>
          </a:xfrm>
        </p:grpSpPr>
        <p:grpSp>
          <p:nvGrpSpPr>
            <p:cNvPr id="6" name="组合 5"/>
            <p:cNvGrpSpPr/>
            <p:nvPr/>
          </p:nvGrpSpPr>
          <p:grpSpPr>
            <a:xfrm>
              <a:off x="806778" y="1685855"/>
              <a:ext cx="10578443" cy="2465477"/>
              <a:chOff x="806778" y="1685855"/>
              <a:chExt cx="10578443" cy="2465477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806778" y="1685855"/>
                <a:ext cx="10578443" cy="2465477"/>
              </a:xfrm>
              <a:prstGeom prst="roundRect">
                <a:avLst>
                  <a:gd name="adj" fmla="val 3391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39750" eaLnBrk="0" fontAlgn="base" hangingPunct="0">
                  <a:lnSpc>
                    <a:spcPct val="200000"/>
                  </a:lnSpc>
                  <a:spcBef>
                    <a:spcPts val="18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查询多个字段：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3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3975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查询所有字段（通配符）：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00B0F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*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3975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设置别名：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 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1 ] 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 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2 ] 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3975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去除重复记录：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distinct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6" name="矩形: 对角圆角 25"/>
              <p:cNvSpPr/>
              <p:nvPr/>
            </p:nvSpPr>
            <p:spPr>
              <a:xfrm>
                <a:off x="806779" y="1685855"/>
                <a:ext cx="1059839" cy="38073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2" name="Shape 2375"/>
            <p:cNvSpPr/>
            <p:nvPr/>
          </p:nvSpPr>
          <p:spPr>
            <a:xfrm>
              <a:off x="974094" y="1742977"/>
              <a:ext cx="213194" cy="26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/>
          <p:cNvSpPr txBox="1"/>
          <p:nvPr/>
        </p:nvSpPr>
        <p:spPr>
          <a:xfrm>
            <a:off x="8123782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条件查询（</a:t>
            </a:r>
            <a:r>
              <a:rPr lang="en-US" altLang="zh-CN" b="1">
                <a:solidFill>
                  <a:srgbClr val="C00000"/>
                </a:solidFill>
              </a:rPr>
              <a:t>where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8427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/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endPara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3975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/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/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Shape 2375"/>
          <p:cNvSpPr/>
          <p:nvPr/>
        </p:nvSpPr>
        <p:spPr>
          <a:xfrm>
            <a:off x="2419853" y="1935215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条件查询</a:t>
            </a:r>
            <a:endParaRPr lang="zh-CN" altLang="en-US"/>
          </a:p>
        </p:txBody>
      </p:sp>
      <p:graphicFrame>
        <p:nvGraphicFramePr>
          <p:cNvPr id="21" name="表格 7"/>
          <p:cNvGraphicFramePr>
            <a:graphicFrameLocks noGrp="1"/>
          </p:cNvGraphicFramePr>
          <p:nvPr/>
        </p:nvGraphicFramePr>
        <p:xfrm>
          <a:off x="1140181" y="3315869"/>
          <a:ext cx="4953004" cy="33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89"/>
                <a:gridCol w="3175015"/>
              </a:tblGrid>
              <a:tr h="434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比较运算符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&lt;&gt;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 ... and ...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在某个范围之内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含最小、最大值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in(...)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之后的列表中的值，多选一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like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占位符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模糊匹配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(_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匹配单个字符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%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匹配任意个字符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 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7"/>
          <p:cNvGraphicFramePr>
            <a:graphicFrameLocks noGrp="1"/>
          </p:cNvGraphicFramePr>
          <p:nvPr/>
        </p:nvGraphicFramePr>
        <p:xfrm>
          <a:off x="6431552" y="3315869"/>
          <a:ext cx="4712110" cy="13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21"/>
                <a:gridCol w="2895589"/>
              </a:tblGrid>
              <a:tr h="415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逻辑运算符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  <a:endParaRPr lang="en-US" altLang="zh-C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并且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多个条件同时成立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多个条件任意一个成立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非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不是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803964" y="1684192"/>
            <a:ext cx="10578443" cy="1018137"/>
            <a:chOff x="806778" y="1685855"/>
            <a:chExt cx="10578443" cy="1018137"/>
          </a:xfrm>
        </p:grpSpPr>
        <p:sp>
          <p:nvSpPr>
            <p:cNvPr id="9" name="矩形: 圆角 8"/>
            <p:cNvSpPr/>
            <p:nvPr/>
          </p:nvSpPr>
          <p:spPr>
            <a:xfrm>
              <a:off x="806778" y="1685855"/>
              <a:ext cx="10578443" cy="1018137"/>
            </a:xfrm>
            <a:prstGeom prst="roundRect">
              <a:avLst>
                <a:gd name="adj" fmla="val 12668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3975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对角圆角 11"/>
            <p:cNvSpPr/>
            <p:nvPr/>
          </p:nvSpPr>
          <p:spPr>
            <a:xfrm>
              <a:off x="806779" y="1685855"/>
              <a:ext cx="1051212" cy="394544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语法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Shape 2375"/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59235e1f-4f15-4e00-833c-cb679b14ce86"/>
  <p:tag name="COMMONDATA" val="eyJoZGlkIjoiMTc5MTM3YjdkNmI2YjIyNjJmMDdjYzBlYzBiMzIxOGU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6123</Words>
  <Application>WPS 演示</Application>
  <PresentationFormat>宽屏</PresentationFormat>
  <Paragraphs>582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39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Alibaba PuHuiTi Medium</vt:lpstr>
      <vt:lpstr>阿里巴巴普惠体</vt:lpstr>
      <vt:lpstr>Segoe UI</vt:lpstr>
      <vt:lpstr>微软雅黑</vt:lpstr>
      <vt:lpstr>Verdana</vt:lpstr>
      <vt:lpstr>Alibaba PuHuiTi M</vt:lpstr>
      <vt:lpstr>华文楷体</vt:lpstr>
      <vt:lpstr>Alibaba PuHuiTi</vt:lpstr>
      <vt:lpstr>Segoe UI Light</vt:lpstr>
      <vt:lpstr>微软雅黑 Light</vt:lpstr>
      <vt:lpstr>汉仪尚巍流云体简</vt:lpstr>
      <vt:lpstr>Gill Sans</vt:lpstr>
      <vt:lpstr>Arial</vt:lpstr>
      <vt:lpstr>Consolas</vt:lpstr>
      <vt:lpstr>Arial Unicode MS</vt:lpstr>
      <vt:lpstr>等线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数据库操作-DQL</vt:lpstr>
      <vt:lpstr>DQL</vt:lpstr>
      <vt:lpstr>DQL</vt:lpstr>
      <vt:lpstr>DQL-基本查询</vt:lpstr>
      <vt:lpstr>DQL</vt:lpstr>
      <vt:lpstr>DQL-条件查询</vt:lpstr>
      <vt:lpstr>DQL</vt:lpstr>
      <vt:lpstr>DQL-分组查询</vt:lpstr>
      <vt:lpstr>DQL-分组查询</vt:lpstr>
      <vt:lpstr>DQL</vt:lpstr>
      <vt:lpstr>DQL-排序查询</vt:lpstr>
      <vt:lpstr>DQL</vt:lpstr>
      <vt:lpstr>DQL-分页查询</vt:lpstr>
      <vt:lpstr>PowerPoint 演示文稿</vt:lpstr>
      <vt:lpstr>PowerPoint 演示文稿</vt:lpstr>
      <vt:lpstr>PowerPoint 演示文稿</vt:lpstr>
      <vt:lpstr>多表设计</vt:lpstr>
      <vt:lpstr>多表设计-概述</vt:lpstr>
      <vt:lpstr>多表设计</vt:lpstr>
      <vt:lpstr>多表设计</vt:lpstr>
      <vt:lpstr>一对多</vt:lpstr>
      <vt:lpstr>一对多</vt:lpstr>
      <vt:lpstr>多表问题分析</vt:lpstr>
      <vt:lpstr>外键约束</vt:lpstr>
      <vt:lpstr>外键约束</vt:lpstr>
      <vt:lpstr>多表设计</vt:lpstr>
      <vt:lpstr>一对一</vt:lpstr>
      <vt:lpstr>多表设计</vt:lpstr>
      <vt:lpstr>多对多</vt:lpstr>
      <vt:lpstr>多表设计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七彩的河</cp:lastModifiedBy>
  <cp:revision>5886</cp:revision>
  <dcterms:created xsi:type="dcterms:W3CDTF">2020-03-31T02:23:00Z</dcterms:created>
  <dcterms:modified xsi:type="dcterms:W3CDTF">2023-06-24T03:05:54Z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15B15101B8494624847CB4B707BFCEC4_12</vt:lpwstr>
  </property>
  <property fmtid="{D5CDD505-2E9C-101B-9397-08002B2CF9AE}" pid="3" name="KSOProductBuildVer">
    <vt:lpwstr>2052-11.1.0.14309</vt:lpwstr>
  </property>
</Properties>
</file>