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5.svg" ContentType="image/svg+xml"/>
  <Override PartName="/ppt/media/image3.svg" ContentType="image/svg+xml"/>
  <Override PartName="/ppt/media/image39.svg" ContentType="image/svg+xml"/>
  <Override PartName="/ppt/media/image41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  <p:sldMasterId id="2147483657" r:id="rId5"/>
    <p:sldMasterId id="2147483662" r:id="rId6"/>
    <p:sldMasterId id="2147483664" r:id="rId7"/>
    <p:sldMasterId id="2147483685" r:id="rId8"/>
  </p:sldMasterIdLst>
  <p:notesMasterIdLst>
    <p:notesMasterId r:id="rId13"/>
  </p:notesMasterIdLst>
  <p:handoutMasterIdLst>
    <p:handoutMasterId r:id="rId42"/>
  </p:handoutMasterIdLst>
  <p:sldIdLst>
    <p:sldId id="462" r:id="rId9"/>
    <p:sldId id="1427" r:id="rId10"/>
    <p:sldId id="1774" r:id="rId11"/>
    <p:sldId id="1700" r:id="rId12"/>
    <p:sldId id="1702" r:id="rId14"/>
    <p:sldId id="1710" r:id="rId15"/>
    <p:sldId id="1728" r:id="rId16"/>
    <p:sldId id="1777" r:id="rId17"/>
    <p:sldId id="1783" r:id="rId18"/>
    <p:sldId id="1782" r:id="rId19"/>
    <p:sldId id="1718" r:id="rId20"/>
    <p:sldId id="1719" r:id="rId21"/>
    <p:sldId id="1720" r:id="rId22"/>
    <p:sldId id="1722" r:id="rId23"/>
    <p:sldId id="1746" r:id="rId24"/>
    <p:sldId id="1776" r:id="rId25"/>
    <p:sldId id="1729" r:id="rId26"/>
    <p:sldId id="1764" r:id="rId27"/>
    <p:sldId id="1730" r:id="rId28"/>
    <p:sldId id="1745" r:id="rId29"/>
    <p:sldId id="1769" r:id="rId30"/>
    <p:sldId id="1775" r:id="rId31"/>
    <p:sldId id="1765" r:id="rId32"/>
    <p:sldId id="1766" r:id="rId33"/>
    <p:sldId id="1773" r:id="rId34"/>
    <p:sldId id="1767" r:id="rId35"/>
    <p:sldId id="1781" r:id="rId36"/>
    <p:sldId id="1771" r:id="rId37"/>
    <p:sldId id="1772" r:id="rId38"/>
    <p:sldId id="1768" r:id="rId39"/>
    <p:sldId id="1770" r:id="rId40"/>
    <p:sldId id="1704" r:id="rId41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592FD"/>
    <a:srgbClr val="8C61FF"/>
    <a:srgbClr val="3530A0"/>
    <a:srgbClr val="B2FCE5"/>
    <a:srgbClr val="A7FBE1"/>
    <a:srgbClr val="56F8C5"/>
    <a:srgbClr val="B37AB0"/>
    <a:srgbClr val="B19F37"/>
    <a:srgbClr val="BFB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556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7" Type="http://schemas.openxmlformats.org/officeDocument/2006/relationships/tags" Target="tags/tag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6.xml"/><Relationship Id="rId21" Type="http://schemas.openxmlformats.org/officeDocument/2006/relationships/image" Target="../media/image6.png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3" Type="http://schemas.openxmlformats.org/officeDocument/2006/relationships/image" Target="../media/image17.emf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1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5.png"/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libaba/druid/tree/master/druid-spring-boot-starte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hyperlink" Target="https://mybatis.org/mybatis-3/zh/index.html" TargetMode="Externa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!!直接箭头连接符 2"/>
          <p:cNvCxnSpPr/>
          <p:nvPr/>
        </p:nvCxnSpPr>
        <p:spPr>
          <a:xfrm>
            <a:off x="8634046" y="1402635"/>
            <a:ext cx="108326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直接箭头连接符 3"/>
          <p:cNvCxnSpPr/>
          <p:nvPr/>
        </p:nvCxnSpPr>
        <p:spPr>
          <a:xfrm flipH="1">
            <a:off x="8634046" y="1592592"/>
            <a:ext cx="108326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7332"/>
            <a:ext cx="4266896" cy="51719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Mybatis</a:t>
            </a:r>
            <a:r>
              <a:rPr lang="zh-CN" altLang="en-US"/>
              <a:t>查询所有用户数据</a:t>
            </a:r>
            <a:endParaRPr lang="zh-CN" altLang="en-US"/>
          </a:p>
        </p:txBody>
      </p:sp>
      <p:sp>
        <p:nvSpPr>
          <p:cNvPr id="7" name="!!文本框 2"/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6186549" cy="1243509"/>
          </a:xfrm>
        </p:spPr>
        <p:txBody>
          <a:bodyPr/>
          <a:lstStyle/>
          <a:p>
            <a:pPr marL="342900" indent="-342900" defTabSz="431800">
              <a:spcBef>
                <a:spcPts val="600"/>
              </a:spcBef>
              <a:buAutoNum type="arabicPeriod"/>
              <a:tabLst>
                <a:tab pos="0" algn="l"/>
              </a:tabLst>
            </a:pPr>
            <a:r>
              <a:rPr lang="zh-CN" altLang="en-US" sz="1400">
                <a:solidFill>
                  <a:schemeClr val="tx1"/>
                </a:solidFill>
              </a:rPr>
              <a:t>准备工作</a:t>
            </a:r>
            <a:r>
              <a:rPr lang="en-US" altLang="zh-CN" sz="1400">
                <a:solidFill>
                  <a:schemeClr val="tx1"/>
                </a:solidFill>
              </a:rPr>
              <a:t>(</a:t>
            </a:r>
            <a:r>
              <a:rPr lang="zh-CN" altLang="en-US" sz="1400">
                <a:solidFill>
                  <a:schemeClr val="tx1"/>
                </a:solidFill>
              </a:rPr>
              <a:t>创建</a:t>
            </a:r>
            <a:r>
              <a:rPr lang="en-US" altLang="zh-CN" sz="1400">
                <a:solidFill>
                  <a:schemeClr val="tx1"/>
                </a:solidFill>
              </a:rPr>
              <a:t>springboot</a:t>
            </a:r>
            <a:r>
              <a:rPr lang="zh-CN" altLang="en-US" sz="1400">
                <a:solidFill>
                  <a:schemeClr val="tx1"/>
                </a:solidFill>
              </a:rPr>
              <a:t>工程、数据库表</a:t>
            </a:r>
            <a:r>
              <a:rPr lang="en-US" altLang="zh-CN" sz="1400">
                <a:solidFill>
                  <a:schemeClr val="tx1"/>
                </a:solidFill>
              </a:rPr>
              <a:t>user</a:t>
            </a:r>
            <a:r>
              <a:rPr lang="zh-CN" altLang="en-US" sz="1400">
                <a:solidFill>
                  <a:schemeClr val="tx1"/>
                </a:solidFill>
              </a:rPr>
              <a:t>、实体类</a:t>
            </a:r>
            <a:r>
              <a:rPr lang="en-US" altLang="zh-CN" sz="1400">
                <a:solidFill>
                  <a:schemeClr val="tx1"/>
                </a:solidFill>
              </a:rPr>
              <a:t>User)</a:t>
            </a:r>
            <a:endParaRPr lang="en-US" altLang="zh-CN" sz="1400">
              <a:solidFill>
                <a:schemeClr val="tx1"/>
              </a:solidFill>
            </a:endParaRPr>
          </a:p>
          <a:p>
            <a:pPr marL="342900" indent="-342900" defTabSz="431800">
              <a:spcBef>
                <a:spcPts val="600"/>
              </a:spcBef>
              <a:buAutoNum type="arabicPeriod"/>
              <a:tabLst>
                <a:tab pos="0" algn="l"/>
              </a:tabLst>
            </a:pPr>
            <a:r>
              <a:rPr lang="zh-CN" altLang="en-US" sz="1400">
                <a:solidFill>
                  <a:schemeClr val="tx1"/>
                </a:solidFill>
              </a:rPr>
              <a:t>引入</a:t>
            </a:r>
            <a:r>
              <a:rPr lang="en-US" altLang="zh-CN" sz="1400">
                <a:solidFill>
                  <a:schemeClr val="tx1"/>
                </a:solidFill>
              </a:rPr>
              <a:t>Mybatis</a:t>
            </a:r>
            <a:r>
              <a:rPr lang="zh-CN" altLang="en-US" sz="1400">
                <a:solidFill>
                  <a:schemeClr val="tx1"/>
                </a:solidFill>
              </a:rPr>
              <a:t>的相关依赖，配置</a:t>
            </a:r>
            <a:r>
              <a:rPr lang="en-US" altLang="zh-CN" sz="1400">
                <a:solidFill>
                  <a:schemeClr val="tx1"/>
                </a:solidFill>
              </a:rPr>
              <a:t>Mybatis(</a:t>
            </a:r>
            <a:r>
              <a:rPr lang="zh-CN" altLang="en-US" sz="1400">
                <a:solidFill>
                  <a:schemeClr val="tx1"/>
                </a:solidFill>
              </a:rPr>
              <a:t>数据库连接信息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  <a:endParaRPr lang="en-US" altLang="zh-CN" sz="1400">
              <a:solidFill>
                <a:schemeClr val="tx1"/>
              </a:solidFill>
            </a:endParaRPr>
          </a:p>
          <a:p>
            <a:pPr marL="342900" indent="-342900" defTabSz="431800">
              <a:spcBef>
                <a:spcPts val="600"/>
              </a:spcBef>
              <a:buAutoNum type="arabicPeriod"/>
              <a:tabLst>
                <a:tab pos="0" algn="l"/>
              </a:tabLst>
            </a:pPr>
            <a:r>
              <a:rPr lang="zh-CN" altLang="en-US" sz="1400">
                <a:solidFill>
                  <a:schemeClr val="tx1"/>
                </a:solidFill>
              </a:rPr>
              <a:t>编写</a:t>
            </a:r>
            <a:r>
              <a:rPr lang="en-US" altLang="zh-CN" sz="1400">
                <a:solidFill>
                  <a:schemeClr val="tx1"/>
                </a:solidFill>
              </a:rPr>
              <a:t>SQL</a:t>
            </a:r>
            <a:r>
              <a:rPr lang="zh-CN" altLang="en-US" sz="1400">
                <a:solidFill>
                  <a:schemeClr val="tx1"/>
                </a:solidFill>
              </a:rPr>
              <a:t>语句</a:t>
            </a:r>
            <a:r>
              <a:rPr lang="en-US" altLang="zh-CN" sz="1400">
                <a:solidFill>
                  <a:schemeClr val="tx1"/>
                </a:solidFill>
              </a:rPr>
              <a:t>(</a:t>
            </a:r>
            <a:r>
              <a:rPr lang="zh-CN" altLang="en-US" sz="1400">
                <a:solidFill>
                  <a:schemeClr val="tx1"/>
                </a:solidFill>
              </a:rPr>
              <a:t>注解</a:t>
            </a:r>
            <a:r>
              <a:rPr lang="en-US" altLang="zh-CN" sz="1400">
                <a:solidFill>
                  <a:schemeClr val="tx1"/>
                </a:solidFill>
              </a:rPr>
              <a:t>/XML)</a:t>
            </a:r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96000" y="2749017"/>
            <a:ext cx="5642260" cy="1243507"/>
            <a:chOff x="1314710" y="3741262"/>
            <a:chExt cx="5613628" cy="124350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4710" y="3741262"/>
              <a:ext cx="3103038" cy="1243507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/>
          </p:nvSpPr>
          <p:spPr>
            <a:xfrm>
              <a:off x="4440671" y="3754315"/>
              <a:ext cx="2487667" cy="1198841"/>
            </a:xfrm>
            <a:prstGeom prst="roundRect">
              <a:avLst>
                <a:gd name="adj" fmla="val 4476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Integer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age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gender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phone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kumimoji="0" lang="en-US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18275" y="4256402"/>
              <a:ext cx="385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47355" y="4234350"/>
              <a:ext cx="385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28539" y="2945970"/>
            <a:ext cx="4493776" cy="3830152"/>
            <a:chOff x="7199188" y="1178707"/>
            <a:chExt cx="4493776" cy="383015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9188" y="1178707"/>
              <a:ext cx="4493776" cy="3830152"/>
            </a:xfrm>
            <a:prstGeom prst="roundRect">
              <a:avLst>
                <a:gd name="adj" fmla="val 1578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10074434" y="1349670"/>
              <a:ext cx="385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96000" y="5327405"/>
            <a:ext cx="5642260" cy="1243510"/>
            <a:chOff x="7249989" y="5201968"/>
            <a:chExt cx="5642260" cy="1243510"/>
          </a:xfrm>
        </p:grpSpPr>
        <p:sp>
          <p:nvSpPr>
            <p:cNvPr id="36" name="矩形: 圆角 35"/>
            <p:cNvSpPr/>
            <p:nvPr/>
          </p:nvSpPr>
          <p:spPr>
            <a:xfrm>
              <a:off x="7249989" y="5201968"/>
              <a:ext cx="5642260" cy="1243510"/>
            </a:xfrm>
            <a:prstGeom prst="roundRect">
              <a:avLst>
                <a:gd name="adj" fmla="val 492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lang="zh-CN" altLang="zh-CN" sz="11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@Mapper</a:t>
              </a:r>
              <a:br>
                <a:rPr lang="zh-CN" altLang="zh-CN" sz="11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1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interface </a:t>
              </a:r>
              <a:r>
                <a:rPr lang="zh-CN" altLang="zh-CN" sz="11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UserMapper 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lang="zh-CN" altLang="zh-CN" sz="11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@Select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zh-CN" sz="11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"select </a:t>
              </a:r>
              <a:r>
                <a:rPr lang="zh-CN" altLang="zh-CN" sz="1100" i="1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 </a:t>
              </a:r>
              <a:r>
                <a:rPr lang="en-US" altLang="zh-CN" sz="1100" i="1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zh-CN" sz="11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 </a:t>
              </a:r>
              <a:r>
                <a:rPr lang="zh-CN" altLang="zh-CN" sz="11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</a:t>
              </a:r>
              <a:r>
                <a:rPr lang="zh-CN" altLang="zh-CN" sz="11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b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lang="zh-CN" altLang="zh-CN" sz="11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lang="zh-CN" altLang="zh-CN" sz="11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1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100">
                  <a:solidFill>
                    <a:srgbClr val="00627A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();</a:t>
              </a:r>
              <a:b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lang="zh-CN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78472" y="5257348"/>
              <a:ext cx="385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③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787" y="988332"/>
            <a:ext cx="592988" cy="828606"/>
          </a:xfrm>
          <a:prstGeom prst="rect">
            <a:avLst/>
          </a:prstGeom>
        </p:spPr>
      </p:pic>
      <p:pic>
        <p:nvPicPr>
          <p:cNvPr id="11" name="!!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55" y="1054150"/>
            <a:ext cx="880766" cy="64942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459523" y="4519246"/>
            <a:ext cx="1934308" cy="19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459523" y="5991734"/>
            <a:ext cx="1934308" cy="19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096000" y="4039422"/>
            <a:ext cx="5651405" cy="1252653"/>
            <a:chOff x="6096000" y="4039422"/>
            <a:chExt cx="5651405" cy="1252653"/>
          </a:xfrm>
        </p:grpSpPr>
        <p:grpSp>
          <p:nvGrpSpPr>
            <p:cNvPr id="5" name="组合 4"/>
            <p:cNvGrpSpPr/>
            <p:nvPr/>
          </p:nvGrpSpPr>
          <p:grpSpPr>
            <a:xfrm>
              <a:off x="6096000" y="4039422"/>
              <a:ext cx="5642261" cy="1243509"/>
              <a:chOff x="1286077" y="5425038"/>
              <a:chExt cx="5642261" cy="1243509"/>
            </a:xfrm>
          </p:grpSpPr>
          <p:sp>
            <p:nvSpPr>
              <p:cNvPr id="35" name="矩形: 圆角 34"/>
              <p:cNvSpPr/>
              <p:nvPr/>
            </p:nvSpPr>
            <p:spPr>
              <a:xfrm>
                <a:off x="1286077" y="5425038"/>
                <a:ext cx="5642261" cy="1243509"/>
              </a:xfrm>
              <a:prstGeom prst="roundRect">
                <a:avLst>
                  <a:gd name="adj" fmla="val 5853"/>
                </a:avLst>
              </a:prstGeom>
              <a:solidFill>
                <a:srgbClr val="FFFFE4"/>
              </a:solidFill>
              <a:ln w="6350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0" fontAlgn="base" hangingPunct="0">
                  <a:lnSpc>
                    <a:spcPct val="150000"/>
                  </a:lnSpc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308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spring.datasource.driver-class-name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com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mysql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cj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jdbc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Driver</a:t>
                </a:r>
                <a:b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</a:b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308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spring.datasource.url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jdbc:mysql://localhost:3306/</a:t>
                </a:r>
                <a:r>
                  <a:rPr lang="en-US" altLang="zh-CN" sz="1100">
                    <a:solidFill>
                      <a:srgbClr val="067D17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mybatis</a:t>
                </a:r>
                <a:b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</a:b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308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spring.datasource.username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root</a:t>
                </a:r>
                <a:b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</a:b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308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spring.datasource.password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1234</a:t>
                </a:r>
                <a:endParaRPr kumimoji="0" lang="zh-CN" altLang="zh-CN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682272" y="5486585"/>
                <a:ext cx="3854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②</a:t>
                </a:r>
                <a:endParaRPr lang="zh-CN" altLang="en-US" sz="16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4" name="矩形: 对角圆角 23"/>
            <p:cNvSpPr/>
            <p:nvPr/>
          </p:nvSpPr>
          <p:spPr>
            <a:xfrm>
              <a:off x="10241281" y="4956048"/>
              <a:ext cx="1506124" cy="336027"/>
            </a:xfrm>
            <a:prstGeom prst="round2Diag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application.properties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6096419" y="2933557"/>
            <a:ext cx="3103038" cy="184601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558024" y="132234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SQL</a:t>
            </a:r>
            <a:endParaRPr lang="zh-CN" altLang="en-US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274" y="2231694"/>
            <a:ext cx="2088061" cy="266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8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查询所有用户数据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9214230" cy="517190"/>
          </a:xfrm>
        </p:spPr>
        <p:txBody>
          <a:bodyPr/>
          <a:lstStyle/>
          <a:p>
            <a:pPr defTabSz="431800">
              <a:spcBef>
                <a:spcPts val="600"/>
              </a:spcBef>
              <a:tabLst>
                <a:tab pos="0" algn="l"/>
              </a:tabLst>
            </a:pPr>
            <a:r>
              <a:rPr lang="zh-CN" altLang="en-US"/>
              <a:t>①</a:t>
            </a:r>
            <a:r>
              <a:rPr lang="en-US" altLang="zh-CN"/>
              <a:t>. </a:t>
            </a:r>
            <a:r>
              <a:rPr lang="zh-CN" altLang="en-US" sz="1600">
                <a:solidFill>
                  <a:schemeClr val="tx1"/>
                </a:solidFill>
              </a:rPr>
              <a:t>准备工作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创建</a:t>
            </a:r>
            <a:r>
              <a:rPr lang="en-US" altLang="zh-CN" sz="1600">
                <a:solidFill>
                  <a:schemeClr val="tx1"/>
                </a:solidFill>
              </a:rPr>
              <a:t>springboot</a:t>
            </a:r>
            <a:r>
              <a:rPr lang="zh-CN" altLang="en-US" sz="1600">
                <a:solidFill>
                  <a:schemeClr val="tx1"/>
                </a:solidFill>
              </a:rPr>
              <a:t>工程、数据库表</a:t>
            </a:r>
            <a:r>
              <a:rPr lang="en-US" altLang="zh-CN" sz="1600">
                <a:solidFill>
                  <a:schemeClr val="tx1"/>
                </a:solidFill>
              </a:rPr>
              <a:t>user</a:t>
            </a:r>
            <a:r>
              <a:rPr lang="zh-CN" altLang="en-US" sz="1600">
                <a:solidFill>
                  <a:schemeClr val="tx1"/>
                </a:solidFill>
              </a:rPr>
              <a:t>、实体类</a:t>
            </a:r>
            <a:r>
              <a:rPr lang="en-US" altLang="zh-CN" sz="1600">
                <a:solidFill>
                  <a:schemeClr val="tx1"/>
                </a:solidFill>
              </a:rPr>
              <a:t>User)</a:t>
            </a:r>
            <a:endParaRPr lang="en-US" altLang="zh-CN" sz="1600">
              <a:solidFill>
                <a:schemeClr val="tx1"/>
              </a:solidFill>
            </a:endParaRPr>
          </a:p>
          <a:p>
            <a:pPr defTabSz="431800">
              <a:spcBef>
                <a:spcPts val="600"/>
              </a:spcBef>
              <a:tabLst>
                <a:tab pos="0" algn="l"/>
              </a:tabLst>
            </a:pP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445" y="2266163"/>
            <a:ext cx="4869555" cy="42928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2" name="矩形: 圆角 1"/>
          <p:cNvSpPr/>
          <p:nvPr/>
        </p:nvSpPr>
        <p:spPr>
          <a:xfrm>
            <a:off x="6593701" y="4296930"/>
            <a:ext cx="4815979" cy="2262131"/>
          </a:xfrm>
          <a:prstGeom prst="roundRect">
            <a:avLst>
              <a:gd name="adj" fmla="val 22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省略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 / set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70" y="2266163"/>
            <a:ext cx="4830210" cy="1529931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查询所有用户数据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9214230" cy="2269296"/>
          </a:xfrm>
        </p:spPr>
        <p:txBody>
          <a:bodyPr/>
          <a:lstStyle/>
          <a:p>
            <a:pPr defTabSz="431800">
              <a:spcBef>
                <a:spcPts val="600"/>
              </a:spcBef>
              <a:tabLst>
                <a:tab pos="0" algn="l"/>
              </a:tabLst>
            </a:pPr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 sz="1600">
                <a:solidFill>
                  <a:schemeClr val="tx1"/>
                </a:solidFill>
              </a:rPr>
              <a:t>引入</a:t>
            </a:r>
            <a:r>
              <a:rPr lang="en-US" altLang="zh-CN" sz="1600">
                <a:solidFill>
                  <a:schemeClr val="tx1"/>
                </a:solidFill>
              </a:rPr>
              <a:t>Mybatis</a:t>
            </a:r>
            <a:r>
              <a:rPr lang="zh-CN" altLang="en-US" sz="1600">
                <a:solidFill>
                  <a:schemeClr val="tx1"/>
                </a:solidFill>
              </a:rPr>
              <a:t>的相关依赖，配置</a:t>
            </a:r>
            <a:r>
              <a:rPr lang="en-US" altLang="zh-CN" sz="1600">
                <a:solidFill>
                  <a:schemeClr val="tx1"/>
                </a:solidFill>
              </a:rPr>
              <a:t>Mybatis(</a:t>
            </a:r>
            <a:r>
              <a:rPr lang="zh-CN" altLang="en-US" sz="1600">
                <a:solidFill>
                  <a:schemeClr val="tx1"/>
                </a:solidFill>
              </a:rPr>
              <a:t>数据库连接信息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endParaRPr lang="en-US" altLang="zh-CN" sz="1600">
              <a:solidFill>
                <a:schemeClr val="tx1"/>
              </a:solidFill>
            </a:endParaRPr>
          </a:p>
          <a:p>
            <a:pPr defTabSz="431800">
              <a:spcBef>
                <a:spcPts val="600"/>
              </a:spcBef>
              <a:tabLst>
                <a:tab pos="0" algn="l"/>
              </a:tabLst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477" y="2297934"/>
            <a:ext cx="4856523" cy="42928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3" name="矩形: 圆角 2"/>
          <p:cNvSpPr/>
          <p:nvPr/>
        </p:nvSpPr>
        <p:spPr>
          <a:xfrm>
            <a:off x="6230089" y="2297934"/>
            <a:ext cx="5241137" cy="2420137"/>
          </a:xfrm>
          <a:prstGeom prst="roundRect">
            <a:avLst>
              <a:gd name="adj" fmla="val 261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驱动类名称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spring.datasource.driver-class-name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cj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数据库连接的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jdbc:mysql://localhost:3306/</a:t>
            </a:r>
            <a:r>
              <a:rPr lang="en-US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接数据库的用户名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67D17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接数据库的密码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1234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查询所有用户数据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9214230" cy="517190"/>
          </a:xfrm>
        </p:spPr>
        <p:txBody>
          <a:bodyPr/>
          <a:lstStyle/>
          <a:p>
            <a:pPr defTabSz="431800">
              <a:spcBef>
                <a:spcPts val="600"/>
              </a:spcBef>
              <a:tabLst>
                <a:tab pos="0" algn="l"/>
              </a:tabLst>
            </a:pPr>
            <a:r>
              <a:rPr lang="zh-CN" altLang="en-US"/>
              <a:t>③</a:t>
            </a:r>
            <a:r>
              <a:rPr lang="en-US" altLang="zh-CN"/>
              <a:t>. </a:t>
            </a:r>
            <a:r>
              <a:rPr lang="zh-CN" altLang="en-US" sz="1600">
                <a:solidFill>
                  <a:schemeClr val="tx1"/>
                </a:solidFill>
              </a:rPr>
              <a:t>编写</a:t>
            </a:r>
            <a:r>
              <a:rPr lang="en-US" altLang="zh-CN" sz="1600">
                <a:solidFill>
                  <a:schemeClr val="tx1"/>
                </a:solidFill>
              </a:rPr>
              <a:t>SQL</a:t>
            </a:r>
            <a:r>
              <a:rPr lang="zh-CN" altLang="en-US" sz="1600">
                <a:solidFill>
                  <a:schemeClr val="tx1"/>
                </a:solidFill>
              </a:rPr>
              <a:t>语句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注解</a:t>
            </a:r>
            <a:r>
              <a:rPr lang="en-US" altLang="zh-CN" sz="1600">
                <a:solidFill>
                  <a:schemeClr val="tx1"/>
                </a:solidFill>
              </a:rPr>
              <a:t>/XML)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45033" y="2302694"/>
            <a:ext cx="5305236" cy="1600529"/>
          </a:xfrm>
          <a:prstGeom prst="roundRect">
            <a:avLst>
              <a:gd name="adj" fmla="val 492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@Mapper</a:t>
            </a:r>
            <a:b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interface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</a:t>
            </a:r>
            <a:r>
              <a:rPr lang="zh-CN" altLang="zh-CN" sz="1200" i="1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lang="en-US" altLang="zh-CN" sz="1200" i="1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查询所有用户数据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9214230" cy="517190"/>
          </a:xfrm>
        </p:spPr>
        <p:txBody>
          <a:bodyPr/>
          <a:lstStyle/>
          <a:p>
            <a:pPr defTabSz="431800">
              <a:spcBef>
                <a:spcPts val="600"/>
              </a:spcBef>
              <a:tabLst>
                <a:tab pos="0" algn="l"/>
              </a:tabLst>
            </a:pPr>
            <a:r>
              <a:rPr lang="zh-CN" altLang="en-US"/>
              <a:t>④</a:t>
            </a:r>
            <a:r>
              <a:rPr lang="en-US" altLang="zh-CN"/>
              <a:t>. </a:t>
            </a:r>
            <a:r>
              <a:rPr lang="zh-CN" altLang="en-US"/>
              <a:t>单元测试</a:t>
            </a:r>
            <a:endParaRPr lang="en-US" altLang="zh-CN" sz="1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262436" y="2266162"/>
            <a:ext cx="6870449" cy="3631718"/>
          </a:xfrm>
          <a:prstGeom prst="roundRect">
            <a:avLst>
              <a:gd name="adj" fmla="val 22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@SpringBootTest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SpringbootMybatis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Quickstart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1ApplicationTests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.list();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.stream().forEach(user -&gt;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.println(user);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});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SQL</a:t>
            </a:r>
            <a:r>
              <a:rPr lang="zh-CN" altLang="en-US"/>
              <a:t>提示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默认在</a:t>
            </a:r>
            <a:r>
              <a:rPr lang="en-US" altLang="zh-CN"/>
              <a:t>mybatis</a:t>
            </a:r>
            <a:r>
              <a:rPr lang="zh-CN" altLang="en-US"/>
              <a:t>中编写</a:t>
            </a:r>
            <a:r>
              <a:rPr lang="en-US" altLang="zh-CN"/>
              <a:t>SQL</a:t>
            </a:r>
            <a:r>
              <a:rPr lang="zh-CN" altLang="en-US"/>
              <a:t>语句是不识别的。可以做如下配置：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444" y="2517073"/>
            <a:ext cx="5845047" cy="15850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055" y="2517073"/>
            <a:ext cx="4305673" cy="321591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538" y="4361273"/>
            <a:ext cx="3154953" cy="134885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880" y="1002232"/>
            <a:ext cx="10874568" cy="517190"/>
          </a:xfrm>
        </p:spPr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SQL</a:t>
            </a:r>
            <a:r>
              <a:rPr lang="zh-CN" altLang="en-US"/>
              <a:t>提示</a:t>
            </a:r>
            <a:endParaRPr lang="zh-CN" altLang="en-US"/>
          </a:p>
        </p:txBody>
      </p:sp>
      <p:sp>
        <p:nvSpPr>
          <p:cNvPr id="9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10879" y="1839562"/>
            <a:ext cx="10719120" cy="8948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产生原因：</a:t>
            </a:r>
            <a:r>
              <a:rPr lang="en-US" altLang="zh-CN"/>
              <a:t>Idea</a:t>
            </a:r>
            <a:r>
              <a:rPr lang="zh-CN" altLang="en-US"/>
              <a:t>和数据库没有建立连接，不识别表信息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解决方式：在</a:t>
            </a:r>
            <a:r>
              <a:rPr lang="en-US" altLang="zh-CN"/>
              <a:t>Idea</a:t>
            </a:r>
            <a:r>
              <a:rPr lang="zh-CN" altLang="en-US"/>
              <a:t>中配置</a:t>
            </a:r>
            <a:r>
              <a:rPr lang="en-US" altLang="zh-CN"/>
              <a:t>MySQL</a:t>
            </a:r>
            <a:r>
              <a:rPr lang="zh-CN" altLang="en-US"/>
              <a:t>数据库连接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887" y="3717012"/>
            <a:ext cx="4991533" cy="2728196"/>
          </a:xfrm>
          <a:prstGeom prst="roundRect">
            <a:avLst>
              <a:gd name="adj" fmla="val 3029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26" y="3717012"/>
            <a:ext cx="5746940" cy="2728196"/>
          </a:xfrm>
          <a:prstGeom prst="roundRect">
            <a:avLst>
              <a:gd name="adj" fmla="val 2698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-1" r="21574" b="-17485"/>
          <a:stretch>
            <a:fillRect/>
          </a:stretch>
        </p:blipFill>
        <p:spPr>
          <a:xfrm>
            <a:off x="6654763" y="1955485"/>
            <a:ext cx="4930685" cy="778921"/>
          </a:xfrm>
          <a:prstGeom prst="round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2025242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JDBC</a:t>
            </a:r>
            <a:r>
              <a:rPr lang="zh-CN" altLang="en-US">
                <a:solidFill>
                  <a:srgbClr val="C00000"/>
                </a:solidFill>
              </a:rPr>
              <a:t>介绍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数据库连接池</a:t>
            </a:r>
            <a:endParaRPr lang="en-US" altLang="zh-CN"/>
          </a:p>
          <a:p>
            <a:r>
              <a:rPr lang="en-US" altLang="zh-CN"/>
              <a:t>lombok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786780" y="3621928"/>
            <a:ext cx="5614769" cy="676830"/>
            <a:chOff x="1063487" y="3682022"/>
            <a:chExt cx="5614769" cy="676830"/>
          </a:xfrm>
        </p:grpSpPr>
        <p:sp>
          <p:nvSpPr>
            <p:cNvPr id="7" name="矩形: 圆角 6"/>
            <p:cNvSpPr/>
            <p:nvPr/>
          </p:nvSpPr>
          <p:spPr>
            <a:xfrm>
              <a:off x="1063487" y="3682022"/>
              <a:ext cx="5032513" cy="676830"/>
            </a:xfrm>
            <a:prstGeom prst="roundRect">
              <a:avLst/>
            </a:prstGeom>
            <a:solidFill>
              <a:srgbClr val="FAC09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79875" y="3877890"/>
              <a:ext cx="598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驱动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12533" y="1614169"/>
            <a:ext cx="1069714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ava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ata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ase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onnectivity )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，就是使用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语言操作关系型数据库的一套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/>
          <p:cNvSpPr/>
          <p:nvPr/>
        </p:nvSpPr>
        <p:spPr>
          <a:xfrm>
            <a:off x="4642908" y="2041274"/>
            <a:ext cx="1216254" cy="477078"/>
          </a:xfrm>
          <a:prstGeom prst="round2Diag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9163" y="4645183"/>
            <a:ext cx="1335882" cy="449652"/>
          </a:xfrm>
          <a:prstGeom prst="round2Diag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5" y="4650006"/>
            <a:ext cx="1335882" cy="444829"/>
          </a:xfrm>
          <a:prstGeom prst="round2Diag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" t="1" r="6732" b="6448"/>
          <a:stretch>
            <a:fillRect/>
          </a:stretch>
        </p:blipFill>
        <p:spPr bwMode="auto">
          <a:xfrm>
            <a:off x="6266802" y="4657789"/>
            <a:ext cx="1335882" cy="444830"/>
          </a:xfrm>
          <a:prstGeom prst="round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4932986" y="2747904"/>
            <a:ext cx="633007" cy="740041"/>
            <a:chOff x="9027827" y="4503790"/>
            <a:chExt cx="633007" cy="740041"/>
          </a:xfrm>
        </p:grpSpPr>
        <p:sp>
          <p:nvSpPr>
            <p:cNvPr id="23" name="!!流程图: 可选过程 7"/>
            <p:cNvSpPr/>
            <p:nvPr/>
          </p:nvSpPr>
          <p:spPr>
            <a:xfrm rot="5400000">
              <a:off x="8974310" y="4557307"/>
              <a:ext cx="740041" cy="633007"/>
            </a:xfrm>
            <a:prstGeom prst="hexagon">
              <a:avLst>
                <a:gd name="adj" fmla="val 28603"/>
                <a:gd name="vf" fmla="val 115470"/>
              </a:avLst>
            </a:prstGeom>
            <a:gradFill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3000000" scaled="0"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88471" y="4742328"/>
              <a:ext cx="500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</a:t>
              </a:r>
              <a:endParaRPr lang="zh-CN" altLang="en-US" sz="1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25" name="直接箭头连接符 24"/>
          <p:cNvCxnSpPr>
            <a:stCxn id="18" idx="1"/>
            <a:endCxn id="23" idx="3"/>
          </p:cNvCxnSpPr>
          <p:nvPr/>
        </p:nvCxnSpPr>
        <p:spPr>
          <a:xfrm flipH="1">
            <a:off x="5249489" y="2518352"/>
            <a:ext cx="1546" cy="22955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1"/>
            <a:endCxn id="29" idx="0"/>
          </p:cNvCxnSpPr>
          <p:nvPr/>
        </p:nvCxnSpPr>
        <p:spPr>
          <a:xfrm flipH="1">
            <a:off x="3597104" y="3306886"/>
            <a:ext cx="1335882" cy="43289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30" idx="0"/>
          </p:cNvCxnSpPr>
          <p:nvPr/>
        </p:nvCxnSpPr>
        <p:spPr>
          <a:xfrm>
            <a:off x="5249489" y="3487945"/>
            <a:ext cx="14551" cy="25793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5"/>
            <a:endCxn id="31" idx="0"/>
          </p:cNvCxnSpPr>
          <p:nvPr/>
        </p:nvCxnSpPr>
        <p:spPr>
          <a:xfrm>
            <a:off x="5565993" y="3306886"/>
            <a:ext cx="1368750" cy="43289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3025604" y="3739776"/>
            <a:ext cx="1143000" cy="449652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4692540" y="3745876"/>
            <a:ext cx="1143000" cy="449652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Oracle</a:t>
            </a:r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endParaRPr lang="zh-CN" altLang="en-US" sz="14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363243" y="3739776"/>
            <a:ext cx="1143000" cy="449652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SqlServer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箭头连接符 31"/>
          <p:cNvCxnSpPr>
            <a:stCxn id="29" idx="2"/>
            <a:endCxn id="19" idx="3"/>
          </p:cNvCxnSpPr>
          <p:nvPr/>
        </p:nvCxnSpPr>
        <p:spPr>
          <a:xfrm>
            <a:off x="3597104" y="4189428"/>
            <a:ext cx="0" cy="45575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2"/>
            <a:endCxn id="20" idx="3"/>
          </p:cNvCxnSpPr>
          <p:nvPr/>
        </p:nvCxnSpPr>
        <p:spPr>
          <a:xfrm>
            <a:off x="5264040" y="4195528"/>
            <a:ext cx="1516" cy="45447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1" idx="2"/>
            <a:endCxn id="21" idx="3"/>
          </p:cNvCxnSpPr>
          <p:nvPr/>
        </p:nvCxnSpPr>
        <p:spPr>
          <a:xfrm>
            <a:off x="6934743" y="4189428"/>
            <a:ext cx="0" cy="46836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718156" y="5150560"/>
            <a:ext cx="10507704" cy="1527642"/>
            <a:chOff x="806428" y="1647967"/>
            <a:chExt cx="10507704" cy="1527642"/>
          </a:xfrm>
        </p:grpSpPr>
        <p:grpSp>
          <p:nvGrpSpPr>
            <p:cNvPr id="36" name="组合 35"/>
            <p:cNvGrpSpPr/>
            <p:nvPr/>
          </p:nvGrpSpPr>
          <p:grpSpPr>
            <a:xfrm>
              <a:off x="806428" y="1647967"/>
              <a:ext cx="10507704" cy="1527642"/>
              <a:chOff x="806428" y="1647967"/>
              <a:chExt cx="10507704" cy="1527642"/>
            </a:xfrm>
          </p:grpSpPr>
          <p:sp>
            <p:nvSpPr>
              <p:cNvPr id="38" name="矩形: 圆角 37"/>
              <p:cNvSpPr/>
              <p:nvPr/>
            </p:nvSpPr>
            <p:spPr>
              <a:xfrm>
                <a:off x="806428" y="1647967"/>
                <a:ext cx="10507704" cy="1527642"/>
              </a:xfrm>
              <a:prstGeom prst="roundRect">
                <a:avLst>
                  <a:gd name="adj" fmla="val 493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108000" bIns="7200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sun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公司官方定义的一套操作所有关系型数据库的规范，即接口。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各个数据库厂商去实现这套接口，提供数据库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驱动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jar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包。</a:t>
                </a:r>
                <a:endPara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我们可以使用这套接口（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JDBC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）编程，真正执行的代码是驱动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jar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包中的实现类。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9" name="矩形: 对角圆角 38"/>
              <p:cNvSpPr/>
              <p:nvPr/>
            </p:nvSpPr>
            <p:spPr>
              <a:xfrm>
                <a:off x="806429" y="1647967"/>
                <a:ext cx="1040306" cy="359301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本质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7" name="Shape 2380"/>
            <p:cNvSpPr/>
            <p:nvPr/>
          </p:nvSpPr>
          <p:spPr>
            <a:xfrm>
              <a:off x="1010452" y="1700075"/>
              <a:ext cx="209047" cy="255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163" y="2209475"/>
            <a:ext cx="4839119" cy="1242168"/>
          </a:xfrm>
          <a:prstGeom prst="roundRect">
            <a:avLst>
              <a:gd name="adj" fmla="val 534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JDBC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067942" y="1002232"/>
            <a:ext cx="4918954" cy="5455119"/>
          </a:xfrm>
          <a:prstGeom prst="roundRect">
            <a:avLst>
              <a:gd name="adj" fmla="val 22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//1.注册驱动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"com.mysql.cj.jdbc.Driver"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//2.获取连接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url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"jdbc:mysql://localhost:3306/</a:t>
            </a:r>
            <a:r>
              <a:rPr lang="en-US" altLang="zh-CN" sz="10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username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password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"1234"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Connection conn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DriverManager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getConnection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//3.获取执行SQL的对象Statement,执行SQL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sql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* from user"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 statement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.createStatement();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 resultSet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.executeQuery(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.next()){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.getInt(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"id"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name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.getString(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"name"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getShort(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.getShort(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"gender"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phone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.getString(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"phone"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user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//4.释放资源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connection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3064593" y="1208159"/>
            <a:ext cx="4918953" cy="1167318"/>
          </a:xfrm>
          <a:prstGeom prst="roundRect">
            <a:avLst>
              <a:gd name="adj" fmla="val 5895"/>
            </a:avLst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067941" y="2834618"/>
            <a:ext cx="4918953" cy="240030"/>
          </a:xfrm>
          <a:prstGeom prst="roundRect">
            <a:avLst>
              <a:gd name="adj" fmla="val 19228"/>
            </a:avLst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3071292" y="3952277"/>
            <a:ext cx="4918953" cy="1682884"/>
          </a:xfrm>
          <a:prstGeom prst="roundRect">
            <a:avLst>
              <a:gd name="adj" fmla="val 4894"/>
            </a:avLst>
          </a:prstGeom>
          <a:solidFill>
            <a:schemeClr val="accent6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3067939" y="2405304"/>
            <a:ext cx="4918953" cy="240030"/>
          </a:xfrm>
          <a:prstGeom prst="roundRect">
            <a:avLst>
              <a:gd name="adj" fmla="val 19228"/>
            </a:avLst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3067939" y="5997685"/>
            <a:ext cx="4918953" cy="459665"/>
          </a:xfrm>
          <a:prstGeom prst="roundRect">
            <a:avLst>
              <a:gd name="adj" fmla="val 19228"/>
            </a:avLst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对角圆角 18"/>
          <p:cNvSpPr/>
          <p:nvPr/>
        </p:nvSpPr>
        <p:spPr>
          <a:xfrm>
            <a:off x="4634817" y="6227517"/>
            <a:ext cx="1785196" cy="439270"/>
          </a:xfrm>
          <a:prstGeom prst="round2DiagRect">
            <a:avLst/>
          </a:prstGeom>
          <a:gradFill>
            <a:gsLst>
              <a:gs pos="79000">
                <a:schemeClr val="accent2">
                  <a:lumMod val="60000"/>
                  <a:lumOff val="40000"/>
                  <a:alpha val="82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爆炸形: 8 pt  31"/>
          <p:cNvSpPr/>
          <p:nvPr/>
        </p:nvSpPr>
        <p:spPr>
          <a:xfrm>
            <a:off x="6538329" y="1152719"/>
            <a:ext cx="1308425" cy="1086477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硬编码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爆炸形: 8 pt  32"/>
          <p:cNvSpPr/>
          <p:nvPr/>
        </p:nvSpPr>
        <p:spPr>
          <a:xfrm>
            <a:off x="6538329" y="4254463"/>
            <a:ext cx="1377279" cy="99658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繁琐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爆炸形: 8 pt  33"/>
          <p:cNvSpPr/>
          <p:nvPr/>
        </p:nvSpPr>
        <p:spPr>
          <a:xfrm>
            <a:off x="9021736" y="2790522"/>
            <a:ext cx="1634541" cy="124514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资源浪费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性能降低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6" name="连接符: 曲线 35"/>
          <p:cNvCxnSpPr>
            <a:stCxn id="30" idx="3"/>
            <a:endCxn id="34" idx="1"/>
          </p:cNvCxnSpPr>
          <p:nvPr/>
        </p:nvCxnSpPr>
        <p:spPr>
          <a:xfrm>
            <a:off x="7986892" y="2525319"/>
            <a:ext cx="1034844" cy="761821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/>
          <p:cNvCxnSpPr>
            <a:stCxn id="31" idx="3"/>
            <a:endCxn id="34" idx="1"/>
          </p:cNvCxnSpPr>
          <p:nvPr/>
        </p:nvCxnSpPr>
        <p:spPr>
          <a:xfrm flipV="1">
            <a:off x="7986892" y="3287140"/>
            <a:ext cx="1034844" cy="29403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9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208" y="2992683"/>
            <a:ext cx="2026366" cy="1229794"/>
          </a:xfrm>
          <a:prstGeom prst="roundRect">
            <a:avLst>
              <a:gd name="adj" fmla="val 3447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30" y="3243210"/>
            <a:ext cx="1924914" cy="1071459"/>
          </a:xfrm>
          <a:prstGeom prst="roundRect">
            <a:avLst>
              <a:gd name="adj" fmla="val 4356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69" y="3408570"/>
            <a:ext cx="1768476" cy="1046737"/>
          </a:xfrm>
          <a:prstGeom prst="roundRect">
            <a:avLst>
              <a:gd name="adj" fmla="val 3422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sp>
        <p:nvSpPr>
          <p:cNvPr id="8" name="矩形: 对角圆角 7"/>
          <p:cNvSpPr/>
          <p:nvPr/>
        </p:nvSpPr>
        <p:spPr>
          <a:xfrm>
            <a:off x="3833664" y="1680613"/>
            <a:ext cx="1716624" cy="755714"/>
          </a:xfrm>
          <a:prstGeom prst="round2DiagRect">
            <a:avLst/>
          </a:prstGeom>
          <a:gradFill flip="none" rotWithShape="1">
            <a:gsLst>
              <a:gs pos="0">
                <a:srgbClr val="48D6D2">
                  <a:tint val="66000"/>
                  <a:satMod val="160000"/>
                </a:srgbClr>
              </a:gs>
              <a:gs pos="50000">
                <a:srgbClr val="48D6D2">
                  <a:tint val="44500"/>
                  <a:satMod val="160000"/>
                </a:srgbClr>
              </a:gs>
              <a:gs pos="100000">
                <a:srgbClr val="48D6D2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概要设计、详细设计、接口设计、数据库设计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59422" y="1471246"/>
            <a:ext cx="1005277" cy="1109830"/>
            <a:chOff x="7524858" y="2317242"/>
            <a:chExt cx="817862" cy="11098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流程图: 磁盘 15"/>
            <p:cNvSpPr/>
            <p:nvPr/>
          </p:nvSpPr>
          <p:spPr>
            <a:xfrm>
              <a:off x="7524858" y="2950120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!!流程图: 数据库"/>
            <p:cNvSpPr/>
            <p:nvPr/>
          </p:nvSpPr>
          <p:spPr>
            <a:xfrm>
              <a:off x="7524859" y="2633635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7524858" y="2317242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30" y="3066640"/>
            <a:ext cx="1673061" cy="865299"/>
          </a:xfrm>
          <a:prstGeom prst="roundRect">
            <a:avLst>
              <a:gd name="adj" fmla="val 7951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169" y="3259317"/>
            <a:ext cx="1694577" cy="865299"/>
          </a:xfrm>
          <a:prstGeom prst="roundRect">
            <a:avLst>
              <a:gd name="adj" fmla="val 8747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725" y="3452947"/>
            <a:ext cx="1694577" cy="865299"/>
          </a:xfrm>
          <a:prstGeom prst="roundRect">
            <a:avLst>
              <a:gd name="adj" fmla="val 577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25" name="矩形: 对角圆角 24"/>
          <p:cNvSpPr/>
          <p:nvPr/>
        </p:nvSpPr>
        <p:spPr>
          <a:xfrm>
            <a:off x="6958679" y="3272630"/>
            <a:ext cx="1448817" cy="683208"/>
          </a:xfrm>
          <a:prstGeom prst="round2DiagRect">
            <a:avLst/>
          </a:prstGeom>
          <a:solidFill>
            <a:srgbClr val="FEFCBF"/>
          </a:soli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495" y="2981472"/>
            <a:ext cx="1485595" cy="1320464"/>
          </a:xfrm>
          <a:prstGeom prst="roundRect">
            <a:avLst>
              <a:gd name="adj" fmla="val 1530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38" name="矩形: 对角圆角 37"/>
          <p:cNvSpPr/>
          <p:nvPr/>
        </p:nvSpPr>
        <p:spPr>
          <a:xfrm>
            <a:off x="3837788" y="4883263"/>
            <a:ext cx="1712499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优化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: 对角圆角 40"/>
          <p:cNvSpPr/>
          <p:nvPr/>
        </p:nvSpPr>
        <p:spPr>
          <a:xfrm>
            <a:off x="6958679" y="4863958"/>
            <a:ext cx="1516123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优化、分库分表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2923044" y="2104124"/>
            <a:ext cx="805902" cy="7251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93049" y="2058470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935470" y="3607580"/>
            <a:ext cx="8981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58621" y="3614923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843852" y="4385855"/>
            <a:ext cx="885094" cy="8752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622278" y="5261120"/>
            <a:ext cx="12917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276829" y="2076238"/>
            <a:ext cx="2134831" cy="905234"/>
          </a:xfrm>
          <a:prstGeom prst="bentConnector3">
            <a:avLst>
              <a:gd name="adj1" fmla="val 99971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512902" y="3585754"/>
            <a:ext cx="97399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8598588" y="4392858"/>
            <a:ext cx="1810528" cy="875265"/>
          </a:xfrm>
          <a:prstGeom prst="bentConnector3">
            <a:avLst>
              <a:gd name="adj1" fmla="val 99979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对角圆角 68"/>
          <p:cNvSpPr/>
          <p:nvPr/>
        </p:nvSpPr>
        <p:spPr>
          <a:xfrm>
            <a:off x="1213396" y="4763662"/>
            <a:ext cx="1216000" cy="397162"/>
          </a:xfrm>
          <a:prstGeom prst="round2DiagRect">
            <a:avLst/>
          </a:prstGeom>
          <a:gradFill flip="none" rotWithShape="1">
            <a:gsLst>
              <a:gs pos="0">
                <a:srgbClr val="8C61FF">
                  <a:tint val="66000"/>
                  <a:satMod val="160000"/>
                </a:srgbClr>
              </a:gs>
              <a:gs pos="50000">
                <a:srgbClr val="8C61FF">
                  <a:tint val="44500"/>
                  <a:satMod val="160000"/>
                </a:srgbClr>
              </a:gs>
              <a:gs pos="100000">
                <a:srgbClr val="8C61FF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 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593768" y="1406154"/>
            <a:ext cx="5840089" cy="1343141"/>
            <a:chOff x="3593768" y="2101098"/>
            <a:chExt cx="5840089" cy="1343141"/>
          </a:xfrm>
        </p:grpSpPr>
        <p:sp>
          <p:nvSpPr>
            <p:cNvPr id="70" name="矩形: 圆角 69"/>
            <p:cNvSpPr/>
            <p:nvPr/>
          </p:nvSpPr>
          <p:spPr>
            <a:xfrm>
              <a:off x="3593768" y="2101098"/>
              <a:ext cx="5840089" cy="1341391"/>
            </a:xfrm>
            <a:prstGeom prst="roundRect">
              <a:avLst>
                <a:gd name="adj" fmla="val 5524"/>
              </a:avLst>
            </a:prstGeom>
            <a:solidFill>
              <a:srgbClr val="00B0F0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: 对角圆角 72"/>
            <p:cNvSpPr/>
            <p:nvPr/>
          </p:nvSpPr>
          <p:spPr>
            <a:xfrm>
              <a:off x="8416088" y="3131270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数据库设计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588548" y="2883613"/>
            <a:ext cx="5844171" cy="1522831"/>
            <a:chOff x="1693497" y="4184782"/>
            <a:chExt cx="5844171" cy="1522831"/>
          </a:xfrm>
        </p:grpSpPr>
        <p:sp>
          <p:nvSpPr>
            <p:cNvPr id="71" name="矩形: 圆角 70"/>
            <p:cNvSpPr/>
            <p:nvPr/>
          </p:nvSpPr>
          <p:spPr>
            <a:xfrm>
              <a:off x="1693497" y="4184782"/>
              <a:ext cx="5840089" cy="1516248"/>
            </a:xfrm>
            <a:prstGeom prst="roundRect">
              <a:avLst>
                <a:gd name="adj" fmla="val 5524"/>
              </a:avLst>
            </a:prstGeom>
            <a:solidFill>
              <a:srgbClr val="FFC000">
                <a:alpha val="10196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: 对角圆角 73"/>
            <p:cNvSpPr/>
            <p:nvPr/>
          </p:nvSpPr>
          <p:spPr>
            <a:xfrm>
              <a:off x="6521037" y="5394644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数据库操作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588548" y="4521923"/>
            <a:ext cx="5840089" cy="1385305"/>
            <a:chOff x="3588548" y="5216867"/>
            <a:chExt cx="5840089" cy="1385305"/>
          </a:xfrm>
        </p:grpSpPr>
        <p:sp>
          <p:nvSpPr>
            <p:cNvPr id="72" name="矩形: 圆角 71"/>
            <p:cNvSpPr/>
            <p:nvPr/>
          </p:nvSpPr>
          <p:spPr>
            <a:xfrm>
              <a:off x="3588548" y="5216867"/>
              <a:ext cx="5840089" cy="1379746"/>
            </a:xfrm>
            <a:prstGeom prst="roundRect">
              <a:avLst>
                <a:gd name="adj" fmla="val 5524"/>
              </a:avLst>
            </a:prstGeom>
            <a:solidFill>
              <a:srgbClr val="58B368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: 对角圆角 74"/>
            <p:cNvSpPr/>
            <p:nvPr/>
          </p:nvSpPr>
          <p:spPr>
            <a:xfrm>
              <a:off x="8412006" y="6289203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数据库优化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079581" y="3151669"/>
            <a:ext cx="124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Mybatis</a:t>
            </a:r>
            <a:endParaRPr lang="zh-CN" altLang="en-US" sz="2800" dirty="0">
              <a:solidFill>
                <a:srgbClr val="3530A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880" y="1002232"/>
            <a:ext cx="4685873" cy="517190"/>
          </a:xfrm>
        </p:spPr>
        <p:txBody>
          <a:bodyPr/>
          <a:lstStyle/>
          <a:p>
            <a:r>
              <a:rPr lang="en-US" altLang="zh-CN"/>
              <a:t>JDBC </a:t>
            </a:r>
            <a:r>
              <a:rPr lang="en-US" altLang="zh-CN" b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vs</a:t>
            </a:r>
            <a:r>
              <a:rPr lang="en-US" altLang="zh-CN"/>
              <a:t> MyBatis</a:t>
            </a:r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5632138" y="2565000"/>
            <a:ext cx="864000" cy="86400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>
                <a:latin typeface="方正舒体" panose="02010601030101010101" pitchFamily="2" charset="-122"/>
                <a:ea typeface="方正舒体" panose="02010601030101010101" pitchFamily="2" charset="-122"/>
              </a:rPr>
              <a:t>VS</a:t>
            </a:r>
            <a:endParaRPr lang="zh-CN" altLang="en-US" b="1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" name="!!矩形: 圆角 8"/>
          <p:cNvSpPr/>
          <p:nvPr/>
        </p:nvSpPr>
        <p:spPr>
          <a:xfrm>
            <a:off x="791564" y="1638726"/>
            <a:ext cx="4605190" cy="1243509"/>
          </a:xfrm>
          <a:prstGeom prst="roundRect">
            <a:avLst>
              <a:gd name="adj" fmla="val 5962"/>
            </a:avLst>
          </a:prstGeom>
          <a:solidFill>
            <a:srgbClr val="56F8C5">
              <a:alpha val="25882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spring.datasource.driver-class-name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cj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jdbc:mysql://localhost:3306/</a:t>
            </a:r>
            <a:r>
              <a:rPr lang="en-US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spring.datasource.username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1234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!!矩形: 圆角 11"/>
          <p:cNvSpPr/>
          <p:nvPr/>
        </p:nvSpPr>
        <p:spPr>
          <a:xfrm>
            <a:off x="791563" y="3001679"/>
            <a:ext cx="4605190" cy="1423806"/>
          </a:xfrm>
          <a:prstGeom prst="roundRect">
            <a:avLst>
              <a:gd name="adj" fmla="val 4928"/>
            </a:avLst>
          </a:prstGeom>
          <a:solidFill>
            <a:srgbClr val="56F8C5">
              <a:alpha val="25882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@Mapper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/>
          <p:cNvSpPr/>
          <p:nvPr/>
        </p:nvSpPr>
        <p:spPr>
          <a:xfrm>
            <a:off x="2159275" y="4205850"/>
            <a:ext cx="1785196" cy="439270"/>
          </a:xfrm>
          <a:prstGeom prst="round2DiagRect">
            <a:avLst/>
          </a:prstGeom>
          <a:gradFill>
            <a:gsLst>
              <a:gs pos="79000">
                <a:schemeClr val="accent2">
                  <a:lumMod val="60000"/>
                  <a:lumOff val="40000"/>
                  <a:alpha val="76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SpringBoot+Mybatis</a:t>
            </a:r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36856">
            <a:off x="1967885" y="2343638"/>
            <a:ext cx="2157616" cy="1021546"/>
          </a:xfrm>
          <a:prstGeom prst="rect">
            <a:avLst/>
          </a:prstGeom>
        </p:spPr>
      </p:pic>
      <p:cxnSp>
        <p:nvCxnSpPr>
          <p:cNvPr id="3" name="连接符: 肘形 2"/>
          <p:cNvCxnSpPr>
            <a:stCxn id="9" idx="1"/>
          </p:cNvCxnSpPr>
          <p:nvPr/>
        </p:nvCxnSpPr>
        <p:spPr>
          <a:xfrm rot="10800000" flipH="1" flipV="1">
            <a:off x="791563" y="2260481"/>
            <a:ext cx="206461" cy="3130926"/>
          </a:xfrm>
          <a:prstGeom prst="bentConnector4">
            <a:avLst>
              <a:gd name="adj1" fmla="val -110723"/>
              <a:gd name="adj2" fmla="val 100050"/>
            </a:avLst>
          </a:prstGeom>
          <a:ln w="19050">
            <a:solidFill>
              <a:srgbClr val="B37AB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6725109" y="873560"/>
            <a:ext cx="4528366" cy="4913069"/>
          </a:xfrm>
          <a:prstGeom prst="roundRect">
            <a:avLst>
              <a:gd name="adj" fmla="val 22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//1.注册驱动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"com.mysql.cj.jdbc.Driver"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//2.获取连接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url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"jdbc:mysql://localhost:3306/</a:t>
            </a:r>
            <a:r>
              <a:rPr lang="en-US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username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password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"1234"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Connection conn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DriverManager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getConnection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//3.获取执行SQL的对象Statement,执行SQL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sql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* from user"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 statement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.createStatement();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 resultSet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.executeQuery(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.next()){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.getInt(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"id"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name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.getString(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"name"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getShort(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.getShort(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"gender"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phone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.getString(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"phone"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user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//4.释放资源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connection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728779" y="1061883"/>
            <a:ext cx="4528365" cy="1051327"/>
          </a:xfrm>
          <a:prstGeom prst="roundRect">
            <a:avLst>
              <a:gd name="adj" fmla="val 5895"/>
            </a:avLst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: 圆角 22"/>
          <p:cNvSpPr/>
          <p:nvPr/>
        </p:nvSpPr>
        <p:spPr>
          <a:xfrm>
            <a:off x="6728537" y="2518198"/>
            <a:ext cx="4528365" cy="216179"/>
          </a:xfrm>
          <a:prstGeom prst="roundRect">
            <a:avLst>
              <a:gd name="adj" fmla="val 19228"/>
            </a:avLst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矩形: 圆角 24"/>
          <p:cNvSpPr/>
          <p:nvPr/>
        </p:nvSpPr>
        <p:spPr>
          <a:xfrm>
            <a:off x="6728673" y="3538010"/>
            <a:ext cx="4528363" cy="1515664"/>
          </a:xfrm>
          <a:prstGeom prst="roundRect">
            <a:avLst>
              <a:gd name="adj" fmla="val 4477"/>
            </a:avLst>
          </a:prstGeom>
          <a:solidFill>
            <a:schemeClr val="accent6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: 圆角 25"/>
          <p:cNvSpPr/>
          <p:nvPr/>
        </p:nvSpPr>
        <p:spPr>
          <a:xfrm>
            <a:off x="6719530" y="5365697"/>
            <a:ext cx="4528365" cy="413990"/>
          </a:xfrm>
          <a:prstGeom prst="roundRect">
            <a:avLst>
              <a:gd name="adj" fmla="val 19228"/>
            </a:avLst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爆炸形: 8 pt  26"/>
          <p:cNvSpPr/>
          <p:nvPr/>
        </p:nvSpPr>
        <p:spPr>
          <a:xfrm>
            <a:off x="10076875" y="1149414"/>
            <a:ext cx="1145205" cy="739363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硬编码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爆炸形: 8 pt  27"/>
          <p:cNvSpPr/>
          <p:nvPr/>
        </p:nvSpPr>
        <p:spPr>
          <a:xfrm>
            <a:off x="10119123" y="3866299"/>
            <a:ext cx="1080553" cy="769817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繁琐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爆炸形: 8 pt  28"/>
          <p:cNvSpPr/>
          <p:nvPr/>
        </p:nvSpPr>
        <p:spPr>
          <a:xfrm>
            <a:off x="10100575" y="5034535"/>
            <a:ext cx="1329094" cy="805819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资源浪费</a:t>
            </a:r>
            <a:endParaRPr lang="en-US" altLang="zh-CN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性能降低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对角圆角 18"/>
          <p:cNvSpPr/>
          <p:nvPr/>
        </p:nvSpPr>
        <p:spPr>
          <a:xfrm>
            <a:off x="8638907" y="5588818"/>
            <a:ext cx="1643443" cy="395622"/>
          </a:xfrm>
          <a:prstGeom prst="round2DiagRect">
            <a:avLst/>
          </a:prstGeom>
          <a:gradFill>
            <a:gsLst>
              <a:gs pos="79000">
                <a:schemeClr val="accent2">
                  <a:lumMod val="60000"/>
                  <a:lumOff val="40000"/>
                  <a:alpha val="82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endParaRPr lang="zh-CN" altLang="en-US" sz="12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719529" y="2139579"/>
            <a:ext cx="4528365" cy="216179"/>
          </a:xfrm>
          <a:prstGeom prst="roundRect">
            <a:avLst>
              <a:gd name="adj" fmla="val 19228"/>
            </a:avLst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矩形: 圆角 1"/>
          <p:cNvSpPr/>
          <p:nvPr/>
        </p:nvSpPr>
        <p:spPr>
          <a:xfrm>
            <a:off x="1101387" y="4706049"/>
            <a:ext cx="3522321" cy="1474549"/>
          </a:xfrm>
          <a:prstGeom prst="roundRect">
            <a:avLst>
              <a:gd name="adj" fmla="val 77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Shape 2625"/>
          <p:cNvSpPr/>
          <p:nvPr/>
        </p:nvSpPr>
        <p:spPr>
          <a:xfrm>
            <a:off x="1290222" y="48869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1" name="Shape 2625"/>
          <p:cNvSpPr/>
          <p:nvPr/>
        </p:nvSpPr>
        <p:spPr>
          <a:xfrm>
            <a:off x="1963412" y="4917954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2" name="Shape 2625"/>
          <p:cNvSpPr/>
          <p:nvPr/>
        </p:nvSpPr>
        <p:spPr>
          <a:xfrm>
            <a:off x="2641350" y="4917954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3" name="Shape 2625"/>
          <p:cNvSpPr/>
          <p:nvPr/>
        </p:nvSpPr>
        <p:spPr>
          <a:xfrm>
            <a:off x="3319288" y="4917954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4" name="Shape 2625"/>
          <p:cNvSpPr/>
          <p:nvPr/>
        </p:nvSpPr>
        <p:spPr>
          <a:xfrm>
            <a:off x="3991052" y="4917954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5" name="Shape 2625"/>
          <p:cNvSpPr/>
          <p:nvPr/>
        </p:nvSpPr>
        <p:spPr>
          <a:xfrm>
            <a:off x="1290222" y="5391322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6" name="Shape 2625"/>
          <p:cNvSpPr/>
          <p:nvPr/>
        </p:nvSpPr>
        <p:spPr>
          <a:xfrm>
            <a:off x="1963412" y="54223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7" name="Shape 2625"/>
          <p:cNvSpPr/>
          <p:nvPr/>
        </p:nvSpPr>
        <p:spPr>
          <a:xfrm>
            <a:off x="2641350" y="54223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Shape 2625"/>
          <p:cNvSpPr/>
          <p:nvPr/>
        </p:nvSpPr>
        <p:spPr>
          <a:xfrm>
            <a:off x="3319288" y="54223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9" name="Shape 2625"/>
          <p:cNvSpPr/>
          <p:nvPr/>
        </p:nvSpPr>
        <p:spPr>
          <a:xfrm>
            <a:off x="3991052" y="54223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0379" y="58719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数据库连接池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6459 -0.21505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59 -0.21505 L 3.33333E-6 -3.7037E-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2" grpId="0" animBg="1"/>
      <p:bldP spid="18" grpId="0" animBg="1"/>
      <p:bldP spid="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4" grpId="2" animBg="1"/>
      <p:bldP spid="45" grpId="0" animBg="1"/>
      <p:bldP spid="46" grpId="0" animBg="1"/>
      <p:bldP spid="47" grpId="0" animBg="1"/>
      <p:bldP spid="48" grpId="0" animBg="1"/>
      <p:bldP spid="49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Mybatis</a:t>
            </a:r>
            <a:endParaRPr lang="zh-CN" altLang="en-US"/>
          </a:p>
        </p:txBody>
      </p:sp>
      <p:sp>
        <p:nvSpPr>
          <p:cNvPr id="4" name="!!矩形: 圆角 8"/>
          <p:cNvSpPr/>
          <p:nvPr/>
        </p:nvSpPr>
        <p:spPr>
          <a:xfrm>
            <a:off x="791563" y="1638726"/>
            <a:ext cx="8712921" cy="2356551"/>
          </a:xfrm>
          <a:prstGeom prst="roundRect">
            <a:avLst>
              <a:gd name="adj" fmla="val 2977"/>
            </a:avLst>
          </a:prstGeom>
          <a:solidFill>
            <a:srgbClr val="A7FBE1">
              <a:alpha val="25490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108000" bIns="72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#驱动类名称</a:t>
            </a:r>
            <a:b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spring.datasource.driver-class-name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cj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</a:t>
            </a:r>
            <a:b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#数据库连接的url</a:t>
            </a:r>
            <a:b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spring.datasource.url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jdbc:mysql://localhost:3306/mybatis</a:t>
            </a:r>
            <a:b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#连接数据库的用户名</a:t>
            </a:r>
            <a:b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spring.datasource.username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</a:t>
            </a:r>
            <a:b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#连接数据库的密码</a:t>
            </a:r>
            <a:b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spring.datasource.password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1234</a:t>
            </a:r>
            <a:endParaRPr lang="zh-CN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!!矩形: 圆角 11"/>
          <p:cNvSpPr/>
          <p:nvPr/>
        </p:nvSpPr>
        <p:spPr>
          <a:xfrm>
            <a:off x="791564" y="4377714"/>
            <a:ext cx="8712920" cy="1596698"/>
          </a:xfrm>
          <a:prstGeom prst="roundRect">
            <a:avLst>
              <a:gd name="adj" fmla="val 4928"/>
            </a:avLst>
          </a:prstGeom>
          <a:solidFill>
            <a:srgbClr val="B2FCE5">
              <a:alpha val="25490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@Mapper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interface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对角圆角 7"/>
          <p:cNvSpPr/>
          <p:nvPr/>
        </p:nvSpPr>
        <p:spPr>
          <a:xfrm>
            <a:off x="8604444" y="2597193"/>
            <a:ext cx="1676986" cy="439615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application.properties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: 对角圆角 8"/>
          <p:cNvSpPr/>
          <p:nvPr/>
        </p:nvSpPr>
        <p:spPr>
          <a:xfrm>
            <a:off x="8815369" y="4956255"/>
            <a:ext cx="1255135" cy="439615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mapper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接口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0504" y="3232054"/>
            <a:ext cx="1740575" cy="152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JDBC</a:t>
            </a:r>
            <a:endParaRPr lang="en-US" altLang="zh-CN"/>
          </a:p>
          <a:p>
            <a:pPr marL="0" indent="0">
              <a:buNone/>
            </a:pPr>
            <a:r>
              <a:rPr lang="en-US" altLang="zh-CN" sz="1600"/>
              <a:t>      sun</a:t>
            </a:r>
            <a:r>
              <a:rPr lang="zh-CN" altLang="en-US" sz="1600"/>
              <a:t>公司提供的一套操作关系型数据库的</a:t>
            </a:r>
            <a:r>
              <a:rPr lang="en-US" altLang="zh-CN" sz="1600"/>
              <a:t>API</a:t>
            </a:r>
            <a:r>
              <a:rPr lang="zh-CN" altLang="en-US" sz="1600"/>
              <a:t>（规范）。</a:t>
            </a:r>
            <a:endParaRPr lang="en-US" altLang="zh-CN" sz="160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969258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数据库连接池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lombok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对角圆角 23"/>
          <p:cNvSpPr/>
          <p:nvPr/>
        </p:nvSpPr>
        <p:spPr>
          <a:xfrm>
            <a:off x="8303506" y="4221588"/>
            <a:ext cx="1021821" cy="353977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数据库连接池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42148" y="1767254"/>
            <a:ext cx="7552274" cy="1832472"/>
            <a:chOff x="806428" y="1647967"/>
            <a:chExt cx="7552274" cy="1832472"/>
          </a:xfrm>
        </p:grpSpPr>
        <p:grpSp>
          <p:nvGrpSpPr>
            <p:cNvPr id="7" name="组合 6"/>
            <p:cNvGrpSpPr/>
            <p:nvPr/>
          </p:nvGrpSpPr>
          <p:grpSpPr>
            <a:xfrm>
              <a:off x="806428" y="1647967"/>
              <a:ext cx="7552274" cy="1832472"/>
              <a:chOff x="806428" y="1647967"/>
              <a:chExt cx="7552274" cy="183247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806428" y="1647967"/>
                <a:ext cx="7552274" cy="1832472"/>
              </a:xfrm>
              <a:prstGeom prst="roundRect">
                <a:avLst>
                  <a:gd name="adj" fmla="val 493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0" tIns="468000" rIns="0" bIns="72000">
                <a:spAutoFit/>
              </a:bodyPr>
              <a:lstStyle/>
              <a:p>
                <a:pPr marL="360045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数据库连接池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是个容器，负责分配、管理数据库连接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(Connection)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45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它允许应用程序重复使用一个现有的数据库连接，而不是再重新建立一个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45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释放空闲时间超过最大空闲时间的连接，来避免因为没有释放连接而引起的数据库连接遗漏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428" y="1647967"/>
                <a:ext cx="1619698" cy="4044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数据库连接池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Shape 2380"/>
            <p:cNvSpPr/>
            <p:nvPr/>
          </p:nvSpPr>
          <p:spPr>
            <a:xfrm>
              <a:off x="1010452" y="1700075"/>
              <a:ext cx="209047" cy="255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7296911" y="4902352"/>
            <a:ext cx="2522851" cy="988548"/>
          </a:xfrm>
          <a:prstGeom prst="roundRect">
            <a:avLst>
              <a:gd name="adj" fmla="val 77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hape 2625"/>
          <p:cNvSpPr/>
          <p:nvPr/>
        </p:nvSpPr>
        <p:spPr>
          <a:xfrm>
            <a:off x="7454685" y="5211256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" name="Shape 2625"/>
          <p:cNvSpPr/>
          <p:nvPr/>
        </p:nvSpPr>
        <p:spPr>
          <a:xfrm>
            <a:off x="8083058" y="5242272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9" name="Shape 2625"/>
          <p:cNvSpPr/>
          <p:nvPr/>
        </p:nvSpPr>
        <p:spPr>
          <a:xfrm>
            <a:off x="9340444" y="5242272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0" name="Shape 2625"/>
          <p:cNvSpPr/>
          <p:nvPr/>
        </p:nvSpPr>
        <p:spPr>
          <a:xfrm>
            <a:off x="8711751" y="5242272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4150" y="4885624"/>
            <a:ext cx="750526" cy="1048741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>
            <a:off x="9883697" y="5423269"/>
            <a:ext cx="6858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30" descr="用户 轮廓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8357" y="4546920"/>
            <a:ext cx="533398" cy="533398"/>
          </a:xfrm>
          <a:prstGeom prst="rect">
            <a:avLst/>
          </a:prstGeom>
        </p:spPr>
      </p:pic>
      <p:pic>
        <p:nvPicPr>
          <p:cNvPr id="32" name="图形 31" descr="用户 轮廓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1781" y="5101469"/>
            <a:ext cx="533398" cy="533398"/>
          </a:xfrm>
          <a:prstGeom prst="rect">
            <a:avLst/>
          </a:prstGeom>
        </p:spPr>
      </p:pic>
      <p:pic>
        <p:nvPicPr>
          <p:cNvPr id="33" name="图形 32" descr="用户 轮廓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7367" y="5595428"/>
            <a:ext cx="533398" cy="533398"/>
          </a:xfrm>
          <a:prstGeom prst="rect">
            <a:avLst/>
          </a:prstGeom>
        </p:spPr>
      </p:pic>
      <p:cxnSp>
        <p:nvCxnSpPr>
          <p:cNvPr id="35" name="直接箭头连接符 34"/>
          <p:cNvCxnSpPr>
            <a:stCxn id="31" idx="3"/>
          </p:cNvCxnSpPr>
          <p:nvPr/>
        </p:nvCxnSpPr>
        <p:spPr>
          <a:xfrm>
            <a:off x="6351755" y="4813619"/>
            <a:ext cx="908580" cy="4785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3"/>
          </p:cNvCxnSpPr>
          <p:nvPr/>
        </p:nvCxnSpPr>
        <p:spPr>
          <a:xfrm>
            <a:off x="6315179" y="5368168"/>
            <a:ext cx="923448" cy="4182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</p:cNvCxnSpPr>
          <p:nvPr/>
        </p:nvCxnSpPr>
        <p:spPr>
          <a:xfrm flipV="1">
            <a:off x="6350765" y="5560383"/>
            <a:ext cx="902730" cy="301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770546" y="4903564"/>
            <a:ext cx="3715131" cy="1048741"/>
            <a:chOff x="916850" y="4903564"/>
            <a:chExt cx="3715131" cy="1048741"/>
          </a:xfrm>
        </p:grpSpPr>
        <p:pic>
          <p:nvPicPr>
            <p:cNvPr id="44" name="图形 43" descr="用户 轮廓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850" y="5108955"/>
              <a:ext cx="533398" cy="533398"/>
            </a:xfrm>
            <a:prstGeom prst="rect">
              <a:avLst/>
            </a:prstGeom>
          </p:spPr>
        </p:pic>
        <p:sp>
          <p:nvSpPr>
            <p:cNvPr id="45" name="矩形: 对角圆角 44"/>
            <p:cNvSpPr/>
            <p:nvPr/>
          </p:nvSpPr>
          <p:spPr>
            <a:xfrm>
              <a:off x="2068232" y="5206406"/>
              <a:ext cx="1021821" cy="353977"/>
            </a:xfrm>
            <a:prstGeom prst="round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SQL</a:t>
              </a:r>
              <a:endParaRPr lang="en-US" altLang="zh-CN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81455" y="4903564"/>
              <a:ext cx="750526" cy="1048741"/>
            </a:xfrm>
            <a:prstGeom prst="rect">
              <a:avLst/>
            </a:prstGeom>
          </p:spPr>
        </p:pic>
        <p:cxnSp>
          <p:nvCxnSpPr>
            <p:cNvPr id="47" name="直接箭头连接符 46"/>
            <p:cNvCxnSpPr>
              <a:stCxn id="44" idx="3"/>
              <a:endCxn id="45" idx="2"/>
            </p:cNvCxnSpPr>
            <p:nvPr/>
          </p:nvCxnSpPr>
          <p:spPr>
            <a:xfrm>
              <a:off x="1450248" y="5375654"/>
              <a:ext cx="617984" cy="774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3155886" y="5387033"/>
              <a:ext cx="68091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Shape 2625"/>
          <p:cNvSpPr/>
          <p:nvPr/>
        </p:nvSpPr>
        <p:spPr>
          <a:xfrm>
            <a:off x="2315542" y="4834511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508299" y="1771530"/>
            <a:ext cx="3199822" cy="1832472"/>
            <a:chOff x="8508299" y="1771530"/>
            <a:chExt cx="3199822" cy="1832472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8299" y="1771530"/>
              <a:ext cx="3199822" cy="1832472"/>
              <a:chOff x="806428" y="1647967"/>
              <a:chExt cx="3199822" cy="1832472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806430" y="1647967"/>
                <a:ext cx="3199820" cy="1832472"/>
              </a:xfrm>
              <a:prstGeom prst="roundRect">
                <a:avLst>
                  <a:gd name="adj" fmla="val 493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108000" bIns="72000">
                <a:spAutoFit/>
              </a:bodyPr>
              <a:lstStyle/>
              <a:p>
                <a:pPr marL="360045" lvl="1" indent="-285750" defTabSz="360045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资源重用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45" lvl="1" indent="-285750" defTabSz="360045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提升系统响应速度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45" lvl="1" indent="-285750" defTabSz="360045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避免数据库连接遗漏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7" name="矩形: 对角圆角 16"/>
              <p:cNvSpPr/>
              <p:nvPr/>
            </p:nvSpPr>
            <p:spPr>
              <a:xfrm>
                <a:off x="806428" y="1647967"/>
                <a:ext cx="1021821" cy="359301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优势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5" name="Shape 2476"/>
            <p:cNvSpPr/>
            <p:nvPr/>
          </p:nvSpPr>
          <p:spPr>
            <a:xfrm>
              <a:off x="8629810" y="1805651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chemeClr val="bg1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7659985" y="61065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数据库连接池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63" name="图形 62" descr="闹钟 轮廓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6744" y="6012515"/>
            <a:ext cx="352372" cy="352372"/>
          </a:xfrm>
          <a:prstGeom prst="rect">
            <a:avLst/>
          </a:prstGeom>
        </p:spPr>
      </p:pic>
      <p:pic>
        <p:nvPicPr>
          <p:cNvPr id="65" name="图形 64" descr="用户 轮廓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5978" y="5117557"/>
            <a:ext cx="533398" cy="533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10091 -0.19004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91 -0.19004 L -1.25E-6 -4.44444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949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27292 0.0838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423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12578 -0.11898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9" y="-594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17734 -0.03055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-0.11898 L 1.04167E-6 -3.7037E-7 " pathEditMode="relative" rAng="0" ptsTypes="AA">
                                      <p:cBhvr>
                                        <p:cTn id="9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5995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34 -0.03055 L 1.3314E-16 4.07407E-6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92 0.0838 L 1.25E-6 -2.59259E-6 " pathEditMode="relative" rAng="0" ptsTypes="AA">
                                      <p:cBhvr>
                                        <p:cTn id="1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" grpId="0" animBg="1"/>
      <p:bldP spid="3" grpId="0" animBg="1"/>
      <p:bldP spid="3" grpId="1" animBg="1"/>
      <p:bldP spid="3" grpId="2" animBg="1"/>
      <p:bldP spid="3" grpId="3" animBg="1"/>
      <p:bldP spid="3" grpId="4" animBg="1"/>
      <p:bldP spid="5" grpId="0" animBg="1"/>
      <p:bldP spid="5" grpId="1" animBg="1"/>
      <p:bldP spid="5" grpId="2" animBg="1"/>
      <p:bldP spid="19" grpId="0" animBg="1"/>
      <p:bldP spid="19" grpId="1" animBg="1"/>
      <p:bldP spid="19" grpId="2" animBg="1"/>
      <p:bldP spid="20" grpId="0" animBg="1"/>
      <p:bldP spid="54" grpId="0" animBg="1"/>
      <p:bldP spid="54" grpId="1" animBg="1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数据库连接池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3014290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常见产品：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355633" y="3723413"/>
            <a:ext cx="1233646" cy="1233646"/>
            <a:chOff x="2067816" y="2484088"/>
            <a:chExt cx="1233646" cy="1233646"/>
          </a:xfrm>
        </p:grpSpPr>
        <p:sp>
          <p:nvSpPr>
            <p:cNvPr id="40" name="Rounded Rectangle 66"/>
            <p:cNvSpPr/>
            <p:nvPr/>
          </p:nvSpPr>
          <p:spPr>
            <a:xfrm rot="2700000">
              <a:off x="2067816" y="2484088"/>
              <a:ext cx="1233646" cy="1233646"/>
            </a:xfrm>
            <a:prstGeom prst="roundRect">
              <a:avLst>
                <a:gd name="adj" fmla="val 8491"/>
              </a:avLst>
            </a:prstGeom>
            <a:gradFill flip="none" rotWithShape="1"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280606" y="2900856"/>
              <a:ext cx="808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C3P0</a:t>
              </a:r>
              <a:endPara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82600" y="3723412"/>
            <a:ext cx="1233646" cy="1233646"/>
            <a:chOff x="4606858" y="2484089"/>
            <a:chExt cx="1233646" cy="1233646"/>
          </a:xfrm>
        </p:grpSpPr>
        <p:sp>
          <p:nvSpPr>
            <p:cNvPr id="41" name="Rounded Rectangle 66"/>
            <p:cNvSpPr/>
            <p:nvPr/>
          </p:nvSpPr>
          <p:spPr>
            <a:xfrm rot="2700000">
              <a:off x="4606858" y="2484089"/>
              <a:ext cx="1233646" cy="1233646"/>
            </a:xfrm>
            <a:prstGeom prst="roundRect">
              <a:avLst>
                <a:gd name="adj" fmla="val 8491"/>
              </a:avLst>
            </a:prstGeom>
            <a:gradFill flip="none" rotWithShape="1"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813427" y="2902729"/>
              <a:ext cx="857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DBCP</a:t>
              </a:r>
              <a:endPara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09045" y="3723412"/>
            <a:ext cx="1233646" cy="1233646"/>
            <a:chOff x="7145899" y="2484089"/>
            <a:chExt cx="1233646" cy="1233646"/>
          </a:xfrm>
        </p:grpSpPr>
        <p:sp>
          <p:nvSpPr>
            <p:cNvPr id="42" name="Rounded Rectangle 66"/>
            <p:cNvSpPr/>
            <p:nvPr/>
          </p:nvSpPr>
          <p:spPr>
            <a:xfrm rot="2700000">
              <a:off x="7145899" y="2484089"/>
              <a:ext cx="1233646" cy="1233646"/>
            </a:xfrm>
            <a:prstGeom prst="roundRect">
              <a:avLst>
                <a:gd name="adj" fmla="val 8491"/>
              </a:avLst>
            </a:prstGeom>
            <a:gradFill flip="none" rotWithShape="1"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333916" y="2900856"/>
              <a:ext cx="922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Druid</a:t>
              </a:r>
              <a:endPara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5" name="文本占位符 1"/>
          <p:cNvSpPr txBox="1"/>
          <p:nvPr/>
        </p:nvSpPr>
        <p:spPr>
          <a:xfrm>
            <a:off x="710880" y="5265246"/>
            <a:ext cx="10698800" cy="13765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60045">
              <a:spcBef>
                <a:spcPts val="0"/>
              </a:spcBef>
              <a:buFont typeface="Wingdings" panose="05000000000000000000" pitchFamily="2" charset="2"/>
              <a:buChar char="l"/>
              <a:tabLst>
                <a:tab pos="359410" algn="l"/>
              </a:tabLst>
            </a:pPr>
            <a:r>
              <a:rPr lang="en-US" altLang="zh-CN"/>
              <a:t>Druid</a:t>
            </a:r>
            <a:r>
              <a:rPr lang="zh-CN" altLang="en-US"/>
              <a:t>（德鲁伊）</a:t>
            </a:r>
            <a:endParaRPr lang="en-US" altLang="zh-CN"/>
          </a:p>
          <a:p>
            <a:pPr marL="720090" lvl="1" indent="-285750" defTabSz="1797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Druid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连接池是阿里巴巴开源的数据库连接池项目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 indent="-285750" defTabSz="1797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功能强大，性能优秀，是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语言最好的数据库连接池之一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216954" y="3723411"/>
            <a:ext cx="1233646" cy="1233646"/>
            <a:chOff x="4606858" y="2484089"/>
            <a:chExt cx="1233646" cy="1233646"/>
          </a:xfrm>
        </p:grpSpPr>
        <p:sp>
          <p:nvSpPr>
            <p:cNvPr id="48" name="Rounded Rectangle 66"/>
            <p:cNvSpPr/>
            <p:nvPr/>
          </p:nvSpPr>
          <p:spPr>
            <a:xfrm rot="2700000">
              <a:off x="4606858" y="2484089"/>
              <a:ext cx="1233646" cy="1233646"/>
            </a:xfrm>
            <a:prstGeom prst="roundRect">
              <a:avLst>
                <a:gd name="adj" fmla="val 8491"/>
              </a:avLst>
            </a:prstGeom>
            <a:gradFill flip="none" rotWithShape="1"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619733" y="2807837"/>
              <a:ext cx="12078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Hikari</a:t>
              </a:r>
              <a:endParaRPr lang="en-US" altLang="zh-CN"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(springboot</a:t>
              </a:r>
              <a:r>
                <a:rPr lang="zh-CN" altLang="en-US" sz="1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默认</a:t>
              </a:r>
              <a:r>
                <a:rPr lang="en-US" altLang="zh-CN" sz="1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endParaRPr lang="zh-CN" altLang="en-US" sz="1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" name="文本占位符 1"/>
          <p:cNvSpPr txBox="1"/>
          <p:nvPr/>
        </p:nvSpPr>
        <p:spPr>
          <a:xfrm>
            <a:off x="710880" y="1658497"/>
            <a:ext cx="10698800" cy="469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l"/>
              <a:tabLst>
                <a:tab pos="215900" algn="l"/>
              </a:tabLst>
            </a:pPr>
            <a:r>
              <a:rPr lang="zh-CN" altLang="en-US"/>
              <a:t>标准接口：</a:t>
            </a:r>
            <a:r>
              <a:rPr lang="en-US" altLang="zh-CN"/>
              <a:t>DataSource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100136" y="2031918"/>
            <a:ext cx="10380984" cy="89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15900" algn="l"/>
              </a:tabLs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(sun)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提供的数据库连接池接口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由第三方组织实现此接口。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15900" algn="l"/>
              </a:tabLs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功能：获取连接 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507" y="2637889"/>
            <a:ext cx="4994294" cy="291006"/>
          </a:xfrm>
          <a:prstGeom prst="roundRect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9743173" cy="517190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切换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Druid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数据库连接池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数据库连接池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12572" y="2659231"/>
            <a:ext cx="9241482" cy="1600529"/>
            <a:chOff x="1212572" y="2257570"/>
            <a:chExt cx="9241482" cy="1600529"/>
          </a:xfrm>
        </p:grpSpPr>
        <p:sp>
          <p:nvSpPr>
            <p:cNvPr id="4" name="矩形: 圆角 3"/>
            <p:cNvSpPr/>
            <p:nvPr/>
          </p:nvSpPr>
          <p:spPr>
            <a:xfrm>
              <a:off x="1212572" y="2257570"/>
              <a:ext cx="9241482" cy="1600529"/>
            </a:xfrm>
            <a:prstGeom prst="roundRect">
              <a:avLst>
                <a:gd name="adj" fmla="val 492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bIns="108000"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&gt;com.alibaba&lt;/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&gt;druid-spring-boot-starter&lt;/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&gt;1.2.8&lt;/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对角圆角 7"/>
            <p:cNvSpPr/>
            <p:nvPr/>
          </p:nvSpPr>
          <p:spPr>
            <a:xfrm>
              <a:off x="9198919" y="3418482"/>
              <a:ext cx="1255135" cy="439615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pom.xml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" name="文本框 6">
            <a:hlinkClick r:id="rId1"/>
          </p:cNvPr>
          <p:cNvSpPr txBox="1"/>
          <p:nvPr/>
        </p:nvSpPr>
        <p:spPr>
          <a:xfrm>
            <a:off x="1110377" y="2116508"/>
            <a:ext cx="9241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官方地址：https://github.com/alibaba/druid/tree/master/druid-spring-boot-starter</a:t>
            </a:r>
            <a:endParaRPr lang="zh-CN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2572" y="4656247"/>
            <a:ext cx="9241482" cy="1600529"/>
            <a:chOff x="1212572" y="4186017"/>
            <a:chExt cx="9241482" cy="1600529"/>
          </a:xfrm>
        </p:grpSpPr>
        <p:sp>
          <p:nvSpPr>
            <p:cNvPr id="9" name="矩形: 圆角 8"/>
            <p:cNvSpPr/>
            <p:nvPr/>
          </p:nvSpPr>
          <p:spPr>
            <a:xfrm>
              <a:off x="1212572" y="4186017"/>
              <a:ext cx="9241482" cy="1600529"/>
            </a:xfrm>
            <a:prstGeom prst="roundRect">
              <a:avLst>
                <a:gd name="adj" fmla="val 492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bIns="108000"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spring.datasource.driver-class-name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com.mysql.cj.jdbc.Driver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spring.datasource.url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jdbc:mysql://localhost:3306/mybatis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spring.datasource.username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spring.datasource.password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1234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矩形: 对角圆角 12"/>
            <p:cNvSpPr/>
            <p:nvPr/>
          </p:nvSpPr>
          <p:spPr>
            <a:xfrm>
              <a:off x="8777068" y="5346931"/>
              <a:ext cx="1676986" cy="439615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application.properties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64412" y="4898790"/>
            <a:ext cx="9241482" cy="1600529"/>
            <a:chOff x="1212572" y="4186017"/>
            <a:chExt cx="9241482" cy="1600529"/>
          </a:xfrm>
        </p:grpSpPr>
        <p:sp>
          <p:nvSpPr>
            <p:cNvPr id="6" name="矩形: 圆角 5"/>
            <p:cNvSpPr/>
            <p:nvPr/>
          </p:nvSpPr>
          <p:spPr>
            <a:xfrm>
              <a:off x="1212572" y="4186017"/>
              <a:ext cx="9241482" cy="1600529"/>
            </a:xfrm>
            <a:prstGeom prst="roundRect">
              <a:avLst>
                <a:gd name="adj" fmla="val 492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bIns="108000"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spring.datasource.druid.driver-class-name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com.mysql.cj.jdbc.Driver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spring.datasource.druid.url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jdbc:mysql://localhost:3306/mybatis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spring.datasource.druid.username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spring.datasource.druid.password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1234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矩形: 对角圆角 9"/>
            <p:cNvSpPr/>
            <p:nvPr/>
          </p:nvSpPr>
          <p:spPr>
            <a:xfrm>
              <a:off x="8777068" y="5346931"/>
              <a:ext cx="1676986" cy="439615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application.properties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65733" y="5004575"/>
            <a:ext cx="416560" cy="13889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584" y="2407920"/>
            <a:ext cx="5760538" cy="2763520"/>
          </a:xfrm>
        </p:spPr>
        <p:txBody>
          <a:bodyPr/>
          <a:lstStyle/>
          <a:p>
            <a:r>
              <a:rPr lang="zh-CN" altLang="en-US"/>
              <a:t>数据库连接池</a:t>
            </a:r>
            <a:endParaRPr lang="en-US" altLang="zh-CN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是一个容器，负责分配、管理数据库连接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(Connection)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优势：资源复用、提升系统响应速度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C3P0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DBCP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Druid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Hikari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2099886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数据库连接池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lombok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771" y="1734025"/>
            <a:ext cx="5775649" cy="4905055"/>
          </a:xfrm>
          <a:prstGeom prst="roundRect">
            <a:avLst>
              <a:gd name="adj" fmla="val 251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10" name="矩形: 圆角 9"/>
          <p:cNvSpPr/>
          <p:nvPr/>
        </p:nvSpPr>
        <p:spPr>
          <a:xfrm>
            <a:off x="783771" y="3209731"/>
            <a:ext cx="5775649" cy="1469571"/>
          </a:xfrm>
          <a:prstGeom prst="roundRect">
            <a:avLst>
              <a:gd name="adj" fmla="val 4321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783771" y="4786605"/>
            <a:ext cx="5775649" cy="1852476"/>
          </a:xfrm>
          <a:prstGeom prst="roundRect">
            <a:avLst>
              <a:gd name="adj" fmla="val 4321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448668" y="3768973"/>
            <a:ext cx="1647332" cy="1647332"/>
          </a:xfrm>
          <a:prstGeom prst="flowChartConnector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4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臃肿</a:t>
            </a:r>
            <a:endParaRPr lang="zh-CN" altLang="en-US" sz="440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r="13272"/>
          <a:stretch>
            <a:fillRect/>
          </a:stretch>
        </p:blipFill>
        <p:spPr>
          <a:xfrm>
            <a:off x="8272916" y="3079468"/>
            <a:ext cx="3135313" cy="2214167"/>
          </a:xfrm>
          <a:prstGeom prst="roundRect">
            <a:avLst>
              <a:gd name="adj" fmla="val 486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15" name="箭头: 右 14"/>
          <p:cNvSpPr/>
          <p:nvPr/>
        </p:nvSpPr>
        <p:spPr>
          <a:xfrm>
            <a:off x="6798708" y="3853543"/>
            <a:ext cx="1234950" cy="755780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lombok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272916" y="3075261"/>
            <a:ext cx="3135312" cy="353739"/>
          </a:xfrm>
          <a:prstGeom prst="roundRect">
            <a:avLst>
              <a:gd name="adj" fmla="val 20262"/>
            </a:avLst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4591358" y="3248162"/>
            <a:ext cx="3567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8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Mybatis</a:t>
            </a:r>
            <a:endParaRPr lang="zh-CN" altLang="en-US" sz="8800" dirty="0">
              <a:solidFill>
                <a:srgbClr val="3530A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lombok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891841" cy="8263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 i="0">
                <a:solidFill>
                  <a:srgbClr val="4D4D4D"/>
                </a:solidFill>
                <a:effectLst/>
              </a:rPr>
              <a:t>Lombok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是一个</a:t>
            </a:r>
            <a:r>
              <a:rPr lang="zh-CN" altLang="en-US">
                <a:solidFill>
                  <a:srgbClr val="4D4D4D"/>
                </a:solidFill>
              </a:rPr>
              <a:t>实用的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Java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类库，能通过注解的形式自动生成构造器、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getter/setter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equals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hashcode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toString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等方法</a:t>
            </a:r>
            <a:r>
              <a:rPr lang="zh-CN" altLang="en-US">
                <a:solidFill>
                  <a:srgbClr val="4D4D4D"/>
                </a:solidFill>
              </a:rPr>
              <a:t>，并可以自动化生成日志变量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，简化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java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开发、提高效率。</a:t>
            </a:r>
            <a:endParaRPr lang="zh-CN" altLang="en-US"/>
          </a:p>
        </p:txBody>
      </p:sp>
      <p:graphicFrame>
        <p:nvGraphicFramePr>
          <p:cNvPr id="13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7048" y="2818307"/>
          <a:ext cx="10097904" cy="2746102"/>
        </p:xfrm>
        <a:graphic>
          <a:graphicData uri="http://schemas.openxmlformats.org/drawingml/2006/table">
            <a:tbl>
              <a:tblPr firstRow="1" bandRow="1">
                <a:solidFill>
                  <a:srgbClr val="56F8C5"/>
                </a:solidFill>
                <a:effectLst/>
                <a:tableStyleId>{21E4AEA4-8DFA-4A89-87EB-49C32662AFE0}</a:tableStyleId>
              </a:tblPr>
              <a:tblGrid>
                <a:gridCol w="2199044"/>
                <a:gridCol w="7898860"/>
              </a:tblGrid>
              <a:tr h="430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注解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                                                                              作用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38590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@Getter/@Setter</a:t>
                      </a:r>
                      <a:endParaRPr lang="en-US" altLang="zh-CN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为所有的属性提供</a:t>
                      </a:r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get/set</a:t>
                      </a:r>
                      <a:r>
                        <a:rPr lang="zh-CN" altLang="en-US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@ToString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会给类自动生成易阅读的 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 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@EqualsAndHashCode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根据类所拥有的非静态字段自动重写 </a:t>
                      </a:r>
                      <a:r>
                        <a:rPr lang="en-US" altLang="zh-CN" sz="1300" b="0" i="0" u="none" strike="noStrike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equals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方法和 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hashCode 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@Data</a:t>
                      </a:r>
                      <a:endParaRPr lang="zh-CN" altLang="en-US" sz="13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提供了更综合的生成代码功能（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@Getter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+ @Setter + @ToString + </a:t>
                      </a:r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@EqualsAndHashCode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</a:t>
                      </a:r>
                      <a:r>
                        <a:rPr lang="en-US" altLang="zh-CN" sz="1300" kern="120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NoArgsConstructor</a:t>
                      </a:r>
                      <a:endParaRPr lang="zh-CN" altLang="en-US" sz="13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为实体类生成无参的构造器方法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</a:t>
                      </a:r>
                      <a:r>
                        <a:rPr lang="en-US" altLang="zh-CN" sz="1300" kern="120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AllArgsConstructor</a:t>
                      </a:r>
                      <a:endParaRPr lang="zh-CN" altLang="en-US" sz="13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为实体类生成除了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static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修饰的字段之外带有各参数的构造器方法。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988142" y="5763640"/>
            <a:ext cx="10144275" cy="804692"/>
            <a:chOff x="1048333" y="5599088"/>
            <a:chExt cx="10144275" cy="804692"/>
          </a:xfrm>
        </p:grpSpPr>
        <p:sp>
          <p:nvSpPr>
            <p:cNvPr id="20" name="TextBox 6"/>
            <p:cNvSpPr txBox="1"/>
            <p:nvPr/>
          </p:nvSpPr>
          <p:spPr>
            <a:xfrm>
              <a:off x="1308129" y="5943954"/>
              <a:ext cx="9624579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Lombok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会在编译时，自动生成对应的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java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代码。我们使用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lombok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时，还需要安装一个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lombok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的插件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(idea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自带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)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48333" y="5599088"/>
              <a:ext cx="10144275" cy="804692"/>
              <a:chOff x="1097275" y="5693358"/>
              <a:chExt cx="10095333" cy="804692"/>
            </a:xfrm>
          </p:grpSpPr>
          <p:sp>
            <p:nvSpPr>
              <p:cNvPr id="22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97203" y="5693358"/>
                <a:ext cx="9995405" cy="80469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  <p:sp>
        <p:nvSpPr>
          <p:cNvPr id="2" name="矩形: 圆角 1"/>
          <p:cNvSpPr/>
          <p:nvPr/>
        </p:nvSpPr>
        <p:spPr>
          <a:xfrm>
            <a:off x="6950348" y="2450552"/>
            <a:ext cx="4748805" cy="1285804"/>
          </a:xfrm>
          <a:prstGeom prst="roundRect">
            <a:avLst>
              <a:gd name="adj" fmla="val 6296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bIns="108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&gt;org.projectlombok&lt;/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&gt;lombok&lt;/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205675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数据库连接池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79" y="2224768"/>
            <a:ext cx="3869179" cy="95580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Mybatis?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824579" y="4623947"/>
            <a:ext cx="10814641" cy="15026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500"/>
              <a:t>MyBatis</a:t>
            </a:r>
            <a:r>
              <a:rPr lang="zh-CN" altLang="en-US" sz="1500"/>
              <a:t>是一款优秀的 </a:t>
            </a:r>
            <a:r>
              <a:rPr lang="zh-CN" altLang="en-US" sz="1500" b="1">
                <a:solidFill>
                  <a:srgbClr val="C00000"/>
                </a:solidFill>
              </a:rPr>
              <a:t>持久层</a:t>
            </a:r>
            <a:r>
              <a:rPr lang="zh-CN" altLang="en-US" sz="1500">
                <a:solidFill>
                  <a:srgbClr val="C00000"/>
                </a:solidFill>
              </a:rPr>
              <a:t> </a:t>
            </a:r>
            <a:r>
              <a:rPr lang="zh-CN" altLang="en-US" sz="1500">
                <a:solidFill>
                  <a:schemeClr val="tx1"/>
                </a:solidFill>
              </a:rPr>
              <a:t>框架</a:t>
            </a:r>
            <a:r>
              <a:rPr lang="zh-CN" altLang="en-US" sz="1500"/>
              <a:t>，用于简化</a:t>
            </a:r>
            <a:r>
              <a:rPr lang="en-US" altLang="zh-CN" sz="1500"/>
              <a:t>JDBC</a:t>
            </a:r>
            <a:r>
              <a:rPr lang="zh-CN" altLang="en-US" sz="1500"/>
              <a:t>的开发。</a:t>
            </a:r>
            <a:endParaRPr lang="en-US" altLang="zh-CN" sz="15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500"/>
              <a:t>MyBatis</a:t>
            </a:r>
            <a:r>
              <a:rPr lang="zh-CN" altLang="en-US" sz="1500"/>
              <a:t>本是 </a:t>
            </a:r>
            <a:r>
              <a:rPr lang="en-US" altLang="zh-CN" sz="1500"/>
              <a:t>Apache</a:t>
            </a:r>
            <a:r>
              <a:rPr lang="zh-CN" altLang="en-US" sz="1500"/>
              <a:t>的一个开源项目</a:t>
            </a:r>
            <a:r>
              <a:rPr lang="en-US" altLang="zh-CN" sz="1500"/>
              <a:t>iBatis, 2010</a:t>
            </a:r>
            <a:r>
              <a:rPr lang="zh-CN" altLang="en-US" sz="1500"/>
              <a:t>年这个项目由</a:t>
            </a:r>
            <a:r>
              <a:rPr lang="en-US" altLang="zh-CN" sz="1500"/>
              <a:t>apache</a:t>
            </a:r>
            <a:r>
              <a:rPr lang="zh-CN" altLang="en-US" sz="1500"/>
              <a:t>迁移到了</a:t>
            </a:r>
            <a:r>
              <a:rPr lang="en-US" altLang="zh-CN" sz="1500"/>
              <a:t>google code</a:t>
            </a:r>
            <a:r>
              <a:rPr lang="zh-CN" altLang="en-US" sz="1500"/>
              <a:t>，并且改名为</a:t>
            </a:r>
            <a:r>
              <a:rPr lang="en-US" altLang="zh-CN" sz="1500"/>
              <a:t>MyBatis </a:t>
            </a:r>
            <a:r>
              <a:rPr lang="zh-CN" altLang="en-US" sz="1500"/>
              <a:t>。</a:t>
            </a:r>
            <a:r>
              <a:rPr lang="en-US" altLang="zh-CN" sz="1500"/>
              <a:t>2013</a:t>
            </a:r>
            <a:r>
              <a:rPr lang="zh-CN" altLang="en-US" sz="1500"/>
              <a:t>年</a:t>
            </a:r>
            <a:r>
              <a:rPr lang="en-US" altLang="zh-CN" sz="1500"/>
              <a:t>11</a:t>
            </a:r>
            <a:r>
              <a:rPr lang="zh-CN" altLang="en-US" sz="1500"/>
              <a:t>月迁移到</a:t>
            </a:r>
            <a:r>
              <a:rPr lang="en-US" altLang="zh-CN" sz="1500"/>
              <a:t>Github</a:t>
            </a:r>
            <a:r>
              <a:rPr lang="zh-CN" altLang="en-US" sz="1500"/>
              <a:t>。</a:t>
            </a:r>
            <a:endParaRPr lang="en-US" altLang="zh-CN" sz="15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500"/>
              <a:t>官网：</a:t>
            </a:r>
            <a:r>
              <a:rPr lang="en-US" altLang="zh-CN" sz="1500">
                <a:hlinkClick r:id="rId2"/>
              </a:rPr>
              <a:t>https://mybatis.org/mybatis-3/zh/index.html</a:t>
            </a:r>
            <a:r>
              <a:rPr lang="en-US" altLang="zh-CN" sz="1500"/>
              <a:t> </a:t>
            </a:r>
            <a:endParaRPr lang="en-US" altLang="zh-CN" sz="1500"/>
          </a:p>
        </p:txBody>
      </p:sp>
      <p:sp>
        <p:nvSpPr>
          <p:cNvPr id="11" name="矩形: 对角圆角 10"/>
          <p:cNvSpPr/>
          <p:nvPr/>
        </p:nvSpPr>
        <p:spPr>
          <a:xfrm>
            <a:off x="6065153" y="2171881"/>
            <a:ext cx="981125" cy="1636287"/>
          </a:xfrm>
          <a:prstGeom prst="round2Diag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: 对角圆角 13"/>
          <p:cNvSpPr/>
          <p:nvPr/>
        </p:nvSpPr>
        <p:spPr>
          <a:xfrm>
            <a:off x="9238397" y="2171881"/>
            <a:ext cx="981125" cy="1636287"/>
          </a:xfrm>
          <a:prstGeom prst="round2Diag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dao</a:t>
            </a: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对角圆角 14"/>
          <p:cNvSpPr/>
          <p:nvPr/>
        </p:nvSpPr>
        <p:spPr>
          <a:xfrm>
            <a:off x="7667269" y="2171881"/>
            <a:ext cx="981125" cy="1636287"/>
          </a:xfrm>
          <a:prstGeom prst="round2Diag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形 17" descr="数据库 纯色填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9834" y="2421101"/>
            <a:ext cx="1125970" cy="1125970"/>
          </a:xfrm>
          <a:prstGeom prst="rect">
            <a:avLst/>
          </a:prstGeom>
          <a:effectLst/>
        </p:spPr>
      </p:pic>
      <p:sp>
        <p:nvSpPr>
          <p:cNvPr id="19" name="箭头: 右 18"/>
          <p:cNvSpPr/>
          <p:nvPr/>
        </p:nvSpPr>
        <p:spPr>
          <a:xfrm>
            <a:off x="7117491" y="2792197"/>
            <a:ext cx="518700" cy="395653"/>
          </a:xfrm>
          <a:prstGeom prst="rightArrow">
            <a:avLst>
              <a:gd name="adj1" fmla="val 50000"/>
              <a:gd name="adj2" fmla="val 73256"/>
            </a:avLst>
          </a:prstGeom>
          <a:gradFill flip="none" rotWithShape="1">
            <a:gsLst>
              <a:gs pos="0">
                <a:srgbClr val="56F8C5">
                  <a:tint val="66000"/>
                  <a:satMod val="160000"/>
                </a:srgbClr>
              </a:gs>
              <a:gs pos="50000">
                <a:srgbClr val="56F8C5">
                  <a:tint val="44500"/>
                  <a:satMod val="160000"/>
                </a:srgbClr>
              </a:gs>
              <a:gs pos="100000">
                <a:srgbClr val="56F8C5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>
            <a:off x="8689898" y="2786260"/>
            <a:ext cx="518700" cy="395653"/>
          </a:xfrm>
          <a:prstGeom prst="rightArrow">
            <a:avLst>
              <a:gd name="adj1" fmla="val 50000"/>
              <a:gd name="adj2" fmla="val 73256"/>
            </a:avLst>
          </a:prstGeom>
          <a:gradFill flip="none" rotWithShape="1">
            <a:gsLst>
              <a:gs pos="0">
                <a:srgbClr val="56F8C5">
                  <a:tint val="66000"/>
                  <a:satMod val="160000"/>
                </a:srgbClr>
              </a:gs>
              <a:gs pos="50000">
                <a:srgbClr val="56F8C5">
                  <a:tint val="44500"/>
                  <a:satMod val="160000"/>
                </a:srgbClr>
              </a:gs>
              <a:gs pos="100000">
                <a:srgbClr val="56F8C5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>
            <a:off x="10249321" y="2786260"/>
            <a:ext cx="497441" cy="395653"/>
          </a:xfrm>
          <a:prstGeom prst="rightArrow">
            <a:avLst>
              <a:gd name="adj1" fmla="val 50000"/>
              <a:gd name="adj2" fmla="val 73256"/>
            </a:avLst>
          </a:prstGeom>
          <a:gradFill flip="none" rotWithShape="1">
            <a:gsLst>
              <a:gs pos="0">
                <a:srgbClr val="56F8C5">
                  <a:tint val="66000"/>
                  <a:satMod val="160000"/>
                </a:srgbClr>
              </a:gs>
              <a:gs pos="50000">
                <a:srgbClr val="56F8C5">
                  <a:tint val="44500"/>
                  <a:satMod val="160000"/>
                </a:srgbClr>
              </a:gs>
              <a:gs pos="100000">
                <a:srgbClr val="56F8C5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198886" y="309306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控制层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00431" y="309306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业务层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372130" y="309306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持久层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79" y="2254086"/>
            <a:ext cx="3659806" cy="841844"/>
          </a:xfrm>
          <a:prstGeom prst="rect">
            <a:avLst/>
          </a:prstGeom>
        </p:spPr>
      </p:pic>
      <p:sp>
        <p:nvSpPr>
          <p:cNvPr id="28" name="矩形: 圆角 27"/>
          <p:cNvSpPr/>
          <p:nvPr/>
        </p:nvSpPr>
        <p:spPr>
          <a:xfrm>
            <a:off x="5913302" y="2036643"/>
            <a:ext cx="5647939" cy="1900518"/>
          </a:xfrm>
          <a:prstGeom prst="roundRect">
            <a:avLst>
              <a:gd name="adj" fmla="val 5312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3.7037E-6 L 0.58177 -0.0025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41" y="-13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3682257"/>
          </a:xfrm>
        </p:spPr>
        <p:txBody>
          <a:bodyPr/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Mybatis</a:t>
            </a:r>
            <a:r>
              <a:rPr lang="zh-CN" altLang="en-US"/>
              <a:t>基础增删改查</a:t>
            </a:r>
            <a:endParaRPr lang="en-US" altLang="zh-CN"/>
          </a:p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969258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数据库连接池</a:t>
            </a:r>
            <a:endParaRPr lang="en-US" altLang="zh-CN"/>
          </a:p>
          <a:p>
            <a:r>
              <a:rPr lang="en-US" altLang="zh-CN"/>
              <a:t>lombok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840224" cy="1987919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数据库连接池</a:t>
            </a:r>
            <a:endParaRPr lang="en-US" altLang="zh-CN"/>
          </a:p>
          <a:p>
            <a:r>
              <a:rPr lang="en-US" altLang="zh-CN"/>
              <a:t>lombok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7332"/>
            <a:ext cx="4266896" cy="51719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Mybatis</a:t>
            </a:r>
            <a:r>
              <a:rPr lang="zh-CN" altLang="en-US"/>
              <a:t>查询所有用户数据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281" y="3006207"/>
            <a:ext cx="1266093" cy="1769163"/>
          </a:xfrm>
          <a:prstGeom prst="rect">
            <a:avLst/>
          </a:prstGeom>
        </p:spPr>
      </p:pic>
      <p:cxnSp>
        <p:nvCxnSpPr>
          <p:cNvPr id="31" name="!!直接箭头连接符 2"/>
          <p:cNvCxnSpPr/>
          <p:nvPr/>
        </p:nvCxnSpPr>
        <p:spPr>
          <a:xfrm>
            <a:off x="6203889" y="3785284"/>
            <a:ext cx="19801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!!直接箭头连接符 3"/>
          <p:cNvCxnSpPr/>
          <p:nvPr/>
        </p:nvCxnSpPr>
        <p:spPr>
          <a:xfrm flipH="1">
            <a:off x="6186305" y="4318138"/>
            <a:ext cx="19801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!!图片 37"/>
          <p:cNvPicPr>
            <a:picLocks noChangeAspect="1"/>
          </p:cNvPicPr>
          <p:nvPr/>
        </p:nvPicPr>
        <p:blipFill rotWithShape="1">
          <a:blip r:embed="rId2"/>
          <a:srcRect r="13328"/>
          <a:stretch>
            <a:fillRect/>
          </a:stretch>
        </p:blipFill>
        <p:spPr>
          <a:xfrm>
            <a:off x="1059879" y="2597076"/>
            <a:ext cx="4883721" cy="3029278"/>
          </a:xfrm>
          <a:prstGeom prst="roundRect">
            <a:avLst>
              <a:gd name="adj" fmla="val 280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34" y="3717191"/>
            <a:ext cx="1886606" cy="461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7332"/>
            <a:ext cx="4266896" cy="51719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Mybatis</a:t>
            </a:r>
            <a:r>
              <a:rPr lang="zh-CN" altLang="en-US"/>
              <a:t>查询所有用户数据</a:t>
            </a:r>
            <a:endParaRPr lang="zh-CN" altLang="en-US"/>
          </a:p>
        </p:txBody>
      </p:sp>
      <p:pic>
        <p:nvPicPr>
          <p:cNvPr id="39" name="!!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458" y="2842618"/>
            <a:ext cx="2895857" cy="21352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81" y="3006207"/>
            <a:ext cx="1266093" cy="1769163"/>
          </a:xfrm>
          <a:prstGeom prst="rect">
            <a:avLst/>
          </a:prstGeom>
        </p:spPr>
      </p:pic>
      <p:cxnSp>
        <p:nvCxnSpPr>
          <p:cNvPr id="3" name="!!直接箭头连接符 2"/>
          <p:cNvCxnSpPr/>
          <p:nvPr/>
        </p:nvCxnSpPr>
        <p:spPr>
          <a:xfrm>
            <a:off x="5521569" y="3785284"/>
            <a:ext cx="266247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!!直接箭头连接符 3"/>
          <p:cNvCxnSpPr/>
          <p:nvPr/>
        </p:nvCxnSpPr>
        <p:spPr>
          <a:xfrm flipH="1">
            <a:off x="5460023" y="4318138"/>
            <a:ext cx="270643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26" y="3890788"/>
            <a:ext cx="1730874" cy="423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46341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01494d48-4c9c-4174-bb79-2fd39b0d8371}"/>
</p:tagLst>
</file>

<file path=ppt/tags/tag2.xml><?xml version="1.0" encoding="utf-8"?>
<p:tagLst xmlns:p="http://schemas.openxmlformats.org/presentationml/2006/main">
  <p:tag name="KSO_WPP_MARK_KEY" val="e3fd8d6f-d3b7-4883-bfb0-ea1743e87366"/>
  <p:tag name="COMMONDATA" val="eyJoZGlkIjoiMTc5MTM3YjdkNmI2YjIyNjJmMDdjYzBlYzBiMzIxOGU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6502</Words>
  <Application>WPS 演示</Application>
  <PresentationFormat>宽屏</PresentationFormat>
  <Paragraphs>354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32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Alibaba PuHuiTi Medium</vt:lpstr>
      <vt:lpstr>Segoe UI</vt:lpstr>
      <vt:lpstr>微软雅黑</vt:lpstr>
      <vt:lpstr>Verdana</vt:lpstr>
      <vt:lpstr>阿里巴巴普惠体</vt:lpstr>
      <vt:lpstr>Alibaba PuHuiTi M</vt:lpstr>
      <vt:lpstr>华文楷体</vt:lpstr>
      <vt:lpstr>Alibaba PuHuiTi</vt:lpstr>
      <vt:lpstr>Segoe UI Light</vt:lpstr>
      <vt:lpstr>微软雅黑 Light</vt:lpstr>
      <vt:lpstr>汉仪尚巍流云体简</vt:lpstr>
      <vt:lpstr>Arial Unicode MS</vt:lpstr>
      <vt:lpstr>等线</vt:lpstr>
      <vt:lpstr>Gill Sans</vt:lpstr>
      <vt:lpstr>Arial</vt:lpstr>
      <vt:lpstr>等线 Light</vt:lpstr>
      <vt:lpstr>方正舒体</vt:lpstr>
      <vt:lpstr>inpin heiti</vt:lpstr>
      <vt:lpstr>Consolas</vt:lpstr>
      <vt:lpstr>Gill Sans MT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Web后端开发</vt:lpstr>
      <vt:lpstr>什么是Mybatis?</vt:lpstr>
      <vt:lpstr>PowerPoint 演示文稿</vt:lpstr>
      <vt:lpstr>Mybatis入门</vt:lpstr>
      <vt:lpstr>Mybatis入门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配置SQL提示</vt:lpstr>
      <vt:lpstr>配置SQL提示</vt:lpstr>
      <vt:lpstr>Mybatis入门</vt:lpstr>
      <vt:lpstr>JDBC介绍</vt:lpstr>
      <vt:lpstr>JDBC程序</vt:lpstr>
      <vt:lpstr>JDBC vs MyBatis</vt:lpstr>
      <vt:lpstr>Mybatis</vt:lpstr>
      <vt:lpstr>PowerPoint 演示文稿</vt:lpstr>
      <vt:lpstr>Mybatis入门</vt:lpstr>
      <vt:lpstr>数据库连接池</vt:lpstr>
      <vt:lpstr>数据库连接池</vt:lpstr>
      <vt:lpstr>数据库连接池</vt:lpstr>
      <vt:lpstr>PowerPoint 演示文稿</vt:lpstr>
      <vt:lpstr>Mybatis入门</vt:lpstr>
      <vt:lpstr>问题分析</vt:lpstr>
      <vt:lpstr>lombok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七彩的河</cp:lastModifiedBy>
  <cp:revision>7479</cp:revision>
  <dcterms:created xsi:type="dcterms:W3CDTF">2020-03-31T02:23:00Z</dcterms:created>
  <dcterms:modified xsi:type="dcterms:W3CDTF">2023-07-08T03:15:44Z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D91CC2CA51DB4098A6F0AC83B31B9131_12</vt:lpwstr>
  </property>
  <property fmtid="{D5CDD505-2E9C-101B-9397-08002B2CF9AE}" pid="3" name="KSOProductBuildVer">
    <vt:lpwstr>2052-11.1.0.14309</vt:lpwstr>
  </property>
</Properties>
</file>