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  <p:sldMasterId id="2147483656" r:id="rId5"/>
    <p:sldMasterId id="2147483662" r:id="rId6"/>
    <p:sldMasterId id="2147483664" r:id="rId7"/>
    <p:sldMasterId id="2147483685" r:id="rId8"/>
  </p:sldMasterIdLst>
  <p:notesMasterIdLst>
    <p:notesMasterId r:id="rId59"/>
  </p:notesMasterIdLst>
  <p:handoutMasterIdLst>
    <p:handoutMasterId r:id="rId60"/>
  </p:handoutMasterIdLst>
  <p:sldIdLst>
    <p:sldId id="462" r:id="rId9"/>
    <p:sldId id="1702" r:id="rId10"/>
    <p:sldId id="1772" r:id="rId11"/>
    <p:sldId id="1710" r:id="rId12"/>
    <p:sldId id="1771" r:id="rId13"/>
    <p:sldId id="1779" r:id="rId14"/>
    <p:sldId id="1780" r:id="rId15"/>
    <p:sldId id="1778" r:id="rId16"/>
    <p:sldId id="1777" r:id="rId17"/>
    <p:sldId id="1776" r:id="rId18"/>
    <p:sldId id="1775" r:id="rId19"/>
    <p:sldId id="1774" r:id="rId20"/>
    <p:sldId id="1808" r:id="rId21"/>
    <p:sldId id="1781" r:id="rId22"/>
    <p:sldId id="1789" r:id="rId23"/>
    <p:sldId id="1773" r:id="rId24"/>
    <p:sldId id="1788" r:id="rId25"/>
    <p:sldId id="1809" r:id="rId26"/>
    <p:sldId id="1790" r:id="rId27"/>
    <p:sldId id="1787" r:id="rId28"/>
    <p:sldId id="1786" r:id="rId29"/>
    <p:sldId id="1791" r:id="rId30"/>
    <p:sldId id="1785" r:id="rId31"/>
    <p:sldId id="1784" r:id="rId32"/>
    <p:sldId id="1792" r:id="rId33"/>
    <p:sldId id="1783" r:id="rId34"/>
    <p:sldId id="1782" r:id="rId35"/>
    <p:sldId id="1750" r:id="rId36"/>
    <p:sldId id="1816" r:id="rId37"/>
    <p:sldId id="1766" r:id="rId38"/>
    <p:sldId id="1810" r:id="rId39"/>
    <p:sldId id="1762" r:id="rId40"/>
    <p:sldId id="1811" r:id="rId41"/>
    <p:sldId id="1795" r:id="rId42"/>
    <p:sldId id="1817" r:id="rId43"/>
    <p:sldId id="1818" r:id="rId44"/>
    <p:sldId id="1796" r:id="rId45"/>
    <p:sldId id="1797" r:id="rId46"/>
    <p:sldId id="1798" r:id="rId47"/>
    <p:sldId id="1799" r:id="rId48"/>
    <p:sldId id="1800" r:id="rId49"/>
    <p:sldId id="1801" r:id="rId50"/>
    <p:sldId id="1812" r:id="rId51"/>
    <p:sldId id="1802" r:id="rId52"/>
    <p:sldId id="1803" r:id="rId53"/>
    <p:sldId id="1804" r:id="rId54"/>
    <p:sldId id="1805" r:id="rId55"/>
    <p:sldId id="1813" r:id="rId56"/>
    <p:sldId id="1807" r:id="rId57"/>
    <p:sldId id="1704" r:id="rId58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0000"/>
    <a:srgbClr val="FFC000"/>
    <a:srgbClr val="FCD5B5"/>
    <a:srgbClr val="000000"/>
    <a:srgbClr val="6F0D79"/>
    <a:srgbClr val="871094"/>
    <a:srgbClr val="148423"/>
    <a:srgbClr val="0E3EB6"/>
    <a:srgbClr val="3A6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2" autoAdjust="0"/>
    <p:restoredTop sz="92556" autoAdjust="0"/>
  </p:normalViewPr>
  <p:slideViewPr>
    <p:cSldViewPr snapToGrid="0">
      <p:cViewPr varScale="1">
        <p:scale>
          <a:sx n="87" d="100"/>
          <a:sy n="87" d="100"/>
        </p:scale>
        <p:origin x="60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5" Type="http://schemas.openxmlformats.org/officeDocument/2006/relationships/tags" Target="tags/tag1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Master" Target="slideMasters/slideMaster5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6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ybatis.net.cn/getting-started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101" y="3609850"/>
            <a:ext cx="2507197" cy="7849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预编译</a:t>
            </a:r>
            <a:r>
              <a:rPr lang="en-US" altLang="zh-CN"/>
              <a:t>SQL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71058" y="1592994"/>
            <a:ext cx="10578443" cy="1521488"/>
            <a:chOff x="771058" y="1592994"/>
            <a:chExt cx="10578443" cy="1521488"/>
          </a:xfrm>
        </p:grpSpPr>
        <p:grpSp>
          <p:nvGrpSpPr>
            <p:cNvPr id="7" name="组合 6"/>
            <p:cNvGrpSpPr/>
            <p:nvPr/>
          </p:nvGrpSpPr>
          <p:grpSpPr>
            <a:xfrm>
              <a:off x="771058" y="1592994"/>
              <a:ext cx="10578443" cy="1521488"/>
              <a:chOff x="806778" y="1685854"/>
              <a:chExt cx="10578443" cy="1521488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806778" y="1685855"/>
                <a:ext cx="10578443" cy="1521487"/>
              </a:xfrm>
              <a:prstGeom prst="roundRect">
                <a:avLst>
                  <a:gd name="adj" fmla="val 6657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742950" lvl="1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0" lang="zh-CN" altLang="en-US" sz="1600" b="0" i="0" u="none" strike="noStrike" cap="none" normalizeH="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性能更高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更安全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防止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SQL</a:t>
                </a: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注入</a:t>
                </a: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/>
              <p:cNvSpPr/>
              <p:nvPr/>
            </p:nvSpPr>
            <p:spPr>
              <a:xfrm>
                <a:off x="806779" y="1685854"/>
                <a:ext cx="134541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优势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476"/>
            <p:cNvSpPr/>
            <p:nvPr/>
          </p:nvSpPr>
          <p:spPr>
            <a:xfrm>
              <a:off x="954678" y="1664472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7521" y="3739698"/>
            <a:ext cx="4776827" cy="2234505"/>
            <a:chOff x="8203223" y="4601602"/>
            <a:chExt cx="3472962" cy="1761713"/>
          </a:xfrm>
        </p:grpSpPr>
        <p:sp>
          <p:nvSpPr>
            <p:cNvPr id="13" name="矩形: 对角圆角 12"/>
            <p:cNvSpPr/>
            <p:nvPr/>
          </p:nvSpPr>
          <p:spPr>
            <a:xfrm>
              <a:off x="8203223" y="4976446"/>
              <a:ext cx="3472962" cy="1386869"/>
            </a:xfrm>
            <a:prstGeom prst="round2DiagRect">
              <a:avLst>
                <a:gd name="adj1" fmla="val 1122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36592" y="4601602"/>
              <a:ext cx="606223" cy="365395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6" y="4499673"/>
            <a:ext cx="1257696" cy="927357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2229497" y="5007185"/>
            <a:ext cx="4132130" cy="286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/>
          <p:cNvSpPr/>
          <p:nvPr/>
        </p:nvSpPr>
        <p:spPr>
          <a:xfrm>
            <a:off x="9839544" y="4928081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2445427" y="4097487"/>
            <a:ext cx="3453092" cy="804372"/>
          </a:xfrm>
          <a:prstGeom prst="roundRect">
            <a:avLst>
              <a:gd name="adj" fmla="val 7739"/>
            </a:avLst>
          </a:prstGeom>
          <a:solidFill>
            <a:schemeClr val="accent6">
              <a:lumMod val="60000"/>
              <a:lumOff val="40000"/>
              <a:alpha val="43137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0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0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426468" y="5141160"/>
            <a:ext cx="3486187" cy="954767"/>
          </a:xfrm>
          <a:prstGeom prst="roundRect">
            <a:avLst>
              <a:gd name="adj" fmla="val 7359"/>
            </a:avLst>
          </a:prstGeom>
          <a:solidFill>
            <a:srgbClr val="56F8C5">
              <a:alpha val="43137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108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lang="zh-CN" altLang="zh-CN" sz="10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0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lang="en-US" altLang="zh-CN" sz="10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/>
                <a:ea typeface="阿里巴巴普惠体" panose="00020600040101010101" pitchFamily="18" charset="-122"/>
              </a:rPr>
              <a:t>3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71058" y="3593218"/>
            <a:ext cx="10578443" cy="2682913"/>
          </a:xfrm>
          <a:prstGeom prst="roundRect">
            <a:avLst>
              <a:gd name="adj" fmla="val 458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对角圆角 2"/>
          <p:cNvSpPr/>
          <p:nvPr/>
        </p:nvSpPr>
        <p:spPr>
          <a:xfrm>
            <a:off x="5338773" y="4620906"/>
            <a:ext cx="565004" cy="29414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3</a:t>
            </a:r>
            <a:r>
              <a:rPr lang="zh-CN" altLang="en-US" sz="1200"/>
              <a:t>次</a:t>
            </a:r>
            <a:endParaRPr lang="zh-CN" altLang="en-US" sz="1200"/>
          </a:p>
        </p:txBody>
      </p:sp>
      <p:sp>
        <p:nvSpPr>
          <p:cNvPr id="27" name="矩形: 对角圆角 26"/>
          <p:cNvSpPr/>
          <p:nvPr/>
        </p:nvSpPr>
        <p:spPr>
          <a:xfrm>
            <a:off x="5334559" y="5818075"/>
            <a:ext cx="584961" cy="29414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次</a:t>
            </a:r>
            <a:endParaRPr lang="zh-CN" altLang="en-US" sz="1200"/>
          </a:p>
        </p:txBody>
      </p:sp>
      <p:sp>
        <p:nvSpPr>
          <p:cNvPr id="6" name="流程图: 文档 5"/>
          <p:cNvSpPr/>
          <p:nvPr/>
        </p:nvSpPr>
        <p:spPr>
          <a:xfrm>
            <a:off x="10271983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: 对角圆角 33"/>
          <p:cNvSpPr/>
          <p:nvPr/>
        </p:nvSpPr>
        <p:spPr>
          <a:xfrm>
            <a:off x="6567854" y="4422531"/>
            <a:ext cx="3197678" cy="1433237"/>
          </a:xfrm>
          <a:prstGeom prst="round2DiagRect">
            <a:avLst/>
          </a:prstGeom>
          <a:solidFill>
            <a:srgbClr val="FF0000">
              <a:alpha val="18824"/>
            </a:srgbClr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文档 28"/>
          <p:cNvSpPr/>
          <p:nvPr/>
        </p:nvSpPr>
        <p:spPr>
          <a:xfrm>
            <a:off x="9017017" y="4603808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流程图: 文档 29"/>
          <p:cNvSpPr/>
          <p:nvPr/>
        </p:nvSpPr>
        <p:spPr>
          <a:xfrm>
            <a:off x="7897685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流程图: 文档 30"/>
          <p:cNvSpPr/>
          <p:nvPr/>
        </p:nvSpPr>
        <p:spPr>
          <a:xfrm>
            <a:off x="6811326" y="4615793"/>
            <a:ext cx="638766" cy="1021952"/>
          </a:xfrm>
          <a:prstGeom prst="flowChartDocumen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语法解析检查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箭头: 右 31"/>
          <p:cNvSpPr/>
          <p:nvPr/>
        </p:nvSpPr>
        <p:spPr>
          <a:xfrm>
            <a:off x="8613521" y="4932354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>
            <a:off x="7499197" y="4927733"/>
            <a:ext cx="355944" cy="310548"/>
          </a:xfrm>
          <a:prstGeom prst="rightArrow">
            <a:avLst>
              <a:gd name="adj1" fmla="val 50000"/>
              <a:gd name="adj2" fmla="val 55663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22377" y="5613837"/>
            <a:ext cx="50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4635" y="55148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性能更高</a:t>
            </a:r>
            <a:endParaRPr lang="zh-CN" altLang="en-US" sz="32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" grpId="0" animBg="1"/>
      <p:bldP spid="27" grpId="0" animBg="1"/>
      <p:bldP spid="6" grpId="0" animBg="1"/>
      <p:bldP spid="3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SQL</a:t>
            </a:r>
            <a:r>
              <a:rPr lang="zh-CN" altLang="en-US" b="1"/>
              <a:t>注入</a:t>
            </a:r>
            <a:r>
              <a:rPr lang="zh-CN" altLang="en-US"/>
              <a:t>是通过操作输入的数据来修改事先定义好的</a:t>
            </a:r>
            <a:r>
              <a:rPr lang="en-US" altLang="zh-CN"/>
              <a:t>SQL</a:t>
            </a:r>
            <a:r>
              <a:rPr lang="zh-CN" altLang="en-US"/>
              <a:t>语句，以达到执行代码对服务器进行</a:t>
            </a:r>
            <a:r>
              <a:rPr lang="zh-CN" altLang="en-US">
                <a:solidFill>
                  <a:srgbClr val="C00000"/>
                </a:solidFill>
              </a:rPr>
              <a:t>攻击</a:t>
            </a:r>
            <a:r>
              <a:rPr lang="zh-CN" altLang="en-US"/>
              <a:t>的方法。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568" y="2141395"/>
            <a:ext cx="8622792" cy="4416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参数占位符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36928" y="2105726"/>
            <a:ext cx="4753537" cy="3212405"/>
            <a:chOff x="1468771" y="3456207"/>
            <a:chExt cx="4753537" cy="3212405"/>
          </a:xfrm>
        </p:grpSpPr>
        <p:grpSp>
          <p:nvGrpSpPr>
            <p:cNvPr id="7" name="组合 6"/>
            <p:cNvGrpSpPr/>
            <p:nvPr/>
          </p:nvGrpSpPr>
          <p:grpSpPr>
            <a:xfrm>
              <a:off x="1468771" y="3456207"/>
              <a:ext cx="4753537" cy="3212405"/>
              <a:chOff x="1468771" y="3456207"/>
              <a:chExt cx="4753537" cy="3212405"/>
            </a:xfrm>
          </p:grpSpPr>
          <p:sp>
            <p:nvSpPr>
              <p:cNvPr id="9" name="矩形: 圆角 8"/>
              <p:cNvSpPr/>
              <p:nvPr/>
            </p:nvSpPr>
            <p:spPr bwMode="auto">
              <a:xfrm>
                <a:off x="1468771" y="3654175"/>
                <a:ext cx="4753537" cy="3014437"/>
              </a:xfrm>
              <a:prstGeom prst="roundRect">
                <a:avLst>
                  <a:gd name="adj" fmla="val 6396"/>
                </a:avLst>
              </a:prstGeom>
              <a:noFill/>
              <a:ln w="9525" cap="flat" cmpd="sng" algn="ctr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圆角 9"/>
              <p:cNvSpPr/>
              <p:nvPr/>
            </p:nvSpPr>
            <p:spPr bwMode="auto">
              <a:xfrm>
                <a:off x="2948091" y="3456207"/>
                <a:ext cx="1794895" cy="388706"/>
              </a:xfrm>
              <a:prstGeom prst="roundRect">
                <a:avLst>
                  <a:gd name="adj" fmla="val 18796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#{…}</a:t>
                </a:r>
                <a:endPara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文本占位符 11"/>
            <p:cNvSpPr txBox="1"/>
            <p:nvPr/>
          </p:nvSpPr>
          <p:spPr>
            <a:xfrm>
              <a:off x="1593882" y="4074570"/>
              <a:ext cx="4628426" cy="2194718"/>
            </a:xfrm>
            <a:prstGeom prst="rect">
              <a:avLst/>
            </a:prstGeom>
          </p:spPr>
          <p:txBody>
            <a:bodyPr/>
            <a:lstStyle>
              <a:lvl1pPr marL="171450" indent="-17145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defRPr sz="140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/>
                <a:t>执行</a:t>
              </a:r>
              <a:r>
                <a:rPr lang="en-US" altLang="zh-CN"/>
                <a:t>SQL</a:t>
              </a:r>
              <a:r>
                <a:rPr lang="zh-CN" altLang="en-US"/>
                <a:t>时，会将</a:t>
              </a:r>
              <a:r>
                <a:rPr lang="en-US" altLang="zh-CN"/>
                <a:t>#{…}</a:t>
              </a:r>
              <a:r>
                <a:rPr lang="zh-CN" altLang="en-US"/>
                <a:t>替换为</a:t>
              </a:r>
              <a:r>
                <a:rPr lang="en-US" altLang="zh-CN"/>
                <a:t>?</a:t>
              </a:r>
              <a:r>
                <a:rPr lang="zh-CN" altLang="en-US"/>
                <a:t>，生成预编译</a:t>
              </a:r>
              <a:r>
                <a:rPr lang="en-US" altLang="zh-CN"/>
                <a:t>SQL</a:t>
              </a:r>
              <a:r>
                <a:rPr lang="zh-CN" altLang="en-US"/>
                <a:t>，会自动设置参数值。</a:t>
              </a:r>
              <a:endParaRPr lang="en-US" altLang="zh-CN"/>
            </a:p>
            <a:p>
              <a:pPr>
                <a:lnSpc>
                  <a:spcPct val="200000"/>
                </a:lnSpc>
              </a:pPr>
              <a:r>
                <a:rPr lang="zh-CN" altLang="en-US"/>
                <a:t>使用时机：参数传递，都使用</a:t>
              </a:r>
              <a:r>
                <a:rPr lang="en-US" altLang="zh-CN"/>
                <a:t>#{…}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5767" y="2105726"/>
            <a:ext cx="4819587" cy="3212405"/>
            <a:chOff x="1468771" y="3456207"/>
            <a:chExt cx="4819587" cy="3212405"/>
          </a:xfrm>
        </p:grpSpPr>
        <p:grpSp>
          <p:nvGrpSpPr>
            <p:cNvPr id="12" name="组合 11"/>
            <p:cNvGrpSpPr/>
            <p:nvPr/>
          </p:nvGrpSpPr>
          <p:grpSpPr>
            <a:xfrm>
              <a:off x="1468771" y="3456207"/>
              <a:ext cx="4819587" cy="3212405"/>
              <a:chOff x="1468771" y="3456207"/>
              <a:chExt cx="4819587" cy="3212405"/>
            </a:xfrm>
          </p:grpSpPr>
          <p:sp>
            <p:nvSpPr>
              <p:cNvPr id="14" name="矩形: 圆角 13"/>
              <p:cNvSpPr/>
              <p:nvPr/>
            </p:nvSpPr>
            <p:spPr bwMode="auto">
              <a:xfrm>
                <a:off x="1468771" y="3654175"/>
                <a:ext cx="4819587" cy="3014437"/>
              </a:xfrm>
              <a:prstGeom prst="roundRect">
                <a:avLst>
                  <a:gd name="adj" fmla="val 6396"/>
                </a:avLst>
              </a:prstGeom>
              <a:noFill/>
              <a:ln w="9525" cap="flat" cmpd="sng" algn="ctr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  <a:alpha val="6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 bwMode="auto">
              <a:xfrm>
                <a:off x="3007593" y="3456207"/>
                <a:ext cx="1794895" cy="388706"/>
              </a:xfrm>
              <a:prstGeom prst="roundRect">
                <a:avLst>
                  <a:gd name="adj" fmla="val 21149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${…}</a:t>
                </a:r>
                <a:endPara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文本占位符 11"/>
            <p:cNvSpPr txBox="1"/>
            <p:nvPr/>
          </p:nvSpPr>
          <p:spPr>
            <a:xfrm>
              <a:off x="1593882" y="4074570"/>
              <a:ext cx="4622318" cy="2194718"/>
            </a:xfrm>
            <a:prstGeom prst="rect">
              <a:avLst/>
            </a:prstGeom>
          </p:spPr>
          <p:txBody>
            <a:bodyPr/>
            <a:lstStyle>
              <a:lvl1pPr marL="171450" indent="-17145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defRPr sz="140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/>
                <a:t>拼接</a:t>
              </a:r>
              <a:r>
                <a:rPr lang="en-US" altLang="zh-CN"/>
                <a:t>SQL</a:t>
              </a:r>
              <a:r>
                <a:rPr lang="zh-CN" altLang="en-US"/>
                <a:t>。直接将参数拼接在</a:t>
              </a:r>
              <a:r>
                <a:rPr lang="en-US" altLang="zh-CN"/>
                <a:t>SQL</a:t>
              </a:r>
              <a:r>
                <a:rPr lang="zh-CN" altLang="en-US"/>
                <a:t>语句中，存在</a:t>
              </a:r>
              <a:r>
                <a:rPr lang="en-US" altLang="zh-CN"/>
                <a:t>SQL</a:t>
              </a:r>
              <a:r>
                <a:rPr lang="zh-CN" altLang="en-US"/>
                <a:t>注入问题。</a:t>
              </a:r>
              <a:endParaRPr lang="en-US" altLang="zh-CN"/>
            </a:p>
            <a:p>
              <a:pPr>
                <a:lnSpc>
                  <a:spcPct val="200000"/>
                </a:lnSpc>
              </a:pPr>
              <a:r>
                <a:rPr lang="zh-CN" altLang="en-US"/>
                <a:t>使用时机：如果对表名、列表进行动态设置时使用。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25423" y="2338235"/>
            <a:ext cx="5760538" cy="603152"/>
          </a:xfrm>
        </p:spPr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删除员工</a:t>
            </a:r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5105665" y="3060344"/>
            <a:ext cx="4996697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05665" y="4156643"/>
            <a:ext cx="4996697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693302" y="4354574"/>
            <a:ext cx="2590583" cy="341447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08000" tIns="36000" rIns="36000" bIns="72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emp where id =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kumimoji="0" lang="zh-CN" altLang="zh-CN" sz="105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693301" y="3258275"/>
            <a:ext cx="2590583" cy="341447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08000" tIns="36000" rIns="36000" bIns="72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emp where id =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kumimoji="0" lang="zh-CN" altLang="zh-CN" sz="105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6693" y="28693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安全、高效</a:t>
            </a:r>
            <a:endParaRPr lang="zh-CN" altLang="en-US" sz="28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新增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418" y="1583430"/>
            <a:ext cx="10079164" cy="4913266"/>
          </a:xfrm>
          <a:prstGeom prst="roundRect">
            <a:avLst>
              <a:gd name="adj" fmla="val 196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90" y="2180671"/>
            <a:ext cx="4336156" cy="39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733406" y="4682995"/>
            <a:ext cx="10676274" cy="128876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gender, image, job, entrydate, dept_id,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#{gender}, #{image}, #{job}, #{entrydate}, #{deptId},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占位符 29"/>
          <p:cNvSpPr>
            <a:spLocks noGrp="1"/>
          </p:cNvSpPr>
          <p:nvPr>
            <p:ph type="body" sz="quarter" idx="11"/>
          </p:nvPr>
        </p:nvSpPr>
        <p:spPr>
          <a:xfrm>
            <a:off x="710880" y="1529767"/>
            <a:ext cx="10589706" cy="4676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733406" y="2088833"/>
            <a:ext cx="7795692" cy="784498"/>
          </a:xfrm>
          <a:prstGeom prst="roundRect">
            <a:avLst>
              <a:gd name="adj" fmla="val 57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18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'songyuanqiao'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'宋远桥'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'1.jpg'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'2012-10-09'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10:00:00'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10:00:00'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29"/>
          <p:cNvSpPr txBox="1"/>
          <p:nvPr/>
        </p:nvSpPr>
        <p:spPr>
          <a:xfrm>
            <a:off x="722143" y="4120462"/>
            <a:ext cx="10589706" cy="4676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7592" y="1002232"/>
            <a:ext cx="3357346" cy="330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build="p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</a:t>
            </a:r>
            <a:r>
              <a:rPr lang="en-US" altLang="zh-CN"/>
              <a:t>(</a:t>
            </a:r>
            <a:r>
              <a:rPr lang="zh-CN" altLang="en-US"/>
              <a:t>主键返回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2"/>
            <a:ext cx="6041612" cy="9343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描述：</a:t>
            </a:r>
            <a:r>
              <a:rPr lang="zh-CN" altLang="en-US" sz="1600"/>
              <a:t>在数据添加成功后，需要获取插入数据库数据的主键</a:t>
            </a:r>
            <a:r>
              <a:rPr lang="zh-CN" altLang="en-US"/>
              <a:t>。如：添加套餐数据时，还需要维护套餐菜品关系表数据。</a:t>
            </a:r>
            <a:endParaRPr lang="en-US" altLang="zh-CN"/>
          </a:p>
        </p:txBody>
      </p:sp>
      <p:sp>
        <p:nvSpPr>
          <p:cNvPr id="12" name="矩形: 圆角 11"/>
          <p:cNvSpPr/>
          <p:nvPr/>
        </p:nvSpPr>
        <p:spPr>
          <a:xfrm>
            <a:off x="944482" y="4911201"/>
            <a:ext cx="10231595" cy="167238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@Options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useGeneratedKeys =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200">
              <a:solidFill>
                <a:srgbClr val="9E880D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gender, image, job, entrydate, dept_id,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#{gender}, #{image}, #{job}, #{entrydate}, #{deptId},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4"/>
          <p:cNvSpPr txBox="1"/>
          <p:nvPr/>
        </p:nvSpPr>
        <p:spPr>
          <a:xfrm>
            <a:off x="721961" y="4394011"/>
            <a:ext cx="596248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实现：</a:t>
            </a:r>
            <a:endParaRPr lang="en-US" altLang="zh-CN"/>
          </a:p>
        </p:txBody>
      </p:sp>
      <p:sp>
        <p:nvSpPr>
          <p:cNvPr id="15" name="矩形: 圆角 14"/>
          <p:cNvSpPr/>
          <p:nvPr/>
        </p:nvSpPr>
        <p:spPr>
          <a:xfrm>
            <a:off x="1015923" y="5101770"/>
            <a:ext cx="4229100" cy="26396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45023" y="5201757"/>
            <a:ext cx="37978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会自动将生成的主键值，赋值给</a:t>
            </a:r>
            <a:r>
              <a:rPr lang="en-US" altLang="zh-CN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</a:t>
            </a:r>
            <a:r>
              <a:rPr lang="en-US" altLang="zh-CN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3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zh-CN" altLang="en-US" sz="13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7817" y="771254"/>
            <a:ext cx="4318392" cy="4122363"/>
          </a:xfrm>
          <a:prstGeom prst="roundRect">
            <a:avLst>
              <a:gd name="adj" fmla="val 195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11" name="组合 10"/>
          <p:cNvGrpSpPr/>
          <p:nvPr/>
        </p:nvGrpSpPr>
        <p:grpSpPr>
          <a:xfrm>
            <a:off x="9132032" y="739580"/>
            <a:ext cx="2875084" cy="1017032"/>
            <a:chOff x="3381861" y="2141395"/>
            <a:chExt cx="2875084" cy="1017032"/>
          </a:xfrm>
        </p:grpSpPr>
        <p:sp>
          <p:nvSpPr>
            <p:cNvPr id="9" name="思想气泡: 云 8"/>
            <p:cNvSpPr/>
            <p:nvPr/>
          </p:nvSpPr>
          <p:spPr>
            <a:xfrm>
              <a:off x="3381861" y="2141395"/>
              <a:ext cx="2875084" cy="1017032"/>
            </a:xfrm>
            <a:prstGeom prst="cloudCallout">
              <a:avLst>
                <a:gd name="adj1" fmla="val -46449"/>
                <a:gd name="adj2" fmla="val 958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78468" y="2254033"/>
              <a:ext cx="2678476" cy="79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先保存套餐信息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并获取</a:t>
              </a:r>
              <a:r>
                <a:rPr lang="zh-CN" altLang="en-US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套餐</a:t>
              </a:r>
              <a:r>
                <a:rPr lang="en-US" altLang="zh-CN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然后再保存套餐菜品关联信息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需要记录</a:t>
              </a:r>
              <a:r>
                <a:rPr lang="zh-CN" altLang="en-US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套餐</a:t>
              </a:r>
              <a:r>
                <a:rPr lang="en-US" altLang="zh-CN" sz="105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、菜品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ID)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27645" y="1496976"/>
            <a:ext cx="5760538" cy="567983"/>
          </a:xfrm>
        </p:spPr>
        <p:txBody>
          <a:bodyPr/>
          <a:lstStyle/>
          <a:p>
            <a:r>
              <a:rPr lang="zh-CN" altLang="en-US"/>
              <a:t>新增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205047" y="2175559"/>
            <a:ext cx="6253574" cy="1559110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36000" rIns="36000" bIns="36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@Options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useGeneratedKeys =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获取返回的主键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 into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emp(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username, name, entrydate, create_time, update_time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"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values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#{username}, #{name}, #{entrydate}, #{createTime}, #{updateTime}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 sz="120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331834" y="3429000"/>
            <a:ext cx="3320515" cy="3023655"/>
          </a:xfrm>
          <a:prstGeom prst="roundRect">
            <a:avLst>
              <a:gd name="adj" fmla="val 247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更新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521563"/>
          </a:xfrm>
        </p:spPr>
        <p:txBody>
          <a:bodyPr/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Mybatis</a:t>
            </a:r>
            <a:r>
              <a:rPr lang="zh-CN" altLang="en-US">
                <a:solidFill>
                  <a:srgbClr val="C00000"/>
                </a:solidFill>
              </a:rPr>
              <a:t>基础操作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418" y="1583430"/>
            <a:ext cx="10079164" cy="4913266"/>
          </a:xfrm>
          <a:prstGeom prst="roundRect">
            <a:avLst>
              <a:gd name="adj" fmla="val 196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36" y="1977980"/>
            <a:ext cx="4473328" cy="3962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7290688" cy="4646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(</a:t>
            </a: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更新员工信息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568" y="1191597"/>
            <a:ext cx="3675316" cy="3255816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901019" y="2193615"/>
            <a:ext cx="6910410" cy="782586"/>
          </a:xfrm>
          <a:prstGeom prst="roundRect">
            <a:avLst>
              <a:gd name="adj" fmla="val 57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1800">
              <a:lnSpc>
                <a:spcPct val="200000"/>
              </a:lnSpc>
            </a:pP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'songdaxia'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'宋大侠'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'1.jpg'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'2012-01-01'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'2022-10-01 12:12:12'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710880" y="4447413"/>
            <a:ext cx="7290688" cy="4646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901019" y="5010032"/>
            <a:ext cx="10231595" cy="1288764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@Update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=#{username},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=#{name},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=#{gender},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=#{image},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=#{job},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=#{entrydate},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dept_id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=#{deptId},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=#{updateTime}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emp);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查询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查询（根据</a:t>
            </a:r>
            <a:r>
              <a:rPr lang="en-US" altLang="zh-CN"/>
              <a:t>ID</a:t>
            </a:r>
            <a:r>
              <a:rPr lang="zh-CN" altLang="en-US"/>
              <a:t>查询）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539877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1145227"/>
            <a:ext cx="5398770" cy="8531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79" y="2155960"/>
            <a:ext cx="3525481" cy="3725036"/>
          </a:xfrm>
          <a:prstGeom prst="roundRect">
            <a:avLst>
              <a:gd name="adj" fmla="val 278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箭头: 虚尾 7"/>
          <p:cNvSpPr/>
          <p:nvPr/>
        </p:nvSpPr>
        <p:spPr>
          <a:xfrm rot="5400000">
            <a:off x="10923530" y="2096934"/>
            <a:ext cx="673814" cy="298486"/>
          </a:xfrm>
          <a:prstGeom prst="stripedRightArrow">
            <a:avLst>
              <a:gd name="adj1" fmla="val 50000"/>
              <a:gd name="adj2" fmla="val 12191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32192" y="2155015"/>
            <a:ext cx="7075975" cy="421503"/>
          </a:xfrm>
          <a:prstGeom prst="roundRect">
            <a:avLst>
              <a:gd name="adj" fmla="val 14393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200" i="1">
                <a:solidFill>
                  <a:srgbClr val="080808"/>
                </a:solidFill>
                <a:latin typeface="Arial Unicode MS"/>
                <a:ea typeface="JetBrains Mono"/>
              </a:rPr>
              <a:t>* </a:t>
            </a:r>
            <a:r>
              <a:rPr lang="en-US" altLang="zh-CN" sz="1200" i="1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Arial Unicode MS"/>
                <a:ea typeface="JetBrains Mono"/>
              </a:rPr>
              <a:t>19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4"/>
          <p:cNvSpPr txBox="1"/>
          <p:nvPr/>
        </p:nvSpPr>
        <p:spPr>
          <a:xfrm>
            <a:off x="710880" y="3764292"/>
            <a:ext cx="539877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1032192" y="4347537"/>
            <a:ext cx="7075975" cy="800535"/>
          </a:xfrm>
          <a:prstGeom prst="roundRect">
            <a:avLst>
              <a:gd name="adj" fmla="val 9479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9987" y="6122841"/>
            <a:ext cx="10784805" cy="311935"/>
            <a:chOff x="1029987" y="6122841"/>
            <a:chExt cx="10784805" cy="3119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988" y="6122841"/>
              <a:ext cx="10784804" cy="311935"/>
            </a:xfrm>
            <a:prstGeom prst="roundRect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6" name="矩形: 圆角 15"/>
            <p:cNvSpPr/>
            <p:nvPr/>
          </p:nvSpPr>
          <p:spPr>
            <a:xfrm>
              <a:off x="1029987" y="6122841"/>
              <a:ext cx="10784803" cy="311934"/>
            </a:xfrm>
            <a:prstGeom prst="roundRect">
              <a:avLst/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607670" y="6390812"/>
            <a:ext cx="3086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1" grpId="0" build="p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数据封装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909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ea typeface="阿里巴巴普惠体" panose="00020600040101010101"/>
              </a:rPr>
              <a:t>实体类属性名 和 数据库表查询返回的字段名一致，</a:t>
            </a:r>
            <a:r>
              <a:rPr lang="en-US" altLang="zh-CN" sz="1600">
                <a:ea typeface="阿里巴巴普惠体" panose="00020600040101010101"/>
              </a:rPr>
              <a:t>mybatis</a:t>
            </a:r>
            <a:r>
              <a:rPr lang="zh-CN" altLang="en-US" sz="1600">
                <a:ea typeface="阿里巴巴普惠体" panose="00020600040101010101"/>
              </a:rPr>
              <a:t>会自动封装。</a:t>
            </a:r>
            <a:endParaRPr lang="en-US" altLang="zh-CN" sz="160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ea typeface="阿里巴巴普惠体" panose="00020600040101010101"/>
              </a:rPr>
              <a:t>如果</a:t>
            </a:r>
            <a:r>
              <a:rPr lang="zh-CN" altLang="en-US" sz="1600">
                <a:ea typeface="阿里巴巴普惠体" panose="00020600040101010101"/>
              </a:rPr>
              <a:t>实体类属性名 和 数据库表查询返回的字段名不一致，不能自动封装。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2615186"/>
            <a:ext cx="3998976" cy="3749040"/>
          </a:xfrm>
          <a:prstGeom prst="roundRect">
            <a:avLst>
              <a:gd name="adj" fmla="val 276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30" y="2615185"/>
            <a:ext cx="3900426" cy="3749040"/>
          </a:xfrm>
          <a:prstGeom prst="roundRect">
            <a:avLst>
              <a:gd name="adj" fmla="val 325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/>
          <p:cNvSpPr/>
          <p:nvPr/>
        </p:nvSpPr>
        <p:spPr>
          <a:xfrm>
            <a:off x="1021080" y="5212080"/>
            <a:ext cx="3998976" cy="822960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6739130" y="5471720"/>
            <a:ext cx="3900426" cy="822960"/>
          </a:xfrm>
          <a:prstGeom prst="roundRect">
            <a:avLst>
              <a:gd name="adj" fmla="val 0"/>
            </a:avLst>
          </a:prstGeom>
          <a:solidFill>
            <a:srgbClr val="FF0000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1021080" y="2960851"/>
            <a:ext cx="3998976" cy="2165063"/>
          </a:xfrm>
          <a:prstGeom prst="roundRect">
            <a:avLst>
              <a:gd name="adj" fmla="val 0"/>
            </a:avLst>
          </a:prstGeom>
          <a:solidFill>
            <a:srgbClr val="00B050">
              <a:alpha val="20000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6739130" y="3220491"/>
            <a:ext cx="3900426" cy="2181683"/>
          </a:xfrm>
          <a:prstGeom prst="roundRect">
            <a:avLst>
              <a:gd name="adj" fmla="val 0"/>
            </a:avLst>
          </a:prstGeom>
          <a:solidFill>
            <a:srgbClr val="00B050">
              <a:alpha val="20000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数据封装</a:t>
            </a:r>
            <a:endParaRPr lang="zh-CN" altLang="en-US"/>
          </a:p>
        </p:txBody>
      </p:sp>
      <p:sp>
        <p:nvSpPr>
          <p:cNvPr id="10" name="文本占位符 4"/>
          <p:cNvSpPr txBox="1"/>
          <p:nvPr/>
        </p:nvSpPr>
        <p:spPr>
          <a:xfrm>
            <a:off x="710880" y="1519422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1800">
              <a:buFont typeface="Wingdings" panose="05000000000000000000" pitchFamily="2" charset="2"/>
              <a:buChar char="l"/>
            </a:pPr>
            <a:r>
              <a:rPr lang="zh-CN" altLang="en-US" b="1"/>
              <a:t>起别名</a:t>
            </a:r>
            <a:r>
              <a:rPr lang="zh-CN" altLang="en-US"/>
              <a:t>：</a:t>
            </a:r>
            <a:r>
              <a:rPr lang="zh-CN" altLang="en-US" sz="1600">
                <a:ea typeface="阿里巴巴普惠体" panose="00020600040101010101"/>
              </a:rPr>
              <a:t>在</a:t>
            </a:r>
            <a:r>
              <a:rPr lang="en-US" altLang="zh-CN" sz="1600">
                <a:ea typeface="阿里巴巴普惠体" panose="00020600040101010101"/>
              </a:rPr>
              <a:t>SQL</a:t>
            </a:r>
            <a:r>
              <a:rPr lang="zh-CN" altLang="en-US" sz="1600">
                <a:ea typeface="阿里巴巴普惠体" panose="00020600040101010101"/>
              </a:rPr>
              <a:t>语句中，对不一样的列名起别名，别名和实体类属性名一样。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1" name="文本占位符 4"/>
          <p:cNvSpPr txBox="1"/>
          <p:nvPr/>
        </p:nvSpPr>
        <p:spPr>
          <a:xfrm>
            <a:off x="710879" y="5382402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1800">
              <a:buFont typeface="Wingdings" panose="05000000000000000000" pitchFamily="2" charset="2"/>
              <a:buChar char="l"/>
            </a:pPr>
            <a:r>
              <a:rPr lang="zh-CN" altLang="en-US" b="1"/>
              <a:t>开启驼峰命名</a:t>
            </a:r>
            <a:r>
              <a:rPr lang="zh-CN" altLang="en-US"/>
              <a:t>：如果字段名与属性名符合驼峰命名规则，</a:t>
            </a:r>
            <a:r>
              <a:rPr lang="en-US" altLang="zh-CN"/>
              <a:t>mybatis</a:t>
            </a:r>
            <a:r>
              <a:rPr lang="zh-CN" altLang="en-US"/>
              <a:t>会自动通过驼峰命名规则映射</a:t>
            </a:r>
            <a:r>
              <a:rPr lang="zh-CN" altLang="en-US" sz="1600">
                <a:ea typeface="阿里巴巴普惠体" panose="00020600040101010101"/>
              </a:rPr>
              <a:t>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2" name="文本占位符 4"/>
          <p:cNvSpPr txBox="1"/>
          <p:nvPr/>
        </p:nvSpPr>
        <p:spPr>
          <a:xfrm>
            <a:off x="710879" y="3004271"/>
            <a:ext cx="10368440" cy="494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31800">
              <a:buFont typeface="Wingdings" panose="05000000000000000000" pitchFamily="2" charset="2"/>
              <a:buChar char="l"/>
            </a:pPr>
            <a:r>
              <a:rPr lang="zh-CN" altLang="en-US" b="1"/>
              <a:t>手动结果映射</a:t>
            </a:r>
            <a:r>
              <a:rPr lang="zh-CN" altLang="en-US"/>
              <a:t>：通过 </a:t>
            </a:r>
            <a:r>
              <a:rPr lang="en-US" altLang="zh-CN"/>
              <a:t>@Results</a:t>
            </a:r>
            <a:r>
              <a:rPr lang="zh-CN" altLang="en-US"/>
              <a:t>及</a:t>
            </a:r>
            <a:r>
              <a:rPr lang="en-US" altLang="zh-CN"/>
              <a:t>@Result </a:t>
            </a:r>
            <a:r>
              <a:rPr lang="zh-CN" altLang="en-US"/>
              <a:t>进行手动结果映射</a:t>
            </a:r>
            <a:r>
              <a:rPr lang="zh-CN" altLang="en-US" sz="1600">
                <a:ea typeface="阿里巴巴普惠体" panose="00020600040101010101"/>
              </a:rPr>
              <a:t>。</a:t>
            </a:r>
            <a:endParaRPr lang="en-US" altLang="zh-CN" sz="1600">
              <a:ea typeface="阿里巴巴普惠体" panose="00020600040101010101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41240" y="1967629"/>
            <a:ext cx="10368440" cy="949308"/>
          </a:xfrm>
          <a:prstGeom prst="roundRect">
            <a:avLst>
              <a:gd name="adj" fmla="val 71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id, username, password, name, gender, image, job, entrydate, dept_id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createTime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update_time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updateTime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#{id}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041240" y="3449867"/>
            <a:ext cx="10368440" cy="1856882"/>
          </a:xfrm>
          <a:prstGeom prst="roundRect">
            <a:avLst>
              <a:gd name="adj" fmla="val 7175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E3EB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#{id}"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@Results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({</a:t>
            </a:r>
            <a:endParaRPr lang="en-US" altLang="zh-CN" sz="12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"dept_id"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"deptId"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"create_time"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"createTime"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@Result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(column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"update_time"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property =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"updateTime"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)})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lang="zh-CN" altLang="zh-CN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041240" y="5877058"/>
            <a:ext cx="10297001" cy="558800"/>
          </a:xfrm>
          <a:prstGeom prst="roundRect">
            <a:avLst>
              <a:gd name="adj" fmla="val 9049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#开启驼峰命名自动映射，即从数据库</a:t>
            </a:r>
            <a:r>
              <a:rPr lang="zh-CN" altLang="en-US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 a_column 映射到Java 属性名 aColumn。</a:t>
            </a:r>
            <a:b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mybatis.configuration.map-underscore-to-camel-case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kumimoji="0" lang="zh-CN" altLang="zh-CN" sz="12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1820" y="585576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推荐</a:t>
            </a:r>
            <a:endParaRPr lang="zh-CN" altLang="en-US" sz="4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5" grpId="0" animBg="1"/>
      <p:bldP spid="17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查询（条件查询）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298" y="1665351"/>
            <a:ext cx="9878343" cy="4909185"/>
          </a:xfrm>
          <a:prstGeom prst="roundRect">
            <a:avLst>
              <a:gd name="adj" fmla="val 204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" name="文本框 1"/>
          <p:cNvSpPr txBox="1"/>
          <p:nvPr/>
        </p:nvSpPr>
        <p:spPr>
          <a:xfrm>
            <a:off x="2725445" y="18998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</a:rPr>
              <a:t>张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6871" y="18744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+mn-lt"/>
                <a:ea typeface="+mn-ea"/>
              </a:rPr>
              <a:t>男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4761" y="1695225"/>
            <a:ext cx="910918" cy="28814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</a:rPr>
              <a:t>2010-01-01</a:t>
            </a:r>
            <a:endParaRPr lang="zh-CN" altLang="en-US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0364" y="1683216"/>
            <a:ext cx="10246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</a:rPr>
              <a:t>2020-01-01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查询（条件查询）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1032192" y="2155015"/>
            <a:ext cx="10516680" cy="421503"/>
          </a:xfrm>
          <a:prstGeom prst="roundRect">
            <a:avLst>
              <a:gd name="adj" fmla="val 14393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en-US" altLang="zh-CN" sz="1200" i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like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'%张%'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20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between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'2010-01-01'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'2020-01-01 '</a:t>
            </a:r>
            <a:r>
              <a:rPr lang="en-US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lang="zh-CN" altLang="zh-CN" sz="120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710880" y="2990088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032192" y="3520898"/>
            <a:ext cx="10377488" cy="1060246"/>
          </a:xfrm>
          <a:prstGeom prst="roundRect">
            <a:avLst>
              <a:gd name="adj" fmla="val 663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like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'%${name}%'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#{gender}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between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#{begin}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#{end}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593592" y="3607404"/>
            <a:ext cx="1719072" cy="374904"/>
          </a:xfrm>
          <a:prstGeom prst="roundRect">
            <a:avLst>
              <a:gd name="adj" fmla="val 0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041336" y="5233795"/>
            <a:ext cx="10377488" cy="1060246"/>
          </a:xfrm>
          <a:prstGeom prst="roundRect">
            <a:avLst>
              <a:gd name="adj" fmla="val 663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like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concat(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,#{name},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'%'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#{gender}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between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#{begin}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4842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#{end}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E3EB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611880" y="5326680"/>
            <a:ext cx="2502408" cy="374904"/>
          </a:xfrm>
          <a:prstGeom prst="roundRect">
            <a:avLst>
              <a:gd name="adj" fmla="val 0"/>
            </a:avLst>
          </a:prstGeom>
          <a:solidFill>
            <a:srgbClr val="14842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对角圆角 15"/>
          <p:cNvSpPr/>
          <p:nvPr/>
        </p:nvSpPr>
        <p:spPr>
          <a:xfrm>
            <a:off x="8511032" y="4251960"/>
            <a:ext cx="2907792" cy="338328"/>
          </a:xfrm>
          <a:prstGeom prst="round2DiagRect">
            <a:avLst>
              <a:gd name="adj1" fmla="val 22072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性能低、不安全、存在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注入问题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对角圆角 16"/>
          <p:cNvSpPr/>
          <p:nvPr/>
        </p:nvSpPr>
        <p:spPr>
          <a:xfrm>
            <a:off x="6308288" y="3651108"/>
            <a:ext cx="75833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对角圆角 17"/>
          <p:cNvSpPr/>
          <p:nvPr/>
        </p:nvSpPr>
        <p:spPr>
          <a:xfrm>
            <a:off x="8780016" y="3641626"/>
            <a:ext cx="656947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对角圆角 18"/>
          <p:cNvSpPr/>
          <p:nvPr/>
        </p:nvSpPr>
        <p:spPr>
          <a:xfrm>
            <a:off x="9746362" y="3641626"/>
            <a:ext cx="50734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对角圆角 20"/>
          <p:cNvSpPr/>
          <p:nvPr/>
        </p:nvSpPr>
        <p:spPr>
          <a:xfrm>
            <a:off x="4031030" y="4199249"/>
            <a:ext cx="549847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对角圆角 21"/>
          <p:cNvSpPr/>
          <p:nvPr/>
        </p:nvSpPr>
        <p:spPr>
          <a:xfrm>
            <a:off x="5444060" y="4199249"/>
            <a:ext cx="441835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对角圆角 22"/>
          <p:cNvSpPr/>
          <p:nvPr/>
        </p:nvSpPr>
        <p:spPr>
          <a:xfrm>
            <a:off x="6749079" y="4199249"/>
            <a:ext cx="317548" cy="313444"/>
          </a:xfrm>
          <a:prstGeom prst="round2Diag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64959" y="56305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推荐</a:t>
            </a:r>
            <a:endParaRPr lang="zh-CN" altLang="en-US" sz="4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参数名说明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0880" y="1697824"/>
            <a:ext cx="1022590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2.x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300" y="2204833"/>
            <a:ext cx="8284623" cy="894712"/>
          </a:xfrm>
          <a:prstGeom prst="roundRect">
            <a:avLst>
              <a:gd name="adj" fmla="val 7808"/>
            </a:avLst>
          </a:prstGeom>
          <a:ln w="6350">
            <a:solidFill>
              <a:schemeClr val="tx1"/>
            </a:solidFill>
            <a:prstDash val="dash"/>
          </a:ln>
        </p:spPr>
      </p:pic>
      <p:sp>
        <p:nvSpPr>
          <p:cNvPr id="21" name="文本框 20"/>
          <p:cNvSpPr txBox="1"/>
          <p:nvPr/>
        </p:nvSpPr>
        <p:spPr>
          <a:xfrm>
            <a:off x="710880" y="3844854"/>
            <a:ext cx="1022590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1.x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00" y="4350460"/>
            <a:ext cx="8369879" cy="1205426"/>
          </a:xfrm>
          <a:prstGeom prst="roundRect">
            <a:avLst>
              <a:gd name="adj" fmla="val 760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grpSp>
        <p:nvGrpSpPr>
          <p:cNvPr id="16" name="组合 15"/>
          <p:cNvGrpSpPr/>
          <p:nvPr/>
        </p:nvGrpSpPr>
        <p:grpSpPr>
          <a:xfrm>
            <a:off x="2515956" y="3135001"/>
            <a:ext cx="8420830" cy="596821"/>
            <a:chOff x="2515956" y="3135001"/>
            <a:chExt cx="8420830" cy="59682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956" y="3145031"/>
              <a:ext cx="8420830" cy="58679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14" name="矩形: 圆角 13"/>
            <p:cNvSpPr/>
            <p:nvPr/>
          </p:nvSpPr>
          <p:spPr>
            <a:xfrm>
              <a:off x="2515956" y="3135001"/>
              <a:ext cx="8420830" cy="595340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11433" y="5741464"/>
            <a:ext cx="8066227" cy="624951"/>
            <a:chOff x="2811433" y="5741464"/>
            <a:chExt cx="8066227" cy="62495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433" y="5741464"/>
              <a:ext cx="8066227" cy="62495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15" name="矩形: 圆角 14"/>
            <p:cNvSpPr/>
            <p:nvPr/>
          </p:nvSpPr>
          <p:spPr>
            <a:xfrm>
              <a:off x="2811433" y="5747391"/>
              <a:ext cx="8066227" cy="619024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530788" y="2308194"/>
            <a:ext cx="565212" cy="2211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3454893" y="2785493"/>
            <a:ext cx="415771" cy="20332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/>
          <p:cNvCxnSpPr>
            <a:endCxn id="19" idx="0"/>
          </p:cNvCxnSpPr>
          <p:nvPr/>
        </p:nvCxnSpPr>
        <p:spPr>
          <a:xfrm rot="10800000" flipV="1">
            <a:off x="3662780" y="2396971"/>
            <a:ext cx="1868009" cy="388522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443491" y="4496541"/>
            <a:ext cx="565212" cy="2211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2820073" y="4953173"/>
            <a:ext cx="1112733" cy="2070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/>
          <p:cNvCxnSpPr>
            <a:stCxn id="27" idx="1"/>
            <a:endCxn id="28" idx="0"/>
          </p:cNvCxnSpPr>
          <p:nvPr/>
        </p:nvCxnSpPr>
        <p:spPr>
          <a:xfrm rot="10800000" flipV="1">
            <a:off x="3376441" y="4607135"/>
            <a:ext cx="2067051" cy="346038"/>
          </a:xfrm>
          <a:prstGeom prst="curvedConnector2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317002" y="2768759"/>
            <a:ext cx="3536852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0"/>
          </a:xfrm>
        </p:spPr>
        <p:txBody>
          <a:bodyPr/>
          <a:lstStyle/>
          <a:p>
            <a:r>
              <a:rPr lang="zh-CN" altLang="en-US"/>
              <a:t>根据资料中提供的</a:t>
            </a:r>
            <a:r>
              <a:rPr lang="en-US" altLang="zh-CN"/>
              <a:t>《tlias</a:t>
            </a:r>
            <a:r>
              <a:rPr lang="zh-CN" altLang="en-US"/>
              <a:t>智能学习辅助系统</a:t>
            </a:r>
            <a:r>
              <a:rPr lang="en-US" altLang="zh-CN"/>
              <a:t>》</a:t>
            </a:r>
            <a:r>
              <a:rPr lang="zh-CN" altLang="en-US"/>
              <a:t>页面原型及需求，完成员工管理的需求开发。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482" y="2141395"/>
            <a:ext cx="7244861" cy="4042196"/>
          </a:xfrm>
          <a:prstGeom prst="roundRect">
            <a:avLst>
              <a:gd name="adj" fmla="val 256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51" y="2901368"/>
            <a:ext cx="3312319" cy="3537359"/>
          </a:xfrm>
          <a:prstGeom prst="roundRect">
            <a:avLst>
              <a:gd name="adj" fmla="val 34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28" y="3152016"/>
            <a:ext cx="3391450" cy="3550640"/>
          </a:xfrm>
          <a:prstGeom prst="roundRect">
            <a:avLst>
              <a:gd name="adj" fmla="val 2447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07" y="3750617"/>
            <a:ext cx="3482642" cy="1707028"/>
          </a:xfrm>
          <a:prstGeom prst="roundRect">
            <a:avLst>
              <a:gd name="adj" fmla="val 533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23" name="组合 22"/>
          <p:cNvGrpSpPr/>
          <p:nvPr/>
        </p:nvGrpSpPr>
        <p:grpSpPr>
          <a:xfrm>
            <a:off x="8772112" y="2535906"/>
            <a:ext cx="2837705" cy="3513960"/>
            <a:chOff x="8855459" y="2386437"/>
            <a:chExt cx="2837705" cy="3513960"/>
          </a:xfrm>
        </p:grpSpPr>
        <p:sp>
          <p:nvSpPr>
            <p:cNvPr id="16" name="文本占位符 4"/>
            <p:cNvSpPr txBox="1"/>
            <p:nvPr/>
          </p:nvSpPr>
          <p:spPr>
            <a:xfrm>
              <a:off x="8989496" y="2849375"/>
              <a:ext cx="2703668" cy="30510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7950" indent="-179705" defTabSz="144145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3510" algn="l"/>
                  <a:tab pos="179705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查询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717550" lvl="4" indent="-285750" defTabSz="144145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3510" algn="l"/>
                  <a:tab pos="179705" algn="l"/>
                </a:tabLs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查询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17550" lvl="4" indent="-285750" defTabSz="144145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3510" algn="l"/>
                  <a:tab pos="179705" algn="l"/>
                </a:tabLst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07950" indent="-179705" defTabSz="144145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3510" algn="l"/>
                  <a:tab pos="179705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新增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07950" indent="-179705" defTabSz="144145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3510" algn="l"/>
                  <a:tab pos="179705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07950" indent="-179705" defTabSz="144145">
                <a:spcBef>
                  <a:spcPts val="0"/>
                </a:spcBef>
                <a:buFont typeface="Wingdings" panose="05000000000000000000" pitchFamily="2" charset="2"/>
                <a:buChar char="l"/>
                <a:tabLst>
                  <a:tab pos="143510" algn="l"/>
                  <a:tab pos="179705" algn="l"/>
                </a:tabLst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删除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717550" lvl="4" indent="-285750" defTabSz="144145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3510" algn="l"/>
                  <a:tab pos="179705" algn="l"/>
                </a:tabLst>
              </a:pP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删除</a:t>
              </a:r>
              <a:endPara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17550" lvl="4" indent="-285750" defTabSz="144145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Char char="u"/>
                <a:tabLst>
                  <a:tab pos="143510" algn="l"/>
                  <a:tab pos="179705" algn="l"/>
                </a:tabLst>
              </a:pP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根据主键</a:t>
              </a:r>
              <a:r>
                <a:rPr lang="en-US" altLang="zh-CN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批量删除</a:t>
              </a:r>
              <a:endPara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8855459" y="2635284"/>
              <a:ext cx="2837705" cy="3054418"/>
            </a:xfrm>
            <a:prstGeom prst="roundRect">
              <a:avLst>
                <a:gd name="adj" fmla="val 3401"/>
              </a:avLst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对角圆角 20"/>
            <p:cNvSpPr/>
            <p:nvPr/>
          </p:nvSpPr>
          <p:spPr>
            <a:xfrm>
              <a:off x="9550408" y="2386437"/>
              <a:ext cx="1447806" cy="462938"/>
            </a:xfrm>
            <a:prstGeom prst="round2DiagRect">
              <a:avLst>
                <a:gd name="adj1" fmla="val 21093"/>
                <a:gd name="adj2" fmla="val 19277"/>
              </a:avLst>
            </a:prstGeom>
            <a:solidFill>
              <a:srgbClr val="C00000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功能列表</a:t>
              </a:r>
              <a:endPara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71058" y="1592994"/>
            <a:ext cx="10578443" cy="1698664"/>
            <a:chOff x="806778" y="1685854"/>
            <a:chExt cx="10578443" cy="1698664"/>
          </a:xfrm>
        </p:grpSpPr>
        <p:sp>
          <p:nvSpPr>
            <p:cNvPr id="17" name="矩形: 圆角 16"/>
            <p:cNvSpPr/>
            <p:nvPr/>
          </p:nvSpPr>
          <p:spPr>
            <a:xfrm>
              <a:off x="806778" y="1685855"/>
              <a:ext cx="10578443" cy="1698663"/>
            </a:xfrm>
            <a:prstGeom prst="roundRect">
              <a:avLst>
                <a:gd name="adj" fmla="val 6657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 bIns="3600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映射文件的名称与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接口名称一致，并且将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接口放置在相同包下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（同包同名）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映射文件的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属性为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接口全限定名一致。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映射文件中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sql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语句的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接口中的方法名一致，并保持返回类型一致。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806779" y="1685854"/>
              <a:ext cx="1345416" cy="422417"/>
            </a:xfrm>
            <a:prstGeom prst="round2DiagRect">
              <a:avLst>
                <a:gd name="adj1" fmla="val 21937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45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规范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9" name="Shape 2621"/>
          <p:cNvSpPr/>
          <p:nvPr/>
        </p:nvSpPr>
        <p:spPr>
          <a:xfrm>
            <a:off x="1013574" y="166447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635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0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058" y="3429000"/>
            <a:ext cx="3627206" cy="3108392"/>
          </a:xfrm>
          <a:prstGeom prst="roundRect">
            <a:avLst>
              <a:gd name="adj" fmla="val 2938"/>
            </a:avLst>
          </a:prstGeom>
          <a:ln w="6350">
            <a:solidFill>
              <a:schemeClr val="tx1"/>
            </a:solidFill>
            <a:prstDash val="dash"/>
          </a:ln>
        </p:spPr>
      </p:pic>
      <p:sp>
        <p:nvSpPr>
          <p:cNvPr id="22" name="矩形 21"/>
          <p:cNvSpPr/>
          <p:nvPr/>
        </p:nvSpPr>
        <p:spPr>
          <a:xfrm>
            <a:off x="771058" y="4677506"/>
            <a:ext cx="3627206" cy="237393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2424" y="5677483"/>
            <a:ext cx="3627206" cy="237393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617719" y="3429000"/>
            <a:ext cx="6740573" cy="1107831"/>
            <a:chOff x="4617719" y="3429000"/>
            <a:chExt cx="6740573" cy="1107831"/>
          </a:xfrm>
        </p:grpSpPr>
        <p:sp>
          <p:nvSpPr>
            <p:cNvPr id="14" name="矩形: 圆角 13"/>
            <p:cNvSpPr/>
            <p:nvPr/>
          </p:nvSpPr>
          <p:spPr>
            <a:xfrm>
              <a:off x="4617719" y="3429000"/>
              <a:ext cx="6731781" cy="1107831"/>
            </a:xfrm>
            <a:prstGeom prst="roundRect">
              <a:avLst>
                <a:gd name="adj" fmla="val 7034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lang="zh-CN" altLang="zh-CN" sz="12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interface </a:t>
              </a:r>
              <a:r>
                <a:rPr lang="en-US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lang="zh-CN" altLang="zh-CN" sz="1200" i="1">
                  <a:solidFill>
                    <a:srgbClr val="8C8C8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 i="1">
                  <a:solidFill>
                    <a:srgbClr val="8C8C8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en-US" altLang="zh-CN" sz="12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 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 , </a:t>
              </a:r>
              <a:r>
                <a:rPr lang="zh-CN" altLang="zh-CN" sz="12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end);</a:t>
              </a:r>
              <a:endParaRPr lang="en-US" altLang="zh-CN" sz="1200" i="1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/>
            <p:cNvSpPr/>
            <p:nvPr/>
          </p:nvSpPr>
          <p:spPr>
            <a:xfrm>
              <a:off x="10234246" y="3429001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45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17720" y="4822199"/>
            <a:ext cx="6740572" cy="1710568"/>
            <a:chOff x="4617720" y="4822199"/>
            <a:chExt cx="6740572" cy="1710568"/>
          </a:xfrm>
        </p:grpSpPr>
        <p:sp>
          <p:nvSpPr>
            <p:cNvPr id="11" name="矩形: 圆角 10"/>
            <p:cNvSpPr/>
            <p:nvPr/>
          </p:nvSpPr>
          <p:spPr>
            <a:xfrm>
              <a:off x="4617720" y="4822199"/>
              <a:ext cx="6731780" cy="1710568"/>
            </a:xfrm>
            <a:prstGeom prst="roundRect">
              <a:avLst>
                <a:gd name="adj" fmla="val 7034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="com.itheima.mapper.EmpMapper"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="list"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resultType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="com.itheima.pojo.Emp"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select * from emp where name like concat('%',#{name},'%') and gender = #{gender}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     and entrydate between #{begin} and #{end} order by update_time desc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矩形: 对角圆角 25"/>
            <p:cNvSpPr/>
            <p:nvPr/>
          </p:nvSpPr>
          <p:spPr>
            <a:xfrm>
              <a:off x="10234246" y="4822199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45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877576" y="3727425"/>
            <a:ext cx="931597" cy="285281"/>
          </a:xfrm>
          <a:prstGeom prst="rect">
            <a:avLst/>
          </a:prstGeom>
          <a:solidFill>
            <a:srgbClr val="6F0D79">
              <a:alpha val="24706"/>
            </a:srgbClr>
          </a:solidFill>
          <a:ln w="6350">
            <a:solidFill>
              <a:srgbClr val="871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33973" y="4870854"/>
            <a:ext cx="3505841" cy="285281"/>
          </a:xfrm>
          <a:prstGeom prst="rect">
            <a:avLst/>
          </a:prstGeom>
          <a:solidFill>
            <a:srgbClr val="6F0D79">
              <a:alpha val="24706"/>
            </a:srgbClr>
          </a:solidFill>
          <a:ln w="6350">
            <a:solidFill>
              <a:srgbClr val="871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196614" y="4043607"/>
            <a:ext cx="284086" cy="235430"/>
          </a:xfrm>
          <a:prstGeom prst="rect">
            <a:avLst/>
          </a:prstGeom>
          <a:solidFill>
            <a:srgbClr val="FFFF00">
              <a:alpha val="24706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25094" y="5187033"/>
            <a:ext cx="593965" cy="254470"/>
          </a:xfrm>
          <a:prstGeom prst="rect">
            <a:avLst/>
          </a:prstGeom>
          <a:solidFill>
            <a:srgbClr val="FFFF00">
              <a:alpha val="24706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17720" y="4822199"/>
            <a:ext cx="6740572" cy="1710568"/>
            <a:chOff x="4617720" y="4822199"/>
            <a:chExt cx="6740572" cy="1710568"/>
          </a:xfrm>
        </p:grpSpPr>
        <p:sp>
          <p:nvSpPr>
            <p:cNvPr id="3" name="矩形: 圆角 2"/>
            <p:cNvSpPr/>
            <p:nvPr/>
          </p:nvSpPr>
          <p:spPr>
            <a:xfrm>
              <a:off x="4617720" y="4822199"/>
              <a:ext cx="6731780" cy="1710568"/>
            </a:xfrm>
            <a:prstGeom prst="roundRect">
              <a:avLst>
                <a:gd name="adj" fmla="val 7034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namespace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</a:t>
              </a:r>
              <a:r>
                <a:rPr lang="en-US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itheima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</a:t>
              </a:r>
              <a:r>
                <a:rPr lang="en-US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abc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 </a:t>
              </a:r>
              <a:r>
                <a:rPr lang="zh-CN" altLang="zh-CN" sz="1200">
                  <a:solidFill>
                    <a:srgbClr val="174AD4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resultType</a:t>
              </a:r>
              <a:r>
                <a:rPr lang="zh-CN" altLang="zh-CN" sz="12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="com.itheima.pojo.Emp"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select * from emp where name like concat('%',#{name},'%') and gender = #{gender}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     and entrydate between #{begin} and #{end} order by update_time desc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lang="zh-CN" altLang="zh-CN" sz="12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zh-CN" sz="12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lang="zh-CN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" name="矩形: 对角圆角 4"/>
            <p:cNvSpPr/>
            <p:nvPr/>
          </p:nvSpPr>
          <p:spPr>
            <a:xfrm>
              <a:off x="10234246" y="4822199"/>
              <a:ext cx="1124046" cy="351692"/>
            </a:xfrm>
            <a:prstGeom prst="round2DiagRect">
              <a:avLst>
                <a:gd name="adj1" fmla="val 0"/>
                <a:gd name="adj2" fmla="val 22896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algn="ctr" defTabSz="360045"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映射文件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zh-CN" altLang="en-US"/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49813"/>
          </a:xfrm>
        </p:spPr>
        <p:txBody>
          <a:bodyPr/>
          <a:lstStyle/>
          <a:p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MybatisX</a:t>
            </a:r>
            <a:r>
              <a:rPr lang="en-US" altLang="zh-CN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是一款基于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IDEA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的快速开发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Mybatis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的插件，为</a:t>
            </a:r>
            <a:r>
              <a:rPr lang="zh-CN" altLang="en-US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效率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而生。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安装：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774" y="3007424"/>
            <a:ext cx="8421354" cy="2566900"/>
          </a:xfrm>
          <a:prstGeom prst="roundRect">
            <a:avLst>
              <a:gd name="adj" fmla="val 560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63280" y="2816380"/>
            <a:ext cx="10698800" cy="517191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官方说明：</a:t>
            </a:r>
            <a:r>
              <a:rPr lang="en-US" altLang="zh-CN">
                <a:solidFill>
                  <a:srgbClr val="C00000"/>
                </a:solidFill>
                <a:hlinkClick r:id="rId1"/>
              </a:rPr>
              <a:t>https://mybatis.net.cn/getting-started.html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文本占位符 7"/>
          <p:cNvSpPr txBox="1"/>
          <p:nvPr/>
        </p:nvSpPr>
        <p:spPr>
          <a:xfrm>
            <a:off x="863280" y="1776605"/>
            <a:ext cx="10698800" cy="890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的注解，主要是来完成一些简单的增删改查功能。如果需要实现复杂的</a:t>
            </a:r>
            <a:r>
              <a:rPr lang="en-US" altLang="zh-CN"/>
              <a:t>SQL</a:t>
            </a:r>
            <a:r>
              <a:rPr lang="zh-CN" altLang="en-US"/>
              <a:t>功能，建议使用</a:t>
            </a:r>
            <a:r>
              <a:rPr lang="en-US" altLang="zh-CN"/>
              <a:t>XML</a:t>
            </a:r>
            <a:r>
              <a:rPr lang="zh-CN" altLang="en-US"/>
              <a:t>来配置映射语句。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1830576"/>
          </a:xfrm>
        </p:spPr>
        <p:txBody>
          <a:bodyPr/>
          <a:lstStyle/>
          <a:p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/>
              <a:t>映射文件定义规范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514363" y="2877475"/>
            <a:ext cx="5760539" cy="1373819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文件的名称与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接口名称一致，并且放置在相同包下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（同包同名）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接口全限定名一致。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接口中的方法名一致。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28651" y="2768759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随着用户的输入或外部条件的变化而变化的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语句，我们称为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61" y="2100649"/>
            <a:ext cx="7103401" cy="3443886"/>
          </a:xfrm>
          <a:prstGeom prst="roundRect">
            <a:avLst>
              <a:gd name="adj" fmla="val 224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/>
          <p:cNvSpPr/>
          <p:nvPr/>
        </p:nvSpPr>
        <p:spPr>
          <a:xfrm>
            <a:off x="827261" y="2100648"/>
            <a:ext cx="6118662" cy="374904"/>
          </a:xfrm>
          <a:prstGeom prst="roundRect">
            <a:avLst>
              <a:gd name="adj" fmla="val 10225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!!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85" y="5882144"/>
            <a:ext cx="11015977" cy="673595"/>
          </a:xfrm>
          <a:prstGeom prst="roundRect">
            <a:avLst>
              <a:gd name="adj" fmla="val 883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9" name="!!矩形 8"/>
          <p:cNvSpPr/>
          <p:nvPr/>
        </p:nvSpPr>
        <p:spPr>
          <a:xfrm>
            <a:off x="2825904" y="6101161"/>
            <a:ext cx="7125964" cy="264129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50781"/>
          </a:xfrm>
        </p:spPr>
        <p:txBody>
          <a:bodyPr/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随着用户的输入或外部条件的变化而变化的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语句，我们称为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61" y="2100649"/>
            <a:ext cx="7103401" cy="3443886"/>
          </a:xfrm>
          <a:prstGeom prst="roundRect">
            <a:avLst>
              <a:gd name="adj" fmla="val 224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/>
          <p:cNvSpPr/>
          <p:nvPr/>
        </p:nvSpPr>
        <p:spPr>
          <a:xfrm>
            <a:off x="827261" y="2100648"/>
            <a:ext cx="6118662" cy="374904"/>
          </a:xfrm>
          <a:prstGeom prst="roundRect">
            <a:avLst>
              <a:gd name="adj" fmla="val 10225"/>
            </a:avLst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!!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3" y="2870934"/>
            <a:ext cx="4985309" cy="3554212"/>
          </a:xfrm>
          <a:prstGeom prst="roundRect">
            <a:avLst>
              <a:gd name="adj" fmla="val 282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" name="!!矩形 8"/>
          <p:cNvSpPr/>
          <p:nvPr/>
        </p:nvSpPr>
        <p:spPr>
          <a:xfrm>
            <a:off x="5685793" y="3822592"/>
            <a:ext cx="4985309" cy="2117325"/>
          </a:xfrm>
          <a:prstGeom prst="rect">
            <a:avLst/>
          </a:prstGeom>
          <a:solidFill>
            <a:srgbClr val="92D05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  <a:endParaRPr lang="en-US" altLang="zh-CN"/>
          </a:p>
          <a:p>
            <a:r>
              <a:rPr lang="en-US" altLang="zh-CN"/>
              <a:t>&lt;foreach&gt;</a:t>
            </a:r>
            <a:endParaRPr lang="en-US" altLang="zh-CN"/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&lt;if&gt;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&lt;foreach&gt;</a:t>
            </a:r>
            <a:endParaRPr lang="en-US" altLang="zh-CN"/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&lt;if&gt;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901112" cy="85129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&lt;if&gt;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用于判断条件是否成立</a:t>
            </a:r>
            <a:r>
              <a:rPr lang="zh-CN" altLang="en-US">
                <a:ea typeface="阿里巴巴普惠体" panose="00020600040101010101"/>
              </a:rPr>
              <a:t>。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test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属性进行条件判断，如果条件为</a:t>
            </a:r>
            <a:r>
              <a:rPr lang="en-US" altLang="zh-CN">
                <a:ea typeface="阿里巴巴普惠体" panose="00020600040101010101"/>
              </a:rPr>
              <a:t>true</a:t>
            </a:r>
            <a:r>
              <a:rPr lang="zh-CN" altLang="en-US">
                <a:ea typeface="阿里巴巴普惠体" panose="00020600040101010101"/>
              </a:rPr>
              <a:t>，则拼接</a:t>
            </a:r>
            <a:r>
              <a:rPr lang="en-US" altLang="zh-CN">
                <a:ea typeface="阿里巴巴普惠体" panose="00020600040101010101"/>
              </a:rPr>
              <a:t>SQL</a:t>
            </a:r>
            <a:r>
              <a:rPr lang="zh-CN" altLang="en-US">
                <a:ea typeface="阿里巴巴普惠体" panose="00020600040101010101"/>
              </a:rPr>
              <a:t>。</a:t>
            </a:r>
            <a:endParaRPr lang="en-US" altLang="zh-CN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阿里巴巴普惠体" panose="00020600040101010101"/>
              </a:rPr>
              <a:t>&lt;where&gt;</a:t>
            </a:r>
            <a:r>
              <a:rPr lang="zh-CN" altLang="en-US">
                <a:solidFill>
                  <a:srgbClr val="C00000"/>
                </a:solidFill>
                <a:ea typeface="阿里巴巴普惠体" panose="00020600040101010101"/>
              </a:rPr>
              <a:t>：</a:t>
            </a:r>
            <a:r>
              <a:rPr lang="en-US" altLang="zh-CN"/>
              <a:t>where </a:t>
            </a:r>
            <a:r>
              <a:rPr lang="zh-CN" altLang="en-US"/>
              <a:t>元素只会在子元素有内容的情况下才插入</a:t>
            </a:r>
            <a:r>
              <a:rPr lang="en-US" altLang="zh-CN"/>
              <a:t>where</a:t>
            </a:r>
            <a:r>
              <a:rPr lang="zh-CN" altLang="en-US"/>
              <a:t>子句。而且会自动去除子句的开头的</a:t>
            </a:r>
            <a:r>
              <a:rPr lang="en-US" altLang="zh-CN"/>
              <a:t>AND </a:t>
            </a:r>
            <a:r>
              <a:rPr lang="zh-CN" altLang="en-US"/>
              <a:t>或</a:t>
            </a:r>
            <a:r>
              <a:rPr lang="en-US" altLang="zh-CN"/>
              <a:t>OR</a:t>
            </a:r>
            <a:r>
              <a:rPr lang="zh-CN" altLang="en-US"/>
              <a:t>。</a:t>
            </a:r>
            <a:endParaRPr lang="en-US" altLang="zh-CN">
              <a:solidFill>
                <a:srgbClr val="C00000"/>
              </a:solidFill>
              <a:ea typeface="阿里巴巴普惠体" panose="00020600040101010101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32" y="2995545"/>
            <a:ext cx="4985309" cy="3554212"/>
          </a:xfrm>
          <a:prstGeom prst="roundRect">
            <a:avLst>
              <a:gd name="adj" fmla="val 282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41" y="2982357"/>
            <a:ext cx="4910039" cy="3567400"/>
          </a:xfrm>
          <a:prstGeom prst="roundRect">
            <a:avLst>
              <a:gd name="adj" fmla="val 245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7" name="矩形 16"/>
          <p:cNvSpPr/>
          <p:nvPr/>
        </p:nvSpPr>
        <p:spPr>
          <a:xfrm>
            <a:off x="959453" y="3903186"/>
            <a:ext cx="5006341" cy="2154805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23941" y="3688654"/>
            <a:ext cx="4910039" cy="23693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5668060" y="4337922"/>
            <a:ext cx="1346450" cy="635643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&lt;where&gt;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070490" y="1260827"/>
            <a:ext cx="2770997" cy="85129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  test=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!= null</a:t>
            </a:r>
            <a:r>
              <a:rPr lang="zh-CN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200">
              <a:solidFill>
                <a:srgbClr val="00B0F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name like 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concat('%',#{name},'%')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&lt;/if&gt;</a:t>
            </a:r>
            <a:endParaRPr lang="en-US" altLang="zh-CN" sz="1200">
              <a:solidFill>
                <a:srgbClr val="00B0F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0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插入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31237" y="2023813"/>
            <a:ext cx="10578443" cy="841310"/>
            <a:chOff x="831237" y="1847968"/>
            <a:chExt cx="10578443" cy="841310"/>
          </a:xfrm>
        </p:grpSpPr>
        <p:grpSp>
          <p:nvGrpSpPr>
            <p:cNvPr id="14" name="组合 13"/>
            <p:cNvGrpSpPr/>
            <p:nvPr/>
          </p:nvGrpSpPr>
          <p:grpSpPr>
            <a:xfrm>
              <a:off x="831237" y="1847968"/>
              <a:ext cx="10578443" cy="841310"/>
              <a:chOff x="806778" y="1685854"/>
              <a:chExt cx="10578443" cy="841310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06778" y="1685855"/>
                <a:ext cx="10578443" cy="841309"/>
              </a:xfrm>
              <a:prstGeom prst="roundRect">
                <a:avLst>
                  <a:gd name="adj" fmla="val 66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动态更新员工信息，如果更新时传递有值，则更新；如果更新时没有传递值，则不更新。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/>
              <p:cNvSpPr/>
              <p:nvPr/>
            </p:nvSpPr>
            <p:spPr>
              <a:xfrm>
                <a:off x="806779" y="1685854"/>
                <a:ext cx="1345416" cy="422417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627"/>
            <p:cNvSpPr/>
            <p:nvPr/>
          </p:nvSpPr>
          <p:spPr>
            <a:xfrm>
              <a:off x="1049527" y="191944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1237" y="3991116"/>
            <a:ext cx="10578443" cy="841310"/>
            <a:chOff x="831237" y="3991116"/>
            <a:chExt cx="10578443" cy="841310"/>
          </a:xfrm>
        </p:grpSpPr>
        <p:grpSp>
          <p:nvGrpSpPr>
            <p:cNvPr id="22" name="组合 21"/>
            <p:cNvGrpSpPr/>
            <p:nvPr/>
          </p:nvGrpSpPr>
          <p:grpSpPr>
            <a:xfrm>
              <a:off x="831237" y="3991116"/>
              <a:ext cx="10578443" cy="841310"/>
              <a:chOff x="806778" y="1685854"/>
              <a:chExt cx="10578443" cy="841310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806778" y="1685855"/>
                <a:ext cx="10578443" cy="841309"/>
              </a:xfrm>
              <a:prstGeom prst="roundRect">
                <a:avLst>
                  <a:gd name="adj" fmla="val 66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96000" rIns="72000" bIns="36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动态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SQL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矩形: 对角圆角 24"/>
              <p:cNvSpPr/>
              <p:nvPr/>
            </p:nvSpPr>
            <p:spPr>
              <a:xfrm>
                <a:off x="806779" y="1685854"/>
                <a:ext cx="1507516" cy="422417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解决方案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6" name="Shape 2430"/>
            <p:cNvSpPr/>
            <p:nvPr/>
          </p:nvSpPr>
          <p:spPr>
            <a:xfrm>
              <a:off x="1049526" y="406259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861" y="1630042"/>
            <a:ext cx="3955915" cy="4951642"/>
          </a:xfrm>
          <a:prstGeom prst="roundRect">
            <a:avLst>
              <a:gd name="adj" fmla="val 220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78" y="1630042"/>
            <a:ext cx="3860675" cy="4951642"/>
          </a:xfrm>
          <a:prstGeom prst="roundRect">
            <a:avLst>
              <a:gd name="adj" fmla="val 269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/>
          <p:cNvSpPr/>
          <p:nvPr/>
        </p:nvSpPr>
        <p:spPr>
          <a:xfrm>
            <a:off x="1529861" y="2110154"/>
            <a:ext cx="3955915" cy="39565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93380" y="2110154"/>
            <a:ext cx="3860674" cy="3956537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359776" y="3788041"/>
            <a:ext cx="1346450" cy="635643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&lt;set&gt;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完善更新员工功能，修改为动态更新员工数据信息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861" y="1630042"/>
            <a:ext cx="3709694" cy="4371263"/>
          </a:xfrm>
          <a:prstGeom prst="roundRect">
            <a:avLst>
              <a:gd name="adj" fmla="val 220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19" y="1630042"/>
            <a:ext cx="3620382" cy="4371263"/>
          </a:xfrm>
          <a:prstGeom prst="roundRect">
            <a:avLst>
              <a:gd name="adj" fmla="val 269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/>
          <p:cNvSpPr/>
          <p:nvPr/>
        </p:nvSpPr>
        <p:spPr>
          <a:xfrm>
            <a:off x="1529861" y="2053880"/>
            <a:ext cx="3709694" cy="3492794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78221" y="2053880"/>
            <a:ext cx="3620381" cy="3492794"/>
          </a:xfrm>
          <a:prstGeom prst="rect">
            <a:avLst/>
          </a:prstGeom>
          <a:solidFill>
            <a:srgbClr val="FF0000">
              <a:alpha val="1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5121398" y="3535103"/>
            <a:ext cx="1262645" cy="561140"/>
          </a:xfrm>
          <a:prstGeom prst="rightArrow">
            <a:avLst>
              <a:gd name="adj1" fmla="val 50000"/>
              <a:gd name="adj2" fmla="val 8858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&lt;set&gt;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614" y="6176093"/>
            <a:ext cx="92142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&lt;set&gt;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动态地在行首插入 </a:t>
            </a:r>
            <a:r>
              <a:rPr lang="en-US" altLang="zh-CN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关键字，并会删掉额外的逗号。（用在</a:t>
            </a:r>
            <a:r>
              <a:rPr lang="en-US" altLang="zh-CN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600" b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390314"/>
          </a:xfrm>
        </p:spPr>
        <p:txBody>
          <a:bodyPr/>
          <a:lstStyle/>
          <a:p>
            <a:r>
              <a:rPr lang="en-US" altLang="zh-CN"/>
              <a:t>&lt;if&gt;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&lt;where&gt;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&lt;set&gt;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5571469" y="2245698"/>
            <a:ext cx="5760538" cy="78030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用于判断条件是否成立，如果条件为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，则拼接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 test=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!= null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&gt;…&lt;/if&gt;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571469" y="3441842"/>
            <a:ext cx="5760538" cy="780307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 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元素只会在子元素有内容的情况下才插入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子句，而且会自动去除子句的开头的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571469" y="4671120"/>
            <a:ext cx="5760538" cy="494770"/>
          </a:xfrm>
          <a:prstGeom prst="roundRect">
            <a:avLst>
              <a:gd name="adj" fmla="val 703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72000" bIns="108000"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动态地在行首插入 </a:t>
            </a:r>
            <a:r>
              <a:rPr lang="en-US" altLang="zh-CN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</a:t>
            </a: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关键字，并会删掉额外的逗号。（用在</a:t>
            </a:r>
            <a:r>
              <a:rPr lang="en-US" altLang="zh-CN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2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语句中）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&lt;foreach&gt;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&lt;sql&gt;&lt;include&gt;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&lt;foreach&gt;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4307" y="956536"/>
            <a:ext cx="5142190" cy="3004065"/>
          </a:xfrm>
          <a:prstGeom prst="roundRect">
            <a:avLst>
              <a:gd name="adj" fmla="val 189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5663287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9" name="文本占位符 4"/>
          <p:cNvSpPr txBox="1"/>
          <p:nvPr/>
        </p:nvSpPr>
        <p:spPr>
          <a:xfrm>
            <a:off x="710880" y="2840619"/>
            <a:ext cx="5663287" cy="438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901019" y="2140863"/>
            <a:ext cx="5473148" cy="458468"/>
          </a:xfrm>
          <a:prstGeom prst="roundRect">
            <a:avLst>
              <a:gd name="adj" fmla="val 11752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defTabSz="4318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907389" y="3313796"/>
            <a:ext cx="5473148" cy="680282"/>
          </a:xfrm>
          <a:prstGeom prst="roundRect">
            <a:avLst>
              <a:gd name="adj" fmla="val 11752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108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//批量删除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deleteByIds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ids);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4"/>
          <p:cNvSpPr txBox="1"/>
          <p:nvPr/>
        </p:nvSpPr>
        <p:spPr>
          <a:xfrm>
            <a:off x="710880" y="4179131"/>
            <a:ext cx="5574588" cy="438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XML</a:t>
            </a:r>
            <a:r>
              <a:rPr lang="zh-CN" altLang="en-US"/>
              <a:t>映射文件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907389" y="4665248"/>
            <a:ext cx="5473148" cy="1704789"/>
          </a:xfrm>
          <a:prstGeom prst="roundRect">
            <a:avLst>
              <a:gd name="adj" fmla="val 410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36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="deleteByIds"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delete from emp where id in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foreach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="ids"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="id"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separator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=","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="("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#{id}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foreach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64307" y="4191841"/>
            <a:ext cx="5142190" cy="2347866"/>
            <a:chOff x="831237" y="1847968"/>
            <a:chExt cx="5663287" cy="2347866"/>
          </a:xfrm>
        </p:grpSpPr>
        <p:grpSp>
          <p:nvGrpSpPr>
            <p:cNvPr id="18" name="组合 17"/>
            <p:cNvGrpSpPr/>
            <p:nvPr/>
          </p:nvGrpSpPr>
          <p:grpSpPr>
            <a:xfrm>
              <a:off x="831237" y="1847968"/>
              <a:ext cx="5663287" cy="2347866"/>
              <a:chOff x="806778" y="1685854"/>
              <a:chExt cx="5663287" cy="2347866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806778" y="1685855"/>
                <a:ext cx="5663287" cy="2347865"/>
              </a:xfrm>
              <a:prstGeom prst="roundRect">
                <a:avLst>
                  <a:gd name="adj" fmla="val 256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7200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collection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集合名称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item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集合遍历出来的元素</a:t>
                </a:r>
                <a:r>
                  <a:rPr lang="en-US" altLang="zh-CN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项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separator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每一次遍历使用的分隔符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open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遍历开始前拼接的片段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close</a:t>
                </a:r>
                <a:r>
                  <a:rPr lang="zh-CN" altLang="en-US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遍历结束后拼接的片段</a:t>
                </a:r>
                <a:endParaRPr lang="en-US" altLang="zh-CN" sz="13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1" name="矩形: 对角圆角 20"/>
              <p:cNvSpPr/>
              <p:nvPr/>
            </p:nvSpPr>
            <p:spPr>
              <a:xfrm>
                <a:off x="806779" y="1685854"/>
                <a:ext cx="1146534" cy="373450"/>
              </a:xfrm>
              <a:prstGeom prst="round2DiagRect">
                <a:avLst>
                  <a:gd name="adj1" fmla="val 1153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9" name="Shape 2627"/>
            <p:cNvSpPr/>
            <p:nvPr/>
          </p:nvSpPr>
          <p:spPr>
            <a:xfrm>
              <a:off x="1049528" y="1919447"/>
              <a:ext cx="250416" cy="25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 animBg="1"/>
      <p:bldP spid="12" grpId="0" animBg="1"/>
      <p:bldP spid="14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&lt;if&gt;</a:t>
            </a:r>
            <a:endParaRPr lang="en-US" altLang="zh-CN"/>
          </a:p>
          <a:p>
            <a:r>
              <a:rPr lang="en-US" altLang="zh-CN"/>
              <a:t>&lt;foreach&gt;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&lt;sql&gt;&lt;include&gt;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zh-CN" altLang="en-US"/>
          </a:p>
        </p:txBody>
      </p:sp>
      <p:sp>
        <p:nvSpPr>
          <p:cNvPr id="6" name="!!矩形: 圆角 8"/>
          <p:cNvSpPr/>
          <p:nvPr/>
        </p:nvSpPr>
        <p:spPr>
          <a:xfrm>
            <a:off x="843866" y="1519422"/>
            <a:ext cx="8018780" cy="4784663"/>
          </a:xfrm>
          <a:prstGeom prst="roundRect">
            <a:avLst>
              <a:gd name="adj" fmla="val 232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="list"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="name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name like concat('%',#{name},'%')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="gender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gender = #{gender}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="begin != null and end != null"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entrydate between #{begin} and #{end}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order by update_time desc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11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11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</a:t>
            </a:r>
            <a:r>
              <a:rPr lang="en-US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</a:t>
            </a:r>
            <a:r>
              <a:rPr lang="zh-CN" altLang="zh-CN" sz="11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id = #{id}</a:t>
            </a:r>
            <a:b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11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1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6"/>
          <p:cNvSpPr/>
          <p:nvPr/>
        </p:nvSpPr>
        <p:spPr>
          <a:xfrm>
            <a:off x="6920110" y="3487781"/>
            <a:ext cx="5114925" cy="1282590"/>
          </a:xfrm>
          <a:prstGeom prst="roundRect">
            <a:avLst>
              <a:gd name="adj" fmla="val 7540"/>
            </a:avLst>
          </a:prstGeom>
          <a:solidFill>
            <a:srgbClr val="C0FCE9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="commonS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id, username, password, name, gender, image, job,</a:t>
            </a:r>
            <a:r>
              <a:rPr lang="en-US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1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8700" y="1790346"/>
            <a:ext cx="7737232" cy="2499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2521" y="5575243"/>
            <a:ext cx="7658922" cy="2499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"/>
          <p:cNvSpPr/>
          <p:nvPr/>
        </p:nvSpPr>
        <p:spPr>
          <a:xfrm>
            <a:off x="1023793" y="1789795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92521" y="5570543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1"/>
          <p:cNvSpPr/>
          <p:nvPr/>
        </p:nvSpPr>
        <p:spPr>
          <a:xfrm>
            <a:off x="1092521" y="1781988"/>
            <a:ext cx="7742139" cy="2546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"/>
          <p:cNvSpPr/>
          <p:nvPr/>
        </p:nvSpPr>
        <p:spPr>
          <a:xfrm>
            <a:off x="1092521" y="5563531"/>
            <a:ext cx="7658922" cy="249924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片段</a:t>
            </a:r>
            <a:endParaRPr lang="zh-CN" altLang="en-US"/>
          </a:p>
        </p:txBody>
      </p:sp>
      <p:sp>
        <p:nvSpPr>
          <p:cNvPr id="6" name="!!矩形: 圆角 8"/>
          <p:cNvSpPr/>
          <p:nvPr/>
        </p:nvSpPr>
        <p:spPr>
          <a:xfrm>
            <a:off x="843866" y="2442707"/>
            <a:ext cx="7665983" cy="4180042"/>
          </a:xfrm>
          <a:prstGeom prst="roundRect">
            <a:avLst>
              <a:gd name="adj" fmla="val 2327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="list"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="name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name like concat('%',#{name},'%')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="gender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gender = #{gender}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="begin != null and end != null"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and entrydate between #{begin} and #{end}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order by update_time desc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en-US" altLang="zh-CN" sz="9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endParaRPr lang="en-US" altLang="zh-CN" sz="90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</a:t>
            </a:r>
            <a:r>
              <a:rPr lang="en-US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getById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</a:t>
            </a:r>
            <a:r>
              <a:rPr lang="zh-CN" altLang="zh-CN" sz="900">
                <a:solidFill>
                  <a:srgbClr val="174AD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resultType</a:t>
            </a:r>
            <a:r>
              <a:rPr lang="zh-CN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="com.itheima.pojo.Emp"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where</a:t>
            </a:r>
            <a:r>
              <a:rPr lang="en-US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id = #{id}</a:t>
            </a:r>
            <a:b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zh-CN" altLang="zh-CN" sz="9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lang="zh-CN" altLang="zh-CN" sz="9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6"/>
          <p:cNvSpPr/>
          <p:nvPr/>
        </p:nvSpPr>
        <p:spPr>
          <a:xfrm>
            <a:off x="6652779" y="4162331"/>
            <a:ext cx="4430858" cy="1120514"/>
          </a:xfrm>
          <a:prstGeom prst="roundRect">
            <a:avLst>
              <a:gd name="adj" fmla="val 7540"/>
            </a:avLst>
          </a:prstGeom>
          <a:solidFill>
            <a:srgbClr val="C0FCE9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="commonS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id, username, password, name, gender, image, job,</a:t>
            </a:r>
            <a:r>
              <a:rPr lang="en-US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9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entrydate, dept_id, create_time, update_time from emp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1"/>
          <p:cNvSpPr/>
          <p:nvPr/>
        </p:nvSpPr>
        <p:spPr>
          <a:xfrm>
            <a:off x="1081580" y="2803573"/>
            <a:ext cx="7401514" cy="222448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"/>
          <p:cNvSpPr/>
          <p:nvPr/>
        </p:nvSpPr>
        <p:spPr>
          <a:xfrm>
            <a:off x="1081580" y="5879138"/>
            <a:ext cx="7321958" cy="218342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include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="common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/&gt;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6600" y="1484743"/>
            <a:ext cx="10698800" cy="8287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&lt;sql&gt;</a:t>
            </a:r>
            <a:r>
              <a:rPr lang="zh-CN" altLang="en-US" sz="1400">
                <a:solidFill>
                  <a:srgbClr val="C00000"/>
                </a:solidFill>
              </a:rPr>
              <a:t>：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定义可重用的 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SQL </a:t>
            </a:r>
            <a:r>
              <a:rPr lang="zh-CN" altLang="en-US" sz="1400">
                <a:solidFill>
                  <a:srgbClr val="4D4D4D"/>
                </a:solidFill>
              </a:rPr>
              <a:t>片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段。</a:t>
            </a:r>
            <a:endParaRPr lang="en-US" altLang="zh-CN" sz="1400" b="0" i="0">
              <a:solidFill>
                <a:srgbClr val="4D4D4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&lt;include&gt;</a:t>
            </a:r>
            <a:r>
              <a:rPr lang="zh-CN" altLang="en-US" sz="1400">
                <a:solidFill>
                  <a:srgbClr val="C00000"/>
                </a:solidFill>
              </a:rPr>
              <a:t>：</a:t>
            </a:r>
            <a:r>
              <a:rPr lang="zh-CN" altLang="en-US" sz="1400">
                <a:solidFill>
                  <a:srgbClr val="4D4D4D"/>
                </a:solidFill>
              </a:rPr>
              <a:t>通过属性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refid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，指定包含的</a:t>
            </a:r>
            <a:r>
              <a:rPr lang="en-US" altLang="zh-CN" sz="1400" b="0" i="0">
                <a:solidFill>
                  <a:srgbClr val="4D4D4D"/>
                </a:solidFill>
                <a:effectLst/>
              </a:rPr>
              <a:t>sql</a:t>
            </a:r>
            <a:r>
              <a:rPr lang="zh-CN" altLang="en-US" sz="1400" b="0" i="0">
                <a:solidFill>
                  <a:srgbClr val="4D4D4D"/>
                </a:solidFill>
                <a:effectLst/>
              </a:rPr>
              <a:t>片段。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738150" y="4243525"/>
            <a:ext cx="1429305" cy="2448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615736" y="2805778"/>
            <a:ext cx="1384916" cy="2224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/>
          <p:cNvCxnSpPr>
            <a:stCxn id="7" idx="2"/>
            <a:endCxn id="5" idx="0"/>
          </p:cNvCxnSpPr>
          <p:nvPr/>
        </p:nvCxnSpPr>
        <p:spPr>
          <a:xfrm rot="16200000" flipH="1">
            <a:off x="4272849" y="1063570"/>
            <a:ext cx="1215299" cy="5144609"/>
          </a:xfrm>
          <a:prstGeom prst="curvedConnector3">
            <a:avLst>
              <a:gd name="adj1" fmla="val 3027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17059" y="1400174"/>
            <a:ext cx="5760538" cy="2954655"/>
          </a:xfrm>
        </p:spPr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映射文件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7"/>
          <p:cNvSpPr/>
          <p:nvPr/>
        </p:nvSpPr>
        <p:spPr>
          <a:xfrm>
            <a:off x="5516244" y="2250971"/>
            <a:ext cx="5685156" cy="1111353"/>
          </a:xfrm>
          <a:prstGeom prst="roundRect">
            <a:avLst>
              <a:gd name="adj" fmla="val 961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映射配置文件名与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接口名一致，且放在相同的包下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同包同名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映射配置文件的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属性与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接口的全类名一致。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映射文件中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接口中的方法名一致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7"/>
          <p:cNvSpPr/>
          <p:nvPr/>
        </p:nvSpPr>
        <p:spPr>
          <a:xfrm>
            <a:off x="5516244" y="4149517"/>
            <a:ext cx="5685156" cy="2215772"/>
          </a:xfrm>
          <a:prstGeom prst="roundRect">
            <a:avLst>
              <a:gd name="adj" fmla="val 3864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&lt;if&gt;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&lt;where&gt;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&lt;set&gt;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&lt;foreach&gt;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&lt;sql&gt;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&lt;include&gt;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准备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删除</a:t>
            </a:r>
            <a:endParaRPr lang="en-US" altLang="zh-CN"/>
          </a:p>
          <a:p>
            <a:r>
              <a:rPr lang="zh-CN" altLang="en-US"/>
              <a:t>插入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35753" y="1468092"/>
            <a:ext cx="10698800" cy="18047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准备数据库表 </a:t>
            </a:r>
            <a:r>
              <a:rPr lang="en-US" altLang="zh-CN" sz="1400"/>
              <a:t>emp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创建一个新的</a:t>
            </a:r>
            <a:r>
              <a:rPr lang="en-US" altLang="zh-CN" sz="1400"/>
              <a:t>springboot</a:t>
            </a:r>
            <a:r>
              <a:rPr lang="zh-CN" altLang="en-US" sz="1400"/>
              <a:t>工程，选择引入对应的起步依赖（</a:t>
            </a:r>
            <a:r>
              <a:rPr lang="en-US" altLang="zh-CN" sz="1400"/>
              <a:t>mybatis</a:t>
            </a:r>
            <a:r>
              <a:rPr lang="zh-CN" altLang="en-US" sz="1400"/>
              <a:t>、</a:t>
            </a:r>
            <a:r>
              <a:rPr lang="en-US" altLang="zh-CN" sz="1400"/>
              <a:t>mysql</a:t>
            </a:r>
            <a:r>
              <a:rPr lang="zh-CN" altLang="en-US" sz="1400"/>
              <a:t>驱动、</a:t>
            </a:r>
            <a:r>
              <a:rPr lang="en-US" altLang="zh-CN" sz="1400"/>
              <a:t>lombok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application.properties</a:t>
            </a:r>
            <a:r>
              <a:rPr lang="zh-CN" altLang="en-US" sz="1400"/>
              <a:t>中引入数据库连接信息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创建对应的实体类 </a:t>
            </a:r>
            <a:r>
              <a:rPr lang="en-US" altLang="zh-CN" sz="1400"/>
              <a:t>Emp</a:t>
            </a:r>
            <a:r>
              <a:rPr lang="zh-CN" altLang="en-US" sz="1400"/>
              <a:t>（实体类属性采用驼峰命名）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准备</a:t>
            </a:r>
            <a:r>
              <a:rPr lang="en-US" altLang="zh-CN" sz="1400"/>
              <a:t>Mapper</a:t>
            </a:r>
            <a:r>
              <a:rPr lang="zh-CN" altLang="en-US" sz="1400"/>
              <a:t>接口</a:t>
            </a:r>
            <a:r>
              <a:rPr lang="en-US" altLang="zh-CN" sz="1400"/>
              <a:t> EmpMapper</a:t>
            </a:r>
            <a:endParaRPr lang="zh-CN" altLang="en-US" sz="1400"/>
          </a:p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40536" y="3293196"/>
            <a:ext cx="4270084" cy="3479827"/>
            <a:chOff x="1049262" y="3290250"/>
            <a:chExt cx="4270084" cy="3479827"/>
          </a:xfrm>
        </p:grpSpPr>
        <p:sp>
          <p:nvSpPr>
            <p:cNvPr id="7" name="矩形: 圆角 6"/>
            <p:cNvSpPr/>
            <p:nvPr/>
          </p:nvSpPr>
          <p:spPr>
            <a:xfrm>
              <a:off x="1049262" y="3290250"/>
              <a:ext cx="4270084" cy="3479827"/>
            </a:xfrm>
            <a:prstGeom prst="roundRect">
              <a:avLst>
                <a:gd name="adj" fmla="val 2471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@Data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password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job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entrydate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LocalDateTime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createTime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LocalDateTime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updateTime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78026" y="3451188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③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66371" y="4071669"/>
            <a:ext cx="3015011" cy="894131"/>
            <a:chOff x="4150222" y="3758342"/>
            <a:chExt cx="3015011" cy="894131"/>
          </a:xfrm>
        </p:grpSpPr>
        <p:sp>
          <p:nvSpPr>
            <p:cNvPr id="9" name="矩形: 圆角 8"/>
            <p:cNvSpPr/>
            <p:nvPr/>
          </p:nvSpPr>
          <p:spPr>
            <a:xfrm>
              <a:off x="4150222" y="3758342"/>
              <a:ext cx="3015011" cy="894131"/>
            </a:xfrm>
            <a:prstGeom prst="roundRect">
              <a:avLst>
                <a:gd name="adj" fmla="val 5853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interface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EmpMapper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78986" y="3836075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④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2335" y="1260827"/>
            <a:ext cx="4701832" cy="3696900"/>
            <a:chOff x="7201973" y="1353794"/>
            <a:chExt cx="4701832" cy="3696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01973" y="1353794"/>
              <a:ext cx="4701832" cy="3696900"/>
            </a:xfrm>
            <a:prstGeom prst="roundRect">
              <a:avLst>
                <a:gd name="adj" fmla="val 1208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10903862" y="1504232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01906" y="5187003"/>
            <a:ext cx="5642261" cy="1243509"/>
            <a:chOff x="6189829" y="5234013"/>
            <a:chExt cx="5642261" cy="1243509"/>
          </a:xfrm>
        </p:grpSpPr>
        <p:sp>
          <p:nvSpPr>
            <p:cNvPr id="6" name="矩形: 圆角 5"/>
            <p:cNvSpPr/>
            <p:nvPr/>
          </p:nvSpPr>
          <p:spPr>
            <a:xfrm>
              <a:off x="6189829" y="5234013"/>
              <a:ext cx="5642261" cy="1243509"/>
            </a:xfrm>
            <a:prstGeom prst="roundRect">
              <a:avLst>
                <a:gd name="adj" fmla="val 5853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spring.datasource.driver-class-name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cj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Driver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spring.datasource.url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</a:t>
              </a:r>
              <a:r>
                <a:rPr lang="en-US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mybatis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spring.datasource.username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308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spring.datasource.password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63018" y="5264947"/>
              <a:ext cx="413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②</a:t>
              </a:r>
              <a:endPara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87" y="3109277"/>
            <a:ext cx="4208249" cy="3204531"/>
          </a:xfrm>
          <a:prstGeom prst="roundRect">
            <a:avLst>
              <a:gd name="adj" fmla="val 2080"/>
            </a:avLst>
          </a:prstGeom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21341 0.2055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02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1705 3.7037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17487 -0.18819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94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9739 -0.075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37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基础操作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935873"/>
          </a:xfrm>
        </p:spPr>
        <p:txBody>
          <a:bodyPr/>
          <a:lstStyle/>
          <a:p>
            <a:r>
              <a:rPr lang="zh-CN" altLang="en-US"/>
              <a:t>准备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删除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新增</a:t>
            </a:r>
            <a:endParaRPr lang="en-US" altLang="zh-CN"/>
          </a:p>
          <a:p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根据主键删除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1"/>
          </p:nvPr>
        </p:nvSpPr>
        <p:spPr>
          <a:xfrm>
            <a:off x="771057" y="3127553"/>
            <a:ext cx="10589706" cy="4676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1616137"/>
            <a:ext cx="10295988" cy="1465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43039" y="2373922"/>
            <a:ext cx="483578" cy="29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782320" y="3644336"/>
            <a:ext cx="10578443" cy="419656"/>
          </a:xfrm>
          <a:prstGeom prst="roundRect">
            <a:avLst>
              <a:gd name="adj" fmla="val 1218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0" rIns="72000" bIns="72000">
            <a:spAutoFit/>
          </a:bodyPr>
          <a:lstStyle/>
          <a:p>
            <a:pPr defTabSz="431800">
              <a:lnSpc>
                <a:spcPct val="20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71057" y="4826187"/>
            <a:ext cx="10589706" cy="737311"/>
          </a:xfrm>
          <a:prstGeom prst="roundRect">
            <a:avLst>
              <a:gd name="adj" fmla="val 665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72000" rIns="72000" bIns="108000">
            <a:spAutoFit/>
          </a:bodyPr>
          <a:lstStyle/>
          <a:p>
            <a:pPr defTabSz="43180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 from emp where id 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0064" y="5749233"/>
            <a:ext cx="10630699" cy="804692"/>
            <a:chOff x="1048333" y="5599088"/>
            <a:chExt cx="10630699" cy="804692"/>
          </a:xfrm>
        </p:grpSpPr>
        <p:sp>
          <p:nvSpPr>
            <p:cNvPr id="23" name="TextBox 6"/>
            <p:cNvSpPr txBox="1"/>
            <p:nvPr/>
          </p:nvSpPr>
          <p:spPr>
            <a:xfrm>
              <a:off x="1469958" y="5931234"/>
              <a:ext cx="9999913" cy="364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mapper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接口方法形参只有一个普通类型的参数，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#{…}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里面的属性名可以随便写，如：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#{id}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#{value}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48333" y="5599088"/>
              <a:ext cx="10630699" cy="804692"/>
              <a:chOff x="1097275" y="5693358"/>
              <a:chExt cx="10579410" cy="804692"/>
            </a:xfrm>
          </p:grpSpPr>
          <p:sp>
            <p:nvSpPr>
              <p:cNvPr id="25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197203" y="5693358"/>
                <a:ext cx="10479482" cy="80469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sp>
        <p:nvSpPr>
          <p:cNvPr id="31" name="文本占位符 29"/>
          <p:cNvSpPr txBox="1"/>
          <p:nvPr/>
        </p:nvSpPr>
        <p:spPr>
          <a:xfrm>
            <a:off x="782320" y="4299244"/>
            <a:ext cx="10589706" cy="4676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接口方法</a:t>
            </a:r>
            <a:r>
              <a:rPr lang="en-US" altLang="zh-CN"/>
              <a:t>: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8" grpId="0" animBg="1"/>
      <p:bldP spid="2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日志输出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46600" y="1633348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application.properties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中，打开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的日志，并指定输出到控制台。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15216" y="2171642"/>
            <a:ext cx="10600592" cy="810097"/>
          </a:xfrm>
          <a:prstGeom prst="roundRect">
            <a:avLst>
              <a:gd name="adj" fmla="val 91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80000" rtlCol="0" anchor="ctr"/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#指定</a:t>
            </a:r>
            <a:r>
              <a:rPr kumimoji="0" lang="en-US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输出日志的位置,输出控制台</a:t>
            </a:r>
            <a:b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mybatis.configuration.log-impl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org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ibatis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logging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stdout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3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StdOutImpl</a:t>
            </a:r>
            <a:endParaRPr kumimoji="0" lang="zh-CN" altLang="zh-CN" sz="13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216" y="4404425"/>
            <a:ext cx="10578198" cy="1712346"/>
          </a:xfrm>
          <a:prstGeom prst="roundRect">
            <a:avLst>
              <a:gd name="adj" fmla="val 508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9" name="矩形: 圆角 8"/>
          <p:cNvSpPr/>
          <p:nvPr/>
        </p:nvSpPr>
        <p:spPr>
          <a:xfrm>
            <a:off x="1115216" y="5125917"/>
            <a:ext cx="10578198" cy="492369"/>
          </a:xfrm>
          <a:prstGeom prst="roundRect">
            <a:avLst>
              <a:gd name="adj" fmla="val 8504"/>
            </a:avLst>
          </a:prstGeom>
          <a:solidFill>
            <a:srgbClr val="FF0000">
              <a:alpha val="14902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!!文本框 10"/>
          <p:cNvSpPr txBox="1"/>
          <p:nvPr/>
        </p:nvSpPr>
        <p:spPr>
          <a:xfrm>
            <a:off x="9398976" y="5142805"/>
            <a:ext cx="204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预编译</a:t>
            </a:r>
            <a:r>
              <a:rPr lang="en-US" altLang="zh-CN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SQL</a:t>
            </a:r>
            <a:endParaRPr lang="zh-CN" altLang="en-US" sz="3200" b="1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14726" y="5333687"/>
            <a:ext cx="275207" cy="2757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/>
          <p:cNvCxnSpPr>
            <a:stCxn id="2" idx="4"/>
          </p:cNvCxnSpPr>
          <p:nvPr/>
        </p:nvCxnSpPr>
        <p:spPr>
          <a:xfrm rot="5400000" flipH="1" flipV="1">
            <a:off x="3464253" y="4421763"/>
            <a:ext cx="275721" cy="2099569"/>
          </a:xfrm>
          <a:prstGeom prst="curvedConnector4">
            <a:avLst>
              <a:gd name="adj1" fmla="val -82910"/>
              <a:gd name="adj2" fmla="val 9978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5258" y="6185889"/>
            <a:ext cx="317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 from  emp  where  id = 16;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5216" y="3643840"/>
            <a:ext cx="4671465" cy="541067"/>
            <a:chOff x="1115216" y="3643840"/>
            <a:chExt cx="4671465" cy="54106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216" y="3643840"/>
              <a:ext cx="4671465" cy="541067"/>
            </a:xfrm>
            <a:prstGeom prst="round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7" name="矩形 16"/>
            <p:cNvSpPr/>
            <p:nvPr/>
          </p:nvSpPr>
          <p:spPr>
            <a:xfrm>
              <a:off x="4519246" y="3652632"/>
              <a:ext cx="501162" cy="232422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" grpId="0" animBg="1"/>
      <p:bldP spid="14" grpId="0"/>
    </p:bldLst>
  </p:timing>
</p:sld>
</file>

<file path=ppt/tags/tag1.xml><?xml version="1.0" encoding="utf-8"?>
<p:tagLst xmlns:p="http://schemas.openxmlformats.org/presentationml/2006/main">
  <p:tag name="KSO_WPP_MARK_KEY" val="8233a973-93e0-455f-b972-d37e4390e09e"/>
  <p:tag name="COMMONDATA" val="eyJoZGlkIjoiMTc5MTM3YjdkNmI2YjIyNjJmMDdjYzBlYzBiMzIxOGU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9680</Words>
  <Application>WPS 演示</Application>
  <PresentationFormat>宽屏</PresentationFormat>
  <Paragraphs>494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Alibaba PuHuiTi Medium</vt:lpstr>
      <vt:lpstr>华文楷体</vt:lpstr>
      <vt:lpstr>Alibaba PuHuiTi</vt:lpstr>
      <vt:lpstr>Segoe UI Light</vt:lpstr>
      <vt:lpstr>微软雅黑 Light</vt:lpstr>
      <vt:lpstr>汉仪尚巍流云体简</vt:lpstr>
      <vt:lpstr>Gill Sans</vt:lpstr>
      <vt:lpstr>Arial</vt:lpstr>
      <vt:lpstr>Arial Unicode MS</vt:lpstr>
      <vt:lpstr>JetBrains Mono</vt:lpstr>
      <vt:lpstr>Arial Unicode MS</vt:lpstr>
      <vt:lpstr>等线</vt:lpstr>
      <vt:lpstr>阿里巴巴普惠体</vt:lpstr>
      <vt:lpstr>Segoe Print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需求说明</vt:lpstr>
      <vt:lpstr>Mybatis基础操作</vt:lpstr>
      <vt:lpstr>Mybatis基础操作</vt:lpstr>
      <vt:lpstr>准备工作</vt:lpstr>
      <vt:lpstr>Mybatis基础操作</vt:lpstr>
      <vt:lpstr>根据主键删除</vt:lpstr>
      <vt:lpstr>日志输出</vt:lpstr>
      <vt:lpstr>预编译SQL</vt:lpstr>
      <vt:lpstr>SQL注入</vt:lpstr>
      <vt:lpstr>参数占位符</vt:lpstr>
      <vt:lpstr>PowerPoint 演示文稿</vt:lpstr>
      <vt:lpstr>Mybatis基础操作</vt:lpstr>
      <vt:lpstr>新增</vt:lpstr>
      <vt:lpstr>新增</vt:lpstr>
      <vt:lpstr>新增(主键返回)</vt:lpstr>
      <vt:lpstr>PowerPoint 演示文稿</vt:lpstr>
      <vt:lpstr>Mybatis基础操作</vt:lpstr>
      <vt:lpstr>更新</vt:lpstr>
      <vt:lpstr>更新</vt:lpstr>
      <vt:lpstr>Mybatis基础操作</vt:lpstr>
      <vt:lpstr>查询（根据ID查询）</vt:lpstr>
      <vt:lpstr>数据封装</vt:lpstr>
      <vt:lpstr>数据封装</vt:lpstr>
      <vt:lpstr>查询（条件查询）</vt:lpstr>
      <vt:lpstr>查询（条件查询）</vt:lpstr>
      <vt:lpstr>参数名说明</vt:lpstr>
      <vt:lpstr>XML映射文件</vt:lpstr>
      <vt:lpstr>XML映射文件</vt:lpstr>
      <vt:lpstr>XML映射文件</vt:lpstr>
      <vt:lpstr>XML映射文件</vt:lpstr>
      <vt:lpstr>PowerPoint 演示文稿</vt:lpstr>
      <vt:lpstr>Mybatis动态SQL</vt:lpstr>
      <vt:lpstr>动态SQL</vt:lpstr>
      <vt:lpstr>动态SQL</vt:lpstr>
      <vt:lpstr>Mybatis动态SQL</vt:lpstr>
      <vt:lpstr>Mybatis动态SQL</vt:lpstr>
      <vt:lpstr>&lt;if&gt;</vt:lpstr>
      <vt:lpstr>PowerPoint 演示文稿</vt:lpstr>
      <vt:lpstr>PowerPoint 演示文稿</vt:lpstr>
      <vt:lpstr>PowerPoint 演示文稿</vt:lpstr>
      <vt:lpstr>PowerPoint 演示文稿</vt:lpstr>
      <vt:lpstr>Mybatis动态SQL</vt:lpstr>
      <vt:lpstr>&lt;foreach&gt;</vt:lpstr>
      <vt:lpstr>Mybatis动态SQL</vt:lpstr>
      <vt:lpstr>问题分析</vt:lpstr>
      <vt:lpstr>sql片段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七彩的河</cp:lastModifiedBy>
  <cp:revision>7787</cp:revision>
  <dcterms:created xsi:type="dcterms:W3CDTF">2020-03-31T02:23:00Z</dcterms:created>
  <dcterms:modified xsi:type="dcterms:W3CDTF">2023-07-11T08:26:27Z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0A795D1E1BE741669954CB940E13ED6B_12</vt:lpwstr>
  </property>
  <property fmtid="{D5CDD505-2E9C-101B-9397-08002B2CF9AE}" pid="3" name="KSOProductBuildVer">
    <vt:lpwstr>2052-11.1.0.14309</vt:lpwstr>
  </property>
</Properties>
</file>