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2.svg" ContentType="image/svg+xml"/>
  <Override PartName="/ppt/media/image24.svg" ContentType="image/svg+xml"/>
  <Override PartName="/ppt/media/image3.svg" ContentType="image/svg+xml"/>
  <Override PartName="/ppt/media/image31.svg" ContentType="image/svg+xml"/>
  <Override PartName="/ppt/media/image33.svg" ContentType="image/svg+xml"/>
  <Override PartName="/ppt/media/image42.svg" ContentType="image/svg+xml"/>
  <Override PartName="/ppt/media/image45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5" r:id="rId4"/>
    <p:sldMasterId id="2147483657" r:id="rId5"/>
    <p:sldMasterId id="2147483663" r:id="rId6"/>
    <p:sldMasterId id="2147483665" r:id="rId7"/>
    <p:sldMasterId id="2147483686" r:id="rId8"/>
  </p:sldMasterIdLst>
  <p:notesMasterIdLst>
    <p:notesMasterId r:id="rId73"/>
  </p:notesMasterIdLst>
  <p:handoutMasterIdLst>
    <p:handoutMasterId r:id="rId74"/>
  </p:handoutMasterIdLst>
  <p:sldIdLst>
    <p:sldId id="462" r:id="rId9"/>
    <p:sldId id="1880" r:id="rId10"/>
    <p:sldId id="1952" r:id="rId11"/>
    <p:sldId id="1702" r:id="rId12"/>
    <p:sldId id="1909" r:id="rId13"/>
    <p:sldId id="1710" r:id="rId14"/>
    <p:sldId id="1859" r:id="rId15"/>
    <p:sldId id="1860" r:id="rId16"/>
    <p:sldId id="1862" r:id="rId17"/>
    <p:sldId id="1861" r:id="rId18"/>
    <p:sldId id="1911" r:id="rId19"/>
    <p:sldId id="1912" r:id="rId20"/>
    <p:sldId id="1953" r:id="rId21"/>
    <p:sldId id="1915" r:id="rId22"/>
    <p:sldId id="1919" r:id="rId23"/>
    <p:sldId id="1920" r:id="rId24"/>
    <p:sldId id="1916" r:id="rId25"/>
    <p:sldId id="1973" r:id="rId26"/>
    <p:sldId id="1975" r:id="rId27"/>
    <p:sldId id="1977" r:id="rId28"/>
    <p:sldId id="1974" r:id="rId29"/>
    <p:sldId id="1917" r:id="rId30"/>
    <p:sldId id="1921" r:id="rId31"/>
    <p:sldId id="1956" r:id="rId32"/>
    <p:sldId id="1918" r:id="rId33"/>
    <p:sldId id="1923" r:id="rId34"/>
    <p:sldId id="1924" r:id="rId35"/>
    <p:sldId id="1925" r:id="rId36"/>
    <p:sldId id="1926" r:id="rId37"/>
    <p:sldId id="1927" r:id="rId38"/>
    <p:sldId id="1928" r:id="rId39"/>
    <p:sldId id="1929" r:id="rId40"/>
    <p:sldId id="1930" r:id="rId41"/>
    <p:sldId id="1962" r:id="rId42"/>
    <p:sldId id="1957" r:id="rId43"/>
    <p:sldId id="1931" r:id="rId44"/>
    <p:sldId id="1960" r:id="rId45"/>
    <p:sldId id="1958" r:id="rId46"/>
    <p:sldId id="1932" r:id="rId47"/>
    <p:sldId id="1933" r:id="rId48"/>
    <p:sldId id="1963" r:id="rId49"/>
    <p:sldId id="1965" r:id="rId50"/>
    <p:sldId id="1959" r:id="rId51"/>
    <p:sldId id="1934" r:id="rId52"/>
    <p:sldId id="1935" r:id="rId53"/>
    <p:sldId id="1936" r:id="rId54"/>
    <p:sldId id="1937" r:id="rId55"/>
    <p:sldId id="1967" r:id="rId56"/>
    <p:sldId id="1939" r:id="rId57"/>
    <p:sldId id="1940" r:id="rId58"/>
    <p:sldId id="1969" r:id="rId59"/>
    <p:sldId id="1941" r:id="rId60"/>
    <p:sldId id="1970" r:id="rId61"/>
    <p:sldId id="1968" r:id="rId62"/>
    <p:sldId id="1942" r:id="rId63"/>
    <p:sldId id="1943" r:id="rId64"/>
    <p:sldId id="1945" r:id="rId65"/>
    <p:sldId id="1946" r:id="rId66"/>
    <p:sldId id="1947" r:id="rId67"/>
    <p:sldId id="1948" r:id="rId68"/>
    <p:sldId id="1949" r:id="rId69"/>
    <p:sldId id="1950" r:id="rId70"/>
    <p:sldId id="1964" r:id="rId71"/>
    <p:sldId id="1704" r:id="rId72"/>
  </p:sldIdLst>
  <p:sldSz cx="12192000" cy="6858000"/>
  <p:notesSz cx="6858000" cy="9144000"/>
  <p:custDataLst>
    <p:tags r:id="rId7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1C413D1-2061-472E-BCFB-057126F19D4F}">
          <p14:sldIdLst>
            <p14:sldId id="462"/>
            <p14:sldId id="1880"/>
            <p14:sldId id="1952"/>
            <p14:sldId id="1702"/>
            <p14:sldId id="1909"/>
            <p14:sldId id="1710"/>
            <p14:sldId id="1859"/>
            <p14:sldId id="1860"/>
            <p14:sldId id="1862"/>
            <p14:sldId id="1861"/>
            <p14:sldId id="1911"/>
            <p14:sldId id="1912"/>
          </p14:sldIdLst>
        </p14:section>
        <p14:section name="传统会话技术" id="{6F082ED9-16DF-4E14-B87C-B0A071F9A979}">
          <p14:sldIdLst>
            <p14:sldId id="1953"/>
            <p14:sldId id="1915"/>
            <p14:sldId id="1919"/>
            <p14:sldId id="1920"/>
            <p14:sldId id="1916"/>
            <p14:sldId id="1973"/>
            <p14:sldId id="1975"/>
            <p14:sldId id="1977"/>
            <p14:sldId id="1974"/>
            <p14:sldId id="1917"/>
          </p14:sldIdLst>
        </p14:section>
        <p14:section name="JWT令牌" id="{592BE612-E670-4C72-928D-E52C1D60F914}">
          <p14:sldIdLst>
            <p14:sldId id="1921"/>
            <p14:sldId id="1956"/>
            <p14:sldId id="1918"/>
            <p14:sldId id="1923"/>
            <p14:sldId id="1924"/>
            <p14:sldId id="1925"/>
            <p14:sldId id="1926"/>
            <p14:sldId id="1927"/>
            <p14:sldId id="1928"/>
            <p14:sldId id="1929"/>
            <p14:sldId id="1930"/>
            <p14:sldId id="1962"/>
            <p14:sldId id="1957"/>
            <p14:sldId id="1931"/>
            <p14:sldId id="1960"/>
            <p14:sldId id="1958"/>
            <p14:sldId id="1932"/>
            <p14:sldId id="1933"/>
            <p14:sldId id="1963"/>
            <p14:sldId id="1965"/>
            <p14:sldId id="1959"/>
            <p14:sldId id="1934"/>
            <p14:sldId id="1935"/>
            <p14:sldId id="1936"/>
            <p14:sldId id="1937"/>
            <p14:sldId id="1967"/>
            <p14:sldId id="1939"/>
            <p14:sldId id="1940"/>
            <p14:sldId id="1969"/>
            <p14:sldId id="1941"/>
            <p14:sldId id="1970"/>
            <p14:sldId id="1968"/>
            <p14:sldId id="1942"/>
            <p14:sldId id="1943"/>
            <p14:sldId id="1945"/>
            <p14:sldId id="1946"/>
            <p14:sldId id="1947"/>
            <p14:sldId id="1948"/>
            <p14:sldId id="1949"/>
            <p14:sldId id="1950"/>
            <p14:sldId id="1964"/>
            <p14:sldId id="170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18F"/>
    <a:srgbClr val="FF0000"/>
    <a:srgbClr val="C00000"/>
    <a:srgbClr val="81DEFF"/>
    <a:srgbClr val="E46C0A"/>
    <a:srgbClr val="FFFFFF"/>
    <a:srgbClr val="B6A542"/>
    <a:srgbClr val="AE78D6"/>
    <a:srgbClr val="FFFF79"/>
    <a:srgbClr val="FFF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5" autoAdjust="0"/>
    <p:restoredTop sz="94169" autoAdjust="0"/>
  </p:normalViewPr>
  <p:slideViewPr>
    <p:cSldViewPr snapToGrid="0">
      <p:cViewPr varScale="1">
        <p:scale>
          <a:sx n="84" d="100"/>
          <a:sy n="84" d="100"/>
        </p:scale>
        <p:origin x="86" y="1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9" Type="http://schemas.openxmlformats.org/officeDocument/2006/relationships/tags" Target="tags/tag1.xml"/><Relationship Id="rId78" Type="http://schemas.openxmlformats.org/officeDocument/2006/relationships/commentAuthors" Target="commentAuthors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handoutMaster" Target="handoutMasters/handoutMaster1.xml"/><Relationship Id="rId73" Type="http://schemas.openxmlformats.org/officeDocument/2006/relationships/notesMaster" Target="notesMasters/notesMaster1.xml"/><Relationship Id="rId72" Type="http://schemas.openxmlformats.org/officeDocument/2006/relationships/slide" Target="slides/slide64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61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2" Type="http://schemas.openxmlformats.org/officeDocument/2006/relationships/theme" Target="../theme/theme6.xml"/><Relationship Id="rId21" Type="http://schemas.openxmlformats.org/officeDocument/2006/relationships/image" Target="../media/image6.png"/><Relationship Id="rId20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4.svg"/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28.emf"/><Relationship Id="rId4" Type="http://schemas.openxmlformats.org/officeDocument/2006/relationships/image" Target="../media/image27.png"/><Relationship Id="rId3" Type="http://schemas.openxmlformats.org/officeDocument/2006/relationships/image" Target="../media/image26.emf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7.png"/><Relationship Id="rId3" Type="http://schemas.openxmlformats.org/officeDocument/2006/relationships/image" Target="../media/image26.emf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Relationship Id="rId3" Type="http://schemas.openxmlformats.org/officeDocument/2006/relationships/image" Target="../media/image26.emf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31.svg"/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1.svg"/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4.png"/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hyperlink" Target="https://jwt.io/" TargetMode="Externa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1.svg"/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1.svg"/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1.svg"/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svg"/><Relationship Id="rId3" Type="http://schemas.openxmlformats.org/officeDocument/2006/relationships/image" Target="../media/image44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31.svg"/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4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/>
              <a:t>Web</a:t>
            </a:r>
            <a:r>
              <a:rPr kumimoji="1" lang="zh-CN" altLang="en-US" sz="5400"/>
              <a:t>后端开发</a:t>
            </a:r>
            <a:endParaRPr kumimoji="1" lang="zh-CN" altLang="en-US" sz="5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2121" y="3732920"/>
            <a:ext cx="3673158" cy="983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</a:t>
            </a:r>
            <a:r>
              <a:rPr lang="en-US" altLang="zh-CN"/>
              <a:t>-</a:t>
            </a:r>
            <a:r>
              <a:rPr lang="zh-CN" altLang="en-US"/>
              <a:t>测试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985" y="1879318"/>
            <a:ext cx="10044030" cy="4259949"/>
          </a:xfrm>
          <a:prstGeom prst="roundRect">
            <a:avLst>
              <a:gd name="adj" fmla="val 2632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联调测试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63732" y="1670539"/>
            <a:ext cx="10664536" cy="963472"/>
            <a:chOff x="710880" y="3763108"/>
            <a:chExt cx="10664536" cy="963472"/>
          </a:xfrm>
        </p:grpSpPr>
        <p:grpSp>
          <p:nvGrpSpPr>
            <p:cNvPr id="7" name="组合 6"/>
            <p:cNvGrpSpPr/>
            <p:nvPr/>
          </p:nvGrpSpPr>
          <p:grpSpPr>
            <a:xfrm>
              <a:off x="710880" y="3763108"/>
              <a:ext cx="10664536" cy="963472"/>
              <a:chOff x="806778" y="1685854"/>
              <a:chExt cx="10578443" cy="963472"/>
            </a:xfrm>
          </p:grpSpPr>
          <p:sp>
            <p:nvSpPr>
              <p:cNvPr id="9" name="矩形: 圆角 8"/>
              <p:cNvSpPr/>
              <p:nvPr/>
            </p:nvSpPr>
            <p:spPr>
              <a:xfrm>
                <a:off x="806778" y="1685855"/>
                <a:ext cx="10578443" cy="963471"/>
              </a:xfrm>
              <a:prstGeom prst="roundRect">
                <a:avLst>
                  <a:gd name="adj" fmla="val 8018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32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在未登录情况下，我们也可以直接访问部门管理、员工管理等功能。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" name="矩形: 对角圆角 9"/>
              <p:cNvSpPr/>
              <p:nvPr/>
            </p:nvSpPr>
            <p:spPr>
              <a:xfrm>
                <a:off x="806779" y="1685854"/>
                <a:ext cx="1117519" cy="422417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问题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11" name="图形 10" descr="徽章问号 纯色填充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16584" y="3789305"/>
              <a:ext cx="370021" cy="370021"/>
            </a:xfrm>
            <a:prstGeom prst="rect">
              <a:avLst/>
            </a:prstGeom>
          </p:spPr>
        </p:pic>
      </p:grpSp>
      <p:sp>
        <p:nvSpPr>
          <p:cNvPr id="2" name="矩形: 圆角 1"/>
          <p:cNvSpPr/>
          <p:nvPr/>
        </p:nvSpPr>
        <p:spPr>
          <a:xfrm>
            <a:off x="763732" y="2872832"/>
            <a:ext cx="10664536" cy="3422460"/>
          </a:xfrm>
          <a:prstGeom prst="roundRect">
            <a:avLst>
              <a:gd name="adj" fmla="val 3016"/>
            </a:avLst>
          </a:prstGeom>
          <a:solidFill>
            <a:srgbClr val="FFFFEF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20000"/>
                  <a:lumOff val="80000"/>
                  <a:alpha val="59000"/>
                </a:schemeClr>
              </a:solidFill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6785780" y="3177165"/>
            <a:ext cx="2927886" cy="2590913"/>
          </a:xfrm>
          <a:prstGeom prst="roundRect">
            <a:avLst>
              <a:gd name="adj" fmla="val 4938"/>
            </a:avLst>
          </a:prstGeom>
          <a:solidFill>
            <a:srgbClr val="FEF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222866" y="3898498"/>
            <a:ext cx="4936442" cy="46213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06005" y="5043578"/>
            <a:ext cx="80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86842" y="5856859"/>
            <a:ext cx="1467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 rot="21301708">
            <a:off x="4341398" y="3896857"/>
            <a:ext cx="533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306005" y="4130071"/>
            <a:ext cx="780070" cy="786974"/>
            <a:chOff x="1288572" y="3466291"/>
            <a:chExt cx="1076475" cy="1086002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sp>
        <p:nvSpPr>
          <p:cNvPr id="19" name="矩形: 圆角 18"/>
          <p:cNvSpPr/>
          <p:nvPr/>
        </p:nvSpPr>
        <p:spPr>
          <a:xfrm>
            <a:off x="7159308" y="3484588"/>
            <a:ext cx="2145318" cy="2093310"/>
          </a:xfrm>
          <a:prstGeom prst="roundRect">
            <a:avLst>
              <a:gd name="adj" fmla="val 3205"/>
            </a:avLst>
          </a:prstGeom>
          <a:noFill/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剪去单角 19"/>
          <p:cNvSpPr/>
          <p:nvPr/>
        </p:nvSpPr>
        <p:spPr>
          <a:xfrm>
            <a:off x="7549776" y="3712201"/>
            <a:ext cx="1404509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剪去单角 20"/>
          <p:cNvSpPr/>
          <p:nvPr/>
        </p:nvSpPr>
        <p:spPr>
          <a:xfrm>
            <a:off x="7549776" y="4342039"/>
            <a:ext cx="1408513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: 剪去单角 21"/>
          <p:cNvSpPr/>
          <p:nvPr/>
        </p:nvSpPr>
        <p:spPr>
          <a:xfrm>
            <a:off x="7549776" y="4975816"/>
            <a:ext cx="140851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2220547" y="4705051"/>
            <a:ext cx="4938761" cy="5065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 rot="396096">
            <a:off x="4323399" y="4939954"/>
            <a:ext cx="533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!!文本框 35"/>
          <p:cNvSpPr txBox="1"/>
          <p:nvPr/>
        </p:nvSpPr>
        <p:spPr>
          <a:xfrm>
            <a:off x="6252505" y="4342669"/>
            <a:ext cx="148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登录校验</a:t>
            </a:r>
            <a:endParaRPr lang="zh-CN" altLang="en-US" sz="2400" b="1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/>
      <p:bldP spid="13" grpId="0"/>
      <p:bldP spid="14" grpId="0"/>
      <p:bldP spid="19" grpId="0" animBg="1"/>
      <p:bldP spid="20" grpId="0" animBg="1"/>
      <p:bldP spid="21" grpId="0" animBg="1"/>
      <p:bldP spid="22" grpId="0" animBg="1"/>
      <p:bldP spid="33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667665" y="1982421"/>
            <a:ext cx="6507358" cy="1578463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登录功能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异常处理</a:t>
            </a:r>
            <a:endParaRPr lang="en-US" altLang="zh-CN"/>
          </a:p>
        </p:txBody>
      </p:sp>
      <p:sp>
        <p:nvSpPr>
          <p:cNvPr id="3" name="!!文本框 35"/>
          <p:cNvSpPr txBox="1"/>
          <p:nvPr/>
        </p:nvSpPr>
        <p:spPr>
          <a:xfrm>
            <a:off x="5104638" y="2695694"/>
            <a:ext cx="1113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ea typeface="Alibaba PuHuiTi R"/>
              </a:rPr>
              <a:t>登录校验</a:t>
            </a:r>
            <a:endParaRPr lang="zh-CN" altLang="en-US">
              <a:ea typeface="Alibaba PuHuiTi R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问题分析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63732" y="1670539"/>
            <a:ext cx="10664536" cy="963472"/>
            <a:chOff x="710880" y="3763108"/>
            <a:chExt cx="10664536" cy="963472"/>
          </a:xfrm>
        </p:grpSpPr>
        <p:grpSp>
          <p:nvGrpSpPr>
            <p:cNvPr id="7" name="组合 6"/>
            <p:cNvGrpSpPr/>
            <p:nvPr/>
          </p:nvGrpSpPr>
          <p:grpSpPr>
            <a:xfrm>
              <a:off x="710880" y="3763108"/>
              <a:ext cx="10664536" cy="963472"/>
              <a:chOff x="806778" y="1685854"/>
              <a:chExt cx="10578443" cy="963472"/>
            </a:xfrm>
          </p:grpSpPr>
          <p:sp>
            <p:nvSpPr>
              <p:cNvPr id="9" name="矩形: 圆角 8"/>
              <p:cNvSpPr/>
              <p:nvPr/>
            </p:nvSpPr>
            <p:spPr>
              <a:xfrm>
                <a:off x="806778" y="1685855"/>
                <a:ext cx="10578443" cy="963471"/>
              </a:xfrm>
              <a:prstGeom prst="roundRect">
                <a:avLst>
                  <a:gd name="adj" fmla="val 8018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32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在未登录情况下，我们也可以直接访问部门管理、员工管理等功能。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" name="矩形: 对角圆角 9"/>
              <p:cNvSpPr/>
              <p:nvPr/>
            </p:nvSpPr>
            <p:spPr>
              <a:xfrm>
                <a:off x="806779" y="1685854"/>
                <a:ext cx="1117519" cy="422417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问题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11" name="图形 10" descr="徽章问号 纯色填充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16584" y="3789305"/>
              <a:ext cx="370021" cy="370021"/>
            </a:xfrm>
            <a:prstGeom prst="rect">
              <a:avLst/>
            </a:prstGeom>
          </p:spPr>
        </p:pic>
      </p:grpSp>
      <p:sp>
        <p:nvSpPr>
          <p:cNvPr id="2" name="矩形: 圆角 1"/>
          <p:cNvSpPr/>
          <p:nvPr/>
        </p:nvSpPr>
        <p:spPr>
          <a:xfrm>
            <a:off x="763732" y="2872832"/>
            <a:ext cx="10664536" cy="3422460"/>
          </a:xfrm>
          <a:prstGeom prst="roundRect">
            <a:avLst>
              <a:gd name="adj" fmla="val 3016"/>
            </a:avLst>
          </a:prstGeom>
          <a:solidFill>
            <a:srgbClr val="FFFFEF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20000"/>
                  <a:lumOff val="80000"/>
                  <a:alpha val="59000"/>
                </a:schemeClr>
              </a:solidFill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6785780" y="3177165"/>
            <a:ext cx="2927886" cy="2590913"/>
          </a:xfrm>
          <a:prstGeom prst="roundRect">
            <a:avLst>
              <a:gd name="adj" fmla="val 4938"/>
            </a:avLst>
          </a:prstGeom>
          <a:solidFill>
            <a:srgbClr val="FEF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222866" y="3898498"/>
            <a:ext cx="4936442" cy="46213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06005" y="5043578"/>
            <a:ext cx="80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86842" y="5856859"/>
            <a:ext cx="1467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 rot="21301708">
            <a:off x="4341398" y="3896857"/>
            <a:ext cx="533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306005" y="4130071"/>
            <a:ext cx="780070" cy="786974"/>
            <a:chOff x="1288572" y="3466291"/>
            <a:chExt cx="1076475" cy="1086002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sp>
        <p:nvSpPr>
          <p:cNvPr id="19" name="矩形: 圆角 18"/>
          <p:cNvSpPr/>
          <p:nvPr/>
        </p:nvSpPr>
        <p:spPr>
          <a:xfrm>
            <a:off x="7159308" y="3484588"/>
            <a:ext cx="2145318" cy="2093310"/>
          </a:xfrm>
          <a:prstGeom prst="roundRect">
            <a:avLst>
              <a:gd name="adj" fmla="val 3205"/>
            </a:avLst>
          </a:prstGeom>
          <a:noFill/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剪去单角 19"/>
          <p:cNvSpPr/>
          <p:nvPr/>
        </p:nvSpPr>
        <p:spPr>
          <a:xfrm>
            <a:off x="7549776" y="3712201"/>
            <a:ext cx="1404509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剪去单角 20"/>
          <p:cNvSpPr/>
          <p:nvPr/>
        </p:nvSpPr>
        <p:spPr>
          <a:xfrm>
            <a:off x="7549776" y="4342039"/>
            <a:ext cx="1408513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: 剪去单角 21"/>
          <p:cNvSpPr/>
          <p:nvPr/>
        </p:nvSpPr>
        <p:spPr>
          <a:xfrm>
            <a:off x="7549776" y="4975816"/>
            <a:ext cx="140851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2220547" y="4705051"/>
            <a:ext cx="4938761" cy="5065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 rot="396096">
            <a:off x="4323399" y="4939954"/>
            <a:ext cx="533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!!文本框 35"/>
          <p:cNvSpPr txBox="1"/>
          <p:nvPr/>
        </p:nvSpPr>
        <p:spPr>
          <a:xfrm>
            <a:off x="6252505" y="4342669"/>
            <a:ext cx="148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登录校验</a:t>
            </a:r>
            <a:endParaRPr lang="zh-CN" altLang="en-US" sz="2400" b="1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登录校验</a:t>
            </a:r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860447" y="1597947"/>
            <a:ext cx="10664536" cy="3422460"/>
          </a:xfrm>
          <a:prstGeom prst="roundRect">
            <a:avLst>
              <a:gd name="adj" fmla="val 3016"/>
            </a:avLst>
          </a:prstGeom>
          <a:solidFill>
            <a:srgbClr val="FFFFEF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20000"/>
                  <a:lumOff val="80000"/>
                  <a:alpha val="59000"/>
                </a:schemeClr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6882494" y="1773936"/>
            <a:ext cx="3906785" cy="2969891"/>
          </a:xfrm>
          <a:prstGeom prst="roundRect">
            <a:avLst>
              <a:gd name="adj" fmla="val 4938"/>
            </a:avLst>
          </a:prstGeom>
          <a:solidFill>
            <a:srgbClr val="FEF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319581" y="2475311"/>
            <a:ext cx="4684723" cy="61043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2300578" y="3410203"/>
            <a:ext cx="4703726" cy="60933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402720" y="3768693"/>
            <a:ext cx="80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79051" y="4743827"/>
            <a:ext cx="117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rot="21093582">
            <a:off x="3913483" y="2522425"/>
            <a:ext cx="66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 rot="473671">
            <a:off x="3970342" y="36720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02720" y="2855186"/>
            <a:ext cx="780070" cy="786974"/>
            <a:chOff x="1288572" y="3466291"/>
            <a:chExt cx="1076475" cy="108600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sp>
        <p:nvSpPr>
          <p:cNvPr id="15" name="矩形: 圆角 14"/>
          <p:cNvSpPr/>
          <p:nvPr/>
        </p:nvSpPr>
        <p:spPr>
          <a:xfrm>
            <a:off x="7004304" y="1911096"/>
            <a:ext cx="3685032" cy="2688336"/>
          </a:xfrm>
          <a:prstGeom prst="roundRect">
            <a:avLst>
              <a:gd name="adj" fmla="val 3205"/>
            </a:avLst>
          </a:prstGeom>
          <a:noFill/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剪去单角 15"/>
          <p:cNvSpPr/>
          <p:nvPr/>
        </p:nvSpPr>
        <p:spPr>
          <a:xfrm>
            <a:off x="8279052" y="2369221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剪去单角 16"/>
          <p:cNvSpPr/>
          <p:nvPr/>
        </p:nvSpPr>
        <p:spPr>
          <a:xfrm>
            <a:off x="8279052" y="2999059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: 剪去单角 17"/>
          <p:cNvSpPr/>
          <p:nvPr/>
        </p:nvSpPr>
        <p:spPr>
          <a:xfrm>
            <a:off x="8279051" y="3632836"/>
            <a:ext cx="117812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: 剪去单角 18"/>
          <p:cNvSpPr/>
          <p:nvPr/>
        </p:nvSpPr>
        <p:spPr>
          <a:xfrm>
            <a:off x="9612587" y="2367251"/>
            <a:ext cx="916311" cy="1652288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登录标记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对角圆角 17"/>
          <p:cNvSpPr/>
          <p:nvPr/>
        </p:nvSpPr>
        <p:spPr>
          <a:xfrm>
            <a:off x="7128024" y="2369221"/>
            <a:ext cx="916312" cy="1726650"/>
          </a:xfrm>
          <a:prstGeom prst="round2DiagRect">
            <a:avLst>
              <a:gd name="adj1" fmla="val 16636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统一拦截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箭头: 右 20"/>
          <p:cNvSpPr/>
          <p:nvPr/>
        </p:nvSpPr>
        <p:spPr>
          <a:xfrm rot="19229268">
            <a:off x="7944359" y="2596617"/>
            <a:ext cx="441955" cy="197671"/>
          </a:xfrm>
          <a:prstGeom prst="rightArrow">
            <a:avLst>
              <a:gd name="adj1" fmla="val 50000"/>
              <a:gd name="adj2" fmla="val 731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/>
          <p:cNvSpPr/>
          <p:nvPr/>
        </p:nvSpPr>
        <p:spPr>
          <a:xfrm rot="2290107">
            <a:off x="7948009" y="3603113"/>
            <a:ext cx="441955" cy="197671"/>
          </a:xfrm>
          <a:prstGeom prst="rightArrow">
            <a:avLst>
              <a:gd name="adj1" fmla="val 50000"/>
              <a:gd name="adj2" fmla="val 731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>
            <a:off x="7998940" y="3115731"/>
            <a:ext cx="390497" cy="209605"/>
          </a:xfrm>
          <a:prstGeom prst="rightArrow">
            <a:avLst>
              <a:gd name="adj1" fmla="val 50000"/>
              <a:gd name="adj2" fmla="val 731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连接符: 曲线 24"/>
          <p:cNvCxnSpPr>
            <a:stCxn id="16" idx="3"/>
            <a:endCxn id="19" idx="3"/>
          </p:cNvCxnSpPr>
          <p:nvPr/>
        </p:nvCxnSpPr>
        <p:spPr>
          <a:xfrm rot="5400000" flipH="1" flipV="1">
            <a:off x="9468443" y="1766921"/>
            <a:ext cx="1970" cy="1202630"/>
          </a:xfrm>
          <a:prstGeom prst="curvedConnector3">
            <a:avLst>
              <a:gd name="adj1" fmla="val 1913066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/>
          <p:cNvCxnSpPr>
            <a:stCxn id="20" idx="1"/>
            <a:endCxn id="19" idx="1"/>
          </p:cNvCxnSpPr>
          <p:nvPr/>
        </p:nvCxnSpPr>
        <p:spPr>
          <a:xfrm rot="5400000" flipH="1" flipV="1">
            <a:off x="8790295" y="2815423"/>
            <a:ext cx="76332" cy="2484563"/>
          </a:xfrm>
          <a:prstGeom prst="curvedConnector3">
            <a:avLst>
              <a:gd name="adj1" fmla="val -443235"/>
            </a:avLst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对角圆角 35"/>
          <p:cNvSpPr/>
          <p:nvPr/>
        </p:nvSpPr>
        <p:spPr>
          <a:xfrm>
            <a:off x="9308557" y="1835759"/>
            <a:ext cx="304030" cy="307777"/>
          </a:xfrm>
          <a:prstGeom prst="round2Diag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存</a:t>
            </a:r>
            <a:endParaRPr lang="zh-CN" altLang="en-US" sz="1400"/>
          </a:p>
        </p:txBody>
      </p:sp>
      <p:sp>
        <p:nvSpPr>
          <p:cNvPr id="37" name="矩形: 对角圆角 36"/>
          <p:cNvSpPr/>
          <p:nvPr/>
        </p:nvSpPr>
        <p:spPr>
          <a:xfrm>
            <a:off x="8676446" y="4276057"/>
            <a:ext cx="304030" cy="307777"/>
          </a:xfrm>
          <a:prstGeom prst="round2Diag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取</a:t>
            </a:r>
            <a:endParaRPr lang="zh-CN" altLang="en-US" sz="1400"/>
          </a:p>
        </p:txBody>
      </p:sp>
      <p:grpSp>
        <p:nvGrpSpPr>
          <p:cNvPr id="44" name="组合 43"/>
          <p:cNvGrpSpPr/>
          <p:nvPr/>
        </p:nvGrpSpPr>
        <p:grpSpPr>
          <a:xfrm>
            <a:off x="860447" y="5169707"/>
            <a:ext cx="5055721" cy="1415195"/>
            <a:chOff x="860447" y="5203110"/>
            <a:chExt cx="5055721" cy="1415195"/>
          </a:xfrm>
        </p:grpSpPr>
        <p:grpSp>
          <p:nvGrpSpPr>
            <p:cNvPr id="39" name="组合 38"/>
            <p:cNvGrpSpPr/>
            <p:nvPr/>
          </p:nvGrpSpPr>
          <p:grpSpPr>
            <a:xfrm>
              <a:off x="860447" y="5203110"/>
              <a:ext cx="5055721" cy="1415195"/>
              <a:chOff x="806778" y="1685854"/>
              <a:chExt cx="5014907" cy="1415195"/>
            </a:xfrm>
          </p:grpSpPr>
          <p:sp>
            <p:nvSpPr>
              <p:cNvPr id="41" name="矩形: 圆角 40"/>
              <p:cNvSpPr/>
              <p:nvPr/>
            </p:nvSpPr>
            <p:spPr>
              <a:xfrm>
                <a:off x="806778" y="1685855"/>
                <a:ext cx="5014907" cy="1415194"/>
              </a:xfrm>
              <a:prstGeom prst="roundRect">
                <a:avLst>
                  <a:gd name="adj" fmla="val 8018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32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用户登录成功之后，每一次请求中，都可以获取到该标记。</a:t>
                </a:r>
                <a:endPara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endPara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42" name="矩形: 对角圆角 41"/>
              <p:cNvSpPr/>
              <p:nvPr/>
            </p:nvSpPr>
            <p:spPr>
              <a:xfrm>
                <a:off x="806779" y="1685854"/>
                <a:ext cx="1428504" cy="422417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登录标记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43" name="Shape 2399"/>
            <p:cNvSpPr/>
            <p:nvPr/>
          </p:nvSpPr>
          <p:spPr>
            <a:xfrm>
              <a:off x="1019811" y="5274588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874" y="5396"/>
                  </a:moveTo>
                  <a:cubicBezTo>
                    <a:pt x="11493" y="5396"/>
                    <a:pt x="11166" y="5519"/>
                    <a:pt x="10894" y="5766"/>
                  </a:cubicBezTo>
                  <a:cubicBezTo>
                    <a:pt x="10621" y="6013"/>
                    <a:pt x="10484" y="6310"/>
                    <a:pt x="10484" y="6658"/>
                  </a:cubicBezTo>
                  <a:cubicBezTo>
                    <a:pt x="10484" y="7005"/>
                    <a:pt x="10621" y="7301"/>
                    <a:pt x="10894" y="7545"/>
                  </a:cubicBezTo>
                  <a:cubicBezTo>
                    <a:pt x="11166" y="7790"/>
                    <a:pt x="11493" y="7912"/>
                    <a:pt x="11874" y="7912"/>
                  </a:cubicBezTo>
                  <a:cubicBezTo>
                    <a:pt x="12255" y="7912"/>
                    <a:pt x="12581" y="7790"/>
                    <a:pt x="12852" y="7545"/>
                  </a:cubicBezTo>
                  <a:cubicBezTo>
                    <a:pt x="13122" y="7301"/>
                    <a:pt x="13257" y="7005"/>
                    <a:pt x="13257" y="6658"/>
                  </a:cubicBezTo>
                  <a:cubicBezTo>
                    <a:pt x="13257" y="6310"/>
                    <a:pt x="13122" y="6013"/>
                    <a:pt x="12852" y="5766"/>
                  </a:cubicBezTo>
                  <a:cubicBezTo>
                    <a:pt x="12581" y="5519"/>
                    <a:pt x="12255" y="5396"/>
                    <a:pt x="11874" y="5396"/>
                  </a:cubicBezTo>
                  <a:moveTo>
                    <a:pt x="12242" y="15228"/>
                  </a:moveTo>
                  <a:cubicBezTo>
                    <a:pt x="11942" y="15228"/>
                    <a:pt x="11730" y="15180"/>
                    <a:pt x="11608" y="15083"/>
                  </a:cubicBezTo>
                  <a:cubicBezTo>
                    <a:pt x="11486" y="14987"/>
                    <a:pt x="11425" y="14807"/>
                    <a:pt x="11425" y="14542"/>
                  </a:cubicBezTo>
                  <a:cubicBezTo>
                    <a:pt x="11425" y="14436"/>
                    <a:pt x="11444" y="14281"/>
                    <a:pt x="11482" y="14076"/>
                  </a:cubicBezTo>
                  <a:cubicBezTo>
                    <a:pt x="11519" y="13870"/>
                    <a:pt x="11562" y="13687"/>
                    <a:pt x="11609" y="13527"/>
                  </a:cubicBezTo>
                  <a:lnTo>
                    <a:pt x="12189" y="11532"/>
                  </a:lnTo>
                  <a:cubicBezTo>
                    <a:pt x="12246" y="11349"/>
                    <a:pt x="12284" y="11148"/>
                    <a:pt x="12306" y="10929"/>
                  </a:cubicBezTo>
                  <a:cubicBezTo>
                    <a:pt x="12327" y="10709"/>
                    <a:pt x="12337" y="10557"/>
                    <a:pt x="12337" y="10469"/>
                  </a:cubicBezTo>
                  <a:cubicBezTo>
                    <a:pt x="12337" y="10049"/>
                    <a:pt x="12185" y="9707"/>
                    <a:pt x="11882" y="9444"/>
                  </a:cubicBezTo>
                  <a:cubicBezTo>
                    <a:pt x="11578" y="9182"/>
                    <a:pt x="11146" y="9050"/>
                    <a:pt x="10586" y="9050"/>
                  </a:cubicBezTo>
                  <a:cubicBezTo>
                    <a:pt x="10275" y="9050"/>
                    <a:pt x="9945" y="9104"/>
                    <a:pt x="9597" y="9211"/>
                  </a:cubicBezTo>
                  <a:cubicBezTo>
                    <a:pt x="9248" y="9319"/>
                    <a:pt x="8884" y="9448"/>
                    <a:pt x="8502" y="9599"/>
                  </a:cubicBezTo>
                  <a:lnTo>
                    <a:pt x="8347" y="10216"/>
                  </a:lnTo>
                  <a:cubicBezTo>
                    <a:pt x="8460" y="10175"/>
                    <a:pt x="8595" y="10131"/>
                    <a:pt x="8753" y="10085"/>
                  </a:cubicBezTo>
                  <a:cubicBezTo>
                    <a:pt x="8911" y="10040"/>
                    <a:pt x="9066" y="10017"/>
                    <a:pt x="9217" y="10017"/>
                  </a:cubicBezTo>
                  <a:cubicBezTo>
                    <a:pt x="9524" y="10017"/>
                    <a:pt x="9731" y="10068"/>
                    <a:pt x="9839" y="10168"/>
                  </a:cubicBezTo>
                  <a:cubicBezTo>
                    <a:pt x="9948" y="10269"/>
                    <a:pt x="10002" y="10447"/>
                    <a:pt x="10002" y="10703"/>
                  </a:cubicBezTo>
                  <a:cubicBezTo>
                    <a:pt x="10002" y="10844"/>
                    <a:pt x="9985" y="11001"/>
                    <a:pt x="9949" y="11172"/>
                  </a:cubicBezTo>
                  <a:cubicBezTo>
                    <a:pt x="9914" y="11343"/>
                    <a:pt x="9870" y="11526"/>
                    <a:pt x="9818" y="11717"/>
                  </a:cubicBezTo>
                  <a:lnTo>
                    <a:pt x="9235" y="13719"/>
                  </a:lnTo>
                  <a:cubicBezTo>
                    <a:pt x="9184" y="13929"/>
                    <a:pt x="9146" y="14118"/>
                    <a:pt x="9123" y="14285"/>
                  </a:cubicBezTo>
                  <a:cubicBezTo>
                    <a:pt x="9100" y="14451"/>
                    <a:pt x="9088" y="14615"/>
                    <a:pt x="9088" y="14775"/>
                  </a:cubicBezTo>
                  <a:cubicBezTo>
                    <a:pt x="9088" y="15186"/>
                    <a:pt x="9244" y="15526"/>
                    <a:pt x="9556" y="15793"/>
                  </a:cubicBezTo>
                  <a:cubicBezTo>
                    <a:pt x="9869" y="16060"/>
                    <a:pt x="10308" y="16194"/>
                    <a:pt x="10872" y="16194"/>
                  </a:cubicBezTo>
                  <a:cubicBezTo>
                    <a:pt x="11239" y="16194"/>
                    <a:pt x="11561" y="16147"/>
                    <a:pt x="11839" y="16053"/>
                  </a:cubicBezTo>
                  <a:cubicBezTo>
                    <a:pt x="12117" y="15960"/>
                    <a:pt x="12488" y="15824"/>
                    <a:pt x="12954" y="15645"/>
                  </a:cubicBezTo>
                  <a:lnTo>
                    <a:pt x="13109" y="15028"/>
                  </a:lnTo>
                  <a:cubicBezTo>
                    <a:pt x="13029" y="15065"/>
                    <a:pt x="12900" y="15107"/>
                    <a:pt x="12721" y="15155"/>
                  </a:cubicBezTo>
                  <a:cubicBezTo>
                    <a:pt x="12543" y="15204"/>
                    <a:pt x="12383" y="15228"/>
                    <a:pt x="12242" y="15228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469262" y="5153479"/>
            <a:ext cx="5055721" cy="1415195"/>
            <a:chOff x="6469262" y="5137079"/>
            <a:chExt cx="5055721" cy="1415195"/>
          </a:xfrm>
        </p:grpSpPr>
        <p:grpSp>
          <p:nvGrpSpPr>
            <p:cNvPr id="46" name="组合 45"/>
            <p:cNvGrpSpPr/>
            <p:nvPr/>
          </p:nvGrpSpPr>
          <p:grpSpPr>
            <a:xfrm>
              <a:off x="6469262" y="5137079"/>
              <a:ext cx="5055721" cy="1415195"/>
              <a:chOff x="806778" y="1685854"/>
              <a:chExt cx="5014907" cy="1415195"/>
            </a:xfrm>
          </p:grpSpPr>
          <p:sp>
            <p:nvSpPr>
              <p:cNvPr id="48" name="矩形: 圆角 47"/>
              <p:cNvSpPr/>
              <p:nvPr/>
            </p:nvSpPr>
            <p:spPr>
              <a:xfrm>
                <a:off x="806778" y="1685855"/>
                <a:ext cx="5014907" cy="1415194"/>
              </a:xfrm>
              <a:prstGeom prst="roundRect">
                <a:avLst>
                  <a:gd name="adj" fmla="val 8018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32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过滤器</a:t>
                </a: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Filter</a:t>
                </a:r>
                <a:endPara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拦截器</a:t>
                </a: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Interceptor</a:t>
                </a:r>
                <a:endPara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49" name="矩形: 对角圆角 48"/>
              <p:cNvSpPr/>
              <p:nvPr/>
            </p:nvSpPr>
            <p:spPr>
              <a:xfrm>
                <a:off x="806779" y="1685854"/>
                <a:ext cx="1428504" cy="422417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统一拦截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50" name="图形 49" descr="盾蜱虫 纯色填充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82312" y="5182695"/>
              <a:ext cx="327614" cy="327614"/>
            </a:xfrm>
            <a:prstGeom prst="rect">
              <a:avLst/>
            </a:prstGeom>
          </p:spPr>
        </p:pic>
      </p:grpSp>
      <p:sp>
        <p:nvSpPr>
          <p:cNvPr id="38" name="矩形: 对角圆角 37"/>
          <p:cNvSpPr/>
          <p:nvPr/>
        </p:nvSpPr>
        <p:spPr>
          <a:xfrm>
            <a:off x="4862146" y="6256715"/>
            <a:ext cx="1054021" cy="328187"/>
          </a:xfrm>
          <a:prstGeom prst="round2DiagRect">
            <a:avLst>
              <a:gd name="adj1" fmla="val 21937"/>
              <a:gd name="adj2" fmla="val 0"/>
            </a:avLst>
          </a:prstGeom>
          <a:solidFill>
            <a:srgbClr val="FFC000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36000" bIns="72000" rtlCol="0" anchor="ctr"/>
          <a:lstStyle/>
          <a:p>
            <a:pPr defTabSz="360045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会话技术</a:t>
            </a:r>
            <a:endParaRPr lang="en-US" altLang="zh-CN" sz="16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2319581" y="2475311"/>
            <a:ext cx="5959470" cy="64042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316532" y="3276600"/>
            <a:ext cx="5923228" cy="57668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2319581" y="2553960"/>
            <a:ext cx="5959470" cy="64042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300578" y="3339465"/>
            <a:ext cx="5939182" cy="59753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36" grpId="0" animBg="1"/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登录校验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44783" cy="2031047"/>
          </a:xfrm>
        </p:spPr>
        <p:txBody>
          <a:bodyPr/>
          <a:lstStyle/>
          <a:p>
            <a:r>
              <a:rPr lang="zh-CN" altLang="en-US"/>
              <a:t>会话技术</a:t>
            </a:r>
            <a:endParaRPr lang="en-US" altLang="zh-CN"/>
          </a:p>
          <a:p>
            <a:r>
              <a:rPr lang="en-US" altLang="zh-CN"/>
              <a:t>JWT</a:t>
            </a:r>
            <a:r>
              <a:rPr lang="zh-CN" altLang="en-US"/>
              <a:t>令牌</a:t>
            </a:r>
            <a:endParaRPr lang="en-US" altLang="zh-CN"/>
          </a:p>
          <a:p>
            <a:r>
              <a:rPr lang="zh-CN" altLang="en-US"/>
              <a:t>过滤器</a:t>
            </a:r>
            <a:r>
              <a:rPr lang="en-US" altLang="zh-CN"/>
              <a:t>Filter</a:t>
            </a:r>
            <a:endParaRPr lang="en-US" altLang="zh-CN"/>
          </a:p>
          <a:p>
            <a:r>
              <a:rPr lang="zh-CN" altLang="en-US"/>
              <a:t>拦截器</a:t>
            </a:r>
            <a:r>
              <a:rPr lang="en-US" altLang="zh-CN"/>
              <a:t>Interceptor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登录校验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44783" cy="2031047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会话技术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JWT</a:t>
            </a:r>
            <a:r>
              <a:rPr lang="zh-CN" altLang="en-US"/>
              <a:t>令牌</a:t>
            </a:r>
            <a:endParaRPr lang="en-US" altLang="zh-CN"/>
          </a:p>
          <a:p>
            <a:r>
              <a:rPr lang="zh-CN" altLang="en-US"/>
              <a:t>过滤器</a:t>
            </a:r>
            <a:r>
              <a:rPr lang="en-US" altLang="zh-CN"/>
              <a:t>Filter</a:t>
            </a:r>
            <a:endParaRPr lang="en-US" altLang="zh-CN"/>
          </a:p>
          <a:p>
            <a:r>
              <a:rPr lang="zh-CN" altLang="en-US"/>
              <a:t>拦截器</a:t>
            </a:r>
            <a:r>
              <a:rPr lang="en-US" altLang="zh-CN"/>
              <a:t>Interceptor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48152" y="1486309"/>
            <a:ext cx="11167176" cy="231932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会话：用户打开浏览器，访问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服务器的资源，会话建立，直到有一方断开连接，会话结束。在一次会话中可以包含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多次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请求和响应。</a:t>
            </a:r>
            <a:endParaRPr lang="en-US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会话跟踪：一种维护浏览器状态的方法，服务器需要识别多次请求是否来自于同一浏览器，以便在同一次会话的多次请求间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共享数据。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会话跟踪方案：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客户端会话跟踪技术：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服务端会话跟踪技术：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令牌技术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会话技术</a:t>
            </a:r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926311" y="3785615"/>
            <a:ext cx="10664536" cy="2775931"/>
          </a:xfrm>
          <a:prstGeom prst="roundRect">
            <a:avLst>
              <a:gd name="adj" fmla="val 3016"/>
            </a:avLst>
          </a:prstGeom>
          <a:solidFill>
            <a:srgbClr val="FFFFEF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20000"/>
                  <a:lumOff val="80000"/>
                  <a:alpha val="59000"/>
                </a:schemeClr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6948358" y="3986784"/>
            <a:ext cx="3906785" cy="2298183"/>
          </a:xfrm>
          <a:prstGeom prst="roundRect">
            <a:avLst>
              <a:gd name="adj" fmla="val 4938"/>
            </a:avLst>
          </a:prstGeom>
          <a:solidFill>
            <a:srgbClr val="FEF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!!直接箭头连接符 5"/>
          <p:cNvCxnSpPr/>
          <p:nvPr/>
        </p:nvCxnSpPr>
        <p:spPr>
          <a:xfrm flipV="1">
            <a:off x="2366442" y="4526280"/>
            <a:ext cx="4222455" cy="292919"/>
          </a:xfrm>
          <a:prstGeom prst="straightConnector1">
            <a:avLst/>
          </a:prstGeom>
          <a:ln w="12700">
            <a:solidFill>
              <a:srgbClr val="E46C0A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!!直接箭头连接符 6"/>
          <p:cNvCxnSpPr/>
          <p:nvPr/>
        </p:nvCxnSpPr>
        <p:spPr>
          <a:xfrm flipH="1" flipV="1">
            <a:off x="2366442" y="5242396"/>
            <a:ext cx="4152910" cy="31374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344915" y="6284967"/>
            <a:ext cx="117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68584" y="4762086"/>
            <a:ext cx="780070" cy="786974"/>
            <a:chOff x="1288572" y="3466291"/>
            <a:chExt cx="1076475" cy="108600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sp>
        <p:nvSpPr>
          <p:cNvPr id="15" name="矩形: 圆角 14"/>
          <p:cNvSpPr/>
          <p:nvPr/>
        </p:nvSpPr>
        <p:spPr>
          <a:xfrm>
            <a:off x="7070168" y="4123944"/>
            <a:ext cx="3685032" cy="2007484"/>
          </a:xfrm>
          <a:prstGeom prst="roundRect">
            <a:avLst>
              <a:gd name="adj" fmla="val 3205"/>
            </a:avLst>
          </a:prstGeom>
          <a:noFill/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剪去单角 15"/>
          <p:cNvSpPr/>
          <p:nvPr/>
        </p:nvSpPr>
        <p:spPr>
          <a:xfrm>
            <a:off x="8344916" y="4276121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剪去单角 16"/>
          <p:cNvSpPr/>
          <p:nvPr/>
        </p:nvSpPr>
        <p:spPr>
          <a:xfrm>
            <a:off x="8344916" y="4905959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: 剪去单角 17"/>
          <p:cNvSpPr/>
          <p:nvPr/>
        </p:nvSpPr>
        <p:spPr>
          <a:xfrm>
            <a:off x="8344915" y="5539736"/>
            <a:ext cx="117812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对角圆角 17"/>
          <p:cNvSpPr/>
          <p:nvPr/>
        </p:nvSpPr>
        <p:spPr>
          <a:xfrm>
            <a:off x="7193888" y="4276121"/>
            <a:ext cx="916312" cy="1726650"/>
          </a:xfrm>
          <a:prstGeom prst="round2DiagRect">
            <a:avLst>
              <a:gd name="adj1" fmla="val 16636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统一拦截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箭头: 右 20"/>
          <p:cNvSpPr/>
          <p:nvPr/>
        </p:nvSpPr>
        <p:spPr>
          <a:xfrm rot="19229268">
            <a:off x="8010223" y="4503517"/>
            <a:ext cx="441955" cy="197671"/>
          </a:xfrm>
          <a:prstGeom prst="rightArrow">
            <a:avLst>
              <a:gd name="adj1" fmla="val 50000"/>
              <a:gd name="adj2" fmla="val 731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/>
          <p:cNvSpPr/>
          <p:nvPr/>
        </p:nvSpPr>
        <p:spPr>
          <a:xfrm rot="2290107">
            <a:off x="8013873" y="5510013"/>
            <a:ext cx="441955" cy="197671"/>
          </a:xfrm>
          <a:prstGeom prst="rightArrow">
            <a:avLst>
              <a:gd name="adj1" fmla="val 50000"/>
              <a:gd name="adj2" fmla="val 731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>
            <a:off x="8064804" y="5022631"/>
            <a:ext cx="390497" cy="209605"/>
          </a:xfrm>
          <a:prstGeom prst="rightArrow">
            <a:avLst>
              <a:gd name="adj1" fmla="val 50000"/>
              <a:gd name="adj2" fmla="val 731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!!直接箭头连接符 27"/>
          <p:cNvCxnSpPr/>
          <p:nvPr/>
        </p:nvCxnSpPr>
        <p:spPr>
          <a:xfrm flipH="1">
            <a:off x="2366442" y="4638048"/>
            <a:ext cx="4222455" cy="314952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!!直接箭头连接符 30"/>
          <p:cNvCxnSpPr/>
          <p:nvPr/>
        </p:nvCxnSpPr>
        <p:spPr>
          <a:xfrm>
            <a:off x="2395345" y="5117071"/>
            <a:ext cx="4164836" cy="0"/>
          </a:xfrm>
          <a:prstGeom prst="straightConnector1">
            <a:avLst/>
          </a:prstGeom>
          <a:ln w="12700">
            <a:solidFill>
              <a:srgbClr val="E46C0A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!!直接箭头连接符 45"/>
          <p:cNvCxnSpPr/>
          <p:nvPr/>
        </p:nvCxnSpPr>
        <p:spPr>
          <a:xfrm>
            <a:off x="2366442" y="5372621"/>
            <a:ext cx="4193739" cy="269227"/>
          </a:xfrm>
          <a:prstGeom prst="straightConnector1">
            <a:avLst/>
          </a:prstGeom>
          <a:ln w="12700">
            <a:solidFill>
              <a:srgbClr val="E46C0A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!!直接箭头连接符 48"/>
          <p:cNvCxnSpPr/>
          <p:nvPr/>
        </p:nvCxnSpPr>
        <p:spPr>
          <a:xfrm flipH="1" flipV="1">
            <a:off x="2339490" y="5506758"/>
            <a:ext cx="4179862" cy="272962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1435610" y="5717506"/>
            <a:ext cx="813044" cy="820240"/>
            <a:chOff x="1288572" y="3466291"/>
            <a:chExt cx="1076475" cy="1086002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940" y="3772355"/>
              <a:ext cx="447736" cy="447738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1435609" y="3826264"/>
            <a:ext cx="813044" cy="820240"/>
            <a:chOff x="1288572" y="3466291"/>
            <a:chExt cx="1076475" cy="1086002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940" y="3772355"/>
              <a:ext cx="447736" cy="447738"/>
            </a:xfrm>
            <a:prstGeom prst="rect">
              <a:avLst/>
            </a:prstGeom>
          </p:spPr>
        </p:pic>
      </p:grpSp>
      <p:cxnSp>
        <p:nvCxnSpPr>
          <p:cNvPr id="33" name="!!直接箭头连接符 32"/>
          <p:cNvCxnSpPr/>
          <p:nvPr/>
        </p:nvCxnSpPr>
        <p:spPr>
          <a:xfrm>
            <a:off x="2275606" y="4140098"/>
            <a:ext cx="4313291" cy="86415"/>
          </a:xfrm>
          <a:prstGeom prst="straightConnector1">
            <a:avLst/>
          </a:prstGeom>
          <a:ln w="12700">
            <a:solidFill>
              <a:srgbClr val="E46C0A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!!直接箭头连接符 35"/>
          <p:cNvCxnSpPr/>
          <p:nvPr/>
        </p:nvCxnSpPr>
        <p:spPr>
          <a:xfrm flipH="1" flipV="1">
            <a:off x="2250740" y="4290937"/>
            <a:ext cx="4173996" cy="89042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2275606" y="6029810"/>
            <a:ext cx="4243746" cy="129453"/>
          </a:xfrm>
          <a:prstGeom prst="straightConnector1">
            <a:avLst/>
          </a:prstGeom>
          <a:ln w="12700">
            <a:solidFill>
              <a:srgbClr val="E46C0A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2251724" y="6159263"/>
            <a:ext cx="4313348" cy="159884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接点 7"/>
          <p:cNvSpPr/>
          <p:nvPr/>
        </p:nvSpPr>
        <p:spPr>
          <a:xfrm>
            <a:off x="4414526" y="4581618"/>
            <a:ext cx="316333" cy="316333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0" name="流程图: 接点 9"/>
          <p:cNvSpPr/>
          <p:nvPr/>
        </p:nvSpPr>
        <p:spPr>
          <a:xfrm>
            <a:off x="4407918" y="5024446"/>
            <a:ext cx="316333" cy="316333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>
            <a:off x="4410817" y="5417432"/>
            <a:ext cx="316333" cy="316333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4" name="流程图: 接点 33"/>
          <p:cNvSpPr/>
          <p:nvPr/>
        </p:nvSpPr>
        <p:spPr>
          <a:xfrm>
            <a:off x="4389544" y="4090321"/>
            <a:ext cx="316333" cy="316333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35" name="流程图: 接点 34"/>
          <p:cNvSpPr/>
          <p:nvPr/>
        </p:nvSpPr>
        <p:spPr>
          <a:xfrm>
            <a:off x="4414106" y="5999223"/>
            <a:ext cx="316333" cy="316333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321" y="3838831"/>
            <a:ext cx="2414601" cy="2807129"/>
          </a:xfrm>
          <a:prstGeom prst="roundRect">
            <a:avLst>
              <a:gd name="adj" fmla="val 4156"/>
            </a:avLst>
          </a:prstGeom>
          <a:effectLst>
            <a:glow rad="63500">
              <a:schemeClr val="tx1">
                <a:lumMod val="75000"/>
                <a:lumOff val="25000"/>
                <a:alpha val="40000"/>
              </a:schemeClr>
            </a:glow>
          </a:effectLst>
        </p:spPr>
      </p:pic>
      <p:sp>
        <p:nvSpPr>
          <p:cNvPr id="38" name="矩形: 对角圆角 37"/>
          <p:cNvSpPr/>
          <p:nvPr/>
        </p:nvSpPr>
        <p:spPr>
          <a:xfrm>
            <a:off x="926062" y="5438519"/>
            <a:ext cx="725584" cy="357873"/>
          </a:xfrm>
          <a:prstGeom prst="round2Diag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: 剪去单角 18"/>
          <p:cNvSpPr/>
          <p:nvPr/>
        </p:nvSpPr>
        <p:spPr>
          <a:xfrm>
            <a:off x="9678451" y="4274151"/>
            <a:ext cx="916311" cy="1652288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登录标记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!!矩形: 对角圆角 36"/>
          <p:cNvSpPr/>
          <p:nvPr/>
        </p:nvSpPr>
        <p:spPr>
          <a:xfrm>
            <a:off x="9757754" y="4002616"/>
            <a:ext cx="725584" cy="480674"/>
          </a:xfrm>
          <a:prstGeom prst="round2Diag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34" grpId="0" animBg="1"/>
      <p:bldP spid="34" grpId="1" animBg="1"/>
      <p:bldP spid="35" grpId="0" animBg="1"/>
      <p:bldP spid="38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/>
        </p:nvGrpSpPr>
        <p:grpSpPr>
          <a:xfrm>
            <a:off x="813257" y="1467822"/>
            <a:ext cx="7108612" cy="1690061"/>
            <a:chOff x="813257" y="1467822"/>
            <a:chExt cx="7108612" cy="16900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13257" y="1467822"/>
              <a:ext cx="7108612" cy="1690061"/>
              <a:chOff x="813257" y="1640502"/>
              <a:chExt cx="7108612" cy="1690061"/>
            </a:xfrm>
          </p:grpSpPr>
          <p:sp>
            <p:nvSpPr>
              <p:cNvPr id="4" name="矩形: 圆角 3"/>
              <p:cNvSpPr/>
              <p:nvPr/>
            </p:nvSpPr>
            <p:spPr>
              <a:xfrm>
                <a:off x="813257" y="1640502"/>
                <a:ext cx="7108612" cy="1690061"/>
              </a:xfrm>
              <a:prstGeom prst="roundRect">
                <a:avLst>
                  <a:gd name="adj" fmla="val 3016"/>
                </a:avLst>
              </a:prstGeom>
              <a:solidFill>
                <a:srgbClr val="FFFFEF"/>
              </a:solidFill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44" name="矩形: 对角圆角 43"/>
              <p:cNvSpPr/>
              <p:nvPr/>
            </p:nvSpPr>
            <p:spPr>
              <a:xfrm>
                <a:off x="813257" y="1641457"/>
                <a:ext cx="1196952" cy="319626"/>
              </a:xfrm>
              <a:prstGeom prst="round2DiagRect">
                <a:avLst>
                  <a:gd name="adj1" fmla="val 19186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方案一 </a:t>
                </a:r>
                <a:r>
                  <a:rPr lang="en-US" altLang="zh-CN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: Cookie</a:t>
                </a:r>
                <a:endParaRPr lang="en-US" altLang="zh-CN" sz="12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5" name="矩形: 圆角 4"/>
            <p:cNvSpPr/>
            <p:nvPr/>
          </p:nvSpPr>
          <p:spPr>
            <a:xfrm>
              <a:off x="5040075" y="1545546"/>
              <a:ext cx="2740056" cy="1552273"/>
            </a:xfrm>
            <a:prstGeom prst="roundRect">
              <a:avLst>
                <a:gd name="adj" fmla="val 4938"/>
              </a:avLst>
            </a:prstGeom>
            <a:solidFill>
              <a:srgbClr val="FEF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1847850" y="2183596"/>
              <a:ext cx="3109796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1806184" y="2466487"/>
              <a:ext cx="3151462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184458" y="2668256"/>
              <a:ext cx="5660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871443" y="1971098"/>
              <a:ext cx="4661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877517" y="2475046"/>
              <a:ext cx="4122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246066" y="2154107"/>
              <a:ext cx="487018" cy="442933"/>
              <a:chOff x="1288572" y="3466291"/>
              <a:chExt cx="1076475" cy="1086002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88572" y="3466291"/>
                <a:ext cx="1076475" cy="1086002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2940" y="3784462"/>
                <a:ext cx="447737" cy="447737"/>
              </a:xfrm>
              <a:prstGeom prst="rect">
                <a:avLst/>
              </a:prstGeom>
            </p:spPr>
          </p:pic>
        </p:grpSp>
        <p:sp>
          <p:nvSpPr>
            <p:cNvPr id="14" name="矩形: 圆角 13"/>
            <p:cNvSpPr/>
            <p:nvPr/>
          </p:nvSpPr>
          <p:spPr>
            <a:xfrm>
              <a:off x="5113175" y="1622743"/>
              <a:ext cx="2584527" cy="1387391"/>
            </a:xfrm>
            <a:prstGeom prst="roundRect">
              <a:avLst>
                <a:gd name="adj" fmla="val 320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矩形: 剪去单角 14"/>
            <p:cNvSpPr/>
            <p:nvPr/>
          </p:nvSpPr>
          <p:spPr>
            <a:xfrm>
              <a:off x="6339339" y="1788403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login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矩形: 剪去单角 15"/>
            <p:cNvSpPr/>
            <p:nvPr/>
          </p:nvSpPr>
          <p:spPr>
            <a:xfrm>
              <a:off x="6339339" y="2240330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矩形: 剪去单角 16"/>
            <p:cNvSpPr/>
            <p:nvPr/>
          </p:nvSpPr>
          <p:spPr>
            <a:xfrm>
              <a:off x="6339339" y="2697281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" name="矩形: 对角圆角 17"/>
            <p:cNvSpPr/>
            <p:nvPr/>
          </p:nvSpPr>
          <p:spPr>
            <a:xfrm>
              <a:off x="5342832" y="1879077"/>
              <a:ext cx="642663" cy="971812"/>
            </a:xfrm>
            <a:prstGeom prst="round2DiagRect">
              <a:avLst>
                <a:gd name="adj1" fmla="val 16636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统一拦截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箭头: 右 18"/>
            <p:cNvSpPr/>
            <p:nvPr/>
          </p:nvSpPr>
          <p:spPr>
            <a:xfrm rot="19229268">
              <a:off x="5866378" y="2049295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箭头: 右 19"/>
            <p:cNvSpPr/>
            <p:nvPr/>
          </p:nvSpPr>
          <p:spPr>
            <a:xfrm>
              <a:off x="5939644" y="2291047"/>
              <a:ext cx="537593" cy="128077"/>
            </a:xfrm>
            <a:prstGeom prst="rightArrow">
              <a:avLst>
                <a:gd name="adj1" fmla="val 50000"/>
                <a:gd name="adj2" fmla="val 10406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1" name="箭头: 右 20"/>
            <p:cNvSpPr/>
            <p:nvPr/>
          </p:nvSpPr>
          <p:spPr>
            <a:xfrm rot="2370732" flipV="1">
              <a:off x="5866687" y="2539920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" name="矩形: 剪去单角 23"/>
            <p:cNvSpPr/>
            <p:nvPr/>
          </p:nvSpPr>
          <p:spPr>
            <a:xfrm>
              <a:off x="5429012" y="2427822"/>
              <a:ext cx="470303" cy="182613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有效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会话跟踪方案对比</a:t>
            </a:r>
            <a:endParaRPr lang="zh-CN" altLang="en-US"/>
          </a:p>
        </p:txBody>
      </p:sp>
      <p:sp>
        <p:nvSpPr>
          <p:cNvPr id="26" name="Shape 2426"/>
          <p:cNvSpPr/>
          <p:nvPr/>
        </p:nvSpPr>
        <p:spPr>
          <a:xfrm>
            <a:off x="6951344" y="1838218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Shape 2426"/>
          <p:cNvSpPr/>
          <p:nvPr/>
        </p:nvSpPr>
        <p:spPr>
          <a:xfrm>
            <a:off x="1036134" y="2308039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195854" y="2509685"/>
            <a:ext cx="14035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(Set-Cookie:name=value)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188234" y="2015792"/>
            <a:ext cx="1428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(Cookie:name=value)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921868" y="1539732"/>
            <a:ext cx="4020195" cy="145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</a:t>
            </a:r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协议中支持的技术</a:t>
            </a:r>
            <a:endParaRPr lang="en-US" altLang="zh-CN" sz="12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595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251460" algn="l"/>
              </a:tabLst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移动端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</a:t>
            </a: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无法使用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595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251460" algn="l"/>
              </a:tabLst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不安全，用户可以自己禁用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  <a:endParaRPr lang="zh-CN" altLang="en-US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595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251460" algn="l"/>
              </a:tabLst>
            </a:pP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Cookie</a:t>
            </a: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不能跨域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289134" y="4311840"/>
            <a:ext cx="906720" cy="109542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1733084" y="3999460"/>
            <a:ext cx="566012" cy="672980"/>
            <a:chOff x="1733084" y="3999460"/>
            <a:chExt cx="566012" cy="672980"/>
          </a:xfrm>
        </p:grpSpPr>
        <p:sp>
          <p:nvSpPr>
            <p:cNvPr id="36" name="文本框 35"/>
            <p:cNvSpPr txBox="1"/>
            <p:nvPr/>
          </p:nvSpPr>
          <p:spPr>
            <a:xfrm>
              <a:off x="1733084" y="4441608"/>
              <a:ext cx="5660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766700" y="3999460"/>
              <a:ext cx="446148" cy="442933"/>
              <a:chOff x="1766700" y="3999460"/>
              <a:chExt cx="487018" cy="442933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766700" y="3999460"/>
                <a:ext cx="487018" cy="442933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08926" y="4129228"/>
                <a:ext cx="202565" cy="182612"/>
              </a:xfrm>
              <a:prstGeom prst="rect">
                <a:avLst/>
              </a:prstGeom>
            </p:spPr>
          </p:pic>
        </p:grpSp>
      </p:grpSp>
      <p:cxnSp>
        <p:nvCxnSpPr>
          <p:cNvPr id="47" name="直接箭头连接符 46"/>
          <p:cNvCxnSpPr/>
          <p:nvPr/>
        </p:nvCxnSpPr>
        <p:spPr>
          <a:xfrm>
            <a:off x="2343139" y="4258483"/>
            <a:ext cx="4311511" cy="41395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6405438" y="4129228"/>
            <a:ext cx="1659429" cy="1429321"/>
            <a:chOff x="6405438" y="4129228"/>
            <a:chExt cx="1659429" cy="1429321"/>
          </a:xfrm>
        </p:grpSpPr>
        <p:grpSp>
          <p:nvGrpSpPr>
            <p:cNvPr id="2" name="组合 1"/>
            <p:cNvGrpSpPr/>
            <p:nvPr/>
          </p:nvGrpSpPr>
          <p:grpSpPr>
            <a:xfrm>
              <a:off x="6685012" y="4129228"/>
              <a:ext cx="870544" cy="1193137"/>
              <a:chOff x="8628734" y="3737864"/>
              <a:chExt cx="1092207" cy="1479634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28734" y="3737864"/>
                <a:ext cx="1072597" cy="1479634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35466" y="4698597"/>
                <a:ext cx="685475" cy="518901"/>
              </a:xfrm>
              <a:prstGeom prst="rect">
                <a:avLst/>
              </a:prstGeom>
            </p:spPr>
          </p:pic>
        </p:grpSp>
        <p:sp>
          <p:nvSpPr>
            <p:cNvPr id="52" name="文本框 51"/>
            <p:cNvSpPr txBox="1"/>
            <p:nvPr/>
          </p:nvSpPr>
          <p:spPr>
            <a:xfrm>
              <a:off x="6405438" y="5304633"/>
              <a:ext cx="16594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192.168.150.100:8080</a:t>
              </a:r>
              <a:endPara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796323" y="5144808"/>
            <a:ext cx="1511952" cy="1415687"/>
            <a:chOff x="2796323" y="5144808"/>
            <a:chExt cx="1511952" cy="1415687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8234" y="5144808"/>
              <a:ext cx="875609" cy="1193137"/>
            </a:xfrm>
            <a:prstGeom prst="rect">
              <a:avLst/>
            </a:prstGeom>
          </p:spPr>
        </p:pic>
        <p:sp>
          <p:nvSpPr>
            <p:cNvPr id="53" name="文本框 52"/>
            <p:cNvSpPr txBox="1"/>
            <p:nvPr/>
          </p:nvSpPr>
          <p:spPr>
            <a:xfrm>
              <a:off x="2796323" y="6306579"/>
              <a:ext cx="15119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192.168.150.200:80</a:t>
              </a:r>
              <a:endPara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1014551" y="3738952"/>
            <a:ext cx="2691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http://192.168.150.200/login.html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 rot="324742">
            <a:off x="4225851" y="416537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Consolas" panose="020B0609020204030204" pitchFamily="49" charset="0"/>
              </a:rPr>
              <a:t>Cookie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838101" y="41876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X</a:t>
            </a:r>
            <a:endParaRPr lang="zh-CN" altLang="en-US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072825" y="4850037"/>
            <a:ext cx="2956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跨域区分三个维度：协议、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IP/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域名、端口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Shape 2426"/>
          <p:cNvSpPr/>
          <p:nvPr/>
        </p:nvSpPr>
        <p:spPr>
          <a:xfrm>
            <a:off x="2789014" y="1987385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Shape 2426"/>
          <p:cNvSpPr/>
          <p:nvPr/>
        </p:nvSpPr>
        <p:spPr>
          <a:xfrm>
            <a:off x="2775661" y="2490769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 rot="299163">
            <a:off x="3390912" y="4488530"/>
            <a:ext cx="2618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http://192.168.150.100:8080/login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01717" y="2558782"/>
            <a:ext cx="68914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name=value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48515 0.0685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58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85185E-6 L 0.33958 -0.00834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2" grpId="0" animBg="1"/>
      <p:bldP spid="32" grpId="1" animBg="1"/>
      <p:bldP spid="40" grpId="0"/>
      <p:bldP spid="41" grpId="0"/>
      <p:bldP spid="54" grpId="0"/>
      <p:bldP spid="57" grpId="0"/>
      <p:bldP spid="58" grpId="0"/>
      <p:bldP spid="59" grpId="0"/>
      <p:bldP spid="61" grpId="0" animBg="1"/>
      <p:bldP spid="62" grpId="0" animBg="1"/>
      <p:bldP spid="63" grpId="0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组合 150"/>
          <p:cNvGrpSpPr/>
          <p:nvPr/>
        </p:nvGrpSpPr>
        <p:grpSpPr>
          <a:xfrm>
            <a:off x="813257" y="3243145"/>
            <a:ext cx="7108612" cy="1690061"/>
            <a:chOff x="813257" y="3243145"/>
            <a:chExt cx="7108612" cy="1690061"/>
          </a:xfrm>
        </p:grpSpPr>
        <p:grpSp>
          <p:nvGrpSpPr>
            <p:cNvPr id="73" name="组合 72"/>
            <p:cNvGrpSpPr/>
            <p:nvPr/>
          </p:nvGrpSpPr>
          <p:grpSpPr>
            <a:xfrm>
              <a:off x="813257" y="3243145"/>
              <a:ext cx="7108612" cy="1690061"/>
              <a:chOff x="813257" y="1640502"/>
              <a:chExt cx="7108612" cy="1690061"/>
            </a:xfrm>
          </p:grpSpPr>
          <p:sp>
            <p:nvSpPr>
              <p:cNvPr id="74" name="矩形: 圆角 73"/>
              <p:cNvSpPr/>
              <p:nvPr/>
            </p:nvSpPr>
            <p:spPr>
              <a:xfrm>
                <a:off x="813257" y="1640502"/>
                <a:ext cx="7108612" cy="1690061"/>
              </a:xfrm>
              <a:prstGeom prst="roundRect">
                <a:avLst>
                  <a:gd name="adj" fmla="val 3016"/>
                </a:avLst>
              </a:prstGeom>
              <a:solidFill>
                <a:srgbClr val="FFFFEF"/>
              </a:solidFill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5" name="矩形: 对角圆角 74"/>
              <p:cNvSpPr/>
              <p:nvPr/>
            </p:nvSpPr>
            <p:spPr>
              <a:xfrm>
                <a:off x="813257" y="1641457"/>
                <a:ext cx="1196952" cy="319626"/>
              </a:xfrm>
              <a:prstGeom prst="round2DiagRect">
                <a:avLst>
                  <a:gd name="adj1" fmla="val 13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方案二 </a:t>
                </a:r>
                <a:r>
                  <a:rPr lang="en-US" altLang="zh-CN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: Session</a:t>
                </a:r>
                <a:endParaRPr lang="en-US" altLang="zh-CN" sz="12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76" name="矩形: 圆角 75"/>
            <p:cNvSpPr/>
            <p:nvPr/>
          </p:nvSpPr>
          <p:spPr>
            <a:xfrm>
              <a:off x="5040075" y="3320869"/>
              <a:ext cx="2740056" cy="1552273"/>
            </a:xfrm>
            <a:prstGeom prst="roundRect">
              <a:avLst>
                <a:gd name="adj" fmla="val 4938"/>
              </a:avLst>
            </a:prstGeom>
            <a:solidFill>
              <a:srgbClr val="FEF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1847850" y="3958919"/>
              <a:ext cx="3109796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flipH="1">
              <a:off x="1806184" y="4241810"/>
              <a:ext cx="3151462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1184458" y="4443579"/>
              <a:ext cx="5660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871443" y="3746421"/>
              <a:ext cx="4661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877517" y="4250369"/>
              <a:ext cx="4122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1262350" y="3929430"/>
              <a:ext cx="470734" cy="442933"/>
              <a:chOff x="1288572" y="3466291"/>
              <a:chExt cx="1076475" cy="1086002"/>
            </a:xfrm>
          </p:grpSpPr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88572" y="3466291"/>
                <a:ext cx="1076475" cy="1086002"/>
              </a:xfrm>
              <a:prstGeom prst="rect">
                <a:avLst/>
              </a:prstGeom>
            </p:spPr>
          </p:pic>
          <p:pic>
            <p:nvPicPr>
              <p:cNvPr id="84" name="图片 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2940" y="3784462"/>
                <a:ext cx="447737" cy="447737"/>
              </a:xfrm>
              <a:prstGeom prst="rect">
                <a:avLst/>
              </a:prstGeom>
            </p:spPr>
          </p:pic>
        </p:grpSp>
        <p:sp>
          <p:nvSpPr>
            <p:cNvPr id="85" name="矩形: 圆角 84"/>
            <p:cNvSpPr/>
            <p:nvPr/>
          </p:nvSpPr>
          <p:spPr>
            <a:xfrm>
              <a:off x="5113175" y="3398066"/>
              <a:ext cx="2584527" cy="1387391"/>
            </a:xfrm>
            <a:prstGeom prst="roundRect">
              <a:avLst>
                <a:gd name="adj" fmla="val 320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6" name="矩形: 剪去单角 85"/>
            <p:cNvSpPr/>
            <p:nvPr/>
          </p:nvSpPr>
          <p:spPr>
            <a:xfrm>
              <a:off x="6209799" y="3563726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login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7" name="矩形: 剪去单角 86"/>
            <p:cNvSpPr/>
            <p:nvPr/>
          </p:nvSpPr>
          <p:spPr>
            <a:xfrm>
              <a:off x="6209799" y="4015653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8" name="矩形: 剪去单角 87"/>
            <p:cNvSpPr/>
            <p:nvPr/>
          </p:nvSpPr>
          <p:spPr>
            <a:xfrm>
              <a:off x="6209799" y="4472604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9" name="矩形: 对角圆角 88"/>
            <p:cNvSpPr/>
            <p:nvPr/>
          </p:nvSpPr>
          <p:spPr>
            <a:xfrm>
              <a:off x="5213292" y="3654400"/>
              <a:ext cx="642663" cy="971812"/>
            </a:xfrm>
            <a:prstGeom prst="round2DiagRect">
              <a:avLst>
                <a:gd name="adj1" fmla="val 16636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统一拦截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0" name="箭头: 右 89"/>
            <p:cNvSpPr/>
            <p:nvPr/>
          </p:nvSpPr>
          <p:spPr>
            <a:xfrm rot="19229268">
              <a:off x="5736838" y="3824618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1" name="箭头: 右 90"/>
            <p:cNvSpPr/>
            <p:nvPr/>
          </p:nvSpPr>
          <p:spPr>
            <a:xfrm>
              <a:off x="5810104" y="4066370"/>
              <a:ext cx="537593" cy="128077"/>
            </a:xfrm>
            <a:prstGeom prst="rightArrow">
              <a:avLst>
                <a:gd name="adj1" fmla="val 50000"/>
                <a:gd name="adj2" fmla="val 10406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2" name="箭头: 右 91"/>
            <p:cNvSpPr/>
            <p:nvPr/>
          </p:nvSpPr>
          <p:spPr>
            <a:xfrm rot="2370732" flipV="1">
              <a:off x="5737147" y="4315243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3" name="矩形: 剪去单角 92"/>
            <p:cNvSpPr/>
            <p:nvPr/>
          </p:nvSpPr>
          <p:spPr>
            <a:xfrm>
              <a:off x="5299472" y="4203145"/>
              <a:ext cx="470303" cy="182613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有效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813257" y="1467822"/>
            <a:ext cx="7108612" cy="1690061"/>
            <a:chOff x="813257" y="1467822"/>
            <a:chExt cx="7108612" cy="16900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13257" y="1467822"/>
              <a:ext cx="7108612" cy="1690061"/>
              <a:chOff x="813257" y="1640502"/>
              <a:chExt cx="7108612" cy="1690061"/>
            </a:xfrm>
          </p:grpSpPr>
          <p:sp>
            <p:nvSpPr>
              <p:cNvPr id="4" name="矩形: 圆角 3"/>
              <p:cNvSpPr/>
              <p:nvPr/>
            </p:nvSpPr>
            <p:spPr>
              <a:xfrm>
                <a:off x="813257" y="1640502"/>
                <a:ext cx="7108612" cy="1690061"/>
              </a:xfrm>
              <a:prstGeom prst="roundRect">
                <a:avLst>
                  <a:gd name="adj" fmla="val 3016"/>
                </a:avLst>
              </a:prstGeom>
              <a:solidFill>
                <a:srgbClr val="FFFFEF"/>
              </a:solidFill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44" name="矩形: 对角圆角 43"/>
              <p:cNvSpPr/>
              <p:nvPr/>
            </p:nvSpPr>
            <p:spPr>
              <a:xfrm>
                <a:off x="813257" y="1641457"/>
                <a:ext cx="1196952" cy="319626"/>
              </a:xfrm>
              <a:prstGeom prst="round2DiagRect">
                <a:avLst>
                  <a:gd name="adj1" fmla="val 19186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方案一 </a:t>
                </a:r>
                <a:r>
                  <a:rPr lang="en-US" altLang="zh-CN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: Cookie</a:t>
                </a:r>
                <a:endParaRPr lang="en-US" altLang="zh-CN" sz="12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5" name="矩形: 圆角 4"/>
            <p:cNvSpPr/>
            <p:nvPr/>
          </p:nvSpPr>
          <p:spPr>
            <a:xfrm>
              <a:off x="5040075" y="1545546"/>
              <a:ext cx="2740056" cy="1552273"/>
            </a:xfrm>
            <a:prstGeom prst="roundRect">
              <a:avLst>
                <a:gd name="adj" fmla="val 4938"/>
              </a:avLst>
            </a:prstGeom>
            <a:solidFill>
              <a:srgbClr val="FEF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1847850" y="2183596"/>
              <a:ext cx="3109796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1806184" y="2466487"/>
              <a:ext cx="3151462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184458" y="2668256"/>
              <a:ext cx="5660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871443" y="1971098"/>
              <a:ext cx="4661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877517" y="2475046"/>
              <a:ext cx="4122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246066" y="2154107"/>
              <a:ext cx="487018" cy="442933"/>
              <a:chOff x="1288572" y="3466291"/>
              <a:chExt cx="1076475" cy="1086002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88572" y="3466291"/>
                <a:ext cx="1076475" cy="1086002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2940" y="3784462"/>
                <a:ext cx="447737" cy="447737"/>
              </a:xfrm>
              <a:prstGeom prst="rect">
                <a:avLst/>
              </a:prstGeom>
            </p:spPr>
          </p:pic>
        </p:grpSp>
        <p:sp>
          <p:nvSpPr>
            <p:cNvPr id="14" name="矩形: 圆角 13"/>
            <p:cNvSpPr/>
            <p:nvPr/>
          </p:nvSpPr>
          <p:spPr>
            <a:xfrm>
              <a:off x="5113175" y="1622743"/>
              <a:ext cx="2584527" cy="1387391"/>
            </a:xfrm>
            <a:prstGeom prst="roundRect">
              <a:avLst>
                <a:gd name="adj" fmla="val 320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矩形: 剪去单角 14"/>
            <p:cNvSpPr/>
            <p:nvPr/>
          </p:nvSpPr>
          <p:spPr>
            <a:xfrm>
              <a:off x="6339339" y="1788403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login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矩形: 剪去单角 15"/>
            <p:cNvSpPr/>
            <p:nvPr/>
          </p:nvSpPr>
          <p:spPr>
            <a:xfrm>
              <a:off x="6339339" y="2240330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矩形: 剪去单角 16"/>
            <p:cNvSpPr/>
            <p:nvPr/>
          </p:nvSpPr>
          <p:spPr>
            <a:xfrm>
              <a:off x="6339339" y="2697281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" name="矩形: 对角圆角 17"/>
            <p:cNvSpPr/>
            <p:nvPr/>
          </p:nvSpPr>
          <p:spPr>
            <a:xfrm>
              <a:off x="5342832" y="1879077"/>
              <a:ext cx="642663" cy="971812"/>
            </a:xfrm>
            <a:prstGeom prst="round2DiagRect">
              <a:avLst>
                <a:gd name="adj1" fmla="val 16636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统一拦截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箭头: 右 18"/>
            <p:cNvSpPr/>
            <p:nvPr/>
          </p:nvSpPr>
          <p:spPr>
            <a:xfrm rot="19229268">
              <a:off x="5866378" y="2049295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箭头: 右 19"/>
            <p:cNvSpPr/>
            <p:nvPr/>
          </p:nvSpPr>
          <p:spPr>
            <a:xfrm>
              <a:off x="5939644" y="2291047"/>
              <a:ext cx="537593" cy="128077"/>
            </a:xfrm>
            <a:prstGeom prst="rightArrow">
              <a:avLst>
                <a:gd name="adj1" fmla="val 50000"/>
                <a:gd name="adj2" fmla="val 10406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1" name="箭头: 右 20"/>
            <p:cNvSpPr/>
            <p:nvPr/>
          </p:nvSpPr>
          <p:spPr>
            <a:xfrm rot="2370732" flipV="1">
              <a:off x="5866687" y="2539920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" name="矩形: 剪去单角 23"/>
            <p:cNvSpPr/>
            <p:nvPr/>
          </p:nvSpPr>
          <p:spPr>
            <a:xfrm>
              <a:off x="5429012" y="2427822"/>
              <a:ext cx="470303" cy="182613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有效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会话跟踪方案对比</a:t>
            </a:r>
            <a:endParaRPr lang="zh-CN" altLang="en-US"/>
          </a:p>
        </p:txBody>
      </p:sp>
      <p:sp>
        <p:nvSpPr>
          <p:cNvPr id="32" name="Shape 2426"/>
          <p:cNvSpPr/>
          <p:nvPr/>
        </p:nvSpPr>
        <p:spPr>
          <a:xfrm>
            <a:off x="1036134" y="2308039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195854" y="2509685"/>
            <a:ext cx="14035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(Set-Cookie:name=value)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188234" y="2015792"/>
            <a:ext cx="1428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(Cookie:name=value)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Shape 2426"/>
          <p:cNvSpPr/>
          <p:nvPr/>
        </p:nvSpPr>
        <p:spPr>
          <a:xfrm>
            <a:off x="5176265" y="2260567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5" name="Shape 2426"/>
          <p:cNvSpPr/>
          <p:nvPr/>
        </p:nvSpPr>
        <p:spPr>
          <a:xfrm>
            <a:off x="1036134" y="4083362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195854" y="4285008"/>
            <a:ext cx="166359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(Set-Cookie:JSESSIONID=1)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188234" y="3791115"/>
            <a:ext cx="147181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(Cookie:JSESSIONID=1)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8" name="Shape 2426"/>
          <p:cNvSpPr/>
          <p:nvPr/>
        </p:nvSpPr>
        <p:spPr>
          <a:xfrm>
            <a:off x="2775765" y="4284750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9" name="Shape 2426"/>
          <p:cNvSpPr/>
          <p:nvPr/>
        </p:nvSpPr>
        <p:spPr>
          <a:xfrm>
            <a:off x="2765802" y="3765666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0" name="流程图: 文档 99"/>
          <p:cNvSpPr/>
          <p:nvPr/>
        </p:nvSpPr>
        <p:spPr>
          <a:xfrm>
            <a:off x="7062320" y="3636339"/>
            <a:ext cx="585769" cy="297388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>
                <a:latin typeface="Consolas" panose="020B0609020204030204" pitchFamily="49" charset="0"/>
              </a:rPr>
              <a:t>Session(1)</a:t>
            </a:r>
            <a:endParaRPr lang="zh-CN" altLang="en-US" sz="800">
              <a:latin typeface="Consolas" panose="020B0609020204030204" pitchFamily="49" charset="0"/>
            </a:endParaRPr>
          </a:p>
        </p:txBody>
      </p:sp>
      <p:sp>
        <p:nvSpPr>
          <p:cNvPr id="103" name="流程图: 文档 102"/>
          <p:cNvSpPr/>
          <p:nvPr/>
        </p:nvSpPr>
        <p:spPr>
          <a:xfrm>
            <a:off x="7062321" y="3993791"/>
            <a:ext cx="585768" cy="29096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>
                <a:latin typeface="Consolas" panose="020B0609020204030204" pitchFamily="49" charset="0"/>
              </a:rPr>
              <a:t>Session(2)</a:t>
            </a:r>
            <a:endParaRPr lang="zh-CN" altLang="en-US" sz="800">
              <a:latin typeface="Consolas" panose="020B0609020204030204" pitchFamily="49" charset="0"/>
            </a:endParaRPr>
          </a:p>
        </p:txBody>
      </p:sp>
      <p:sp>
        <p:nvSpPr>
          <p:cNvPr id="104" name="流程图: 文档 103"/>
          <p:cNvSpPr/>
          <p:nvPr/>
        </p:nvSpPr>
        <p:spPr>
          <a:xfrm>
            <a:off x="7062320" y="4346563"/>
            <a:ext cx="585767" cy="344798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>
                <a:latin typeface="Consolas" panose="020B0609020204030204" pitchFamily="49" charset="0"/>
              </a:rPr>
              <a:t>Session(3)</a:t>
            </a:r>
            <a:endParaRPr lang="zh-CN" altLang="en-US" sz="800">
              <a:latin typeface="Consolas" panose="020B0609020204030204" pitchFamily="49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921868" y="1539732"/>
            <a:ext cx="4020195" cy="145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</a:t>
            </a:r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协议中支持的技术</a:t>
            </a:r>
            <a:endParaRPr lang="en-US" altLang="zh-CN" sz="12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595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251460" algn="l"/>
              </a:tabLst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移动端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</a:t>
            </a: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无法使用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595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251460" algn="l"/>
              </a:tabLst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不安全，用户可以自己禁用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595" indent="-171450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251460" algn="l"/>
              </a:tabLst>
            </a:pP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Cookie</a:t>
            </a: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不能跨域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918194" y="3504549"/>
            <a:ext cx="3850133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优点：存储在服务端，安全</a:t>
            </a:r>
            <a:endParaRPr lang="zh-CN" altLang="en-US" sz="12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16938" y="5737469"/>
            <a:ext cx="377352" cy="380691"/>
            <a:chOff x="1288572" y="3466291"/>
            <a:chExt cx="1076475" cy="1086002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cxnSp>
        <p:nvCxnSpPr>
          <p:cNvPr id="25" name="!!直接箭头连接符 101"/>
          <p:cNvCxnSpPr/>
          <p:nvPr/>
        </p:nvCxnSpPr>
        <p:spPr>
          <a:xfrm>
            <a:off x="2821651" y="5927815"/>
            <a:ext cx="218443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70"/>
          <p:cNvGrpSpPr/>
          <p:nvPr/>
        </p:nvGrpSpPr>
        <p:grpSpPr>
          <a:xfrm>
            <a:off x="5230671" y="5802584"/>
            <a:ext cx="189621" cy="262644"/>
            <a:chOff x="8628734" y="3737864"/>
            <a:chExt cx="1092207" cy="1479634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8734" y="3737864"/>
              <a:ext cx="1072597" cy="1479634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35466" y="4698597"/>
              <a:ext cx="685475" cy="518901"/>
            </a:xfrm>
            <a:prstGeom prst="rect">
              <a:avLst/>
            </a:prstGeom>
          </p:spPr>
        </p:pic>
      </p:grpSp>
      <p:grpSp>
        <p:nvGrpSpPr>
          <p:cNvPr id="30" name="组合 54"/>
          <p:cNvGrpSpPr/>
          <p:nvPr/>
        </p:nvGrpSpPr>
        <p:grpSpPr>
          <a:xfrm>
            <a:off x="5230671" y="5789951"/>
            <a:ext cx="198741" cy="275277"/>
            <a:chOff x="8628734" y="3737864"/>
            <a:chExt cx="1092207" cy="1479634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8734" y="3737864"/>
              <a:ext cx="1072597" cy="1479634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35466" y="4698597"/>
              <a:ext cx="685475" cy="518901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>
            <a:off x="5039764" y="5421112"/>
            <a:ext cx="624399" cy="855779"/>
            <a:chOff x="8628734" y="3737864"/>
            <a:chExt cx="1092207" cy="1479634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8734" y="3737864"/>
              <a:ext cx="1072597" cy="1479634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35466" y="4698597"/>
              <a:ext cx="685475" cy="518901"/>
            </a:xfrm>
            <a:prstGeom prst="rect">
              <a:avLst/>
            </a:prstGeom>
          </p:spPr>
        </p:pic>
      </p:grpSp>
      <p:sp>
        <p:nvSpPr>
          <p:cNvPr id="46" name="Shape 2426"/>
          <p:cNvSpPr/>
          <p:nvPr/>
        </p:nvSpPr>
        <p:spPr>
          <a:xfrm>
            <a:off x="2789014" y="1987385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Shape 2426"/>
          <p:cNvSpPr/>
          <p:nvPr/>
        </p:nvSpPr>
        <p:spPr>
          <a:xfrm>
            <a:off x="2775661" y="2490769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01717" y="2558782"/>
            <a:ext cx="68914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name=value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39354" y="4365159"/>
            <a:ext cx="89373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JSESSIONID=1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/>
      <p:bldP spid="97" grpId="0"/>
      <p:bldP spid="98" grpId="0" animBg="1"/>
      <p:bldP spid="99" grpId="0" animBg="1"/>
      <p:bldP spid="100" grpId="0" animBg="1"/>
      <p:bldP spid="103" grpId="0" animBg="1"/>
      <p:bldP spid="104" grpId="0" animBg="1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!!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413" y="1343454"/>
            <a:ext cx="9609653" cy="47400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1242" t="10827" r="2142" b="9900"/>
          <a:stretch>
            <a:fillRect/>
          </a:stretch>
        </p:blipFill>
        <p:spPr>
          <a:xfrm>
            <a:off x="4667103" y="1633601"/>
            <a:ext cx="2857793" cy="348810"/>
          </a:xfrm>
          <a:prstGeom prst="round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对角圆角 107"/>
          <p:cNvSpPr/>
          <p:nvPr/>
        </p:nvSpPr>
        <p:spPr>
          <a:xfrm>
            <a:off x="6265373" y="5119925"/>
            <a:ext cx="565195" cy="256627"/>
          </a:xfrm>
          <a:prstGeom prst="round2Diag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  <a:endParaRPr lang="en-US" altLang="zh-CN" sz="10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(JSESSIONID=1)</a:t>
            </a:r>
            <a:endParaRPr lang="zh-CN" altLang="en-US" sz="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3" name="矩形: 对角圆角 112"/>
          <p:cNvSpPr/>
          <p:nvPr/>
        </p:nvSpPr>
        <p:spPr>
          <a:xfrm>
            <a:off x="6273358" y="5131395"/>
            <a:ext cx="565195" cy="256627"/>
          </a:xfrm>
          <a:prstGeom prst="round2Diag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Session(1)</a:t>
            </a:r>
            <a:endParaRPr lang="zh-CN" altLang="en-US" sz="5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813257" y="3243145"/>
            <a:ext cx="7108612" cy="1690061"/>
            <a:chOff x="813257" y="3243145"/>
            <a:chExt cx="7108612" cy="1690061"/>
          </a:xfrm>
        </p:grpSpPr>
        <p:grpSp>
          <p:nvGrpSpPr>
            <p:cNvPr id="73" name="组合 72"/>
            <p:cNvGrpSpPr/>
            <p:nvPr/>
          </p:nvGrpSpPr>
          <p:grpSpPr>
            <a:xfrm>
              <a:off x="813257" y="3243145"/>
              <a:ext cx="7108612" cy="1690061"/>
              <a:chOff x="813257" y="1640502"/>
              <a:chExt cx="7108612" cy="1690061"/>
            </a:xfrm>
          </p:grpSpPr>
          <p:sp>
            <p:nvSpPr>
              <p:cNvPr id="74" name="矩形: 圆角 73"/>
              <p:cNvSpPr/>
              <p:nvPr/>
            </p:nvSpPr>
            <p:spPr>
              <a:xfrm>
                <a:off x="813257" y="1640502"/>
                <a:ext cx="7108612" cy="1690061"/>
              </a:xfrm>
              <a:prstGeom prst="roundRect">
                <a:avLst>
                  <a:gd name="adj" fmla="val 3016"/>
                </a:avLst>
              </a:prstGeom>
              <a:solidFill>
                <a:srgbClr val="FFFFEF"/>
              </a:solidFill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5" name="矩形: 对角圆角 74"/>
              <p:cNvSpPr/>
              <p:nvPr/>
            </p:nvSpPr>
            <p:spPr>
              <a:xfrm>
                <a:off x="813257" y="1641772"/>
                <a:ext cx="1318260" cy="392430"/>
              </a:xfrm>
              <a:prstGeom prst="round2DiagRect">
                <a:avLst>
                  <a:gd name="adj1" fmla="val 13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方案二 </a:t>
                </a:r>
                <a:r>
                  <a:rPr lang="en-US" altLang="zh-CN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: </a:t>
                </a:r>
                <a:r>
                  <a:rPr lang="en-US" altLang="zh-CN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Session</a:t>
                </a:r>
                <a:endParaRPr lang="en-US" altLang="zh-CN" sz="12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76" name="矩形: 圆角 75"/>
            <p:cNvSpPr/>
            <p:nvPr/>
          </p:nvSpPr>
          <p:spPr>
            <a:xfrm>
              <a:off x="5040075" y="3320869"/>
              <a:ext cx="2740056" cy="1552273"/>
            </a:xfrm>
            <a:prstGeom prst="roundRect">
              <a:avLst>
                <a:gd name="adj" fmla="val 4938"/>
              </a:avLst>
            </a:prstGeom>
            <a:solidFill>
              <a:srgbClr val="FEF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1847850" y="3958919"/>
              <a:ext cx="3109796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flipH="1">
              <a:off x="1806184" y="4241810"/>
              <a:ext cx="3151462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1184458" y="4443579"/>
              <a:ext cx="5660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871443" y="3746421"/>
              <a:ext cx="4661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877517" y="4250369"/>
              <a:ext cx="4122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1262350" y="3929430"/>
              <a:ext cx="470734" cy="442933"/>
              <a:chOff x="1288572" y="3466291"/>
              <a:chExt cx="1076475" cy="1086002"/>
            </a:xfrm>
          </p:grpSpPr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88572" y="3466291"/>
                <a:ext cx="1076475" cy="1086002"/>
              </a:xfrm>
              <a:prstGeom prst="rect">
                <a:avLst/>
              </a:prstGeom>
            </p:spPr>
          </p:pic>
          <p:pic>
            <p:nvPicPr>
              <p:cNvPr id="84" name="图片 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2940" y="3784462"/>
                <a:ext cx="447737" cy="447737"/>
              </a:xfrm>
              <a:prstGeom prst="rect">
                <a:avLst/>
              </a:prstGeom>
            </p:spPr>
          </p:pic>
        </p:grpSp>
        <p:sp>
          <p:nvSpPr>
            <p:cNvPr id="85" name="矩形: 圆角 84"/>
            <p:cNvSpPr/>
            <p:nvPr/>
          </p:nvSpPr>
          <p:spPr>
            <a:xfrm>
              <a:off x="5113175" y="3398066"/>
              <a:ext cx="2584527" cy="1387391"/>
            </a:xfrm>
            <a:prstGeom prst="roundRect">
              <a:avLst>
                <a:gd name="adj" fmla="val 320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6" name="矩形: 剪去单角 85"/>
            <p:cNvSpPr/>
            <p:nvPr/>
          </p:nvSpPr>
          <p:spPr>
            <a:xfrm>
              <a:off x="6209799" y="3563726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login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7" name="矩形: 剪去单角 86"/>
            <p:cNvSpPr/>
            <p:nvPr/>
          </p:nvSpPr>
          <p:spPr>
            <a:xfrm>
              <a:off x="6209799" y="4015653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8" name="矩形: 剪去单角 87"/>
            <p:cNvSpPr/>
            <p:nvPr/>
          </p:nvSpPr>
          <p:spPr>
            <a:xfrm>
              <a:off x="6209799" y="4472604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9" name="矩形: 对角圆角 88"/>
            <p:cNvSpPr/>
            <p:nvPr/>
          </p:nvSpPr>
          <p:spPr>
            <a:xfrm>
              <a:off x="5213292" y="3654400"/>
              <a:ext cx="642663" cy="971812"/>
            </a:xfrm>
            <a:prstGeom prst="round2DiagRect">
              <a:avLst>
                <a:gd name="adj1" fmla="val 16636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统一拦截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0" name="箭头: 右 89"/>
            <p:cNvSpPr/>
            <p:nvPr/>
          </p:nvSpPr>
          <p:spPr>
            <a:xfrm rot="19229268">
              <a:off x="5736838" y="3824618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1" name="箭头: 右 90"/>
            <p:cNvSpPr/>
            <p:nvPr/>
          </p:nvSpPr>
          <p:spPr>
            <a:xfrm>
              <a:off x="5810104" y="4066370"/>
              <a:ext cx="537593" cy="128077"/>
            </a:xfrm>
            <a:prstGeom prst="rightArrow">
              <a:avLst>
                <a:gd name="adj1" fmla="val 50000"/>
                <a:gd name="adj2" fmla="val 10406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2" name="箭头: 右 91"/>
            <p:cNvSpPr/>
            <p:nvPr/>
          </p:nvSpPr>
          <p:spPr>
            <a:xfrm rot="2370732" flipV="1">
              <a:off x="5737147" y="4315243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3" name="矩形: 剪去单角 92"/>
            <p:cNvSpPr/>
            <p:nvPr/>
          </p:nvSpPr>
          <p:spPr>
            <a:xfrm>
              <a:off x="5299472" y="4203145"/>
              <a:ext cx="470303" cy="182613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有效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813257" y="1467822"/>
            <a:ext cx="7108612" cy="1690061"/>
            <a:chOff x="813257" y="1467822"/>
            <a:chExt cx="7108612" cy="16900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13257" y="1467822"/>
              <a:ext cx="7108612" cy="1690061"/>
              <a:chOff x="813257" y="1640502"/>
              <a:chExt cx="7108612" cy="1690061"/>
            </a:xfrm>
          </p:grpSpPr>
          <p:sp>
            <p:nvSpPr>
              <p:cNvPr id="4" name="矩形: 圆角 3"/>
              <p:cNvSpPr/>
              <p:nvPr/>
            </p:nvSpPr>
            <p:spPr>
              <a:xfrm>
                <a:off x="813257" y="1640502"/>
                <a:ext cx="7108612" cy="1690061"/>
              </a:xfrm>
              <a:prstGeom prst="roundRect">
                <a:avLst>
                  <a:gd name="adj" fmla="val 3016"/>
                </a:avLst>
              </a:prstGeom>
              <a:solidFill>
                <a:srgbClr val="FFFFEF"/>
              </a:solidFill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44" name="矩形: 对角圆角 43"/>
              <p:cNvSpPr/>
              <p:nvPr/>
            </p:nvSpPr>
            <p:spPr>
              <a:xfrm>
                <a:off x="813257" y="1641457"/>
                <a:ext cx="1196952" cy="319626"/>
              </a:xfrm>
              <a:prstGeom prst="round2DiagRect">
                <a:avLst>
                  <a:gd name="adj1" fmla="val 19186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方案一 </a:t>
                </a:r>
                <a:r>
                  <a:rPr lang="en-US" altLang="zh-CN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: Cookie</a:t>
                </a:r>
                <a:endParaRPr lang="en-US" altLang="zh-CN" sz="12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5" name="矩形: 圆角 4"/>
            <p:cNvSpPr/>
            <p:nvPr/>
          </p:nvSpPr>
          <p:spPr>
            <a:xfrm>
              <a:off x="5040075" y="1545546"/>
              <a:ext cx="2740056" cy="1552273"/>
            </a:xfrm>
            <a:prstGeom prst="roundRect">
              <a:avLst>
                <a:gd name="adj" fmla="val 4938"/>
              </a:avLst>
            </a:prstGeom>
            <a:solidFill>
              <a:srgbClr val="FEF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1847850" y="2183596"/>
              <a:ext cx="3109796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1806184" y="2466487"/>
              <a:ext cx="3151462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184458" y="2668256"/>
              <a:ext cx="5660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871443" y="1971098"/>
              <a:ext cx="4661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877517" y="2475046"/>
              <a:ext cx="4122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246066" y="2154107"/>
              <a:ext cx="487018" cy="442933"/>
              <a:chOff x="1288572" y="3466291"/>
              <a:chExt cx="1076475" cy="1086002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88572" y="3466291"/>
                <a:ext cx="1076475" cy="1086002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2940" y="3784462"/>
                <a:ext cx="447737" cy="447737"/>
              </a:xfrm>
              <a:prstGeom prst="rect">
                <a:avLst/>
              </a:prstGeom>
            </p:spPr>
          </p:pic>
        </p:grpSp>
        <p:sp>
          <p:nvSpPr>
            <p:cNvPr id="14" name="矩形: 圆角 13"/>
            <p:cNvSpPr/>
            <p:nvPr/>
          </p:nvSpPr>
          <p:spPr>
            <a:xfrm>
              <a:off x="5113175" y="1622743"/>
              <a:ext cx="2584527" cy="1387391"/>
            </a:xfrm>
            <a:prstGeom prst="roundRect">
              <a:avLst>
                <a:gd name="adj" fmla="val 320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矩形: 剪去单角 14"/>
            <p:cNvSpPr/>
            <p:nvPr/>
          </p:nvSpPr>
          <p:spPr>
            <a:xfrm>
              <a:off x="6339339" y="1788403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login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矩形: 剪去单角 15"/>
            <p:cNvSpPr/>
            <p:nvPr/>
          </p:nvSpPr>
          <p:spPr>
            <a:xfrm>
              <a:off x="6339339" y="2240330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矩形: 剪去单角 16"/>
            <p:cNvSpPr/>
            <p:nvPr/>
          </p:nvSpPr>
          <p:spPr>
            <a:xfrm>
              <a:off x="6339339" y="2697281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" name="矩形: 对角圆角 17"/>
            <p:cNvSpPr/>
            <p:nvPr/>
          </p:nvSpPr>
          <p:spPr>
            <a:xfrm>
              <a:off x="5342832" y="1879077"/>
              <a:ext cx="642663" cy="971812"/>
            </a:xfrm>
            <a:prstGeom prst="round2DiagRect">
              <a:avLst>
                <a:gd name="adj1" fmla="val 16636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统一拦截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箭头: 右 18"/>
            <p:cNvSpPr/>
            <p:nvPr/>
          </p:nvSpPr>
          <p:spPr>
            <a:xfrm rot="19229268">
              <a:off x="5866378" y="2049295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箭头: 右 19"/>
            <p:cNvSpPr/>
            <p:nvPr/>
          </p:nvSpPr>
          <p:spPr>
            <a:xfrm>
              <a:off x="5939644" y="2291047"/>
              <a:ext cx="537593" cy="128077"/>
            </a:xfrm>
            <a:prstGeom prst="rightArrow">
              <a:avLst>
                <a:gd name="adj1" fmla="val 50000"/>
                <a:gd name="adj2" fmla="val 10406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1" name="箭头: 右 20"/>
            <p:cNvSpPr/>
            <p:nvPr/>
          </p:nvSpPr>
          <p:spPr>
            <a:xfrm rot="2370732" flipV="1">
              <a:off x="5866687" y="2539920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" name="矩形: 剪去单角 23"/>
            <p:cNvSpPr/>
            <p:nvPr/>
          </p:nvSpPr>
          <p:spPr>
            <a:xfrm>
              <a:off x="5429012" y="2427822"/>
              <a:ext cx="470303" cy="182613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有效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会话跟踪方案对比</a:t>
            </a:r>
            <a:endParaRPr lang="zh-CN" altLang="en-US"/>
          </a:p>
        </p:txBody>
      </p:sp>
      <p:sp>
        <p:nvSpPr>
          <p:cNvPr id="32" name="Shape 2426"/>
          <p:cNvSpPr/>
          <p:nvPr/>
        </p:nvSpPr>
        <p:spPr>
          <a:xfrm>
            <a:off x="1036134" y="2308039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195854" y="2509685"/>
            <a:ext cx="14035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(Set-Cookie:name=value)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188234" y="2015792"/>
            <a:ext cx="1428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(Cookie:name=value)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Shape 2426"/>
          <p:cNvSpPr/>
          <p:nvPr/>
        </p:nvSpPr>
        <p:spPr>
          <a:xfrm>
            <a:off x="2775765" y="2509427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Shape 2426"/>
          <p:cNvSpPr/>
          <p:nvPr/>
        </p:nvSpPr>
        <p:spPr>
          <a:xfrm>
            <a:off x="2765802" y="1990343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5" name="Shape 2426"/>
          <p:cNvSpPr/>
          <p:nvPr/>
        </p:nvSpPr>
        <p:spPr>
          <a:xfrm>
            <a:off x="1036134" y="4083362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195854" y="4285009"/>
            <a:ext cx="166359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(Set-Cookie:JSESSIONID=1)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188234" y="3791115"/>
            <a:ext cx="147181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(Cookie:JSESSIONID=1)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8" name="Shape 2426"/>
          <p:cNvSpPr/>
          <p:nvPr/>
        </p:nvSpPr>
        <p:spPr>
          <a:xfrm>
            <a:off x="2775765" y="4284750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9" name="Shape 2426"/>
          <p:cNvSpPr/>
          <p:nvPr/>
        </p:nvSpPr>
        <p:spPr>
          <a:xfrm>
            <a:off x="2765802" y="3765666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0" name="流程图: 文档 99"/>
          <p:cNvSpPr/>
          <p:nvPr/>
        </p:nvSpPr>
        <p:spPr>
          <a:xfrm>
            <a:off x="7062320" y="3636339"/>
            <a:ext cx="585769" cy="297388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>
                <a:latin typeface="Consolas" panose="020B0609020204030204" pitchFamily="49" charset="0"/>
              </a:rPr>
              <a:t>Session(1)</a:t>
            </a:r>
            <a:endParaRPr lang="zh-CN" altLang="en-US" sz="800">
              <a:latin typeface="Consolas" panose="020B0609020204030204" pitchFamily="49" charset="0"/>
            </a:endParaRPr>
          </a:p>
        </p:txBody>
      </p:sp>
      <p:sp>
        <p:nvSpPr>
          <p:cNvPr id="103" name="流程图: 文档 102"/>
          <p:cNvSpPr/>
          <p:nvPr/>
        </p:nvSpPr>
        <p:spPr>
          <a:xfrm>
            <a:off x="7062321" y="3993791"/>
            <a:ext cx="585768" cy="29096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>
                <a:latin typeface="Consolas" panose="020B0609020204030204" pitchFamily="49" charset="0"/>
              </a:rPr>
              <a:t>Session(2)</a:t>
            </a:r>
            <a:endParaRPr lang="zh-CN" altLang="en-US" sz="800">
              <a:latin typeface="Consolas" panose="020B0609020204030204" pitchFamily="49" charset="0"/>
            </a:endParaRPr>
          </a:p>
        </p:txBody>
      </p:sp>
      <p:sp>
        <p:nvSpPr>
          <p:cNvPr id="104" name="流程图: 文档 103"/>
          <p:cNvSpPr/>
          <p:nvPr/>
        </p:nvSpPr>
        <p:spPr>
          <a:xfrm>
            <a:off x="7062320" y="4346563"/>
            <a:ext cx="585767" cy="344798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>
                <a:latin typeface="Consolas" panose="020B0609020204030204" pitchFamily="49" charset="0"/>
              </a:rPr>
              <a:t>Session(3)</a:t>
            </a:r>
            <a:endParaRPr lang="zh-CN" altLang="en-US" sz="800">
              <a:latin typeface="Consolas" panose="020B0609020204030204" pitchFamily="49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921868" y="1539732"/>
            <a:ext cx="4020195" cy="145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</a:t>
            </a:r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协议中支持的技术</a:t>
            </a:r>
            <a:endParaRPr lang="en-US" altLang="zh-CN" sz="12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595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251460" algn="l"/>
              </a:tabLst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移动端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</a:t>
            </a: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无法使用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595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251460" algn="l"/>
              </a:tabLst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不安全，用户可以自己禁用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595" indent="-171450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251460" algn="l"/>
              </a:tabLst>
            </a:pP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Cookie</a:t>
            </a: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不能跨域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918194" y="3504549"/>
            <a:ext cx="3850133" cy="117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优点：存储在服务端，安全</a:t>
            </a:r>
            <a:endParaRPr lang="en-US" altLang="zh-CN" sz="12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595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251460" algn="l"/>
              </a:tabLst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服务器集群环境下无法直接使用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595" indent="-171450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251460" algn="l"/>
              </a:tabLst>
            </a:pP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Cookie</a:t>
            </a: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的缺点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9488" y="5828909"/>
            <a:ext cx="377352" cy="380691"/>
            <a:chOff x="1288572" y="3466291"/>
            <a:chExt cx="1076475" cy="1086002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cxnSp>
        <p:nvCxnSpPr>
          <p:cNvPr id="25" name="!!直接箭头连接符 101"/>
          <p:cNvCxnSpPr/>
          <p:nvPr/>
        </p:nvCxnSpPr>
        <p:spPr>
          <a:xfrm>
            <a:off x="4398264" y="6019255"/>
            <a:ext cx="127533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70"/>
          <p:cNvGrpSpPr/>
          <p:nvPr/>
        </p:nvGrpSpPr>
        <p:grpSpPr>
          <a:xfrm>
            <a:off x="5807718" y="5105309"/>
            <a:ext cx="373393" cy="517186"/>
            <a:chOff x="8628734" y="3737864"/>
            <a:chExt cx="1092207" cy="1479634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8734" y="3737864"/>
              <a:ext cx="1072597" cy="1479634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35466" y="4698597"/>
              <a:ext cx="685475" cy="518901"/>
            </a:xfrm>
            <a:prstGeom prst="rect">
              <a:avLst/>
            </a:prstGeom>
          </p:spPr>
        </p:pic>
      </p:grpSp>
      <p:grpSp>
        <p:nvGrpSpPr>
          <p:cNvPr id="30" name="组合 54"/>
          <p:cNvGrpSpPr/>
          <p:nvPr/>
        </p:nvGrpSpPr>
        <p:grpSpPr>
          <a:xfrm>
            <a:off x="5807720" y="6240040"/>
            <a:ext cx="373391" cy="517186"/>
            <a:chOff x="8628734" y="3737864"/>
            <a:chExt cx="1092207" cy="1479634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8734" y="3737864"/>
              <a:ext cx="1072597" cy="1479634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35466" y="4698597"/>
              <a:ext cx="685475" cy="518901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>
            <a:off x="5803758" y="5674452"/>
            <a:ext cx="377353" cy="517187"/>
            <a:chOff x="8628734" y="3737864"/>
            <a:chExt cx="1092207" cy="1479634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8734" y="3737864"/>
              <a:ext cx="1072597" cy="1479634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35466" y="4698597"/>
              <a:ext cx="685475" cy="518901"/>
            </a:xfrm>
            <a:prstGeom prst="rect">
              <a:avLst/>
            </a:prstGeom>
          </p:spPr>
        </p:pic>
      </p:grpSp>
      <p:sp>
        <p:nvSpPr>
          <p:cNvPr id="67" name="流程图: 文档 66"/>
          <p:cNvSpPr/>
          <p:nvPr/>
        </p:nvSpPr>
        <p:spPr>
          <a:xfrm>
            <a:off x="3577833" y="5760662"/>
            <a:ext cx="725398" cy="517186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  <a:endParaRPr lang="en-US" altLang="zh-CN" sz="11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  <a:r>
              <a:rPr lang="en-US" altLang="zh-CN" sz="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0" name="!!直接箭头连接符 101"/>
          <p:cNvCxnSpPr>
            <a:stCxn id="22" idx="3"/>
          </p:cNvCxnSpPr>
          <p:nvPr/>
        </p:nvCxnSpPr>
        <p:spPr>
          <a:xfrm>
            <a:off x="1906840" y="6019255"/>
            <a:ext cx="1629857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对角圆角 93"/>
          <p:cNvSpPr/>
          <p:nvPr/>
        </p:nvSpPr>
        <p:spPr>
          <a:xfrm>
            <a:off x="932019" y="5867439"/>
            <a:ext cx="604186" cy="319626"/>
          </a:xfrm>
          <a:prstGeom prst="round2Diag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  <a:endParaRPr lang="en-US" altLang="zh-CN" sz="9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5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(JSESSIONID=1)</a:t>
            </a:r>
            <a:endParaRPr lang="zh-CN" altLang="en-US" sz="5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6506734" y="5669879"/>
            <a:ext cx="796922" cy="766709"/>
            <a:chOff x="8881367" y="2551357"/>
            <a:chExt cx="1778908" cy="1711465"/>
          </a:xfrm>
        </p:grpSpPr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81367" y="2551357"/>
              <a:ext cx="1778363" cy="1711465"/>
            </a:xfrm>
            <a:prstGeom prst="rect">
              <a:avLst/>
            </a:prstGeom>
          </p:spPr>
        </p:pic>
        <p:sp>
          <p:nvSpPr>
            <p:cNvPr id="107" name="矩形 106"/>
            <p:cNvSpPr/>
            <p:nvPr/>
          </p:nvSpPr>
          <p:spPr>
            <a:xfrm>
              <a:off x="8881912" y="2551357"/>
              <a:ext cx="1778363" cy="1711465"/>
            </a:xfrm>
            <a:prstGeom prst="rect">
              <a:avLst/>
            </a:prstGeom>
            <a:solidFill>
              <a:srgbClr val="FFFF79">
                <a:alpha val="1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901717" y="2558782"/>
            <a:ext cx="68914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name=value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839354" y="4365159"/>
            <a:ext cx="89373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JSESSIONID=1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2" name="Shape 2426"/>
          <p:cNvSpPr/>
          <p:nvPr/>
        </p:nvSpPr>
        <p:spPr>
          <a:xfrm>
            <a:off x="5176265" y="2260567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-0.43724 0.1125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62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0.40781 -0.007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91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13" grpId="0" animBg="1"/>
      <p:bldP spid="94" grpId="0" animBg="1"/>
      <p:bldP spid="9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组合 150"/>
          <p:cNvGrpSpPr/>
          <p:nvPr/>
        </p:nvGrpSpPr>
        <p:grpSpPr>
          <a:xfrm>
            <a:off x="813257" y="3243145"/>
            <a:ext cx="7108612" cy="1690061"/>
            <a:chOff x="813257" y="3243145"/>
            <a:chExt cx="7108612" cy="1690061"/>
          </a:xfrm>
        </p:grpSpPr>
        <p:grpSp>
          <p:nvGrpSpPr>
            <p:cNvPr id="73" name="组合 72"/>
            <p:cNvGrpSpPr/>
            <p:nvPr/>
          </p:nvGrpSpPr>
          <p:grpSpPr>
            <a:xfrm>
              <a:off x="813257" y="3243145"/>
              <a:ext cx="7108612" cy="1690061"/>
              <a:chOff x="813257" y="1640502"/>
              <a:chExt cx="7108612" cy="1690061"/>
            </a:xfrm>
          </p:grpSpPr>
          <p:sp>
            <p:nvSpPr>
              <p:cNvPr id="74" name="矩形: 圆角 73"/>
              <p:cNvSpPr/>
              <p:nvPr/>
            </p:nvSpPr>
            <p:spPr>
              <a:xfrm>
                <a:off x="813257" y="1640502"/>
                <a:ext cx="7108612" cy="1690061"/>
              </a:xfrm>
              <a:prstGeom prst="roundRect">
                <a:avLst>
                  <a:gd name="adj" fmla="val 3016"/>
                </a:avLst>
              </a:prstGeom>
              <a:solidFill>
                <a:srgbClr val="FFFFEF"/>
              </a:solidFill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5" name="矩形: 对角圆角 74"/>
              <p:cNvSpPr/>
              <p:nvPr/>
            </p:nvSpPr>
            <p:spPr>
              <a:xfrm>
                <a:off x="813257" y="1641457"/>
                <a:ext cx="1196952" cy="319626"/>
              </a:xfrm>
              <a:prstGeom prst="round2DiagRect">
                <a:avLst>
                  <a:gd name="adj1" fmla="val 13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方案二 </a:t>
                </a:r>
                <a:r>
                  <a:rPr lang="en-US" altLang="zh-CN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: Session</a:t>
                </a:r>
                <a:endParaRPr lang="en-US" altLang="zh-CN" sz="12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76" name="矩形: 圆角 75"/>
            <p:cNvSpPr/>
            <p:nvPr/>
          </p:nvSpPr>
          <p:spPr>
            <a:xfrm>
              <a:off x="5040075" y="3320869"/>
              <a:ext cx="2740056" cy="1552273"/>
            </a:xfrm>
            <a:prstGeom prst="roundRect">
              <a:avLst>
                <a:gd name="adj" fmla="val 4938"/>
              </a:avLst>
            </a:prstGeom>
            <a:solidFill>
              <a:srgbClr val="FEF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1847850" y="3958919"/>
              <a:ext cx="3109796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flipH="1">
              <a:off x="1806184" y="4241810"/>
              <a:ext cx="3151462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1184458" y="4443579"/>
              <a:ext cx="5660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871443" y="3746421"/>
              <a:ext cx="4661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877517" y="4250369"/>
              <a:ext cx="4122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1262350" y="3929430"/>
              <a:ext cx="470734" cy="442933"/>
              <a:chOff x="1288572" y="3466291"/>
              <a:chExt cx="1076475" cy="1086002"/>
            </a:xfrm>
          </p:grpSpPr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88572" y="3466291"/>
                <a:ext cx="1076475" cy="1086002"/>
              </a:xfrm>
              <a:prstGeom prst="rect">
                <a:avLst/>
              </a:prstGeom>
            </p:spPr>
          </p:pic>
          <p:pic>
            <p:nvPicPr>
              <p:cNvPr id="84" name="图片 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2940" y="3784462"/>
                <a:ext cx="447737" cy="447737"/>
              </a:xfrm>
              <a:prstGeom prst="rect">
                <a:avLst/>
              </a:prstGeom>
            </p:spPr>
          </p:pic>
        </p:grpSp>
        <p:sp>
          <p:nvSpPr>
            <p:cNvPr id="85" name="矩形: 圆角 84"/>
            <p:cNvSpPr/>
            <p:nvPr/>
          </p:nvSpPr>
          <p:spPr>
            <a:xfrm>
              <a:off x="5113175" y="3398066"/>
              <a:ext cx="2584527" cy="1387391"/>
            </a:xfrm>
            <a:prstGeom prst="roundRect">
              <a:avLst>
                <a:gd name="adj" fmla="val 320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6" name="矩形: 剪去单角 85"/>
            <p:cNvSpPr/>
            <p:nvPr/>
          </p:nvSpPr>
          <p:spPr>
            <a:xfrm>
              <a:off x="6209799" y="3563726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login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7" name="矩形: 剪去单角 86"/>
            <p:cNvSpPr/>
            <p:nvPr/>
          </p:nvSpPr>
          <p:spPr>
            <a:xfrm>
              <a:off x="6209799" y="4015653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8" name="矩形: 剪去单角 87"/>
            <p:cNvSpPr/>
            <p:nvPr/>
          </p:nvSpPr>
          <p:spPr>
            <a:xfrm>
              <a:off x="6209799" y="4472604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9" name="矩形: 对角圆角 88"/>
            <p:cNvSpPr/>
            <p:nvPr/>
          </p:nvSpPr>
          <p:spPr>
            <a:xfrm>
              <a:off x="5213292" y="3654400"/>
              <a:ext cx="642663" cy="971812"/>
            </a:xfrm>
            <a:prstGeom prst="round2DiagRect">
              <a:avLst>
                <a:gd name="adj1" fmla="val 16636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统一拦截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0" name="箭头: 右 89"/>
            <p:cNvSpPr/>
            <p:nvPr/>
          </p:nvSpPr>
          <p:spPr>
            <a:xfrm rot="19229268">
              <a:off x="5736838" y="3824618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1" name="箭头: 右 90"/>
            <p:cNvSpPr/>
            <p:nvPr/>
          </p:nvSpPr>
          <p:spPr>
            <a:xfrm>
              <a:off x="5810104" y="4066370"/>
              <a:ext cx="537593" cy="128077"/>
            </a:xfrm>
            <a:prstGeom prst="rightArrow">
              <a:avLst>
                <a:gd name="adj1" fmla="val 50000"/>
                <a:gd name="adj2" fmla="val 10406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2" name="箭头: 右 91"/>
            <p:cNvSpPr/>
            <p:nvPr/>
          </p:nvSpPr>
          <p:spPr>
            <a:xfrm rot="2370732" flipV="1">
              <a:off x="5737147" y="4315243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3" name="矩形: 剪去单角 92"/>
            <p:cNvSpPr/>
            <p:nvPr/>
          </p:nvSpPr>
          <p:spPr>
            <a:xfrm>
              <a:off x="5299472" y="4203145"/>
              <a:ext cx="470303" cy="182613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有效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813257" y="1467822"/>
            <a:ext cx="7108612" cy="1690061"/>
            <a:chOff x="813257" y="1467822"/>
            <a:chExt cx="7108612" cy="16900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13257" y="1467822"/>
              <a:ext cx="7108612" cy="1690061"/>
              <a:chOff x="813257" y="1640502"/>
              <a:chExt cx="7108612" cy="1690061"/>
            </a:xfrm>
          </p:grpSpPr>
          <p:sp>
            <p:nvSpPr>
              <p:cNvPr id="4" name="矩形: 圆角 3"/>
              <p:cNvSpPr/>
              <p:nvPr/>
            </p:nvSpPr>
            <p:spPr>
              <a:xfrm>
                <a:off x="813257" y="1640502"/>
                <a:ext cx="7108612" cy="1690061"/>
              </a:xfrm>
              <a:prstGeom prst="roundRect">
                <a:avLst>
                  <a:gd name="adj" fmla="val 3016"/>
                </a:avLst>
              </a:prstGeom>
              <a:solidFill>
                <a:srgbClr val="FFFFEF"/>
              </a:solidFill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44" name="矩形: 对角圆角 43"/>
              <p:cNvSpPr/>
              <p:nvPr/>
            </p:nvSpPr>
            <p:spPr>
              <a:xfrm>
                <a:off x="813257" y="1641457"/>
                <a:ext cx="1196952" cy="319626"/>
              </a:xfrm>
              <a:prstGeom prst="round2DiagRect">
                <a:avLst>
                  <a:gd name="adj1" fmla="val 19186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方案一 </a:t>
                </a:r>
                <a:r>
                  <a:rPr lang="en-US" altLang="zh-CN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: Cookie</a:t>
                </a:r>
                <a:endParaRPr lang="en-US" altLang="zh-CN" sz="12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5" name="矩形: 圆角 4"/>
            <p:cNvSpPr/>
            <p:nvPr/>
          </p:nvSpPr>
          <p:spPr>
            <a:xfrm>
              <a:off x="5040075" y="1545546"/>
              <a:ext cx="2740056" cy="1552273"/>
            </a:xfrm>
            <a:prstGeom prst="roundRect">
              <a:avLst>
                <a:gd name="adj" fmla="val 4938"/>
              </a:avLst>
            </a:prstGeom>
            <a:solidFill>
              <a:srgbClr val="FEF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1847850" y="2183596"/>
              <a:ext cx="3109796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1806184" y="2466487"/>
              <a:ext cx="3151462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184458" y="2668256"/>
              <a:ext cx="5660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871443" y="1971098"/>
              <a:ext cx="4661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877517" y="2475046"/>
              <a:ext cx="4122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246066" y="2154107"/>
              <a:ext cx="487018" cy="442933"/>
              <a:chOff x="1288572" y="3466291"/>
              <a:chExt cx="1076475" cy="1086002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88572" y="3466291"/>
                <a:ext cx="1076475" cy="1086002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2940" y="3784462"/>
                <a:ext cx="447737" cy="447737"/>
              </a:xfrm>
              <a:prstGeom prst="rect">
                <a:avLst/>
              </a:prstGeom>
            </p:spPr>
          </p:pic>
        </p:grpSp>
        <p:sp>
          <p:nvSpPr>
            <p:cNvPr id="14" name="矩形: 圆角 13"/>
            <p:cNvSpPr/>
            <p:nvPr/>
          </p:nvSpPr>
          <p:spPr>
            <a:xfrm>
              <a:off x="5113175" y="1622743"/>
              <a:ext cx="2584527" cy="1387391"/>
            </a:xfrm>
            <a:prstGeom prst="roundRect">
              <a:avLst>
                <a:gd name="adj" fmla="val 320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矩形: 剪去单角 14"/>
            <p:cNvSpPr/>
            <p:nvPr/>
          </p:nvSpPr>
          <p:spPr>
            <a:xfrm>
              <a:off x="6339339" y="1788403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login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矩形: 剪去单角 15"/>
            <p:cNvSpPr/>
            <p:nvPr/>
          </p:nvSpPr>
          <p:spPr>
            <a:xfrm>
              <a:off x="6339339" y="2240330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矩形: 剪去单角 16"/>
            <p:cNvSpPr/>
            <p:nvPr/>
          </p:nvSpPr>
          <p:spPr>
            <a:xfrm>
              <a:off x="6339339" y="2697281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" name="矩形: 对角圆角 17"/>
            <p:cNvSpPr/>
            <p:nvPr/>
          </p:nvSpPr>
          <p:spPr>
            <a:xfrm>
              <a:off x="5342832" y="1879077"/>
              <a:ext cx="642663" cy="971812"/>
            </a:xfrm>
            <a:prstGeom prst="round2DiagRect">
              <a:avLst>
                <a:gd name="adj1" fmla="val 16636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统一拦截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箭头: 右 18"/>
            <p:cNvSpPr/>
            <p:nvPr/>
          </p:nvSpPr>
          <p:spPr>
            <a:xfrm rot="19229268">
              <a:off x="5866378" y="2049295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箭头: 右 19"/>
            <p:cNvSpPr/>
            <p:nvPr/>
          </p:nvSpPr>
          <p:spPr>
            <a:xfrm>
              <a:off x="5939644" y="2291047"/>
              <a:ext cx="537593" cy="128077"/>
            </a:xfrm>
            <a:prstGeom prst="rightArrow">
              <a:avLst>
                <a:gd name="adj1" fmla="val 50000"/>
                <a:gd name="adj2" fmla="val 10406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1" name="箭头: 右 20"/>
            <p:cNvSpPr/>
            <p:nvPr/>
          </p:nvSpPr>
          <p:spPr>
            <a:xfrm rot="2370732" flipV="1">
              <a:off x="5866687" y="2539920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" name="矩形: 剪去单角 23"/>
            <p:cNvSpPr/>
            <p:nvPr/>
          </p:nvSpPr>
          <p:spPr>
            <a:xfrm>
              <a:off x="5429012" y="2427822"/>
              <a:ext cx="470303" cy="182613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有效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会话跟踪方案对比</a:t>
            </a:r>
            <a:endParaRPr lang="zh-CN" altLang="en-US"/>
          </a:p>
        </p:txBody>
      </p:sp>
      <p:sp>
        <p:nvSpPr>
          <p:cNvPr id="32" name="Shape 2426"/>
          <p:cNvSpPr/>
          <p:nvPr/>
        </p:nvSpPr>
        <p:spPr>
          <a:xfrm>
            <a:off x="1036134" y="2308039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195854" y="2509685"/>
            <a:ext cx="14035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(Set-Cookie:name=value)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188234" y="2015792"/>
            <a:ext cx="1428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(Cookie:name=value)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Shape 2426"/>
          <p:cNvSpPr/>
          <p:nvPr/>
        </p:nvSpPr>
        <p:spPr>
          <a:xfrm>
            <a:off x="2775765" y="2509427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Shape 2426"/>
          <p:cNvSpPr/>
          <p:nvPr/>
        </p:nvSpPr>
        <p:spPr>
          <a:xfrm>
            <a:off x="2765802" y="1990343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5" name="Shape 2426"/>
          <p:cNvSpPr/>
          <p:nvPr/>
        </p:nvSpPr>
        <p:spPr>
          <a:xfrm>
            <a:off x="1036134" y="4083362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195854" y="4285008"/>
            <a:ext cx="166359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(Set-Cookie:JSESSIONID=1)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188234" y="3791115"/>
            <a:ext cx="147181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(Cookie:JSESSIONID=1)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8" name="Shape 2426"/>
          <p:cNvSpPr/>
          <p:nvPr/>
        </p:nvSpPr>
        <p:spPr>
          <a:xfrm>
            <a:off x="2775765" y="4284750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9" name="Shape 2426"/>
          <p:cNvSpPr/>
          <p:nvPr/>
        </p:nvSpPr>
        <p:spPr>
          <a:xfrm>
            <a:off x="2765802" y="3765666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0" name="流程图: 文档 99"/>
          <p:cNvSpPr/>
          <p:nvPr/>
        </p:nvSpPr>
        <p:spPr>
          <a:xfrm>
            <a:off x="7062320" y="3636339"/>
            <a:ext cx="585769" cy="297388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>
                <a:latin typeface="Consolas" panose="020B0609020204030204" pitchFamily="49" charset="0"/>
              </a:rPr>
              <a:t>Session(1)</a:t>
            </a:r>
            <a:endParaRPr lang="zh-CN" altLang="en-US" sz="800">
              <a:latin typeface="Consolas" panose="020B0609020204030204" pitchFamily="49" charset="0"/>
            </a:endParaRPr>
          </a:p>
        </p:txBody>
      </p:sp>
      <p:sp>
        <p:nvSpPr>
          <p:cNvPr id="103" name="流程图: 文档 102"/>
          <p:cNvSpPr/>
          <p:nvPr/>
        </p:nvSpPr>
        <p:spPr>
          <a:xfrm>
            <a:off x="7062321" y="3993791"/>
            <a:ext cx="585768" cy="29096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>
                <a:latin typeface="Consolas" panose="020B0609020204030204" pitchFamily="49" charset="0"/>
              </a:rPr>
              <a:t>Session(2)</a:t>
            </a:r>
            <a:endParaRPr lang="zh-CN" altLang="en-US" sz="800">
              <a:latin typeface="Consolas" panose="020B0609020204030204" pitchFamily="49" charset="0"/>
            </a:endParaRPr>
          </a:p>
        </p:txBody>
      </p:sp>
      <p:sp>
        <p:nvSpPr>
          <p:cNvPr id="104" name="流程图: 文档 103"/>
          <p:cNvSpPr/>
          <p:nvPr/>
        </p:nvSpPr>
        <p:spPr>
          <a:xfrm>
            <a:off x="7062320" y="4346563"/>
            <a:ext cx="585767" cy="344798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>
                <a:latin typeface="Consolas" panose="020B0609020204030204" pitchFamily="49" charset="0"/>
              </a:rPr>
              <a:t>Session(3)</a:t>
            </a:r>
            <a:endParaRPr lang="zh-CN" altLang="en-US" sz="800">
              <a:latin typeface="Consolas" panose="020B0609020204030204" pitchFamily="49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921868" y="1539732"/>
            <a:ext cx="4020195" cy="145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</a:t>
            </a:r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协议中支持的技术</a:t>
            </a:r>
            <a:endParaRPr lang="en-US" altLang="zh-CN" sz="12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595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251460" algn="l"/>
              </a:tabLst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移动端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</a:t>
            </a: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无法使用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595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251460" algn="l"/>
              </a:tabLst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不安全，用户可以自己禁用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595" indent="-171450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251460" algn="l"/>
              </a:tabLst>
            </a:pP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Cookie</a:t>
            </a: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不能跨域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918194" y="3504549"/>
            <a:ext cx="3850133" cy="117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优点：存储在服务端，安全</a:t>
            </a:r>
            <a:endParaRPr lang="en-US" altLang="zh-CN" sz="12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595" indent="-171450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251460" algn="l"/>
              </a:tabLst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服务器集群环境下无法直接使用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595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251460" algn="l"/>
              </a:tabLst>
            </a:pP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Cookie</a:t>
            </a: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的缺点</a:t>
            </a:r>
            <a:endParaRPr lang="zh-CN" altLang="en-US" sz="12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7962064" y="5050339"/>
            <a:ext cx="3850133" cy="145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</a:t>
            </a:r>
            <a:endParaRPr lang="en-US" altLang="zh-CN" sz="12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595" lvl="1" indent="-171450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251460" algn="l"/>
              </a:tabLst>
            </a:pP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支持</a:t>
            </a:r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PC</a:t>
            </a: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端、移动端</a:t>
            </a:r>
            <a:endParaRPr lang="en-US" altLang="zh-CN" sz="12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595" lvl="1" indent="-171450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251460" algn="l"/>
              </a:tabLst>
            </a:pPr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解决集群环境下的认证问题</a:t>
            </a:r>
            <a:endParaRPr lang="en-US" altLang="zh-CN" sz="12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15595" lvl="1" indent="-171450">
              <a:lnSpc>
                <a:spcPct val="150000"/>
              </a:lnSpc>
              <a:buFont typeface="Wingdings" panose="05000000000000000000" pitchFamily="2" charset="2"/>
              <a:buChar char="u"/>
              <a:tabLst>
                <a:tab pos="251460" algn="l"/>
              </a:tabLst>
            </a:pP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减轻服务器端存储压力</a:t>
            </a:r>
            <a:endParaRPr lang="en-US" altLang="zh-CN" sz="12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缺点：需要自己实现</a:t>
            </a:r>
            <a:endParaRPr lang="en-US" altLang="zh-CN" sz="120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52" name="!!组合 151"/>
          <p:cNvGrpSpPr/>
          <p:nvPr/>
        </p:nvGrpSpPr>
        <p:grpSpPr>
          <a:xfrm>
            <a:off x="818092" y="5023458"/>
            <a:ext cx="7108613" cy="1690061"/>
            <a:chOff x="818092" y="5023458"/>
            <a:chExt cx="7108613" cy="1690061"/>
          </a:xfrm>
        </p:grpSpPr>
        <p:grpSp>
          <p:nvGrpSpPr>
            <p:cNvPr id="107" name="组合 106"/>
            <p:cNvGrpSpPr/>
            <p:nvPr/>
          </p:nvGrpSpPr>
          <p:grpSpPr>
            <a:xfrm>
              <a:off x="818092" y="5023458"/>
              <a:ext cx="7108613" cy="1690061"/>
              <a:chOff x="813256" y="1640502"/>
              <a:chExt cx="7108613" cy="1690061"/>
            </a:xfrm>
          </p:grpSpPr>
          <p:sp>
            <p:nvSpPr>
              <p:cNvPr id="108" name="矩形: 圆角 107"/>
              <p:cNvSpPr/>
              <p:nvPr/>
            </p:nvSpPr>
            <p:spPr>
              <a:xfrm>
                <a:off x="813257" y="1640502"/>
                <a:ext cx="7108612" cy="1690061"/>
              </a:xfrm>
              <a:prstGeom prst="roundRect">
                <a:avLst>
                  <a:gd name="adj" fmla="val 3016"/>
                </a:avLst>
              </a:prstGeom>
              <a:solidFill>
                <a:srgbClr val="FFFFEF"/>
              </a:solidFill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9" name="矩形: 对角圆角 108"/>
              <p:cNvSpPr/>
              <p:nvPr/>
            </p:nvSpPr>
            <p:spPr>
              <a:xfrm>
                <a:off x="813256" y="1641457"/>
                <a:ext cx="1302537" cy="319626"/>
              </a:xfrm>
              <a:prstGeom prst="round2DiagRect">
                <a:avLst>
                  <a:gd name="adj1" fmla="val 13684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方案三 </a:t>
                </a:r>
                <a:r>
                  <a:rPr lang="en-US" altLang="zh-CN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: </a:t>
                </a:r>
                <a:r>
                  <a:rPr lang="zh-CN" altLang="en-US" sz="12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令牌技术</a:t>
                </a:r>
                <a:endParaRPr lang="en-US" altLang="zh-CN" sz="12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0" name="矩形: 圆角 109"/>
            <p:cNvSpPr/>
            <p:nvPr/>
          </p:nvSpPr>
          <p:spPr>
            <a:xfrm>
              <a:off x="5044911" y="5101182"/>
              <a:ext cx="2740056" cy="1552273"/>
            </a:xfrm>
            <a:prstGeom prst="roundRect">
              <a:avLst>
                <a:gd name="adj" fmla="val 4938"/>
              </a:avLst>
            </a:prstGeom>
            <a:solidFill>
              <a:srgbClr val="FEF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111" name="直接箭头连接符 110"/>
            <p:cNvCxnSpPr/>
            <p:nvPr/>
          </p:nvCxnSpPr>
          <p:spPr>
            <a:xfrm>
              <a:off x="1852686" y="5739232"/>
              <a:ext cx="3109796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 flipH="1">
              <a:off x="1811020" y="6022123"/>
              <a:ext cx="3151462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1189294" y="6223892"/>
              <a:ext cx="5660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3157632" y="5526734"/>
              <a:ext cx="4661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3163706" y="6030682"/>
              <a:ext cx="4122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9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1267186" y="5709743"/>
              <a:ext cx="470734" cy="442933"/>
              <a:chOff x="1288572" y="3466291"/>
              <a:chExt cx="1076475" cy="1086002"/>
            </a:xfrm>
          </p:grpSpPr>
          <p:pic>
            <p:nvPicPr>
              <p:cNvPr id="117" name="图片 116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88572" y="3466291"/>
                <a:ext cx="1076475" cy="1086002"/>
              </a:xfrm>
              <a:prstGeom prst="rect">
                <a:avLst/>
              </a:prstGeom>
            </p:spPr>
          </p:pic>
          <p:pic>
            <p:nvPicPr>
              <p:cNvPr id="118" name="图片 1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2940" y="3784462"/>
                <a:ext cx="447737" cy="447737"/>
              </a:xfrm>
              <a:prstGeom prst="rect">
                <a:avLst/>
              </a:prstGeom>
            </p:spPr>
          </p:pic>
        </p:grpSp>
        <p:sp>
          <p:nvSpPr>
            <p:cNvPr id="119" name="矩形: 圆角 118"/>
            <p:cNvSpPr/>
            <p:nvPr/>
          </p:nvSpPr>
          <p:spPr>
            <a:xfrm>
              <a:off x="5118011" y="5178379"/>
              <a:ext cx="2584527" cy="1387391"/>
            </a:xfrm>
            <a:prstGeom prst="roundRect">
              <a:avLst>
                <a:gd name="adj" fmla="val 320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8" name="矩形: 剪去单角 137"/>
            <p:cNvSpPr/>
            <p:nvPr/>
          </p:nvSpPr>
          <p:spPr>
            <a:xfrm>
              <a:off x="6339339" y="5333756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login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9" name="矩形: 剪去单角 138"/>
            <p:cNvSpPr/>
            <p:nvPr/>
          </p:nvSpPr>
          <p:spPr>
            <a:xfrm>
              <a:off x="6339339" y="5785683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0" name="矩形: 剪去单角 139"/>
            <p:cNvSpPr/>
            <p:nvPr/>
          </p:nvSpPr>
          <p:spPr>
            <a:xfrm>
              <a:off x="6339339" y="6242634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emps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1" name="矩形: 对角圆角 140"/>
            <p:cNvSpPr/>
            <p:nvPr/>
          </p:nvSpPr>
          <p:spPr>
            <a:xfrm>
              <a:off x="5342832" y="5424430"/>
              <a:ext cx="642663" cy="971812"/>
            </a:xfrm>
            <a:prstGeom prst="round2DiagRect">
              <a:avLst>
                <a:gd name="adj1" fmla="val 16636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统一拦截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2" name="箭头: 右 141"/>
            <p:cNvSpPr/>
            <p:nvPr/>
          </p:nvSpPr>
          <p:spPr>
            <a:xfrm rot="19229268">
              <a:off x="5866378" y="5594648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3" name="箭头: 右 142"/>
            <p:cNvSpPr/>
            <p:nvPr/>
          </p:nvSpPr>
          <p:spPr>
            <a:xfrm>
              <a:off x="5939644" y="5836400"/>
              <a:ext cx="537593" cy="128077"/>
            </a:xfrm>
            <a:prstGeom prst="rightArrow">
              <a:avLst>
                <a:gd name="adj1" fmla="val 50000"/>
                <a:gd name="adj2" fmla="val 10406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4" name="箭头: 右 143"/>
            <p:cNvSpPr/>
            <p:nvPr/>
          </p:nvSpPr>
          <p:spPr>
            <a:xfrm rot="2370732" flipV="1">
              <a:off x="5866687" y="6085273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5" name="矩形: 剪去单角 144"/>
            <p:cNvSpPr/>
            <p:nvPr/>
          </p:nvSpPr>
          <p:spPr>
            <a:xfrm>
              <a:off x="5429012" y="5973175"/>
              <a:ext cx="470303" cy="182613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有效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147" name="图形 146" descr="雇员徽章 轮廓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6274" y="5209520"/>
            <a:ext cx="269038" cy="269038"/>
          </a:xfrm>
          <a:prstGeom prst="rect">
            <a:avLst/>
          </a:prstGeom>
        </p:spPr>
      </p:pic>
      <p:pic>
        <p:nvPicPr>
          <p:cNvPr id="148" name="图形 147" descr="雇员徽章 轮廓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045" y="5784098"/>
            <a:ext cx="269038" cy="269038"/>
          </a:xfrm>
          <a:prstGeom prst="rect">
            <a:avLst/>
          </a:prstGeom>
        </p:spPr>
      </p:pic>
      <p:sp>
        <p:nvSpPr>
          <p:cNvPr id="154" name="文本框 153"/>
          <p:cNvSpPr txBox="1"/>
          <p:nvPr/>
        </p:nvSpPr>
        <p:spPr>
          <a:xfrm>
            <a:off x="2456677" y="278581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54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传统方案</a:t>
            </a:r>
            <a:endParaRPr lang="zh-CN" altLang="en-US" sz="54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420318" y="6019341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5400">
                <a:solidFill>
                  <a:srgbClr val="00B05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主流方案</a:t>
            </a:r>
            <a:endParaRPr lang="zh-CN" altLang="en-US" sz="5400" dirty="0">
              <a:solidFill>
                <a:srgbClr val="00B05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1717" y="2558782"/>
            <a:ext cx="68914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name=value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39354" y="4365159"/>
            <a:ext cx="89373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JSESSIONID=1</a:t>
            </a:r>
            <a:endParaRPr lang="zh-CN" altLang="en-US" sz="9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Shape 2426"/>
          <p:cNvSpPr/>
          <p:nvPr/>
        </p:nvSpPr>
        <p:spPr>
          <a:xfrm>
            <a:off x="5176265" y="2260567"/>
            <a:ext cx="168940" cy="16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0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0.48906 0.08611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34922 -0.0071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1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令牌技术</a:t>
            </a:r>
            <a:endParaRPr lang="zh-CN" altLang="en-US"/>
          </a:p>
        </p:txBody>
      </p:sp>
      <p:grpSp>
        <p:nvGrpSpPr>
          <p:cNvPr id="4" name="!!组合 151"/>
          <p:cNvGrpSpPr/>
          <p:nvPr/>
        </p:nvGrpSpPr>
        <p:grpSpPr>
          <a:xfrm>
            <a:off x="1110700" y="2307690"/>
            <a:ext cx="10035835" cy="3087270"/>
            <a:chOff x="818093" y="5023458"/>
            <a:chExt cx="7108612" cy="1690061"/>
          </a:xfrm>
        </p:grpSpPr>
        <p:sp>
          <p:nvSpPr>
            <p:cNvPr id="25" name="矩形: 圆角 24"/>
            <p:cNvSpPr/>
            <p:nvPr/>
          </p:nvSpPr>
          <p:spPr>
            <a:xfrm>
              <a:off x="818093" y="5023458"/>
              <a:ext cx="7108612" cy="1690061"/>
            </a:xfrm>
            <a:prstGeom prst="roundRect">
              <a:avLst>
                <a:gd name="adj" fmla="val 3016"/>
              </a:avLst>
            </a:prstGeom>
            <a:solidFill>
              <a:srgbClr val="FFFFEF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5044911" y="5101182"/>
              <a:ext cx="2740056" cy="1552273"/>
            </a:xfrm>
            <a:prstGeom prst="roundRect">
              <a:avLst>
                <a:gd name="adj" fmla="val 4938"/>
              </a:avLst>
            </a:prstGeom>
            <a:solidFill>
              <a:srgbClr val="FEF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1852686" y="5739232"/>
              <a:ext cx="3109796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1811020" y="6022123"/>
              <a:ext cx="3151462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193183" y="6153177"/>
              <a:ext cx="566012" cy="18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</a:t>
              </a:r>
              <a:endPara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157632" y="5526734"/>
              <a:ext cx="466180" cy="18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163706" y="6030682"/>
              <a:ext cx="416935" cy="185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164297" y="5709743"/>
              <a:ext cx="573623" cy="442933"/>
              <a:chOff x="1053287" y="3466291"/>
              <a:chExt cx="1311762" cy="1086002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53287" y="3466291"/>
                <a:ext cx="1311762" cy="1086002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32403" y="3780973"/>
                <a:ext cx="521823" cy="447737"/>
              </a:xfrm>
              <a:prstGeom prst="rect">
                <a:avLst/>
              </a:prstGeom>
            </p:spPr>
          </p:pic>
        </p:grpSp>
        <p:sp>
          <p:nvSpPr>
            <p:cNvPr id="14" name="矩形: 圆角 13"/>
            <p:cNvSpPr/>
            <p:nvPr/>
          </p:nvSpPr>
          <p:spPr>
            <a:xfrm>
              <a:off x="5118011" y="5178379"/>
              <a:ext cx="2584527" cy="1387391"/>
            </a:xfrm>
            <a:prstGeom prst="roundRect">
              <a:avLst>
                <a:gd name="adj" fmla="val 320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矩形: 剪去单角 14"/>
            <p:cNvSpPr/>
            <p:nvPr/>
          </p:nvSpPr>
          <p:spPr>
            <a:xfrm>
              <a:off x="6339339" y="5333756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login</a:t>
              </a:r>
              <a:endParaRPr lang="zh-CN" altLang="en-US" sz="16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矩形: 剪去单角 15"/>
            <p:cNvSpPr/>
            <p:nvPr/>
          </p:nvSpPr>
          <p:spPr>
            <a:xfrm>
              <a:off x="6339339" y="5785683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</a:t>
              </a:r>
              <a:endParaRPr lang="zh-CN" altLang="en-US" sz="16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矩形: 剪去单角 16"/>
            <p:cNvSpPr/>
            <p:nvPr/>
          </p:nvSpPr>
          <p:spPr>
            <a:xfrm>
              <a:off x="6339339" y="6242634"/>
              <a:ext cx="826286" cy="218757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emps</a:t>
              </a:r>
              <a:endParaRPr lang="zh-CN" altLang="en-US" sz="16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" name="矩形: 对角圆角 17"/>
            <p:cNvSpPr/>
            <p:nvPr/>
          </p:nvSpPr>
          <p:spPr>
            <a:xfrm>
              <a:off x="5342832" y="5424430"/>
              <a:ext cx="642663" cy="971812"/>
            </a:xfrm>
            <a:prstGeom prst="round2DiagRect">
              <a:avLst>
                <a:gd name="adj1" fmla="val 16636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统一拦截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箭头: 右 18"/>
            <p:cNvSpPr/>
            <p:nvPr/>
          </p:nvSpPr>
          <p:spPr>
            <a:xfrm rot="19229268">
              <a:off x="5866378" y="5594648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箭头: 右 19"/>
            <p:cNvSpPr/>
            <p:nvPr/>
          </p:nvSpPr>
          <p:spPr>
            <a:xfrm>
              <a:off x="5939644" y="5836400"/>
              <a:ext cx="537593" cy="128077"/>
            </a:xfrm>
            <a:prstGeom prst="rightArrow">
              <a:avLst>
                <a:gd name="adj1" fmla="val 50000"/>
                <a:gd name="adj2" fmla="val 10406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1" name="箭头: 右 20"/>
            <p:cNvSpPr/>
            <p:nvPr/>
          </p:nvSpPr>
          <p:spPr>
            <a:xfrm rot="2370732" flipV="1">
              <a:off x="5866687" y="6085273"/>
              <a:ext cx="634057" cy="127245"/>
            </a:xfrm>
            <a:prstGeom prst="rightArrow">
              <a:avLst>
                <a:gd name="adj1" fmla="val 50000"/>
                <a:gd name="adj2" fmla="val 11343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2" name="矩形: 剪去单角 21"/>
            <p:cNvSpPr/>
            <p:nvPr/>
          </p:nvSpPr>
          <p:spPr>
            <a:xfrm>
              <a:off x="5429012" y="5973175"/>
              <a:ext cx="470303" cy="182613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有效</a:t>
              </a:r>
              <a:endParaRPr lang="zh-CN" altLang="en-US" sz="16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27" name="图形 26" descr="雇员徽章 轮廓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3055" y="2490251"/>
            <a:ext cx="491457" cy="491457"/>
          </a:xfrm>
          <a:prstGeom prst="rect">
            <a:avLst/>
          </a:prstGeom>
        </p:spPr>
      </p:pic>
      <p:pic>
        <p:nvPicPr>
          <p:cNvPr id="28" name="图形 27" descr="雇员徽章 轮廓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080" y="3682039"/>
            <a:ext cx="491457" cy="491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-0.66654 0.1775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3" y="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0.49388 -0.0060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登录校验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44783" cy="2031047"/>
          </a:xfrm>
        </p:spPr>
        <p:txBody>
          <a:bodyPr/>
          <a:lstStyle/>
          <a:p>
            <a:r>
              <a:rPr lang="zh-CN" altLang="en-US"/>
              <a:t>会话技术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JWT</a:t>
            </a:r>
            <a:r>
              <a:rPr lang="zh-CN" altLang="en-US">
                <a:solidFill>
                  <a:srgbClr val="C00000"/>
                </a:solidFill>
              </a:rPr>
              <a:t>令牌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过滤器</a:t>
            </a:r>
            <a:r>
              <a:rPr lang="en-US" altLang="zh-CN"/>
              <a:t>Filter</a:t>
            </a:r>
            <a:endParaRPr lang="en-US" altLang="zh-CN"/>
          </a:p>
          <a:p>
            <a:r>
              <a:rPr lang="zh-CN" altLang="en-US"/>
              <a:t>拦截器</a:t>
            </a:r>
            <a:r>
              <a:rPr lang="en-US" altLang="zh-CN"/>
              <a:t>Interceptor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JWT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775060" y="1645193"/>
            <a:ext cx="10807339" cy="2868776"/>
            <a:chOff x="706480" y="1614713"/>
            <a:chExt cx="10807339" cy="2868776"/>
          </a:xfrm>
        </p:grpSpPr>
        <p:grpSp>
          <p:nvGrpSpPr>
            <p:cNvPr id="5" name="组合 4"/>
            <p:cNvGrpSpPr/>
            <p:nvPr/>
          </p:nvGrpSpPr>
          <p:grpSpPr>
            <a:xfrm>
              <a:off x="706480" y="1614713"/>
              <a:ext cx="10807339" cy="2868776"/>
              <a:chOff x="806778" y="1685854"/>
              <a:chExt cx="10720093" cy="2868776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806778" y="1685855"/>
                <a:ext cx="10720093" cy="2868775"/>
              </a:xfrm>
              <a:prstGeom prst="roundRect">
                <a:avLst>
                  <a:gd name="adj" fmla="val 5609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396000" rIns="72000" bIns="36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全称：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SON  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eb  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oken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（</a:t>
                </a: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1"/>
                  </a:rPr>
                  <a:t>https://jwt.io/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定义了一种简洁的、自包含的格式，用于在通信双方以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json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数据格式安全的传输信息。由于数字签名的存在，这些信息是可靠的。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组成：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第一部分：</a:t>
                </a:r>
                <a:r>
                  <a:rPr lang="en-US" altLang="zh-CN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Header(</a:t>
                </a:r>
                <a:r>
                  <a:rPr lang="zh-CN" alt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头）， 记录令牌类型、签名算法等。 例如：</a:t>
                </a:r>
                <a:r>
                  <a:rPr lang="en-US" altLang="zh-CN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{"alg":"HS256","type":"JWT"}</a:t>
                </a:r>
                <a:endParaRPr lang="en-US" altLang="zh-CN" sz="12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第二部分：</a:t>
                </a:r>
                <a:r>
                  <a:rPr lang="en-US" altLang="zh-CN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Payload(</a:t>
                </a:r>
                <a:r>
                  <a:rPr lang="zh-CN" alt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有效载荷），携带一些</a:t>
                </a: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自定义</a:t>
                </a:r>
                <a:r>
                  <a:rPr lang="zh-CN" alt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信息</a:t>
                </a: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</a:t>
                </a:r>
                <a:r>
                  <a:rPr lang="zh-CN" alt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默认信息等。 例如：</a:t>
                </a:r>
                <a:r>
                  <a:rPr lang="en-US" altLang="zh-CN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{"id":"1","username":"Tom"}</a:t>
                </a:r>
                <a:endParaRPr lang="en-US" altLang="zh-CN" sz="1200" b="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第三部分：</a:t>
                </a:r>
                <a:r>
                  <a:rPr lang="en-US" altLang="zh-CN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Signature(</a:t>
                </a:r>
                <a:r>
                  <a:rPr lang="zh-CN" alt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签名），防止</a:t>
                </a:r>
                <a:r>
                  <a:rPr lang="en-US" altLang="zh-CN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Token</a:t>
                </a:r>
                <a:r>
                  <a:rPr lang="zh-CN" alt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被篡改、确保安全性。将</a:t>
                </a:r>
                <a:r>
                  <a:rPr lang="en-US" altLang="zh-CN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header</a:t>
                </a: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</a:t>
                </a:r>
                <a:r>
                  <a:rPr lang="en-US" altLang="zh-CN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payload</a:t>
                </a: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，并加入指定秘钥，通过指定签名算法计算而来。</a:t>
                </a:r>
                <a:endPara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" name="矩形: 对角圆角 7"/>
              <p:cNvSpPr/>
              <p:nvPr/>
            </p:nvSpPr>
            <p:spPr>
              <a:xfrm>
                <a:off x="806779" y="1685854"/>
                <a:ext cx="1205232" cy="408745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简介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12" name="图形 11" descr="雇员徽章 轮廓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4442" y="1627310"/>
              <a:ext cx="338222" cy="338222"/>
            </a:xfrm>
            <a:prstGeom prst="rect">
              <a:avLst/>
            </a:prstGeom>
          </p:spPr>
        </p:pic>
      </p:grpSp>
      <p:sp>
        <p:nvSpPr>
          <p:cNvPr id="31" name="文本框 30"/>
          <p:cNvSpPr txBox="1"/>
          <p:nvPr/>
        </p:nvSpPr>
        <p:spPr>
          <a:xfrm>
            <a:off x="710880" y="5336289"/>
            <a:ext cx="10698800" cy="436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1100" b="1">
                <a:solidFill>
                  <a:srgbClr val="92D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eyJhbGciOiJIUzI1NiIsInR5cCI6IkpXVCJ9</a:t>
            </a:r>
            <a:r>
              <a:rPr lang="en-US" altLang="zh-CN" sz="1100" b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100" b="1">
                <a:solidFill>
                  <a:srgbClr val="AE78D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JTdCJTIybmFtZSUyMiUzQSUyMlRvbSUyMiUyQyUyMmlhdCUyMiUzQTE1MTYyMzkwMjIlN0Q=</a:t>
            </a:r>
            <a:r>
              <a:rPr lang="en-US" altLang="zh-CN" sz="1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100" b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SflKxwRJSMeKKF2QT4fwpMeJf...</a:t>
            </a:r>
            <a:endParaRPr lang="en-US" altLang="zh-CN" sz="1100" b="1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右大括号 49"/>
          <p:cNvSpPr/>
          <p:nvPr/>
        </p:nvSpPr>
        <p:spPr>
          <a:xfrm rot="16200000">
            <a:off x="2006656" y="4041729"/>
            <a:ext cx="284371" cy="2733042"/>
          </a:xfrm>
          <a:prstGeom prst="rightBrace">
            <a:avLst>
              <a:gd name="adj1" fmla="val 41081"/>
              <a:gd name="adj2" fmla="val 50000"/>
            </a:avLst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51" name="右大括号 50"/>
          <p:cNvSpPr/>
          <p:nvPr/>
        </p:nvSpPr>
        <p:spPr>
          <a:xfrm rot="16200000">
            <a:off x="6228297" y="2665210"/>
            <a:ext cx="284372" cy="5486079"/>
          </a:xfrm>
          <a:prstGeom prst="rightBrace">
            <a:avLst>
              <a:gd name="adj1" fmla="val 41081"/>
              <a:gd name="adj2" fmla="val 50000"/>
            </a:avLst>
          </a:prstGeom>
          <a:ln w="12700">
            <a:solidFill>
              <a:srgbClr val="AE78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2" name="右大括号 51"/>
          <p:cNvSpPr/>
          <p:nvPr/>
        </p:nvSpPr>
        <p:spPr>
          <a:xfrm rot="16200000">
            <a:off x="10119576" y="4372090"/>
            <a:ext cx="284373" cy="2072317"/>
          </a:xfrm>
          <a:prstGeom prst="rightBrace">
            <a:avLst>
              <a:gd name="adj1" fmla="val 41081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06781" y="5059808"/>
            <a:ext cx="2484120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r>
              <a:rPr lang="en-US" altLang="zh-CN" sz="1200" b="0" i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{"alg":"HS256","</a:t>
            </a:r>
            <a:r>
              <a:rPr lang="en-US" altLang="zh-CN" sz="1200">
                <a:solidFill>
                  <a:srgbClr val="92D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type":"</a:t>
            </a:r>
            <a:r>
              <a:rPr lang="en-US" altLang="zh-CN" sz="1200" b="0" i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JWT"}</a:t>
            </a:r>
            <a:endParaRPr lang="en-US" altLang="zh-CN" sz="1200" b="0" i="0">
              <a:solidFill>
                <a:srgbClr val="92D05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957054" y="5059808"/>
            <a:ext cx="2826857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r>
              <a:rPr lang="en-US" altLang="zh-CN" sz="1200">
                <a:solidFill>
                  <a:srgbClr val="AE78D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{"name":"Tom","iat":1516239022}</a:t>
            </a:r>
            <a:endParaRPr lang="en-US" altLang="zh-CN" sz="1200" b="0" i="0">
              <a:solidFill>
                <a:srgbClr val="AE78D6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971282" y="5059808"/>
            <a:ext cx="273304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r>
              <a:rPr lang="zh-CN" altLang="en-US" sz="1200" b="0" i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数字签名</a:t>
            </a:r>
            <a:r>
              <a:rPr lang="en-US" altLang="zh-CN" sz="1200" b="0" i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(header.payload</a:t>
            </a:r>
            <a:r>
              <a:rPr lang="zh-CN" altLang="en-US" sz="1200" b="0" i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200" b="0" i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secret)</a:t>
            </a:r>
            <a:endParaRPr lang="en-US" altLang="zh-CN" sz="1200" b="0" i="0">
              <a:solidFill>
                <a:srgbClr val="C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3" name="矩形: 对角圆角 62"/>
          <p:cNvSpPr/>
          <p:nvPr/>
        </p:nvSpPr>
        <p:spPr>
          <a:xfrm>
            <a:off x="782320" y="6105713"/>
            <a:ext cx="10800079" cy="436402"/>
          </a:xfrm>
          <a:prstGeom prst="round2DiagRect">
            <a:avLst>
              <a:gd name="adj1" fmla="val 30000"/>
              <a:gd name="adj2" fmla="val 0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Base64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是一种基于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个可打印字符（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A-Z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a-z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0-9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）来表示二进制数据的编码方式。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" y="3090027"/>
            <a:ext cx="10391140" cy="1386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0" grpId="0" animBg="1"/>
      <p:bldP spid="51" grpId="0" animBg="1"/>
      <p:bldP spid="52" grpId="0" animBg="1"/>
      <p:bldP spid="54" grpId="0"/>
      <p:bldP spid="56" grpId="0"/>
      <p:bldP spid="57" grpId="0"/>
      <p:bldP spid="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JWT</a:t>
            </a:r>
            <a:endParaRPr lang="zh-CN" alt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6252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  <a:tabLst>
                <a:tab pos="179705" algn="l"/>
              </a:tabLs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场景：登录认证。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90550" lvl="2" indent="-342900">
              <a:lnSpc>
                <a:spcPct val="150000"/>
              </a:lnSpc>
              <a:buFont typeface="+mj-ea"/>
              <a:buAutoNum type="circleNumDbPlain"/>
              <a:tabLst>
                <a:tab pos="179705" algn="l"/>
              </a:tabLst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登录成功后，生成令牌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90550" lvl="2" indent="-342900">
              <a:lnSpc>
                <a:spcPct val="150000"/>
              </a:lnSpc>
              <a:buFont typeface="+mj-ea"/>
              <a:buAutoNum type="circleNumDbPlain"/>
              <a:tabLst>
                <a:tab pos="179705" algn="l"/>
              </a:tabLst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后续每个请求，都要携带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JWT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令牌，系统在每次请求处理之前，先校验令牌，通过后，再处理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矩形: 圆角 53"/>
          <p:cNvSpPr/>
          <p:nvPr/>
        </p:nvSpPr>
        <p:spPr>
          <a:xfrm>
            <a:off x="1036020" y="3005844"/>
            <a:ext cx="10279979" cy="3177683"/>
          </a:xfrm>
          <a:prstGeom prst="roundRect">
            <a:avLst>
              <a:gd name="adj" fmla="val 3016"/>
            </a:avLst>
          </a:prstGeom>
          <a:solidFill>
            <a:srgbClr val="FFFFEF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20000"/>
                  <a:lumOff val="80000"/>
                  <a:alpha val="59000"/>
                </a:schemeClr>
              </a:solidFill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7062638" y="3097075"/>
            <a:ext cx="3906785" cy="2969891"/>
          </a:xfrm>
          <a:prstGeom prst="roundRect">
            <a:avLst>
              <a:gd name="adj" fmla="val 4938"/>
            </a:avLst>
          </a:prstGeom>
          <a:solidFill>
            <a:srgbClr val="FEF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2482141" y="3827416"/>
            <a:ext cx="4216070" cy="5814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 flipV="1">
            <a:off x="2463138" y="4733342"/>
            <a:ext cx="4235073" cy="5123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565280" y="5091832"/>
            <a:ext cx="80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 rot="21093582">
            <a:off x="4076043" y="3836772"/>
            <a:ext cx="66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 rot="435607">
            <a:off x="4011442" y="497237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1565280" y="4178325"/>
            <a:ext cx="780070" cy="786974"/>
            <a:chOff x="1288572" y="3466291"/>
            <a:chExt cx="1076475" cy="1086002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sp>
        <p:nvSpPr>
          <p:cNvPr id="64" name="矩形: 圆角 63"/>
          <p:cNvSpPr/>
          <p:nvPr/>
        </p:nvSpPr>
        <p:spPr>
          <a:xfrm>
            <a:off x="7166864" y="3234235"/>
            <a:ext cx="3685032" cy="2688336"/>
          </a:xfrm>
          <a:prstGeom prst="roundRect">
            <a:avLst>
              <a:gd name="adj" fmla="val 3205"/>
            </a:avLst>
          </a:prstGeom>
          <a:noFill/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剪去单角 64"/>
          <p:cNvSpPr/>
          <p:nvPr/>
        </p:nvSpPr>
        <p:spPr>
          <a:xfrm>
            <a:off x="9127409" y="3701684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矩形: 剪去单角 65"/>
          <p:cNvSpPr/>
          <p:nvPr/>
        </p:nvSpPr>
        <p:spPr>
          <a:xfrm>
            <a:off x="9127409" y="4331522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7" name="矩形: 剪去单角 66"/>
          <p:cNvSpPr/>
          <p:nvPr/>
        </p:nvSpPr>
        <p:spPr>
          <a:xfrm>
            <a:off x="9127408" y="4965299"/>
            <a:ext cx="117812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8" name="矩形: 对角圆角 17"/>
          <p:cNvSpPr/>
          <p:nvPr/>
        </p:nvSpPr>
        <p:spPr>
          <a:xfrm>
            <a:off x="7619667" y="3689671"/>
            <a:ext cx="916312" cy="1726650"/>
          </a:xfrm>
          <a:prstGeom prst="round2DiagRect">
            <a:avLst>
              <a:gd name="adj1" fmla="val 16636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统一拦截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9" name="箭头: 右 68"/>
          <p:cNvSpPr/>
          <p:nvPr/>
        </p:nvSpPr>
        <p:spPr>
          <a:xfrm rot="19229268">
            <a:off x="8366142" y="3992103"/>
            <a:ext cx="904042" cy="226081"/>
          </a:xfrm>
          <a:prstGeom prst="rightArrow">
            <a:avLst>
              <a:gd name="adj1" fmla="val 50000"/>
              <a:gd name="adj2" fmla="val 11343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右 69"/>
          <p:cNvSpPr/>
          <p:nvPr/>
        </p:nvSpPr>
        <p:spPr>
          <a:xfrm>
            <a:off x="8470604" y="4421632"/>
            <a:ext cx="766503" cy="227559"/>
          </a:xfrm>
          <a:prstGeom prst="rightArrow">
            <a:avLst>
              <a:gd name="adj1" fmla="val 50000"/>
              <a:gd name="adj2" fmla="val 10406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右 70"/>
          <p:cNvSpPr/>
          <p:nvPr/>
        </p:nvSpPr>
        <p:spPr>
          <a:xfrm rot="2370732" flipV="1">
            <a:off x="8366582" y="4863813"/>
            <a:ext cx="904042" cy="226081"/>
          </a:xfrm>
          <a:prstGeom prst="rightArrow">
            <a:avLst>
              <a:gd name="adj1" fmla="val 50000"/>
              <a:gd name="adj2" fmla="val 11343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图形 71" descr="雇员徽章 轮廓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2903" y="3239707"/>
            <a:ext cx="407132" cy="407132"/>
          </a:xfrm>
          <a:prstGeom prst="rect">
            <a:avLst/>
          </a:prstGeom>
        </p:spPr>
      </p:pic>
      <p:pic>
        <p:nvPicPr>
          <p:cNvPr id="73" name="图形 72" descr="雇员徽章 轮廓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201" y="4376862"/>
            <a:ext cx="407132" cy="407132"/>
          </a:xfrm>
          <a:prstGeom prst="rect">
            <a:avLst/>
          </a:prstGeom>
        </p:spPr>
      </p:pic>
      <p:sp>
        <p:nvSpPr>
          <p:cNvPr id="74" name="矩形: 剪去单角 73"/>
          <p:cNvSpPr/>
          <p:nvPr/>
        </p:nvSpPr>
        <p:spPr>
          <a:xfrm>
            <a:off x="7742543" y="4664645"/>
            <a:ext cx="670560" cy="324454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有效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62089" y="4799687"/>
            <a:ext cx="89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校验</a:t>
            </a:r>
            <a:endParaRPr lang="zh-CN" altLang="en-US" sz="28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618904" y="3249379"/>
            <a:ext cx="89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生成</a:t>
            </a:r>
            <a:endParaRPr lang="zh-CN" altLang="en-US" sz="28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-0.69141 0.1666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70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141 0.16667 L -0.17774 0.1759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46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4" grpId="0" animBg="1"/>
      <p:bldP spid="30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JWT-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9" name="Shape 2627"/>
          <p:cNvSpPr/>
          <p:nvPr/>
        </p:nvSpPr>
        <p:spPr>
          <a:xfrm>
            <a:off x="954178" y="3094199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95943" y="3022263"/>
            <a:ext cx="4731097" cy="1401635"/>
            <a:chOff x="795943" y="1640503"/>
            <a:chExt cx="4731097" cy="1401635"/>
          </a:xfrm>
        </p:grpSpPr>
        <p:sp>
          <p:nvSpPr>
            <p:cNvPr id="30" name="矩形: 圆角 29"/>
            <p:cNvSpPr/>
            <p:nvPr/>
          </p:nvSpPr>
          <p:spPr>
            <a:xfrm>
              <a:off x="795943" y="1640503"/>
              <a:ext cx="4731097" cy="1401635"/>
            </a:xfrm>
            <a:prstGeom prst="roundRect">
              <a:avLst>
                <a:gd name="adj" fmla="val 4271"/>
              </a:avLst>
            </a:prstGeom>
            <a:solidFill>
              <a:srgbClr val="FFFFE4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ct val="150000"/>
                </a:lnSpc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&gt;io.jsonwebtoken&lt;/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&gt;jjwt&lt;/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&gt;0.9.1&lt;/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3" name="矩形: 对角圆角 32"/>
            <p:cNvSpPr/>
            <p:nvPr/>
          </p:nvSpPr>
          <p:spPr>
            <a:xfrm>
              <a:off x="4410417" y="2690446"/>
              <a:ext cx="1116623" cy="351692"/>
            </a:xfrm>
            <a:prstGeom prst="round2Diag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pom.xml</a:t>
              </a:r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58972" y="3011934"/>
            <a:ext cx="6389187" cy="3336185"/>
            <a:chOff x="795943" y="3189708"/>
            <a:chExt cx="6389187" cy="3336185"/>
          </a:xfrm>
        </p:grpSpPr>
        <p:sp>
          <p:nvSpPr>
            <p:cNvPr id="31" name="矩形: 圆角 30"/>
            <p:cNvSpPr/>
            <p:nvPr/>
          </p:nvSpPr>
          <p:spPr>
            <a:xfrm>
              <a:off x="795943" y="3189708"/>
              <a:ext cx="6389187" cy="3325391"/>
            </a:xfrm>
            <a:prstGeom prst="roundRect">
              <a:avLst>
                <a:gd name="adj" fmla="val 1958"/>
              </a:avLst>
            </a:prstGeom>
            <a:solidFill>
              <a:srgbClr val="FFFFE4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ct val="150000"/>
                </a:lnSpc>
              </a:pP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@Test</a:t>
              </a:r>
              <a:b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void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627A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genJwt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(){</a:t>
              </a:r>
              <a:b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String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Object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claims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new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HashMap&lt;&gt;();</a:t>
              </a:r>
              <a:b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claims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.put(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“id”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1750EB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);</a:t>
              </a:r>
              <a:b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claims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.put(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“username”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“Tom”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);</a:t>
              </a:r>
              <a:b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String jwt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Jwts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</a:t>
              </a:r>
              <a:r>
                <a:rPr kumimoji="0" lang="zh-CN" altLang="zh-CN" sz="1200" i="1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builder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()</a:t>
              </a:r>
              <a:b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   .setClaims(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claims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</a:t>
              </a:r>
              <a:r>
                <a:rPr kumimoji="0" lang="en-US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kumimoji="0" lang="en-US" altLang="zh-CN" sz="1200" i="0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//</a:t>
              </a:r>
              <a:r>
                <a:rPr kumimoji="0" lang="zh-CN" altLang="en-US" sz="1200" i="0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自定义内容</a:t>
              </a:r>
              <a:r>
                <a:rPr kumimoji="0" lang="en-US" altLang="zh-CN" sz="1200" i="0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</a:t>
              </a:r>
              <a:r>
                <a:rPr kumimoji="0" lang="zh-CN" altLang="en-US" sz="1200" i="0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载荷</a:t>
              </a:r>
              <a:r>
                <a:rPr kumimoji="0" lang="en-US" altLang="zh-CN" sz="1200" i="0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</a:t>
              </a:r>
              <a:b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   .signWith(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SignatureAlgorithm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</a:t>
              </a:r>
              <a:r>
                <a:rPr kumimoji="0" lang="zh-CN" altLang="zh-CN" sz="1200" i="1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HS256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“itheima”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</a:t>
              </a:r>
              <a:r>
                <a:rPr kumimoji="0" lang="en-US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kumimoji="0" lang="en-US" altLang="zh-CN" sz="1200" i="0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//</a:t>
              </a:r>
              <a:r>
                <a:rPr lang="zh-CN" altLang="en-US" sz="1200">
                  <a:solidFill>
                    <a:schemeClr val="bg1">
                      <a:lumMod val="6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签名算法</a:t>
              </a:r>
              <a:b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   .setExpiration(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new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Date(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System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</a:t>
              </a:r>
              <a:r>
                <a:rPr kumimoji="0" lang="zh-CN" altLang="zh-CN" sz="1200" i="1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currentTimeMillis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() +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1750EB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12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*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1750EB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3600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*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1750EB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1000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))</a:t>
              </a:r>
              <a:r>
                <a:rPr kumimoji="0" lang="en-US" altLang="zh-CN" sz="1200" i="0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//</a:t>
              </a:r>
              <a:r>
                <a:rPr lang="zh-CN" altLang="en-US" sz="1200">
                  <a:solidFill>
                    <a:schemeClr val="bg1">
                      <a:lumMod val="6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有效期</a:t>
              </a:r>
              <a:b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   .compact();</a:t>
              </a:r>
              <a:b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System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</a:t>
              </a:r>
              <a:r>
                <a:rPr kumimoji="0" lang="zh-CN" altLang="zh-CN" sz="1200" i="1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out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.println(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jwt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);</a:t>
              </a:r>
              <a:b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}</a:t>
              </a:r>
              <a:endParaRPr kumimoji="0" lang="zh-CN" altLang="zh-CN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4" name="矩形: 对角圆角 33"/>
            <p:cNvSpPr/>
            <p:nvPr/>
          </p:nvSpPr>
          <p:spPr>
            <a:xfrm>
              <a:off x="6068507" y="6174201"/>
              <a:ext cx="1116623" cy="351692"/>
            </a:xfrm>
            <a:prstGeom prst="round2Diag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生成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JWT</a:t>
              </a:r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95943" y="2140899"/>
            <a:ext cx="10698800" cy="4364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1100" b="1">
                <a:solidFill>
                  <a:srgbClr val="92D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eyJhbGciOiJIUzI1NiIsInR5cCI6IkpXVCJ9</a:t>
            </a:r>
            <a:r>
              <a:rPr lang="en-US" altLang="zh-CN" sz="1100" b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100" b="1">
                <a:solidFill>
                  <a:srgbClr val="AE78D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JTdCJTIybmFtZSUyMiUzQSUyMlRvbSUyMiUyQyUyMmlhdCUyMiUzQTE1MTYyMzkwMjIlN0Q=</a:t>
            </a:r>
            <a:r>
              <a:rPr lang="en-US" altLang="zh-CN" sz="1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100" b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SflKxwRJSMeKKF2QT4fwpMeJf...</a:t>
            </a:r>
            <a:endParaRPr lang="en-US" altLang="zh-CN" sz="1100" b="1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右大括号 6"/>
          <p:cNvSpPr/>
          <p:nvPr/>
        </p:nvSpPr>
        <p:spPr>
          <a:xfrm rot="16200000">
            <a:off x="2091719" y="846339"/>
            <a:ext cx="284371" cy="2733042"/>
          </a:xfrm>
          <a:prstGeom prst="rightBrace">
            <a:avLst>
              <a:gd name="adj1" fmla="val 41081"/>
              <a:gd name="adj2" fmla="val 50000"/>
            </a:avLst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8" name="右大括号 7"/>
          <p:cNvSpPr/>
          <p:nvPr/>
        </p:nvSpPr>
        <p:spPr>
          <a:xfrm rot="16200000">
            <a:off x="6313360" y="-530180"/>
            <a:ext cx="284372" cy="5486079"/>
          </a:xfrm>
          <a:prstGeom prst="rightBrace">
            <a:avLst>
              <a:gd name="adj1" fmla="val 41081"/>
              <a:gd name="adj2" fmla="val 50000"/>
            </a:avLst>
          </a:prstGeom>
          <a:solidFill>
            <a:schemeClr val="bg1"/>
          </a:solidFill>
          <a:ln w="12700">
            <a:solidFill>
              <a:srgbClr val="AE78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" name="右大括号 10"/>
          <p:cNvSpPr/>
          <p:nvPr/>
        </p:nvSpPr>
        <p:spPr>
          <a:xfrm rot="16200000">
            <a:off x="10204639" y="1176700"/>
            <a:ext cx="284373" cy="2072317"/>
          </a:xfrm>
          <a:prstGeom prst="rightBrace">
            <a:avLst>
              <a:gd name="adj1" fmla="val 41081"/>
              <a:gd name="adj2" fmla="val 5000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1844" y="1864418"/>
            <a:ext cx="2484120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>
            <a:spAutoFit/>
          </a:bodyPr>
          <a:lstStyle/>
          <a:p>
            <a:r>
              <a:rPr lang="en-US" altLang="zh-CN" sz="1200" b="0" i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{"alg":"HS256","</a:t>
            </a:r>
            <a:r>
              <a:rPr lang="en-US" altLang="zh-CN" sz="1200">
                <a:solidFill>
                  <a:srgbClr val="92D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type":"</a:t>
            </a:r>
            <a:r>
              <a:rPr lang="en-US" altLang="zh-CN" sz="1200" b="0" i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JWT"}</a:t>
            </a:r>
            <a:endParaRPr lang="en-US" altLang="zh-CN" sz="1200" b="0" i="0">
              <a:solidFill>
                <a:srgbClr val="92D05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42117" y="1864418"/>
            <a:ext cx="2826857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>
            <a:spAutoFit/>
          </a:bodyPr>
          <a:lstStyle/>
          <a:p>
            <a:r>
              <a:rPr lang="en-US" altLang="zh-CN" sz="1200">
                <a:solidFill>
                  <a:srgbClr val="AE78D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{"name":"Tom","iat":1516239022}</a:t>
            </a:r>
            <a:endParaRPr lang="en-US" altLang="zh-CN" sz="1200" b="0" i="0">
              <a:solidFill>
                <a:srgbClr val="AE78D6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056345" y="1864418"/>
            <a:ext cx="2733043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>
            <a:spAutoFit/>
          </a:bodyPr>
          <a:lstStyle/>
          <a:p>
            <a:r>
              <a:rPr lang="zh-CN" altLang="en-US" sz="1200" b="0" i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数字签名</a:t>
            </a:r>
            <a:r>
              <a:rPr lang="en-US" altLang="zh-CN" sz="1200" b="0" i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(header.payload</a:t>
            </a:r>
            <a:r>
              <a:rPr lang="zh-CN" altLang="en-US" sz="1200" b="0" i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200" b="0" i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secret)</a:t>
            </a:r>
            <a:endParaRPr lang="en-US" altLang="zh-CN" sz="1200" b="0" i="0">
              <a:solidFill>
                <a:srgbClr val="C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JWT-</a:t>
            </a:r>
            <a:r>
              <a:rPr lang="zh-CN" altLang="en-US"/>
              <a:t>校验</a:t>
            </a:r>
            <a:endParaRPr lang="zh-CN" altLang="en-US"/>
          </a:p>
        </p:txBody>
      </p:sp>
      <p:sp>
        <p:nvSpPr>
          <p:cNvPr id="9" name="Shape 2627"/>
          <p:cNvSpPr/>
          <p:nvPr/>
        </p:nvSpPr>
        <p:spPr>
          <a:xfrm>
            <a:off x="954178" y="1712439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95943" y="1519309"/>
            <a:ext cx="10664536" cy="2540627"/>
            <a:chOff x="795943" y="3189708"/>
            <a:chExt cx="10664536" cy="2540627"/>
          </a:xfrm>
        </p:grpSpPr>
        <p:sp>
          <p:nvSpPr>
            <p:cNvPr id="31" name="矩形: 圆角 30"/>
            <p:cNvSpPr/>
            <p:nvPr/>
          </p:nvSpPr>
          <p:spPr>
            <a:xfrm>
              <a:off x="795943" y="3189708"/>
              <a:ext cx="10664536" cy="2540627"/>
            </a:xfrm>
            <a:prstGeom prst="roundRect">
              <a:avLst>
                <a:gd name="adj" fmla="val 1958"/>
              </a:avLst>
            </a:prstGeom>
            <a:solidFill>
              <a:srgbClr val="FFFFE4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ct val="150000"/>
                </a:lnSpc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@Test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void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627A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parseJwt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(){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Claims claims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Jwts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parser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   .setSigningKey(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“itheima”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kumimoji="0" lang="en-US" altLang="zh-CN" sz="1200" i="0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//</a:t>
              </a:r>
              <a:r>
                <a:rPr kumimoji="0" lang="zh-CN" altLang="en-US" sz="1200" i="0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指定签名秘钥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   .parseClaimsJws(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“eyJhbGciOiJIUzI1NiJ9.eyJpZCI6MSwiZXhwIjoxNjU5OTk1NTE3LCJ1c2VybmFtZSI6IlRvbSJ9.EUTfeqPkGslekdKBezcWCe7a7xbcIIwB1MXlIccTMwo”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kumimoji="0" lang="en-US" altLang="zh-CN" sz="1200" i="0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//</a:t>
              </a:r>
              <a:r>
                <a:rPr kumimoji="0" lang="zh-CN" altLang="en-US" sz="1200" i="0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解析令牌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   .getBody();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System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out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.println(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claims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}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4" name="矩形: 对角圆角 33"/>
            <p:cNvSpPr/>
            <p:nvPr/>
          </p:nvSpPr>
          <p:spPr>
            <a:xfrm>
              <a:off x="10343856" y="5378643"/>
              <a:ext cx="1116623" cy="351692"/>
            </a:xfrm>
            <a:prstGeom prst="round2Diag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校验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JWT</a:t>
              </a:r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95943" y="5145561"/>
            <a:ext cx="10578276" cy="1206717"/>
            <a:chOff x="1048333" y="5599087"/>
            <a:chExt cx="10563931" cy="1575994"/>
          </a:xfrm>
        </p:grpSpPr>
        <p:sp>
          <p:nvSpPr>
            <p:cNvPr id="12" name="TextBox 6"/>
            <p:cNvSpPr txBox="1"/>
            <p:nvPr/>
          </p:nvSpPr>
          <p:spPr>
            <a:xfrm>
              <a:off x="1357990" y="5934792"/>
              <a:ext cx="9834618" cy="11714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57150" lvl="1" indent="-34290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JWT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校验时使用的签名秘钥，必须和生成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JWT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令牌时使用的秘钥是配套的。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57150" lvl="1" indent="-34290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如果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JWT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令牌解析校验时报错，则说明 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JWT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令牌被篡改 或 失效了，令牌非法。 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048333" y="5599087"/>
              <a:ext cx="10563931" cy="1575994"/>
              <a:chOff x="1097275" y="5693357"/>
              <a:chExt cx="10512964" cy="1575994"/>
            </a:xfrm>
          </p:grpSpPr>
          <p:sp>
            <p:nvSpPr>
              <p:cNvPr id="14" name="三角形 9"/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97203" y="5693357"/>
                <a:ext cx="10413036" cy="1575994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  <a:endParaRPr kumimoji="1" lang="zh-CN" altLang="en-US" sz="140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875062" y="5162067"/>
            <a:ext cx="10360928" cy="1213350"/>
            <a:chOff x="875060" y="4783572"/>
            <a:chExt cx="10662935" cy="1213350"/>
          </a:xfrm>
        </p:grpSpPr>
        <p:grpSp>
          <p:nvGrpSpPr>
            <p:cNvPr id="33" name="组合 32"/>
            <p:cNvGrpSpPr/>
            <p:nvPr/>
          </p:nvGrpSpPr>
          <p:grpSpPr>
            <a:xfrm>
              <a:off x="875060" y="4783572"/>
              <a:ext cx="10662935" cy="1213350"/>
              <a:chOff x="806778" y="1685854"/>
              <a:chExt cx="10576854" cy="1213350"/>
            </a:xfrm>
          </p:grpSpPr>
          <p:sp>
            <p:nvSpPr>
              <p:cNvPr id="34" name="矩形: 圆角 33"/>
              <p:cNvSpPr/>
              <p:nvPr/>
            </p:nvSpPr>
            <p:spPr>
              <a:xfrm>
                <a:off x="806778" y="1685855"/>
                <a:ext cx="10576854" cy="1213349"/>
              </a:xfrm>
              <a:prstGeom prst="roundRect">
                <a:avLst>
                  <a:gd name="adj" fmla="val 6594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360000" rIns="72000" bIns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令牌生成：登录成功后，生成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JWT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令牌，并返回给前端。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令牌校验：在请求到达服务端后，对令牌进行统一拦截、校验。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5" name="矩形: 对角圆角 34"/>
              <p:cNvSpPr/>
              <p:nvPr/>
            </p:nvSpPr>
            <p:spPr>
              <a:xfrm>
                <a:off x="806779" y="1685854"/>
                <a:ext cx="1205232" cy="408745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思路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36" name="Shape 2627"/>
            <p:cNvSpPr/>
            <p:nvPr/>
          </p:nvSpPr>
          <p:spPr>
            <a:xfrm>
              <a:off x="1033294" y="4839422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2" name="矩形: 圆角 1"/>
          <p:cNvSpPr/>
          <p:nvPr/>
        </p:nvSpPr>
        <p:spPr>
          <a:xfrm>
            <a:off x="956010" y="1520868"/>
            <a:ext cx="10279979" cy="3177683"/>
          </a:xfrm>
          <a:prstGeom prst="roundRect">
            <a:avLst>
              <a:gd name="adj" fmla="val 3016"/>
            </a:avLst>
          </a:prstGeom>
          <a:solidFill>
            <a:srgbClr val="FFFFEF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20000"/>
                  <a:lumOff val="80000"/>
                  <a:alpha val="59000"/>
                </a:schemeClr>
              </a:solidFill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6982628" y="1612099"/>
            <a:ext cx="3906785" cy="2969891"/>
          </a:xfrm>
          <a:prstGeom prst="roundRect">
            <a:avLst>
              <a:gd name="adj" fmla="val 4938"/>
            </a:avLst>
          </a:prstGeom>
          <a:solidFill>
            <a:srgbClr val="FEF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2402131" y="2342440"/>
            <a:ext cx="4216070" cy="5814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2383128" y="3248366"/>
            <a:ext cx="4235073" cy="5123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485270" y="3606856"/>
            <a:ext cx="80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 rot="21093582">
            <a:off x="3996033" y="2351796"/>
            <a:ext cx="66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 rot="435607">
            <a:off x="3931432" y="34873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85270" y="2693349"/>
            <a:ext cx="780070" cy="786974"/>
            <a:chOff x="1288572" y="3466291"/>
            <a:chExt cx="1076475" cy="1086002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sp>
        <p:nvSpPr>
          <p:cNvPr id="39" name="矩形: 圆角 38"/>
          <p:cNvSpPr/>
          <p:nvPr/>
        </p:nvSpPr>
        <p:spPr>
          <a:xfrm>
            <a:off x="7086854" y="1749259"/>
            <a:ext cx="3685032" cy="2688336"/>
          </a:xfrm>
          <a:prstGeom prst="roundRect">
            <a:avLst>
              <a:gd name="adj" fmla="val 3205"/>
            </a:avLst>
          </a:prstGeom>
          <a:noFill/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剪去单角 39"/>
          <p:cNvSpPr/>
          <p:nvPr/>
        </p:nvSpPr>
        <p:spPr>
          <a:xfrm>
            <a:off x="9047399" y="2216708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矩形: 剪去单角 40"/>
          <p:cNvSpPr/>
          <p:nvPr/>
        </p:nvSpPr>
        <p:spPr>
          <a:xfrm>
            <a:off x="9047399" y="2846546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矩形: 剪去单角 41"/>
          <p:cNvSpPr/>
          <p:nvPr/>
        </p:nvSpPr>
        <p:spPr>
          <a:xfrm>
            <a:off x="9047398" y="3480323"/>
            <a:ext cx="117812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矩形: 对角圆角 17"/>
          <p:cNvSpPr/>
          <p:nvPr/>
        </p:nvSpPr>
        <p:spPr>
          <a:xfrm>
            <a:off x="7539657" y="2204695"/>
            <a:ext cx="916312" cy="1726650"/>
          </a:xfrm>
          <a:prstGeom prst="round2DiagRect">
            <a:avLst>
              <a:gd name="adj1" fmla="val 16636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统一拦截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箭头: 右 43"/>
          <p:cNvSpPr/>
          <p:nvPr/>
        </p:nvSpPr>
        <p:spPr>
          <a:xfrm rot="19229268">
            <a:off x="8286132" y="2507127"/>
            <a:ext cx="904042" cy="226081"/>
          </a:xfrm>
          <a:prstGeom prst="rightArrow">
            <a:avLst>
              <a:gd name="adj1" fmla="val 50000"/>
              <a:gd name="adj2" fmla="val 11343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/>
          <p:cNvSpPr/>
          <p:nvPr/>
        </p:nvSpPr>
        <p:spPr>
          <a:xfrm>
            <a:off x="8390594" y="2936656"/>
            <a:ext cx="766503" cy="227559"/>
          </a:xfrm>
          <a:prstGeom prst="rightArrow">
            <a:avLst>
              <a:gd name="adj1" fmla="val 50000"/>
              <a:gd name="adj2" fmla="val 10406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/>
          <p:cNvSpPr/>
          <p:nvPr/>
        </p:nvSpPr>
        <p:spPr>
          <a:xfrm rot="2370732" flipV="1">
            <a:off x="8286572" y="3378837"/>
            <a:ext cx="904042" cy="226081"/>
          </a:xfrm>
          <a:prstGeom prst="rightArrow">
            <a:avLst>
              <a:gd name="adj1" fmla="val 50000"/>
              <a:gd name="adj2" fmla="val 11343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形 46" descr="雇员徽章 轮廓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2893" y="1754731"/>
            <a:ext cx="407132" cy="407132"/>
          </a:xfrm>
          <a:prstGeom prst="rect">
            <a:avLst/>
          </a:prstGeom>
        </p:spPr>
      </p:pic>
      <p:pic>
        <p:nvPicPr>
          <p:cNvPr id="48" name="图形 47" descr="雇员徽章 轮廓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9191" y="2891886"/>
            <a:ext cx="407132" cy="407132"/>
          </a:xfrm>
          <a:prstGeom prst="rect">
            <a:avLst/>
          </a:prstGeom>
        </p:spPr>
      </p:pic>
      <p:sp>
        <p:nvSpPr>
          <p:cNvPr id="49" name="矩形: 剪去单角 48"/>
          <p:cNvSpPr/>
          <p:nvPr/>
        </p:nvSpPr>
        <p:spPr>
          <a:xfrm>
            <a:off x="7662533" y="3179669"/>
            <a:ext cx="670560" cy="324454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有效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82079" y="3314711"/>
            <a:ext cx="89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校验</a:t>
            </a:r>
            <a:endParaRPr lang="zh-CN" altLang="en-US" sz="28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057689" y="1777738"/>
            <a:ext cx="89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生成</a:t>
            </a:r>
            <a:endParaRPr lang="zh-CN" altLang="en-US" sz="28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-0.6914 0.1666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70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14 0.16666 L -0.17773 0.1759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9" grpId="0" animBg="1"/>
      <p:bldP spid="50" grpId="0"/>
      <p:bldP spid="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</a:t>
            </a:r>
            <a:r>
              <a:rPr lang="en-US" altLang="zh-CN"/>
              <a:t>-</a:t>
            </a:r>
            <a:r>
              <a:rPr lang="zh-CN" altLang="en-US"/>
              <a:t>生成令牌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97544" y="1605051"/>
            <a:ext cx="10438677" cy="1213350"/>
            <a:chOff x="875060" y="4783572"/>
            <a:chExt cx="10438677" cy="1213350"/>
          </a:xfrm>
        </p:grpSpPr>
        <p:grpSp>
          <p:nvGrpSpPr>
            <p:cNvPr id="5" name="组合 4"/>
            <p:cNvGrpSpPr/>
            <p:nvPr/>
          </p:nvGrpSpPr>
          <p:grpSpPr>
            <a:xfrm>
              <a:off x="875060" y="4783572"/>
              <a:ext cx="10438677" cy="1213350"/>
              <a:chOff x="806778" y="1685854"/>
              <a:chExt cx="10354407" cy="1213350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806778" y="1685855"/>
                <a:ext cx="10354407" cy="1213349"/>
              </a:xfrm>
              <a:prstGeom prst="roundRect">
                <a:avLst>
                  <a:gd name="adj" fmla="val 6594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360000" rIns="72000" bIns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引入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JWT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令牌操作工具类。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登录完成后，调用工具类生成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JWT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令牌，并返回。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" name="矩形: 对角圆角 7"/>
              <p:cNvSpPr/>
              <p:nvPr/>
            </p:nvSpPr>
            <p:spPr>
              <a:xfrm>
                <a:off x="806779" y="1685854"/>
                <a:ext cx="1205232" cy="408745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步骤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6" name="Shape 2627"/>
            <p:cNvSpPr/>
            <p:nvPr/>
          </p:nvSpPr>
          <p:spPr>
            <a:xfrm>
              <a:off x="1033294" y="4839422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r="-38412"/>
          <a:stretch>
            <a:fillRect/>
          </a:stretch>
        </p:blipFill>
        <p:spPr>
          <a:xfrm>
            <a:off x="797544" y="2887489"/>
            <a:ext cx="10438676" cy="3677454"/>
          </a:xfrm>
          <a:prstGeom prst="roundRect">
            <a:avLst>
              <a:gd name="adj" fmla="val 1997"/>
            </a:avLst>
          </a:prstGeom>
          <a:ln w="6350">
            <a:solidFill>
              <a:schemeClr val="tx1"/>
            </a:solidFill>
            <a:prstDash val="dash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!!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413" y="1343453"/>
            <a:ext cx="9609653" cy="4740051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</a:t>
            </a:r>
            <a:r>
              <a:rPr lang="en-US" altLang="zh-CN"/>
              <a:t>-</a:t>
            </a:r>
            <a:r>
              <a:rPr lang="zh-CN" altLang="en-US"/>
              <a:t>生成令牌</a:t>
            </a:r>
            <a:r>
              <a:rPr lang="en-US" altLang="zh-CN"/>
              <a:t>-</a:t>
            </a:r>
            <a:r>
              <a:rPr lang="zh-CN" altLang="en-US"/>
              <a:t>测试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824" y="1605340"/>
            <a:ext cx="10572833" cy="4612579"/>
          </a:xfrm>
          <a:prstGeom prst="roundRect">
            <a:avLst>
              <a:gd name="adj" fmla="val 2195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873460" y="1375326"/>
            <a:ext cx="10664536" cy="3177683"/>
          </a:xfrm>
          <a:prstGeom prst="roundRect">
            <a:avLst>
              <a:gd name="adj" fmla="val 3016"/>
            </a:avLst>
          </a:prstGeom>
          <a:solidFill>
            <a:srgbClr val="FFFFEF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20000"/>
                  <a:lumOff val="80000"/>
                  <a:alpha val="59000"/>
                </a:schemeClr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6900078" y="1466557"/>
            <a:ext cx="3906785" cy="2969891"/>
          </a:xfrm>
          <a:prstGeom prst="roundRect">
            <a:avLst>
              <a:gd name="adj" fmla="val 4938"/>
            </a:avLst>
          </a:prstGeom>
          <a:solidFill>
            <a:srgbClr val="FEF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319581" y="2196898"/>
            <a:ext cx="4216070" cy="5814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2300578" y="3102824"/>
            <a:ext cx="4235073" cy="5123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402720" y="3461314"/>
            <a:ext cx="80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rot="21093582">
            <a:off x="3913483" y="2206254"/>
            <a:ext cx="66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rot="435607">
            <a:off x="3848882" y="334185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02720" y="2547807"/>
            <a:ext cx="780070" cy="786974"/>
            <a:chOff x="1288572" y="3466291"/>
            <a:chExt cx="1076475" cy="108600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sp>
        <p:nvSpPr>
          <p:cNvPr id="14" name="矩形: 圆角 13"/>
          <p:cNvSpPr/>
          <p:nvPr/>
        </p:nvSpPr>
        <p:spPr>
          <a:xfrm>
            <a:off x="7004304" y="1603717"/>
            <a:ext cx="3685032" cy="2688336"/>
          </a:xfrm>
          <a:prstGeom prst="roundRect">
            <a:avLst>
              <a:gd name="adj" fmla="val 3205"/>
            </a:avLst>
          </a:prstGeom>
          <a:noFill/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剪去单角 14"/>
          <p:cNvSpPr/>
          <p:nvPr/>
        </p:nvSpPr>
        <p:spPr>
          <a:xfrm>
            <a:off x="8964849" y="2071166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: 剪去单角 15"/>
          <p:cNvSpPr/>
          <p:nvPr/>
        </p:nvSpPr>
        <p:spPr>
          <a:xfrm>
            <a:off x="8964849" y="2701004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剪去单角 16"/>
          <p:cNvSpPr/>
          <p:nvPr/>
        </p:nvSpPr>
        <p:spPr>
          <a:xfrm>
            <a:off x="8964848" y="3334781"/>
            <a:ext cx="117812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: 对角圆角 17"/>
          <p:cNvSpPr/>
          <p:nvPr/>
        </p:nvSpPr>
        <p:spPr>
          <a:xfrm>
            <a:off x="7457107" y="2059153"/>
            <a:ext cx="916312" cy="1726650"/>
          </a:xfrm>
          <a:prstGeom prst="round2DiagRect">
            <a:avLst>
              <a:gd name="adj1" fmla="val 16636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统一拦截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箭头: 右 18"/>
          <p:cNvSpPr/>
          <p:nvPr/>
        </p:nvSpPr>
        <p:spPr>
          <a:xfrm rot="19229268">
            <a:off x="8203582" y="2361585"/>
            <a:ext cx="904042" cy="226081"/>
          </a:xfrm>
          <a:prstGeom prst="rightArrow">
            <a:avLst>
              <a:gd name="adj1" fmla="val 50000"/>
              <a:gd name="adj2" fmla="val 11343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/>
          <p:cNvSpPr/>
          <p:nvPr/>
        </p:nvSpPr>
        <p:spPr>
          <a:xfrm>
            <a:off x="8308044" y="2791114"/>
            <a:ext cx="766503" cy="227559"/>
          </a:xfrm>
          <a:prstGeom prst="rightArrow">
            <a:avLst>
              <a:gd name="adj1" fmla="val 50000"/>
              <a:gd name="adj2" fmla="val 10406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/>
          <p:cNvSpPr/>
          <p:nvPr/>
        </p:nvSpPr>
        <p:spPr>
          <a:xfrm rot="2370732" flipV="1">
            <a:off x="8204022" y="3233295"/>
            <a:ext cx="904042" cy="226081"/>
          </a:xfrm>
          <a:prstGeom prst="rightArrow">
            <a:avLst>
              <a:gd name="adj1" fmla="val 50000"/>
              <a:gd name="adj2" fmla="val 11343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形 21" descr="雇员徽章 轮廓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4442" y="1867600"/>
            <a:ext cx="407132" cy="407132"/>
          </a:xfrm>
          <a:prstGeom prst="rect">
            <a:avLst/>
          </a:prstGeom>
        </p:spPr>
      </p:pic>
      <p:pic>
        <p:nvPicPr>
          <p:cNvPr id="23" name="图形 22" descr="雇员徽章 轮廓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785" y="2764632"/>
            <a:ext cx="407132" cy="407132"/>
          </a:xfrm>
          <a:prstGeom prst="rect">
            <a:avLst/>
          </a:prstGeom>
        </p:spPr>
      </p:pic>
      <p:sp>
        <p:nvSpPr>
          <p:cNvPr id="24" name="矩形: 剪去单角 23"/>
          <p:cNvSpPr/>
          <p:nvPr/>
        </p:nvSpPr>
        <p:spPr>
          <a:xfrm>
            <a:off x="7579983" y="3117050"/>
            <a:ext cx="670560" cy="324454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有效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02900" y="3386145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Filter</a:t>
            </a:r>
            <a:endParaRPr lang="zh-CN" altLang="en-US" sz="28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3101" y="3661353"/>
            <a:ext cx="15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Interceptor</a:t>
            </a:r>
            <a:endParaRPr lang="zh-CN" altLang="en-US" sz="28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-0.68763 0.1321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8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763 0.13218 L -0.18685 0.1233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9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4" grpId="0" animBg="1"/>
      <p:bldP spid="2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登录校验</a:t>
            </a:r>
            <a:endParaRPr lang="zh-CN" altLang="en-US"/>
          </a:p>
        </p:txBody>
      </p:sp>
      <p:sp>
        <p:nvSpPr>
          <p:cNvPr id="8" name="!!文本占位符 7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19451"/>
          </a:xfrm>
        </p:spPr>
        <p:txBody>
          <a:bodyPr/>
          <a:lstStyle/>
          <a:p>
            <a:r>
              <a:rPr lang="zh-CN" altLang="en-US"/>
              <a:t>会话技术</a:t>
            </a:r>
            <a:endParaRPr lang="en-US" altLang="zh-CN"/>
          </a:p>
          <a:p>
            <a:r>
              <a:rPr lang="en-US" altLang="zh-CN"/>
              <a:t>JWT</a:t>
            </a:r>
            <a:r>
              <a:rPr lang="zh-CN" altLang="en-US"/>
              <a:t>令牌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过滤器</a:t>
            </a:r>
            <a:r>
              <a:rPr lang="en-US" altLang="zh-CN">
                <a:solidFill>
                  <a:srgbClr val="C00000"/>
                </a:solidFill>
              </a:rPr>
              <a:t>Filter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拦截器</a:t>
            </a:r>
            <a:r>
              <a:rPr lang="en-US" altLang="zh-CN"/>
              <a:t>Interceptor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过滤器</a:t>
            </a:r>
            <a:r>
              <a:rPr lang="en-US" altLang="zh-CN">
                <a:solidFill>
                  <a:srgbClr val="C00000"/>
                </a:solidFill>
              </a:rPr>
              <a:t>(Filter)</a:t>
            </a:r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80454" y="1558882"/>
            <a:ext cx="10438677" cy="1736422"/>
            <a:chOff x="710880" y="3554815"/>
            <a:chExt cx="10438677" cy="1736422"/>
          </a:xfrm>
        </p:grpSpPr>
        <p:grpSp>
          <p:nvGrpSpPr>
            <p:cNvPr id="9" name="组合 8"/>
            <p:cNvGrpSpPr/>
            <p:nvPr/>
          </p:nvGrpSpPr>
          <p:grpSpPr>
            <a:xfrm>
              <a:off x="710880" y="3554815"/>
              <a:ext cx="10438677" cy="1736422"/>
              <a:chOff x="806778" y="1685854"/>
              <a:chExt cx="10354407" cy="1736422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806778" y="1685855"/>
                <a:ext cx="10354407" cy="1736421"/>
              </a:xfrm>
              <a:prstGeom prst="roundRect">
                <a:avLst>
                  <a:gd name="adj" fmla="val 6594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32000" rIns="72000" bIns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概念：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Filter 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过滤器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，是 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JavaWeb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三大组件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(Servlet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Filter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Listener)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之一。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过滤器可以把对资源的请求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拦截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下来，从而实现一些特殊的功能。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过滤器一般完成一些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通用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的操作，比如：登录校验、统一编码处理、敏感字符处理等。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2" name="矩形: 对角圆角 11"/>
              <p:cNvSpPr/>
              <p:nvPr/>
            </p:nvSpPr>
            <p:spPr>
              <a:xfrm>
                <a:off x="806779" y="1685854"/>
                <a:ext cx="1205232" cy="408745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概述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3" name="Shape 2375"/>
            <p:cNvSpPr/>
            <p:nvPr/>
          </p:nvSpPr>
          <p:spPr>
            <a:xfrm>
              <a:off x="928344" y="3619457"/>
              <a:ext cx="228197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17" name="矩形: 圆角 16"/>
          <p:cNvSpPr/>
          <p:nvPr/>
        </p:nvSpPr>
        <p:spPr>
          <a:xfrm>
            <a:off x="780454" y="3512710"/>
            <a:ext cx="10438677" cy="2780908"/>
          </a:xfrm>
          <a:prstGeom prst="roundRect">
            <a:avLst>
              <a:gd name="adj" fmla="val 3016"/>
            </a:avLst>
          </a:prstGeom>
          <a:solidFill>
            <a:srgbClr val="FFFFEF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20000"/>
                  <a:lumOff val="80000"/>
                  <a:alpha val="59000"/>
                </a:schemeClr>
              </a:solidFill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6835353" y="3616404"/>
            <a:ext cx="3906785" cy="2595586"/>
          </a:xfrm>
          <a:prstGeom prst="roundRect">
            <a:avLst>
              <a:gd name="adj" fmla="val 4938"/>
            </a:avLst>
          </a:prstGeom>
          <a:solidFill>
            <a:srgbClr val="FEF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254243" y="4429631"/>
            <a:ext cx="4545809" cy="4461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2206869" y="5122735"/>
            <a:ext cx="4557812" cy="6577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341656" y="5261568"/>
            <a:ext cx="80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20477" y="4119345"/>
            <a:ext cx="66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05741" y="51829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60245" y="4200134"/>
            <a:ext cx="1046624" cy="1055887"/>
            <a:chOff x="1288572" y="3466291"/>
            <a:chExt cx="1076475" cy="1086002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sp>
        <p:nvSpPr>
          <p:cNvPr id="27" name="矩形: 圆角 26"/>
          <p:cNvSpPr/>
          <p:nvPr/>
        </p:nvSpPr>
        <p:spPr>
          <a:xfrm>
            <a:off x="9135207" y="3814368"/>
            <a:ext cx="1424355" cy="2083324"/>
          </a:xfrm>
          <a:prstGeom prst="roundRect">
            <a:avLst>
              <a:gd name="adj" fmla="val 3205"/>
            </a:avLst>
          </a:prstGeom>
          <a:noFill/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剪去单角 27"/>
          <p:cNvSpPr/>
          <p:nvPr/>
        </p:nvSpPr>
        <p:spPr>
          <a:xfrm>
            <a:off x="9260609" y="4050246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矩形: 剪去单角 28"/>
          <p:cNvSpPr/>
          <p:nvPr/>
        </p:nvSpPr>
        <p:spPr>
          <a:xfrm>
            <a:off x="9260609" y="4680084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: 剪去单角 29"/>
          <p:cNvSpPr/>
          <p:nvPr/>
        </p:nvSpPr>
        <p:spPr>
          <a:xfrm>
            <a:off x="9260608" y="5313861"/>
            <a:ext cx="117812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箭头: 右 32"/>
          <p:cNvSpPr/>
          <p:nvPr/>
        </p:nvSpPr>
        <p:spPr>
          <a:xfrm>
            <a:off x="8261768" y="4407592"/>
            <a:ext cx="766503" cy="227559"/>
          </a:xfrm>
          <a:prstGeom prst="rightArrow">
            <a:avLst>
              <a:gd name="adj1" fmla="val 50000"/>
              <a:gd name="adj2" fmla="val 19293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343941" y="5904213"/>
            <a:ext cx="111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: 对角圆角 30"/>
          <p:cNvSpPr/>
          <p:nvPr/>
        </p:nvSpPr>
        <p:spPr>
          <a:xfrm>
            <a:off x="7188380" y="3814368"/>
            <a:ext cx="916312" cy="2083324"/>
          </a:xfrm>
          <a:prstGeom prst="round2DiagRect">
            <a:avLst>
              <a:gd name="adj1" fmla="val 16636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Filter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箭头: 右 9"/>
          <p:cNvSpPr/>
          <p:nvPr/>
        </p:nvSpPr>
        <p:spPr>
          <a:xfrm rot="10800000">
            <a:off x="8230093" y="5160503"/>
            <a:ext cx="766503" cy="227559"/>
          </a:xfrm>
          <a:prstGeom prst="rightArrow">
            <a:avLst>
              <a:gd name="adj1" fmla="val 50000"/>
              <a:gd name="adj2" fmla="val 19293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/>
      <p:bldP spid="22" grpId="0"/>
      <p:bldP spid="23" grpId="0"/>
      <p:bldP spid="27" grpId="0" animBg="1"/>
      <p:bldP spid="28" grpId="0" animBg="1"/>
      <p:bldP spid="29" grpId="0" animBg="1"/>
      <p:bldP spid="30" grpId="0" animBg="1"/>
      <p:bldP spid="33" grpId="0" animBg="1"/>
      <p:bldP spid="40" grpId="0"/>
      <p:bldP spid="31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登录校验</a:t>
            </a:r>
            <a:endParaRPr lang="zh-CN" altLang="en-US"/>
          </a:p>
        </p:txBody>
      </p:sp>
      <p:sp>
        <p:nvSpPr>
          <p:cNvPr id="8" name="!!文本占位符 7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19451"/>
          </a:xfrm>
        </p:spPr>
        <p:txBody>
          <a:bodyPr/>
          <a:lstStyle/>
          <a:p>
            <a:r>
              <a:rPr lang="zh-CN" altLang="en-US"/>
              <a:t>会话技术</a:t>
            </a:r>
            <a:endParaRPr lang="en-US" altLang="zh-CN"/>
          </a:p>
          <a:p>
            <a:r>
              <a:rPr lang="en-US" altLang="zh-CN"/>
              <a:t>JWT</a:t>
            </a:r>
            <a:r>
              <a:rPr lang="zh-CN" altLang="en-US"/>
              <a:t>令牌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过滤器</a:t>
            </a:r>
            <a:r>
              <a:rPr lang="en-US" altLang="zh-CN">
                <a:solidFill>
                  <a:srgbClr val="C00000"/>
                </a:solidFill>
              </a:rPr>
              <a:t>Filter</a:t>
            </a:r>
            <a:endParaRPr lang="en-US" altLang="zh-CN">
              <a:solidFill>
                <a:srgbClr val="C00000"/>
              </a:solidFill>
            </a:endParaRPr>
          </a:p>
          <a:p>
            <a:pPr marL="467995" lvl="1" indent="-1797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快速入门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7995" lvl="1" indent="-1797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详解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7995" lvl="1" indent="-1797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登录校验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-Filter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r>
              <a:rPr lang="zh-CN" altLang="en-US"/>
              <a:t>拦截器</a:t>
            </a:r>
            <a:r>
              <a:rPr lang="en-US" altLang="zh-CN"/>
              <a:t>Interceptor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登录校验</a:t>
            </a:r>
            <a:endParaRPr lang="zh-CN" altLang="en-US"/>
          </a:p>
        </p:txBody>
      </p:sp>
      <p:sp>
        <p:nvSpPr>
          <p:cNvPr id="8" name="!!文本占位符 7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19451"/>
          </a:xfrm>
        </p:spPr>
        <p:txBody>
          <a:bodyPr/>
          <a:lstStyle/>
          <a:p>
            <a:r>
              <a:rPr lang="zh-CN" altLang="en-US"/>
              <a:t>会话技术</a:t>
            </a:r>
            <a:endParaRPr lang="en-US" altLang="zh-CN"/>
          </a:p>
          <a:p>
            <a:r>
              <a:rPr lang="en-US" altLang="zh-CN"/>
              <a:t>JWT</a:t>
            </a:r>
            <a:r>
              <a:rPr lang="zh-CN" altLang="en-US"/>
              <a:t>令牌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过滤器</a:t>
            </a:r>
            <a:r>
              <a:rPr lang="en-US" altLang="zh-CN">
                <a:solidFill>
                  <a:srgbClr val="C00000"/>
                </a:solidFill>
              </a:rPr>
              <a:t>Filter</a:t>
            </a:r>
            <a:endParaRPr lang="en-US" altLang="zh-CN">
              <a:solidFill>
                <a:srgbClr val="C00000"/>
              </a:solidFill>
            </a:endParaRPr>
          </a:p>
          <a:p>
            <a:pPr marL="467995" lvl="1" indent="-1797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快速入门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7995" lvl="1" indent="-1797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详解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7995" lvl="1" indent="-1797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登录校验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-Filter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r>
              <a:rPr lang="zh-CN" altLang="en-US"/>
              <a:t>拦截器</a:t>
            </a:r>
            <a:r>
              <a:rPr lang="en-US" altLang="zh-CN"/>
              <a:t>Interceptor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Filter</a:t>
            </a:r>
            <a:r>
              <a:rPr lang="zh-CN" altLang="en-US"/>
              <a:t>快速入门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23850" y="1765461"/>
            <a:ext cx="10650112" cy="81068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 sz="1400"/>
              <a:t>定义</a:t>
            </a:r>
            <a:r>
              <a:rPr lang="en-US" altLang="zh-CN" sz="1400"/>
              <a:t>Filter</a:t>
            </a:r>
            <a:r>
              <a:rPr lang="zh-CN" altLang="en-US" sz="1400"/>
              <a:t>：定义一个类，实现 </a:t>
            </a:r>
            <a:r>
              <a:rPr lang="en-US" altLang="zh-CN" sz="1400"/>
              <a:t>Filter </a:t>
            </a:r>
            <a:r>
              <a:rPr lang="zh-CN" altLang="en-US" sz="1400"/>
              <a:t>接口，并重写其所有方法。</a:t>
            </a:r>
            <a:endParaRPr lang="en-US" altLang="zh-CN" sz="1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400"/>
              <a:t>配置</a:t>
            </a:r>
            <a:r>
              <a:rPr lang="en-US" altLang="zh-CN" sz="1400"/>
              <a:t>Filter</a:t>
            </a:r>
            <a:r>
              <a:rPr lang="zh-CN" altLang="en-US" sz="1400"/>
              <a:t>：</a:t>
            </a:r>
            <a:r>
              <a:rPr lang="en-US" altLang="zh-CN" sz="1400"/>
              <a:t>Filter</a:t>
            </a:r>
            <a:r>
              <a:rPr lang="zh-CN" altLang="en-US" sz="1400"/>
              <a:t>类上加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@WebFilter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 </a:t>
            </a:r>
            <a:r>
              <a:rPr lang="zh-CN" altLang="en-US" sz="1400"/>
              <a:t>注解，配置拦截资源的路径。引导类上加</a:t>
            </a:r>
            <a:r>
              <a:rPr lang="en-US" altLang="zh-CN" sz="1400"/>
              <a:t> </a:t>
            </a:r>
            <a:r>
              <a:rPr lang="en-US" altLang="zh-CN" sz="1400">
                <a:solidFill>
                  <a:srgbClr val="808000"/>
                </a:solidFill>
              </a:rPr>
              <a:t>@ServletComponentScan </a:t>
            </a:r>
            <a:r>
              <a:rPr lang="zh-CN" altLang="en-US" sz="1400"/>
              <a:t>开启</a:t>
            </a:r>
            <a:r>
              <a:rPr lang="en-US" altLang="zh-CN" sz="1400"/>
              <a:t>Servlet</a:t>
            </a:r>
            <a:r>
              <a:rPr lang="zh-CN" altLang="en-US" sz="1400"/>
              <a:t>组件支持。</a:t>
            </a:r>
            <a:endParaRPr lang="zh-CN" altLang="en-US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l="-1" r="-30332"/>
          <a:stretch>
            <a:fillRect/>
          </a:stretch>
        </p:blipFill>
        <p:spPr>
          <a:xfrm>
            <a:off x="928894" y="2538723"/>
            <a:ext cx="10650112" cy="3159932"/>
          </a:xfrm>
          <a:prstGeom prst="roundRect">
            <a:avLst>
              <a:gd name="adj" fmla="val 2777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10" y="2566497"/>
            <a:ext cx="4214225" cy="2301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b="21366"/>
          <a:stretch>
            <a:fillRect/>
          </a:stretch>
        </p:blipFill>
        <p:spPr>
          <a:xfrm>
            <a:off x="2844634" y="5418010"/>
            <a:ext cx="6751565" cy="1308105"/>
          </a:xfrm>
          <a:prstGeom prst="roundRect">
            <a:avLst>
              <a:gd name="adj" fmla="val 5124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16" name="矩形: 圆角 15"/>
          <p:cNvSpPr/>
          <p:nvPr/>
        </p:nvSpPr>
        <p:spPr>
          <a:xfrm>
            <a:off x="2846745" y="5418010"/>
            <a:ext cx="6751565" cy="257937"/>
          </a:xfrm>
          <a:prstGeom prst="roundRect">
            <a:avLst>
              <a:gd name="adj" fmla="val 23757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>
            <a:off x="928894" y="2538761"/>
            <a:ext cx="10650112" cy="257899"/>
          </a:xfrm>
          <a:prstGeom prst="roundRect">
            <a:avLst>
              <a:gd name="adj" fmla="val 23757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225264" y="3016778"/>
            <a:ext cx="41665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1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初始化方法，</a:t>
            </a:r>
            <a:r>
              <a:rPr lang="en-US" altLang="zh-CN" sz="11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1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服务器启动，创建</a:t>
            </a:r>
            <a:r>
              <a:rPr lang="en-US" altLang="zh-CN" sz="11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Filter</a:t>
            </a:r>
            <a:r>
              <a:rPr lang="zh-CN" altLang="en-US" sz="11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时调用，只调用一次</a:t>
            </a:r>
            <a:endParaRPr lang="zh-CN" altLang="en-US" sz="11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56809" y="3730365"/>
            <a:ext cx="2836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1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拦截到请求时，调用该方法，可调用多次</a:t>
            </a:r>
            <a:endParaRPr lang="zh-CN" altLang="en-US" sz="11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99029" y="4717049"/>
            <a:ext cx="29754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1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销毁方法，服务器关闭时调用，只调用一次</a:t>
            </a:r>
            <a:endParaRPr lang="zh-CN" altLang="en-US" sz="11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" grpId="0"/>
      <p:bldP spid="3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3703320"/>
          </a:xfrm>
        </p:spPr>
        <p:txBody>
          <a:bodyPr/>
          <a:lstStyle/>
          <a:p>
            <a:r>
              <a:rPr lang="en-US" altLang="zh-CN"/>
              <a:t>Filter</a:t>
            </a:r>
            <a:r>
              <a:rPr lang="zh-CN" altLang="en-US"/>
              <a:t>快速入门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定义：实现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Filter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配置：</a:t>
            </a:r>
            <a:r>
              <a:rPr lang="en-US" altLang="zh-CN" sz="1400" b="0">
                <a:solidFill>
                  <a:srgbClr val="B6A54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@WebFilter</a:t>
            </a: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(urlPatterns=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/*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    </a:t>
            </a:r>
            <a:r>
              <a:rPr lang="en-US" altLang="zh-CN" sz="1400" b="0">
                <a:solidFill>
                  <a:srgbClr val="B6A54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@ServletComponentScan</a:t>
            </a:r>
            <a:endParaRPr lang="zh-CN" altLang="en-US" sz="1400" b="0">
              <a:solidFill>
                <a:srgbClr val="B6A54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登录校验</a:t>
            </a:r>
            <a:endParaRPr lang="zh-CN" altLang="en-US"/>
          </a:p>
        </p:txBody>
      </p:sp>
      <p:sp>
        <p:nvSpPr>
          <p:cNvPr id="8" name="!!文本占位符 7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19451"/>
          </a:xfrm>
        </p:spPr>
        <p:txBody>
          <a:bodyPr/>
          <a:lstStyle/>
          <a:p>
            <a:r>
              <a:rPr lang="zh-CN" altLang="en-US"/>
              <a:t>会话技术</a:t>
            </a:r>
            <a:endParaRPr lang="en-US" altLang="zh-CN"/>
          </a:p>
          <a:p>
            <a:r>
              <a:rPr lang="en-US" altLang="zh-CN"/>
              <a:t>JWT</a:t>
            </a:r>
            <a:r>
              <a:rPr lang="zh-CN" altLang="en-US"/>
              <a:t>令牌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过滤器</a:t>
            </a:r>
            <a:r>
              <a:rPr lang="en-US" altLang="zh-CN">
                <a:solidFill>
                  <a:srgbClr val="C00000"/>
                </a:solidFill>
              </a:rPr>
              <a:t>Filter</a:t>
            </a:r>
            <a:endParaRPr lang="en-US" altLang="zh-CN">
              <a:solidFill>
                <a:srgbClr val="C00000"/>
              </a:solidFill>
            </a:endParaRPr>
          </a:p>
          <a:p>
            <a:pPr marL="467995" lvl="1" indent="-1797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快速入门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7995" lvl="1" indent="-1797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详解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(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执行流程、拦截路径、过滤器链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)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7995" lvl="1" indent="-1797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登录校验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-Filter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r>
              <a:rPr lang="zh-CN" altLang="en-US"/>
              <a:t>拦截器</a:t>
            </a:r>
            <a:r>
              <a:rPr lang="en-US" altLang="zh-CN"/>
              <a:t>Interceptor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Filter</a:t>
            </a:r>
            <a:r>
              <a:rPr lang="zh-CN" altLang="en-US">
                <a:solidFill>
                  <a:srgbClr val="C00000"/>
                </a:solidFill>
              </a:rPr>
              <a:t>执行流程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867869" y="1795072"/>
            <a:ext cx="10438677" cy="3339200"/>
          </a:xfrm>
          <a:prstGeom prst="roundRect">
            <a:avLst>
              <a:gd name="adj" fmla="val 3016"/>
            </a:avLst>
          </a:prstGeom>
          <a:solidFill>
            <a:srgbClr val="FFFFEF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20000"/>
                  <a:lumOff val="80000"/>
                  <a:alpha val="59000"/>
                </a:schemeClr>
              </a:solidFill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6922768" y="1911792"/>
            <a:ext cx="3906785" cy="2929294"/>
          </a:xfrm>
          <a:prstGeom prst="roundRect">
            <a:avLst>
              <a:gd name="adj" fmla="val 4938"/>
            </a:avLst>
          </a:prstGeom>
          <a:solidFill>
            <a:srgbClr val="FEF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251745" y="3195733"/>
            <a:ext cx="477341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236093" y="3553931"/>
            <a:ext cx="478906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429071" y="3799224"/>
            <a:ext cx="80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84850" y="2887956"/>
            <a:ext cx="565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84850" y="35655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397129" y="2998554"/>
            <a:ext cx="780070" cy="786974"/>
            <a:chOff x="1288572" y="3466291"/>
            <a:chExt cx="1076475" cy="1086002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sp>
        <p:nvSpPr>
          <p:cNvPr id="27" name="矩形: 圆角 26"/>
          <p:cNvSpPr/>
          <p:nvPr/>
        </p:nvSpPr>
        <p:spPr>
          <a:xfrm>
            <a:off x="7025158" y="2061118"/>
            <a:ext cx="3685032" cy="2648738"/>
          </a:xfrm>
          <a:prstGeom prst="roundRect">
            <a:avLst>
              <a:gd name="adj" fmla="val 3205"/>
            </a:avLst>
          </a:prstGeom>
          <a:noFill/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对角圆角 30"/>
          <p:cNvSpPr/>
          <p:nvPr/>
        </p:nvSpPr>
        <p:spPr>
          <a:xfrm>
            <a:off x="7178056" y="2475327"/>
            <a:ext cx="1286179" cy="1726650"/>
          </a:xfrm>
          <a:prstGeom prst="round2DiagRect">
            <a:avLst>
              <a:gd name="adj1" fmla="val 9527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7700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放行前逻辑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ctr" defTabSz="6477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defTabSz="647700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放行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ctr" defTabSz="6477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defTabSz="647700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放行后逻辑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464236" y="4826494"/>
            <a:ext cx="111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矩形: 圆角 38"/>
          <p:cNvSpPr/>
          <p:nvPr/>
        </p:nvSpPr>
        <p:spPr>
          <a:xfrm>
            <a:off x="9046663" y="2373193"/>
            <a:ext cx="1461922" cy="2036301"/>
          </a:xfrm>
          <a:prstGeom prst="roundRect">
            <a:avLst>
              <a:gd name="adj" fmla="val 6703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363171" y="4195813"/>
            <a:ext cx="742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(Filter)</a:t>
            </a:r>
            <a:endParaRPr lang="zh-CN" altLang="en-US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: 剪去单角 27"/>
          <p:cNvSpPr/>
          <p:nvPr/>
        </p:nvSpPr>
        <p:spPr>
          <a:xfrm>
            <a:off x="9197851" y="2560470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矩形: 剪去单角 28"/>
          <p:cNvSpPr/>
          <p:nvPr/>
        </p:nvSpPr>
        <p:spPr>
          <a:xfrm>
            <a:off x="9197851" y="2979996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: 剪去单角 29"/>
          <p:cNvSpPr/>
          <p:nvPr/>
        </p:nvSpPr>
        <p:spPr>
          <a:xfrm>
            <a:off x="9197851" y="3399522"/>
            <a:ext cx="117812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矩形: 剪去单角 42"/>
          <p:cNvSpPr/>
          <p:nvPr/>
        </p:nvSpPr>
        <p:spPr>
          <a:xfrm>
            <a:off x="9197851" y="3823913"/>
            <a:ext cx="117812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……</a:t>
            </a:r>
            <a:endParaRPr lang="zh-CN" altLang="en-US" sz="13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箭头: 右 43"/>
          <p:cNvSpPr/>
          <p:nvPr/>
        </p:nvSpPr>
        <p:spPr>
          <a:xfrm>
            <a:off x="8508022" y="3249177"/>
            <a:ext cx="487527" cy="190119"/>
          </a:xfrm>
          <a:prstGeom prst="rightArrow">
            <a:avLst>
              <a:gd name="adj1" fmla="val 50000"/>
              <a:gd name="adj2" fmla="val 125872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/>
          <p:cNvSpPr/>
          <p:nvPr/>
        </p:nvSpPr>
        <p:spPr>
          <a:xfrm rot="10800000">
            <a:off x="8508021" y="3548484"/>
            <a:ext cx="487527" cy="178084"/>
          </a:xfrm>
          <a:prstGeom prst="rightArrow">
            <a:avLst>
              <a:gd name="adj1" fmla="val 50000"/>
              <a:gd name="adj2" fmla="val 125115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9235837" y="4409529"/>
            <a:ext cx="1102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(web</a:t>
            </a:r>
            <a:r>
              <a:rPr lang="zh-CN" altLang="en-US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资源</a:t>
            </a:r>
            <a:r>
              <a:rPr lang="en-US" altLang="zh-CN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82" y="666328"/>
            <a:ext cx="6737838" cy="1689117"/>
          </a:xfrm>
          <a:prstGeom prst="roundRect">
            <a:avLst>
              <a:gd name="adj" fmla="val 3942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7" name="矩形 56"/>
          <p:cNvSpPr/>
          <p:nvPr/>
        </p:nvSpPr>
        <p:spPr>
          <a:xfrm>
            <a:off x="4836398" y="1840163"/>
            <a:ext cx="6591570" cy="3084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16"/>
          <p:cNvSpPr txBox="1"/>
          <p:nvPr/>
        </p:nvSpPr>
        <p:spPr>
          <a:xfrm>
            <a:off x="6220691" y="5775256"/>
            <a:ext cx="340520" cy="284111"/>
          </a:xfrm>
          <a:prstGeom prst="rect">
            <a:avLst/>
          </a:prstGeom>
        </p:spPr>
        <p:txBody>
          <a:bodyPr tIns="0" bIns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</a:t>
            </a:r>
            <a:endParaRPr lang="en-US" altLang="zh-CN" sz="1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文本占位符 16"/>
          <p:cNvSpPr txBox="1"/>
          <p:nvPr/>
        </p:nvSpPr>
        <p:spPr>
          <a:xfrm>
            <a:off x="5945850" y="6228930"/>
            <a:ext cx="1417019" cy="284111"/>
          </a:xfrm>
          <a:prstGeom prst="rect">
            <a:avLst/>
          </a:prstGeom>
        </p:spPr>
        <p:txBody>
          <a:bodyPr tIns="0" bIns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执行放行后逻辑</a:t>
            </a:r>
            <a:endParaRPr lang="en-US" altLang="zh-CN" sz="1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9452" y="5261753"/>
            <a:ext cx="10438677" cy="1288866"/>
            <a:chOff x="859452" y="5261753"/>
            <a:chExt cx="10438677" cy="1288866"/>
          </a:xfrm>
        </p:grpSpPr>
        <p:grpSp>
          <p:nvGrpSpPr>
            <p:cNvPr id="48" name="组合 47"/>
            <p:cNvGrpSpPr/>
            <p:nvPr/>
          </p:nvGrpSpPr>
          <p:grpSpPr>
            <a:xfrm>
              <a:off x="859452" y="5261753"/>
              <a:ext cx="10438677" cy="1288866"/>
              <a:chOff x="806778" y="1685854"/>
              <a:chExt cx="10354407" cy="1288866"/>
            </a:xfrm>
          </p:grpSpPr>
          <p:sp>
            <p:nvSpPr>
              <p:cNvPr id="50" name="矩形: 圆角 49"/>
              <p:cNvSpPr/>
              <p:nvPr/>
            </p:nvSpPr>
            <p:spPr>
              <a:xfrm>
                <a:off x="806778" y="1685855"/>
                <a:ext cx="10354407" cy="1288865"/>
              </a:xfrm>
              <a:prstGeom prst="roundRect">
                <a:avLst>
                  <a:gd name="adj" fmla="val 6594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32000" rIns="72000" bIns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放行后访问对应资源，资源访问完成后，还会回到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Filter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中吗？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如果回到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Filter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中，是重新执行还是执行放行后的逻辑呢？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51" name="矩形: 对角圆角 50"/>
              <p:cNvSpPr/>
              <p:nvPr/>
            </p:nvSpPr>
            <p:spPr>
              <a:xfrm>
                <a:off x="806779" y="1685854"/>
                <a:ext cx="1205232" cy="408745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疑问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3" name="图形 2" descr="徽章问号 轮廓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560" y="5283329"/>
              <a:ext cx="345569" cy="345569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8132183" y="2653320"/>
            <a:ext cx="35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29178" y="3199907"/>
            <a:ext cx="35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020417" y="3261041"/>
            <a:ext cx="35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29607" y="3750510"/>
            <a:ext cx="35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7" grpId="0" animBg="1"/>
      <p:bldP spid="57" grpId="1" animBg="1"/>
      <p:bldP spid="52" grpId="0"/>
      <p:bldP spid="53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667665" y="1982421"/>
            <a:ext cx="6507358" cy="1711755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登录功能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登录校验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重点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/>
              <a:t>异常处理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1168" y="2680014"/>
            <a:ext cx="1478408" cy="457240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Filter</a:t>
            </a:r>
            <a:r>
              <a:rPr lang="zh-CN" altLang="en-US">
                <a:solidFill>
                  <a:srgbClr val="C00000"/>
                </a:solidFill>
              </a:rPr>
              <a:t>拦截路径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7" name="文本占位符 16"/>
          <p:cNvSpPr txBox="1"/>
          <p:nvPr/>
        </p:nvSpPr>
        <p:spPr>
          <a:xfrm>
            <a:off x="710879" y="1678381"/>
            <a:ext cx="10527097" cy="51719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290">
              <a:spcBef>
                <a:spcPts val="600"/>
              </a:spcBef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Filter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可以根据需求，配置不同的拦截资源路径：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4627" y="1531174"/>
            <a:ext cx="5142181" cy="563929"/>
          </a:xfrm>
          <a:prstGeom prst="round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1160126" y="2354530"/>
          <a:ext cx="9871747" cy="19615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33194"/>
                <a:gridCol w="2935224"/>
                <a:gridCol w="4403329"/>
              </a:tblGrid>
              <a:tr h="5783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/>
                        <a:t>拦截路径</a:t>
                      </a:r>
                      <a:endParaRPr lang="zh-CN" altLang="en-US" sz="16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/>
                        <a:t>urlPatterns</a:t>
                      </a:r>
                      <a:r>
                        <a:rPr lang="zh-CN" altLang="en-US" sz="1600" b="0"/>
                        <a:t>值</a:t>
                      </a:r>
                      <a:endParaRPr lang="zh-CN" altLang="en-US" sz="16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/>
                        <a:t>含义</a:t>
                      </a:r>
                      <a:endParaRPr lang="zh-CN" altLang="en-US" sz="16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  <a:tr h="461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拦截具体路径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/login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只有访问 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/login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路径时，才会被拦截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61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目录拦截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/emps/*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访问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/emps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下的所有资源，都会被拦截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61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拦截所有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/*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访问所有资源，都会被拦截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过滤器链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7" name="文本占位符 16"/>
          <p:cNvSpPr txBox="1"/>
          <p:nvPr/>
        </p:nvSpPr>
        <p:spPr>
          <a:xfrm>
            <a:off x="710879" y="1678381"/>
            <a:ext cx="10527097" cy="51719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290">
              <a:spcBef>
                <a:spcPts val="600"/>
              </a:spcBef>
            </a:pP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4966626" y="3224003"/>
            <a:ext cx="5817472" cy="2929294"/>
          </a:xfrm>
          <a:prstGeom prst="roundRect">
            <a:avLst>
              <a:gd name="adj" fmla="val 4938"/>
            </a:avLst>
          </a:prstGeom>
          <a:solidFill>
            <a:srgbClr val="FEF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183175" y="4396937"/>
            <a:ext cx="2661387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2167523" y="4860643"/>
            <a:ext cx="267703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201336" y="5171072"/>
            <a:ext cx="80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37049" y="4089160"/>
            <a:ext cx="565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41998" y="48745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01069" y="4075763"/>
            <a:ext cx="1007560" cy="1016477"/>
            <a:chOff x="1288572" y="3466291"/>
            <a:chExt cx="1076475" cy="108600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sp>
        <p:nvSpPr>
          <p:cNvPr id="16" name="矩形: 对角圆角 15"/>
          <p:cNvSpPr/>
          <p:nvPr/>
        </p:nvSpPr>
        <p:spPr>
          <a:xfrm>
            <a:off x="5256892" y="3748749"/>
            <a:ext cx="1064778" cy="1726650"/>
          </a:xfrm>
          <a:prstGeom prst="round2DiagRect">
            <a:avLst>
              <a:gd name="adj1" fmla="val 9527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7700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放行前逻辑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ctr" defTabSz="6477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defTabSz="647700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放行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ctr" defTabSz="6477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defTabSz="647700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放行后逻辑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63840" y="6253857"/>
            <a:ext cx="111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9092393" y="3679905"/>
            <a:ext cx="1461922" cy="2036301"/>
          </a:xfrm>
          <a:prstGeom prst="roundRect">
            <a:avLst>
              <a:gd name="adj" fmla="val 6703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348881" y="5528826"/>
            <a:ext cx="88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(Filter1)</a:t>
            </a:r>
            <a:endParaRPr lang="zh-CN" altLang="en-US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剪去单角 19"/>
          <p:cNvSpPr/>
          <p:nvPr/>
        </p:nvSpPr>
        <p:spPr>
          <a:xfrm>
            <a:off x="9243581" y="3867182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剪去单角 20"/>
          <p:cNvSpPr/>
          <p:nvPr/>
        </p:nvSpPr>
        <p:spPr>
          <a:xfrm>
            <a:off x="9243581" y="4286708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: 剪去单角 21"/>
          <p:cNvSpPr/>
          <p:nvPr/>
        </p:nvSpPr>
        <p:spPr>
          <a:xfrm>
            <a:off x="9243581" y="4706234"/>
            <a:ext cx="117812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: 剪去单角 22"/>
          <p:cNvSpPr/>
          <p:nvPr/>
        </p:nvSpPr>
        <p:spPr>
          <a:xfrm>
            <a:off x="9243581" y="5130625"/>
            <a:ext cx="117812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……</a:t>
            </a:r>
            <a:endParaRPr lang="zh-CN" altLang="en-US" sz="13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箭头: 右 23"/>
          <p:cNvSpPr/>
          <p:nvPr/>
        </p:nvSpPr>
        <p:spPr>
          <a:xfrm>
            <a:off x="8305857" y="4147989"/>
            <a:ext cx="591958" cy="178085"/>
          </a:xfrm>
          <a:prstGeom prst="rightArrow">
            <a:avLst>
              <a:gd name="adj1" fmla="val 50000"/>
              <a:gd name="adj2" fmla="val 125872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/>
          <p:cNvSpPr/>
          <p:nvPr/>
        </p:nvSpPr>
        <p:spPr>
          <a:xfrm rot="10800000">
            <a:off x="8300070" y="4964942"/>
            <a:ext cx="591956" cy="165683"/>
          </a:xfrm>
          <a:prstGeom prst="rightArrow">
            <a:avLst>
              <a:gd name="adj1" fmla="val 50000"/>
              <a:gd name="adj2" fmla="val 125115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281567" y="5716241"/>
            <a:ext cx="1102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(web</a:t>
            </a:r>
            <a:r>
              <a:rPr lang="zh-CN" altLang="en-US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资源</a:t>
            </a:r>
            <a:r>
              <a:rPr lang="en-US" altLang="zh-CN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086322" y="3909605"/>
            <a:ext cx="35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77864" y="4449645"/>
            <a:ext cx="35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: 对角圆角 33"/>
          <p:cNvSpPr/>
          <p:nvPr/>
        </p:nvSpPr>
        <p:spPr>
          <a:xfrm>
            <a:off x="7119014" y="3745667"/>
            <a:ext cx="1064779" cy="1726650"/>
          </a:xfrm>
          <a:prstGeom prst="round2DiagRect">
            <a:avLst>
              <a:gd name="adj1" fmla="val 9527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47700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放行前逻辑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ctr" defTabSz="6477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defTabSz="647700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放行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ctr" defTabSz="6477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defTabSz="647700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放行后逻辑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211003" y="5528825"/>
            <a:ext cx="88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(Filter2)</a:t>
            </a:r>
            <a:endParaRPr lang="zh-CN" altLang="en-US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箭头: 右 37"/>
          <p:cNvSpPr/>
          <p:nvPr/>
        </p:nvSpPr>
        <p:spPr>
          <a:xfrm>
            <a:off x="6424363" y="4143848"/>
            <a:ext cx="591958" cy="178085"/>
          </a:xfrm>
          <a:prstGeom prst="rightArrow">
            <a:avLst>
              <a:gd name="adj1" fmla="val 50000"/>
              <a:gd name="adj2" fmla="val 125872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/>
          <p:cNvSpPr/>
          <p:nvPr/>
        </p:nvSpPr>
        <p:spPr>
          <a:xfrm rot="10800000">
            <a:off x="6424363" y="4964942"/>
            <a:ext cx="591956" cy="165683"/>
          </a:xfrm>
          <a:prstGeom prst="rightArrow">
            <a:avLst>
              <a:gd name="adj1" fmla="val 50000"/>
              <a:gd name="adj2" fmla="val 125115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972020" y="3891097"/>
            <a:ext cx="35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946784" y="4450915"/>
            <a:ext cx="35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892026" y="4460842"/>
            <a:ext cx="35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⑤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958442" y="4997694"/>
            <a:ext cx="35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⑥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086322" y="5017558"/>
            <a:ext cx="35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⑦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99299" y="1623622"/>
            <a:ext cx="10767861" cy="1288866"/>
            <a:chOff x="806778" y="1685854"/>
            <a:chExt cx="10354407" cy="1288866"/>
          </a:xfrm>
        </p:grpSpPr>
        <p:sp>
          <p:nvSpPr>
            <p:cNvPr id="46" name="矩形: 圆角 45"/>
            <p:cNvSpPr/>
            <p:nvPr/>
          </p:nvSpPr>
          <p:spPr>
            <a:xfrm>
              <a:off x="806778" y="1685855"/>
              <a:ext cx="10354407" cy="1288865"/>
            </a:xfrm>
            <a:prstGeom prst="roundRect">
              <a:avLst>
                <a:gd name="adj" fmla="val 6594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432000" rIns="72000" bIns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介绍：</a:t>
              </a: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一个</a:t>
              </a: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web</a:t>
              </a: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应用中，可以配置多个过滤器，这多个过滤器就形成了一个</a:t>
              </a:r>
              <a:r>
                <a:rPr lang="zh-CN" altLang="en-US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过滤器链</a:t>
              </a: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顺序：注解配置的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Filter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，优先级是按照过滤器类名（字符串）的自然排序。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7" name="矩形: 对角圆角 46"/>
            <p:cNvSpPr/>
            <p:nvPr/>
          </p:nvSpPr>
          <p:spPr>
            <a:xfrm>
              <a:off x="806779" y="1685854"/>
              <a:ext cx="1420822" cy="408745"/>
            </a:xfrm>
            <a:prstGeom prst="round2DiagRect">
              <a:avLst>
                <a:gd name="adj1" fmla="val 21937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45"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过滤器链</a:t>
              </a:r>
              <a:endParaRPr lang="en-US" altLang="zh-CN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49" name="图形 48" descr="链接 轮廓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920" y="1621870"/>
            <a:ext cx="408745" cy="4087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20" y="2554401"/>
            <a:ext cx="7088100" cy="3353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12" y="3109486"/>
            <a:ext cx="11114634" cy="34013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8" grpId="0"/>
      <p:bldP spid="29" grpId="0"/>
      <p:bldP spid="38" grpId="0" animBg="1"/>
      <p:bldP spid="39" grpId="0" animBg="1"/>
      <p:bldP spid="30" grpId="0"/>
      <p:bldP spid="31" grpId="0"/>
      <p:bldP spid="40" grpId="0"/>
      <p:bldP spid="41" grpId="0"/>
      <p:bldP spid="4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730930" y="1500846"/>
            <a:ext cx="7065416" cy="3469445"/>
          </a:xfrm>
        </p:spPr>
        <p:txBody>
          <a:bodyPr/>
          <a:lstStyle/>
          <a:p>
            <a:r>
              <a:rPr lang="zh-CN" altLang="en-US"/>
              <a:t>执行流程</a:t>
            </a:r>
            <a:endParaRPr lang="en-US" altLang="zh-CN"/>
          </a:p>
          <a:p>
            <a:pPr marL="895350" lvl="1" indent="-285750">
              <a:buFont typeface="Wingdings" panose="05000000000000000000" pitchFamily="2" charset="2"/>
              <a:buChar char="l"/>
            </a:pP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 </a:t>
            </a: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--&gt; 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放行前逻辑</a:t>
            </a: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 --&gt; 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放行 </a:t>
            </a: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--&gt; 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资源 </a:t>
            </a: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--&gt; 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放行后逻辑</a:t>
            </a:r>
            <a:endParaRPr lang="en-US" altLang="zh-CN" sz="1400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拦截路径</a:t>
            </a:r>
            <a:endParaRPr lang="en-US" altLang="zh-CN"/>
          </a:p>
          <a:p>
            <a:pPr marL="895350" lvl="1" indent="-285750">
              <a:buFont typeface="Wingdings" panose="05000000000000000000" pitchFamily="2" charset="2"/>
              <a:buChar char="l"/>
            </a:pP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/login</a:t>
            </a:r>
            <a:endParaRPr lang="en-US" altLang="zh-CN" sz="1400" b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Wingdings" panose="05000000000000000000" pitchFamily="2" charset="2"/>
              <a:buChar char="l"/>
            </a:pP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/depts/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endParaRPr lang="en-US" altLang="zh-CN" sz="1400" b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Wingdings" panose="05000000000000000000" pitchFamily="2" charset="2"/>
              <a:buChar char="l"/>
            </a:pP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endParaRPr lang="en-US" altLang="zh-CN" sz="1400" b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过滤器链</a:t>
            </a:r>
            <a:endParaRPr lang="en-US" altLang="zh-CN"/>
          </a:p>
          <a:p>
            <a:pPr marL="895350" lvl="1" indent="-285750">
              <a:buFont typeface="Wingdings" panose="05000000000000000000" pitchFamily="2" charset="2"/>
              <a:buChar char="l"/>
            </a:pP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</a:t>
            </a: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应用中，配置了多个过滤器，就形成了一个过滤器链</a:t>
            </a:r>
            <a:endParaRPr lang="en-US" altLang="zh-CN" sz="1400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登录校验</a:t>
            </a:r>
            <a:endParaRPr lang="zh-CN" altLang="en-US"/>
          </a:p>
        </p:txBody>
      </p:sp>
      <p:sp>
        <p:nvSpPr>
          <p:cNvPr id="8" name="!!文本占位符 7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19451"/>
          </a:xfrm>
        </p:spPr>
        <p:txBody>
          <a:bodyPr/>
          <a:lstStyle/>
          <a:p>
            <a:r>
              <a:rPr lang="zh-CN" altLang="en-US"/>
              <a:t>会话技术</a:t>
            </a:r>
            <a:endParaRPr lang="en-US" altLang="zh-CN"/>
          </a:p>
          <a:p>
            <a:r>
              <a:rPr lang="en-US" altLang="zh-CN"/>
              <a:t>JWT</a:t>
            </a:r>
            <a:r>
              <a:rPr lang="zh-CN" altLang="en-US"/>
              <a:t>令牌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过滤器</a:t>
            </a:r>
            <a:r>
              <a:rPr lang="en-US" altLang="zh-CN">
                <a:solidFill>
                  <a:srgbClr val="C00000"/>
                </a:solidFill>
              </a:rPr>
              <a:t>Filter</a:t>
            </a:r>
            <a:endParaRPr lang="en-US" altLang="zh-CN">
              <a:solidFill>
                <a:srgbClr val="C00000"/>
              </a:solidFill>
            </a:endParaRPr>
          </a:p>
          <a:p>
            <a:pPr marL="467995" lvl="1" indent="-1797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快速入门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7995" lvl="1" indent="-1797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详解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7995" lvl="1" indent="-1797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登录校验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-Filter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r>
              <a:rPr lang="zh-CN" altLang="en-US"/>
              <a:t>拦截器</a:t>
            </a:r>
            <a:r>
              <a:rPr lang="en-US" altLang="zh-CN"/>
              <a:t>Interceptor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登录校验</a:t>
            </a:r>
            <a:r>
              <a:rPr lang="en-US" altLang="zh-CN"/>
              <a:t>Filter</a:t>
            </a:r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816584" y="1549062"/>
            <a:ext cx="10664536" cy="3177683"/>
          </a:xfrm>
          <a:prstGeom prst="roundRect">
            <a:avLst>
              <a:gd name="adj" fmla="val 3016"/>
            </a:avLst>
          </a:prstGeom>
          <a:solidFill>
            <a:srgbClr val="FFFFEF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20000"/>
                  <a:lumOff val="80000"/>
                  <a:alpha val="59000"/>
                </a:schemeClr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6843202" y="1640293"/>
            <a:ext cx="3906785" cy="2969891"/>
          </a:xfrm>
          <a:prstGeom prst="roundRect">
            <a:avLst>
              <a:gd name="adj" fmla="val 4938"/>
            </a:avLst>
          </a:prstGeom>
          <a:solidFill>
            <a:srgbClr val="FEF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262705" y="2370634"/>
            <a:ext cx="4216070" cy="5814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2243702" y="3276560"/>
            <a:ext cx="4235073" cy="5123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45844" y="3635050"/>
            <a:ext cx="80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rot="21093582">
            <a:off x="3856607" y="2379990"/>
            <a:ext cx="66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rot="435607">
            <a:off x="3792006" y="35155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45844" y="2721543"/>
            <a:ext cx="780070" cy="786974"/>
            <a:chOff x="1288572" y="3466291"/>
            <a:chExt cx="1076475" cy="108600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sp>
        <p:nvSpPr>
          <p:cNvPr id="14" name="矩形: 圆角 13"/>
          <p:cNvSpPr/>
          <p:nvPr/>
        </p:nvSpPr>
        <p:spPr>
          <a:xfrm>
            <a:off x="6947428" y="1777453"/>
            <a:ext cx="3685032" cy="2688336"/>
          </a:xfrm>
          <a:prstGeom prst="roundRect">
            <a:avLst>
              <a:gd name="adj" fmla="val 3205"/>
            </a:avLst>
          </a:prstGeom>
          <a:noFill/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剪去单角 14"/>
          <p:cNvSpPr/>
          <p:nvPr/>
        </p:nvSpPr>
        <p:spPr>
          <a:xfrm>
            <a:off x="8907973" y="2244902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  <a:endParaRPr lang="zh-CN" altLang="en-US" sz="13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: 剪去单角 15"/>
          <p:cNvSpPr/>
          <p:nvPr/>
        </p:nvSpPr>
        <p:spPr>
          <a:xfrm>
            <a:off x="8907973" y="2874740"/>
            <a:ext cx="1178122" cy="388672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剪去单角 16"/>
          <p:cNvSpPr/>
          <p:nvPr/>
        </p:nvSpPr>
        <p:spPr>
          <a:xfrm>
            <a:off x="8907972" y="3508517"/>
            <a:ext cx="1178123" cy="388673"/>
          </a:xfrm>
          <a:prstGeom prst="snip1Rect">
            <a:avLst/>
          </a:prstGeom>
          <a:solidFill>
            <a:srgbClr val="A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!!矩形: 对角圆角 17"/>
          <p:cNvSpPr/>
          <p:nvPr/>
        </p:nvSpPr>
        <p:spPr>
          <a:xfrm>
            <a:off x="7400231" y="2232889"/>
            <a:ext cx="916312" cy="1726650"/>
          </a:xfrm>
          <a:prstGeom prst="round2DiagRect">
            <a:avLst>
              <a:gd name="adj1" fmla="val 16636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Filter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箭头: 右 18"/>
          <p:cNvSpPr/>
          <p:nvPr/>
        </p:nvSpPr>
        <p:spPr>
          <a:xfrm rot="19229268">
            <a:off x="8146706" y="2535321"/>
            <a:ext cx="904042" cy="226081"/>
          </a:xfrm>
          <a:prstGeom prst="rightArrow">
            <a:avLst>
              <a:gd name="adj1" fmla="val 50000"/>
              <a:gd name="adj2" fmla="val 11343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/>
          <p:cNvSpPr/>
          <p:nvPr/>
        </p:nvSpPr>
        <p:spPr>
          <a:xfrm>
            <a:off x="8251168" y="2964850"/>
            <a:ext cx="766503" cy="227559"/>
          </a:xfrm>
          <a:prstGeom prst="rightArrow">
            <a:avLst>
              <a:gd name="adj1" fmla="val 50000"/>
              <a:gd name="adj2" fmla="val 10406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/>
          <p:cNvSpPr/>
          <p:nvPr/>
        </p:nvSpPr>
        <p:spPr>
          <a:xfrm rot="2370732" flipV="1">
            <a:off x="8147146" y="3407031"/>
            <a:ext cx="904042" cy="226081"/>
          </a:xfrm>
          <a:prstGeom prst="rightArrow">
            <a:avLst>
              <a:gd name="adj1" fmla="val 50000"/>
              <a:gd name="adj2" fmla="val 11343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形 21" descr="雇员徽章 轮廓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7566" y="2041336"/>
            <a:ext cx="407132" cy="407132"/>
          </a:xfrm>
          <a:prstGeom prst="rect">
            <a:avLst/>
          </a:prstGeom>
        </p:spPr>
      </p:pic>
      <p:pic>
        <p:nvPicPr>
          <p:cNvPr id="23" name="图形 22" descr="雇员徽章 轮廓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909" y="2938368"/>
            <a:ext cx="407132" cy="407132"/>
          </a:xfrm>
          <a:prstGeom prst="rect">
            <a:avLst/>
          </a:prstGeom>
        </p:spPr>
      </p:pic>
      <p:sp>
        <p:nvSpPr>
          <p:cNvPr id="24" name="矩形: 剪去单角 23"/>
          <p:cNvSpPr/>
          <p:nvPr/>
        </p:nvSpPr>
        <p:spPr>
          <a:xfrm>
            <a:off x="7523107" y="3207863"/>
            <a:ext cx="670560" cy="324454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有效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: 对角圆角 24"/>
          <p:cNvSpPr/>
          <p:nvPr/>
        </p:nvSpPr>
        <p:spPr>
          <a:xfrm>
            <a:off x="816936" y="4331916"/>
            <a:ext cx="2356384" cy="407132"/>
          </a:xfrm>
          <a:prstGeom prst="round2DiagRect">
            <a:avLst>
              <a:gd name="adj1" fmla="val 0"/>
              <a:gd name="adj2" fmla="val 2245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请求头中携带令牌</a:t>
            </a:r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(token)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6"/>
          <p:cNvSpPr txBox="1"/>
          <p:nvPr/>
        </p:nvSpPr>
        <p:spPr>
          <a:xfrm>
            <a:off x="5100206" y="5659015"/>
            <a:ext cx="1970945" cy="345106"/>
          </a:xfrm>
          <a:prstGeom prst="rect">
            <a:avLst/>
          </a:prstGeom>
        </p:spPr>
        <p:txBody>
          <a:bodyPr tIns="0" bIns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有一个例外，登录请求</a:t>
            </a:r>
            <a:endParaRPr lang="en-US" altLang="zh-CN" sz="14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占位符 16"/>
          <p:cNvSpPr txBox="1"/>
          <p:nvPr/>
        </p:nvSpPr>
        <p:spPr>
          <a:xfrm>
            <a:off x="5630190" y="6067082"/>
            <a:ext cx="5119797" cy="345106"/>
          </a:xfrm>
          <a:prstGeom prst="rect">
            <a:avLst/>
          </a:prstGeom>
        </p:spPr>
        <p:txBody>
          <a:bodyPr tIns="0" bIns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有令牌，且令牌校验通过（合法）；否则都返回未登录错误结果</a:t>
            </a:r>
            <a:endParaRPr lang="en-US" altLang="zh-CN" sz="14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816584" y="5125288"/>
            <a:ext cx="10664536" cy="1288866"/>
            <a:chOff x="816584" y="4777816"/>
            <a:chExt cx="10664536" cy="1288866"/>
          </a:xfrm>
        </p:grpSpPr>
        <p:grpSp>
          <p:nvGrpSpPr>
            <p:cNvPr id="28" name="组合 27"/>
            <p:cNvGrpSpPr/>
            <p:nvPr/>
          </p:nvGrpSpPr>
          <p:grpSpPr>
            <a:xfrm>
              <a:off x="816584" y="4777816"/>
              <a:ext cx="10664536" cy="1288866"/>
              <a:chOff x="806778" y="1685854"/>
              <a:chExt cx="10354407" cy="1288866"/>
            </a:xfrm>
          </p:grpSpPr>
          <p:sp>
            <p:nvSpPr>
              <p:cNvPr id="30" name="矩形: 圆角 29"/>
              <p:cNvSpPr/>
              <p:nvPr/>
            </p:nvSpPr>
            <p:spPr>
              <a:xfrm>
                <a:off x="806778" y="1685855"/>
                <a:ext cx="10354407" cy="1288865"/>
              </a:xfrm>
              <a:prstGeom prst="roundRect">
                <a:avLst>
                  <a:gd name="adj" fmla="val 6594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32000" rIns="72000" bIns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所有的请求，拦截到了之后，都需要校验令牌吗？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拦截到请求后，什么情况下才可以放行，执行业务操作？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1" name="矩形: 对角圆角 30"/>
              <p:cNvSpPr/>
              <p:nvPr/>
            </p:nvSpPr>
            <p:spPr>
              <a:xfrm>
                <a:off x="806779" y="1685854"/>
                <a:ext cx="1205232" cy="408745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思考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36" name="Shape 2399"/>
            <p:cNvSpPr/>
            <p:nvPr/>
          </p:nvSpPr>
          <p:spPr>
            <a:xfrm>
              <a:off x="996582" y="4842458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874" y="5396"/>
                  </a:moveTo>
                  <a:cubicBezTo>
                    <a:pt x="11493" y="5396"/>
                    <a:pt x="11166" y="5519"/>
                    <a:pt x="10894" y="5766"/>
                  </a:cubicBezTo>
                  <a:cubicBezTo>
                    <a:pt x="10621" y="6013"/>
                    <a:pt x="10484" y="6310"/>
                    <a:pt x="10484" y="6658"/>
                  </a:cubicBezTo>
                  <a:cubicBezTo>
                    <a:pt x="10484" y="7005"/>
                    <a:pt x="10621" y="7301"/>
                    <a:pt x="10894" y="7545"/>
                  </a:cubicBezTo>
                  <a:cubicBezTo>
                    <a:pt x="11166" y="7790"/>
                    <a:pt x="11493" y="7912"/>
                    <a:pt x="11874" y="7912"/>
                  </a:cubicBezTo>
                  <a:cubicBezTo>
                    <a:pt x="12255" y="7912"/>
                    <a:pt x="12581" y="7790"/>
                    <a:pt x="12852" y="7545"/>
                  </a:cubicBezTo>
                  <a:cubicBezTo>
                    <a:pt x="13122" y="7301"/>
                    <a:pt x="13257" y="7005"/>
                    <a:pt x="13257" y="6658"/>
                  </a:cubicBezTo>
                  <a:cubicBezTo>
                    <a:pt x="13257" y="6310"/>
                    <a:pt x="13122" y="6013"/>
                    <a:pt x="12852" y="5766"/>
                  </a:cubicBezTo>
                  <a:cubicBezTo>
                    <a:pt x="12581" y="5519"/>
                    <a:pt x="12255" y="5396"/>
                    <a:pt x="11874" y="5396"/>
                  </a:cubicBezTo>
                  <a:moveTo>
                    <a:pt x="12242" y="15228"/>
                  </a:moveTo>
                  <a:cubicBezTo>
                    <a:pt x="11942" y="15228"/>
                    <a:pt x="11730" y="15180"/>
                    <a:pt x="11608" y="15083"/>
                  </a:cubicBezTo>
                  <a:cubicBezTo>
                    <a:pt x="11486" y="14987"/>
                    <a:pt x="11425" y="14807"/>
                    <a:pt x="11425" y="14542"/>
                  </a:cubicBezTo>
                  <a:cubicBezTo>
                    <a:pt x="11425" y="14436"/>
                    <a:pt x="11444" y="14281"/>
                    <a:pt x="11482" y="14076"/>
                  </a:cubicBezTo>
                  <a:cubicBezTo>
                    <a:pt x="11519" y="13870"/>
                    <a:pt x="11562" y="13687"/>
                    <a:pt x="11609" y="13527"/>
                  </a:cubicBezTo>
                  <a:lnTo>
                    <a:pt x="12189" y="11532"/>
                  </a:lnTo>
                  <a:cubicBezTo>
                    <a:pt x="12246" y="11349"/>
                    <a:pt x="12284" y="11148"/>
                    <a:pt x="12306" y="10929"/>
                  </a:cubicBezTo>
                  <a:cubicBezTo>
                    <a:pt x="12327" y="10709"/>
                    <a:pt x="12337" y="10557"/>
                    <a:pt x="12337" y="10469"/>
                  </a:cubicBezTo>
                  <a:cubicBezTo>
                    <a:pt x="12337" y="10049"/>
                    <a:pt x="12185" y="9707"/>
                    <a:pt x="11882" y="9444"/>
                  </a:cubicBezTo>
                  <a:cubicBezTo>
                    <a:pt x="11578" y="9182"/>
                    <a:pt x="11146" y="9050"/>
                    <a:pt x="10586" y="9050"/>
                  </a:cubicBezTo>
                  <a:cubicBezTo>
                    <a:pt x="10275" y="9050"/>
                    <a:pt x="9945" y="9104"/>
                    <a:pt x="9597" y="9211"/>
                  </a:cubicBezTo>
                  <a:cubicBezTo>
                    <a:pt x="9248" y="9319"/>
                    <a:pt x="8884" y="9448"/>
                    <a:pt x="8502" y="9599"/>
                  </a:cubicBezTo>
                  <a:lnTo>
                    <a:pt x="8347" y="10216"/>
                  </a:lnTo>
                  <a:cubicBezTo>
                    <a:pt x="8460" y="10175"/>
                    <a:pt x="8595" y="10131"/>
                    <a:pt x="8753" y="10085"/>
                  </a:cubicBezTo>
                  <a:cubicBezTo>
                    <a:pt x="8911" y="10040"/>
                    <a:pt x="9066" y="10017"/>
                    <a:pt x="9217" y="10017"/>
                  </a:cubicBezTo>
                  <a:cubicBezTo>
                    <a:pt x="9524" y="10017"/>
                    <a:pt x="9731" y="10068"/>
                    <a:pt x="9839" y="10168"/>
                  </a:cubicBezTo>
                  <a:cubicBezTo>
                    <a:pt x="9948" y="10269"/>
                    <a:pt x="10002" y="10447"/>
                    <a:pt x="10002" y="10703"/>
                  </a:cubicBezTo>
                  <a:cubicBezTo>
                    <a:pt x="10002" y="10844"/>
                    <a:pt x="9985" y="11001"/>
                    <a:pt x="9949" y="11172"/>
                  </a:cubicBezTo>
                  <a:cubicBezTo>
                    <a:pt x="9914" y="11343"/>
                    <a:pt x="9870" y="11526"/>
                    <a:pt x="9818" y="11717"/>
                  </a:cubicBezTo>
                  <a:lnTo>
                    <a:pt x="9235" y="13719"/>
                  </a:lnTo>
                  <a:cubicBezTo>
                    <a:pt x="9184" y="13929"/>
                    <a:pt x="9146" y="14118"/>
                    <a:pt x="9123" y="14285"/>
                  </a:cubicBezTo>
                  <a:cubicBezTo>
                    <a:pt x="9100" y="14451"/>
                    <a:pt x="9088" y="14615"/>
                    <a:pt x="9088" y="14775"/>
                  </a:cubicBezTo>
                  <a:cubicBezTo>
                    <a:pt x="9088" y="15186"/>
                    <a:pt x="9244" y="15526"/>
                    <a:pt x="9556" y="15793"/>
                  </a:cubicBezTo>
                  <a:cubicBezTo>
                    <a:pt x="9869" y="16060"/>
                    <a:pt x="10308" y="16194"/>
                    <a:pt x="10872" y="16194"/>
                  </a:cubicBezTo>
                  <a:cubicBezTo>
                    <a:pt x="11239" y="16194"/>
                    <a:pt x="11561" y="16147"/>
                    <a:pt x="11839" y="16053"/>
                  </a:cubicBezTo>
                  <a:cubicBezTo>
                    <a:pt x="12117" y="15960"/>
                    <a:pt x="12488" y="15824"/>
                    <a:pt x="12954" y="15645"/>
                  </a:cubicBezTo>
                  <a:lnTo>
                    <a:pt x="13109" y="15028"/>
                  </a:lnTo>
                  <a:cubicBezTo>
                    <a:pt x="13029" y="15065"/>
                    <a:pt x="12900" y="15107"/>
                    <a:pt x="12721" y="15155"/>
                  </a:cubicBezTo>
                  <a:cubicBezTo>
                    <a:pt x="12543" y="15204"/>
                    <a:pt x="12383" y="15228"/>
                    <a:pt x="12242" y="15228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0.68763 0.1321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8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763 0.13218 L -0.18685 0.1233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9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" grpId="0"/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!!矩形: 对角圆角 17"/>
          <p:cNvSpPr/>
          <p:nvPr/>
        </p:nvSpPr>
        <p:spPr>
          <a:xfrm>
            <a:off x="6629399" y="898959"/>
            <a:ext cx="4967632" cy="5650194"/>
          </a:xfrm>
          <a:prstGeom prst="round2DiagRect">
            <a:avLst>
              <a:gd name="adj1" fmla="val 2478"/>
              <a:gd name="adj2" fmla="val 2301"/>
            </a:avLst>
          </a:prstGeom>
          <a:solidFill>
            <a:srgbClr val="E46C0A">
              <a:alpha val="10196"/>
            </a:srgb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登录校验</a:t>
            </a:r>
            <a:r>
              <a:rPr lang="en-US" altLang="zh-CN"/>
              <a:t>Filter-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29" name="流程图: 决策 28"/>
          <p:cNvSpPr/>
          <p:nvPr/>
        </p:nvSpPr>
        <p:spPr>
          <a:xfrm>
            <a:off x="7692698" y="2455800"/>
            <a:ext cx="1572768" cy="676656"/>
          </a:xfrm>
          <a:prstGeom prst="flowChartDecisi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判断是否是登录请求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92699" y="1677606"/>
            <a:ext cx="1572768" cy="5171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获取请求路径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92698" y="3393460"/>
            <a:ext cx="1572768" cy="5171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获取请求头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流程图: 决策 31"/>
          <p:cNvSpPr/>
          <p:nvPr/>
        </p:nvSpPr>
        <p:spPr>
          <a:xfrm>
            <a:off x="7692698" y="4171654"/>
            <a:ext cx="1572768" cy="676656"/>
          </a:xfrm>
          <a:prstGeom prst="flowChartDecisi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判断是否有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流程图: 决策 32"/>
          <p:cNvSpPr/>
          <p:nvPr/>
        </p:nvSpPr>
        <p:spPr>
          <a:xfrm>
            <a:off x="7692698" y="5109314"/>
            <a:ext cx="1572768" cy="676656"/>
          </a:xfrm>
          <a:prstGeom prst="flowChartDecisi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5" name="直接箭头连接符 34"/>
          <p:cNvCxnSpPr>
            <a:endCxn id="30" idx="0"/>
          </p:cNvCxnSpPr>
          <p:nvPr/>
        </p:nvCxnSpPr>
        <p:spPr>
          <a:xfrm>
            <a:off x="8479083" y="1369287"/>
            <a:ext cx="0" cy="3083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0" idx="2"/>
            <a:endCxn id="29" idx="0"/>
          </p:cNvCxnSpPr>
          <p:nvPr/>
        </p:nvCxnSpPr>
        <p:spPr>
          <a:xfrm flipH="1">
            <a:off x="8479082" y="2194796"/>
            <a:ext cx="1" cy="2610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1" idx="2"/>
            <a:endCxn id="32" idx="0"/>
          </p:cNvCxnSpPr>
          <p:nvPr/>
        </p:nvCxnSpPr>
        <p:spPr>
          <a:xfrm>
            <a:off x="8479082" y="3910650"/>
            <a:ext cx="0" cy="2610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9" idx="1"/>
            <a:endCxn id="51" idx="1"/>
          </p:cNvCxnSpPr>
          <p:nvPr/>
        </p:nvCxnSpPr>
        <p:spPr>
          <a:xfrm rot="10800000" flipH="1" flipV="1">
            <a:off x="7692697" y="2794128"/>
            <a:ext cx="375619" cy="3511354"/>
          </a:xfrm>
          <a:prstGeom prst="bentConnector3">
            <a:avLst>
              <a:gd name="adj1" fmla="val -117038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/>
          <p:cNvSpPr/>
          <p:nvPr/>
        </p:nvSpPr>
        <p:spPr>
          <a:xfrm>
            <a:off x="8049908" y="975359"/>
            <a:ext cx="821530" cy="39392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1" name="矩形: 圆角 50"/>
          <p:cNvSpPr/>
          <p:nvPr/>
        </p:nvSpPr>
        <p:spPr>
          <a:xfrm>
            <a:off x="8068317" y="6108518"/>
            <a:ext cx="821530" cy="39392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放行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10097926" y="4313751"/>
            <a:ext cx="1186705" cy="39392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返回未登录结果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797544" y="1605051"/>
            <a:ext cx="5698002" cy="3139894"/>
            <a:chOff x="875060" y="4783572"/>
            <a:chExt cx="5698002" cy="3139894"/>
          </a:xfrm>
        </p:grpSpPr>
        <p:grpSp>
          <p:nvGrpSpPr>
            <p:cNvPr id="82" name="组合 81"/>
            <p:cNvGrpSpPr/>
            <p:nvPr/>
          </p:nvGrpSpPr>
          <p:grpSpPr>
            <a:xfrm>
              <a:off x="875060" y="4783572"/>
              <a:ext cx="5698002" cy="3139894"/>
              <a:chOff x="806778" y="1685854"/>
              <a:chExt cx="5652003" cy="3139894"/>
            </a:xfrm>
          </p:grpSpPr>
          <p:sp>
            <p:nvSpPr>
              <p:cNvPr id="84" name="矩形: 圆角 83"/>
              <p:cNvSpPr/>
              <p:nvPr/>
            </p:nvSpPr>
            <p:spPr>
              <a:xfrm>
                <a:off x="806778" y="1685855"/>
                <a:ext cx="5652003" cy="3139893"/>
              </a:xfrm>
              <a:prstGeom prst="roundRect">
                <a:avLst>
                  <a:gd name="adj" fmla="val 3205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504000" rIns="72000" bIns="72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获取请求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url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判断请求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url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中是否包含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login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，如果包含，说明是登录操作，放行。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获取请求头中的令牌（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token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判断令牌是否存在，如果不存在，返回错误结果（未登录）。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解析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token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，如果解析失败，返回错误结果（未登录）。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放行。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5" name="矩形: 对角圆角 84"/>
              <p:cNvSpPr/>
              <p:nvPr/>
            </p:nvSpPr>
            <p:spPr>
              <a:xfrm>
                <a:off x="806779" y="1685854"/>
                <a:ext cx="1205232" cy="408745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步骤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83" name="Shape 2627"/>
            <p:cNvSpPr/>
            <p:nvPr/>
          </p:nvSpPr>
          <p:spPr>
            <a:xfrm>
              <a:off x="1033294" y="4839422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6956615" y="4430679"/>
            <a:ext cx="325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8479082" y="3098549"/>
            <a:ext cx="327213" cy="294911"/>
            <a:chOff x="8479082" y="3098549"/>
            <a:chExt cx="327213" cy="294911"/>
          </a:xfrm>
        </p:grpSpPr>
        <p:cxnSp>
          <p:nvCxnSpPr>
            <p:cNvPr id="40" name="直接箭头连接符 39"/>
            <p:cNvCxnSpPr>
              <a:stCxn id="29" idx="2"/>
              <a:endCxn id="31" idx="0"/>
            </p:cNvCxnSpPr>
            <p:nvPr/>
          </p:nvCxnSpPr>
          <p:spPr>
            <a:xfrm>
              <a:off x="8479082" y="3132456"/>
              <a:ext cx="0" cy="26100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8480980" y="3098549"/>
              <a:ext cx="325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否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8455907" y="4814403"/>
            <a:ext cx="325315" cy="294911"/>
            <a:chOff x="8455907" y="4814403"/>
            <a:chExt cx="325315" cy="294911"/>
          </a:xfrm>
        </p:grpSpPr>
        <p:cxnSp>
          <p:nvCxnSpPr>
            <p:cNvPr id="44" name="直接箭头连接符 43"/>
            <p:cNvCxnSpPr>
              <a:stCxn id="32" idx="2"/>
              <a:endCxn id="33" idx="0"/>
            </p:cNvCxnSpPr>
            <p:nvPr/>
          </p:nvCxnSpPr>
          <p:spPr>
            <a:xfrm>
              <a:off x="8479082" y="4848310"/>
              <a:ext cx="0" cy="26100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8455907" y="4814403"/>
              <a:ext cx="325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是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9265466" y="4244830"/>
            <a:ext cx="832460" cy="276999"/>
            <a:chOff x="9265466" y="4244830"/>
            <a:chExt cx="832460" cy="276999"/>
          </a:xfrm>
        </p:grpSpPr>
        <p:cxnSp>
          <p:nvCxnSpPr>
            <p:cNvPr id="55" name="直接箭头连接符 54"/>
            <p:cNvCxnSpPr>
              <a:stCxn id="32" idx="3"/>
              <a:endCxn id="52" idx="1"/>
            </p:cNvCxnSpPr>
            <p:nvPr/>
          </p:nvCxnSpPr>
          <p:spPr>
            <a:xfrm>
              <a:off x="9265466" y="4509982"/>
              <a:ext cx="832460" cy="733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9490400" y="4244830"/>
              <a:ext cx="325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否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9265466" y="4707678"/>
            <a:ext cx="1425813" cy="770628"/>
            <a:chOff x="9265466" y="4707678"/>
            <a:chExt cx="1425813" cy="770628"/>
          </a:xfrm>
        </p:grpSpPr>
        <p:cxnSp>
          <p:nvCxnSpPr>
            <p:cNvPr id="67" name="直接箭头连接符 66"/>
            <p:cNvCxnSpPr>
              <a:stCxn id="33" idx="3"/>
              <a:endCxn id="52" idx="2"/>
            </p:cNvCxnSpPr>
            <p:nvPr/>
          </p:nvCxnSpPr>
          <p:spPr>
            <a:xfrm flipV="1">
              <a:off x="9265466" y="4707678"/>
              <a:ext cx="1425813" cy="739964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9726534" y="5201307"/>
              <a:ext cx="481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失败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8426223" y="5784811"/>
            <a:ext cx="481335" cy="323707"/>
            <a:chOff x="8426223" y="5784811"/>
            <a:chExt cx="481335" cy="323707"/>
          </a:xfrm>
        </p:grpSpPr>
        <p:cxnSp>
          <p:nvCxnSpPr>
            <p:cNvPr id="65" name="直接箭头连接符 64"/>
            <p:cNvCxnSpPr>
              <a:stCxn id="33" idx="2"/>
              <a:endCxn id="51" idx="0"/>
            </p:cNvCxnSpPr>
            <p:nvPr/>
          </p:nvCxnSpPr>
          <p:spPr>
            <a:xfrm>
              <a:off x="8479082" y="5785970"/>
              <a:ext cx="0" cy="3225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/>
            <p:cNvSpPr txBox="1"/>
            <p:nvPr/>
          </p:nvSpPr>
          <p:spPr>
            <a:xfrm>
              <a:off x="8426223" y="5784811"/>
              <a:ext cx="481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成功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191967" y="1719250"/>
            <a:ext cx="2478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</a:rPr>
              <a:t>http://localhost:8080/login</a:t>
            </a:r>
            <a:endParaRPr lang="zh-CN" alt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91967" y="1907726"/>
            <a:ext cx="2393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</a:rPr>
              <a:t>http://localhost:8080/emps</a:t>
            </a:r>
            <a:endParaRPr lang="zh-CN" alt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50" grpId="0" animBg="1"/>
      <p:bldP spid="51" grpId="0" animBg="1"/>
      <p:bldP spid="52" grpId="0" animBg="1"/>
      <p:bldP spid="88" grpId="0"/>
      <p:bldP spid="2" grpId="0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登录校验</a:t>
            </a:r>
            <a:r>
              <a:rPr lang="en-US" altLang="zh-CN"/>
              <a:t>Filter-</a:t>
            </a:r>
            <a:r>
              <a:rPr lang="zh-CN" altLang="en-US"/>
              <a:t>测试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488" y="1519309"/>
            <a:ext cx="10058400" cy="3246362"/>
          </a:xfrm>
          <a:prstGeom prst="roundRect">
            <a:avLst>
              <a:gd name="adj" fmla="val 3446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19" y="2986658"/>
            <a:ext cx="8322905" cy="3558026"/>
          </a:xfrm>
          <a:prstGeom prst="roundRect">
            <a:avLst>
              <a:gd name="adj" fmla="val 2892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登录校验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会话技术</a:t>
            </a:r>
            <a:endParaRPr lang="en-US" altLang="zh-CN"/>
          </a:p>
          <a:p>
            <a:r>
              <a:rPr lang="en-US" altLang="zh-CN"/>
              <a:t>JWT</a:t>
            </a:r>
            <a:r>
              <a:rPr lang="zh-CN" altLang="en-US"/>
              <a:t>令牌</a:t>
            </a:r>
            <a:endParaRPr lang="en-US" altLang="zh-CN"/>
          </a:p>
          <a:p>
            <a:r>
              <a:rPr lang="zh-CN" altLang="en-US"/>
              <a:t>过滤器</a:t>
            </a:r>
            <a:r>
              <a:rPr lang="en-US" altLang="zh-CN"/>
              <a:t>Filter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拦截器</a:t>
            </a:r>
            <a:r>
              <a:rPr lang="en-US" altLang="zh-CN">
                <a:solidFill>
                  <a:srgbClr val="C00000"/>
                </a:solidFill>
              </a:rPr>
              <a:t>Interceptor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登录校验</a:t>
            </a:r>
            <a:endParaRPr lang="zh-CN" altLang="en-US"/>
          </a:p>
        </p:txBody>
      </p:sp>
      <p:sp>
        <p:nvSpPr>
          <p:cNvPr id="8" name="!!文本占位符 7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19451"/>
          </a:xfrm>
        </p:spPr>
        <p:txBody>
          <a:bodyPr/>
          <a:lstStyle/>
          <a:p>
            <a:r>
              <a:rPr lang="zh-CN" altLang="en-US"/>
              <a:t>会话技术</a:t>
            </a:r>
            <a:endParaRPr lang="en-US" altLang="zh-CN"/>
          </a:p>
          <a:p>
            <a:r>
              <a:rPr lang="en-US" altLang="zh-CN"/>
              <a:t>JWT</a:t>
            </a:r>
            <a:r>
              <a:rPr lang="zh-CN" altLang="en-US"/>
              <a:t>令牌</a:t>
            </a:r>
            <a:endParaRPr lang="en-US" altLang="zh-CN"/>
          </a:p>
          <a:p>
            <a:r>
              <a:rPr lang="zh-CN" altLang="en-US"/>
              <a:t>过滤器</a:t>
            </a:r>
            <a:r>
              <a:rPr lang="en-US" altLang="zh-CN"/>
              <a:t>Filter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拦截器</a:t>
            </a:r>
            <a:r>
              <a:rPr lang="en-US" altLang="zh-CN">
                <a:solidFill>
                  <a:srgbClr val="C00000"/>
                </a:solidFill>
              </a:rPr>
              <a:t>Interceptor</a:t>
            </a:r>
            <a:endParaRPr lang="en-US" altLang="zh-CN">
              <a:solidFill>
                <a:srgbClr val="C00000"/>
              </a:solidFill>
            </a:endParaRPr>
          </a:p>
          <a:p>
            <a:pPr marL="467995" lvl="1" indent="-1797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简介 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&amp; 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快速入门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7995" lvl="1" indent="-1797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详解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7995" lvl="1" indent="-1797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登录校验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-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Interceptor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0454" y="3512710"/>
            <a:ext cx="10438677" cy="2780908"/>
            <a:chOff x="780454" y="3512710"/>
            <a:chExt cx="10438677" cy="2780908"/>
          </a:xfrm>
        </p:grpSpPr>
        <p:sp>
          <p:nvSpPr>
            <p:cNvPr id="35" name="矩形: 圆角 34"/>
            <p:cNvSpPr/>
            <p:nvPr/>
          </p:nvSpPr>
          <p:spPr>
            <a:xfrm>
              <a:off x="780454" y="3512710"/>
              <a:ext cx="10438677" cy="2780908"/>
            </a:xfrm>
            <a:prstGeom prst="roundRect">
              <a:avLst>
                <a:gd name="adj" fmla="val 3016"/>
              </a:avLst>
            </a:prstGeom>
            <a:solidFill>
              <a:srgbClr val="FFFFEF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>
                    <a:lumMod val="20000"/>
                    <a:lumOff val="80000"/>
                    <a:alpha val="59000"/>
                  </a:schemeClr>
                </a:solidFill>
              </a:endParaRP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6835353" y="3616404"/>
              <a:ext cx="3906785" cy="2595586"/>
            </a:xfrm>
            <a:prstGeom prst="roundRect">
              <a:avLst>
                <a:gd name="adj" fmla="val 4938"/>
              </a:avLst>
            </a:prstGeom>
            <a:solidFill>
              <a:srgbClr val="FEF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2226575" y="4060572"/>
              <a:ext cx="4574377" cy="630889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H="1" flipV="1">
              <a:off x="2207572" y="5015915"/>
              <a:ext cx="4574377" cy="55343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341656" y="5261568"/>
              <a:ext cx="807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 rot="21093582">
              <a:off x="3820477" y="4119345"/>
              <a:ext cx="66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 rot="435607">
              <a:off x="3755876" y="525494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309714" y="4460898"/>
              <a:ext cx="780070" cy="786974"/>
              <a:chOff x="1288572" y="3466291"/>
              <a:chExt cx="1076475" cy="1086002"/>
            </a:xfrm>
          </p:grpSpPr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88572" y="3466291"/>
                <a:ext cx="1076475" cy="1086002"/>
              </a:xfrm>
              <a:prstGeom prst="rect">
                <a:avLst/>
              </a:prstGeom>
            </p:spPr>
          </p:pic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2940" y="3784462"/>
                <a:ext cx="447737" cy="447737"/>
              </a:xfrm>
              <a:prstGeom prst="rect">
                <a:avLst/>
              </a:prstGeom>
            </p:spPr>
          </p:pic>
        </p:grpSp>
        <p:sp>
          <p:nvSpPr>
            <p:cNvPr id="43" name="矩形: 圆角 42"/>
            <p:cNvSpPr/>
            <p:nvPr/>
          </p:nvSpPr>
          <p:spPr>
            <a:xfrm>
              <a:off x="6939579" y="3814368"/>
              <a:ext cx="3685032" cy="2083324"/>
            </a:xfrm>
            <a:prstGeom prst="roundRect">
              <a:avLst>
                <a:gd name="adj" fmla="val 320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: 剪去单角 43"/>
            <p:cNvSpPr/>
            <p:nvPr/>
          </p:nvSpPr>
          <p:spPr>
            <a:xfrm>
              <a:off x="8944084" y="4050246"/>
              <a:ext cx="1178122" cy="388672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login</a:t>
              </a:r>
              <a:endParaRPr lang="zh-CN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5" name="矩形: 剪去单角 44"/>
            <p:cNvSpPr/>
            <p:nvPr/>
          </p:nvSpPr>
          <p:spPr>
            <a:xfrm>
              <a:off x="8944084" y="4680084"/>
              <a:ext cx="1178122" cy="388672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</a:t>
              </a:r>
              <a:endParaRPr lang="zh-CN" altLang="en-US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6" name="矩形: 剪去单角 45"/>
            <p:cNvSpPr/>
            <p:nvPr/>
          </p:nvSpPr>
          <p:spPr>
            <a:xfrm>
              <a:off x="8944083" y="5313861"/>
              <a:ext cx="1178123" cy="388673"/>
            </a:xfrm>
            <a:prstGeom prst="snip1Rect">
              <a:avLst/>
            </a:prstGeom>
            <a:solidFill>
              <a:srgbClr val="A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emps</a:t>
              </a:r>
              <a:endParaRPr lang="zh-CN" altLang="en-US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343941" y="5904213"/>
              <a:ext cx="111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web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服务器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拦截器</a:t>
            </a:r>
            <a:r>
              <a:rPr lang="en-US" altLang="zh-CN"/>
              <a:t>(Interceptor)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10880" y="1642188"/>
            <a:ext cx="10508251" cy="1439897"/>
            <a:chOff x="710880" y="3554815"/>
            <a:chExt cx="10508251" cy="1439897"/>
          </a:xfrm>
        </p:grpSpPr>
        <p:grpSp>
          <p:nvGrpSpPr>
            <p:cNvPr id="7" name="组合 6"/>
            <p:cNvGrpSpPr/>
            <p:nvPr/>
          </p:nvGrpSpPr>
          <p:grpSpPr>
            <a:xfrm>
              <a:off x="710880" y="3554815"/>
              <a:ext cx="10508251" cy="1439897"/>
              <a:chOff x="806778" y="1685854"/>
              <a:chExt cx="10423420" cy="1439897"/>
            </a:xfrm>
          </p:grpSpPr>
          <p:sp>
            <p:nvSpPr>
              <p:cNvPr id="9" name="矩形: 圆角 8"/>
              <p:cNvSpPr/>
              <p:nvPr/>
            </p:nvSpPr>
            <p:spPr>
              <a:xfrm>
                <a:off x="806778" y="1685855"/>
                <a:ext cx="10423420" cy="1439896"/>
              </a:xfrm>
              <a:prstGeom prst="roundRect">
                <a:avLst>
                  <a:gd name="adj" fmla="val 6594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504000" rIns="72000" bIns="72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概念：是一种动态拦截方法调用的机制，类似于过滤器。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Spring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框架中提供的，用来动态拦截控制器方法的执行。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作用：拦截请求，在指定的方法调用前后，根据业务需要执行预先设定的代码。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" name="矩形: 对角圆角 9"/>
              <p:cNvSpPr/>
              <p:nvPr/>
            </p:nvSpPr>
            <p:spPr>
              <a:xfrm>
                <a:off x="806779" y="1685854"/>
                <a:ext cx="1205232" cy="408745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概述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8" name="Shape 2375"/>
            <p:cNvSpPr/>
            <p:nvPr/>
          </p:nvSpPr>
          <p:spPr>
            <a:xfrm>
              <a:off x="928344" y="3619457"/>
              <a:ext cx="228197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47" name="矩形: 对角圆角 46"/>
          <p:cNvSpPr/>
          <p:nvPr/>
        </p:nvSpPr>
        <p:spPr>
          <a:xfrm>
            <a:off x="7103510" y="4038233"/>
            <a:ext cx="1205184" cy="1726650"/>
          </a:xfrm>
          <a:prstGeom prst="round2DiagRect">
            <a:avLst>
              <a:gd name="adj1" fmla="val 16636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Interceptor</a:t>
            </a:r>
            <a:endParaRPr lang="zh-CN" altLang="en-US" sz="14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8" name="箭头: 右 47"/>
          <p:cNvSpPr/>
          <p:nvPr/>
        </p:nvSpPr>
        <p:spPr>
          <a:xfrm rot="19229268">
            <a:off x="8182817" y="4340665"/>
            <a:ext cx="904042" cy="226081"/>
          </a:xfrm>
          <a:prstGeom prst="rightArrow">
            <a:avLst>
              <a:gd name="adj1" fmla="val 50000"/>
              <a:gd name="adj2" fmla="val 11343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/>
          <p:cNvSpPr/>
          <p:nvPr/>
        </p:nvSpPr>
        <p:spPr>
          <a:xfrm>
            <a:off x="8287279" y="4770194"/>
            <a:ext cx="766503" cy="227559"/>
          </a:xfrm>
          <a:prstGeom prst="rightArrow">
            <a:avLst>
              <a:gd name="adj1" fmla="val 50000"/>
              <a:gd name="adj2" fmla="val 10406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/>
          <p:cNvSpPr/>
          <p:nvPr/>
        </p:nvSpPr>
        <p:spPr>
          <a:xfrm rot="2370732" flipV="1">
            <a:off x="8183257" y="5212375"/>
            <a:ext cx="904042" cy="226081"/>
          </a:xfrm>
          <a:prstGeom prst="rightArrow">
            <a:avLst>
              <a:gd name="adj1" fmla="val 50000"/>
              <a:gd name="adj2" fmla="val 11343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667665" y="1982421"/>
            <a:ext cx="6507358" cy="1711755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登录功能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登录校验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重点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/>
              <a:t>异常处理</a:t>
            </a:r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Interceptor </a:t>
            </a:r>
            <a:r>
              <a:rPr lang="zh-CN" altLang="en-US"/>
              <a:t>快速入门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15058" y="1914227"/>
            <a:ext cx="9214230" cy="94327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定义拦截器，实现</a:t>
            </a:r>
            <a:r>
              <a:rPr lang="en-US" altLang="zh-CN"/>
              <a:t>HandlerInterceptor</a:t>
            </a:r>
            <a:r>
              <a:rPr lang="zh-CN" altLang="en-US"/>
              <a:t>接口，并重写其所有方法。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注册拦截器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174784" y="2774330"/>
            <a:ext cx="9813997" cy="3672190"/>
            <a:chOff x="1174784" y="2774330"/>
            <a:chExt cx="9813997" cy="367219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74784" y="2826215"/>
              <a:ext cx="9813997" cy="3620305"/>
            </a:xfrm>
            <a:prstGeom prst="roundRect">
              <a:avLst>
                <a:gd name="adj" fmla="val 2523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>
              <a:glow rad="63500">
                <a:schemeClr val="tx1">
                  <a:lumMod val="65000"/>
                  <a:lumOff val="35000"/>
                  <a:alpha val="40000"/>
                </a:schemeClr>
              </a:glow>
            </a:effectLst>
          </p:spPr>
        </p:pic>
        <p:sp>
          <p:nvSpPr>
            <p:cNvPr id="8" name="文本框 7"/>
            <p:cNvSpPr txBox="1"/>
            <p:nvPr/>
          </p:nvSpPr>
          <p:spPr>
            <a:xfrm>
              <a:off x="5296408" y="2774330"/>
              <a:ext cx="334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C00000"/>
                  </a:solidFill>
                  <a:latin typeface="+mn-lt"/>
                  <a:ea typeface="+mn-ea"/>
                </a:rPr>
                <a:t>①</a:t>
              </a:r>
              <a:endParaRPr lang="zh-CN" altLang="en-US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133462" y="4322440"/>
            <a:ext cx="6704501" cy="2220996"/>
            <a:chOff x="4787045" y="4243860"/>
            <a:chExt cx="6704501" cy="222099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7045" y="4243860"/>
              <a:ext cx="6704501" cy="2220996"/>
            </a:xfrm>
            <a:prstGeom prst="roundRect">
              <a:avLst>
                <a:gd name="adj" fmla="val 3152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>
              <a:glow rad="63500">
                <a:schemeClr val="tx1">
                  <a:lumMod val="65000"/>
                  <a:lumOff val="35000"/>
                  <a:alpha val="40000"/>
                </a:schemeClr>
              </a:glow>
            </a:effectLst>
          </p:spPr>
        </p:pic>
        <p:sp>
          <p:nvSpPr>
            <p:cNvPr id="9" name="文本框 8"/>
            <p:cNvSpPr txBox="1"/>
            <p:nvPr/>
          </p:nvSpPr>
          <p:spPr>
            <a:xfrm>
              <a:off x="9426917" y="4243860"/>
              <a:ext cx="334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C00000"/>
                  </a:solidFill>
                </a:rPr>
                <a:t>②</a:t>
              </a:r>
              <a:endParaRPr lang="zh-CN" altLang="en-US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286000" y="3261610"/>
            <a:ext cx="4600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目标资源方法执行前执行，放回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：放行，返回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：不放行</a:t>
            </a:r>
            <a:endParaRPr lang="zh-CN" altLang="en-US" sz="12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86000" y="4382451"/>
            <a:ext cx="1996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目标资源方法执行后执行</a:t>
            </a:r>
            <a:endParaRPr lang="zh-CN" altLang="en-US" sz="12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86000" y="5294439"/>
            <a:ext cx="2457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视图渲染完毕后执行，最后执行</a:t>
            </a:r>
            <a:endParaRPr lang="zh-CN" altLang="en-US" sz="12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登录校验</a:t>
            </a:r>
            <a:endParaRPr lang="zh-CN" altLang="en-US"/>
          </a:p>
        </p:txBody>
      </p:sp>
      <p:sp>
        <p:nvSpPr>
          <p:cNvPr id="8" name="!!文本占位符 7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19451"/>
          </a:xfrm>
        </p:spPr>
        <p:txBody>
          <a:bodyPr/>
          <a:lstStyle/>
          <a:p>
            <a:r>
              <a:rPr lang="zh-CN" altLang="en-US"/>
              <a:t>会话技术</a:t>
            </a:r>
            <a:endParaRPr lang="en-US" altLang="zh-CN"/>
          </a:p>
          <a:p>
            <a:r>
              <a:rPr lang="en-US" altLang="zh-CN"/>
              <a:t>JWT</a:t>
            </a:r>
            <a:r>
              <a:rPr lang="zh-CN" altLang="en-US"/>
              <a:t>令牌</a:t>
            </a:r>
            <a:endParaRPr lang="en-US" altLang="zh-CN"/>
          </a:p>
          <a:p>
            <a:r>
              <a:rPr lang="zh-CN" altLang="en-US"/>
              <a:t>过滤器</a:t>
            </a:r>
            <a:r>
              <a:rPr lang="en-US" altLang="zh-CN"/>
              <a:t>Filter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拦截器</a:t>
            </a:r>
            <a:r>
              <a:rPr lang="en-US" altLang="zh-CN">
                <a:solidFill>
                  <a:srgbClr val="C00000"/>
                </a:solidFill>
              </a:rPr>
              <a:t>Interceptor</a:t>
            </a:r>
            <a:endParaRPr lang="en-US" altLang="zh-CN">
              <a:solidFill>
                <a:srgbClr val="C00000"/>
              </a:solidFill>
            </a:endParaRPr>
          </a:p>
          <a:p>
            <a:pPr marL="467995" lvl="1" indent="-1797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简介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&amp;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快速入门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7995" lvl="1" indent="-1797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详解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(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拦截路径、执行流程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)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7995" lvl="1" indent="-1797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登录校验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-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Interceptor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拦截器</a:t>
            </a:r>
            <a:r>
              <a:rPr lang="en-US" altLang="zh-CN"/>
              <a:t>-</a:t>
            </a:r>
            <a:r>
              <a:rPr lang="zh-CN" altLang="en-US"/>
              <a:t>拦截路径</a:t>
            </a:r>
            <a:endParaRPr lang="zh-CN" altLang="en-US"/>
          </a:p>
        </p:txBody>
      </p:sp>
      <p:sp>
        <p:nvSpPr>
          <p:cNvPr id="2" name="文本占位符 16"/>
          <p:cNvSpPr txBox="1"/>
          <p:nvPr/>
        </p:nvSpPr>
        <p:spPr>
          <a:xfrm>
            <a:off x="710879" y="1678381"/>
            <a:ext cx="10527097" cy="51719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290">
              <a:spcBef>
                <a:spcPts val="600"/>
              </a:spcBef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拦截器可以根据需求，配置不同的拦截路径：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573" y="2288765"/>
            <a:ext cx="10370895" cy="1165910"/>
          </a:xfrm>
          <a:prstGeom prst="roundRect">
            <a:avLst>
              <a:gd name="adj" fmla="val 5687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17" name="文本框 16"/>
          <p:cNvSpPr txBox="1"/>
          <p:nvPr/>
        </p:nvSpPr>
        <p:spPr>
          <a:xfrm>
            <a:off x="6349020" y="3048068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需要拦截哪些资源</a:t>
            </a:r>
            <a:endParaRPr lang="zh-CN" altLang="en-US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23412" y="3048068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不需要拦截哪些资源</a:t>
            </a:r>
            <a:endParaRPr lang="zh-CN" altLang="en-US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26" name="表格 6"/>
          <p:cNvGraphicFramePr>
            <a:graphicFrameLocks noGrp="1"/>
          </p:cNvGraphicFramePr>
          <p:nvPr/>
        </p:nvGraphicFramePr>
        <p:xfrm>
          <a:off x="1163573" y="3799282"/>
          <a:ext cx="10370893" cy="24225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2097"/>
                <a:gridCol w="2802210"/>
                <a:gridCol w="5636586"/>
              </a:tblGrid>
              <a:tr h="5783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/>
                        <a:t>拦截路径</a:t>
                      </a:r>
                      <a:endParaRPr lang="zh-CN" altLang="en-US" sz="16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含义</a:t>
                      </a:r>
                      <a:endParaRPr lang="zh-CN" altLang="en-US" sz="16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/>
                        <a:t>举例</a:t>
                      </a:r>
                      <a:endParaRPr lang="zh-CN" altLang="en-US" sz="16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  <a:tr h="461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*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一级路径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能匹配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/emps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/login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不能匹配 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/depts/1</a:t>
                      </a:r>
                      <a:endParaRPr lang="zh-CN" altLang="en-US" sz="120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61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**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任意级路径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能匹配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/depts/1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/depts/1/2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61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/depts/*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下的一级路径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能匹配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/depts/1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不能匹配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/depts/1/2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</a:t>
                      </a:r>
                      <a:endParaRPr lang="zh-CN" altLang="en-US" sz="120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61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/depts/**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下的任意级路径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能匹配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/depts/1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/depts/1/2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不能匹配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/emps/1</a:t>
                      </a:r>
                      <a:endParaRPr lang="zh-CN" altLang="en-US" sz="120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4146695" y="1717818"/>
            <a:ext cx="6264892" cy="2580497"/>
            <a:chOff x="4091831" y="2388553"/>
            <a:chExt cx="6264892" cy="2580497"/>
          </a:xfrm>
        </p:grpSpPr>
        <p:sp>
          <p:nvSpPr>
            <p:cNvPr id="11" name="矩形: 圆角 10"/>
            <p:cNvSpPr/>
            <p:nvPr/>
          </p:nvSpPr>
          <p:spPr>
            <a:xfrm>
              <a:off x="4091831" y="2388553"/>
              <a:ext cx="6264892" cy="2580497"/>
            </a:xfrm>
            <a:prstGeom prst="roundRect">
              <a:avLst>
                <a:gd name="adj" fmla="val 2715"/>
              </a:avLst>
            </a:prstGeom>
            <a:solidFill>
              <a:srgbClr val="FF0000">
                <a:alpha val="5882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45501" y="4754373"/>
              <a:ext cx="703257" cy="201861"/>
            </a:xfrm>
            <a:prstGeom prst="rect">
              <a:avLst/>
            </a:prstGeom>
          </p:spPr>
        </p:pic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拦截器</a:t>
            </a:r>
            <a:r>
              <a:rPr lang="en-US" altLang="zh-CN"/>
              <a:t>-</a:t>
            </a:r>
            <a:r>
              <a:rPr lang="zh-CN" altLang="en-US"/>
              <a:t>执行流程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78979" y="1865393"/>
            <a:ext cx="1292470" cy="2356339"/>
          </a:xfrm>
          <a:prstGeom prst="rect">
            <a:avLst/>
          </a:prstGeom>
          <a:solidFill>
            <a:srgbClr val="BAE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 b="1">
                <a:solidFill>
                  <a:schemeClr val="tx1">
                    <a:lumMod val="75000"/>
                    <a:lumOff val="25000"/>
                  </a:schemeClr>
                </a:solidFill>
              </a:rPr>
              <a:t>DispatcherServlet</a:t>
            </a:r>
            <a:endParaRPr lang="zh-CN" altLang="en-US" sz="13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矩形: 对角圆角 55"/>
          <p:cNvSpPr/>
          <p:nvPr/>
        </p:nvSpPr>
        <p:spPr>
          <a:xfrm>
            <a:off x="8840813" y="2026463"/>
            <a:ext cx="1219696" cy="453421"/>
          </a:xfrm>
          <a:prstGeom prst="round2DiagRect">
            <a:avLst>
              <a:gd name="adj1" fmla="val 0"/>
              <a:gd name="adj2" fmla="val 17204"/>
            </a:avLst>
          </a:prstGeom>
          <a:solidFill>
            <a:srgbClr val="81DEFF"/>
          </a:solidFill>
          <a:ln>
            <a:noFill/>
          </a:ln>
          <a:effectLst>
            <a:glow rad="63500">
              <a:schemeClr val="bg1">
                <a:lumMod val="6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70951" y="1865393"/>
            <a:ext cx="1263633" cy="2356339"/>
            <a:chOff x="4929558" y="2500633"/>
            <a:chExt cx="969354" cy="2356339"/>
          </a:xfrm>
        </p:grpSpPr>
        <p:sp>
          <p:nvSpPr>
            <p:cNvPr id="55" name="矩形: 对角圆角 54"/>
            <p:cNvSpPr/>
            <p:nvPr/>
          </p:nvSpPr>
          <p:spPr>
            <a:xfrm>
              <a:off x="4929558" y="2500633"/>
              <a:ext cx="969354" cy="2356339"/>
            </a:xfrm>
            <a:prstGeom prst="round2DiagRect">
              <a:avLst>
                <a:gd name="adj1" fmla="val 0"/>
                <a:gd name="adj2" fmla="val 1720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glow rad="635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3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preHandle</a:t>
              </a:r>
              <a:endPara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zh-CN" sz="13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postHandle</a:t>
              </a:r>
              <a:endPara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zh-CN" sz="13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afterCompletion</a:t>
              </a:r>
              <a:endParaRPr lang="zh-CN" altLang="en-US" sz="13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矩形: 对角圆角 69"/>
            <p:cNvSpPr/>
            <p:nvPr/>
          </p:nvSpPr>
          <p:spPr>
            <a:xfrm>
              <a:off x="4929559" y="4545621"/>
              <a:ext cx="969353" cy="311347"/>
            </a:xfrm>
            <a:prstGeom prst="round2DiagRect">
              <a:avLst>
                <a:gd name="adj1" fmla="val 0"/>
                <a:gd name="adj2" fmla="val 2541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solidFill>
                    <a:schemeClr val="bg1"/>
                  </a:solidFill>
                </a:rPr>
                <a:t>Interceptor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12" name="矩形: 对角圆角 11"/>
          <p:cNvSpPr/>
          <p:nvPr/>
        </p:nvSpPr>
        <p:spPr>
          <a:xfrm>
            <a:off x="8840813" y="2521168"/>
            <a:ext cx="1219696" cy="453421"/>
          </a:xfrm>
          <a:prstGeom prst="round2DiagRect">
            <a:avLst>
              <a:gd name="adj1" fmla="val 0"/>
              <a:gd name="adj2" fmla="val 17204"/>
            </a:avLst>
          </a:prstGeom>
          <a:solidFill>
            <a:srgbClr val="81DEFF"/>
          </a:solidFill>
          <a:ln>
            <a:noFill/>
          </a:ln>
          <a:effectLst>
            <a:glow rad="63500">
              <a:schemeClr val="bg1">
                <a:lumMod val="6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: 对角圆角 17"/>
          <p:cNvSpPr/>
          <p:nvPr/>
        </p:nvSpPr>
        <p:spPr>
          <a:xfrm>
            <a:off x="8840813" y="3015873"/>
            <a:ext cx="1219696" cy="453421"/>
          </a:xfrm>
          <a:prstGeom prst="round2DiagRect">
            <a:avLst>
              <a:gd name="adj1" fmla="val 0"/>
              <a:gd name="adj2" fmla="val 17204"/>
            </a:avLst>
          </a:prstGeom>
          <a:solidFill>
            <a:srgbClr val="81DEFF"/>
          </a:solidFill>
          <a:ln>
            <a:noFill/>
          </a:ln>
          <a:effectLst>
            <a:glow rad="63500">
              <a:schemeClr val="bg1">
                <a:lumMod val="6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58899" y="2709908"/>
            <a:ext cx="838964" cy="1108447"/>
            <a:chOff x="475692" y="3248695"/>
            <a:chExt cx="838964" cy="1108447"/>
          </a:xfrm>
        </p:grpSpPr>
        <p:sp>
          <p:nvSpPr>
            <p:cNvPr id="21" name="文本框 20"/>
            <p:cNvSpPr txBox="1"/>
            <p:nvPr/>
          </p:nvSpPr>
          <p:spPr>
            <a:xfrm>
              <a:off x="507634" y="4049365"/>
              <a:ext cx="807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692" y="3248695"/>
              <a:ext cx="780070" cy="786974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499" y="3479258"/>
              <a:ext cx="324454" cy="324454"/>
            </a:xfrm>
            <a:prstGeom prst="rect">
              <a:avLst/>
            </a:prstGeom>
          </p:spPr>
        </p:pic>
      </p:grpSp>
      <p:sp>
        <p:nvSpPr>
          <p:cNvPr id="25" name="矩形: 对角圆角 24"/>
          <p:cNvSpPr/>
          <p:nvPr/>
        </p:nvSpPr>
        <p:spPr>
          <a:xfrm>
            <a:off x="8840813" y="3510578"/>
            <a:ext cx="1219696" cy="453421"/>
          </a:xfrm>
          <a:prstGeom prst="round2DiagRect">
            <a:avLst>
              <a:gd name="adj1" fmla="val 0"/>
              <a:gd name="adj2" fmla="val 17204"/>
            </a:avLst>
          </a:prstGeom>
          <a:solidFill>
            <a:srgbClr val="81DEFF"/>
          </a:solidFill>
          <a:ln>
            <a:noFill/>
          </a:ln>
          <a:effectLst>
            <a:glow rad="63500">
              <a:schemeClr val="bg1">
                <a:lumMod val="6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1871487" y="2985865"/>
            <a:ext cx="39353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668048" y="2685462"/>
            <a:ext cx="39353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763644" y="2709908"/>
            <a:ext cx="81511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7969752" y="2685462"/>
            <a:ext cx="81511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969752" y="3469294"/>
            <a:ext cx="81511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763644" y="3488661"/>
            <a:ext cx="81511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654025" y="3510578"/>
            <a:ext cx="40755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871487" y="3264925"/>
            <a:ext cx="39353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2323284" y="1654044"/>
            <a:ext cx="8519742" cy="3359624"/>
            <a:chOff x="2268420" y="2233339"/>
            <a:chExt cx="8519742" cy="3359624"/>
          </a:xfrm>
        </p:grpSpPr>
        <p:sp>
          <p:nvSpPr>
            <p:cNvPr id="3" name="流程图: 文档 2"/>
            <p:cNvSpPr/>
            <p:nvPr/>
          </p:nvSpPr>
          <p:spPr>
            <a:xfrm>
              <a:off x="2268420" y="2233339"/>
              <a:ext cx="8519742" cy="3165594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-1" fmla="*/ 0 w 21600"/>
                <a:gd name="connsiteY0-2" fmla="*/ 0 h 21448"/>
                <a:gd name="connsiteX1-3" fmla="*/ 21600 w 21600"/>
                <a:gd name="connsiteY1-4" fmla="*/ 0 h 21448"/>
                <a:gd name="connsiteX2-5" fmla="*/ 21600 w 21600"/>
                <a:gd name="connsiteY2-6" fmla="*/ 18213 h 21448"/>
                <a:gd name="connsiteX3-7" fmla="*/ 0 w 21600"/>
                <a:gd name="connsiteY3-8" fmla="*/ 20172 h 21448"/>
                <a:gd name="connsiteX4-9" fmla="*/ 0 w 21600"/>
                <a:gd name="connsiteY4-10" fmla="*/ 0 h 214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600" h="21448">
                  <a:moveTo>
                    <a:pt x="0" y="0"/>
                  </a:moveTo>
                  <a:lnTo>
                    <a:pt x="21600" y="0"/>
                  </a:lnTo>
                  <a:lnTo>
                    <a:pt x="21600" y="18213"/>
                  </a:lnTo>
                  <a:cubicBezTo>
                    <a:pt x="10800" y="18213"/>
                    <a:pt x="10800" y="23922"/>
                    <a:pt x="0" y="2017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005416" y="5315964"/>
              <a:ext cx="9605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Web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服务器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8990" y="4838354"/>
              <a:ext cx="553572" cy="348052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951861" y="5126373"/>
            <a:ext cx="10533003" cy="1426490"/>
            <a:chOff x="797544" y="1605051"/>
            <a:chExt cx="10533003" cy="1426490"/>
          </a:xfrm>
        </p:grpSpPr>
        <p:grpSp>
          <p:nvGrpSpPr>
            <p:cNvPr id="8" name="组合 7"/>
            <p:cNvGrpSpPr/>
            <p:nvPr/>
          </p:nvGrpSpPr>
          <p:grpSpPr>
            <a:xfrm>
              <a:off x="797544" y="1605051"/>
              <a:ext cx="10533003" cy="1426490"/>
              <a:chOff x="806778" y="1685854"/>
              <a:chExt cx="10447972" cy="1426490"/>
            </a:xfrm>
          </p:grpSpPr>
          <p:sp>
            <p:nvSpPr>
              <p:cNvPr id="10" name="矩形: 圆角 9"/>
              <p:cNvSpPr/>
              <p:nvPr/>
            </p:nvSpPr>
            <p:spPr>
              <a:xfrm>
                <a:off x="806778" y="1685855"/>
                <a:ext cx="10447972" cy="1426489"/>
              </a:xfrm>
              <a:prstGeom prst="roundRect">
                <a:avLst>
                  <a:gd name="adj" fmla="val 5089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504000" rIns="72000" bIns="72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接口规范不同：过滤器需要实现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Filter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接口，而拦截器需要实现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HandlerInterceptor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接口。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拦截范围不同：过滤器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Filter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会拦截所有的资源，而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Interceptor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只会拦截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Spring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环境中的资源。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4" name="矩形: 对角圆角 13"/>
              <p:cNvSpPr/>
              <p:nvPr/>
            </p:nvSpPr>
            <p:spPr>
              <a:xfrm>
                <a:off x="806780" y="1685854"/>
                <a:ext cx="2221316" cy="378923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Filter 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与 </a:t>
                </a:r>
                <a:r>
                  <a:rPr lang="en-US" altLang="zh-CN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Interceptor</a:t>
                </a:r>
                <a:endParaRPr lang="en-US" altLang="zh-CN" sz="1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9" name="Shape 2402"/>
            <p:cNvSpPr/>
            <p:nvPr/>
          </p:nvSpPr>
          <p:spPr>
            <a:xfrm>
              <a:off x="955778" y="1695324"/>
              <a:ext cx="278632" cy="228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55" y="15600"/>
                  </a:moveTo>
                  <a:lnTo>
                    <a:pt x="982" y="15600"/>
                  </a:lnTo>
                  <a:lnTo>
                    <a:pt x="982" y="1200"/>
                  </a:lnTo>
                  <a:lnTo>
                    <a:pt x="16691" y="1200"/>
                  </a:lnTo>
                  <a:lnTo>
                    <a:pt x="16691" y="3000"/>
                  </a:lnTo>
                  <a:cubicBezTo>
                    <a:pt x="16691" y="3332"/>
                    <a:pt x="16911" y="3600"/>
                    <a:pt x="17182" y="3600"/>
                  </a:cubicBezTo>
                  <a:cubicBezTo>
                    <a:pt x="17453" y="3600"/>
                    <a:pt x="17673" y="3332"/>
                    <a:pt x="17673" y="3000"/>
                  </a:cubicBezTo>
                  <a:lnTo>
                    <a:pt x="17673" y="1200"/>
                  </a:lnTo>
                  <a:cubicBezTo>
                    <a:pt x="17673" y="538"/>
                    <a:pt x="17233" y="0"/>
                    <a:pt x="16691" y="0"/>
                  </a:cubicBezTo>
                  <a:lnTo>
                    <a:pt x="982" y="0"/>
                  </a:lnTo>
                  <a:cubicBezTo>
                    <a:pt x="440" y="0"/>
                    <a:pt x="0" y="538"/>
                    <a:pt x="0" y="1200"/>
                  </a:cubicBezTo>
                  <a:lnTo>
                    <a:pt x="0" y="15600"/>
                  </a:lnTo>
                  <a:cubicBezTo>
                    <a:pt x="0" y="16262"/>
                    <a:pt x="440" y="16800"/>
                    <a:pt x="982" y="16800"/>
                  </a:cubicBezTo>
                  <a:lnTo>
                    <a:pt x="2455" y="16800"/>
                  </a:lnTo>
                  <a:cubicBezTo>
                    <a:pt x="2725" y="16800"/>
                    <a:pt x="2945" y="16532"/>
                    <a:pt x="2945" y="16200"/>
                  </a:cubicBezTo>
                  <a:cubicBezTo>
                    <a:pt x="2945" y="15869"/>
                    <a:pt x="2725" y="15600"/>
                    <a:pt x="2455" y="15600"/>
                  </a:cubicBezTo>
                  <a:moveTo>
                    <a:pt x="20618" y="20400"/>
                  </a:moveTo>
                  <a:lnTo>
                    <a:pt x="4909" y="20400"/>
                  </a:lnTo>
                  <a:lnTo>
                    <a:pt x="4909" y="6000"/>
                  </a:lnTo>
                  <a:lnTo>
                    <a:pt x="20618" y="6000"/>
                  </a:lnTo>
                  <a:cubicBezTo>
                    <a:pt x="20618" y="6000"/>
                    <a:pt x="20618" y="20400"/>
                    <a:pt x="20618" y="20400"/>
                  </a:cubicBezTo>
                  <a:close/>
                  <a:moveTo>
                    <a:pt x="20618" y="4800"/>
                  </a:moveTo>
                  <a:lnTo>
                    <a:pt x="4909" y="4800"/>
                  </a:lnTo>
                  <a:cubicBezTo>
                    <a:pt x="4367" y="4800"/>
                    <a:pt x="3927" y="5338"/>
                    <a:pt x="3927" y="6000"/>
                  </a:cubicBezTo>
                  <a:lnTo>
                    <a:pt x="3927" y="20400"/>
                  </a:lnTo>
                  <a:cubicBezTo>
                    <a:pt x="3927" y="21062"/>
                    <a:pt x="4367" y="21600"/>
                    <a:pt x="4909" y="21600"/>
                  </a:cubicBezTo>
                  <a:lnTo>
                    <a:pt x="20618" y="21600"/>
                  </a:lnTo>
                  <a:cubicBezTo>
                    <a:pt x="21160" y="21600"/>
                    <a:pt x="21600" y="21062"/>
                    <a:pt x="21600" y="20400"/>
                  </a:cubicBezTo>
                  <a:lnTo>
                    <a:pt x="21600" y="6000"/>
                  </a:lnTo>
                  <a:cubicBezTo>
                    <a:pt x="21600" y="5338"/>
                    <a:pt x="21160" y="4800"/>
                    <a:pt x="20618" y="4800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21885" y="1865395"/>
            <a:ext cx="817684" cy="2356339"/>
            <a:chOff x="2101367" y="2500633"/>
            <a:chExt cx="817684" cy="2356339"/>
          </a:xfrm>
        </p:grpSpPr>
        <p:sp>
          <p:nvSpPr>
            <p:cNvPr id="5" name="矩形: 对角圆角 4"/>
            <p:cNvSpPr/>
            <p:nvPr/>
          </p:nvSpPr>
          <p:spPr>
            <a:xfrm>
              <a:off x="2101367" y="2500633"/>
              <a:ext cx="817684" cy="2356339"/>
            </a:xfrm>
            <a:prstGeom prst="round2DiagRect">
              <a:avLst>
                <a:gd name="adj1" fmla="val 9951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放行前逻辑</a:t>
              </a:r>
              <a:endPara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zh-CN" sz="13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doFilter()</a:t>
              </a:r>
              <a:endPara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zh-CN" sz="13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放行后逻辑</a:t>
              </a:r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矩形: 对角圆角 14"/>
            <p:cNvSpPr/>
            <p:nvPr/>
          </p:nvSpPr>
          <p:spPr>
            <a:xfrm>
              <a:off x="2101367" y="4545623"/>
              <a:ext cx="817683" cy="311347"/>
            </a:xfrm>
            <a:prstGeom prst="round2Diag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bg1"/>
                  </a:solidFill>
                </a:rPr>
                <a:t>Filter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6" grpId="0" animBg="1"/>
      <p:bldP spid="12" grpId="0" animBg="1"/>
      <p:bldP spid="18" grpId="0" animBg="1"/>
      <p:bldP spid="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登录校验</a:t>
            </a:r>
            <a:endParaRPr lang="zh-CN" altLang="en-US"/>
          </a:p>
        </p:txBody>
      </p:sp>
      <p:sp>
        <p:nvSpPr>
          <p:cNvPr id="8" name="!!文本占位符 7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19451"/>
          </a:xfrm>
        </p:spPr>
        <p:txBody>
          <a:bodyPr/>
          <a:lstStyle/>
          <a:p>
            <a:r>
              <a:rPr lang="zh-CN" altLang="en-US"/>
              <a:t>会话技术</a:t>
            </a:r>
            <a:endParaRPr lang="en-US" altLang="zh-CN"/>
          </a:p>
          <a:p>
            <a:r>
              <a:rPr lang="en-US" altLang="zh-CN"/>
              <a:t>JWT</a:t>
            </a:r>
            <a:r>
              <a:rPr lang="zh-CN" altLang="en-US"/>
              <a:t>令牌</a:t>
            </a:r>
            <a:endParaRPr lang="en-US" altLang="zh-CN"/>
          </a:p>
          <a:p>
            <a:r>
              <a:rPr lang="zh-CN" altLang="en-US"/>
              <a:t>过滤器</a:t>
            </a:r>
            <a:r>
              <a:rPr lang="en-US" altLang="zh-CN"/>
              <a:t>Filter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拦截器</a:t>
            </a:r>
            <a:r>
              <a:rPr lang="en-US" altLang="zh-CN">
                <a:solidFill>
                  <a:srgbClr val="C00000"/>
                </a:solidFill>
              </a:rPr>
              <a:t>Interceptor</a:t>
            </a:r>
            <a:endParaRPr lang="en-US" altLang="zh-CN">
              <a:solidFill>
                <a:srgbClr val="C00000"/>
              </a:solidFill>
            </a:endParaRPr>
          </a:p>
          <a:p>
            <a:pPr marL="467995" lvl="1" indent="-1797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简介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&amp;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快速入门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7995" lvl="1" indent="-1797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详解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  <a:p>
            <a:pPr marL="467995" lvl="1" indent="-1797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登录校验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-</a:t>
            </a:r>
            <a:r>
              <a:rPr lang="en-US" altLang="zh-CN" sz="1400">
                <a:solidFill>
                  <a:srgbClr val="C00000"/>
                </a:solidFill>
                <a:ea typeface="Alibaba PuHuiTi R"/>
              </a:rPr>
              <a:t> Interceptor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登录校验</a:t>
            </a:r>
            <a:r>
              <a:rPr lang="en-US" altLang="zh-CN"/>
              <a:t>Interceptor</a:t>
            </a:r>
            <a:endParaRPr lang="zh-CN" altLang="en-US"/>
          </a:p>
        </p:txBody>
      </p:sp>
      <p:sp>
        <p:nvSpPr>
          <p:cNvPr id="4" name="!!矩形: 对角圆角 17"/>
          <p:cNvSpPr/>
          <p:nvPr/>
        </p:nvSpPr>
        <p:spPr>
          <a:xfrm>
            <a:off x="6629399" y="898959"/>
            <a:ext cx="4967632" cy="5650194"/>
          </a:xfrm>
          <a:prstGeom prst="round2DiagRect">
            <a:avLst>
              <a:gd name="adj1" fmla="val 2478"/>
              <a:gd name="adj2" fmla="val 2301"/>
            </a:avLst>
          </a:prstGeom>
          <a:solidFill>
            <a:srgbClr val="E46C0A">
              <a:alpha val="10196"/>
            </a:srgb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流程图: 决策 4"/>
          <p:cNvSpPr/>
          <p:nvPr/>
        </p:nvSpPr>
        <p:spPr>
          <a:xfrm>
            <a:off x="7692698" y="2455800"/>
            <a:ext cx="1572768" cy="676656"/>
          </a:xfrm>
          <a:prstGeom prst="flowChartDecisi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判断是否是登录请求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92699" y="1677606"/>
            <a:ext cx="1572768" cy="5171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获取请求路径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92698" y="3393460"/>
            <a:ext cx="1572768" cy="5171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获取请求头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7692698" y="4171654"/>
            <a:ext cx="1572768" cy="676656"/>
          </a:xfrm>
          <a:prstGeom prst="flowChartDecisi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判断是否有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流程图: 决策 8"/>
          <p:cNvSpPr/>
          <p:nvPr/>
        </p:nvSpPr>
        <p:spPr>
          <a:xfrm>
            <a:off x="7692698" y="5109314"/>
            <a:ext cx="1572768" cy="676656"/>
          </a:xfrm>
          <a:prstGeom prst="flowChartDecisi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0" name="直接箭头连接符 9"/>
          <p:cNvCxnSpPr>
            <a:endCxn id="6" idx="0"/>
          </p:cNvCxnSpPr>
          <p:nvPr/>
        </p:nvCxnSpPr>
        <p:spPr>
          <a:xfrm>
            <a:off x="8479083" y="1369287"/>
            <a:ext cx="0" cy="3083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5" idx="0"/>
          </p:cNvCxnSpPr>
          <p:nvPr/>
        </p:nvCxnSpPr>
        <p:spPr>
          <a:xfrm flipH="1">
            <a:off x="8479082" y="2194796"/>
            <a:ext cx="1" cy="2610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>
            <a:off x="8479082" y="3910650"/>
            <a:ext cx="0" cy="2610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48"/>
          <p:cNvCxnSpPr>
            <a:stCxn id="5" idx="1"/>
            <a:endCxn id="15" idx="1"/>
          </p:cNvCxnSpPr>
          <p:nvPr/>
        </p:nvCxnSpPr>
        <p:spPr>
          <a:xfrm rot="10800000" flipH="1" flipV="1">
            <a:off x="7692697" y="2794128"/>
            <a:ext cx="375619" cy="3511354"/>
          </a:xfrm>
          <a:prstGeom prst="bentConnector3">
            <a:avLst>
              <a:gd name="adj1" fmla="val -117038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/>
          <p:cNvSpPr/>
          <p:nvPr/>
        </p:nvSpPr>
        <p:spPr>
          <a:xfrm>
            <a:off x="8049908" y="975359"/>
            <a:ext cx="821530" cy="39392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8068317" y="6108518"/>
            <a:ext cx="821530" cy="39392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放行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10097926" y="4313751"/>
            <a:ext cx="1186705" cy="39392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返回未登录结果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56615" y="4430679"/>
            <a:ext cx="325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479082" y="3098549"/>
            <a:ext cx="327213" cy="294911"/>
            <a:chOff x="8479082" y="3098549"/>
            <a:chExt cx="327213" cy="294911"/>
          </a:xfrm>
        </p:grpSpPr>
        <p:cxnSp>
          <p:nvCxnSpPr>
            <p:cNvPr id="19" name="直接箭头连接符 18"/>
            <p:cNvCxnSpPr>
              <a:stCxn id="5" idx="2"/>
              <a:endCxn id="7" idx="0"/>
            </p:cNvCxnSpPr>
            <p:nvPr/>
          </p:nvCxnSpPr>
          <p:spPr>
            <a:xfrm>
              <a:off x="8479082" y="3132456"/>
              <a:ext cx="0" cy="26100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8480980" y="3098549"/>
              <a:ext cx="325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否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455907" y="4814403"/>
            <a:ext cx="325315" cy="294911"/>
            <a:chOff x="8455907" y="4814403"/>
            <a:chExt cx="325315" cy="294911"/>
          </a:xfrm>
        </p:grpSpPr>
        <p:cxnSp>
          <p:nvCxnSpPr>
            <p:cNvPr id="22" name="直接箭头连接符 21"/>
            <p:cNvCxnSpPr>
              <a:stCxn id="8" idx="2"/>
              <a:endCxn id="9" idx="0"/>
            </p:cNvCxnSpPr>
            <p:nvPr/>
          </p:nvCxnSpPr>
          <p:spPr>
            <a:xfrm>
              <a:off x="8479082" y="4848310"/>
              <a:ext cx="0" cy="26100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8455907" y="4814403"/>
              <a:ext cx="325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是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65466" y="4244830"/>
            <a:ext cx="832460" cy="276999"/>
            <a:chOff x="9265466" y="4244830"/>
            <a:chExt cx="832460" cy="276999"/>
          </a:xfrm>
        </p:grpSpPr>
        <p:cxnSp>
          <p:nvCxnSpPr>
            <p:cNvPr id="25" name="直接箭头连接符 24"/>
            <p:cNvCxnSpPr>
              <a:stCxn id="8" idx="3"/>
              <a:endCxn id="16" idx="1"/>
            </p:cNvCxnSpPr>
            <p:nvPr/>
          </p:nvCxnSpPr>
          <p:spPr>
            <a:xfrm>
              <a:off x="9265466" y="4509982"/>
              <a:ext cx="832460" cy="733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9490400" y="4244830"/>
              <a:ext cx="325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否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265466" y="4707678"/>
            <a:ext cx="1425813" cy="770628"/>
            <a:chOff x="9265466" y="4707678"/>
            <a:chExt cx="1425813" cy="770628"/>
          </a:xfrm>
        </p:grpSpPr>
        <p:cxnSp>
          <p:nvCxnSpPr>
            <p:cNvPr id="28" name="直接箭头连接符 66"/>
            <p:cNvCxnSpPr>
              <a:stCxn id="9" idx="3"/>
              <a:endCxn id="16" idx="2"/>
            </p:cNvCxnSpPr>
            <p:nvPr/>
          </p:nvCxnSpPr>
          <p:spPr>
            <a:xfrm flipV="1">
              <a:off x="9265466" y="4707678"/>
              <a:ext cx="1425813" cy="739964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9726534" y="5201307"/>
              <a:ext cx="481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失败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426223" y="5784811"/>
            <a:ext cx="481335" cy="323707"/>
            <a:chOff x="8426223" y="5784811"/>
            <a:chExt cx="481335" cy="323707"/>
          </a:xfrm>
        </p:grpSpPr>
        <p:cxnSp>
          <p:nvCxnSpPr>
            <p:cNvPr id="31" name="直接箭头连接符 30"/>
            <p:cNvCxnSpPr>
              <a:stCxn id="9" idx="2"/>
              <a:endCxn id="15" idx="0"/>
            </p:cNvCxnSpPr>
            <p:nvPr/>
          </p:nvCxnSpPr>
          <p:spPr>
            <a:xfrm>
              <a:off x="8479082" y="5785970"/>
              <a:ext cx="0" cy="3225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8426223" y="5784811"/>
              <a:ext cx="481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成功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97544" y="1605051"/>
            <a:ext cx="5698002" cy="3139894"/>
            <a:chOff x="875060" y="4783572"/>
            <a:chExt cx="5698002" cy="3139894"/>
          </a:xfrm>
        </p:grpSpPr>
        <p:grpSp>
          <p:nvGrpSpPr>
            <p:cNvPr id="34" name="组合 33"/>
            <p:cNvGrpSpPr/>
            <p:nvPr/>
          </p:nvGrpSpPr>
          <p:grpSpPr>
            <a:xfrm>
              <a:off x="875060" y="4783572"/>
              <a:ext cx="5698002" cy="3139894"/>
              <a:chOff x="806778" y="1685854"/>
              <a:chExt cx="5652003" cy="3139894"/>
            </a:xfrm>
          </p:grpSpPr>
          <p:sp>
            <p:nvSpPr>
              <p:cNvPr id="36" name="矩形: 圆角 35"/>
              <p:cNvSpPr/>
              <p:nvPr/>
            </p:nvSpPr>
            <p:spPr>
              <a:xfrm>
                <a:off x="806778" y="1685855"/>
                <a:ext cx="5652003" cy="3139893"/>
              </a:xfrm>
              <a:prstGeom prst="roundRect">
                <a:avLst>
                  <a:gd name="adj" fmla="val 3205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504000" rIns="72000" bIns="72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获取请求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url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判断请求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url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中是否包含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login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，如果包含，说明是登录操作，放行。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获取请求头中的令牌（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token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判断令牌是否存在，如果不存在，返回错误结果（未登录）。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解析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token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，如果解析失败，返回错误结果（未登录）。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放行。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7" name="矩形: 对角圆角 36"/>
              <p:cNvSpPr/>
              <p:nvPr/>
            </p:nvSpPr>
            <p:spPr>
              <a:xfrm>
                <a:off x="806779" y="1685854"/>
                <a:ext cx="1205232" cy="408745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步骤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35" name="Shape 2627"/>
            <p:cNvSpPr/>
            <p:nvPr/>
          </p:nvSpPr>
          <p:spPr>
            <a:xfrm>
              <a:off x="1033294" y="4839422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登录校验</a:t>
            </a:r>
            <a:r>
              <a:rPr lang="en-US" altLang="zh-CN"/>
              <a:t>Interceptor-</a:t>
            </a:r>
            <a:r>
              <a:rPr lang="zh-CN" altLang="en-US"/>
              <a:t>测试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481" y="1519309"/>
            <a:ext cx="10074513" cy="3330229"/>
          </a:xfrm>
          <a:prstGeom prst="roundRect">
            <a:avLst>
              <a:gd name="adj" fmla="val 2674"/>
            </a:avLst>
          </a:prstGeom>
          <a:ln w="6350">
            <a:solidFill>
              <a:schemeClr val="tx1"/>
            </a:solidFill>
            <a:prstDash val="dash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057" y="2830215"/>
            <a:ext cx="8053606" cy="3565209"/>
          </a:xfrm>
          <a:prstGeom prst="roundRect">
            <a:avLst>
              <a:gd name="adj" fmla="val 335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登录功能</a:t>
            </a:r>
            <a:endParaRPr lang="en-US" altLang="zh-CN"/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登录校验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异常处理</a:t>
            </a:r>
            <a:endParaRPr lang="en-US" altLang="zh-CN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5232400" y="2687087"/>
            <a:ext cx="2302608" cy="574859"/>
          </a:xfrm>
        </p:spPr>
        <p:txBody>
          <a:bodyPr/>
          <a:lstStyle/>
          <a:p>
            <a:r>
              <a:rPr lang="zh-CN" altLang="en-US"/>
              <a:t>异常处理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171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262626"/>
                </a:solidFill>
                <a:sym typeface="Consolas" panose="020B0609020204030204" pitchFamily="49" charset="0"/>
              </a:rPr>
              <a:t>程序开发过程中不可避免的会遇到异常现象</a:t>
            </a:r>
            <a:endParaRPr lang="en-US" altLang="zh-CN">
              <a:solidFill>
                <a:srgbClr val="262626"/>
              </a:solidFill>
              <a:sym typeface="Consolas" panose="020B0609020204030204" pitchFamily="49" charset="0"/>
            </a:endParaRPr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048" y="2176564"/>
            <a:ext cx="10015904" cy="1899471"/>
          </a:xfrm>
          <a:prstGeom prst="roundRect">
            <a:avLst>
              <a:gd name="adj" fmla="val 4632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37" y="3359308"/>
            <a:ext cx="9733085" cy="3066287"/>
          </a:xfrm>
          <a:prstGeom prst="roundRect">
            <a:avLst>
              <a:gd name="adj" fmla="val 319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11" name="思想气泡: 云 10"/>
          <p:cNvSpPr/>
          <p:nvPr/>
        </p:nvSpPr>
        <p:spPr>
          <a:xfrm>
            <a:off x="6298223" y="4721470"/>
            <a:ext cx="1685192" cy="668215"/>
          </a:xfrm>
          <a:prstGeom prst="cloudCallout">
            <a:avLst>
              <a:gd name="adj1" fmla="val -71441"/>
              <a:gd name="adj2" fmla="val 6907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出现异常时，默认返回的结果不符合规范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334586" y="2768759"/>
            <a:ext cx="5466080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登录功能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142550" y="2749881"/>
            <a:ext cx="5760538" cy="95202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现在各层代码出现的异常，我们是如何处理的？</a:t>
            </a:r>
            <a:endParaRPr lang="zh-CN" altLang="en-US"/>
          </a:p>
        </p:txBody>
      </p:sp>
      <p:sp>
        <p:nvSpPr>
          <p:cNvPr id="8" name="矩形: 对角圆角 7"/>
          <p:cNvSpPr/>
          <p:nvPr/>
        </p:nvSpPr>
        <p:spPr>
          <a:xfrm>
            <a:off x="5460023" y="4170486"/>
            <a:ext cx="2584939" cy="416169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对角圆角 9"/>
          <p:cNvSpPr/>
          <p:nvPr/>
        </p:nvSpPr>
        <p:spPr>
          <a:xfrm>
            <a:off x="5460022" y="5008684"/>
            <a:ext cx="2584939" cy="416169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对角圆角 11"/>
          <p:cNvSpPr/>
          <p:nvPr/>
        </p:nvSpPr>
        <p:spPr>
          <a:xfrm>
            <a:off x="5460022" y="5829298"/>
            <a:ext cx="2584939" cy="416169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箭头: 下 12"/>
          <p:cNvSpPr/>
          <p:nvPr/>
        </p:nvSpPr>
        <p:spPr>
          <a:xfrm>
            <a:off x="5934807" y="3792417"/>
            <a:ext cx="325315" cy="35169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/>
          <p:cNvSpPr/>
          <p:nvPr/>
        </p:nvSpPr>
        <p:spPr>
          <a:xfrm>
            <a:off x="5934807" y="4642338"/>
            <a:ext cx="325315" cy="35169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/>
          <p:cNvSpPr/>
          <p:nvPr/>
        </p:nvSpPr>
        <p:spPr>
          <a:xfrm>
            <a:off x="5934807" y="5451229"/>
            <a:ext cx="325315" cy="35169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/>
          <p:cNvSpPr/>
          <p:nvPr/>
        </p:nvSpPr>
        <p:spPr>
          <a:xfrm rot="10800000">
            <a:off x="7162793" y="5448298"/>
            <a:ext cx="325315" cy="35169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/>
          <p:cNvSpPr/>
          <p:nvPr/>
        </p:nvSpPr>
        <p:spPr>
          <a:xfrm rot="10800000">
            <a:off x="7162792" y="4627685"/>
            <a:ext cx="325315" cy="35169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/>
          <p:cNvSpPr/>
          <p:nvPr/>
        </p:nvSpPr>
        <p:spPr>
          <a:xfrm rot="10800000">
            <a:off x="7162792" y="3786554"/>
            <a:ext cx="325315" cy="35169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044961" y="5883493"/>
            <a:ext cx="1037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Exception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161325" y="3178314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未做处理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: 对角圆角 24"/>
          <p:cNvSpPr/>
          <p:nvPr/>
        </p:nvSpPr>
        <p:spPr>
          <a:xfrm>
            <a:off x="5095042" y="3607383"/>
            <a:ext cx="4276178" cy="2802601"/>
          </a:xfrm>
          <a:prstGeom prst="round2DiagRect">
            <a:avLst>
              <a:gd name="adj1" fmla="val 12567"/>
              <a:gd name="adj2" fmla="val 0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4727" y="3679796"/>
            <a:ext cx="2850127" cy="9068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00065 -0.12384 " pathEditMode="relative" rAng="0" ptsTypes="AA">
                                      <p:cBhvr>
                                        <p:cTn id="5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12384 L -0.00065 -0.24305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24305 L -0.00039 -0.32824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0" grpId="1"/>
      <p:bldP spid="20" grpId="2"/>
      <p:bldP spid="20" grpId="3"/>
      <p:bldP spid="20" grpId="4"/>
      <p:bldP spid="24" grpId="0"/>
      <p:bldP spid="2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142482" y="2789477"/>
            <a:ext cx="5760538" cy="95202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出现异常，该如何处理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08310" y="3566160"/>
            <a:ext cx="5028882" cy="1011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方案一：在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的方法中进行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try…catch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方案二：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362095" y="374149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代码臃肿，不推荐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20712" y="422422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00B05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简单、优雅，推荐</a:t>
            </a:r>
            <a:endParaRPr lang="zh-CN" altLang="en-US" sz="2000" dirty="0">
              <a:solidFill>
                <a:srgbClr val="00B05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!!文本框 5"/>
          <p:cNvSpPr txBox="1"/>
          <p:nvPr/>
        </p:nvSpPr>
        <p:spPr>
          <a:xfrm>
            <a:off x="5586984" y="4227238"/>
            <a:ext cx="16337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全局异常处理器</a:t>
            </a:r>
            <a:endParaRPr lang="zh-CN" altLang="en-US" sz="1600"/>
          </a:p>
        </p:txBody>
      </p:sp>
      <p:sp>
        <p:nvSpPr>
          <p:cNvPr id="4" name="矩形: 对角圆角 3"/>
          <p:cNvSpPr/>
          <p:nvPr/>
        </p:nvSpPr>
        <p:spPr>
          <a:xfrm>
            <a:off x="7482368" y="1638538"/>
            <a:ext cx="1853148" cy="335105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endParaRPr lang="zh-CN" altLang="en-US" sz="11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对角圆角 6"/>
          <p:cNvSpPr/>
          <p:nvPr/>
        </p:nvSpPr>
        <p:spPr>
          <a:xfrm>
            <a:off x="7482367" y="2313467"/>
            <a:ext cx="1853148" cy="335105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</a:t>
            </a:r>
            <a:endParaRPr lang="zh-CN" altLang="en-US" sz="11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对角圆角 7"/>
          <p:cNvSpPr/>
          <p:nvPr/>
        </p:nvSpPr>
        <p:spPr>
          <a:xfrm>
            <a:off x="7482367" y="2974238"/>
            <a:ext cx="1853148" cy="335105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</a:t>
            </a:r>
            <a:endParaRPr lang="zh-CN" altLang="en-US" sz="11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箭头: 下 8"/>
          <p:cNvSpPr/>
          <p:nvPr/>
        </p:nvSpPr>
        <p:spPr>
          <a:xfrm>
            <a:off x="7822741" y="1334111"/>
            <a:ext cx="233219" cy="28318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箭头: 下 9"/>
          <p:cNvSpPr/>
          <p:nvPr/>
        </p:nvSpPr>
        <p:spPr>
          <a:xfrm>
            <a:off x="7822741" y="2018480"/>
            <a:ext cx="233219" cy="28318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箭头: 下 10"/>
          <p:cNvSpPr/>
          <p:nvPr/>
        </p:nvSpPr>
        <p:spPr>
          <a:xfrm>
            <a:off x="7822741" y="2669811"/>
            <a:ext cx="233219" cy="28318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箭头: 下 11"/>
          <p:cNvSpPr/>
          <p:nvPr/>
        </p:nvSpPr>
        <p:spPr>
          <a:xfrm rot="10800000">
            <a:off x="8703087" y="2667451"/>
            <a:ext cx="233219" cy="28318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箭头: 下 12"/>
          <p:cNvSpPr/>
          <p:nvPr/>
        </p:nvSpPr>
        <p:spPr>
          <a:xfrm rot="10800000">
            <a:off x="8703086" y="2006681"/>
            <a:ext cx="233219" cy="28318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箭头: 下 13"/>
          <p:cNvSpPr/>
          <p:nvPr/>
        </p:nvSpPr>
        <p:spPr>
          <a:xfrm rot="10800000">
            <a:off x="8703086" y="1329390"/>
            <a:ext cx="233219" cy="28318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" name="文本框 19"/>
          <p:cNvSpPr txBox="1"/>
          <p:nvPr/>
        </p:nvSpPr>
        <p:spPr>
          <a:xfrm>
            <a:off x="9335514" y="3017876"/>
            <a:ext cx="829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Exception</a:t>
            </a:r>
            <a:endParaRPr lang="zh-CN" altLang="en-US" sz="11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: 对角圆角 15"/>
          <p:cNvSpPr/>
          <p:nvPr/>
        </p:nvSpPr>
        <p:spPr>
          <a:xfrm>
            <a:off x="7220712" y="1185119"/>
            <a:ext cx="3065600" cy="2256696"/>
          </a:xfrm>
          <a:prstGeom prst="round2DiagRect">
            <a:avLst>
              <a:gd name="adj1" fmla="val 12567"/>
              <a:gd name="adj2" fmla="val 0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文本框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全局异常处理器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6415868" y="1763019"/>
            <a:ext cx="5206156" cy="2597966"/>
          </a:xfrm>
          <a:prstGeom prst="roundRect">
            <a:avLst>
              <a:gd name="adj" fmla="val 2262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@RestControllerAdvice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GlobalExceptionHandler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@ExceptionHandler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ex.printStackTrace();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error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20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20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对不起</a:t>
            </a:r>
            <a:r>
              <a:rPr lang="en-US" altLang="zh-CN" sz="120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20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操作失败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,请</a:t>
            </a:r>
            <a:r>
              <a:rPr lang="zh-CN" altLang="en-US" sz="120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联系管理员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对角圆角 6"/>
          <p:cNvSpPr/>
          <p:nvPr/>
        </p:nvSpPr>
        <p:spPr>
          <a:xfrm>
            <a:off x="847210" y="5934898"/>
            <a:ext cx="10626752" cy="527447"/>
          </a:xfrm>
          <a:prstGeom prst="round2DiagRect">
            <a:avLst>
              <a:gd name="adj1" fmla="val 27733"/>
              <a:gd name="adj2" fmla="val 0"/>
            </a:avLst>
          </a:prstGeom>
          <a:solidFill>
            <a:srgbClr val="FF0000">
              <a:alpha val="23137"/>
            </a:srgb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@RestControllerAdvice = @ControllerAdvice + @ResponseBody</a:t>
            </a:r>
            <a:endParaRPr lang="zh-CN" altLang="en-US" sz="140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对角圆角 7"/>
          <p:cNvSpPr/>
          <p:nvPr/>
        </p:nvSpPr>
        <p:spPr>
          <a:xfrm>
            <a:off x="957217" y="2465206"/>
            <a:ext cx="2584939" cy="416169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对角圆角 8"/>
          <p:cNvSpPr/>
          <p:nvPr/>
        </p:nvSpPr>
        <p:spPr>
          <a:xfrm>
            <a:off x="957216" y="3303404"/>
            <a:ext cx="2584939" cy="416169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对角圆角 9"/>
          <p:cNvSpPr/>
          <p:nvPr/>
        </p:nvSpPr>
        <p:spPr>
          <a:xfrm>
            <a:off x="957216" y="4124018"/>
            <a:ext cx="2584939" cy="416169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箭头: 下 10"/>
          <p:cNvSpPr/>
          <p:nvPr/>
        </p:nvSpPr>
        <p:spPr>
          <a:xfrm>
            <a:off x="1432001" y="2022661"/>
            <a:ext cx="325315" cy="416169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1432001" y="2937058"/>
            <a:ext cx="325315" cy="35169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/>
          <p:cNvSpPr/>
          <p:nvPr/>
        </p:nvSpPr>
        <p:spPr>
          <a:xfrm>
            <a:off x="1432001" y="3745949"/>
            <a:ext cx="325315" cy="35169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/>
          <p:cNvSpPr/>
          <p:nvPr/>
        </p:nvSpPr>
        <p:spPr>
          <a:xfrm rot="10800000">
            <a:off x="2659987" y="3743018"/>
            <a:ext cx="325315" cy="35169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/>
          <p:cNvSpPr/>
          <p:nvPr/>
        </p:nvSpPr>
        <p:spPr>
          <a:xfrm rot="10800000">
            <a:off x="2659986" y="2922405"/>
            <a:ext cx="325315" cy="35169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/>
          <p:cNvSpPr/>
          <p:nvPr/>
        </p:nvSpPr>
        <p:spPr>
          <a:xfrm rot="10800000">
            <a:off x="2659984" y="2016797"/>
            <a:ext cx="325315" cy="416169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对角圆角 17"/>
          <p:cNvSpPr/>
          <p:nvPr/>
        </p:nvSpPr>
        <p:spPr>
          <a:xfrm>
            <a:off x="4277779" y="2346460"/>
            <a:ext cx="1562919" cy="575945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全局异常处理器</a:t>
            </a:r>
            <a:endParaRPr lang="zh-CN" altLang="en-US" sz="1400"/>
          </a:p>
        </p:txBody>
      </p:sp>
      <p:sp>
        <p:nvSpPr>
          <p:cNvPr id="19" name="箭头: 右 18"/>
          <p:cNvSpPr/>
          <p:nvPr/>
        </p:nvSpPr>
        <p:spPr>
          <a:xfrm>
            <a:off x="3665256" y="2462066"/>
            <a:ext cx="501161" cy="307776"/>
          </a:xfrm>
          <a:prstGeom prst="rightArrow">
            <a:avLst>
              <a:gd name="adj1" fmla="val 50000"/>
              <a:gd name="adj2" fmla="val 8546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42155" y="4178213"/>
            <a:ext cx="1037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Exception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对角圆角 20"/>
          <p:cNvSpPr/>
          <p:nvPr/>
        </p:nvSpPr>
        <p:spPr>
          <a:xfrm>
            <a:off x="847210" y="1802467"/>
            <a:ext cx="5066640" cy="3055906"/>
          </a:xfrm>
          <a:prstGeom prst="round2DiagRect">
            <a:avLst>
              <a:gd name="adj1" fmla="val 6837"/>
              <a:gd name="adj2" fmla="val 0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下 1"/>
          <p:cNvSpPr/>
          <p:nvPr/>
        </p:nvSpPr>
        <p:spPr>
          <a:xfrm rot="10800000">
            <a:off x="4896579" y="2016796"/>
            <a:ext cx="325315" cy="30445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15868" y="1797696"/>
            <a:ext cx="5206156" cy="304452"/>
          </a:xfrm>
          <a:prstGeom prst="rect">
            <a:avLst/>
          </a:prstGeom>
          <a:solidFill>
            <a:srgbClr val="FF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23530" y="2634432"/>
            <a:ext cx="5189350" cy="304452"/>
          </a:xfrm>
          <a:prstGeom prst="rect">
            <a:avLst/>
          </a:prstGeom>
          <a:solidFill>
            <a:srgbClr val="FF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96296E-6 L -0.00065 -0.12384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12384 L -0.00065 -0.24305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24305 L 0.09128 -0.2469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xit" presetSubtype="3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7" grpId="0"/>
      <p:bldP spid="17" grpId="1"/>
      <p:bldP spid="17" grpId="2"/>
      <p:bldP spid="17" grpId="3"/>
      <p:bldP spid="17" grpId="4"/>
      <p:bldP spid="2" grpId="0" animBg="1"/>
      <p:bldP spid="4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全局异常处理器</a:t>
            </a:r>
            <a:endParaRPr lang="en-US" altLang="zh-CN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@RestControllerAdvice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@ExceptionHandler</a:t>
            </a:r>
            <a:endParaRPr lang="zh-CN" altLang="en-US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</a:t>
            </a:r>
            <a:r>
              <a:rPr lang="en-US" altLang="zh-CN"/>
              <a:t>-</a:t>
            </a:r>
            <a:r>
              <a:rPr lang="zh-CN" altLang="en-US"/>
              <a:t>需求</a:t>
            </a:r>
            <a:endParaRPr lang="zh-CN" altLang="en-US"/>
          </a:p>
        </p:txBody>
      </p:sp>
      <p:pic>
        <p:nvPicPr>
          <p:cNvPr id="3" name="!!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9644" y="1684942"/>
            <a:ext cx="9421272" cy="45839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</a:t>
            </a:r>
            <a:r>
              <a:rPr lang="en-US" altLang="zh-CN"/>
              <a:t>-</a:t>
            </a:r>
            <a:r>
              <a:rPr lang="zh-CN" altLang="en-US"/>
              <a:t>思路</a:t>
            </a:r>
            <a:endParaRPr lang="zh-CN" altLang="en-US"/>
          </a:p>
        </p:txBody>
      </p:sp>
      <p:sp>
        <p:nvSpPr>
          <p:cNvPr id="4" name="箭头: 右 3"/>
          <p:cNvSpPr/>
          <p:nvPr/>
        </p:nvSpPr>
        <p:spPr>
          <a:xfrm>
            <a:off x="4552232" y="4955518"/>
            <a:ext cx="371461" cy="612742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7397912" y="5020155"/>
            <a:ext cx="486190" cy="612742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/>
          <p:cNvSpPr/>
          <p:nvPr/>
        </p:nvSpPr>
        <p:spPr>
          <a:xfrm>
            <a:off x="10148719" y="5015082"/>
            <a:ext cx="437040" cy="612742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1518320" y="4955518"/>
            <a:ext cx="339483" cy="612742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1030" y="4842351"/>
            <a:ext cx="780070" cy="786974"/>
            <a:chOff x="1288572" y="3466291"/>
            <a:chExt cx="1076475" cy="108600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10660554" y="4717897"/>
            <a:ext cx="1099038" cy="1207111"/>
            <a:chOff x="10096217" y="3657600"/>
            <a:chExt cx="1099038" cy="1207111"/>
          </a:xfrm>
        </p:grpSpPr>
        <p:sp>
          <p:nvSpPr>
            <p:cNvPr id="12" name="流程图: 磁盘 11"/>
            <p:cNvSpPr/>
            <p:nvPr/>
          </p:nvSpPr>
          <p:spPr>
            <a:xfrm>
              <a:off x="10096217" y="4347521"/>
              <a:ext cx="1099038" cy="51719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!!流程图: 数据库"/>
            <p:cNvSpPr/>
            <p:nvPr/>
          </p:nvSpPr>
          <p:spPr>
            <a:xfrm>
              <a:off x="10096217" y="4004115"/>
              <a:ext cx="1099038" cy="51719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数据库</a:t>
              </a:r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" name="流程图: 磁盘 13"/>
            <p:cNvSpPr/>
            <p:nvPr/>
          </p:nvSpPr>
          <p:spPr>
            <a:xfrm>
              <a:off x="10096217" y="3657600"/>
              <a:ext cx="1099038" cy="51719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!!矩形: 对角圆角 11"/>
          <p:cNvSpPr/>
          <p:nvPr/>
        </p:nvSpPr>
        <p:spPr>
          <a:xfrm>
            <a:off x="1955360" y="4017354"/>
            <a:ext cx="2493020" cy="2435465"/>
          </a:xfrm>
          <a:prstGeom prst="round2DiagRect">
            <a:avLst>
              <a:gd name="adj1" fmla="val 5127"/>
              <a:gd name="adj2" fmla="val 0"/>
            </a:avLst>
          </a:prstGeom>
          <a:solidFill>
            <a:srgbClr val="FFC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接收并封装参数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方法进行登录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 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: 对角圆角 15"/>
          <p:cNvSpPr/>
          <p:nvPr/>
        </p:nvSpPr>
        <p:spPr>
          <a:xfrm>
            <a:off x="1950007" y="4017354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LoginController</a:t>
            </a:r>
            <a:endParaRPr lang="zh-CN" altLang="en-US" sz="1200" b="1"/>
          </a:p>
        </p:txBody>
      </p:sp>
      <p:sp>
        <p:nvSpPr>
          <p:cNvPr id="17" name="!!矩形: 对角圆角 10"/>
          <p:cNvSpPr/>
          <p:nvPr/>
        </p:nvSpPr>
        <p:spPr>
          <a:xfrm>
            <a:off x="5027545" y="4017354"/>
            <a:ext cx="2296448" cy="2435466"/>
          </a:xfrm>
          <a:prstGeom prst="round2DiagRect">
            <a:avLst>
              <a:gd name="adj1" fmla="val 4450"/>
              <a:gd name="adj2" fmla="val 0"/>
            </a:avLst>
          </a:prstGeom>
          <a:solidFill>
            <a:srgbClr val="FFF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接口查询用户信息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!!矩形: 对角圆角 39"/>
          <p:cNvSpPr/>
          <p:nvPr/>
        </p:nvSpPr>
        <p:spPr>
          <a:xfrm>
            <a:off x="5027544" y="4017354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EmpService</a:t>
            </a:r>
            <a:endParaRPr lang="zh-CN" altLang="en-US" sz="1200" b="1"/>
          </a:p>
        </p:txBody>
      </p:sp>
      <p:sp>
        <p:nvSpPr>
          <p:cNvPr id="19" name="!!矩形: 对角圆角 9"/>
          <p:cNvSpPr/>
          <p:nvPr/>
        </p:nvSpPr>
        <p:spPr>
          <a:xfrm>
            <a:off x="7958020" y="4017354"/>
            <a:ext cx="2104457" cy="2435465"/>
          </a:xfrm>
          <a:prstGeom prst="round2DiagRect">
            <a:avLst>
              <a:gd name="adj1" fmla="val 7243"/>
              <a:gd name="adj2" fmla="val 0"/>
            </a:avLst>
          </a:prstGeom>
          <a:solidFill>
            <a:srgbClr val="CCE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* from emp where username = ? and password = ? ;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对角圆角 19"/>
          <p:cNvSpPr/>
          <p:nvPr/>
        </p:nvSpPr>
        <p:spPr>
          <a:xfrm>
            <a:off x="7958020" y="4017354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EmpMapper</a:t>
            </a:r>
            <a:endParaRPr lang="zh-CN" altLang="en-US" sz="1200" b="1"/>
          </a:p>
        </p:txBody>
      </p:sp>
      <p:pic>
        <p:nvPicPr>
          <p:cNvPr id="21" name="!!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232" y="1349483"/>
            <a:ext cx="3237202" cy="24354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74897" y="5786508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@PostMapping</a:t>
            </a:r>
            <a:endParaRPr lang="zh-CN" altLang="en-US" sz="12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74897" y="6063507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@RequestBody</a:t>
            </a:r>
            <a:endParaRPr lang="zh-CN" altLang="en-US" sz="12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</a:t>
            </a:r>
            <a:r>
              <a:rPr lang="en-US" altLang="zh-CN"/>
              <a:t>-</a:t>
            </a:r>
            <a:r>
              <a:rPr lang="zh-CN" altLang="en-US"/>
              <a:t>实现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646" y="1622730"/>
            <a:ext cx="9398977" cy="2275471"/>
          </a:xfrm>
          <a:prstGeom prst="roundRect">
            <a:avLst>
              <a:gd name="adj" fmla="val 3143"/>
            </a:avLst>
          </a:prstGeom>
          <a:ln w="6350">
            <a:solidFill>
              <a:schemeClr val="tx1"/>
            </a:solidFill>
            <a:prstDash val="dash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r="1881"/>
          <a:stretch>
            <a:fillRect/>
          </a:stretch>
        </p:blipFill>
        <p:spPr>
          <a:xfrm>
            <a:off x="861645" y="4102157"/>
            <a:ext cx="9398977" cy="1325995"/>
          </a:xfrm>
          <a:prstGeom prst="roundRect">
            <a:avLst>
              <a:gd name="adj" fmla="val 605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r="18213"/>
          <a:stretch>
            <a:fillRect/>
          </a:stretch>
        </p:blipFill>
        <p:spPr>
          <a:xfrm>
            <a:off x="861645" y="5632108"/>
            <a:ext cx="9398977" cy="891617"/>
          </a:xfrm>
          <a:prstGeom prst="roundRect">
            <a:avLst>
              <a:gd name="adj" fmla="val 7792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31" name="矩形: 对角圆角 30"/>
          <p:cNvSpPr/>
          <p:nvPr/>
        </p:nvSpPr>
        <p:spPr>
          <a:xfrm>
            <a:off x="9219634" y="3566812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LoginController</a:t>
            </a:r>
            <a:endParaRPr lang="zh-CN" altLang="en-US" sz="1200" b="1"/>
          </a:p>
        </p:txBody>
      </p:sp>
      <p:sp>
        <p:nvSpPr>
          <p:cNvPr id="32" name="!!矩形: 对角圆角 39"/>
          <p:cNvSpPr/>
          <p:nvPr/>
        </p:nvSpPr>
        <p:spPr>
          <a:xfrm>
            <a:off x="9219634" y="5097636"/>
            <a:ext cx="10497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EmpService</a:t>
            </a:r>
            <a:endParaRPr lang="zh-CN" altLang="en-US" sz="1200" b="1"/>
          </a:p>
        </p:txBody>
      </p:sp>
      <p:sp>
        <p:nvSpPr>
          <p:cNvPr id="33" name="矩形: 对角圆角 32"/>
          <p:cNvSpPr/>
          <p:nvPr/>
        </p:nvSpPr>
        <p:spPr>
          <a:xfrm>
            <a:off x="9210842" y="6192864"/>
            <a:ext cx="1049780" cy="339653"/>
          </a:xfrm>
          <a:prstGeom prst="round2DiagRect">
            <a:avLst>
              <a:gd name="adj1" fmla="val 21844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EmpMapper</a:t>
            </a:r>
            <a:endParaRPr lang="zh-CN" altLang="en-US" sz="1200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COMMONDATA" val="eyJoZGlkIjoiMTc5MTM3YjdkNmI2YjIyNjJmMDdjYzBlYzBiMzIxOGU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7975</Words>
  <Application>WPS 演示</Application>
  <PresentationFormat>宽屏</PresentationFormat>
  <Paragraphs>1204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64</vt:i4>
      </vt:variant>
    </vt:vector>
  </HeadingPairs>
  <TitlesOfParts>
    <vt:vector size="97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Alibaba PuHuiTi Medium</vt:lpstr>
      <vt:lpstr>阿里巴巴普惠体</vt:lpstr>
      <vt:lpstr>Segoe UI</vt:lpstr>
      <vt:lpstr>微软雅黑</vt:lpstr>
      <vt:lpstr>Verdana</vt:lpstr>
      <vt:lpstr>Alibaba PuHuiTi M</vt:lpstr>
      <vt:lpstr>华文楷体</vt:lpstr>
      <vt:lpstr>Alibaba PuHuiTi</vt:lpstr>
      <vt:lpstr>Segoe UI Light</vt:lpstr>
      <vt:lpstr>微软雅黑 Light</vt:lpstr>
      <vt:lpstr>Arial Unicode MS</vt:lpstr>
      <vt:lpstr>等线</vt:lpstr>
      <vt:lpstr>汉仪尚巍流云体简</vt:lpstr>
      <vt:lpstr>Alibaba PuHuiTi R</vt:lpstr>
      <vt:lpstr>Segoe Print</vt:lpstr>
      <vt:lpstr>Gill Sans</vt:lpstr>
      <vt:lpstr>Arial</vt:lpstr>
      <vt:lpstr>Consolas</vt:lpstr>
      <vt:lpstr>Gill Sans MT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Web后端开发</vt:lpstr>
      <vt:lpstr>PowerPoint 演示文稿</vt:lpstr>
      <vt:lpstr>PowerPoint 演示文稿</vt:lpstr>
      <vt:lpstr>PowerPoint 演示文稿</vt:lpstr>
      <vt:lpstr>PowerPoint 演示文稿</vt:lpstr>
      <vt:lpstr>登录功能</vt:lpstr>
      <vt:lpstr>登录-需求</vt:lpstr>
      <vt:lpstr>登录-思路</vt:lpstr>
      <vt:lpstr>登录-实现</vt:lpstr>
      <vt:lpstr>登录-测试</vt:lpstr>
      <vt:lpstr>联调测试</vt:lpstr>
      <vt:lpstr>PowerPoint 演示文稿</vt:lpstr>
      <vt:lpstr>问题分析</vt:lpstr>
      <vt:lpstr>登录校验</vt:lpstr>
      <vt:lpstr>登录校验</vt:lpstr>
      <vt:lpstr>登录校验</vt:lpstr>
      <vt:lpstr>会话技术</vt:lpstr>
      <vt:lpstr>会话跟踪方案对比</vt:lpstr>
      <vt:lpstr>会话跟踪方案对比</vt:lpstr>
      <vt:lpstr>会话跟踪方案对比</vt:lpstr>
      <vt:lpstr>会话跟踪方案对比</vt:lpstr>
      <vt:lpstr>令牌技术</vt:lpstr>
      <vt:lpstr>登录校验</vt:lpstr>
      <vt:lpstr>JWT</vt:lpstr>
      <vt:lpstr>JWT</vt:lpstr>
      <vt:lpstr>JWT-生成</vt:lpstr>
      <vt:lpstr>JWT-校验</vt:lpstr>
      <vt:lpstr>PowerPoint 演示文稿</vt:lpstr>
      <vt:lpstr>登录-生成令牌</vt:lpstr>
      <vt:lpstr>登录-生成令牌-测试</vt:lpstr>
      <vt:lpstr>PowerPoint 演示文稿</vt:lpstr>
      <vt:lpstr>登录校验</vt:lpstr>
      <vt:lpstr>过滤器(Filter)</vt:lpstr>
      <vt:lpstr>登录校验</vt:lpstr>
      <vt:lpstr>登录校验</vt:lpstr>
      <vt:lpstr>PowerPoint 演示文稿</vt:lpstr>
      <vt:lpstr>PowerPoint 演示文稿</vt:lpstr>
      <vt:lpstr>登录校验</vt:lpstr>
      <vt:lpstr>Filter执行流程</vt:lpstr>
      <vt:lpstr>Filter拦截路径</vt:lpstr>
      <vt:lpstr>过滤器链</vt:lpstr>
      <vt:lpstr>PowerPoint 演示文稿</vt:lpstr>
      <vt:lpstr>登录校验</vt:lpstr>
      <vt:lpstr>登录校验Filter</vt:lpstr>
      <vt:lpstr>登录校验Filter-流程</vt:lpstr>
      <vt:lpstr>登录校验Filter-测试</vt:lpstr>
      <vt:lpstr>登录校验</vt:lpstr>
      <vt:lpstr>登录校验</vt:lpstr>
      <vt:lpstr>拦截器(Interceptor)</vt:lpstr>
      <vt:lpstr>PowerPoint 演示文稿</vt:lpstr>
      <vt:lpstr>登录校验</vt:lpstr>
      <vt:lpstr>拦截器-拦截路径</vt:lpstr>
      <vt:lpstr>拦截器-执行流程</vt:lpstr>
      <vt:lpstr>登录校验</vt:lpstr>
      <vt:lpstr>登录校验Interceptor</vt:lpstr>
      <vt:lpstr>登录校验Interceptor-测试</vt:lpstr>
      <vt:lpstr>PowerPoint 演示文稿</vt:lpstr>
      <vt:lpstr>异常处理</vt:lpstr>
      <vt:lpstr>异常处理</vt:lpstr>
      <vt:lpstr>PowerPoint 演示文稿</vt:lpstr>
      <vt:lpstr>PowerPoint 演示文稿</vt:lpstr>
      <vt:lpstr>全局异常处理器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七彩的河</cp:lastModifiedBy>
  <cp:revision>9506</cp:revision>
  <dcterms:created xsi:type="dcterms:W3CDTF">2020-03-31T02:23:00Z</dcterms:created>
  <dcterms:modified xsi:type="dcterms:W3CDTF">2023-07-30T11:23:39Z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22A6C366120F41119319600DE6A79636_12</vt:lpwstr>
  </property>
  <property fmtid="{D5CDD505-2E9C-101B-9397-08002B2CF9AE}" pid="3" name="KSOProductBuildVer">
    <vt:lpwstr>2052-12.1.0.15120</vt:lpwstr>
  </property>
</Properties>
</file>