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31"/>
    <p:restoredTop sz="96327"/>
  </p:normalViewPr>
  <p:slideViewPr>
    <p:cSldViewPr snapToGrid="0" snapToObjects="1">
      <p:cViewPr>
        <p:scale>
          <a:sx n="107" d="100"/>
          <a:sy n="107" d="100"/>
        </p:scale>
        <p:origin x="42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6DF1-CE13-074F-BE4C-13A6542DE25C}"/>
              </a:ext>
            </a:extLst>
          </p:cNvPr>
          <p:cNvSpPr>
            <a:spLocks noGrp="1"/>
          </p:cNvSpPr>
          <p:nvPr>
            <p:ph type="ctrTitle"/>
          </p:nvPr>
        </p:nvSpPr>
        <p:spPr/>
        <p:txBody>
          <a:bodyPr/>
          <a:lstStyle/>
          <a:p>
            <a:r>
              <a:rPr lang="en-CN" dirty="0"/>
              <a:t>The study of car accidents</a:t>
            </a:r>
          </a:p>
        </p:txBody>
      </p:sp>
      <p:sp>
        <p:nvSpPr>
          <p:cNvPr id="3" name="Subtitle 2">
            <a:extLst>
              <a:ext uri="{FF2B5EF4-FFF2-40B4-BE49-F238E27FC236}">
                <a16:creationId xmlns:a16="http://schemas.microsoft.com/office/drawing/2014/main" id="{9EABE4DA-57E6-4B46-89B6-54D6F456DE00}"/>
              </a:ext>
            </a:extLst>
          </p:cNvPr>
          <p:cNvSpPr>
            <a:spLocks noGrp="1"/>
          </p:cNvSpPr>
          <p:nvPr>
            <p:ph type="subTitle" idx="1"/>
          </p:nvPr>
        </p:nvSpPr>
        <p:spPr/>
        <p:txBody>
          <a:bodyPr/>
          <a:lstStyle/>
          <a:p>
            <a:r>
              <a:rPr lang="en-CN" dirty="0"/>
              <a:t>Data science Capston</a:t>
            </a:r>
          </a:p>
          <a:p>
            <a:r>
              <a:rPr lang="en-CN" dirty="0"/>
              <a:t>Zihan Ni</a:t>
            </a:r>
          </a:p>
        </p:txBody>
      </p:sp>
    </p:spTree>
    <p:extLst>
      <p:ext uri="{BB962C8B-B14F-4D97-AF65-F5344CB8AC3E}">
        <p14:creationId xmlns:p14="http://schemas.microsoft.com/office/powerpoint/2010/main" val="76265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5003-AE41-F443-8CE8-D1B479539B66}"/>
              </a:ext>
            </a:extLst>
          </p:cNvPr>
          <p:cNvSpPr>
            <a:spLocks noGrp="1"/>
          </p:cNvSpPr>
          <p:nvPr>
            <p:ph type="title"/>
          </p:nvPr>
        </p:nvSpPr>
        <p:spPr/>
        <p:txBody>
          <a:bodyPr/>
          <a:lstStyle/>
          <a:p>
            <a:r>
              <a:rPr lang="en-CN" dirty="0"/>
              <a:t>The Severity of Car Accidents and Regulations</a:t>
            </a:r>
          </a:p>
        </p:txBody>
      </p:sp>
      <p:sp>
        <p:nvSpPr>
          <p:cNvPr id="3" name="Content Placeholder 2">
            <a:extLst>
              <a:ext uri="{FF2B5EF4-FFF2-40B4-BE49-F238E27FC236}">
                <a16:creationId xmlns:a16="http://schemas.microsoft.com/office/drawing/2014/main" id="{457CB9DD-2018-0C44-8FD4-06C9BEED1741}"/>
              </a:ext>
            </a:extLst>
          </p:cNvPr>
          <p:cNvSpPr>
            <a:spLocks noGrp="1"/>
          </p:cNvSpPr>
          <p:nvPr>
            <p:ph idx="1"/>
          </p:nvPr>
        </p:nvSpPr>
        <p:spPr/>
        <p:txBody>
          <a:bodyPr/>
          <a:lstStyle/>
          <a:p>
            <a:r>
              <a:rPr lang="en-CN" sz="2400" dirty="0"/>
              <a:t>The car Accidents kill more than 90 people a day in US</a:t>
            </a:r>
          </a:p>
          <a:p>
            <a:pPr marL="0" indent="0">
              <a:buNone/>
            </a:pPr>
            <a:endParaRPr lang="en-CN" sz="2400" dirty="0"/>
          </a:p>
          <a:p>
            <a:r>
              <a:rPr lang="en-CN" sz="2400" dirty="0"/>
              <a:t>It kills about 1.35 million people all over the world</a:t>
            </a:r>
          </a:p>
          <a:p>
            <a:endParaRPr lang="en-CN" sz="2400" dirty="0"/>
          </a:p>
          <a:p>
            <a:r>
              <a:rPr lang="en-CN" sz="2400" dirty="0"/>
              <a:t>The study of weather, road condition, and light condition would be used for everyone and also government to help regulate the car accidents</a:t>
            </a:r>
          </a:p>
          <a:p>
            <a:endParaRPr lang="en-CN" dirty="0"/>
          </a:p>
        </p:txBody>
      </p:sp>
    </p:spTree>
    <p:extLst>
      <p:ext uri="{BB962C8B-B14F-4D97-AF65-F5344CB8AC3E}">
        <p14:creationId xmlns:p14="http://schemas.microsoft.com/office/powerpoint/2010/main" val="282480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42F8-F7C6-7D4B-B059-7221684ECA22}"/>
              </a:ext>
            </a:extLst>
          </p:cNvPr>
          <p:cNvSpPr>
            <a:spLocks noGrp="1"/>
          </p:cNvSpPr>
          <p:nvPr>
            <p:ph type="title"/>
          </p:nvPr>
        </p:nvSpPr>
        <p:spPr/>
        <p:txBody>
          <a:bodyPr/>
          <a:lstStyle/>
          <a:p>
            <a:r>
              <a:rPr lang="en-CN" dirty="0"/>
              <a:t>Data Cleaning</a:t>
            </a:r>
          </a:p>
        </p:txBody>
      </p:sp>
      <p:sp>
        <p:nvSpPr>
          <p:cNvPr id="3" name="Content Placeholder 2">
            <a:extLst>
              <a:ext uri="{FF2B5EF4-FFF2-40B4-BE49-F238E27FC236}">
                <a16:creationId xmlns:a16="http://schemas.microsoft.com/office/drawing/2014/main" id="{5D3F247A-3BB4-9C4E-96E6-5C113F8ED5F5}"/>
              </a:ext>
            </a:extLst>
          </p:cNvPr>
          <p:cNvSpPr>
            <a:spLocks noGrp="1"/>
          </p:cNvSpPr>
          <p:nvPr>
            <p:ph idx="1"/>
          </p:nvPr>
        </p:nvSpPr>
        <p:spPr/>
        <p:txBody>
          <a:bodyPr>
            <a:normAutofit/>
          </a:bodyPr>
          <a:lstStyle/>
          <a:p>
            <a:r>
              <a:rPr lang="en-CN" sz="2400" dirty="0"/>
              <a:t>According to the data from </a:t>
            </a:r>
            <a:r>
              <a:rPr lang="en-US" sz="2400" dirty="0">
                <a:hlinkClick r:id="rId2"/>
              </a:rPr>
              <a:t>https://s3.us.cloud-object-storage.appdomain.cloud/cf-courses-data/CognitiveClass/DP0701EN/version-2/Data-Collisions.csv</a:t>
            </a:r>
            <a:r>
              <a:rPr lang="en-US" sz="2400" dirty="0"/>
              <a:t>, the reports from car accidents were listed.</a:t>
            </a:r>
          </a:p>
          <a:p>
            <a:r>
              <a:rPr lang="en-US" sz="2400" dirty="0"/>
              <a:t>Firstly, create a new data base only contain the 3 columns, which are weather, LIGHTCOND, and ROADCOND. </a:t>
            </a:r>
          </a:p>
          <a:p>
            <a:r>
              <a:rPr lang="en-US" sz="2400" dirty="0"/>
              <a:t>Secondly, clear the data row that has missing values. </a:t>
            </a:r>
            <a:endParaRPr lang="en-CN" sz="2400" dirty="0"/>
          </a:p>
        </p:txBody>
      </p:sp>
    </p:spTree>
    <p:extLst>
      <p:ext uri="{BB962C8B-B14F-4D97-AF65-F5344CB8AC3E}">
        <p14:creationId xmlns:p14="http://schemas.microsoft.com/office/powerpoint/2010/main" val="295368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C3BA2-EB15-1B4A-80E6-6E998BDA5F90}"/>
              </a:ext>
            </a:extLst>
          </p:cNvPr>
          <p:cNvSpPr>
            <a:spLocks noGrp="1"/>
          </p:cNvSpPr>
          <p:nvPr>
            <p:ph type="title"/>
          </p:nvPr>
        </p:nvSpPr>
        <p:spPr>
          <a:xfrm>
            <a:off x="903514" y="3665054"/>
            <a:ext cx="9697586" cy="1048459"/>
          </a:xfrm>
        </p:spPr>
        <p:txBody>
          <a:bodyPr anchor="ctr">
            <a:normAutofit/>
          </a:bodyPr>
          <a:lstStyle/>
          <a:p>
            <a:r>
              <a:rPr lang="en-CN" sz="3600"/>
              <a:t>Grouping Data</a:t>
            </a:r>
          </a:p>
        </p:txBody>
      </p:sp>
      <p:pic>
        <p:nvPicPr>
          <p:cNvPr id="9" name="Picture 8" descr="A screenshot of a cell phone&#10;&#10;Description automatically generated">
            <a:extLst>
              <a:ext uri="{FF2B5EF4-FFF2-40B4-BE49-F238E27FC236}">
                <a16:creationId xmlns:a16="http://schemas.microsoft.com/office/drawing/2014/main" id="{CC666EEF-239F-274A-8E42-20EA0C4EE784}"/>
              </a:ext>
            </a:extLst>
          </p:cNvPr>
          <p:cNvPicPr>
            <a:picLocks noChangeAspect="1"/>
          </p:cNvPicPr>
          <p:nvPr/>
        </p:nvPicPr>
        <p:blipFill>
          <a:blip r:embed="rId2"/>
          <a:stretch>
            <a:fillRect/>
          </a:stretch>
        </p:blipFill>
        <p:spPr>
          <a:xfrm>
            <a:off x="819015" y="1120458"/>
            <a:ext cx="2307698" cy="2331009"/>
          </a:xfrm>
          <a:prstGeom prst="rect">
            <a:avLst/>
          </a:prstGeom>
        </p:spPr>
      </p:pic>
      <p:sp>
        <p:nvSpPr>
          <p:cNvPr id="16" name="Freeform: Shape 15">
            <a:extLst>
              <a:ext uri="{FF2B5EF4-FFF2-40B4-BE49-F238E27FC236}">
                <a16:creationId xmlns:a16="http://schemas.microsoft.com/office/drawing/2014/main" id="{00106F80-B138-4C27-AEAE-350D5506E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611062" y="710273"/>
            <a:ext cx="2308583" cy="2084882"/>
          </a:xfrm>
          <a:custGeom>
            <a:avLst/>
            <a:gdLst>
              <a:gd name="connsiteX0" fmla="*/ 462 w 2308583"/>
              <a:gd name="connsiteY0" fmla="*/ 2084882 h 2084882"/>
              <a:gd name="connsiteX1" fmla="*/ 2308583 w 2308583"/>
              <a:gd name="connsiteY1" fmla="*/ 2084882 h 2084882"/>
              <a:gd name="connsiteX2" fmla="*/ 2308583 w 2308583"/>
              <a:gd name="connsiteY2" fmla="*/ 0 h 2084882"/>
              <a:gd name="connsiteX3" fmla="*/ 2022607 w 2308583"/>
              <a:gd name="connsiteY3" fmla="*/ 0 h 2084882"/>
              <a:gd name="connsiteX4" fmla="*/ 2022607 w 2308583"/>
              <a:gd name="connsiteY4" fmla="*/ 1813955 h 2084882"/>
              <a:gd name="connsiteX5" fmla="*/ 0 w 2308583"/>
              <a:gd name="connsiteY5" fmla="*/ 1813023 h 2084882"/>
              <a:gd name="connsiteX6" fmla="*/ 462 w 2308583"/>
              <a:gd name="connsiteY6" fmla="*/ 2084882 h 208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583" h="2084882">
                <a:moveTo>
                  <a:pt x="462" y="2084882"/>
                </a:moveTo>
                <a:lnTo>
                  <a:pt x="2308583" y="2084882"/>
                </a:lnTo>
                <a:lnTo>
                  <a:pt x="2308583" y="0"/>
                </a:lnTo>
                <a:lnTo>
                  <a:pt x="2022607" y="0"/>
                </a:lnTo>
                <a:lnTo>
                  <a:pt x="2022607" y="1813955"/>
                </a:lnTo>
                <a:lnTo>
                  <a:pt x="0" y="1813023"/>
                </a:lnTo>
                <a:cubicBezTo>
                  <a:pt x="923" y="1906853"/>
                  <a:pt x="-462" y="1991052"/>
                  <a:pt x="462" y="2084882"/>
                </a:cubicBezTo>
                <a:close/>
              </a:path>
            </a:pathLst>
          </a:custGeom>
          <a:solidFill>
            <a:schemeClr val="tx1">
              <a:lumMod val="75000"/>
              <a:lumOff val="25000"/>
            </a:schemeClr>
          </a:solidFill>
          <a:ln w="0">
            <a:noFill/>
            <a:prstDash val="solid"/>
            <a:round/>
            <a:headEnd/>
            <a:tailEnd/>
          </a:ln>
        </p:spPr>
      </p:sp>
      <p:pic>
        <p:nvPicPr>
          <p:cNvPr id="7" name="Picture 6" descr="A screenshot of a cell phone&#10;&#10;Description automatically generated">
            <a:extLst>
              <a:ext uri="{FF2B5EF4-FFF2-40B4-BE49-F238E27FC236}">
                <a16:creationId xmlns:a16="http://schemas.microsoft.com/office/drawing/2014/main" id="{2850D0B4-0363-604D-8804-C3DF7DFACFD8}"/>
              </a:ext>
            </a:extLst>
          </p:cNvPr>
          <p:cNvPicPr>
            <a:picLocks noChangeAspect="1"/>
          </p:cNvPicPr>
          <p:nvPr/>
        </p:nvPicPr>
        <p:blipFill>
          <a:blip r:embed="rId3"/>
          <a:stretch>
            <a:fillRect/>
          </a:stretch>
        </p:blipFill>
        <p:spPr>
          <a:xfrm>
            <a:off x="4653114" y="701818"/>
            <a:ext cx="2908995" cy="272718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E922DFC-A062-E847-AD67-2D374AA721F3}"/>
              </a:ext>
            </a:extLst>
          </p:cNvPr>
          <p:cNvPicPr>
            <a:picLocks noChangeAspect="1"/>
          </p:cNvPicPr>
          <p:nvPr/>
        </p:nvPicPr>
        <p:blipFill>
          <a:blip r:embed="rId4"/>
          <a:stretch>
            <a:fillRect/>
          </a:stretch>
        </p:blipFill>
        <p:spPr>
          <a:xfrm>
            <a:off x="9183353" y="710273"/>
            <a:ext cx="2071566" cy="2367505"/>
          </a:xfrm>
          <a:prstGeom prst="rect">
            <a:avLst/>
          </a:prstGeom>
        </p:spPr>
      </p:pic>
      <p:sp>
        <p:nvSpPr>
          <p:cNvPr id="18" name="Freeform: Shape 17">
            <a:extLst>
              <a:ext uri="{FF2B5EF4-FFF2-40B4-BE49-F238E27FC236}">
                <a16:creationId xmlns:a16="http://schemas.microsoft.com/office/drawing/2014/main" id="{DABC7F38-C8B8-4C20-82BE-82A52FF9C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292517" y="1071683"/>
            <a:ext cx="2308583" cy="2379788"/>
          </a:xfrm>
          <a:custGeom>
            <a:avLst/>
            <a:gdLst>
              <a:gd name="connsiteX0" fmla="*/ 2308583 w 2308583"/>
              <a:gd name="connsiteY0" fmla="*/ 0 h 2379788"/>
              <a:gd name="connsiteX1" fmla="*/ 2022607 w 2308583"/>
              <a:gd name="connsiteY1" fmla="*/ 0 h 2379788"/>
              <a:gd name="connsiteX2" fmla="*/ 2022607 w 2308583"/>
              <a:gd name="connsiteY2" fmla="*/ 2108861 h 2379788"/>
              <a:gd name="connsiteX3" fmla="*/ 0 w 2308583"/>
              <a:gd name="connsiteY3" fmla="*/ 2107929 h 2379788"/>
              <a:gd name="connsiteX4" fmla="*/ 462 w 2308583"/>
              <a:gd name="connsiteY4" fmla="*/ 2379788 h 2379788"/>
              <a:gd name="connsiteX5" fmla="*/ 2308583 w 2308583"/>
              <a:gd name="connsiteY5" fmla="*/ 2379788 h 237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2379788">
                <a:moveTo>
                  <a:pt x="2308583" y="0"/>
                </a:moveTo>
                <a:lnTo>
                  <a:pt x="2022607" y="0"/>
                </a:lnTo>
                <a:lnTo>
                  <a:pt x="2022607" y="2108861"/>
                </a:lnTo>
                <a:lnTo>
                  <a:pt x="0" y="2107929"/>
                </a:lnTo>
                <a:cubicBezTo>
                  <a:pt x="923" y="2201759"/>
                  <a:pt x="-462" y="2285958"/>
                  <a:pt x="462" y="2379788"/>
                </a:cubicBezTo>
                <a:lnTo>
                  <a:pt x="2308583" y="2379788"/>
                </a:lnTo>
                <a:close/>
              </a:path>
            </a:pathLst>
          </a:custGeom>
          <a:solidFill>
            <a:schemeClr val="tx1">
              <a:lumMod val="65000"/>
              <a:lumOff val="35000"/>
            </a:schemeClr>
          </a:solidFill>
          <a:ln w="0">
            <a:noFill/>
            <a:prstDash val="solid"/>
            <a:round/>
            <a:headEnd/>
            <a:tailEnd/>
          </a:ln>
        </p:spPr>
      </p:sp>
      <p:sp>
        <p:nvSpPr>
          <p:cNvPr id="3" name="Content Placeholder 2">
            <a:extLst>
              <a:ext uri="{FF2B5EF4-FFF2-40B4-BE49-F238E27FC236}">
                <a16:creationId xmlns:a16="http://schemas.microsoft.com/office/drawing/2014/main" id="{AC4464FC-2998-134E-BF8C-EFD1849CFEB2}"/>
              </a:ext>
            </a:extLst>
          </p:cNvPr>
          <p:cNvSpPr>
            <a:spLocks noGrp="1"/>
          </p:cNvSpPr>
          <p:nvPr>
            <p:ph idx="1"/>
          </p:nvPr>
        </p:nvSpPr>
        <p:spPr>
          <a:xfrm>
            <a:off x="903514" y="4735983"/>
            <a:ext cx="7118268" cy="1538527"/>
          </a:xfrm>
        </p:spPr>
        <p:txBody>
          <a:bodyPr>
            <a:normAutofit/>
          </a:bodyPr>
          <a:lstStyle/>
          <a:p>
            <a:r>
              <a:rPr lang="en-CN" sz="2400" dirty="0"/>
              <a:t>In order to have a better understading to use the graph to analyze the results, the data is grouped. </a:t>
            </a:r>
          </a:p>
        </p:txBody>
      </p:sp>
      <p:sp useBgFill="1">
        <p:nvSpPr>
          <p:cNvPr id="20" name="Rectangle 19">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23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8" name="Rectangle 17">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2A01E-B3CF-6446-86B2-0243D2C1E42F}"/>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Graph</a:t>
            </a:r>
          </a:p>
        </p:txBody>
      </p:sp>
      <p:sp>
        <p:nvSpPr>
          <p:cNvPr id="3" name="Content Placeholder 2">
            <a:extLst>
              <a:ext uri="{FF2B5EF4-FFF2-40B4-BE49-F238E27FC236}">
                <a16:creationId xmlns:a16="http://schemas.microsoft.com/office/drawing/2014/main" id="{ABCA76F9-6247-2B47-AF60-E982771A0B92}"/>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sz="2400" dirty="0"/>
              <a:t>In order to analyze the data, the pie chart would be used</a:t>
            </a:r>
            <a:r>
              <a:rPr lang="en-US" dirty="0"/>
              <a:t>.</a:t>
            </a:r>
          </a:p>
        </p:txBody>
      </p:sp>
      <p:pic>
        <p:nvPicPr>
          <p:cNvPr id="9" name="Picture 8" descr="A close up of a logo&#10;&#10;Description automatically generated">
            <a:extLst>
              <a:ext uri="{FF2B5EF4-FFF2-40B4-BE49-F238E27FC236}">
                <a16:creationId xmlns:a16="http://schemas.microsoft.com/office/drawing/2014/main" id="{216BDAED-2CBC-8442-8867-E782404D6465}"/>
              </a:ext>
            </a:extLst>
          </p:cNvPr>
          <p:cNvPicPr>
            <a:picLocks noChangeAspect="1"/>
          </p:cNvPicPr>
          <p:nvPr/>
        </p:nvPicPr>
        <p:blipFill>
          <a:blip r:embed="rId2"/>
          <a:stretch>
            <a:fillRect/>
          </a:stretch>
        </p:blipFill>
        <p:spPr>
          <a:xfrm>
            <a:off x="434936" y="1210566"/>
            <a:ext cx="3555130" cy="2337497"/>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50535469-F60D-E348-8CED-95911D91CEFA}"/>
              </a:ext>
            </a:extLst>
          </p:cNvPr>
          <p:cNvPicPr>
            <a:picLocks noChangeAspect="1"/>
          </p:cNvPicPr>
          <p:nvPr/>
        </p:nvPicPr>
        <p:blipFill>
          <a:blip r:embed="rId3"/>
          <a:stretch>
            <a:fillRect/>
          </a:stretch>
        </p:blipFill>
        <p:spPr>
          <a:xfrm>
            <a:off x="4311800" y="1350855"/>
            <a:ext cx="3561766" cy="2056918"/>
          </a:xfrm>
          <a:prstGeom prst="rect">
            <a:avLst/>
          </a:prstGeom>
        </p:spPr>
      </p:pic>
      <p:pic>
        <p:nvPicPr>
          <p:cNvPr id="5" name="Picture 4" descr="A close up of a logo&#10;&#10;Description automatically generated">
            <a:extLst>
              <a:ext uri="{FF2B5EF4-FFF2-40B4-BE49-F238E27FC236}">
                <a16:creationId xmlns:a16="http://schemas.microsoft.com/office/drawing/2014/main" id="{DBD6C2A9-412D-7A48-A0C8-AB4A8A41028E}"/>
              </a:ext>
            </a:extLst>
          </p:cNvPr>
          <p:cNvPicPr>
            <a:picLocks noChangeAspect="1"/>
          </p:cNvPicPr>
          <p:nvPr/>
        </p:nvPicPr>
        <p:blipFill>
          <a:blip r:embed="rId4"/>
          <a:stretch>
            <a:fillRect/>
          </a:stretch>
        </p:blipFill>
        <p:spPr>
          <a:xfrm>
            <a:off x="8195300" y="1413186"/>
            <a:ext cx="3561766" cy="1932257"/>
          </a:xfrm>
          <a:prstGeom prst="rect">
            <a:avLst/>
          </a:prstGeom>
        </p:spPr>
      </p:pic>
      <p:sp>
        <p:nvSpPr>
          <p:cNvPr id="20" name="Freeform: Shape 19">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2" name="Freeform: Shape 21">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8142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9695-43EA-2748-8607-C6C1EF82B01D}"/>
              </a:ext>
            </a:extLst>
          </p:cNvPr>
          <p:cNvSpPr>
            <a:spLocks noGrp="1"/>
          </p:cNvSpPr>
          <p:nvPr>
            <p:ph type="title"/>
          </p:nvPr>
        </p:nvSpPr>
        <p:spPr/>
        <p:txBody>
          <a:bodyPr/>
          <a:lstStyle/>
          <a:p>
            <a:r>
              <a:rPr lang="en-CN" dirty="0"/>
              <a:t>Result</a:t>
            </a:r>
          </a:p>
        </p:txBody>
      </p:sp>
      <p:sp>
        <p:nvSpPr>
          <p:cNvPr id="3" name="Content Placeholder 2">
            <a:extLst>
              <a:ext uri="{FF2B5EF4-FFF2-40B4-BE49-F238E27FC236}">
                <a16:creationId xmlns:a16="http://schemas.microsoft.com/office/drawing/2014/main" id="{F09C3471-91F1-4040-AAC0-0336F9EF140E}"/>
              </a:ext>
            </a:extLst>
          </p:cNvPr>
          <p:cNvSpPr>
            <a:spLocks noGrp="1"/>
          </p:cNvSpPr>
          <p:nvPr>
            <p:ph idx="1"/>
          </p:nvPr>
        </p:nvSpPr>
        <p:spPr/>
        <p:txBody>
          <a:bodyPr/>
          <a:lstStyle/>
          <a:p>
            <a:r>
              <a:rPr lang="en-US" dirty="0"/>
              <a:t>According to the first graph, which demonstrate the weather condition,  there are 111008, more than 50 percent, car accidents happen in a clear day. </a:t>
            </a:r>
          </a:p>
          <a:p>
            <a:r>
              <a:rPr lang="en-US" dirty="0"/>
              <a:t>The subsequent diagram shows number of the mishaps under various light conditions. For normal conviction, individuals would will in general hit the article without any lights out and about more than there is adequate light. Nonetheless, the mishaps that occur under the sunlight is more than 50 percent in all cases.</a:t>
            </a:r>
          </a:p>
          <a:p>
            <a:r>
              <a:rPr lang="en-US" dirty="0"/>
              <a:t>The third graph shows the light condition. The car accidents happened the most under there was enough daylight</a:t>
            </a:r>
          </a:p>
          <a:p>
            <a:endParaRPr lang="en-CN" dirty="0"/>
          </a:p>
        </p:txBody>
      </p:sp>
    </p:spTree>
    <p:extLst>
      <p:ext uri="{BB962C8B-B14F-4D97-AF65-F5344CB8AC3E}">
        <p14:creationId xmlns:p14="http://schemas.microsoft.com/office/powerpoint/2010/main" val="380540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68A96-22FB-7041-B7EF-1C8E563F112B}"/>
              </a:ext>
            </a:extLst>
          </p:cNvPr>
          <p:cNvSpPr>
            <a:spLocks noGrp="1"/>
          </p:cNvSpPr>
          <p:nvPr>
            <p:ph type="title"/>
          </p:nvPr>
        </p:nvSpPr>
        <p:spPr/>
        <p:txBody>
          <a:bodyPr/>
          <a:lstStyle/>
          <a:p>
            <a:r>
              <a:rPr lang="en-CN" dirty="0"/>
              <a:t>Discussion</a:t>
            </a:r>
          </a:p>
        </p:txBody>
      </p:sp>
      <p:sp>
        <p:nvSpPr>
          <p:cNvPr id="3" name="Content Placeholder 2">
            <a:extLst>
              <a:ext uri="{FF2B5EF4-FFF2-40B4-BE49-F238E27FC236}">
                <a16:creationId xmlns:a16="http://schemas.microsoft.com/office/drawing/2014/main" id="{D07A7486-357E-1446-9880-75C0CDE3C606}"/>
              </a:ext>
            </a:extLst>
          </p:cNvPr>
          <p:cNvSpPr>
            <a:spLocks noGrp="1"/>
          </p:cNvSpPr>
          <p:nvPr>
            <p:ph idx="1"/>
          </p:nvPr>
        </p:nvSpPr>
        <p:spPr/>
        <p:txBody>
          <a:bodyPr/>
          <a:lstStyle/>
          <a:p>
            <a:r>
              <a:rPr lang="en-US" dirty="0"/>
              <a:t>As indicated by the aftereffect of the diagram, the connection between climate, street condition, and light condition and the fender bender don't fit the basic conviction, which the mishap happens more in the blustery day, wet street, and helpless light condition. The three chart all demonstrates that individuals would cause more mishaps when they feel it is protected—radiant climate, dry street, enough light. Consequently, it is anticipated that individuals would mind less and drive quicker than the time that the climate, street, and light are not appropriate for driving. </a:t>
            </a:r>
            <a:r>
              <a:rPr lang="en-US"/>
              <a:t>Additionally, individuals may likewise stay away from to drive out and about when the climate, street, and light are bad, which may likewise cause the low pace of auto collisions.</a:t>
            </a:r>
            <a:endParaRPr lang="en-CN" dirty="0"/>
          </a:p>
        </p:txBody>
      </p:sp>
    </p:spTree>
    <p:extLst>
      <p:ext uri="{BB962C8B-B14F-4D97-AF65-F5344CB8AC3E}">
        <p14:creationId xmlns:p14="http://schemas.microsoft.com/office/powerpoint/2010/main" val="23552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52EB-B3FE-BF45-9A56-261BFB789BDA}"/>
              </a:ext>
            </a:extLst>
          </p:cNvPr>
          <p:cNvSpPr>
            <a:spLocks noGrp="1"/>
          </p:cNvSpPr>
          <p:nvPr>
            <p:ph type="title"/>
          </p:nvPr>
        </p:nvSpPr>
        <p:spPr/>
        <p:txBody>
          <a:bodyPr/>
          <a:lstStyle/>
          <a:p>
            <a:r>
              <a:rPr lang="en-CN" dirty="0"/>
              <a:t>Discussion</a:t>
            </a:r>
          </a:p>
        </p:txBody>
      </p:sp>
      <p:sp>
        <p:nvSpPr>
          <p:cNvPr id="3" name="Content Placeholder 2">
            <a:extLst>
              <a:ext uri="{FF2B5EF4-FFF2-40B4-BE49-F238E27FC236}">
                <a16:creationId xmlns:a16="http://schemas.microsoft.com/office/drawing/2014/main" id="{1AF2A2EE-8FEF-664B-8D7F-4935D5A54CD3}"/>
              </a:ext>
            </a:extLst>
          </p:cNvPr>
          <p:cNvSpPr>
            <a:spLocks noGrp="1"/>
          </p:cNvSpPr>
          <p:nvPr>
            <p:ph idx="1"/>
          </p:nvPr>
        </p:nvSpPr>
        <p:spPr/>
        <p:txBody>
          <a:bodyPr/>
          <a:lstStyle/>
          <a:p>
            <a:r>
              <a:rPr lang="en-US" dirty="0"/>
              <a:t>According to the result of the graph, the relationship between weather, road condition, and light condition and the car accident do not fit the common belief, which the accident happens more in the rainy day, wet road, and poor light condition. The three graph all indicates that people would cause more accidents when they feel it is safe—sunny weather, dry road, enough daylight. Therefore, it is predicted that people would care less and drive faster than the time that the weather, road, and light are not suitable for driving. Moreover, people might also avoid to drive on the road when the weather, road, and light are not good, which might also cause the low rate of car accidents. </a:t>
            </a:r>
          </a:p>
          <a:p>
            <a:endParaRPr lang="en-CN" dirty="0"/>
          </a:p>
        </p:txBody>
      </p:sp>
    </p:spTree>
    <p:extLst>
      <p:ext uri="{BB962C8B-B14F-4D97-AF65-F5344CB8AC3E}">
        <p14:creationId xmlns:p14="http://schemas.microsoft.com/office/powerpoint/2010/main" val="40269765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TotalTime>
  <Words>560</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The study of car accidents</vt:lpstr>
      <vt:lpstr>The Severity of Car Accidents and Regulations</vt:lpstr>
      <vt:lpstr>Data Cleaning</vt:lpstr>
      <vt:lpstr>Grouping Data</vt:lpstr>
      <vt:lpstr>Graph</vt:lpstr>
      <vt:lpstr>Result</vt:lpstr>
      <vt:lpstr>Discussion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of car accidents</dc:title>
  <dc:creator>微软</dc:creator>
  <cp:lastModifiedBy>微软</cp:lastModifiedBy>
  <cp:revision>2</cp:revision>
  <dcterms:created xsi:type="dcterms:W3CDTF">2020-08-24T02:28:45Z</dcterms:created>
  <dcterms:modified xsi:type="dcterms:W3CDTF">2020-08-24T02:34:03Z</dcterms:modified>
</cp:coreProperties>
</file>