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60" r:id="rId7"/>
    <p:sldId id="261" r:id="rId8"/>
    <p:sldId id="262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FF8D-D814-4110-B818-91A6FF4F1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3C8B7-1301-49FD-9855-D2985F31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52E-094B-40E0-98B1-27A28B48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F832-6D45-4855-AB9A-AB1AA4B2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7576-58A4-4243-B33B-2F7249FD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62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6387-45F5-46D3-9EEB-99F6D539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FD4CF-B8D7-46FC-ACBB-15540D58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F719-34D6-4B41-A04F-412379B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BA3F-B716-45A8-A99F-2078B2C6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1014A-F70D-4DD1-92F2-D181B762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73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BF6E1-36C5-4B3E-9E12-95A63169F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F3B88-C68B-4BFA-A2EA-B67CA370C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EDF0-B494-49D0-8C67-743EF86D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88652-BC0C-495C-A22A-85DBC74B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19127-EEDE-4871-8E76-E6D5DF1B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95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3D75-9B2E-4166-8797-C4616844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DE32-169A-468B-9332-361C31C9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CCE2-26E3-462C-9975-DCF5D969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7ED1-4EB4-430C-AD7A-CAE2DA8B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17CB-3865-44D4-B7D8-1E32C6A8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7FFE-E330-4F7C-AEA3-85906C98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0CC02-B3AF-4294-A55C-CF5A18E5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D446-5774-49C8-9D74-5FD04BF0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4ED2A-7FD5-43FF-BBA8-E0ABC48D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BC64-2ECD-498C-A9D0-491F7CA6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9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1AD1-7946-4955-A1AD-2692EE5A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94CF-A2CF-4460-9EAB-D395C449C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2DF2-BB99-4243-9241-5284339E6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89168-0245-4362-B9D5-8ACB0186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1E0A-ED23-4F75-AF07-D7663753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CE3F1-E9A8-438C-A1D9-07B9CDD7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9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F294-6A4C-4463-909B-6A9E32D4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F193-A67E-473D-9C05-1A804ACE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DC13-80F4-4D74-9181-D89B0B89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AE003-B1ED-4D8B-A1C0-0AEFEB7C3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4F4BD-98CF-47FB-BD99-218331FB8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7BD36-E641-499E-ADE3-5739561A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BDA26-FAE7-4669-87DE-D59E41AC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5D57D-B2CD-42A0-87C9-7BDE9AA0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6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5B5E-2F0E-4197-8F2A-E9C22669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84177-57B6-4054-ABC3-54832D65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6C745-B7A2-4BD7-A942-A22E7136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49DD-FC15-4106-8594-0EC86566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0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5FC5E-E5F5-4852-AFE9-2EC644D4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A1B4F-5431-41B2-869F-6FC4087D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04083-C325-462B-82E0-6A6027EF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94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F192-580A-4318-8A22-8084B5D7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4B57-F154-4BFA-8AA0-D45E96FC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7838-9FEF-44A9-B699-D59BBCD8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BDF0B-9976-4058-AE9D-E14498B0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74D7-E360-4EC3-B964-F1DA1D83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E6B96-1876-41F7-8F86-807B0288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83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A361-174F-4FCE-8A27-089CC910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91199-FBAD-4A59-9D72-1104A36F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374D8-EA7F-43AC-B0C5-3123B69CA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3B45C-BD9C-41CB-BC64-3ECD9F1F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F9E2-2034-4F1D-93EB-901ECAFD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3E95B-12A3-42DA-8F9E-0D643C5A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50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64EE9-A307-4C7C-941A-9D9218CC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A92AD-80B0-40A5-A1F2-BA12908D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A7D2-65B2-4164-87B4-3F3CC0FAD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30CB-A19C-4B2D-8BB5-B315069ECFD1}" type="datetimeFigureOut">
              <a:rPr lang="en-CA" smtClean="0"/>
              <a:t>2022-02-18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48D0-A816-44AA-9A8E-6E430B5E1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85D1A-48D5-40C9-AC28-B9B01E84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4E69E-8A4C-4F88-8714-F37E0B01E3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4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353C-AEC3-46EF-83A0-CE7506FFA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Superstore Analysis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34B44-3554-4D49-9D8A-9F68F25AD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Jason Patterson</a:t>
            </a:r>
          </a:p>
        </p:txBody>
      </p:sp>
    </p:spTree>
    <p:extLst>
      <p:ext uri="{BB962C8B-B14F-4D97-AF65-F5344CB8AC3E}">
        <p14:creationId xmlns:p14="http://schemas.microsoft.com/office/powerpoint/2010/main" val="166703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DAF0-2A27-4420-85FE-9E1A5947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D631-129E-44EA-80B1-307575377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overall impact of Tables’ performance is not impinging on Superstore’s profit potential on a large scale.  But at the end of the day, you get into business to make money, not to lose money.  Therefore, it would be to Superstores’ advantage to re-evaluate what they should have in inventory versus what they shouldn’t in relation to this sub-category.</a:t>
            </a:r>
          </a:p>
          <a:p>
            <a:pPr lvl="1"/>
            <a:r>
              <a:rPr lang="en-CA" dirty="0"/>
              <a:t>Benchmark what other competitors are doing in relation to this category to stay competitive</a:t>
            </a:r>
          </a:p>
          <a:p>
            <a:pPr lvl="2"/>
            <a:r>
              <a:rPr lang="en-CA" dirty="0"/>
              <a:t>Adopt their best practices, as it could potentially improve performance.</a:t>
            </a:r>
          </a:p>
          <a:p>
            <a:pPr lvl="1"/>
            <a:r>
              <a:rPr lang="en-CA" dirty="0"/>
              <a:t>Do not remove the sub-category entirely.  Maintain product diversity.</a:t>
            </a:r>
          </a:p>
        </p:txBody>
      </p:sp>
    </p:spTree>
    <p:extLst>
      <p:ext uri="{BB962C8B-B14F-4D97-AF65-F5344CB8AC3E}">
        <p14:creationId xmlns:p14="http://schemas.microsoft.com/office/powerpoint/2010/main" val="272268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B6C4-DF8F-484B-9487-EB6B1F98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Qualifying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31DD-022E-4180-A214-A4B82C52F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Superstore’s worst performing product category/item?</a:t>
            </a:r>
          </a:p>
          <a:p>
            <a:r>
              <a:rPr lang="en-CA" dirty="0"/>
              <a:t>What is the financial impact on Superstore’s overall profits?</a:t>
            </a:r>
          </a:p>
          <a:p>
            <a:r>
              <a:rPr lang="en-CA" dirty="0"/>
              <a:t>Should Superstore relinquish selling those products?</a:t>
            </a:r>
          </a:p>
        </p:txBody>
      </p:sp>
    </p:spTree>
    <p:extLst>
      <p:ext uri="{BB962C8B-B14F-4D97-AF65-F5344CB8AC3E}">
        <p14:creationId xmlns:p14="http://schemas.microsoft.com/office/powerpoint/2010/main" val="97467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C40C-3DD9-4E7F-90E4-B24F4CA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75C7-7C1D-49B4-8765-41E22A513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hypothesis of this analysis aims to predict that Furniture is the least profitable amongst all of Superstores’ 3 categories.  This performance is largely attributed to the low throughput of certain product items within the category, and the discount pricing strategy set in place by the Superstore management team.</a:t>
            </a:r>
          </a:p>
        </p:txBody>
      </p:sp>
    </p:spTree>
    <p:extLst>
      <p:ext uri="{BB962C8B-B14F-4D97-AF65-F5344CB8AC3E}">
        <p14:creationId xmlns:p14="http://schemas.microsoft.com/office/powerpoint/2010/main" val="38773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975E-E8B7-4D35-8610-7D214DB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High Level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0297C-1CFA-4292-8849-4D16EA8B3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Technology generates the highest profits for Superstore</a:t>
            </a:r>
          </a:p>
          <a:p>
            <a:r>
              <a:rPr lang="en-CA" dirty="0"/>
              <a:t>Furniture generates the lowest</a:t>
            </a:r>
          </a:p>
        </p:txBody>
      </p:sp>
      <p:pic>
        <p:nvPicPr>
          <p:cNvPr id="5" name="slide2" descr="Profit by Category">
            <a:extLst>
              <a:ext uri="{FF2B5EF4-FFF2-40B4-BE49-F238E27FC236}">
                <a16:creationId xmlns:a16="http://schemas.microsoft.com/office/drawing/2014/main" id="{1AEDFAEC-C3C1-4A59-B8BF-69DA570B27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9"/>
          <a:stretch/>
        </p:blipFill>
        <p:spPr>
          <a:xfrm>
            <a:off x="1877438" y="1825625"/>
            <a:ext cx="3297676" cy="41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9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F0BB-74A8-4FFA-8B0B-55D9F1FB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Deep Dive into the Sub Categories</a:t>
            </a:r>
          </a:p>
        </p:txBody>
      </p:sp>
      <p:pic>
        <p:nvPicPr>
          <p:cNvPr id="4" name="slide3" descr="Profits by Sub Category">
            <a:extLst>
              <a:ext uri="{FF2B5EF4-FFF2-40B4-BE49-F238E27FC236}">
                <a16:creationId xmlns:a16="http://schemas.microsoft.com/office/drawing/2014/main" id="{648B909A-5B6B-499B-BD42-D7FB18D18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"/>
          <a:stretch/>
        </p:blipFill>
        <p:spPr>
          <a:xfrm>
            <a:off x="838200" y="1825625"/>
            <a:ext cx="10515600" cy="45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0CE6-ABF5-46FB-8B9C-200052A7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Table Orders through the Years</a:t>
            </a:r>
          </a:p>
        </p:txBody>
      </p:sp>
      <p:pic>
        <p:nvPicPr>
          <p:cNvPr id="4" name="slide6" descr="Year-Over-Year Orders for Tables">
            <a:extLst>
              <a:ext uri="{FF2B5EF4-FFF2-40B4-BE49-F238E27FC236}">
                <a16:creationId xmlns:a16="http://schemas.microsoft.com/office/drawing/2014/main" id="{54B30B75-3114-4CFD-B044-1A4693BEA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9"/>
          <a:stretch/>
        </p:blipFill>
        <p:spPr>
          <a:xfrm>
            <a:off x="838200" y="1825624"/>
            <a:ext cx="10387519" cy="43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832845-3FF9-4A7F-82EE-4C1AAC32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Best of the Worst</a:t>
            </a:r>
          </a:p>
        </p:txBody>
      </p:sp>
      <p:pic>
        <p:nvPicPr>
          <p:cNvPr id="7" name="slide4" descr="Profit Performance: Tables (Worst Performing)">
            <a:extLst>
              <a:ext uri="{FF2B5EF4-FFF2-40B4-BE49-F238E27FC236}">
                <a16:creationId xmlns:a16="http://schemas.microsoft.com/office/drawing/2014/main" id="{329CD30F-6F4F-4E98-A409-7CA95F3EA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7"/>
          <a:stretch/>
        </p:blipFill>
        <p:spPr>
          <a:xfrm>
            <a:off x="838200" y="2188724"/>
            <a:ext cx="10515600" cy="30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1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C787-A482-4AEF-90A7-E63F6DF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Discounts in relation to Selling Price (Tables)</a:t>
            </a:r>
          </a:p>
        </p:txBody>
      </p:sp>
      <p:pic>
        <p:nvPicPr>
          <p:cNvPr id="4" name="slide7" descr="Product Cost and Impact of Discounts: Tables (Worst Performing)">
            <a:extLst>
              <a:ext uri="{FF2B5EF4-FFF2-40B4-BE49-F238E27FC236}">
                <a16:creationId xmlns:a16="http://schemas.microsoft.com/office/drawing/2014/main" id="{430C39C0-3AFF-48EB-BAA8-5646718A0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7"/>
          <a:stretch/>
        </p:blipFill>
        <p:spPr>
          <a:xfrm>
            <a:off x="838200" y="2247090"/>
            <a:ext cx="10515600" cy="34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4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E111-49C8-4FB6-9093-A5894AF9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Impact of Tables’ performance in relation to total Profits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16F0-4A09-4A5D-8EED-CDF2F23D6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9480" y="1825625"/>
            <a:ext cx="3834319" cy="3641320"/>
          </a:xfrm>
        </p:spPr>
        <p:txBody>
          <a:bodyPr/>
          <a:lstStyle/>
          <a:p>
            <a:r>
              <a:rPr lang="en-CA" dirty="0"/>
              <a:t>Total profits for Superstore: $1,658,609</a:t>
            </a:r>
          </a:p>
          <a:p>
            <a:r>
              <a:rPr lang="en-CA" dirty="0"/>
              <a:t>Total profits generated by Tables sub-category: -$59,201</a:t>
            </a:r>
          </a:p>
          <a:p>
            <a:r>
              <a:rPr lang="en-CA" dirty="0"/>
              <a:t>Overall impact on profits: 4%</a:t>
            </a:r>
          </a:p>
        </p:txBody>
      </p:sp>
      <p:pic>
        <p:nvPicPr>
          <p:cNvPr id="6" name="slide5" descr="Impact on Overall Profit">
            <a:extLst>
              <a:ext uri="{FF2B5EF4-FFF2-40B4-BE49-F238E27FC236}">
                <a16:creationId xmlns:a16="http://schemas.microsoft.com/office/drawing/2014/main" id="{9BDA1D2A-D065-4C35-8105-713C0CE7FF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28654"/>
            <a:ext cx="6331086" cy="48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Superstore Analysis Project 3</vt:lpstr>
      <vt:lpstr>Qualifying Questions</vt:lpstr>
      <vt:lpstr>Hypothesis</vt:lpstr>
      <vt:lpstr>High Level Analysis</vt:lpstr>
      <vt:lpstr>Deep Dive into the Sub Categories</vt:lpstr>
      <vt:lpstr>Table Orders through the Years</vt:lpstr>
      <vt:lpstr>Best of the Worst</vt:lpstr>
      <vt:lpstr>Discounts in relation to Selling Price (Tables)</vt:lpstr>
      <vt:lpstr>Impact of Tables’ performance in relation to total Profits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 Project 3</dc:title>
  <dc:creator>Jason Patterson</dc:creator>
  <cp:lastModifiedBy>Jason Patterson</cp:lastModifiedBy>
  <cp:revision>9</cp:revision>
  <dcterms:created xsi:type="dcterms:W3CDTF">2022-02-17T11:56:52Z</dcterms:created>
  <dcterms:modified xsi:type="dcterms:W3CDTF">2022-02-19T00:08:08Z</dcterms:modified>
</cp:coreProperties>
</file>