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2.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3.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4.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5.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6.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7.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8.xml" ContentType="application/vnd.openxmlformats-officedocument.presentationml.notesSlid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notesSlides/notesSlide9.xml" ContentType="application/vnd.openxmlformats-officedocument.presentationml.notesSlid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6" r:id="rId2"/>
    <p:sldId id="259" r:id="rId3"/>
    <p:sldId id="261" r:id="rId4"/>
    <p:sldId id="257" r:id="rId5"/>
    <p:sldId id="266" r:id="rId6"/>
    <p:sldId id="262" r:id="rId7"/>
    <p:sldId id="263" r:id="rId8"/>
    <p:sldId id="265" r:id="rId9"/>
    <p:sldId id="275" r:id="rId10"/>
    <p:sldId id="267" r:id="rId11"/>
    <p:sldId id="268" r:id="rId12"/>
    <p:sldId id="269" r:id="rId13"/>
    <p:sldId id="270" r:id="rId14"/>
    <p:sldId id="271" r:id="rId15"/>
    <p:sldId id="272" r:id="rId16"/>
    <p:sldId id="273" r:id="rId17"/>
    <p:sldId id="274" r:id="rId18"/>
    <p:sldId id="276"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4" autoAdjust="0"/>
    <p:restoredTop sz="95407" autoAdjust="0"/>
  </p:normalViewPr>
  <p:slideViewPr>
    <p:cSldViewPr snapToGrid="0">
      <p:cViewPr varScale="1">
        <p:scale>
          <a:sx n="59" d="100"/>
          <a:sy n="59" d="100"/>
        </p:scale>
        <p:origin x="594" y="6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file:///E:\Superstore%20Workbook%20revised.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E:\Superstore%20Workbook%20revised.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E:\Superstore%20Workbook%20revised.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E:\Superstore%20Workbook%20revised.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E:\Superstore%20Workbook%20revised.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E:\Superstore%20Workbook%20revised.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E:\Superstore%20Workbook%20revised.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Superstore%20Workbook%20revised.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Superstore%20Workbook%20revised.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Superstore%20Workbook%20revised.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Superstore%20Workbook%20revised.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Superstore%20Workbook%20revised.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Superstore%20Workbook%20revised.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Superstore%20Workbook%20revised.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Quantity (volume)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'Analysis &amp; Charts'!$A$6</c:f>
              <c:strCache>
                <c:ptCount val="1"/>
                <c:pt idx="0">
                  <c:v>Technology</c:v>
                </c:pt>
              </c:strCache>
            </c:strRef>
          </c:tx>
          <c:spPr>
            <a:solidFill>
              <a:schemeClr val="accent1"/>
            </a:solidFill>
            <a:ln>
              <a:noFill/>
            </a:ln>
            <a:effectLst/>
          </c:spPr>
          <c:invertIfNegative val="0"/>
          <c:cat>
            <c:strRef>
              <c:f>'Analysis &amp; Charts'!$B$5</c:f>
              <c:strCache>
                <c:ptCount val="1"/>
                <c:pt idx="0">
                  <c:v>Quantity (volume)</c:v>
                </c:pt>
              </c:strCache>
              <c:extLst/>
            </c:strRef>
          </c:cat>
          <c:val>
            <c:numRef>
              <c:f>'Analysis &amp; Charts'!$B$6</c:f>
              <c:numCache>
                <c:formatCode>_-* #,##0_-;\-* #,##0_-;_-* "-"??_-;_-@_-</c:formatCode>
                <c:ptCount val="1"/>
                <c:pt idx="0">
                  <c:v>16249</c:v>
                </c:pt>
              </c:numCache>
              <c:extLst/>
            </c:numRef>
          </c:val>
          <c:extLst>
            <c:ext xmlns:c16="http://schemas.microsoft.com/office/drawing/2014/chart" uri="{C3380CC4-5D6E-409C-BE32-E72D297353CC}">
              <c16:uniqueId val="{00000000-20F2-4F6E-963D-2E942B5BE27F}"/>
            </c:ext>
          </c:extLst>
        </c:ser>
        <c:ser>
          <c:idx val="1"/>
          <c:order val="1"/>
          <c:tx>
            <c:strRef>
              <c:f>'Analysis &amp; Charts'!$A$7</c:f>
              <c:strCache>
                <c:ptCount val="1"/>
                <c:pt idx="0">
                  <c:v>Office Supplies</c:v>
                </c:pt>
              </c:strCache>
            </c:strRef>
          </c:tx>
          <c:spPr>
            <a:solidFill>
              <a:schemeClr val="accent2"/>
            </a:solidFill>
            <a:ln>
              <a:noFill/>
            </a:ln>
            <a:effectLst/>
          </c:spPr>
          <c:invertIfNegative val="0"/>
          <c:cat>
            <c:strRef>
              <c:f>'Analysis &amp; Charts'!$B$5</c:f>
              <c:strCache>
                <c:ptCount val="1"/>
                <c:pt idx="0">
                  <c:v>Quantity (volume)</c:v>
                </c:pt>
              </c:strCache>
              <c:extLst/>
            </c:strRef>
          </c:cat>
          <c:val>
            <c:numRef>
              <c:f>'Analysis &amp; Charts'!$B$7</c:f>
              <c:numCache>
                <c:formatCode>_-* #,##0_-;\-* #,##0_-;_-* "-"??_-;_-@_-</c:formatCode>
                <c:ptCount val="1"/>
                <c:pt idx="0">
                  <c:v>50877</c:v>
                </c:pt>
              </c:numCache>
              <c:extLst/>
            </c:numRef>
          </c:val>
          <c:extLst>
            <c:ext xmlns:c16="http://schemas.microsoft.com/office/drawing/2014/chart" uri="{C3380CC4-5D6E-409C-BE32-E72D297353CC}">
              <c16:uniqueId val="{00000001-20F2-4F6E-963D-2E942B5BE27F}"/>
            </c:ext>
          </c:extLst>
        </c:ser>
        <c:ser>
          <c:idx val="2"/>
          <c:order val="2"/>
          <c:tx>
            <c:strRef>
              <c:f>'Analysis &amp; Charts'!$A$8</c:f>
              <c:strCache>
                <c:ptCount val="1"/>
                <c:pt idx="0">
                  <c:v>Furniture</c:v>
                </c:pt>
              </c:strCache>
            </c:strRef>
          </c:tx>
          <c:spPr>
            <a:solidFill>
              <a:schemeClr val="accent3"/>
            </a:solidFill>
            <a:ln>
              <a:noFill/>
            </a:ln>
            <a:effectLst/>
          </c:spPr>
          <c:invertIfNegative val="0"/>
          <c:cat>
            <c:strRef>
              <c:f>'Analysis &amp; Charts'!$B$5</c:f>
              <c:strCache>
                <c:ptCount val="1"/>
                <c:pt idx="0">
                  <c:v>Quantity (volume)</c:v>
                </c:pt>
              </c:strCache>
              <c:extLst/>
            </c:strRef>
          </c:cat>
          <c:val>
            <c:numRef>
              <c:f>'Analysis &amp; Charts'!$B$8</c:f>
              <c:numCache>
                <c:formatCode>_-* #,##0_-;\-* #,##0_-;_-* "-"??_-;_-@_-</c:formatCode>
                <c:ptCount val="1"/>
                <c:pt idx="0">
                  <c:v>16103</c:v>
                </c:pt>
              </c:numCache>
              <c:extLst/>
            </c:numRef>
          </c:val>
          <c:extLst>
            <c:ext xmlns:c16="http://schemas.microsoft.com/office/drawing/2014/chart" uri="{C3380CC4-5D6E-409C-BE32-E72D297353CC}">
              <c16:uniqueId val="{00000002-20F2-4F6E-963D-2E942B5BE27F}"/>
            </c:ext>
          </c:extLst>
        </c:ser>
        <c:dLbls>
          <c:showLegendKey val="0"/>
          <c:showVal val="0"/>
          <c:showCatName val="0"/>
          <c:showSerName val="0"/>
          <c:showPercent val="0"/>
          <c:showBubbleSize val="0"/>
        </c:dLbls>
        <c:gapWidth val="219"/>
        <c:overlap val="-27"/>
        <c:axId val="1311092528"/>
        <c:axId val="1311091696"/>
      </c:barChart>
      <c:catAx>
        <c:axId val="1311092528"/>
        <c:scaling>
          <c:orientation val="minMax"/>
        </c:scaling>
        <c:delete val="1"/>
        <c:axPos val="b"/>
        <c:numFmt formatCode="General" sourceLinked="1"/>
        <c:majorTickMark val="none"/>
        <c:minorTickMark val="none"/>
        <c:tickLblPos val="nextTo"/>
        <c:crossAx val="1311091696"/>
        <c:crosses val="autoZero"/>
        <c:auto val="1"/>
        <c:lblAlgn val="ctr"/>
        <c:lblOffset val="100"/>
        <c:noMultiLvlLbl val="0"/>
      </c:catAx>
      <c:valAx>
        <c:axId val="1311091696"/>
        <c:scaling>
          <c:orientation val="minMax"/>
        </c:scaling>
        <c:delete val="0"/>
        <c:axPos val="l"/>
        <c:majorGridlines>
          <c:spPr>
            <a:ln w="9525" cap="flat" cmpd="sng" algn="ctr">
              <a:solidFill>
                <a:schemeClr val="tx1">
                  <a:lumMod val="15000"/>
                  <a:lumOff val="85000"/>
                </a:schemeClr>
              </a:solidFill>
              <a:round/>
            </a:ln>
            <a:effectLst/>
          </c:spPr>
        </c:majorGridlines>
        <c:numFmt formatCode="_-* #,##0_-;\-* #,##0_-;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1109252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 Store Project 1.xlsx]Analysis &amp; Charts!PivotTable27</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 &amp; Charts'!$B$58</c:f>
              <c:strCache>
                <c:ptCount val="1"/>
                <c:pt idx="0">
                  <c:v>Sum of "profit" after discount</c:v>
                </c:pt>
              </c:strCache>
            </c:strRef>
          </c:tx>
          <c:spPr>
            <a:solidFill>
              <a:schemeClr val="accent1"/>
            </a:solidFill>
            <a:ln>
              <a:noFill/>
            </a:ln>
            <a:effectLst/>
          </c:spPr>
          <c:invertIfNegative val="0"/>
          <c:cat>
            <c:strRef>
              <c:f>'Analysis &amp; Charts'!$A$59:$A$76</c:f>
              <c:strCache>
                <c:ptCount val="17"/>
                <c:pt idx="0">
                  <c:v>Storage</c:v>
                </c:pt>
                <c:pt idx="1">
                  <c:v>Art</c:v>
                </c:pt>
                <c:pt idx="2">
                  <c:v>Binders</c:v>
                </c:pt>
                <c:pt idx="3">
                  <c:v>Paper</c:v>
                </c:pt>
                <c:pt idx="4">
                  <c:v>Furnishings</c:v>
                </c:pt>
                <c:pt idx="5">
                  <c:v>Labels</c:v>
                </c:pt>
                <c:pt idx="6">
                  <c:v>Supplies</c:v>
                </c:pt>
                <c:pt idx="7">
                  <c:v>Accessories</c:v>
                </c:pt>
                <c:pt idx="8">
                  <c:v>Bookcases</c:v>
                </c:pt>
                <c:pt idx="9">
                  <c:v>Machines</c:v>
                </c:pt>
                <c:pt idx="10">
                  <c:v>Chairs</c:v>
                </c:pt>
                <c:pt idx="11">
                  <c:v>Appliances</c:v>
                </c:pt>
                <c:pt idx="12">
                  <c:v>Phones</c:v>
                </c:pt>
                <c:pt idx="13">
                  <c:v>Copiers</c:v>
                </c:pt>
                <c:pt idx="14">
                  <c:v>Tables</c:v>
                </c:pt>
                <c:pt idx="15">
                  <c:v>Envelopes</c:v>
                </c:pt>
                <c:pt idx="16">
                  <c:v>Fasteners</c:v>
                </c:pt>
              </c:strCache>
            </c:strRef>
          </c:cat>
          <c:val>
            <c:numRef>
              <c:f>'Analysis &amp; Charts'!$B$59:$B$76</c:f>
              <c:numCache>
                <c:formatCode>_("$"* #,##0.00_);_("$"* \(#,##0.00\);_("$"* "-"??_);_(@_)</c:formatCode>
                <c:ptCount val="17"/>
                <c:pt idx="0">
                  <c:v>413043.77900000103</c:v>
                </c:pt>
                <c:pt idx="1">
                  <c:v>124857.19749999985</c:v>
                </c:pt>
                <c:pt idx="2">
                  <c:v>158337.95699999947</c:v>
                </c:pt>
                <c:pt idx="3">
                  <c:v>98491.008500000156</c:v>
                </c:pt>
                <c:pt idx="4">
                  <c:v>130538.68649999992</c:v>
                </c:pt>
                <c:pt idx="5">
                  <c:v>30638.84599999999</c:v>
                </c:pt>
                <c:pt idx="6">
                  <c:v>90169.80550000009</c:v>
                </c:pt>
                <c:pt idx="7">
                  <c:v>293391.85450000101</c:v>
                </c:pt>
                <c:pt idx="8">
                  <c:v>429369.74500000017</c:v>
                </c:pt>
                <c:pt idx="9">
                  <c:v>214145.58949999986</c:v>
                </c:pt>
                <c:pt idx="10">
                  <c:v>463992.57550000137</c:v>
                </c:pt>
                <c:pt idx="11">
                  <c:v>272455.57050000021</c:v>
                </c:pt>
                <c:pt idx="12">
                  <c:v>549803.09399999911</c:v>
                </c:pt>
                <c:pt idx="13">
                  <c:v>475820.26049999922</c:v>
                </c:pt>
                <c:pt idx="14">
                  <c:v>219702.4135</c:v>
                </c:pt>
                <c:pt idx="15">
                  <c:v>60215.68300000007</c:v>
                </c:pt>
                <c:pt idx="16">
                  <c:v>32691.360999999964</c:v>
                </c:pt>
              </c:numCache>
            </c:numRef>
          </c:val>
          <c:extLst>
            <c:ext xmlns:c16="http://schemas.microsoft.com/office/drawing/2014/chart" uri="{C3380CC4-5D6E-409C-BE32-E72D297353CC}">
              <c16:uniqueId val="{00000000-BE0A-4063-BD38-1C022EEC1A66}"/>
            </c:ext>
          </c:extLst>
        </c:ser>
        <c:dLbls>
          <c:showLegendKey val="0"/>
          <c:showVal val="0"/>
          <c:showCatName val="0"/>
          <c:showSerName val="0"/>
          <c:showPercent val="0"/>
          <c:showBubbleSize val="0"/>
        </c:dLbls>
        <c:gapWidth val="219"/>
        <c:overlap val="-27"/>
        <c:axId val="321537855"/>
        <c:axId val="321538271"/>
      </c:barChart>
      <c:lineChart>
        <c:grouping val="standard"/>
        <c:varyColors val="0"/>
        <c:ser>
          <c:idx val="1"/>
          <c:order val="1"/>
          <c:tx>
            <c:strRef>
              <c:f>'Analysis &amp; Charts'!$C$58</c:f>
              <c:strCache>
                <c:ptCount val="1"/>
                <c:pt idx="0">
                  <c:v>Sum of Returns</c:v>
                </c:pt>
              </c:strCache>
            </c:strRef>
          </c:tx>
          <c:spPr>
            <a:ln w="28575" cap="rnd">
              <a:solidFill>
                <a:schemeClr val="accent2"/>
              </a:solidFill>
              <a:round/>
            </a:ln>
            <a:effectLst/>
          </c:spPr>
          <c:marker>
            <c:symbol val="none"/>
          </c:marker>
          <c:cat>
            <c:strRef>
              <c:f>'Analysis &amp; Charts'!$A$59:$A$76</c:f>
              <c:strCache>
                <c:ptCount val="17"/>
                <c:pt idx="0">
                  <c:v>Storage</c:v>
                </c:pt>
                <c:pt idx="1">
                  <c:v>Art</c:v>
                </c:pt>
                <c:pt idx="2">
                  <c:v>Binders</c:v>
                </c:pt>
                <c:pt idx="3">
                  <c:v>Paper</c:v>
                </c:pt>
                <c:pt idx="4">
                  <c:v>Furnishings</c:v>
                </c:pt>
                <c:pt idx="5">
                  <c:v>Labels</c:v>
                </c:pt>
                <c:pt idx="6">
                  <c:v>Supplies</c:v>
                </c:pt>
                <c:pt idx="7">
                  <c:v>Accessories</c:v>
                </c:pt>
                <c:pt idx="8">
                  <c:v>Bookcases</c:v>
                </c:pt>
                <c:pt idx="9">
                  <c:v>Machines</c:v>
                </c:pt>
                <c:pt idx="10">
                  <c:v>Chairs</c:v>
                </c:pt>
                <c:pt idx="11">
                  <c:v>Appliances</c:v>
                </c:pt>
                <c:pt idx="12">
                  <c:v>Phones</c:v>
                </c:pt>
                <c:pt idx="13">
                  <c:v>Copiers</c:v>
                </c:pt>
                <c:pt idx="14">
                  <c:v>Tables</c:v>
                </c:pt>
                <c:pt idx="15">
                  <c:v>Envelopes</c:v>
                </c:pt>
                <c:pt idx="16">
                  <c:v>Fasteners</c:v>
                </c:pt>
              </c:strCache>
            </c:strRef>
          </c:cat>
          <c:val>
            <c:numRef>
              <c:f>'Analysis &amp; Charts'!$C$59:$C$76</c:f>
              <c:numCache>
                <c:formatCode>_("$"* #,##0.00_);_("$"* \(#,##0.00\);_("$"* "-"??_);_(@_)</c:formatCode>
                <c:ptCount val="17"/>
                <c:pt idx="0">
                  <c:v>218.76</c:v>
                </c:pt>
                <c:pt idx="1">
                  <c:v>33.06</c:v>
                </c:pt>
                <c:pt idx="2">
                  <c:v>25.419999999999998</c:v>
                </c:pt>
                <c:pt idx="3">
                  <c:v>12.28</c:v>
                </c:pt>
                <c:pt idx="4">
                  <c:v>6.98</c:v>
                </c:pt>
                <c:pt idx="5">
                  <c:v>0</c:v>
                </c:pt>
                <c:pt idx="6">
                  <c:v>0</c:v>
                </c:pt>
                <c:pt idx="7">
                  <c:v>0</c:v>
                </c:pt>
                <c:pt idx="8">
                  <c:v>0</c:v>
                </c:pt>
                <c:pt idx="9">
                  <c:v>0</c:v>
                </c:pt>
                <c:pt idx="10">
                  <c:v>0</c:v>
                </c:pt>
                <c:pt idx="11">
                  <c:v>0</c:v>
                </c:pt>
                <c:pt idx="12">
                  <c:v>0</c:v>
                </c:pt>
                <c:pt idx="13">
                  <c:v>0</c:v>
                </c:pt>
                <c:pt idx="14">
                  <c:v>0</c:v>
                </c:pt>
                <c:pt idx="15">
                  <c:v>0</c:v>
                </c:pt>
                <c:pt idx="16">
                  <c:v>0</c:v>
                </c:pt>
              </c:numCache>
            </c:numRef>
          </c:val>
          <c:smooth val="0"/>
          <c:extLst>
            <c:ext xmlns:c16="http://schemas.microsoft.com/office/drawing/2014/chart" uri="{C3380CC4-5D6E-409C-BE32-E72D297353CC}">
              <c16:uniqueId val="{00000001-BE0A-4063-BD38-1C022EEC1A66}"/>
            </c:ext>
          </c:extLst>
        </c:ser>
        <c:dLbls>
          <c:showLegendKey val="0"/>
          <c:showVal val="0"/>
          <c:showCatName val="0"/>
          <c:showSerName val="0"/>
          <c:showPercent val="0"/>
          <c:showBubbleSize val="0"/>
        </c:dLbls>
        <c:marker val="1"/>
        <c:smooth val="0"/>
        <c:axId val="4060575"/>
        <c:axId val="4063487"/>
      </c:lineChart>
      <c:catAx>
        <c:axId val="3215378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538271"/>
        <c:crosses val="autoZero"/>
        <c:auto val="1"/>
        <c:lblAlgn val="ctr"/>
        <c:lblOffset val="100"/>
        <c:noMultiLvlLbl val="0"/>
      </c:catAx>
      <c:valAx>
        <c:axId val="321538271"/>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1537855"/>
        <c:crosses val="autoZero"/>
        <c:crossBetween val="between"/>
      </c:valAx>
      <c:valAx>
        <c:axId val="4063487"/>
        <c:scaling>
          <c:orientation val="minMax"/>
        </c:scaling>
        <c:delete val="0"/>
        <c:axPos val="r"/>
        <c:numFmt formatCode="_(&quot;$&quot;* #,##0.00_);_(&quot;$&quot;* \(#,##0.00\);_(&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060575"/>
        <c:crosses val="max"/>
        <c:crossBetween val="between"/>
      </c:valAx>
      <c:catAx>
        <c:axId val="4060575"/>
        <c:scaling>
          <c:orientation val="minMax"/>
        </c:scaling>
        <c:delete val="1"/>
        <c:axPos val="b"/>
        <c:numFmt formatCode="General" sourceLinked="1"/>
        <c:majorTickMark val="out"/>
        <c:minorTickMark val="none"/>
        <c:tickLblPos val="nextTo"/>
        <c:crossAx val="4063487"/>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 Store Project 1.xlsx]Analysis &amp; Charts!PivotTable11</c:name>
    <c:fmtId val="6"/>
  </c:pivotSource>
  <c:chart>
    <c:autoTitleDeleted val="1"/>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c:spPr>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extLst>
            <c:ext xmlns:c15="http://schemas.microsoft.com/office/drawing/2012/chart" uri="{CE6537A1-D6FC-4f65-9D91-7224C49458BB}"/>
          </c:extLst>
        </c:dLbl>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pivotFmt>
      <c:pivotFmt>
        <c:idx val="17"/>
        <c:spPr>
          <a:solidFill>
            <a:schemeClr val="accent1"/>
          </a:solidFill>
          <a:ln>
            <a:noFill/>
          </a:ln>
          <a:effectLst>
            <a:outerShdw blurRad="254000" sx="102000" sy="102000" algn="ctr" rotWithShape="0">
              <a:prstClr val="black">
                <a:alpha val="20000"/>
              </a:prstClr>
            </a:outerShdw>
          </a:effectLst>
        </c:spPr>
      </c:pivotFmt>
    </c:pivotFmts>
    <c:plotArea>
      <c:layout/>
      <c:pieChart>
        <c:varyColors val="1"/>
        <c:ser>
          <c:idx val="0"/>
          <c:order val="0"/>
          <c:tx>
            <c:strRef>
              <c:f>'Analysis &amp; Charts'!$B$78</c:f>
              <c:strCache>
                <c:ptCount val="1"/>
                <c:pt idx="0">
                  <c:v>Count of Returns</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B7F0-4FBB-B05E-80D6B1F8DB3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B7F0-4FBB-B05E-80D6B1F8DB3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B7F0-4FBB-B05E-80D6B1F8DB3F}"/>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'Analysis &amp; Charts'!$A$79:$A$82</c:f>
              <c:strCache>
                <c:ptCount val="3"/>
                <c:pt idx="0">
                  <c:v>Consumer</c:v>
                </c:pt>
                <c:pt idx="1">
                  <c:v>Corporate</c:v>
                </c:pt>
                <c:pt idx="2">
                  <c:v>Home Office</c:v>
                </c:pt>
              </c:strCache>
            </c:strRef>
          </c:cat>
          <c:val>
            <c:numRef>
              <c:f>'Analysis &amp; Charts'!$B$79:$B$82</c:f>
              <c:numCache>
                <c:formatCode>0.00</c:formatCode>
                <c:ptCount val="3"/>
                <c:pt idx="0">
                  <c:v>12207</c:v>
                </c:pt>
                <c:pt idx="1">
                  <c:v>7061</c:v>
                </c:pt>
                <c:pt idx="2">
                  <c:v>4791</c:v>
                </c:pt>
              </c:numCache>
            </c:numRef>
          </c:val>
          <c:extLst>
            <c:ext xmlns:c16="http://schemas.microsoft.com/office/drawing/2014/chart" uri="{C3380CC4-5D6E-409C-BE32-E72D297353CC}">
              <c16:uniqueId val="{00000006-B7F0-4FBB-B05E-80D6B1F8DB3F}"/>
            </c:ext>
          </c:extLst>
        </c:ser>
        <c:ser>
          <c:idx val="1"/>
          <c:order val="1"/>
          <c:tx>
            <c:strRef>
              <c:f>'Analysis &amp; Charts'!$C$78</c:f>
              <c:strCache>
                <c:ptCount val="1"/>
                <c:pt idx="0">
                  <c:v>Sum of Returns2</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8-B7F0-4FBB-B05E-80D6B1F8DB3F}"/>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A-B7F0-4FBB-B05E-80D6B1F8DB3F}"/>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C-B7F0-4FBB-B05E-80D6B1F8DB3F}"/>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dLblPos val="ct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'Analysis &amp; Charts'!$A$79:$A$82</c:f>
              <c:strCache>
                <c:ptCount val="3"/>
                <c:pt idx="0">
                  <c:v>Consumer</c:v>
                </c:pt>
                <c:pt idx="1">
                  <c:v>Corporate</c:v>
                </c:pt>
                <c:pt idx="2">
                  <c:v>Home Office</c:v>
                </c:pt>
              </c:strCache>
            </c:strRef>
          </c:cat>
          <c:val>
            <c:numRef>
              <c:f>'Analysis &amp; Charts'!$C$79:$C$82</c:f>
              <c:numCache>
                <c:formatCode>_("$"* #,##0.00_);_("$"* \(#,##0.00\);_("$"* "-"??_);_(@_)</c:formatCode>
                <c:ptCount val="3"/>
                <c:pt idx="0">
                  <c:v>233.57999999999998</c:v>
                </c:pt>
                <c:pt idx="1">
                  <c:v>31.259999999999998</c:v>
                </c:pt>
                <c:pt idx="2">
                  <c:v>32.36</c:v>
                </c:pt>
              </c:numCache>
            </c:numRef>
          </c:val>
          <c:extLst>
            <c:ext xmlns:c16="http://schemas.microsoft.com/office/drawing/2014/chart" uri="{C3380CC4-5D6E-409C-BE32-E72D297353CC}">
              <c16:uniqueId val="{0000000D-B7F0-4FBB-B05E-80D6B1F8DB3F}"/>
            </c:ext>
          </c:extLst>
        </c:ser>
        <c:dLbls>
          <c:dLblPos val="ctr"/>
          <c:showLegendKey val="0"/>
          <c:showVal val="0"/>
          <c:showCatName val="0"/>
          <c:showSerName val="0"/>
          <c:showPercent val="1"/>
          <c:showBubbleSize val="0"/>
          <c:showLeaderLines val="1"/>
        </c:dLbls>
        <c:firstSliceAng val="0"/>
      </c:pieChart>
      <c:spPr>
        <a:noFill/>
        <a:ln>
          <a:noFill/>
        </a:ln>
        <a:effectLst/>
      </c:spPr>
    </c:plotArea>
    <c:legend>
      <c:legendPos val="r"/>
      <c:overlay val="0"/>
      <c:spPr>
        <a:solidFill>
          <a:schemeClr val="lt1">
            <a:lumMod val="95000"/>
            <a:alpha val="39000"/>
          </a:schemeClr>
        </a:solidFill>
        <a:ln>
          <a:noFill/>
        </a:ln>
        <a:effectLst/>
      </c:spPr>
      <c:txPr>
        <a:bodyPr rot="0" spcFirstLastPara="1" vertOverflow="ellipsis" vert="horz" wrap="square" anchor="ctr" anchorCtr="1"/>
        <a:lstStyle/>
        <a:p>
          <a:pPr>
            <a:defRPr sz="900" b="0" i="0" u="none" strike="noStrike" kern="1200" baseline="0">
              <a:solidFill>
                <a:schemeClr val="dk1">
                  <a:lumMod val="75000"/>
                  <a:lumOff val="2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 Store Project 1.xlsx]Analysis &amp; Charts!PivotTable23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Returns</a:t>
            </a:r>
            <a:r>
              <a:rPr lang="en-CA" baseline="0"/>
              <a:t> by reason code</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 &amp; Charts'!$B$110</c:f>
              <c:strCache>
                <c:ptCount val="1"/>
                <c:pt idx="0">
                  <c:v>Total</c:v>
                </c:pt>
              </c:strCache>
            </c:strRef>
          </c:tx>
          <c:spPr>
            <a:solidFill>
              <a:schemeClr val="accent1"/>
            </a:solidFill>
            <a:ln>
              <a:noFill/>
            </a:ln>
            <a:effectLst/>
          </c:spPr>
          <c:invertIfNegative val="0"/>
          <c:cat>
            <c:strRef>
              <c:f>'Analysis &amp; Charts'!$A$111:$A$115</c:f>
              <c:strCache>
                <c:ptCount val="4"/>
                <c:pt idx="0">
                  <c:v>Not Given</c:v>
                </c:pt>
                <c:pt idx="1">
                  <c:v>Wrong Item</c:v>
                </c:pt>
                <c:pt idx="2">
                  <c:v>Wrong Color</c:v>
                </c:pt>
                <c:pt idx="3">
                  <c:v>Not Needed</c:v>
                </c:pt>
              </c:strCache>
            </c:strRef>
          </c:cat>
          <c:val>
            <c:numRef>
              <c:f>'Analysis &amp; Charts'!$B$111:$B$115</c:f>
              <c:numCache>
                <c:formatCode>General</c:formatCode>
                <c:ptCount val="4"/>
                <c:pt idx="0">
                  <c:v>432</c:v>
                </c:pt>
                <c:pt idx="1">
                  <c:v>421</c:v>
                </c:pt>
                <c:pt idx="2">
                  <c:v>190</c:v>
                </c:pt>
                <c:pt idx="3">
                  <c:v>166</c:v>
                </c:pt>
              </c:numCache>
            </c:numRef>
          </c:val>
          <c:extLst>
            <c:ext xmlns:c16="http://schemas.microsoft.com/office/drawing/2014/chart" uri="{C3380CC4-5D6E-409C-BE32-E72D297353CC}">
              <c16:uniqueId val="{00000000-D5D3-4323-ACC0-6F09D818E272}"/>
            </c:ext>
          </c:extLst>
        </c:ser>
        <c:dLbls>
          <c:showLegendKey val="0"/>
          <c:showVal val="0"/>
          <c:showCatName val="0"/>
          <c:showSerName val="0"/>
          <c:showPercent val="0"/>
          <c:showBubbleSize val="0"/>
        </c:dLbls>
        <c:gapWidth val="219"/>
        <c:overlap val="-27"/>
        <c:axId val="2107976207"/>
        <c:axId val="2107973711"/>
      </c:barChart>
      <c:catAx>
        <c:axId val="210797620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7973711"/>
        <c:crosses val="autoZero"/>
        <c:auto val="1"/>
        <c:lblAlgn val="ctr"/>
        <c:lblOffset val="100"/>
        <c:noMultiLvlLbl val="0"/>
      </c:catAx>
      <c:valAx>
        <c:axId val="21079737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7976207"/>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 Store Project 1.xlsx]Analysis &amp; Charts!PivotTable24</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Returns</a:t>
            </a:r>
            <a:r>
              <a:rPr lang="en-CA" baseline="0"/>
              <a:t> by Ship Mode</a:t>
            </a:r>
            <a:endParaRPr lang="en-CA"/>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 &amp; Charts'!$B$125</c:f>
              <c:strCache>
                <c:ptCount val="1"/>
                <c:pt idx="0">
                  <c:v>Total</c:v>
                </c:pt>
              </c:strCache>
            </c:strRef>
          </c:tx>
          <c:spPr>
            <a:solidFill>
              <a:schemeClr val="accent1"/>
            </a:solidFill>
            <a:ln>
              <a:noFill/>
            </a:ln>
            <a:effectLst/>
          </c:spPr>
          <c:invertIfNegative val="0"/>
          <c:cat>
            <c:strRef>
              <c:f>'Analysis &amp; Charts'!$A$126:$A$130</c:f>
              <c:strCache>
                <c:ptCount val="4"/>
                <c:pt idx="0">
                  <c:v>Standard Class</c:v>
                </c:pt>
                <c:pt idx="1">
                  <c:v>Second Class</c:v>
                </c:pt>
                <c:pt idx="2">
                  <c:v>Same Day</c:v>
                </c:pt>
                <c:pt idx="3">
                  <c:v>First Class</c:v>
                </c:pt>
              </c:strCache>
            </c:strRef>
          </c:cat>
          <c:val>
            <c:numRef>
              <c:f>'Analysis &amp; Charts'!$B$126:$B$130</c:f>
              <c:numCache>
                <c:formatCode>General</c:formatCode>
                <c:ptCount val="4"/>
                <c:pt idx="0">
                  <c:v>477</c:v>
                </c:pt>
                <c:pt idx="1">
                  <c:v>420</c:v>
                </c:pt>
                <c:pt idx="2">
                  <c:v>252</c:v>
                </c:pt>
                <c:pt idx="3">
                  <c:v>60</c:v>
                </c:pt>
              </c:numCache>
            </c:numRef>
          </c:val>
          <c:extLst>
            <c:ext xmlns:c16="http://schemas.microsoft.com/office/drawing/2014/chart" uri="{C3380CC4-5D6E-409C-BE32-E72D297353CC}">
              <c16:uniqueId val="{00000000-BD12-4BC7-B8BE-3BCB6984F9C1}"/>
            </c:ext>
          </c:extLst>
        </c:ser>
        <c:dLbls>
          <c:showLegendKey val="0"/>
          <c:showVal val="0"/>
          <c:showCatName val="0"/>
          <c:showSerName val="0"/>
          <c:showPercent val="0"/>
          <c:showBubbleSize val="0"/>
        </c:dLbls>
        <c:gapWidth val="219"/>
        <c:overlap val="-27"/>
        <c:axId val="328218799"/>
        <c:axId val="328231279"/>
      </c:barChart>
      <c:catAx>
        <c:axId val="3282187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8231279"/>
        <c:crosses val="autoZero"/>
        <c:auto val="1"/>
        <c:lblAlgn val="ctr"/>
        <c:lblOffset val="100"/>
        <c:noMultiLvlLbl val="0"/>
      </c:catAx>
      <c:valAx>
        <c:axId val="32823127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821879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 Store Project 1.xlsx]Analysis &amp; Charts!PivotTable25</c:name>
    <c:fmtId val="3"/>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 &amp; Charts'!$B$140:$B$141</c:f>
              <c:strCache>
                <c:ptCount val="1"/>
                <c:pt idx="0">
                  <c:v>Wrong Item</c:v>
                </c:pt>
              </c:strCache>
            </c:strRef>
          </c:tx>
          <c:spPr>
            <a:solidFill>
              <a:schemeClr val="accent1"/>
            </a:solidFill>
            <a:ln>
              <a:noFill/>
            </a:ln>
            <a:effectLst/>
          </c:spPr>
          <c:invertIfNegative val="0"/>
          <c:cat>
            <c:strRef>
              <c:f>'Analysis &amp; Charts'!$A$142:$A$146</c:f>
              <c:strCache>
                <c:ptCount val="4"/>
                <c:pt idx="0">
                  <c:v>Standard Class</c:v>
                </c:pt>
                <c:pt idx="1">
                  <c:v>Second Class</c:v>
                </c:pt>
                <c:pt idx="2">
                  <c:v>Same Day</c:v>
                </c:pt>
                <c:pt idx="3">
                  <c:v>First Class</c:v>
                </c:pt>
              </c:strCache>
            </c:strRef>
          </c:cat>
          <c:val>
            <c:numRef>
              <c:f>'Analysis &amp; Charts'!$B$142:$B$146</c:f>
              <c:numCache>
                <c:formatCode>General</c:formatCode>
                <c:ptCount val="4"/>
                <c:pt idx="0">
                  <c:v>179</c:v>
                </c:pt>
                <c:pt idx="1">
                  <c:v>118</c:v>
                </c:pt>
                <c:pt idx="2">
                  <c:v>105</c:v>
                </c:pt>
                <c:pt idx="3">
                  <c:v>19</c:v>
                </c:pt>
              </c:numCache>
            </c:numRef>
          </c:val>
          <c:extLst>
            <c:ext xmlns:c16="http://schemas.microsoft.com/office/drawing/2014/chart" uri="{C3380CC4-5D6E-409C-BE32-E72D297353CC}">
              <c16:uniqueId val="{00000000-AB7F-4D70-9601-D649205C01D2}"/>
            </c:ext>
          </c:extLst>
        </c:ser>
        <c:dLbls>
          <c:showLegendKey val="0"/>
          <c:showVal val="0"/>
          <c:showCatName val="0"/>
          <c:showSerName val="0"/>
          <c:showPercent val="0"/>
          <c:showBubbleSize val="0"/>
        </c:dLbls>
        <c:gapWidth val="219"/>
        <c:overlap val="-27"/>
        <c:axId val="328235439"/>
        <c:axId val="328217135"/>
      </c:barChart>
      <c:catAx>
        <c:axId val="32823543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8217135"/>
        <c:crosses val="autoZero"/>
        <c:auto val="1"/>
        <c:lblAlgn val="ctr"/>
        <c:lblOffset val="100"/>
        <c:noMultiLvlLbl val="0"/>
      </c:catAx>
      <c:valAx>
        <c:axId val="3282171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28235439"/>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Sales</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'Analysis &amp; Charts'!$A$6</c:f>
              <c:strCache>
                <c:ptCount val="1"/>
                <c:pt idx="0">
                  <c:v>Technology</c:v>
                </c:pt>
              </c:strCache>
            </c:strRef>
          </c:tx>
          <c:spPr>
            <a:solidFill>
              <a:schemeClr val="accent1"/>
            </a:solidFill>
            <a:ln>
              <a:noFill/>
            </a:ln>
            <a:effectLst/>
          </c:spPr>
          <c:invertIfNegative val="0"/>
          <c:cat>
            <c:strRef>
              <c:f>'Analysis &amp; Charts'!$C$5</c:f>
              <c:strCache>
                <c:ptCount val="1"/>
                <c:pt idx="0">
                  <c:v>Sales </c:v>
                </c:pt>
              </c:strCache>
              <c:extLst/>
            </c:strRef>
          </c:cat>
          <c:val>
            <c:numRef>
              <c:f>'Analysis &amp; Charts'!$C$6</c:f>
              <c:numCache>
                <c:formatCode>_("$"* #,##0.00_);_("$"* \(#,##0.00\);_("$"* "-"??_);_(@_)</c:formatCode>
                <c:ptCount val="1"/>
                <c:pt idx="0">
                  <c:v>2235596.6</c:v>
                </c:pt>
              </c:numCache>
              <c:extLst/>
            </c:numRef>
          </c:val>
          <c:extLst>
            <c:ext xmlns:c16="http://schemas.microsoft.com/office/drawing/2014/chart" uri="{C3380CC4-5D6E-409C-BE32-E72D297353CC}">
              <c16:uniqueId val="{00000000-181C-45E6-A621-69ADB99D48C9}"/>
            </c:ext>
          </c:extLst>
        </c:ser>
        <c:ser>
          <c:idx val="1"/>
          <c:order val="1"/>
          <c:tx>
            <c:strRef>
              <c:f>'Analysis &amp; Charts'!$A$7</c:f>
              <c:strCache>
                <c:ptCount val="1"/>
                <c:pt idx="0">
                  <c:v>Office Supplies</c:v>
                </c:pt>
              </c:strCache>
            </c:strRef>
          </c:tx>
          <c:spPr>
            <a:solidFill>
              <a:schemeClr val="accent2"/>
            </a:solidFill>
            <a:ln>
              <a:noFill/>
            </a:ln>
            <a:effectLst/>
          </c:spPr>
          <c:invertIfNegative val="0"/>
          <c:cat>
            <c:strRef>
              <c:f>'Analysis &amp; Charts'!$C$5</c:f>
              <c:strCache>
                <c:ptCount val="1"/>
                <c:pt idx="0">
                  <c:v>Sales </c:v>
                </c:pt>
              </c:strCache>
              <c:extLst/>
            </c:strRef>
          </c:cat>
          <c:val>
            <c:numRef>
              <c:f>'Analysis &amp; Charts'!$C$7</c:f>
              <c:numCache>
                <c:formatCode>_("$"* #,##0.00_);_("$"* \(#,##0.00\);_("$"* "-"??_);_(@_)</c:formatCode>
                <c:ptCount val="1"/>
                <c:pt idx="0">
                  <c:v>1820906</c:v>
                </c:pt>
              </c:numCache>
              <c:extLst/>
            </c:numRef>
          </c:val>
          <c:extLst>
            <c:ext xmlns:c16="http://schemas.microsoft.com/office/drawing/2014/chart" uri="{C3380CC4-5D6E-409C-BE32-E72D297353CC}">
              <c16:uniqueId val="{00000001-181C-45E6-A621-69ADB99D48C9}"/>
            </c:ext>
          </c:extLst>
        </c:ser>
        <c:ser>
          <c:idx val="2"/>
          <c:order val="2"/>
          <c:tx>
            <c:strRef>
              <c:f>'Analysis &amp; Charts'!$A$8</c:f>
              <c:strCache>
                <c:ptCount val="1"/>
                <c:pt idx="0">
                  <c:v>Furniture</c:v>
                </c:pt>
              </c:strCache>
            </c:strRef>
          </c:tx>
          <c:spPr>
            <a:solidFill>
              <a:schemeClr val="accent3"/>
            </a:solidFill>
            <a:ln>
              <a:noFill/>
            </a:ln>
            <a:effectLst/>
          </c:spPr>
          <c:invertIfNegative val="0"/>
          <c:cat>
            <c:strRef>
              <c:f>'Analysis &amp; Charts'!$C$5</c:f>
              <c:strCache>
                <c:ptCount val="1"/>
                <c:pt idx="0">
                  <c:v>Sales </c:v>
                </c:pt>
              </c:strCache>
              <c:extLst/>
            </c:strRef>
          </c:cat>
          <c:val>
            <c:numRef>
              <c:f>'Analysis &amp; Charts'!$C$8</c:f>
              <c:numCache>
                <c:formatCode>_("$"* #,##0.00_);_("$"* \(#,##0.00\);_("$"* "-"??_);_(@_)</c:formatCode>
                <c:ptCount val="1"/>
                <c:pt idx="0">
                  <c:v>1900879.09</c:v>
                </c:pt>
              </c:numCache>
              <c:extLst/>
            </c:numRef>
          </c:val>
          <c:extLst>
            <c:ext xmlns:c16="http://schemas.microsoft.com/office/drawing/2014/chart" uri="{C3380CC4-5D6E-409C-BE32-E72D297353CC}">
              <c16:uniqueId val="{00000002-181C-45E6-A621-69ADB99D48C9}"/>
            </c:ext>
          </c:extLst>
        </c:ser>
        <c:dLbls>
          <c:showLegendKey val="0"/>
          <c:showVal val="0"/>
          <c:showCatName val="0"/>
          <c:showSerName val="0"/>
          <c:showPercent val="0"/>
          <c:showBubbleSize val="0"/>
        </c:dLbls>
        <c:gapWidth val="219"/>
        <c:overlap val="-27"/>
        <c:axId val="1170143360"/>
        <c:axId val="1170143776"/>
      </c:barChart>
      <c:catAx>
        <c:axId val="1170143360"/>
        <c:scaling>
          <c:orientation val="minMax"/>
        </c:scaling>
        <c:delete val="1"/>
        <c:axPos val="b"/>
        <c:numFmt formatCode="General" sourceLinked="1"/>
        <c:majorTickMark val="none"/>
        <c:minorTickMark val="none"/>
        <c:tickLblPos val="nextTo"/>
        <c:crossAx val="1170143776"/>
        <c:crosses val="autoZero"/>
        <c:auto val="1"/>
        <c:lblAlgn val="ctr"/>
        <c:lblOffset val="100"/>
        <c:noMultiLvlLbl val="0"/>
      </c:catAx>
      <c:valAx>
        <c:axId val="1170143776"/>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7014336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Profit</a:t>
            </a:r>
          </a:p>
        </c:rich>
      </c:tx>
      <c:layout>
        <c:manualLayout>
          <c:xMode val="edge"/>
          <c:yMode val="edge"/>
          <c:x val="0.41344188772519946"/>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'Analysis &amp; Charts'!$A$6</c:f>
              <c:strCache>
                <c:ptCount val="1"/>
                <c:pt idx="0">
                  <c:v>Technology</c:v>
                </c:pt>
              </c:strCache>
            </c:strRef>
          </c:tx>
          <c:spPr>
            <a:solidFill>
              <a:schemeClr val="accent1"/>
            </a:solidFill>
            <a:ln>
              <a:noFill/>
            </a:ln>
            <a:effectLst/>
          </c:spPr>
          <c:invertIfNegative val="0"/>
          <c:cat>
            <c:strRef>
              <c:f>'Analysis &amp; Charts'!$D$5</c:f>
              <c:strCache>
                <c:ptCount val="1"/>
                <c:pt idx="0">
                  <c:v>Profit</c:v>
                </c:pt>
              </c:strCache>
              <c:extLst/>
            </c:strRef>
          </c:cat>
          <c:val>
            <c:numRef>
              <c:f>'Analysis &amp; Charts'!$D$6</c:f>
              <c:numCache>
                <c:formatCode>_("$"* #,##0.00_);_("$"* \(#,##0.00\);_("$"* "-"??_);_(@_)</c:formatCode>
                <c:ptCount val="1"/>
                <c:pt idx="0">
                  <c:v>1533160</c:v>
                </c:pt>
              </c:numCache>
              <c:extLst/>
            </c:numRef>
          </c:val>
          <c:extLst>
            <c:ext xmlns:c16="http://schemas.microsoft.com/office/drawing/2014/chart" uri="{C3380CC4-5D6E-409C-BE32-E72D297353CC}">
              <c16:uniqueId val="{00000000-2002-4DE0-A8E6-0766F7A51B9A}"/>
            </c:ext>
          </c:extLst>
        </c:ser>
        <c:ser>
          <c:idx val="1"/>
          <c:order val="1"/>
          <c:tx>
            <c:strRef>
              <c:f>'Analysis &amp; Charts'!$A$7</c:f>
              <c:strCache>
                <c:ptCount val="1"/>
                <c:pt idx="0">
                  <c:v>Office Supplies</c:v>
                </c:pt>
              </c:strCache>
            </c:strRef>
          </c:tx>
          <c:spPr>
            <a:solidFill>
              <a:schemeClr val="accent2"/>
            </a:solidFill>
            <a:ln>
              <a:noFill/>
            </a:ln>
            <a:effectLst/>
          </c:spPr>
          <c:invertIfNegative val="0"/>
          <c:cat>
            <c:strRef>
              <c:f>'Analysis &amp; Charts'!$D$5</c:f>
              <c:strCache>
                <c:ptCount val="1"/>
                <c:pt idx="0">
                  <c:v>Profit</c:v>
                </c:pt>
              </c:strCache>
              <c:extLst/>
            </c:strRef>
          </c:cat>
          <c:val>
            <c:numRef>
              <c:f>'Analysis &amp; Charts'!$D$7</c:f>
              <c:numCache>
                <c:formatCode>_("$"* #,##0.00_);_("$"* \(#,##0.00\);_("$"* "-"??_);_(@_)</c:formatCode>
                <c:ptCount val="1"/>
                <c:pt idx="0">
                  <c:v>1280901</c:v>
                </c:pt>
              </c:numCache>
              <c:extLst/>
            </c:numRef>
          </c:val>
          <c:extLst>
            <c:ext xmlns:c16="http://schemas.microsoft.com/office/drawing/2014/chart" uri="{C3380CC4-5D6E-409C-BE32-E72D297353CC}">
              <c16:uniqueId val="{00000001-2002-4DE0-A8E6-0766F7A51B9A}"/>
            </c:ext>
          </c:extLst>
        </c:ser>
        <c:ser>
          <c:idx val="2"/>
          <c:order val="2"/>
          <c:tx>
            <c:strRef>
              <c:f>'Analysis &amp; Charts'!$A$8</c:f>
              <c:strCache>
                <c:ptCount val="1"/>
                <c:pt idx="0">
                  <c:v>Furniture</c:v>
                </c:pt>
              </c:strCache>
            </c:strRef>
          </c:tx>
          <c:spPr>
            <a:solidFill>
              <a:schemeClr val="accent3"/>
            </a:solidFill>
            <a:ln>
              <a:noFill/>
            </a:ln>
            <a:effectLst/>
          </c:spPr>
          <c:invertIfNegative val="0"/>
          <c:cat>
            <c:strRef>
              <c:f>'Analysis &amp; Charts'!$D$5</c:f>
              <c:strCache>
                <c:ptCount val="1"/>
                <c:pt idx="0">
                  <c:v>Profit</c:v>
                </c:pt>
              </c:strCache>
              <c:extLst/>
            </c:strRef>
          </c:cat>
          <c:val>
            <c:numRef>
              <c:f>'Analysis &amp; Charts'!$D$8</c:f>
              <c:numCache>
                <c:formatCode>_("$"* #,##0.00_);_("$"* \(#,##0.00\);_("$"* "-"??_);_(@_)</c:formatCode>
                <c:ptCount val="1"/>
                <c:pt idx="0">
                  <c:v>1243603</c:v>
                </c:pt>
              </c:numCache>
              <c:extLst/>
            </c:numRef>
          </c:val>
          <c:extLst>
            <c:ext xmlns:c16="http://schemas.microsoft.com/office/drawing/2014/chart" uri="{C3380CC4-5D6E-409C-BE32-E72D297353CC}">
              <c16:uniqueId val="{00000002-2002-4DE0-A8E6-0766F7A51B9A}"/>
            </c:ext>
          </c:extLst>
        </c:ser>
        <c:dLbls>
          <c:showLegendKey val="0"/>
          <c:showVal val="0"/>
          <c:showCatName val="0"/>
          <c:showSerName val="0"/>
          <c:showPercent val="0"/>
          <c:showBubbleSize val="0"/>
        </c:dLbls>
        <c:gapWidth val="219"/>
        <c:overlap val="-27"/>
        <c:axId val="1142951840"/>
        <c:axId val="1142953504"/>
      </c:barChart>
      <c:catAx>
        <c:axId val="1142951840"/>
        <c:scaling>
          <c:orientation val="minMax"/>
        </c:scaling>
        <c:delete val="1"/>
        <c:axPos val="b"/>
        <c:numFmt formatCode="General" sourceLinked="1"/>
        <c:majorTickMark val="none"/>
        <c:minorTickMark val="none"/>
        <c:tickLblPos val="nextTo"/>
        <c:crossAx val="1142953504"/>
        <c:crosses val="autoZero"/>
        <c:auto val="1"/>
        <c:lblAlgn val="ctr"/>
        <c:lblOffset val="100"/>
        <c:noMultiLvlLbl val="0"/>
      </c:catAx>
      <c:valAx>
        <c:axId val="1142953504"/>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42951840"/>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CA"/>
              <a:t>Returns (Qty)</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'Analysis &amp; Charts'!$A$6</c:f>
              <c:strCache>
                <c:ptCount val="1"/>
                <c:pt idx="0">
                  <c:v>Technology</c:v>
                </c:pt>
              </c:strCache>
            </c:strRef>
          </c:tx>
          <c:spPr>
            <a:solidFill>
              <a:schemeClr val="accent1"/>
            </a:solidFill>
            <a:ln>
              <a:noFill/>
            </a:ln>
            <a:effectLst/>
          </c:spPr>
          <c:invertIfNegative val="0"/>
          <c:cat>
            <c:strRef>
              <c:f>'Analysis &amp; Charts'!$E$5</c:f>
              <c:strCache>
                <c:ptCount val="1"/>
                <c:pt idx="0">
                  <c:v>Returns (Qty)</c:v>
                </c:pt>
              </c:strCache>
              <c:extLst/>
            </c:strRef>
          </c:cat>
          <c:val>
            <c:numRef>
              <c:f>'Analysis &amp; Charts'!$E$6</c:f>
              <c:numCache>
                <c:formatCode>General</c:formatCode>
                <c:ptCount val="1"/>
                <c:pt idx="0">
                  <c:v>225</c:v>
                </c:pt>
              </c:numCache>
              <c:extLst/>
            </c:numRef>
          </c:val>
          <c:extLst>
            <c:ext xmlns:c16="http://schemas.microsoft.com/office/drawing/2014/chart" uri="{C3380CC4-5D6E-409C-BE32-E72D297353CC}">
              <c16:uniqueId val="{00000000-C18D-42DE-89C4-92CBA0871B7F}"/>
            </c:ext>
          </c:extLst>
        </c:ser>
        <c:ser>
          <c:idx val="1"/>
          <c:order val="1"/>
          <c:tx>
            <c:strRef>
              <c:f>'Analysis &amp; Charts'!$A$7</c:f>
              <c:strCache>
                <c:ptCount val="1"/>
                <c:pt idx="0">
                  <c:v>Office Supplies</c:v>
                </c:pt>
              </c:strCache>
            </c:strRef>
          </c:tx>
          <c:spPr>
            <a:solidFill>
              <a:schemeClr val="accent2"/>
            </a:solidFill>
            <a:ln>
              <a:noFill/>
            </a:ln>
            <a:effectLst/>
          </c:spPr>
          <c:invertIfNegative val="0"/>
          <c:cat>
            <c:strRef>
              <c:f>'Analysis &amp; Charts'!$E$5</c:f>
              <c:strCache>
                <c:ptCount val="1"/>
                <c:pt idx="0">
                  <c:v>Returns (Qty)</c:v>
                </c:pt>
              </c:strCache>
              <c:extLst/>
            </c:strRef>
          </c:cat>
          <c:val>
            <c:numRef>
              <c:f>'Analysis &amp; Charts'!$E$7</c:f>
              <c:numCache>
                <c:formatCode>General</c:formatCode>
                <c:ptCount val="1"/>
                <c:pt idx="0">
                  <c:v>723</c:v>
                </c:pt>
              </c:numCache>
              <c:extLst/>
            </c:numRef>
          </c:val>
          <c:extLst>
            <c:ext xmlns:c16="http://schemas.microsoft.com/office/drawing/2014/chart" uri="{C3380CC4-5D6E-409C-BE32-E72D297353CC}">
              <c16:uniqueId val="{00000001-C18D-42DE-89C4-92CBA0871B7F}"/>
            </c:ext>
          </c:extLst>
        </c:ser>
        <c:ser>
          <c:idx val="2"/>
          <c:order val="2"/>
          <c:tx>
            <c:strRef>
              <c:f>'Analysis &amp; Charts'!$A$8</c:f>
              <c:strCache>
                <c:ptCount val="1"/>
                <c:pt idx="0">
                  <c:v>Furniture</c:v>
                </c:pt>
              </c:strCache>
            </c:strRef>
          </c:tx>
          <c:spPr>
            <a:solidFill>
              <a:schemeClr val="accent3"/>
            </a:solidFill>
            <a:ln>
              <a:noFill/>
            </a:ln>
            <a:effectLst/>
          </c:spPr>
          <c:invertIfNegative val="0"/>
          <c:cat>
            <c:strRef>
              <c:f>'Analysis &amp; Charts'!$E$5</c:f>
              <c:strCache>
                <c:ptCount val="1"/>
                <c:pt idx="0">
                  <c:v>Returns (Qty)</c:v>
                </c:pt>
              </c:strCache>
              <c:extLst/>
            </c:strRef>
          </c:cat>
          <c:val>
            <c:numRef>
              <c:f>'Analysis &amp; Charts'!$E$8</c:f>
              <c:numCache>
                <c:formatCode>General</c:formatCode>
                <c:ptCount val="1"/>
                <c:pt idx="0">
                  <c:v>261</c:v>
                </c:pt>
              </c:numCache>
              <c:extLst/>
            </c:numRef>
          </c:val>
          <c:extLst>
            <c:ext xmlns:c16="http://schemas.microsoft.com/office/drawing/2014/chart" uri="{C3380CC4-5D6E-409C-BE32-E72D297353CC}">
              <c16:uniqueId val="{00000002-C18D-42DE-89C4-92CBA0871B7F}"/>
            </c:ext>
          </c:extLst>
        </c:ser>
        <c:dLbls>
          <c:showLegendKey val="0"/>
          <c:showVal val="0"/>
          <c:showCatName val="0"/>
          <c:showSerName val="0"/>
          <c:showPercent val="0"/>
          <c:showBubbleSize val="0"/>
        </c:dLbls>
        <c:gapWidth val="219"/>
        <c:overlap val="-27"/>
        <c:axId val="1162886368"/>
        <c:axId val="1162888032"/>
      </c:barChart>
      <c:catAx>
        <c:axId val="1162886368"/>
        <c:scaling>
          <c:orientation val="minMax"/>
        </c:scaling>
        <c:delete val="1"/>
        <c:axPos val="b"/>
        <c:numFmt formatCode="General" sourceLinked="1"/>
        <c:majorTickMark val="none"/>
        <c:minorTickMark val="none"/>
        <c:tickLblPos val="nextTo"/>
        <c:crossAx val="1162888032"/>
        <c:crosses val="autoZero"/>
        <c:auto val="1"/>
        <c:lblAlgn val="ctr"/>
        <c:lblOffset val="100"/>
        <c:noMultiLvlLbl val="0"/>
      </c:catAx>
      <c:valAx>
        <c:axId val="116288803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162886368"/>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 Store Project 1.xlsx]Analysis &amp; Charts!PivotTable4</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 &amp; Charts'!$B$156</c:f>
              <c:strCache>
                <c:ptCount val="1"/>
                <c:pt idx="0">
                  <c:v>Sum of "profit" after discount</c:v>
                </c:pt>
              </c:strCache>
            </c:strRef>
          </c:tx>
          <c:spPr>
            <a:solidFill>
              <a:schemeClr val="accent1"/>
            </a:solidFill>
            <a:ln>
              <a:noFill/>
            </a:ln>
            <a:effectLst/>
          </c:spPr>
          <c:invertIfNegative val="0"/>
          <c:cat>
            <c:strRef>
              <c:f>'Analysis &amp; Charts'!$A$157:$A$160</c:f>
              <c:strCache>
                <c:ptCount val="3"/>
                <c:pt idx="0">
                  <c:v>Furniture</c:v>
                </c:pt>
                <c:pt idx="1">
                  <c:v>Office Supplies</c:v>
                </c:pt>
                <c:pt idx="2">
                  <c:v>Technology</c:v>
                </c:pt>
              </c:strCache>
            </c:strRef>
          </c:cat>
          <c:val>
            <c:numRef>
              <c:f>'Analysis &amp; Charts'!$B$157:$B$160</c:f>
              <c:numCache>
                <c:formatCode>_("$"* #,##0.00_);_("$"* \(#,##0.00\);_("$"* "-"??_);_(@_)</c:formatCode>
                <c:ptCount val="3"/>
                <c:pt idx="0">
                  <c:v>1243603.4205000007</c:v>
                </c:pt>
                <c:pt idx="1">
                  <c:v>1280901.2080000082</c:v>
                </c:pt>
                <c:pt idx="2">
                  <c:v>1533160.7985000049</c:v>
                </c:pt>
              </c:numCache>
            </c:numRef>
          </c:val>
          <c:extLst>
            <c:ext xmlns:c16="http://schemas.microsoft.com/office/drawing/2014/chart" uri="{C3380CC4-5D6E-409C-BE32-E72D297353CC}">
              <c16:uniqueId val="{00000000-0E5D-4498-98A1-489D1C086EB2}"/>
            </c:ext>
          </c:extLst>
        </c:ser>
        <c:dLbls>
          <c:showLegendKey val="0"/>
          <c:showVal val="0"/>
          <c:showCatName val="0"/>
          <c:showSerName val="0"/>
          <c:showPercent val="0"/>
          <c:showBubbleSize val="0"/>
        </c:dLbls>
        <c:gapWidth val="219"/>
        <c:overlap val="-27"/>
        <c:axId val="80552079"/>
        <c:axId val="80557903"/>
      </c:barChart>
      <c:lineChart>
        <c:grouping val="standard"/>
        <c:varyColors val="0"/>
        <c:ser>
          <c:idx val="1"/>
          <c:order val="1"/>
          <c:tx>
            <c:strRef>
              <c:f>'Analysis &amp; Charts'!$C$156</c:f>
              <c:strCache>
                <c:ptCount val="1"/>
                <c:pt idx="0">
                  <c:v>Average of discount</c:v>
                </c:pt>
              </c:strCache>
            </c:strRef>
          </c:tx>
          <c:spPr>
            <a:ln w="28575" cap="rnd">
              <a:solidFill>
                <a:schemeClr val="accent2"/>
              </a:solidFill>
              <a:round/>
            </a:ln>
            <a:effectLst/>
          </c:spPr>
          <c:marker>
            <c:symbol val="none"/>
          </c:marker>
          <c:cat>
            <c:strRef>
              <c:f>'Analysis &amp; Charts'!$A$157:$A$160</c:f>
              <c:strCache>
                <c:ptCount val="3"/>
                <c:pt idx="0">
                  <c:v>Furniture</c:v>
                </c:pt>
                <c:pt idx="1">
                  <c:v>Office Supplies</c:v>
                </c:pt>
                <c:pt idx="2">
                  <c:v>Technology</c:v>
                </c:pt>
              </c:strCache>
            </c:strRef>
          </c:cat>
          <c:val>
            <c:numRef>
              <c:f>'Analysis &amp; Charts'!$C$157:$C$160</c:f>
              <c:numCache>
                <c:formatCode>0%</c:formatCode>
                <c:ptCount val="3"/>
                <c:pt idx="0">
                  <c:v>0.30828108108108465</c:v>
                </c:pt>
                <c:pt idx="1">
                  <c:v>0.23629032258066188</c:v>
                </c:pt>
                <c:pt idx="2">
                  <c:v>0.28670371953826268</c:v>
                </c:pt>
              </c:numCache>
            </c:numRef>
          </c:val>
          <c:smooth val="0"/>
          <c:extLst>
            <c:ext xmlns:c16="http://schemas.microsoft.com/office/drawing/2014/chart" uri="{C3380CC4-5D6E-409C-BE32-E72D297353CC}">
              <c16:uniqueId val="{00000001-0E5D-4498-98A1-489D1C086EB2}"/>
            </c:ext>
          </c:extLst>
        </c:ser>
        <c:dLbls>
          <c:showLegendKey val="0"/>
          <c:showVal val="0"/>
          <c:showCatName val="0"/>
          <c:showSerName val="0"/>
          <c:showPercent val="0"/>
          <c:showBubbleSize val="0"/>
        </c:dLbls>
        <c:marker val="1"/>
        <c:smooth val="0"/>
        <c:axId val="80571215"/>
        <c:axId val="80552495"/>
      </c:lineChart>
      <c:catAx>
        <c:axId val="805520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57903"/>
        <c:crosses val="autoZero"/>
        <c:auto val="1"/>
        <c:lblAlgn val="ctr"/>
        <c:lblOffset val="100"/>
        <c:noMultiLvlLbl val="0"/>
      </c:catAx>
      <c:valAx>
        <c:axId val="80557903"/>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52079"/>
        <c:crosses val="autoZero"/>
        <c:crossBetween val="between"/>
      </c:valAx>
      <c:valAx>
        <c:axId val="80552495"/>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80571215"/>
        <c:crosses val="max"/>
        <c:crossBetween val="between"/>
      </c:valAx>
      <c:catAx>
        <c:axId val="80571215"/>
        <c:scaling>
          <c:orientation val="minMax"/>
        </c:scaling>
        <c:delete val="1"/>
        <c:axPos val="b"/>
        <c:numFmt formatCode="General" sourceLinked="1"/>
        <c:majorTickMark val="out"/>
        <c:minorTickMark val="none"/>
        <c:tickLblPos val="nextTo"/>
        <c:crossAx val="80552495"/>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 Store Project 1.xlsx]Analysis &amp; Charts!PivotTable26</c:name>
    <c:fmtId val="7"/>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 &amp; Charts'!$B$171</c:f>
              <c:strCache>
                <c:ptCount val="1"/>
                <c:pt idx="0">
                  <c:v>Sum of Discount in $'s</c:v>
                </c:pt>
              </c:strCache>
            </c:strRef>
          </c:tx>
          <c:spPr>
            <a:solidFill>
              <a:schemeClr val="accent1"/>
            </a:solidFill>
            <a:ln>
              <a:noFill/>
            </a:ln>
            <a:effectLst/>
          </c:spPr>
          <c:invertIfNegative val="0"/>
          <c:cat>
            <c:strRef>
              <c:f>'Analysis &amp; Charts'!$A$172:$A$189</c:f>
              <c:strCache>
                <c:ptCount val="17"/>
                <c:pt idx="0">
                  <c:v>Appliances</c:v>
                </c:pt>
                <c:pt idx="1">
                  <c:v>Machines</c:v>
                </c:pt>
                <c:pt idx="2">
                  <c:v>Bookcases</c:v>
                </c:pt>
                <c:pt idx="3">
                  <c:v>Copiers</c:v>
                </c:pt>
                <c:pt idx="4">
                  <c:v>Tables</c:v>
                </c:pt>
                <c:pt idx="5">
                  <c:v>Chairs</c:v>
                </c:pt>
                <c:pt idx="6">
                  <c:v>Binders</c:v>
                </c:pt>
                <c:pt idx="7">
                  <c:v>Art</c:v>
                </c:pt>
                <c:pt idx="8">
                  <c:v>Phones</c:v>
                </c:pt>
                <c:pt idx="9">
                  <c:v>Furnishings</c:v>
                </c:pt>
                <c:pt idx="10">
                  <c:v>Storage</c:v>
                </c:pt>
                <c:pt idx="11">
                  <c:v>Supplies</c:v>
                </c:pt>
                <c:pt idx="12">
                  <c:v>Accessories</c:v>
                </c:pt>
                <c:pt idx="13">
                  <c:v>Paper</c:v>
                </c:pt>
                <c:pt idx="14">
                  <c:v>Envelopes</c:v>
                </c:pt>
                <c:pt idx="15">
                  <c:v>Labels</c:v>
                </c:pt>
                <c:pt idx="16">
                  <c:v>Fasteners</c:v>
                </c:pt>
              </c:strCache>
            </c:strRef>
          </c:cat>
          <c:val>
            <c:numRef>
              <c:f>'Analysis &amp; Charts'!$B$172:$B$189</c:f>
              <c:numCache>
                <c:formatCode>_("$"* #,##0.00_);_("$"* \(#,##0.00\);_("$"* "-"??_);_(@_)</c:formatCode>
                <c:ptCount val="17"/>
                <c:pt idx="0">
                  <c:v>238705.24949999977</c:v>
                </c:pt>
                <c:pt idx="1">
                  <c:v>158791.16050000014</c:v>
                </c:pt>
                <c:pt idx="2">
                  <c:v>267487.92500000022</c:v>
                </c:pt>
                <c:pt idx="3">
                  <c:v>279836.13950000034</c:v>
                </c:pt>
                <c:pt idx="4">
                  <c:v>118587.5965000001</c:v>
                </c:pt>
                <c:pt idx="5">
                  <c:v>233199.61449999959</c:v>
                </c:pt>
                <c:pt idx="6">
                  <c:v>61113.212999999945</c:v>
                </c:pt>
                <c:pt idx="7">
                  <c:v>47196.912500000057</c:v>
                </c:pt>
                <c:pt idx="8">
                  <c:v>201290.70600000001</c:v>
                </c:pt>
                <c:pt idx="9">
                  <c:v>38000.533499999874</c:v>
                </c:pt>
                <c:pt idx="10">
                  <c:v>121195.89099999957</c:v>
                </c:pt>
                <c:pt idx="11">
                  <c:v>24501.444499999998</c:v>
                </c:pt>
                <c:pt idx="12">
                  <c:v>62517.795499999876</c:v>
                </c:pt>
                <c:pt idx="13">
                  <c:v>21169.661499999966</c:v>
                </c:pt>
                <c:pt idx="14">
                  <c:v>12685.527000000007</c:v>
                </c:pt>
                <c:pt idx="15">
                  <c:v>6798.5539999999919</c:v>
                </c:pt>
                <c:pt idx="16">
                  <c:v>6638.3389999999908</c:v>
                </c:pt>
              </c:numCache>
            </c:numRef>
          </c:val>
          <c:extLst>
            <c:ext xmlns:c16="http://schemas.microsoft.com/office/drawing/2014/chart" uri="{C3380CC4-5D6E-409C-BE32-E72D297353CC}">
              <c16:uniqueId val="{00000000-2D52-4CE4-9B8A-1E30E356BCE0}"/>
            </c:ext>
          </c:extLst>
        </c:ser>
        <c:dLbls>
          <c:showLegendKey val="0"/>
          <c:showVal val="0"/>
          <c:showCatName val="0"/>
          <c:showSerName val="0"/>
          <c:showPercent val="0"/>
          <c:showBubbleSize val="0"/>
        </c:dLbls>
        <c:gapWidth val="219"/>
        <c:overlap val="-27"/>
        <c:axId val="134306895"/>
        <c:axId val="134310223"/>
      </c:barChart>
      <c:lineChart>
        <c:grouping val="standard"/>
        <c:varyColors val="0"/>
        <c:ser>
          <c:idx val="1"/>
          <c:order val="1"/>
          <c:tx>
            <c:strRef>
              <c:f>'Analysis &amp; Charts'!$C$171</c:f>
              <c:strCache>
                <c:ptCount val="1"/>
                <c:pt idx="0">
                  <c:v>Average of discount</c:v>
                </c:pt>
              </c:strCache>
            </c:strRef>
          </c:tx>
          <c:spPr>
            <a:ln w="28575" cap="rnd">
              <a:solidFill>
                <a:schemeClr val="accent2"/>
              </a:solidFill>
              <a:round/>
            </a:ln>
            <a:effectLst/>
          </c:spPr>
          <c:marker>
            <c:symbol val="none"/>
          </c:marker>
          <c:cat>
            <c:strRef>
              <c:f>'Analysis &amp; Charts'!$A$172:$A$189</c:f>
              <c:strCache>
                <c:ptCount val="17"/>
                <c:pt idx="0">
                  <c:v>Appliances</c:v>
                </c:pt>
                <c:pt idx="1">
                  <c:v>Machines</c:v>
                </c:pt>
                <c:pt idx="2">
                  <c:v>Bookcases</c:v>
                </c:pt>
                <c:pt idx="3">
                  <c:v>Copiers</c:v>
                </c:pt>
                <c:pt idx="4">
                  <c:v>Tables</c:v>
                </c:pt>
                <c:pt idx="5">
                  <c:v>Chairs</c:v>
                </c:pt>
                <c:pt idx="6">
                  <c:v>Binders</c:v>
                </c:pt>
                <c:pt idx="7">
                  <c:v>Art</c:v>
                </c:pt>
                <c:pt idx="8">
                  <c:v>Phones</c:v>
                </c:pt>
                <c:pt idx="9">
                  <c:v>Furnishings</c:v>
                </c:pt>
                <c:pt idx="10">
                  <c:v>Storage</c:v>
                </c:pt>
                <c:pt idx="11">
                  <c:v>Supplies</c:v>
                </c:pt>
                <c:pt idx="12">
                  <c:v>Accessories</c:v>
                </c:pt>
                <c:pt idx="13">
                  <c:v>Paper</c:v>
                </c:pt>
                <c:pt idx="14">
                  <c:v>Envelopes</c:v>
                </c:pt>
                <c:pt idx="15">
                  <c:v>Labels</c:v>
                </c:pt>
                <c:pt idx="16">
                  <c:v>Fasteners</c:v>
                </c:pt>
              </c:strCache>
            </c:strRef>
          </c:cat>
          <c:val>
            <c:numRef>
              <c:f>'Analysis &amp; Charts'!$C$172:$C$189</c:f>
              <c:numCache>
                <c:formatCode>0%</c:formatCode>
                <c:ptCount val="17"/>
                <c:pt idx="0">
                  <c:v>0.4694547707558917</c:v>
                </c:pt>
                <c:pt idx="1">
                  <c:v>0.4263268156424615</c:v>
                </c:pt>
                <c:pt idx="2">
                  <c:v>0.37057313943541387</c:v>
                </c:pt>
                <c:pt idx="3">
                  <c:v>0.36433333333333218</c:v>
                </c:pt>
                <c:pt idx="4">
                  <c:v>0.35871794871794865</c:v>
                </c:pt>
                <c:pt idx="5">
                  <c:v>0.32490554156170498</c:v>
                </c:pt>
                <c:pt idx="6">
                  <c:v>0.27743333333332643</c:v>
                </c:pt>
                <c:pt idx="7">
                  <c:v>0.27238243123335615</c:v>
                </c:pt>
                <c:pt idx="8">
                  <c:v>0.26681034482758154</c:v>
                </c:pt>
                <c:pt idx="9">
                  <c:v>0.22784167794317067</c:v>
                </c:pt>
                <c:pt idx="10">
                  <c:v>0.22250405844156615</c:v>
                </c:pt>
                <c:pt idx="11">
                  <c:v>0.21296928327644887</c:v>
                </c:pt>
                <c:pt idx="12">
                  <c:v>0.17881054131054389</c:v>
                </c:pt>
                <c:pt idx="13">
                  <c:v>0.1765357821405982</c:v>
                </c:pt>
                <c:pt idx="14">
                  <c:v>0.171624173748822</c:v>
                </c:pt>
                <c:pt idx="15">
                  <c:v>0.16757289204098008</c:v>
                </c:pt>
                <c:pt idx="16">
                  <c:v>0.16545138888889155</c:v>
                </c:pt>
              </c:numCache>
            </c:numRef>
          </c:val>
          <c:smooth val="0"/>
          <c:extLst>
            <c:ext xmlns:c16="http://schemas.microsoft.com/office/drawing/2014/chart" uri="{C3380CC4-5D6E-409C-BE32-E72D297353CC}">
              <c16:uniqueId val="{00000001-2D52-4CE4-9B8A-1E30E356BCE0}"/>
            </c:ext>
          </c:extLst>
        </c:ser>
        <c:dLbls>
          <c:showLegendKey val="0"/>
          <c:showVal val="0"/>
          <c:showCatName val="0"/>
          <c:showSerName val="0"/>
          <c:showPercent val="0"/>
          <c:showBubbleSize val="0"/>
        </c:dLbls>
        <c:marker val="1"/>
        <c:smooth val="0"/>
        <c:axId val="135557423"/>
        <c:axId val="135557007"/>
      </c:lineChart>
      <c:catAx>
        <c:axId val="13430689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310223"/>
        <c:crosses val="autoZero"/>
        <c:auto val="1"/>
        <c:lblAlgn val="ctr"/>
        <c:lblOffset val="100"/>
        <c:noMultiLvlLbl val="0"/>
      </c:catAx>
      <c:valAx>
        <c:axId val="134310223"/>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4306895"/>
        <c:crosses val="autoZero"/>
        <c:crossBetween val="between"/>
      </c:valAx>
      <c:valAx>
        <c:axId val="135557007"/>
        <c:scaling>
          <c:orientation val="minMax"/>
        </c:scaling>
        <c:delete val="0"/>
        <c:axPos val="r"/>
        <c:numFmt formatCode="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5557423"/>
        <c:crosses val="max"/>
        <c:crossBetween val="between"/>
      </c:valAx>
      <c:catAx>
        <c:axId val="135557423"/>
        <c:scaling>
          <c:orientation val="minMax"/>
        </c:scaling>
        <c:delete val="1"/>
        <c:axPos val="b"/>
        <c:numFmt formatCode="General" sourceLinked="1"/>
        <c:majorTickMark val="out"/>
        <c:minorTickMark val="none"/>
        <c:tickLblPos val="nextTo"/>
        <c:crossAx val="135557007"/>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 Store Project 1.xlsx]Analysis &amp; Charts!PivotTable12</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 &amp; Charts'!$B$204</c:f>
              <c:strCache>
                <c:ptCount val="1"/>
                <c:pt idx="0">
                  <c:v>Sum of "profit" after discount</c:v>
                </c:pt>
              </c:strCache>
            </c:strRef>
          </c:tx>
          <c:spPr>
            <a:solidFill>
              <a:schemeClr val="accent1"/>
            </a:solidFill>
            <a:ln>
              <a:noFill/>
            </a:ln>
            <a:effectLst/>
          </c:spPr>
          <c:invertIfNegative val="0"/>
          <c:cat>
            <c:strRef>
              <c:f>'Analysis &amp; Charts'!$A$205:$A$208</c:f>
              <c:strCache>
                <c:ptCount val="3"/>
                <c:pt idx="0">
                  <c:v>Consumer</c:v>
                </c:pt>
                <c:pt idx="1">
                  <c:v>Corporate</c:v>
                </c:pt>
                <c:pt idx="2">
                  <c:v>Home Office</c:v>
                </c:pt>
              </c:strCache>
            </c:strRef>
          </c:cat>
          <c:val>
            <c:numRef>
              <c:f>'Analysis &amp; Charts'!$B$205:$B$208</c:f>
              <c:numCache>
                <c:formatCode>_("$"* #,##0.00_);_("$"* \(#,##0.00\);_("$"* "-"??_);_(@_)</c:formatCode>
                <c:ptCount val="3"/>
                <c:pt idx="0">
                  <c:v>2038069.0790000067</c:v>
                </c:pt>
                <c:pt idx="1">
                  <c:v>1204848.2154999976</c:v>
                </c:pt>
                <c:pt idx="2">
                  <c:v>814748.13250000298</c:v>
                </c:pt>
              </c:numCache>
            </c:numRef>
          </c:val>
          <c:extLst>
            <c:ext xmlns:c16="http://schemas.microsoft.com/office/drawing/2014/chart" uri="{C3380CC4-5D6E-409C-BE32-E72D297353CC}">
              <c16:uniqueId val="{00000005-6823-4F22-82B9-4E2A7082E227}"/>
            </c:ext>
          </c:extLst>
        </c:ser>
        <c:ser>
          <c:idx val="1"/>
          <c:order val="1"/>
          <c:tx>
            <c:strRef>
              <c:f>'Analysis &amp; Charts'!$C$204</c:f>
              <c:strCache>
                <c:ptCount val="1"/>
                <c:pt idx="0">
                  <c:v>Sum of Discount in $'s</c:v>
                </c:pt>
              </c:strCache>
            </c:strRef>
          </c:tx>
          <c:spPr>
            <a:solidFill>
              <a:schemeClr val="accent2"/>
            </a:solidFill>
            <a:ln>
              <a:noFill/>
            </a:ln>
            <a:effectLst/>
          </c:spPr>
          <c:invertIfNegative val="0"/>
          <c:cat>
            <c:strRef>
              <c:f>'Analysis &amp; Charts'!$A$205:$A$208</c:f>
              <c:strCache>
                <c:ptCount val="3"/>
                <c:pt idx="0">
                  <c:v>Consumer</c:v>
                </c:pt>
                <c:pt idx="1">
                  <c:v>Corporate</c:v>
                </c:pt>
                <c:pt idx="2">
                  <c:v>Home Office</c:v>
                </c:pt>
              </c:strCache>
            </c:strRef>
          </c:cat>
          <c:val>
            <c:numRef>
              <c:f>'Analysis &amp; Charts'!$C$205:$C$208</c:f>
              <c:numCache>
                <c:formatCode>_("$"* #,##0.00_);_("$"* \(#,##0.00\);_("$"* "-"??_);_(@_)</c:formatCode>
                <c:ptCount val="3"/>
                <c:pt idx="0">
                  <c:v>950426.93100000208</c:v>
                </c:pt>
                <c:pt idx="1">
                  <c:v>564044.51449999923</c:v>
                </c:pt>
                <c:pt idx="2">
                  <c:v>385244.81750000018</c:v>
                </c:pt>
              </c:numCache>
            </c:numRef>
          </c:val>
          <c:extLst>
            <c:ext xmlns:c16="http://schemas.microsoft.com/office/drawing/2014/chart" uri="{C3380CC4-5D6E-409C-BE32-E72D297353CC}">
              <c16:uniqueId val="{00000006-6823-4F22-82B9-4E2A7082E227}"/>
            </c:ext>
          </c:extLst>
        </c:ser>
        <c:dLbls>
          <c:showLegendKey val="0"/>
          <c:showVal val="0"/>
          <c:showCatName val="0"/>
          <c:showSerName val="0"/>
          <c:showPercent val="0"/>
          <c:showBubbleSize val="0"/>
        </c:dLbls>
        <c:gapWidth val="219"/>
        <c:overlap val="-27"/>
        <c:axId val="348190255"/>
        <c:axId val="348188175"/>
      </c:barChart>
      <c:catAx>
        <c:axId val="34819025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188175"/>
        <c:crosses val="autoZero"/>
        <c:auto val="1"/>
        <c:lblAlgn val="ctr"/>
        <c:lblOffset val="100"/>
        <c:noMultiLvlLbl val="0"/>
      </c:catAx>
      <c:valAx>
        <c:axId val="348188175"/>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48190255"/>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 Store Project 1.xlsx]Analysis &amp; Charts!PivotTable28</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 &amp; Charts'!$B$219</c:f>
              <c:strCache>
                <c:ptCount val="1"/>
                <c:pt idx="0">
                  <c:v>Sum of "profit" after discount</c:v>
                </c:pt>
              </c:strCache>
            </c:strRef>
          </c:tx>
          <c:spPr>
            <a:solidFill>
              <a:schemeClr val="accent1"/>
            </a:solidFill>
            <a:ln>
              <a:noFill/>
            </a:ln>
            <a:effectLst/>
          </c:spPr>
          <c:invertIfNegative val="0"/>
          <c:cat>
            <c:strRef>
              <c:f>'Analysis &amp; Charts'!$A$220:$A$237</c:f>
              <c:strCache>
                <c:ptCount val="17"/>
                <c:pt idx="0">
                  <c:v>Copiers</c:v>
                </c:pt>
                <c:pt idx="1">
                  <c:v>Bookcases</c:v>
                </c:pt>
                <c:pt idx="2">
                  <c:v>Appliances</c:v>
                </c:pt>
                <c:pt idx="3">
                  <c:v>Chairs</c:v>
                </c:pt>
                <c:pt idx="4">
                  <c:v>Phones</c:v>
                </c:pt>
                <c:pt idx="5">
                  <c:v>Machines</c:v>
                </c:pt>
                <c:pt idx="6">
                  <c:v>Storage</c:v>
                </c:pt>
                <c:pt idx="7">
                  <c:v>Tables</c:v>
                </c:pt>
                <c:pt idx="8">
                  <c:v>Accessories</c:v>
                </c:pt>
                <c:pt idx="9">
                  <c:v>Binders</c:v>
                </c:pt>
                <c:pt idx="10">
                  <c:v>Art</c:v>
                </c:pt>
                <c:pt idx="11">
                  <c:v>Furnishings</c:v>
                </c:pt>
                <c:pt idx="12">
                  <c:v>Supplies</c:v>
                </c:pt>
                <c:pt idx="13">
                  <c:v>Paper</c:v>
                </c:pt>
                <c:pt idx="14">
                  <c:v>Envelopes</c:v>
                </c:pt>
                <c:pt idx="15">
                  <c:v>Labels</c:v>
                </c:pt>
                <c:pt idx="16">
                  <c:v>Fasteners</c:v>
                </c:pt>
              </c:strCache>
            </c:strRef>
          </c:cat>
          <c:val>
            <c:numRef>
              <c:f>'Analysis &amp; Charts'!$B$220:$B$237</c:f>
              <c:numCache>
                <c:formatCode>_("$"* #,##0.00_);_("$"* \(#,##0.00\);_("$"* "-"??_);_(@_)</c:formatCode>
                <c:ptCount val="17"/>
                <c:pt idx="0">
                  <c:v>475820.26049999922</c:v>
                </c:pt>
                <c:pt idx="1">
                  <c:v>429369.74500000017</c:v>
                </c:pt>
                <c:pt idx="2">
                  <c:v>272455.57050000021</c:v>
                </c:pt>
                <c:pt idx="3">
                  <c:v>463992.57550000137</c:v>
                </c:pt>
                <c:pt idx="4">
                  <c:v>549803.09399999911</c:v>
                </c:pt>
                <c:pt idx="5">
                  <c:v>214145.58949999986</c:v>
                </c:pt>
                <c:pt idx="6">
                  <c:v>413043.77900000103</c:v>
                </c:pt>
                <c:pt idx="7">
                  <c:v>219702.4135</c:v>
                </c:pt>
                <c:pt idx="8">
                  <c:v>293391.85450000101</c:v>
                </c:pt>
                <c:pt idx="9">
                  <c:v>158337.95699999947</c:v>
                </c:pt>
                <c:pt idx="10">
                  <c:v>124857.19749999985</c:v>
                </c:pt>
                <c:pt idx="11">
                  <c:v>130538.68649999992</c:v>
                </c:pt>
                <c:pt idx="12">
                  <c:v>90169.80550000009</c:v>
                </c:pt>
                <c:pt idx="13">
                  <c:v>98491.008500000156</c:v>
                </c:pt>
                <c:pt idx="14">
                  <c:v>60215.68300000007</c:v>
                </c:pt>
                <c:pt idx="15">
                  <c:v>30638.84599999999</c:v>
                </c:pt>
                <c:pt idx="16">
                  <c:v>32691.360999999964</c:v>
                </c:pt>
              </c:numCache>
            </c:numRef>
          </c:val>
          <c:extLst>
            <c:ext xmlns:c16="http://schemas.microsoft.com/office/drawing/2014/chart" uri="{C3380CC4-5D6E-409C-BE32-E72D297353CC}">
              <c16:uniqueId val="{00000000-5F5E-4641-A4A6-DBF0C0684489}"/>
            </c:ext>
          </c:extLst>
        </c:ser>
        <c:ser>
          <c:idx val="1"/>
          <c:order val="1"/>
          <c:tx>
            <c:strRef>
              <c:f>'Analysis &amp; Charts'!$C$219</c:f>
              <c:strCache>
                <c:ptCount val="1"/>
                <c:pt idx="0">
                  <c:v>Sum of Discount in $'s</c:v>
                </c:pt>
              </c:strCache>
            </c:strRef>
          </c:tx>
          <c:spPr>
            <a:solidFill>
              <a:schemeClr val="accent2"/>
            </a:solidFill>
            <a:ln>
              <a:noFill/>
            </a:ln>
            <a:effectLst/>
          </c:spPr>
          <c:invertIfNegative val="0"/>
          <c:cat>
            <c:strRef>
              <c:f>'Analysis &amp; Charts'!$A$220:$A$237</c:f>
              <c:strCache>
                <c:ptCount val="17"/>
                <c:pt idx="0">
                  <c:v>Copiers</c:v>
                </c:pt>
                <c:pt idx="1">
                  <c:v>Bookcases</c:v>
                </c:pt>
                <c:pt idx="2">
                  <c:v>Appliances</c:v>
                </c:pt>
                <c:pt idx="3">
                  <c:v>Chairs</c:v>
                </c:pt>
                <c:pt idx="4">
                  <c:v>Phones</c:v>
                </c:pt>
                <c:pt idx="5">
                  <c:v>Machines</c:v>
                </c:pt>
                <c:pt idx="6">
                  <c:v>Storage</c:v>
                </c:pt>
                <c:pt idx="7">
                  <c:v>Tables</c:v>
                </c:pt>
                <c:pt idx="8">
                  <c:v>Accessories</c:v>
                </c:pt>
                <c:pt idx="9">
                  <c:v>Binders</c:v>
                </c:pt>
                <c:pt idx="10">
                  <c:v>Art</c:v>
                </c:pt>
                <c:pt idx="11">
                  <c:v>Furnishings</c:v>
                </c:pt>
                <c:pt idx="12">
                  <c:v>Supplies</c:v>
                </c:pt>
                <c:pt idx="13">
                  <c:v>Paper</c:v>
                </c:pt>
                <c:pt idx="14">
                  <c:v>Envelopes</c:v>
                </c:pt>
                <c:pt idx="15">
                  <c:v>Labels</c:v>
                </c:pt>
                <c:pt idx="16">
                  <c:v>Fasteners</c:v>
                </c:pt>
              </c:strCache>
            </c:strRef>
          </c:cat>
          <c:val>
            <c:numRef>
              <c:f>'Analysis &amp; Charts'!$C$220:$C$237</c:f>
              <c:numCache>
                <c:formatCode>_("$"* #,##0.00_);_("$"* \(#,##0.00\);_("$"* "-"??_);_(@_)</c:formatCode>
                <c:ptCount val="17"/>
                <c:pt idx="0">
                  <c:v>279836.13950000034</c:v>
                </c:pt>
                <c:pt idx="1">
                  <c:v>267487.92500000022</c:v>
                </c:pt>
                <c:pt idx="2">
                  <c:v>238705.24949999977</c:v>
                </c:pt>
                <c:pt idx="3">
                  <c:v>233199.61449999959</c:v>
                </c:pt>
                <c:pt idx="4">
                  <c:v>201290.70600000001</c:v>
                </c:pt>
                <c:pt idx="5">
                  <c:v>158791.16050000014</c:v>
                </c:pt>
                <c:pt idx="6">
                  <c:v>121195.89099999957</c:v>
                </c:pt>
                <c:pt idx="7">
                  <c:v>118587.5965000001</c:v>
                </c:pt>
                <c:pt idx="8">
                  <c:v>62517.795499999876</c:v>
                </c:pt>
                <c:pt idx="9">
                  <c:v>61113.212999999945</c:v>
                </c:pt>
                <c:pt idx="10">
                  <c:v>47196.912500000057</c:v>
                </c:pt>
                <c:pt idx="11">
                  <c:v>38000.533499999874</c:v>
                </c:pt>
                <c:pt idx="12">
                  <c:v>24501.444499999998</c:v>
                </c:pt>
                <c:pt idx="13">
                  <c:v>21169.661499999966</c:v>
                </c:pt>
                <c:pt idx="14">
                  <c:v>12685.527000000007</c:v>
                </c:pt>
                <c:pt idx="15">
                  <c:v>6798.5539999999919</c:v>
                </c:pt>
                <c:pt idx="16">
                  <c:v>6638.3389999999908</c:v>
                </c:pt>
              </c:numCache>
            </c:numRef>
          </c:val>
          <c:extLst>
            <c:ext xmlns:c16="http://schemas.microsoft.com/office/drawing/2014/chart" uri="{C3380CC4-5D6E-409C-BE32-E72D297353CC}">
              <c16:uniqueId val="{00000001-5F5E-4641-A4A6-DBF0C0684489}"/>
            </c:ext>
          </c:extLst>
        </c:ser>
        <c:dLbls>
          <c:showLegendKey val="0"/>
          <c:showVal val="0"/>
          <c:showCatName val="0"/>
          <c:showSerName val="0"/>
          <c:showPercent val="0"/>
          <c:showBubbleSize val="0"/>
        </c:dLbls>
        <c:gapWidth val="219"/>
        <c:overlap val="-27"/>
        <c:axId val="127867871"/>
        <c:axId val="127879103"/>
      </c:barChart>
      <c:catAx>
        <c:axId val="1278678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879103"/>
        <c:crosses val="autoZero"/>
        <c:auto val="1"/>
        <c:lblAlgn val="ctr"/>
        <c:lblOffset val="100"/>
        <c:noMultiLvlLbl val="0"/>
      </c:catAx>
      <c:valAx>
        <c:axId val="127879103"/>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278678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[Super Store Project 1.xlsx]Analysis &amp; Charts!PivotTable1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'Analysis &amp; Charts'!$B$29</c:f>
              <c:strCache>
                <c:ptCount val="1"/>
                <c:pt idx="0">
                  <c:v>Sum of sales2</c:v>
                </c:pt>
              </c:strCache>
            </c:strRef>
          </c:tx>
          <c:spPr>
            <a:solidFill>
              <a:schemeClr val="accent1"/>
            </a:solidFill>
            <a:ln>
              <a:noFill/>
            </a:ln>
            <a:effectLst/>
          </c:spPr>
          <c:invertIfNegative val="0"/>
          <c:cat>
            <c:strRef>
              <c:f>'Analysis &amp; Charts'!$A$30:$A$33</c:f>
              <c:strCache>
                <c:ptCount val="3"/>
                <c:pt idx="0">
                  <c:v>Office Supplies</c:v>
                </c:pt>
                <c:pt idx="1">
                  <c:v>Furniture</c:v>
                </c:pt>
                <c:pt idx="2">
                  <c:v>Technology</c:v>
                </c:pt>
              </c:strCache>
            </c:strRef>
          </c:cat>
          <c:val>
            <c:numRef>
              <c:f>'Analysis &amp; Charts'!$B$30:$B$33</c:f>
              <c:numCache>
                <c:formatCode>_("$"* #,##0.00_);_("$"* \(#,##0.00\);_("$"* "-"??_);_(@_)</c:formatCode>
                <c:ptCount val="3"/>
                <c:pt idx="0">
                  <c:v>1820905.9999999993</c:v>
                </c:pt>
                <c:pt idx="1">
                  <c:v>1900879.0900000096</c:v>
                </c:pt>
                <c:pt idx="2">
                  <c:v>2235596.599999995</c:v>
                </c:pt>
              </c:numCache>
            </c:numRef>
          </c:val>
          <c:extLst>
            <c:ext xmlns:c16="http://schemas.microsoft.com/office/drawing/2014/chart" uri="{C3380CC4-5D6E-409C-BE32-E72D297353CC}">
              <c16:uniqueId val="{00000000-3D93-4CEC-B7C4-C9AC0310B9C8}"/>
            </c:ext>
          </c:extLst>
        </c:ser>
        <c:dLbls>
          <c:showLegendKey val="0"/>
          <c:showVal val="0"/>
          <c:showCatName val="0"/>
          <c:showSerName val="0"/>
          <c:showPercent val="0"/>
          <c:showBubbleSize val="0"/>
        </c:dLbls>
        <c:gapWidth val="219"/>
        <c:overlap val="-27"/>
        <c:axId val="2101207919"/>
        <c:axId val="2101229135"/>
      </c:barChart>
      <c:lineChart>
        <c:grouping val="standard"/>
        <c:varyColors val="0"/>
        <c:ser>
          <c:idx val="1"/>
          <c:order val="1"/>
          <c:tx>
            <c:strRef>
              <c:f>'Analysis &amp; Charts'!$C$29</c:f>
              <c:strCache>
                <c:ptCount val="1"/>
                <c:pt idx="0">
                  <c:v>Sum of Returns</c:v>
                </c:pt>
              </c:strCache>
            </c:strRef>
          </c:tx>
          <c:spPr>
            <a:ln w="28575" cap="rnd">
              <a:solidFill>
                <a:schemeClr val="accent2"/>
              </a:solidFill>
              <a:round/>
            </a:ln>
            <a:effectLst/>
          </c:spPr>
          <c:marker>
            <c:symbol val="none"/>
          </c:marker>
          <c:cat>
            <c:strRef>
              <c:f>'Analysis &amp; Charts'!$A$30:$A$33</c:f>
              <c:strCache>
                <c:ptCount val="3"/>
                <c:pt idx="0">
                  <c:v>Office Supplies</c:v>
                </c:pt>
                <c:pt idx="1">
                  <c:v>Furniture</c:v>
                </c:pt>
                <c:pt idx="2">
                  <c:v>Technology</c:v>
                </c:pt>
              </c:strCache>
            </c:strRef>
          </c:cat>
          <c:val>
            <c:numRef>
              <c:f>'Analysis &amp; Charts'!$C$30:$C$33</c:f>
              <c:numCache>
                <c:formatCode>_("$"* #,##0.00_);_("$"* \(#,##0.00\);_("$"* "-"??_);_(@_)</c:formatCode>
                <c:ptCount val="3"/>
                <c:pt idx="0">
                  <c:v>289.52</c:v>
                </c:pt>
                <c:pt idx="1">
                  <c:v>6.98</c:v>
                </c:pt>
                <c:pt idx="2">
                  <c:v>0</c:v>
                </c:pt>
              </c:numCache>
            </c:numRef>
          </c:val>
          <c:smooth val="0"/>
          <c:extLst>
            <c:ext xmlns:c16="http://schemas.microsoft.com/office/drawing/2014/chart" uri="{C3380CC4-5D6E-409C-BE32-E72D297353CC}">
              <c16:uniqueId val="{00000001-3D93-4CEC-B7C4-C9AC0310B9C8}"/>
            </c:ext>
          </c:extLst>
        </c:ser>
        <c:dLbls>
          <c:showLegendKey val="0"/>
          <c:showVal val="0"/>
          <c:showCatName val="0"/>
          <c:showSerName val="0"/>
          <c:showPercent val="0"/>
          <c:showBubbleSize val="0"/>
        </c:dLbls>
        <c:marker val="1"/>
        <c:smooth val="0"/>
        <c:axId val="2101205839"/>
        <c:axId val="2101205007"/>
      </c:lineChart>
      <c:catAx>
        <c:axId val="210120791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1229135"/>
        <c:crosses val="autoZero"/>
        <c:auto val="1"/>
        <c:lblAlgn val="ctr"/>
        <c:lblOffset val="100"/>
        <c:noMultiLvlLbl val="0"/>
      </c:catAx>
      <c:valAx>
        <c:axId val="2101229135"/>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00_);_(&quot;$&quot;* \(#,##0.0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1207919"/>
        <c:crosses val="autoZero"/>
        <c:crossBetween val="between"/>
      </c:valAx>
      <c:valAx>
        <c:axId val="2101205007"/>
        <c:scaling>
          <c:orientation val="minMax"/>
        </c:scaling>
        <c:delete val="0"/>
        <c:axPos val="r"/>
        <c:numFmt formatCode="_(&quot;$&quot;* #,##0.00_);_(&quot;$&quot;* \(#,##0.00\);_(&quot;$&quot;* &quot;-&quot;??_);_(@_)"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101205839"/>
        <c:crosses val="max"/>
        <c:crossBetween val="between"/>
      </c:valAx>
      <c:catAx>
        <c:axId val="2101205839"/>
        <c:scaling>
          <c:orientation val="minMax"/>
        </c:scaling>
        <c:delete val="1"/>
        <c:axPos val="b"/>
        <c:numFmt formatCode="General" sourceLinked="1"/>
        <c:majorTickMark val="out"/>
        <c:minorTickMark val="none"/>
        <c:tickLblPos val="nextTo"/>
        <c:crossAx val="2101205007"/>
        <c:crosses val="autoZero"/>
        <c:auto val="1"/>
        <c:lblAlgn val="ctr"/>
        <c:lblOffset val="100"/>
        <c:noMultiLvlLbl val="0"/>
      </c:cat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A86F422-DC17-43B3-AEE2-E0C1722AE41D}" type="datetimeFigureOut">
              <a:rPr lang="en-CA" smtClean="0"/>
              <a:t>2022-02-18</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59A029B-C527-40E5-8B2F-2DD7A45A86B6}" type="slidenum">
              <a:rPr lang="en-CA" smtClean="0"/>
              <a:t>‹#›</a:t>
            </a:fld>
            <a:endParaRPr lang="en-CA"/>
          </a:p>
        </p:txBody>
      </p:sp>
    </p:spTree>
    <p:extLst>
      <p:ext uri="{BB962C8B-B14F-4D97-AF65-F5344CB8AC3E}">
        <p14:creationId xmlns:p14="http://schemas.microsoft.com/office/powerpoint/2010/main" val="20497790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sz="1800" b="0" i="0" u="none" strike="noStrike" dirty="0">
                <a:solidFill>
                  <a:srgbClr val="000000"/>
                </a:solidFill>
                <a:effectLst/>
                <a:latin typeface="Calibri" panose="020F0502020204030204" pitchFamily="34" charset="0"/>
              </a:rPr>
              <a:t>Technology generated the most amount of sales and the most profit.  Hot ticket items.</a:t>
            </a:r>
          </a:p>
          <a:p>
            <a:r>
              <a:rPr lang="en-CA" sz="1800" b="0" i="0" u="none" strike="noStrike" dirty="0">
                <a:solidFill>
                  <a:srgbClr val="000000"/>
                </a:solidFill>
                <a:effectLst/>
                <a:latin typeface="Calibri" panose="020F0502020204030204" pitchFamily="34" charset="0"/>
              </a:rPr>
              <a:t>Furniture has the least amount of quantity sold, but a respectable amount of sales and profit.  Attributed to higher selling price per unit.</a:t>
            </a:r>
            <a:r>
              <a:rPr lang="en-CA" dirty="0"/>
              <a:t> </a:t>
            </a:r>
          </a:p>
          <a:p>
            <a:r>
              <a:rPr lang="en-CA" sz="1800" b="0" i="0" u="none" strike="noStrike" dirty="0">
                <a:solidFill>
                  <a:srgbClr val="000000"/>
                </a:solidFill>
                <a:effectLst/>
                <a:latin typeface="Calibri" panose="020F0502020204030204" pitchFamily="34" charset="0"/>
              </a:rPr>
              <a:t>Office supplies generates the most volume sold/returns, and has generated the least amount in sales.  Sales factor attributed to lower unit selling price.</a:t>
            </a:r>
            <a:r>
              <a:rPr lang="en-CA" dirty="0"/>
              <a:t> </a:t>
            </a:r>
          </a:p>
        </p:txBody>
      </p:sp>
      <p:sp>
        <p:nvSpPr>
          <p:cNvPr id="4" name="Slide Number Placeholder 3"/>
          <p:cNvSpPr>
            <a:spLocks noGrp="1"/>
          </p:cNvSpPr>
          <p:nvPr>
            <p:ph type="sldNum" sz="quarter" idx="5"/>
          </p:nvPr>
        </p:nvSpPr>
        <p:spPr/>
        <p:txBody>
          <a:bodyPr/>
          <a:lstStyle/>
          <a:p>
            <a:fld id="{B59A029B-C527-40E5-8B2F-2DD7A45A86B6}" type="slidenum">
              <a:rPr lang="en-CA" smtClean="0"/>
              <a:t>4</a:t>
            </a:fld>
            <a:endParaRPr lang="en-CA"/>
          </a:p>
        </p:txBody>
      </p:sp>
    </p:spTree>
    <p:extLst>
      <p:ext uri="{BB962C8B-B14F-4D97-AF65-F5344CB8AC3E}">
        <p14:creationId xmlns:p14="http://schemas.microsoft.com/office/powerpoint/2010/main" val="40905369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Furniture has the highest discount on average</a:t>
            </a:r>
          </a:p>
        </p:txBody>
      </p:sp>
      <p:sp>
        <p:nvSpPr>
          <p:cNvPr id="4" name="Slide Number Placeholder 3"/>
          <p:cNvSpPr>
            <a:spLocks noGrp="1"/>
          </p:cNvSpPr>
          <p:nvPr>
            <p:ph type="sldNum" sz="quarter" idx="5"/>
          </p:nvPr>
        </p:nvSpPr>
        <p:spPr/>
        <p:txBody>
          <a:bodyPr/>
          <a:lstStyle/>
          <a:p>
            <a:fld id="{B59A029B-C527-40E5-8B2F-2DD7A45A86B6}" type="slidenum">
              <a:rPr lang="en-CA" smtClean="0"/>
              <a:t>6</a:t>
            </a:fld>
            <a:endParaRPr lang="en-CA"/>
          </a:p>
        </p:txBody>
      </p:sp>
    </p:spTree>
    <p:extLst>
      <p:ext uri="{BB962C8B-B14F-4D97-AF65-F5344CB8AC3E}">
        <p14:creationId xmlns:p14="http://schemas.microsoft.com/office/powerpoint/2010/main" val="24963450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Big ticket items have the highest discounts on average.  It could be because Super Store is looking to move inventory.</a:t>
            </a:r>
          </a:p>
        </p:txBody>
      </p:sp>
      <p:sp>
        <p:nvSpPr>
          <p:cNvPr id="4" name="Slide Number Placeholder 3"/>
          <p:cNvSpPr>
            <a:spLocks noGrp="1"/>
          </p:cNvSpPr>
          <p:nvPr>
            <p:ph type="sldNum" sz="quarter" idx="5"/>
          </p:nvPr>
        </p:nvSpPr>
        <p:spPr/>
        <p:txBody>
          <a:bodyPr/>
          <a:lstStyle/>
          <a:p>
            <a:fld id="{B59A029B-C527-40E5-8B2F-2DD7A45A86B6}" type="slidenum">
              <a:rPr lang="en-CA" smtClean="0"/>
              <a:t>7</a:t>
            </a:fld>
            <a:endParaRPr lang="en-CA"/>
          </a:p>
        </p:txBody>
      </p:sp>
    </p:spTree>
    <p:extLst>
      <p:ext uri="{BB962C8B-B14F-4D97-AF65-F5344CB8AC3E}">
        <p14:creationId xmlns:p14="http://schemas.microsoft.com/office/powerpoint/2010/main" val="32024402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 considerable amount of profits generated is impacted by high discounts.  Accounting for almost 50% in each segment.  Profits are the life blood of any business.  Management may want to re-evaluate the their discount pricing structure.</a:t>
            </a:r>
          </a:p>
        </p:txBody>
      </p:sp>
      <p:sp>
        <p:nvSpPr>
          <p:cNvPr id="4" name="Slide Number Placeholder 3"/>
          <p:cNvSpPr>
            <a:spLocks noGrp="1"/>
          </p:cNvSpPr>
          <p:nvPr>
            <p:ph type="sldNum" sz="quarter" idx="5"/>
          </p:nvPr>
        </p:nvSpPr>
        <p:spPr/>
        <p:txBody>
          <a:bodyPr/>
          <a:lstStyle/>
          <a:p>
            <a:fld id="{B59A029B-C527-40E5-8B2F-2DD7A45A86B6}" type="slidenum">
              <a:rPr lang="en-CA" smtClean="0"/>
              <a:t>8</a:t>
            </a:fld>
            <a:endParaRPr lang="en-CA"/>
          </a:p>
        </p:txBody>
      </p:sp>
    </p:spTree>
    <p:extLst>
      <p:ext uri="{BB962C8B-B14F-4D97-AF65-F5344CB8AC3E}">
        <p14:creationId xmlns:p14="http://schemas.microsoft.com/office/powerpoint/2010/main" val="6880104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Total returns in relation to sales.  Low ticket items tend to generate higher returns.</a:t>
            </a:r>
          </a:p>
        </p:txBody>
      </p:sp>
      <p:sp>
        <p:nvSpPr>
          <p:cNvPr id="4" name="Slide Number Placeholder 3"/>
          <p:cNvSpPr>
            <a:spLocks noGrp="1"/>
          </p:cNvSpPr>
          <p:nvPr>
            <p:ph type="sldNum" sz="quarter" idx="5"/>
          </p:nvPr>
        </p:nvSpPr>
        <p:spPr/>
        <p:txBody>
          <a:bodyPr/>
          <a:lstStyle/>
          <a:p>
            <a:fld id="{B59A029B-C527-40E5-8B2F-2DD7A45A86B6}" type="slidenum">
              <a:rPr lang="en-CA" smtClean="0"/>
              <a:t>11</a:t>
            </a:fld>
            <a:endParaRPr lang="en-CA"/>
          </a:p>
        </p:txBody>
      </p:sp>
    </p:spTree>
    <p:extLst>
      <p:ext uri="{BB962C8B-B14F-4D97-AF65-F5344CB8AC3E}">
        <p14:creationId xmlns:p14="http://schemas.microsoft.com/office/powerpoint/2010/main" val="36911799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Small ticket items have the most returns</a:t>
            </a:r>
          </a:p>
        </p:txBody>
      </p:sp>
      <p:sp>
        <p:nvSpPr>
          <p:cNvPr id="4" name="Slide Number Placeholder 3"/>
          <p:cNvSpPr>
            <a:spLocks noGrp="1"/>
          </p:cNvSpPr>
          <p:nvPr>
            <p:ph type="sldNum" sz="quarter" idx="5"/>
          </p:nvPr>
        </p:nvSpPr>
        <p:spPr/>
        <p:txBody>
          <a:bodyPr/>
          <a:lstStyle/>
          <a:p>
            <a:fld id="{B59A029B-C527-40E5-8B2F-2DD7A45A86B6}" type="slidenum">
              <a:rPr lang="en-CA" smtClean="0"/>
              <a:t>12</a:t>
            </a:fld>
            <a:endParaRPr lang="en-CA"/>
          </a:p>
        </p:txBody>
      </p:sp>
    </p:spTree>
    <p:extLst>
      <p:ext uri="{BB962C8B-B14F-4D97-AF65-F5344CB8AC3E}">
        <p14:creationId xmlns:p14="http://schemas.microsoft.com/office/powerpoint/2010/main" val="31123749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Consumer account for 51% of all returns</a:t>
            </a:r>
          </a:p>
        </p:txBody>
      </p:sp>
      <p:sp>
        <p:nvSpPr>
          <p:cNvPr id="4" name="Slide Number Placeholder 3"/>
          <p:cNvSpPr>
            <a:spLocks noGrp="1"/>
          </p:cNvSpPr>
          <p:nvPr>
            <p:ph type="sldNum" sz="quarter" idx="5"/>
          </p:nvPr>
        </p:nvSpPr>
        <p:spPr/>
        <p:txBody>
          <a:bodyPr/>
          <a:lstStyle/>
          <a:p>
            <a:fld id="{B59A029B-C527-40E5-8B2F-2DD7A45A86B6}" type="slidenum">
              <a:rPr lang="en-CA" smtClean="0"/>
              <a:t>13</a:t>
            </a:fld>
            <a:endParaRPr lang="en-CA"/>
          </a:p>
        </p:txBody>
      </p:sp>
    </p:spTree>
    <p:extLst>
      <p:ext uri="{BB962C8B-B14F-4D97-AF65-F5344CB8AC3E}">
        <p14:creationId xmlns:p14="http://schemas.microsoft.com/office/powerpoint/2010/main" val="32394412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Can’t do a deep dive into the “Not Given” reason code, because we can’t narrow it down to anything (too vague).  However, we can investigate what’s causing high returns under the “Wrong item” category.</a:t>
            </a:r>
          </a:p>
        </p:txBody>
      </p:sp>
      <p:sp>
        <p:nvSpPr>
          <p:cNvPr id="4" name="Slide Number Placeholder 3"/>
          <p:cNvSpPr>
            <a:spLocks noGrp="1"/>
          </p:cNvSpPr>
          <p:nvPr>
            <p:ph type="sldNum" sz="quarter" idx="5"/>
          </p:nvPr>
        </p:nvSpPr>
        <p:spPr/>
        <p:txBody>
          <a:bodyPr/>
          <a:lstStyle/>
          <a:p>
            <a:fld id="{B59A029B-C527-40E5-8B2F-2DD7A45A86B6}" type="slidenum">
              <a:rPr lang="en-CA" smtClean="0"/>
              <a:t>15</a:t>
            </a:fld>
            <a:endParaRPr lang="en-CA"/>
          </a:p>
        </p:txBody>
      </p:sp>
    </p:spTree>
    <p:extLst>
      <p:ext uri="{BB962C8B-B14F-4D97-AF65-F5344CB8AC3E}">
        <p14:creationId xmlns:p14="http://schemas.microsoft.com/office/powerpoint/2010/main" val="6196432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Would be wise for management to investigate the Standard Class shipping service route, and develop countermeasures to reduce this deficiency.</a:t>
            </a:r>
          </a:p>
        </p:txBody>
      </p:sp>
      <p:sp>
        <p:nvSpPr>
          <p:cNvPr id="4" name="Slide Number Placeholder 3"/>
          <p:cNvSpPr>
            <a:spLocks noGrp="1"/>
          </p:cNvSpPr>
          <p:nvPr>
            <p:ph type="sldNum" sz="quarter" idx="5"/>
          </p:nvPr>
        </p:nvSpPr>
        <p:spPr/>
        <p:txBody>
          <a:bodyPr/>
          <a:lstStyle/>
          <a:p>
            <a:fld id="{B59A029B-C527-40E5-8B2F-2DD7A45A86B6}" type="slidenum">
              <a:rPr lang="en-CA" smtClean="0"/>
              <a:t>17</a:t>
            </a:fld>
            <a:endParaRPr lang="en-CA"/>
          </a:p>
        </p:txBody>
      </p:sp>
    </p:spTree>
    <p:extLst>
      <p:ext uri="{BB962C8B-B14F-4D97-AF65-F5344CB8AC3E}">
        <p14:creationId xmlns:p14="http://schemas.microsoft.com/office/powerpoint/2010/main" val="1087508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BD6059-A4E5-42E0-9B0E-4596B2B37F1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7DFD9491-D751-41B2-AA3F-7EBD86FFFB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7D086561-6618-4C78-8572-12BB145B36B7}"/>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5" name="Footer Placeholder 4">
            <a:extLst>
              <a:ext uri="{FF2B5EF4-FFF2-40B4-BE49-F238E27FC236}">
                <a16:creationId xmlns:a16="http://schemas.microsoft.com/office/drawing/2014/main" id="{2A95BD9E-F1FE-4801-8718-6783B0F00183}"/>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C5E066BD-BBF5-4370-9D59-3342CF916D86}"/>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9210126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29760-AD9E-4277-8A5C-31AA047DFA38}"/>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0CC8FC31-F0B8-42FE-BCE6-16B28F983C6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E4AF47C8-3235-450F-8D97-22A17409DCAC}"/>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5" name="Footer Placeholder 4">
            <a:extLst>
              <a:ext uri="{FF2B5EF4-FFF2-40B4-BE49-F238E27FC236}">
                <a16:creationId xmlns:a16="http://schemas.microsoft.com/office/drawing/2014/main" id="{38EDA117-FA54-48C7-82B0-DFB36D5670B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7AD3D20A-3943-4CE3-B400-7F6DB344F375}"/>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3404006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9E3262-8B87-4D91-B41A-C2577E22311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C9A030CE-7816-4317-A22D-3C65FBBF329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90E4840-B654-4291-AED3-CC6EF1CF077A}"/>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5" name="Footer Placeholder 4">
            <a:extLst>
              <a:ext uri="{FF2B5EF4-FFF2-40B4-BE49-F238E27FC236}">
                <a16:creationId xmlns:a16="http://schemas.microsoft.com/office/drawing/2014/main" id="{70D73F13-ACE9-4767-89B4-18FF79ED1A7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234273C8-4CD8-4FF0-B5A5-B146D15688D6}"/>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708442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D4542-8966-4F84-AC08-4B2BB360DC5C}"/>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A6E4A80-CCB5-438E-B57C-F6174956F0D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878FFB39-5ABA-4902-9944-CA760900B16A}"/>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5" name="Footer Placeholder 4">
            <a:extLst>
              <a:ext uri="{FF2B5EF4-FFF2-40B4-BE49-F238E27FC236}">
                <a16:creationId xmlns:a16="http://schemas.microsoft.com/office/drawing/2014/main" id="{709A5C0A-8E15-4CD5-B8E1-656CF93EB31D}"/>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ABAA1A7F-2D7E-48F5-98A5-AF7BF9A556DE}"/>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25708078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B1643A-A5E7-47AC-9FDC-E62594789C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54804A90-E75E-4D92-8E1A-52A65742F0D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9EDED4-56E1-4483-99DD-BA01BBD761BF}"/>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5" name="Footer Placeholder 4">
            <a:extLst>
              <a:ext uri="{FF2B5EF4-FFF2-40B4-BE49-F238E27FC236}">
                <a16:creationId xmlns:a16="http://schemas.microsoft.com/office/drawing/2014/main" id="{0C3253EE-9674-4A18-B6B8-931079AFB95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6E47C633-8DAE-4F9A-BF23-F8ED00CEE4D7}"/>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6801624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5236BC-A172-47DB-9DD6-E1A2D5DCE2B4}"/>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EF443B8D-A4B3-42E7-BA9C-0612135B948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9B10D31A-8560-4788-B9A0-C713A928A1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54E6B8D0-03E1-40CD-8EFB-50989F670607}"/>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6" name="Footer Placeholder 5">
            <a:extLst>
              <a:ext uri="{FF2B5EF4-FFF2-40B4-BE49-F238E27FC236}">
                <a16:creationId xmlns:a16="http://schemas.microsoft.com/office/drawing/2014/main" id="{CC2C2FD2-A46B-4450-90C2-C42E1FF528D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26B1888-2333-4DBA-AC07-DA599102D938}"/>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25765656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19B061-A8EF-451F-B7D6-732729A8D4D3}"/>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1229BFE5-2265-4FFF-8E85-D397C20DD14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9B0BCF-1D36-4BDC-8537-B958A324DC6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64F8EDDE-D9FB-4551-AF34-3636727F9C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BC08039-9039-49F5-B933-8B866A9BF2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75440B55-40C5-4A9C-B297-B29F4ED954EF}"/>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8" name="Footer Placeholder 7">
            <a:extLst>
              <a:ext uri="{FF2B5EF4-FFF2-40B4-BE49-F238E27FC236}">
                <a16:creationId xmlns:a16="http://schemas.microsoft.com/office/drawing/2014/main" id="{E84C9463-71BC-4EA0-9118-5E57B9E45DF0}"/>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BAF85C54-EAF9-41F0-85CF-40704E81E427}"/>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29322929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530854-6C11-4655-AB46-479F4AB30892}"/>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03F7ABA7-4596-4FE3-B83A-89E07DF709F9}"/>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4" name="Footer Placeholder 3">
            <a:extLst>
              <a:ext uri="{FF2B5EF4-FFF2-40B4-BE49-F238E27FC236}">
                <a16:creationId xmlns:a16="http://schemas.microsoft.com/office/drawing/2014/main" id="{53C41AB9-4810-40A5-9A55-81DB1EC3237A}"/>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FD7A78A-F83B-45FA-9315-E5A943AB1F37}"/>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911571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CC8D1C2-3B6D-49CE-9A3A-06301E6D72FC}"/>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3" name="Footer Placeholder 2">
            <a:extLst>
              <a:ext uri="{FF2B5EF4-FFF2-40B4-BE49-F238E27FC236}">
                <a16:creationId xmlns:a16="http://schemas.microsoft.com/office/drawing/2014/main" id="{0528A039-D26F-4232-A447-E2238A2B145E}"/>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DBD08D8C-DBC2-44C3-B029-A88C98D81FD7}"/>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841651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F1CD36-5BBA-4E41-B4E6-F27688F76A4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0FF8F827-B047-490E-8C6B-625F3A5BDCF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567D0CCC-5B3D-484E-9896-5107E2679B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0CAFBF-F1F1-4C84-B279-C52D16047344}"/>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6" name="Footer Placeholder 5">
            <a:extLst>
              <a:ext uri="{FF2B5EF4-FFF2-40B4-BE49-F238E27FC236}">
                <a16:creationId xmlns:a16="http://schemas.microsoft.com/office/drawing/2014/main" id="{3132AABB-DAE1-4BAB-A5BE-C41C4B0E02FC}"/>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F5D6CFE0-A1F6-492F-BBC0-4B7B85B502D9}"/>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41243410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48569E-AE8A-489C-83A6-E19B7755E7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8029237-13AA-453D-875E-A5F01F96708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BEE9A81B-C746-49CA-8144-ED7751C12F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8B14C2-2E36-4734-A937-D472DE5B9975}"/>
              </a:ext>
            </a:extLst>
          </p:cNvPr>
          <p:cNvSpPr>
            <a:spLocks noGrp="1"/>
          </p:cNvSpPr>
          <p:nvPr>
            <p:ph type="dt" sz="half" idx="10"/>
          </p:nvPr>
        </p:nvSpPr>
        <p:spPr/>
        <p:txBody>
          <a:bodyPr/>
          <a:lstStyle/>
          <a:p>
            <a:fld id="{B233FDC0-DE21-4858-9708-FA2B713E0E81}" type="datetimeFigureOut">
              <a:rPr lang="en-CA" smtClean="0"/>
              <a:t>2022-02-18</a:t>
            </a:fld>
            <a:endParaRPr lang="en-CA"/>
          </a:p>
        </p:txBody>
      </p:sp>
      <p:sp>
        <p:nvSpPr>
          <p:cNvPr id="6" name="Footer Placeholder 5">
            <a:extLst>
              <a:ext uri="{FF2B5EF4-FFF2-40B4-BE49-F238E27FC236}">
                <a16:creationId xmlns:a16="http://schemas.microsoft.com/office/drawing/2014/main" id="{2521AC51-3A22-4D6C-966E-F7B9CBCC61C6}"/>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26CB2D63-A5E0-45E9-8C18-7707EB837458}"/>
              </a:ext>
            </a:extLst>
          </p:cNvPr>
          <p:cNvSpPr>
            <a:spLocks noGrp="1"/>
          </p:cNvSpPr>
          <p:nvPr>
            <p:ph type="sldNum" sz="quarter" idx="12"/>
          </p:nvPr>
        </p:nvSpPr>
        <p:spPr/>
        <p:txBody>
          <a:bodyPr/>
          <a:lstStyle/>
          <a:p>
            <a:fld id="{0D97CC5A-62D4-463C-BDCD-0588A7AFAEAF}" type="slidenum">
              <a:rPr lang="en-CA" smtClean="0"/>
              <a:t>‹#›</a:t>
            </a:fld>
            <a:endParaRPr lang="en-CA"/>
          </a:p>
        </p:txBody>
      </p:sp>
    </p:spTree>
    <p:extLst>
      <p:ext uri="{BB962C8B-B14F-4D97-AF65-F5344CB8AC3E}">
        <p14:creationId xmlns:p14="http://schemas.microsoft.com/office/powerpoint/2010/main" val="533533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9D866F-FB31-48DA-9B47-572358CD4A8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0D8A6D99-B60A-4338-8B76-5DB64E672B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A8F0E51-B002-42D9-99FF-B653F11E49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233FDC0-DE21-4858-9708-FA2B713E0E81}" type="datetimeFigureOut">
              <a:rPr lang="en-CA" smtClean="0"/>
              <a:t>2022-02-18</a:t>
            </a:fld>
            <a:endParaRPr lang="en-CA"/>
          </a:p>
        </p:txBody>
      </p:sp>
      <p:sp>
        <p:nvSpPr>
          <p:cNvPr id="5" name="Footer Placeholder 4">
            <a:extLst>
              <a:ext uri="{FF2B5EF4-FFF2-40B4-BE49-F238E27FC236}">
                <a16:creationId xmlns:a16="http://schemas.microsoft.com/office/drawing/2014/main" id="{F3294457-FC8B-4477-BFBD-A2E3F33460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A"/>
          </a:p>
        </p:txBody>
      </p:sp>
      <p:sp>
        <p:nvSpPr>
          <p:cNvPr id="6" name="Slide Number Placeholder 5">
            <a:extLst>
              <a:ext uri="{FF2B5EF4-FFF2-40B4-BE49-F238E27FC236}">
                <a16:creationId xmlns:a16="http://schemas.microsoft.com/office/drawing/2014/main" id="{FE8C762F-4E24-4353-88A2-2F31477F1E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97CC5A-62D4-463C-BDCD-0588A7AFAEAF}" type="slidenum">
              <a:rPr lang="en-CA" smtClean="0"/>
              <a:t>‹#›</a:t>
            </a:fld>
            <a:endParaRPr lang="en-CA"/>
          </a:p>
        </p:txBody>
      </p:sp>
    </p:spTree>
    <p:extLst>
      <p:ext uri="{BB962C8B-B14F-4D97-AF65-F5344CB8AC3E}">
        <p14:creationId xmlns:p14="http://schemas.microsoft.com/office/powerpoint/2010/main" val="133424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chart" Target="../charts/chart3.xml"/><Relationship Id="rId4" Type="http://schemas.openxmlformats.org/officeDocument/2006/relationships/chart" Target="../charts/char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DD45F-2932-4690-825A-07D9308DB09D}"/>
              </a:ext>
            </a:extLst>
          </p:cNvPr>
          <p:cNvSpPr>
            <a:spLocks noGrp="1"/>
          </p:cNvSpPr>
          <p:nvPr>
            <p:ph type="ctrTitle"/>
          </p:nvPr>
        </p:nvSpPr>
        <p:spPr/>
        <p:txBody>
          <a:bodyPr/>
          <a:lstStyle/>
          <a:p>
            <a:r>
              <a:rPr lang="en-CA" dirty="0"/>
              <a:t>Superstore	Analysis</a:t>
            </a:r>
          </a:p>
        </p:txBody>
      </p:sp>
      <p:sp>
        <p:nvSpPr>
          <p:cNvPr id="3" name="Subtitle 2">
            <a:extLst>
              <a:ext uri="{FF2B5EF4-FFF2-40B4-BE49-F238E27FC236}">
                <a16:creationId xmlns:a16="http://schemas.microsoft.com/office/drawing/2014/main" id="{05521038-19D0-4E9A-9E63-8774C0399A4E}"/>
              </a:ext>
            </a:extLst>
          </p:cNvPr>
          <p:cNvSpPr>
            <a:spLocks noGrp="1"/>
          </p:cNvSpPr>
          <p:nvPr>
            <p:ph type="subTitle" idx="1"/>
          </p:nvPr>
        </p:nvSpPr>
        <p:spPr/>
        <p:txBody>
          <a:bodyPr/>
          <a:lstStyle/>
          <a:p>
            <a:r>
              <a:rPr lang="en-CA" dirty="0"/>
              <a:t>By: Jason Patterson</a:t>
            </a:r>
          </a:p>
        </p:txBody>
      </p:sp>
    </p:spTree>
    <p:extLst>
      <p:ext uri="{BB962C8B-B14F-4D97-AF65-F5344CB8AC3E}">
        <p14:creationId xmlns:p14="http://schemas.microsoft.com/office/powerpoint/2010/main" val="1261682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26393A6-EEAB-47E5-A678-4C8872CEA13C}"/>
              </a:ext>
            </a:extLst>
          </p:cNvPr>
          <p:cNvSpPr>
            <a:spLocks noGrp="1"/>
          </p:cNvSpPr>
          <p:nvPr>
            <p:ph type="ctrTitle"/>
          </p:nvPr>
        </p:nvSpPr>
        <p:spPr/>
        <p:txBody>
          <a:bodyPr/>
          <a:lstStyle/>
          <a:p>
            <a:r>
              <a:rPr lang="en-CA" dirty="0"/>
              <a:t>Returns factor</a:t>
            </a:r>
          </a:p>
        </p:txBody>
      </p:sp>
      <p:sp>
        <p:nvSpPr>
          <p:cNvPr id="5" name="Subtitle 4">
            <a:extLst>
              <a:ext uri="{FF2B5EF4-FFF2-40B4-BE49-F238E27FC236}">
                <a16:creationId xmlns:a16="http://schemas.microsoft.com/office/drawing/2014/main" id="{255FE986-3C3A-4ADD-B08B-86475BA334F3}"/>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15680135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C5697E-99EB-435B-BE04-4A00DB496739}"/>
              </a:ext>
            </a:extLst>
          </p:cNvPr>
          <p:cNvSpPr>
            <a:spLocks noGrp="1"/>
          </p:cNvSpPr>
          <p:nvPr>
            <p:ph type="title"/>
          </p:nvPr>
        </p:nvSpPr>
        <p:spPr/>
        <p:txBody>
          <a:bodyPr/>
          <a:lstStyle/>
          <a:p>
            <a:pPr algn="ctr"/>
            <a:r>
              <a:rPr lang="en-CA" dirty="0"/>
              <a:t>Total Returns by Main Category</a:t>
            </a:r>
          </a:p>
        </p:txBody>
      </p:sp>
      <p:graphicFrame>
        <p:nvGraphicFramePr>
          <p:cNvPr id="4" name="Content Placeholder 3">
            <a:extLst>
              <a:ext uri="{FF2B5EF4-FFF2-40B4-BE49-F238E27FC236}">
                <a16:creationId xmlns:a16="http://schemas.microsoft.com/office/drawing/2014/main" id="{03B0060A-28D8-490A-A289-D907BB4BF489}"/>
              </a:ext>
            </a:extLst>
          </p:cNvPr>
          <p:cNvGraphicFramePr>
            <a:graphicFrameLocks noGrp="1"/>
          </p:cNvGraphicFramePr>
          <p:nvPr>
            <p:ph idx="1"/>
            <p:extLst>
              <p:ext uri="{D42A27DB-BD31-4B8C-83A1-F6EECF244321}">
                <p14:modId xmlns:p14="http://schemas.microsoft.com/office/powerpoint/2010/main" val="153769994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041198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608ED-0256-4964-ADDD-AF76DDA93B6D}"/>
              </a:ext>
            </a:extLst>
          </p:cNvPr>
          <p:cNvSpPr>
            <a:spLocks noGrp="1"/>
          </p:cNvSpPr>
          <p:nvPr>
            <p:ph type="title"/>
          </p:nvPr>
        </p:nvSpPr>
        <p:spPr/>
        <p:txBody>
          <a:bodyPr/>
          <a:lstStyle/>
          <a:p>
            <a:pPr algn="ctr"/>
            <a:r>
              <a:rPr lang="en-CA" dirty="0"/>
              <a:t>Total Returns in relation to profits by            Sub-category</a:t>
            </a:r>
          </a:p>
        </p:txBody>
      </p:sp>
      <p:graphicFrame>
        <p:nvGraphicFramePr>
          <p:cNvPr id="4" name="Content Placeholder 3">
            <a:extLst>
              <a:ext uri="{FF2B5EF4-FFF2-40B4-BE49-F238E27FC236}">
                <a16:creationId xmlns:a16="http://schemas.microsoft.com/office/drawing/2014/main" id="{1BD6E28B-60BC-45DD-A30F-020B6B076169}"/>
              </a:ext>
            </a:extLst>
          </p:cNvPr>
          <p:cNvGraphicFramePr>
            <a:graphicFrameLocks noGrp="1"/>
          </p:cNvGraphicFramePr>
          <p:nvPr>
            <p:ph idx="1"/>
            <p:extLst>
              <p:ext uri="{D42A27DB-BD31-4B8C-83A1-F6EECF244321}">
                <p14:modId xmlns:p14="http://schemas.microsoft.com/office/powerpoint/2010/main" val="3664244897"/>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4820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994CB1-56CA-4986-A5E2-82927FC13702}"/>
              </a:ext>
            </a:extLst>
          </p:cNvPr>
          <p:cNvSpPr>
            <a:spLocks noGrp="1"/>
          </p:cNvSpPr>
          <p:nvPr>
            <p:ph type="title"/>
          </p:nvPr>
        </p:nvSpPr>
        <p:spPr/>
        <p:txBody>
          <a:bodyPr/>
          <a:lstStyle/>
          <a:p>
            <a:pPr algn="ctr"/>
            <a:r>
              <a:rPr lang="en-CA" dirty="0"/>
              <a:t>Returns by Segment</a:t>
            </a:r>
          </a:p>
        </p:txBody>
      </p:sp>
      <p:graphicFrame>
        <p:nvGraphicFramePr>
          <p:cNvPr id="7" name="Content Placeholder 6">
            <a:extLst>
              <a:ext uri="{FF2B5EF4-FFF2-40B4-BE49-F238E27FC236}">
                <a16:creationId xmlns:a16="http://schemas.microsoft.com/office/drawing/2014/main" id="{0CD14FFB-B97E-44C9-8E13-952E1C171CB0}"/>
              </a:ext>
            </a:extLst>
          </p:cNvPr>
          <p:cNvGraphicFramePr>
            <a:graphicFrameLocks noGrp="1"/>
          </p:cNvGraphicFramePr>
          <p:nvPr>
            <p:ph idx="1"/>
            <p:extLst>
              <p:ext uri="{D42A27DB-BD31-4B8C-83A1-F6EECF244321}">
                <p14:modId xmlns:p14="http://schemas.microsoft.com/office/powerpoint/2010/main" val="240529125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292227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B192B80-7AB0-40AF-9402-D99227530F2A}"/>
              </a:ext>
            </a:extLst>
          </p:cNvPr>
          <p:cNvSpPr>
            <a:spLocks noGrp="1"/>
          </p:cNvSpPr>
          <p:nvPr>
            <p:ph type="ctrTitle"/>
          </p:nvPr>
        </p:nvSpPr>
        <p:spPr/>
        <p:txBody>
          <a:bodyPr/>
          <a:lstStyle/>
          <a:p>
            <a:r>
              <a:rPr lang="en-CA" dirty="0"/>
              <a:t>What are the reasons for these returns?</a:t>
            </a:r>
          </a:p>
        </p:txBody>
      </p:sp>
      <p:sp>
        <p:nvSpPr>
          <p:cNvPr id="5" name="Subtitle 4">
            <a:extLst>
              <a:ext uri="{FF2B5EF4-FFF2-40B4-BE49-F238E27FC236}">
                <a16:creationId xmlns:a16="http://schemas.microsoft.com/office/drawing/2014/main" id="{CCC6D6C7-89F6-4FD5-AE50-BE12704FF4D8}"/>
              </a:ext>
            </a:extLst>
          </p:cNvPr>
          <p:cNvSpPr>
            <a:spLocks noGrp="1"/>
          </p:cNvSpPr>
          <p:nvPr>
            <p:ph type="subTitle" idx="1"/>
          </p:nvPr>
        </p:nvSpPr>
        <p:spPr/>
        <p:txBody>
          <a:bodyPr/>
          <a:lstStyle/>
          <a:p>
            <a:endParaRPr lang="en-CA"/>
          </a:p>
        </p:txBody>
      </p:sp>
    </p:spTree>
    <p:extLst>
      <p:ext uri="{BB962C8B-B14F-4D97-AF65-F5344CB8AC3E}">
        <p14:creationId xmlns:p14="http://schemas.microsoft.com/office/powerpoint/2010/main" val="24761708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F396AA-9CC3-4D7D-BDE3-8D295C4A35FE}"/>
              </a:ext>
            </a:extLst>
          </p:cNvPr>
          <p:cNvSpPr>
            <a:spLocks noGrp="1"/>
          </p:cNvSpPr>
          <p:nvPr>
            <p:ph type="title"/>
          </p:nvPr>
        </p:nvSpPr>
        <p:spPr/>
        <p:txBody>
          <a:bodyPr/>
          <a:lstStyle/>
          <a:p>
            <a:pPr algn="ctr"/>
            <a:r>
              <a:rPr lang="en-CA" dirty="0"/>
              <a:t>Returns by reason codes</a:t>
            </a:r>
          </a:p>
        </p:txBody>
      </p:sp>
      <p:graphicFrame>
        <p:nvGraphicFramePr>
          <p:cNvPr id="4" name="Content Placeholder 3">
            <a:extLst>
              <a:ext uri="{FF2B5EF4-FFF2-40B4-BE49-F238E27FC236}">
                <a16:creationId xmlns:a16="http://schemas.microsoft.com/office/drawing/2014/main" id="{ED6848E4-9167-46E3-9883-212E409F1FB8}"/>
              </a:ext>
            </a:extLst>
          </p:cNvPr>
          <p:cNvGraphicFramePr>
            <a:graphicFrameLocks noGrp="1"/>
          </p:cNvGraphicFramePr>
          <p:nvPr>
            <p:ph idx="1"/>
            <p:extLst>
              <p:ext uri="{D42A27DB-BD31-4B8C-83A1-F6EECF244321}">
                <p14:modId xmlns:p14="http://schemas.microsoft.com/office/powerpoint/2010/main" val="426167938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9128654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D46DD-B023-45E9-83E0-DB5C5EE50CA8}"/>
              </a:ext>
            </a:extLst>
          </p:cNvPr>
          <p:cNvSpPr>
            <a:spLocks noGrp="1"/>
          </p:cNvSpPr>
          <p:nvPr>
            <p:ph type="title"/>
          </p:nvPr>
        </p:nvSpPr>
        <p:spPr/>
        <p:txBody>
          <a:bodyPr/>
          <a:lstStyle/>
          <a:p>
            <a:pPr algn="ctr"/>
            <a:r>
              <a:rPr lang="en-CA" dirty="0"/>
              <a:t>Returns by Ship Mode</a:t>
            </a:r>
          </a:p>
        </p:txBody>
      </p:sp>
      <p:graphicFrame>
        <p:nvGraphicFramePr>
          <p:cNvPr id="4" name="Content Placeholder 3">
            <a:extLst>
              <a:ext uri="{FF2B5EF4-FFF2-40B4-BE49-F238E27FC236}">
                <a16:creationId xmlns:a16="http://schemas.microsoft.com/office/drawing/2014/main" id="{14E28EAD-3BB4-4C1C-9434-B9541508F39D}"/>
              </a:ext>
            </a:extLst>
          </p:cNvPr>
          <p:cNvGraphicFramePr>
            <a:graphicFrameLocks noGrp="1"/>
          </p:cNvGraphicFramePr>
          <p:nvPr>
            <p:ph idx="1"/>
            <p:extLst>
              <p:ext uri="{D42A27DB-BD31-4B8C-83A1-F6EECF244321}">
                <p14:modId xmlns:p14="http://schemas.microsoft.com/office/powerpoint/2010/main" val="3092334218"/>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3490355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E8907-5A03-45BA-9745-1BD04C7DE17A}"/>
              </a:ext>
            </a:extLst>
          </p:cNvPr>
          <p:cNvSpPr>
            <a:spLocks noGrp="1"/>
          </p:cNvSpPr>
          <p:nvPr>
            <p:ph type="title"/>
          </p:nvPr>
        </p:nvSpPr>
        <p:spPr/>
        <p:txBody>
          <a:bodyPr/>
          <a:lstStyle/>
          <a:p>
            <a:pPr algn="ctr"/>
            <a:r>
              <a:rPr lang="en-CA" dirty="0"/>
              <a:t>“Wrong Item” reason code as it relates to Ship Mode</a:t>
            </a:r>
          </a:p>
        </p:txBody>
      </p:sp>
      <p:graphicFrame>
        <p:nvGraphicFramePr>
          <p:cNvPr id="4" name="Content Placeholder 3">
            <a:extLst>
              <a:ext uri="{FF2B5EF4-FFF2-40B4-BE49-F238E27FC236}">
                <a16:creationId xmlns:a16="http://schemas.microsoft.com/office/drawing/2014/main" id="{F9B4BC60-AD5E-4C5F-9E8D-A9DEB2D160BD}"/>
              </a:ext>
            </a:extLst>
          </p:cNvPr>
          <p:cNvGraphicFramePr>
            <a:graphicFrameLocks noGrp="1"/>
          </p:cNvGraphicFramePr>
          <p:nvPr>
            <p:ph idx="1"/>
            <p:extLst>
              <p:ext uri="{D42A27DB-BD31-4B8C-83A1-F6EECF244321}">
                <p14:modId xmlns:p14="http://schemas.microsoft.com/office/powerpoint/2010/main" val="3732875551"/>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088619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EF3C8-BAAC-4639-B571-F563D1EF074E}"/>
              </a:ext>
            </a:extLst>
          </p:cNvPr>
          <p:cNvSpPr>
            <a:spLocks noGrp="1"/>
          </p:cNvSpPr>
          <p:nvPr>
            <p:ph type="title"/>
          </p:nvPr>
        </p:nvSpPr>
        <p:spPr/>
        <p:txBody>
          <a:bodyPr/>
          <a:lstStyle/>
          <a:p>
            <a:pPr algn="ctr"/>
            <a:r>
              <a:rPr lang="en-CA" dirty="0"/>
              <a:t>Recommendations</a:t>
            </a:r>
          </a:p>
        </p:txBody>
      </p:sp>
      <p:sp>
        <p:nvSpPr>
          <p:cNvPr id="3" name="Content Placeholder 2">
            <a:extLst>
              <a:ext uri="{FF2B5EF4-FFF2-40B4-BE49-F238E27FC236}">
                <a16:creationId xmlns:a16="http://schemas.microsoft.com/office/drawing/2014/main" id="{5C2128BC-28EF-4794-A655-AB4897737201}"/>
              </a:ext>
            </a:extLst>
          </p:cNvPr>
          <p:cNvSpPr>
            <a:spLocks noGrp="1"/>
          </p:cNvSpPr>
          <p:nvPr>
            <p:ph idx="1"/>
          </p:nvPr>
        </p:nvSpPr>
        <p:spPr/>
        <p:txBody>
          <a:bodyPr>
            <a:normAutofit fontScale="92500" lnSpcReduction="20000"/>
          </a:bodyPr>
          <a:lstStyle/>
          <a:p>
            <a:r>
              <a:rPr lang="en-CA" dirty="0"/>
              <a:t>Re-evaluate the discount pricing strategy.</a:t>
            </a:r>
          </a:p>
          <a:p>
            <a:pPr lvl="1"/>
            <a:r>
              <a:rPr lang="en-CA" dirty="0"/>
              <a:t>In this case, benchmark what leading competitors are doing, as this will keep the Superstore in line with their competitors.</a:t>
            </a:r>
          </a:p>
          <a:p>
            <a:r>
              <a:rPr lang="en-CA" dirty="0"/>
              <a:t>Perhaps the discount strategy is set to spur on market share, given the volume of sales, but profits will remain stagnant as a result.  If Superstore chooses to keep discounts intact, perhaps they may want to entertain the possibility of renegotiating pricing with their existing suppliers, or find other cost-effective suppliers to offset low profits.</a:t>
            </a:r>
          </a:p>
          <a:p>
            <a:r>
              <a:rPr lang="en-CA" dirty="0"/>
              <a:t>Returns aren’t significantly impeding on sales, however they should investigate heavily into the Standard Class shipment mode, as it’s impeding on sales potential by causing high returns.  Would be wise to enforce better internal controls/countermeasures within this area.  High returns may have ramifications on Super Store’s image/reputation, and could translate to lower sales/profits going forward.</a:t>
            </a:r>
          </a:p>
          <a:p>
            <a:endParaRPr lang="en-CA" dirty="0"/>
          </a:p>
        </p:txBody>
      </p:sp>
    </p:spTree>
    <p:extLst>
      <p:ext uri="{BB962C8B-B14F-4D97-AF65-F5344CB8AC3E}">
        <p14:creationId xmlns:p14="http://schemas.microsoft.com/office/powerpoint/2010/main" val="567368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8802E-72F7-45AB-940B-47E35AC4740E}"/>
              </a:ext>
            </a:extLst>
          </p:cNvPr>
          <p:cNvSpPr>
            <a:spLocks noGrp="1"/>
          </p:cNvSpPr>
          <p:nvPr>
            <p:ph type="title"/>
          </p:nvPr>
        </p:nvSpPr>
        <p:spPr/>
        <p:txBody>
          <a:bodyPr/>
          <a:lstStyle/>
          <a:p>
            <a:pPr algn="ctr"/>
            <a:br>
              <a:rPr lang="en-CA" dirty="0"/>
            </a:br>
            <a:r>
              <a:rPr lang="en-CA" dirty="0"/>
              <a:t>Qualifying Questions</a:t>
            </a:r>
          </a:p>
        </p:txBody>
      </p:sp>
      <p:sp>
        <p:nvSpPr>
          <p:cNvPr id="3" name="Content Placeholder 2">
            <a:extLst>
              <a:ext uri="{FF2B5EF4-FFF2-40B4-BE49-F238E27FC236}">
                <a16:creationId xmlns:a16="http://schemas.microsoft.com/office/drawing/2014/main" id="{62AF3091-1582-429A-9BB7-76C922E7C46A}"/>
              </a:ext>
            </a:extLst>
          </p:cNvPr>
          <p:cNvSpPr>
            <a:spLocks noGrp="1"/>
          </p:cNvSpPr>
          <p:nvPr>
            <p:ph idx="1"/>
          </p:nvPr>
        </p:nvSpPr>
        <p:spPr/>
        <p:txBody>
          <a:bodyPr/>
          <a:lstStyle/>
          <a:p>
            <a:pPr marL="0" indent="0">
              <a:buNone/>
            </a:pPr>
            <a:r>
              <a:rPr lang="en-CA" dirty="0"/>
              <a:t>The analysis looks to address the following questions:</a:t>
            </a:r>
          </a:p>
          <a:p>
            <a:r>
              <a:rPr lang="en-CA" dirty="0"/>
              <a:t>What is the impact of returns and discounts on the profits of specific products? </a:t>
            </a:r>
          </a:p>
          <a:p>
            <a:pPr lvl="1"/>
            <a:r>
              <a:rPr lang="en-CA" dirty="0"/>
              <a:t>Are the discounts set to increase market share?</a:t>
            </a:r>
          </a:p>
          <a:p>
            <a:pPr lvl="1"/>
            <a:r>
              <a:rPr lang="en-CA" dirty="0"/>
              <a:t>Are the discounts set to give Super Store leverage amongst the competition?</a:t>
            </a:r>
          </a:p>
          <a:p>
            <a:pPr lvl="1"/>
            <a:r>
              <a:rPr lang="en-CA" dirty="0"/>
              <a:t>Are discounts set to move inventory quicker?</a:t>
            </a:r>
          </a:p>
          <a:p>
            <a:pPr lvl="1"/>
            <a:r>
              <a:rPr lang="en-CA" dirty="0"/>
              <a:t>What’s the state of returns and cause for them?</a:t>
            </a:r>
          </a:p>
        </p:txBody>
      </p:sp>
    </p:spTree>
    <p:extLst>
      <p:ext uri="{BB962C8B-B14F-4D97-AF65-F5344CB8AC3E}">
        <p14:creationId xmlns:p14="http://schemas.microsoft.com/office/powerpoint/2010/main" val="4145810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A6E8C-2003-46D3-AF33-E218D8B1F71F}"/>
              </a:ext>
            </a:extLst>
          </p:cNvPr>
          <p:cNvSpPr>
            <a:spLocks noGrp="1"/>
          </p:cNvSpPr>
          <p:nvPr>
            <p:ph type="title"/>
          </p:nvPr>
        </p:nvSpPr>
        <p:spPr/>
        <p:txBody>
          <a:bodyPr/>
          <a:lstStyle/>
          <a:p>
            <a:pPr algn="ctr"/>
            <a:r>
              <a:rPr lang="en-CA" dirty="0"/>
              <a:t>Hypothesis</a:t>
            </a:r>
          </a:p>
        </p:txBody>
      </p:sp>
      <p:sp>
        <p:nvSpPr>
          <p:cNvPr id="3" name="Content Placeholder 2">
            <a:extLst>
              <a:ext uri="{FF2B5EF4-FFF2-40B4-BE49-F238E27FC236}">
                <a16:creationId xmlns:a16="http://schemas.microsoft.com/office/drawing/2014/main" id="{95C3A3C4-3395-40CB-A9E2-6CBFA1FE3152}"/>
              </a:ext>
            </a:extLst>
          </p:cNvPr>
          <p:cNvSpPr>
            <a:spLocks noGrp="1"/>
          </p:cNvSpPr>
          <p:nvPr>
            <p:ph idx="1"/>
          </p:nvPr>
        </p:nvSpPr>
        <p:spPr/>
        <p:txBody>
          <a:bodyPr/>
          <a:lstStyle/>
          <a:p>
            <a:r>
              <a:rPr lang="en-CA" dirty="0"/>
              <a:t>The hypothesis predicts that discounts have a large part to play in the  Office Supplies and Furniture category’s relatively weak profit. I believe that high discount rates are the primary driver in poor performance because sales for these respective categories are not low.  The analysis of this data will</a:t>
            </a:r>
            <a:r>
              <a:rPr lang="en-CA" b="0" i="0" dirty="0">
                <a:solidFill>
                  <a:srgbClr val="292929"/>
                </a:solidFill>
                <a:effectLst/>
                <a:latin typeface="charter"/>
              </a:rPr>
              <a:t> identify weak areas and opportunities for Super Store in realizing operational growth.</a:t>
            </a:r>
            <a:endParaRPr lang="en-CA" dirty="0"/>
          </a:p>
        </p:txBody>
      </p:sp>
    </p:spTree>
    <p:extLst>
      <p:ext uri="{BB962C8B-B14F-4D97-AF65-F5344CB8AC3E}">
        <p14:creationId xmlns:p14="http://schemas.microsoft.com/office/powerpoint/2010/main" val="29649294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1EF98-6E25-4416-9B89-A188A96CAC3A}"/>
              </a:ext>
            </a:extLst>
          </p:cNvPr>
          <p:cNvSpPr>
            <a:spLocks noGrp="1"/>
          </p:cNvSpPr>
          <p:nvPr>
            <p:ph type="title"/>
          </p:nvPr>
        </p:nvSpPr>
        <p:spPr/>
        <p:txBody>
          <a:bodyPr/>
          <a:lstStyle/>
          <a:p>
            <a:pPr algn="ctr"/>
            <a:r>
              <a:rPr lang="en-CA" dirty="0"/>
              <a:t>High Level Performance Analysis</a:t>
            </a:r>
          </a:p>
        </p:txBody>
      </p:sp>
      <p:sp>
        <p:nvSpPr>
          <p:cNvPr id="3" name="Content Placeholder 2">
            <a:extLst>
              <a:ext uri="{FF2B5EF4-FFF2-40B4-BE49-F238E27FC236}">
                <a16:creationId xmlns:a16="http://schemas.microsoft.com/office/drawing/2014/main" id="{C0A2D79A-B4CE-4C3C-B76D-12B5EB819467}"/>
              </a:ext>
            </a:extLst>
          </p:cNvPr>
          <p:cNvSpPr>
            <a:spLocks noGrp="1"/>
          </p:cNvSpPr>
          <p:nvPr>
            <p:ph idx="1"/>
          </p:nvPr>
        </p:nvSpPr>
        <p:spPr/>
        <p:txBody>
          <a:bodyPr/>
          <a:lstStyle/>
          <a:p>
            <a:r>
              <a:rPr lang="en-CA" dirty="0"/>
              <a:t>Operational Performance</a:t>
            </a:r>
          </a:p>
        </p:txBody>
      </p:sp>
      <p:graphicFrame>
        <p:nvGraphicFramePr>
          <p:cNvPr id="4" name="Chart 3">
            <a:extLst>
              <a:ext uri="{FF2B5EF4-FFF2-40B4-BE49-F238E27FC236}">
                <a16:creationId xmlns:a16="http://schemas.microsoft.com/office/drawing/2014/main" id="{4B46AD44-1DBC-4AD3-BB1B-C94B8FCC5410}"/>
              </a:ext>
            </a:extLst>
          </p:cNvPr>
          <p:cNvGraphicFramePr/>
          <p:nvPr>
            <p:extLst>
              <p:ext uri="{D42A27DB-BD31-4B8C-83A1-F6EECF244321}">
                <p14:modId xmlns:p14="http://schemas.microsoft.com/office/powerpoint/2010/main" val="2919770625"/>
              </p:ext>
            </p:extLst>
          </p:nvPr>
        </p:nvGraphicFramePr>
        <p:xfrm>
          <a:off x="1441412" y="2278539"/>
          <a:ext cx="3148517" cy="189611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6239C755-9480-4130-B9B5-8C3FE3CDC16C}"/>
              </a:ext>
            </a:extLst>
          </p:cNvPr>
          <p:cNvGraphicFramePr/>
          <p:nvPr>
            <p:extLst>
              <p:ext uri="{D42A27DB-BD31-4B8C-83A1-F6EECF244321}">
                <p14:modId xmlns:p14="http://schemas.microsoft.com/office/powerpoint/2010/main" val="468363156"/>
              </p:ext>
            </p:extLst>
          </p:nvPr>
        </p:nvGraphicFramePr>
        <p:xfrm>
          <a:off x="6866965" y="2105184"/>
          <a:ext cx="3148517" cy="189611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6" name="Chart 5">
            <a:extLst>
              <a:ext uri="{FF2B5EF4-FFF2-40B4-BE49-F238E27FC236}">
                <a16:creationId xmlns:a16="http://schemas.microsoft.com/office/drawing/2014/main" id="{CB38463C-9CB6-41E6-9E8A-F60C966A61C3}"/>
              </a:ext>
            </a:extLst>
          </p:cNvPr>
          <p:cNvGraphicFramePr/>
          <p:nvPr>
            <p:extLst>
              <p:ext uri="{D42A27DB-BD31-4B8C-83A1-F6EECF244321}">
                <p14:modId xmlns:p14="http://schemas.microsoft.com/office/powerpoint/2010/main" val="1470073861"/>
              </p:ext>
            </p:extLst>
          </p:nvPr>
        </p:nvGraphicFramePr>
        <p:xfrm>
          <a:off x="1441413" y="4178856"/>
          <a:ext cx="3148516" cy="1820545"/>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7" name="Chart 6">
            <a:extLst>
              <a:ext uri="{FF2B5EF4-FFF2-40B4-BE49-F238E27FC236}">
                <a16:creationId xmlns:a16="http://schemas.microsoft.com/office/drawing/2014/main" id="{6F9CF5B6-F998-4992-BEE6-9ABEB1A52A87}"/>
              </a:ext>
            </a:extLst>
          </p:cNvPr>
          <p:cNvGraphicFramePr/>
          <p:nvPr>
            <p:extLst>
              <p:ext uri="{D42A27DB-BD31-4B8C-83A1-F6EECF244321}">
                <p14:modId xmlns:p14="http://schemas.microsoft.com/office/powerpoint/2010/main" val="2915316664"/>
              </p:ext>
            </p:extLst>
          </p:nvPr>
        </p:nvGraphicFramePr>
        <p:xfrm>
          <a:off x="6866965" y="4280853"/>
          <a:ext cx="3148517" cy="1820545"/>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704399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FB37FBD-D505-4500-98F8-7810E929E8BC}"/>
              </a:ext>
            </a:extLst>
          </p:cNvPr>
          <p:cNvSpPr>
            <a:spLocks noGrp="1"/>
          </p:cNvSpPr>
          <p:nvPr>
            <p:ph type="ctrTitle"/>
          </p:nvPr>
        </p:nvSpPr>
        <p:spPr/>
        <p:txBody>
          <a:bodyPr/>
          <a:lstStyle/>
          <a:p>
            <a:r>
              <a:rPr lang="en-CA" dirty="0"/>
              <a:t>Discount factor</a:t>
            </a:r>
          </a:p>
        </p:txBody>
      </p:sp>
      <p:sp>
        <p:nvSpPr>
          <p:cNvPr id="5" name="Subtitle 4">
            <a:extLst>
              <a:ext uri="{FF2B5EF4-FFF2-40B4-BE49-F238E27FC236}">
                <a16:creationId xmlns:a16="http://schemas.microsoft.com/office/drawing/2014/main" id="{01F363D5-EF79-4DA7-81AE-148C7FDFD677}"/>
              </a:ext>
            </a:extLst>
          </p:cNvPr>
          <p:cNvSpPr>
            <a:spLocks noGrp="1"/>
          </p:cNvSpPr>
          <p:nvPr>
            <p:ph type="subTitle" idx="1"/>
          </p:nvPr>
        </p:nvSpPr>
        <p:spPr/>
        <p:txBody>
          <a:bodyPr/>
          <a:lstStyle/>
          <a:p>
            <a:endParaRPr lang="en-CA" dirty="0"/>
          </a:p>
        </p:txBody>
      </p:sp>
    </p:spTree>
    <p:extLst>
      <p:ext uri="{BB962C8B-B14F-4D97-AF65-F5344CB8AC3E}">
        <p14:creationId xmlns:p14="http://schemas.microsoft.com/office/powerpoint/2010/main" val="13891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0B2AD-2235-42DE-8BBB-39C8242DB7CE}"/>
              </a:ext>
            </a:extLst>
          </p:cNvPr>
          <p:cNvSpPr>
            <a:spLocks noGrp="1"/>
          </p:cNvSpPr>
          <p:nvPr>
            <p:ph type="title"/>
          </p:nvPr>
        </p:nvSpPr>
        <p:spPr/>
        <p:txBody>
          <a:bodyPr/>
          <a:lstStyle/>
          <a:p>
            <a:pPr algn="ctr"/>
            <a:r>
              <a:rPr lang="en-CA" dirty="0"/>
              <a:t>Average discount in relation to profits by Category</a:t>
            </a:r>
          </a:p>
        </p:txBody>
      </p:sp>
      <p:graphicFrame>
        <p:nvGraphicFramePr>
          <p:cNvPr id="4" name="Content Placeholder 3">
            <a:extLst>
              <a:ext uri="{FF2B5EF4-FFF2-40B4-BE49-F238E27FC236}">
                <a16:creationId xmlns:a16="http://schemas.microsoft.com/office/drawing/2014/main" id="{2F7C3578-CEDB-4A74-8FF1-C4FB6BBFF02E}"/>
              </a:ext>
            </a:extLst>
          </p:cNvPr>
          <p:cNvGraphicFramePr>
            <a:graphicFrameLocks noGrp="1"/>
          </p:cNvGraphicFramePr>
          <p:nvPr>
            <p:ph idx="1"/>
            <p:extLst>
              <p:ext uri="{D42A27DB-BD31-4B8C-83A1-F6EECF244321}">
                <p14:modId xmlns:p14="http://schemas.microsoft.com/office/powerpoint/2010/main" val="1065651185"/>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21555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CEEB1E-609B-4E31-B1B3-B6572632B27A}"/>
              </a:ext>
            </a:extLst>
          </p:cNvPr>
          <p:cNvSpPr>
            <a:spLocks noGrp="1"/>
          </p:cNvSpPr>
          <p:nvPr>
            <p:ph type="title"/>
          </p:nvPr>
        </p:nvSpPr>
        <p:spPr/>
        <p:txBody>
          <a:bodyPr>
            <a:normAutofit fontScale="90000"/>
          </a:bodyPr>
          <a:lstStyle/>
          <a:p>
            <a:pPr algn="ctr"/>
            <a:r>
              <a:rPr lang="en-CA" dirty="0"/>
              <a:t>Average discounts in relation to profits by sub-category</a:t>
            </a:r>
            <a:br>
              <a:rPr lang="en-CA" dirty="0"/>
            </a:br>
            <a:endParaRPr lang="en-CA" dirty="0"/>
          </a:p>
        </p:txBody>
      </p:sp>
      <p:graphicFrame>
        <p:nvGraphicFramePr>
          <p:cNvPr id="7" name="Content Placeholder 6">
            <a:extLst>
              <a:ext uri="{FF2B5EF4-FFF2-40B4-BE49-F238E27FC236}">
                <a16:creationId xmlns:a16="http://schemas.microsoft.com/office/drawing/2014/main" id="{88EBAA06-9D9F-40AB-BB38-A3EEC778A991}"/>
              </a:ext>
            </a:extLst>
          </p:cNvPr>
          <p:cNvGraphicFramePr>
            <a:graphicFrameLocks noGrp="1"/>
          </p:cNvGraphicFramePr>
          <p:nvPr>
            <p:ph idx="1"/>
            <p:extLst>
              <p:ext uri="{D42A27DB-BD31-4B8C-83A1-F6EECF244321}">
                <p14:modId xmlns:p14="http://schemas.microsoft.com/office/powerpoint/2010/main" val="2050098052"/>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6943229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12582-C38D-45AA-9279-41CEB36DB1FF}"/>
              </a:ext>
            </a:extLst>
          </p:cNvPr>
          <p:cNvSpPr>
            <a:spLocks noGrp="1"/>
          </p:cNvSpPr>
          <p:nvPr>
            <p:ph type="title"/>
          </p:nvPr>
        </p:nvSpPr>
        <p:spPr/>
        <p:txBody>
          <a:bodyPr/>
          <a:lstStyle/>
          <a:p>
            <a:pPr algn="ctr"/>
            <a:r>
              <a:rPr lang="en-CA" dirty="0"/>
              <a:t>Impact of discount ($) on profits by segment </a:t>
            </a:r>
          </a:p>
        </p:txBody>
      </p:sp>
      <p:graphicFrame>
        <p:nvGraphicFramePr>
          <p:cNvPr id="4" name="Content Placeholder 3">
            <a:extLst>
              <a:ext uri="{FF2B5EF4-FFF2-40B4-BE49-F238E27FC236}">
                <a16:creationId xmlns:a16="http://schemas.microsoft.com/office/drawing/2014/main" id="{13F96E87-83AE-4767-AF9A-D289504EDE4F}"/>
              </a:ext>
            </a:extLst>
          </p:cNvPr>
          <p:cNvGraphicFramePr>
            <a:graphicFrameLocks noGrp="1"/>
          </p:cNvGraphicFramePr>
          <p:nvPr>
            <p:ph idx="1"/>
            <p:extLst>
              <p:ext uri="{D42A27DB-BD31-4B8C-83A1-F6EECF244321}">
                <p14:modId xmlns:p14="http://schemas.microsoft.com/office/powerpoint/2010/main" val="1375691759"/>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76683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ED6ACE-26BD-4172-BFD2-6B89DA0D8617}"/>
              </a:ext>
            </a:extLst>
          </p:cNvPr>
          <p:cNvSpPr>
            <a:spLocks noGrp="1"/>
          </p:cNvSpPr>
          <p:nvPr>
            <p:ph type="title"/>
          </p:nvPr>
        </p:nvSpPr>
        <p:spPr/>
        <p:txBody>
          <a:bodyPr/>
          <a:lstStyle/>
          <a:p>
            <a:pPr algn="ctr"/>
            <a:r>
              <a:rPr lang="en-CA" dirty="0"/>
              <a:t>Impact of discounts ($) on profits by Sub-Category</a:t>
            </a:r>
          </a:p>
        </p:txBody>
      </p:sp>
      <p:graphicFrame>
        <p:nvGraphicFramePr>
          <p:cNvPr id="4" name="Content Placeholder 3">
            <a:extLst>
              <a:ext uri="{FF2B5EF4-FFF2-40B4-BE49-F238E27FC236}">
                <a16:creationId xmlns:a16="http://schemas.microsoft.com/office/drawing/2014/main" id="{04A6AD77-C4C4-4371-A162-613F8AC46FBB}"/>
              </a:ext>
            </a:extLst>
          </p:cNvPr>
          <p:cNvGraphicFramePr>
            <a:graphicFrameLocks noGrp="1"/>
          </p:cNvGraphicFramePr>
          <p:nvPr>
            <p:ph idx="1"/>
            <p:extLst>
              <p:ext uri="{D42A27DB-BD31-4B8C-83A1-F6EECF244321}">
                <p14:modId xmlns:p14="http://schemas.microsoft.com/office/powerpoint/2010/main" val="2726686103"/>
              </p:ext>
            </p:extLst>
          </p:nvPr>
        </p:nvGraphicFramePr>
        <p:xfrm>
          <a:off x="838200" y="1825625"/>
          <a:ext cx="10515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26728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190</TotalTime>
  <Words>649</Words>
  <Application>Microsoft Office PowerPoint</Application>
  <PresentationFormat>Widescreen</PresentationFormat>
  <Paragraphs>58</Paragraphs>
  <Slides>18</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18</vt:i4>
      </vt:variant>
    </vt:vector>
  </HeadingPairs>
  <TitlesOfParts>
    <vt:vector size="23" baseType="lpstr">
      <vt:lpstr>Arial</vt:lpstr>
      <vt:lpstr>Calibri</vt:lpstr>
      <vt:lpstr>Calibri Light</vt:lpstr>
      <vt:lpstr>charter</vt:lpstr>
      <vt:lpstr>Office Theme</vt:lpstr>
      <vt:lpstr>Superstore Analysis</vt:lpstr>
      <vt:lpstr> Qualifying Questions</vt:lpstr>
      <vt:lpstr>Hypothesis</vt:lpstr>
      <vt:lpstr>High Level Performance Analysis</vt:lpstr>
      <vt:lpstr>Discount factor</vt:lpstr>
      <vt:lpstr>Average discount in relation to profits by Category</vt:lpstr>
      <vt:lpstr>Average discounts in relation to profits by sub-category </vt:lpstr>
      <vt:lpstr>Impact of discount ($) on profits by segment </vt:lpstr>
      <vt:lpstr>Impact of discounts ($) on profits by Sub-Category</vt:lpstr>
      <vt:lpstr>Returns factor</vt:lpstr>
      <vt:lpstr>Total Returns by Main Category</vt:lpstr>
      <vt:lpstr>Total Returns in relation to profits by            Sub-category</vt:lpstr>
      <vt:lpstr>Returns by Segment</vt:lpstr>
      <vt:lpstr>What are the reasons for these returns?</vt:lpstr>
      <vt:lpstr>Returns by reason codes</vt:lpstr>
      <vt:lpstr>Returns by Ship Mode</vt:lpstr>
      <vt:lpstr>“Wrong Item” reason code as it relates to Ship Mode</vt:lpstr>
      <vt:lpstr>Recommendations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Superstore Analysis</dc:title>
  <dc:creator>Anushka</dc:creator>
  <cp:lastModifiedBy>Jason Patterson</cp:lastModifiedBy>
  <cp:revision>50</cp:revision>
  <dcterms:created xsi:type="dcterms:W3CDTF">2022-01-06T03:53:36Z</dcterms:created>
  <dcterms:modified xsi:type="dcterms:W3CDTF">2022-02-19T00:03:48Z</dcterms:modified>
</cp:coreProperties>
</file>