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1" r:id="rId4"/>
    <p:sldId id="277" r:id="rId5"/>
    <p:sldId id="278" r:id="rId6"/>
    <p:sldId id="279" r:id="rId7"/>
    <p:sldId id="280" r:id="rId8"/>
    <p:sldId id="281"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07" autoAdjust="0"/>
  </p:normalViewPr>
  <p:slideViewPr>
    <p:cSldViewPr snapToGrid="0">
      <p:cViewPr varScale="1">
        <p:scale>
          <a:sx n="59" d="100"/>
          <a:sy n="59" d="100"/>
        </p:scale>
        <p:origin x="59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128203;Project%202%20Workbook%20Template%20-%20AN%204.1%20(10%20Wee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28203;Project%202%20Workbook%20Template%20-%20AN%204.1%20(10%20Wee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128203;Project%202%20Workbook%20Template%20-%20AN%204.1%20(10%20Wee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128203;Project%202%20Workbook%20Template%20-%20AN%204.1%20(10%20Wee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128203;Project%202%20Workbook%20Template%20-%20AN%204.1%20(10%20Week).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Workbook Template - AN 4.1 (10 Week).xlsx]Analysis &amp; Charts!PivotTable2</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048622569393679"/>
          <c:y val="0.12604764875482641"/>
          <c:w val="0.61012335958005248"/>
          <c:h val="0.73111111111111116"/>
        </c:manualLayout>
      </c:layout>
      <c:barChart>
        <c:barDir val="col"/>
        <c:grouping val="clustered"/>
        <c:varyColors val="0"/>
        <c:ser>
          <c:idx val="0"/>
          <c:order val="0"/>
          <c:tx>
            <c:strRef>
              <c:f>'Analysis &amp; Charts'!$B$5</c:f>
              <c:strCache>
                <c:ptCount val="1"/>
                <c:pt idx="0">
                  <c:v>Total</c:v>
                </c:pt>
              </c:strCache>
            </c:strRef>
          </c:tx>
          <c:spPr>
            <a:solidFill>
              <a:schemeClr val="accent1"/>
            </a:solidFill>
            <a:ln>
              <a:noFill/>
            </a:ln>
            <a:effectLst/>
          </c:spPr>
          <c:invertIfNegative val="0"/>
          <c:cat>
            <c:strRef>
              <c:f>'Analysis &amp; Charts'!$A$6:$A$9</c:f>
              <c:strCache>
                <c:ptCount val="3"/>
                <c:pt idx="0">
                  <c:v>Technology</c:v>
                </c:pt>
                <c:pt idx="1">
                  <c:v>Furniture</c:v>
                </c:pt>
                <c:pt idx="2">
                  <c:v>Office Supplies</c:v>
                </c:pt>
              </c:strCache>
            </c:strRef>
          </c:cat>
          <c:val>
            <c:numRef>
              <c:f>'Analysis &amp; Charts'!$B$6:$B$9</c:f>
              <c:numCache>
                <c:formatCode>_("$"* #,##0.00_);_("$"* \(#,##0.00\);_("$"* "-"??_);_(@_)</c:formatCode>
                <c:ptCount val="3"/>
                <c:pt idx="0">
                  <c:v>92397011.929981992</c:v>
                </c:pt>
                <c:pt idx="1">
                  <c:v>79599048.269986004</c:v>
                </c:pt>
                <c:pt idx="2">
                  <c:v>73887614.560003668</c:v>
                </c:pt>
              </c:numCache>
            </c:numRef>
          </c:val>
          <c:extLst>
            <c:ext xmlns:c16="http://schemas.microsoft.com/office/drawing/2014/chart" uri="{C3380CC4-5D6E-409C-BE32-E72D297353CC}">
              <c16:uniqueId val="{00000000-2634-4155-9023-368E17AD0ABD}"/>
            </c:ext>
          </c:extLst>
        </c:ser>
        <c:dLbls>
          <c:showLegendKey val="0"/>
          <c:showVal val="0"/>
          <c:showCatName val="0"/>
          <c:showSerName val="0"/>
          <c:showPercent val="0"/>
          <c:showBubbleSize val="0"/>
        </c:dLbls>
        <c:gapWidth val="219"/>
        <c:overlap val="-27"/>
        <c:axId val="1436458576"/>
        <c:axId val="1372804160"/>
      </c:barChart>
      <c:catAx>
        <c:axId val="143645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2804160"/>
        <c:crosses val="autoZero"/>
        <c:auto val="1"/>
        <c:lblAlgn val="ctr"/>
        <c:lblOffset val="100"/>
        <c:noMultiLvlLbl val="0"/>
      </c:catAx>
      <c:valAx>
        <c:axId val="137280416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6458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Workbook Template - AN 4.1 (10 Week).xlsx]Analysis &amp; Charts!PivotTable4</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Charts'!$B$14</c:f>
              <c:strCache>
                <c:ptCount val="1"/>
                <c:pt idx="0">
                  <c:v>Total</c:v>
                </c:pt>
              </c:strCache>
            </c:strRef>
          </c:tx>
          <c:spPr>
            <a:solidFill>
              <a:schemeClr val="accent1"/>
            </a:solidFill>
            <a:ln>
              <a:noFill/>
            </a:ln>
            <a:effectLst/>
          </c:spPr>
          <c:invertIfNegative val="0"/>
          <c:cat>
            <c:strRef>
              <c:f>'Analysis &amp; Charts'!$A$15:$A$32</c:f>
              <c:strCache>
                <c:ptCount val="17"/>
                <c:pt idx="0">
                  <c:v>Phones</c:v>
                </c:pt>
                <c:pt idx="1">
                  <c:v>Copiers</c:v>
                </c:pt>
                <c:pt idx="2">
                  <c:v>Chairs</c:v>
                </c:pt>
                <c:pt idx="3">
                  <c:v>Bookcases</c:v>
                </c:pt>
                <c:pt idx="4">
                  <c:v>Storage</c:v>
                </c:pt>
                <c:pt idx="5">
                  <c:v>Appliances</c:v>
                </c:pt>
                <c:pt idx="6">
                  <c:v>Accessories</c:v>
                </c:pt>
                <c:pt idx="7">
                  <c:v>Machines</c:v>
                </c:pt>
                <c:pt idx="8">
                  <c:v>Tables</c:v>
                </c:pt>
                <c:pt idx="9">
                  <c:v>Binders</c:v>
                </c:pt>
                <c:pt idx="10">
                  <c:v>Furnishings</c:v>
                </c:pt>
                <c:pt idx="11">
                  <c:v>Art</c:v>
                </c:pt>
                <c:pt idx="12">
                  <c:v>Supplies</c:v>
                </c:pt>
                <c:pt idx="13">
                  <c:v>Paper</c:v>
                </c:pt>
                <c:pt idx="14">
                  <c:v>Envelopes</c:v>
                </c:pt>
                <c:pt idx="15">
                  <c:v>Fasteners</c:v>
                </c:pt>
                <c:pt idx="16">
                  <c:v>Labels</c:v>
                </c:pt>
              </c:strCache>
            </c:strRef>
          </c:cat>
          <c:val>
            <c:numRef>
              <c:f>'Analysis &amp; Charts'!$B$15:$B$32</c:f>
              <c:numCache>
                <c:formatCode>_("$"* #,##0.00_);_("$"* \(#,##0.00\);_("$"* "-"??_);_(@_)</c:formatCode>
                <c:ptCount val="17"/>
                <c:pt idx="0">
                  <c:v>32418458.320002984</c:v>
                </c:pt>
                <c:pt idx="1">
                  <c:v>30479816.699999832</c:v>
                </c:pt>
                <c:pt idx="2">
                  <c:v>28821491.460002001</c:v>
                </c:pt>
                <c:pt idx="3">
                  <c:v>28740890.790000539</c:v>
                </c:pt>
                <c:pt idx="4">
                  <c:v>21742545.260000039</c:v>
                </c:pt>
                <c:pt idx="5">
                  <c:v>20076327.930000618</c:v>
                </c:pt>
                <c:pt idx="6">
                  <c:v>14858708.059999689</c:v>
                </c:pt>
                <c:pt idx="7">
                  <c:v>14640028.850000462</c:v>
                </c:pt>
                <c:pt idx="8">
                  <c:v>14443181.460000074</c:v>
                </c:pt>
                <c:pt idx="9">
                  <c:v>8929129.719999887</c:v>
                </c:pt>
                <c:pt idx="10">
                  <c:v>7593484.5599993961</c:v>
                </c:pt>
                <c:pt idx="11">
                  <c:v>7215882.2999996552</c:v>
                </c:pt>
                <c:pt idx="12">
                  <c:v>4860478.0899999812</c:v>
                </c:pt>
                <c:pt idx="13">
                  <c:v>4736759.6699999021</c:v>
                </c:pt>
                <c:pt idx="14">
                  <c:v>3283334.9500000342</c:v>
                </c:pt>
                <c:pt idx="15">
                  <c:v>1629012.209999952</c:v>
                </c:pt>
                <c:pt idx="16">
                  <c:v>1414144.4300000682</c:v>
                </c:pt>
              </c:numCache>
            </c:numRef>
          </c:val>
          <c:extLst>
            <c:ext xmlns:c16="http://schemas.microsoft.com/office/drawing/2014/chart" uri="{C3380CC4-5D6E-409C-BE32-E72D297353CC}">
              <c16:uniqueId val="{00000000-94BE-49F9-9105-2010F4095012}"/>
            </c:ext>
          </c:extLst>
        </c:ser>
        <c:dLbls>
          <c:showLegendKey val="0"/>
          <c:showVal val="0"/>
          <c:showCatName val="0"/>
          <c:showSerName val="0"/>
          <c:showPercent val="0"/>
          <c:showBubbleSize val="0"/>
        </c:dLbls>
        <c:gapWidth val="219"/>
        <c:overlap val="-27"/>
        <c:axId val="635693584"/>
        <c:axId val="635736800"/>
      </c:barChart>
      <c:catAx>
        <c:axId val="635693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736800"/>
        <c:crosses val="autoZero"/>
        <c:auto val="1"/>
        <c:lblAlgn val="ctr"/>
        <c:lblOffset val="100"/>
        <c:noMultiLvlLbl val="0"/>
      </c:catAx>
      <c:valAx>
        <c:axId val="6357368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56935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Workbook Template - AN 4.1 (10 Week).xlsx]Analysis &amp; Charts!PivotTable14</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Charts'!$B$59</c:f>
              <c:strCache>
                <c:ptCount val="1"/>
                <c:pt idx="0">
                  <c:v>Sum of sales</c:v>
                </c:pt>
              </c:strCache>
            </c:strRef>
          </c:tx>
          <c:spPr>
            <a:solidFill>
              <a:schemeClr val="accent1"/>
            </a:solidFill>
            <a:ln>
              <a:noFill/>
            </a:ln>
            <a:effectLst/>
          </c:spPr>
          <c:invertIfNegative val="0"/>
          <c:cat>
            <c:strRef>
              <c:f>'Analysis &amp; Charts'!$A$60:$A$63</c:f>
              <c:strCache>
                <c:ptCount val="3"/>
                <c:pt idx="0">
                  <c:v>Technology</c:v>
                </c:pt>
                <c:pt idx="1">
                  <c:v>Furniture</c:v>
                </c:pt>
                <c:pt idx="2">
                  <c:v>Office Supplies</c:v>
                </c:pt>
              </c:strCache>
            </c:strRef>
          </c:cat>
          <c:val>
            <c:numRef>
              <c:f>'Analysis &amp; Charts'!$B$60:$B$63</c:f>
              <c:numCache>
                <c:formatCode>_("$"* #,##0.00_);_("$"* \(#,##0.00\);_("$"* "-"??_);_(@_)</c:formatCode>
                <c:ptCount val="3"/>
                <c:pt idx="0">
                  <c:v>92397011.929981992</c:v>
                </c:pt>
                <c:pt idx="1">
                  <c:v>79599048.269986004</c:v>
                </c:pt>
                <c:pt idx="2">
                  <c:v>73887614.560003668</c:v>
                </c:pt>
              </c:numCache>
            </c:numRef>
          </c:val>
          <c:extLst>
            <c:ext xmlns:c16="http://schemas.microsoft.com/office/drawing/2014/chart" uri="{C3380CC4-5D6E-409C-BE32-E72D297353CC}">
              <c16:uniqueId val="{00000000-FDF1-42AF-B2B8-7B7D80EC6C7F}"/>
            </c:ext>
          </c:extLst>
        </c:ser>
        <c:ser>
          <c:idx val="1"/>
          <c:order val="1"/>
          <c:tx>
            <c:strRef>
              <c:f>'Analysis &amp; Charts'!$C$59</c:f>
              <c:strCache>
                <c:ptCount val="1"/>
                <c:pt idx="0">
                  <c:v>Sum of Discount in dollars</c:v>
                </c:pt>
              </c:strCache>
            </c:strRef>
          </c:tx>
          <c:spPr>
            <a:solidFill>
              <a:schemeClr val="accent2"/>
            </a:solidFill>
            <a:ln>
              <a:noFill/>
            </a:ln>
            <a:effectLst/>
          </c:spPr>
          <c:invertIfNegative val="0"/>
          <c:cat>
            <c:strRef>
              <c:f>'Analysis &amp; Charts'!$A$60:$A$63</c:f>
              <c:strCache>
                <c:ptCount val="3"/>
                <c:pt idx="0">
                  <c:v>Technology</c:v>
                </c:pt>
                <c:pt idx="1">
                  <c:v>Furniture</c:v>
                </c:pt>
                <c:pt idx="2">
                  <c:v>Office Supplies</c:v>
                </c:pt>
              </c:strCache>
            </c:strRef>
          </c:cat>
          <c:val>
            <c:numRef>
              <c:f>'Analysis &amp; Charts'!$C$60:$C$63</c:f>
              <c:numCache>
                <c:formatCode>_("$"* #,##0.00_);_("$"* \(#,##0.00\);_("$"* "-"??_);_(@_)</c:formatCode>
                <c:ptCount val="3"/>
                <c:pt idx="0">
                  <c:v>27950893.475699253</c:v>
                </c:pt>
                <c:pt idx="1">
                  <c:v>26548749.089699294</c:v>
                </c:pt>
                <c:pt idx="2">
                  <c:v>20892349.455802038</c:v>
                </c:pt>
              </c:numCache>
            </c:numRef>
          </c:val>
          <c:extLst>
            <c:ext xmlns:c16="http://schemas.microsoft.com/office/drawing/2014/chart" uri="{C3380CC4-5D6E-409C-BE32-E72D297353CC}">
              <c16:uniqueId val="{00000001-FDF1-42AF-B2B8-7B7D80EC6C7F}"/>
            </c:ext>
          </c:extLst>
        </c:ser>
        <c:dLbls>
          <c:showLegendKey val="0"/>
          <c:showVal val="0"/>
          <c:showCatName val="0"/>
          <c:showSerName val="0"/>
          <c:showPercent val="0"/>
          <c:showBubbleSize val="0"/>
        </c:dLbls>
        <c:gapWidth val="219"/>
        <c:overlap val="-27"/>
        <c:axId val="432152895"/>
        <c:axId val="432154559"/>
      </c:barChart>
      <c:lineChart>
        <c:grouping val="standard"/>
        <c:varyColors val="0"/>
        <c:ser>
          <c:idx val="2"/>
          <c:order val="2"/>
          <c:tx>
            <c:strRef>
              <c:f>'Analysis &amp; Charts'!$D$59</c:f>
              <c:strCache>
                <c:ptCount val="1"/>
                <c:pt idx="0">
                  <c:v>Sum of Profit</c:v>
                </c:pt>
              </c:strCache>
            </c:strRef>
          </c:tx>
          <c:spPr>
            <a:ln w="28575" cap="rnd">
              <a:solidFill>
                <a:schemeClr val="accent3"/>
              </a:solidFill>
              <a:round/>
            </a:ln>
            <a:effectLst/>
          </c:spPr>
          <c:marker>
            <c:symbol val="none"/>
          </c:marker>
          <c:cat>
            <c:strRef>
              <c:f>'Analysis &amp; Charts'!$A$60:$A$63</c:f>
              <c:strCache>
                <c:ptCount val="3"/>
                <c:pt idx="0">
                  <c:v>Technology</c:v>
                </c:pt>
                <c:pt idx="1">
                  <c:v>Furniture</c:v>
                </c:pt>
                <c:pt idx="2">
                  <c:v>Office Supplies</c:v>
                </c:pt>
              </c:strCache>
            </c:strRef>
          </c:cat>
          <c:val>
            <c:numRef>
              <c:f>'Analysis &amp; Charts'!$D$60:$D$63</c:f>
              <c:numCache>
                <c:formatCode>_("$"* #,##0.00_);_("$"* \(#,##0.00\);_("$"* "-"??_);_(@_)</c:formatCode>
                <c:ptCount val="3"/>
                <c:pt idx="0">
                  <c:v>64446118.454297759</c:v>
                </c:pt>
                <c:pt idx="1">
                  <c:v>53050299.180293411</c:v>
                </c:pt>
                <c:pt idx="2">
                  <c:v>52995265.104199819</c:v>
                </c:pt>
              </c:numCache>
            </c:numRef>
          </c:val>
          <c:smooth val="0"/>
          <c:extLst>
            <c:ext xmlns:c16="http://schemas.microsoft.com/office/drawing/2014/chart" uri="{C3380CC4-5D6E-409C-BE32-E72D297353CC}">
              <c16:uniqueId val="{00000002-FDF1-42AF-B2B8-7B7D80EC6C7F}"/>
            </c:ext>
          </c:extLst>
        </c:ser>
        <c:dLbls>
          <c:showLegendKey val="0"/>
          <c:showVal val="0"/>
          <c:showCatName val="0"/>
          <c:showSerName val="0"/>
          <c:showPercent val="0"/>
          <c:showBubbleSize val="0"/>
        </c:dLbls>
        <c:marker val="1"/>
        <c:smooth val="0"/>
        <c:axId val="432152895"/>
        <c:axId val="432154559"/>
      </c:lineChart>
      <c:catAx>
        <c:axId val="432152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154559"/>
        <c:crosses val="autoZero"/>
        <c:auto val="1"/>
        <c:lblAlgn val="ctr"/>
        <c:lblOffset val="100"/>
        <c:noMultiLvlLbl val="0"/>
      </c:catAx>
      <c:valAx>
        <c:axId val="432154559"/>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2152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Workbook Template - AN 4.1 (10 Week).xlsx]Analysis &amp; Charts!PivotTable16</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Charts'!$B$67</c:f>
              <c:strCache>
                <c:ptCount val="1"/>
                <c:pt idx="0">
                  <c:v>Sum of sales</c:v>
                </c:pt>
              </c:strCache>
            </c:strRef>
          </c:tx>
          <c:spPr>
            <a:solidFill>
              <a:schemeClr val="accent1"/>
            </a:solidFill>
            <a:ln>
              <a:noFill/>
            </a:ln>
            <a:effectLst/>
          </c:spPr>
          <c:invertIfNegative val="0"/>
          <c:cat>
            <c:strRef>
              <c:f>'Analysis &amp; Charts'!$A$68:$A$85</c:f>
              <c:strCache>
                <c:ptCount val="17"/>
                <c:pt idx="0">
                  <c:v>Phones</c:v>
                </c:pt>
                <c:pt idx="1">
                  <c:v>Chairs</c:v>
                </c:pt>
                <c:pt idx="2">
                  <c:v>Copiers</c:v>
                </c:pt>
                <c:pt idx="3">
                  <c:v>Bookcases</c:v>
                </c:pt>
                <c:pt idx="4">
                  <c:v>Storage</c:v>
                </c:pt>
                <c:pt idx="5">
                  <c:v>Accessories</c:v>
                </c:pt>
                <c:pt idx="6">
                  <c:v>Appliances</c:v>
                </c:pt>
                <c:pt idx="7">
                  <c:v>Tables</c:v>
                </c:pt>
                <c:pt idx="8">
                  <c:v>Machines</c:v>
                </c:pt>
                <c:pt idx="9">
                  <c:v>Binders</c:v>
                </c:pt>
                <c:pt idx="10">
                  <c:v>Furnishings</c:v>
                </c:pt>
                <c:pt idx="11">
                  <c:v>Art</c:v>
                </c:pt>
                <c:pt idx="12">
                  <c:v>Paper</c:v>
                </c:pt>
                <c:pt idx="13">
                  <c:v>Supplies</c:v>
                </c:pt>
                <c:pt idx="14">
                  <c:v>Envelopes</c:v>
                </c:pt>
                <c:pt idx="15">
                  <c:v>Fasteners</c:v>
                </c:pt>
                <c:pt idx="16">
                  <c:v>Labels</c:v>
                </c:pt>
              </c:strCache>
            </c:strRef>
          </c:cat>
          <c:val>
            <c:numRef>
              <c:f>'Analysis &amp; Charts'!$B$68:$B$85</c:f>
              <c:numCache>
                <c:formatCode>_("$"* #,##0.00_);_("$"* \(#,##0.00\);_("$"* "-"??_);_(@_)</c:formatCode>
                <c:ptCount val="17"/>
                <c:pt idx="0">
                  <c:v>32418458.320002984</c:v>
                </c:pt>
                <c:pt idx="1">
                  <c:v>28821491.460002001</c:v>
                </c:pt>
                <c:pt idx="2">
                  <c:v>30479816.699999832</c:v>
                </c:pt>
                <c:pt idx="3">
                  <c:v>28740890.790000539</c:v>
                </c:pt>
                <c:pt idx="4">
                  <c:v>21742545.260000039</c:v>
                </c:pt>
                <c:pt idx="5">
                  <c:v>14858708.059999689</c:v>
                </c:pt>
                <c:pt idx="6">
                  <c:v>20076327.930000618</c:v>
                </c:pt>
                <c:pt idx="7">
                  <c:v>14443181.460000074</c:v>
                </c:pt>
                <c:pt idx="8">
                  <c:v>14640028.850000462</c:v>
                </c:pt>
                <c:pt idx="9">
                  <c:v>8929129.719999887</c:v>
                </c:pt>
                <c:pt idx="10">
                  <c:v>7593484.5599993961</c:v>
                </c:pt>
                <c:pt idx="11">
                  <c:v>7215882.2999996552</c:v>
                </c:pt>
                <c:pt idx="12">
                  <c:v>4736759.6699999021</c:v>
                </c:pt>
                <c:pt idx="13">
                  <c:v>4860478.0899999812</c:v>
                </c:pt>
                <c:pt idx="14">
                  <c:v>3283334.9500000342</c:v>
                </c:pt>
                <c:pt idx="15">
                  <c:v>1629012.209999952</c:v>
                </c:pt>
                <c:pt idx="16">
                  <c:v>1414144.4300000682</c:v>
                </c:pt>
              </c:numCache>
            </c:numRef>
          </c:val>
          <c:extLst>
            <c:ext xmlns:c16="http://schemas.microsoft.com/office/drawing/2014/chart" uri="{C3380CC4-5D6E-409C-BE32-E72D297353CC}">
              <c16:uniqueId val="{00000000-338B-4927-A477-061403268EF1}"/>
            </c:ext>
          </c:extLst>
        </c:ser>
        <c:ser>
          <c:idx val="1"/>
          <c:order val="1"/>
          <c:tx>
            <c:strRef>
              <c:f>'Analysis &amp; Charts'!$C$67</c:f>
              <c:strCache>
                <c:ptCount val="1"/>
                <c:pt idx="0">
                  <c:v>Sum of discount in dollars</c:v>
                </c:pt>
              </c:strCache>
            </c:strRef>
          </c:tx>
          <c:spPr>
            <a:solidFill>
              <a:schemeClr val="accent2"/>
            </a:solidFill>
            <a:ln>
              <a:noFill/>
            </a:ln>
            <a:effectLst/>
          </c:spPr>
          <c:invertIfNegative val="0"/>
          <c:cat>
            <c:strRef>
              <c:f>'Analysis &amp; Charts'!$A$68:$A$85</c:f>
              <c:strCache>
                <c:ptCount val="17"/>
                <c:pt idx="0">
                  <c:v>Phones</c:v>
                </c:pt>
                <c:pt idx="1">
                  <c:v>Chairs</c:v>
                </c:pt>
                <c:pt idx="2">
                  <c:v>Copiers</c:v>
                </c:pt>
                <c:pt idx="3">
                  <c:v>Bookcases</c:v>
                </c:pt>
                <c:pt idx="4">
                  <c:v>Storage</c:v>
                </c:pt>
                <c:pt idx="5">
                  <c:v>Accessories</c:v>
                </c:pt>
                <c:pt idx="6">
                  <c:v>Appliances</c:v>
                </c:pt>
                <c:pt idx="7">
                  <c:v>Tables</c:v>
                </c:pt>
                <c:pt idx="8">
                  <c:v>Machines</c:v>
                </c:pt>
                <c:pt idx="9">
                  <c:v>Binders</c:v>
                </c:pt>
                <c:pt idx="10">
                  <c:v>Furnishings</c:v>
                </c:pt>
                <c:pt idx="11">
                  <c:v>Art</c:v>
                </c:pt>
                <c:pt idx="12">
                  <c:v>Paper</c:v>
                </c:pt>
                <c:pt idx="13">
                  <c:v>Supplies</c:v>
                </c:pt>
                <c:pt idx="14">
                  <c:v>Envelopes</c:v>
                </c:pt>
                <c:pt idx="15">
                  <c:v>Fasteners</c:v>
                </c:pt>
                <c:pt idx="16">
                  <c:v>Labels</c:v>
                </c:pt>
              </c:strCache>
            </c:strRef>
          </c:cat>
          <c:val>
            <c:numRef>
              <c:f>'Analysis &amp; Charts'!$C$68:$C$85</c:f>
              <c:numCache>
                <c:formatCode>_("$"* #,##0.00_);_("$"* \(#,##0.00\);_("$"* "-"??_);_(@_)</c:formatCode>
                <c:ptCount val="17"/>
                <c:pt idx="0">
                  <c:v>8596239.4526000153</c:v>
                </c:pt>
                <c:pt idx="1">
                  <c:v>9124147.1483007781</c:v>
                </c:pt>
                <c:pt idx="2">
                  <c:v>10851050.573099976</c:v>
                </c:pt>
                <c:pt idx="3">
                  <c:v>10541566.219600253</c:v>
                </c:pt>
                <c:pt idx="4">
                  <c:v>4649872.4298001705</c:v>
                </c:pt>
                <c:pt idx="5">
                  <c:v>2401831.7911001309</c:v>
                </c:pt>
                <c:pt idx="6">
                  <c:v>9183583.2269999702</c:v>
                </c:pt>
                <c:pt idx="7">
                  <c:v>5225453.3666999545</c:v>
                </c:pt>
                <c:pt idx="8">
                  <c:v>6101771.658900097</c:v>
                </c:pt>
                <c:pt idx="9">
                  <c:v>2422749.9828001163</c:v>
                </c:pt>
                <c:pt idx="10">
                  <c:v>1657582.3551000035</c:v>
                </c:pt>
                <c:pt idx="11">
                  <c:v>1862931.0322999463</c:v>
                </c:pt>
                <c:pt idx="12">
                  <c:v>764471.07169997529</c:v>
                </c:pt>
                <c:pt idx="13">
                  <c:v>1013004.9440999794</c:v>
                </c:pt>
                <c:pt idx="14">
                  <c:v>508054.22739998798</c:v>
                </c:pt>
                <c:pt idx="15">
                  <c:v>260144.32359999439</c:v>
                </c:pt>
                <c:pt idx="16">
                  <c:v>227538.21710000208</c:v>
                </c:pt>
              </c:numCache>
            </c:numRef>
          </c:val>
          <c:extLst>
            <c:ext xmlns:c16="http://schemas.microsoft.com/office/drawing/2014/chart" uri="{C3380CC4-5D6E-409C-BE32-E72D297353CC}">
              <c16:uniqueId val="{00000001-338B-4927-A477-061403268EF1}"/>
            </c:ext>
          </c:extLst>
        </c:ser>
        <c:dLbls>
          <c:showLegendKey val="0"/>
          <c:showVal val="0"/>
          <c:showCatName val="0"/>
          <c:showSerName val="0"/>
          <c:showPercent val="0"/>
          <c:showBubbleSize val="0"/>
        </c:dLbls>
        <c:gapWidth val="219"/>
        <c:overlap val="-27"/>
        <c:axId val="464136655"/>
        <c:axId val="464137487"/>
      </c:barChart>
      <c:lineChart>
        <c:grouping val="standard"/>
        <c:varyColors val="0"/>
        <c:ser>
          <c:idx val="2"/>
          <c:order val="2"/>
          <c:tx>
            <c:strRef>
              <c:f>'Analysis &amp; Charts'!$D$67</c:f>
              <c:strCache>
                <c:ptCount val="1"/>
                <c:pt idx="0">
                  <c:v>Sum of Profit</c:v>
                </c:pt>
              </c:strCache>
            </c:strRef>
          </c:tx>
          <c:spPr>
            <a:ln w="28575" cap="rnd">
              <a:solidFill>
                <a:schemeClr val="accent3"/>
              </a:solidFill>
              <a:round/>
            </a:ln>
            <a:effectLst/>
          </c:spPr>
          <c:marker>
            <c:symbol val="none"/>
          </c:marker>
          <c:cat>
            <c:strRef>
              <c:f>'Analysis &amp; Charts'!$A$68:$A$85</c:f>
              <c:strCache>
                <c:ptCount val="17"/>
                <c:pt idx="0">
                  <c:v>Phones</c:v>
                </c:pt>
                <c:pt idx="1">
                  <c:v>Chairs</c:v>
                </c:pt>
                <c:pt idx="2">
                  <c:v>Copiers</c:v>
                </c:pt>
                <c:pt idx="3">
                  <c:v>Bookcases</c:v>
                </c:pt>
                <c:pt idx="4">
                  <c:v>Storage</c:v>
                </c:pt>
                <c:pt idx="5">
                  <c:v>Accessories</c:v>
                </c:pt>
                <c:pt idx="6">
                  <c:v>Appliances</c:v>
                </c:pt>
                <c:pt idx="7">
                  <c:v>Tables</c:v>
                </c:pt>
                <c:pt idx="8">
                  <c:v>Machines</c:v>
                </c:pt>
                <c:pt idx="9">
                  <c:v>Binders</c:v>
                </c:pt>
                <c:pt idx="10">
                  <c:v>Furnishings</c:v>
                </c:pt>
                <c:pt idx="11">
                  <c:v>Art</c:v>
                </c:pt>
                <c:pt idx="12">
                  <c:v>Paper</c:v>
                </c:pt>
                <c:pt idx="13">
                  <c:v>Supplies</c:v>
                </c:pt>
                <c:pt idx="14">
                  <c:v>Envelopes</c:v>
                </c:pt>
                <c:pt idx="15">
                  <c:v>Fasteners</c:v>
                </c:pt>
                <c:pt idx="16">
                  <c:v>Labels</c:v>
                </c:pt>
              </c:strCache>
            </c:strRef>
          </c:cat>
          <c:val>
            <c:numRef>
              <c:f>'Analysis &amp; Charts'!$D$68:$D$85</c:f>
              <c:numCache>
                <c:formatCode>_("$"* #,##0.00_);_("$"* \(#,##0.00\);_("$"* "-"??_);_(@_)</c:formatCode>
                <c:ptCount val="17"/>
                <c:pt idx="0">
                  <c:v>23822218.867398933</c:v>
                </c:pt>
                <c:pt idx="1">
                  <c:v>19697344.311700501</c:v>
                </c:pt>
                <c:pt idx="2">
                  <c:v>19628766.126900204</c:v>
                </c:pt>
                <c:pt idx="3">
                  <c:v>18199324.570400957</c:v>
                </c:pt>
                <c:pt idx="4">
                  <c:v>17092672.830200132</c:v>
                </c:pt>
                <c:pt idx="5">
                  <c:v>12456876.268900007</c:v>
                </c:pt>
                <c:pt idx="6">
                  <c:v>10892744.702999812</c:v>
                </c:pt>
                <c:pt idx="7">
                  <c:v>9217728.0933000855</c:v>
                </c:pt>
                <c:pt idx="8">
                  <c:v>8538257.1910999492</c:v>
                </c:pt>
                <c:pt idx="9">
                  <c:v>6506379.7371999798</c:v>
                </c:pt>
                <c:pt idx="10">
                  <c:v>5935902.2048997143</c:v>
                </c:pt>
                <c:pt idx="11">
                  <c:v>5352951.2677001404</c:v>
                </c:pt>
                <c:pt idx="12">
                  <c:v>3972288.5982997119</c:v>
                </c:pt>
                <c:pt idx="13">
                  <c:v>3847473.1458999044</c:v>
                </c:pt>
                <c:pt idx="14">
                  <c:v>2775280.7226000065</c:v>
                </c:pt>
                <c:pt idx="15">
                  <c:v>1368867.8863999725</c:v>
                </c:pt>
                <c:pt idx="16">
                  <c:v>1186606.2128999769</c:v>
                </c:pt>
              </c:numCache>
            </c:numRef>
          </c:val>
          <c:smooth val="0"/>
          <c:extLst>
            <c:ext xmlns:c16="http://schemas.microsoft.com/office/drawing/2014/chart" uri="{C3380CC4-5D6E-409C-BE32-E72D297353CC}">
              <c16:uniqueId val="{00000002-338B-4927-A477-061403268EF1}"/>
            </c:ext>
          </c:extLst>
        </c:ser>
        <c:dLbls>
          <c:showLegendKey val="0"/>
          <c:showVal val="0"/>
          <c:showCatName val="0"/>
          <c:showSerName val="0"/>
          <c:showPercent val="0"/>
          <c:showBubbleSize val="0"/>
        </c:dLbls>
        <c:marker val="1"/>
        <c:smooth val="0"/>
        <c:axId val="464136655"/>
        <c:axId val="464137487"/>
      </c:lineChart>
      <c:catAx>
        <c:axId val="46413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137487"/>
        <c:crosses val="autoZero"/>
        <c:auto val="1"/>
        <c:lblAlgn val="ctr"/>
        <c:lblOffset val="100"/>
        <c:noMultiLvlLbl val="0"/>
      </c:catAx>
      <c:valAx>
        <c:axId val="464137487"/>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4136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2 Workbook Template - AN 4.1 (10 Week).xlsx]Analysis &amp; Charts!PivotTable8</c:name>
    <c:fmtId val="3"/>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ser>
          <c:idx val="0"/>
          <c:order val="0"/>
          <c:tx>
            <c:strRef>
              <c:f>'Analysis &amp; Charts'!$B$43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6B2-486C-BC0A-EC087028499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6B2-486C-BC0A-EC087028499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6B2-486C-BC0A-EC0870284995}"/>
              </c:ext>
            </c:extLst>
          </c:dPt>
          <c:cat>
            <c:strRef>
              <c:f>'Analysis &amp; Charts'!$A$44:$A$47</c:f>
              <c:strCache>
                <c:ptCount val="3"/>
                <c:pt idx="0">
                  <c:v>Consumer</c:v>
                </c:pt>
                <c:pt idx="1">
                  <c:v>Corporate</c:v>
                </c:pt>
                <c:pt idx="2">
                  <c:v>Home Office</c:v>
                </c:pt>
              </c:strCache>
            </c:strRef>
          </c:cat>
          <c:val>
            <c:numRef>
              <c:f>'Analysis &amp; Charts'!$B$44:$B$47</c:f>
              <c:numCache>
                <c:formatCode>General</c:formatCode>
                <c:ptCount val="3"/>
                <c:pt idx="0">
                  <c:v>818</c:v>
                </c:pt>
                <c:pt idx="1">
                  <c:v>476</c:v>
                </c:pt>
                <c:pt idx="2">
                  <c:v>296</c:v>
                </c:pt>
              </c:numCache>
            </c:numRef>
          </c:val>
          <c:extLst>
            <c:ext xmlns:c16="http://schemas.microsoft.com/office/drawing/2014/chart" uri="{C3380CC4-5D6E-409C-BE32-E72D297353CC}">
              <c16:uniqueId val="{00000006-56B2-486C-BC0A-EC087028499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6F422-DC17-43B3-AEE2-E0C1722AE41D}" type="datetimeFigureOut">
              <a:rPr lang="en-CA" smtClean="0"/>
              <a:t>2022-02-18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029B-C527-40E5-8B2F-2DD7A45A86B6}" type="slidenum">
              <a:rPr lang="en-CA" smtClean="0"/>
              <a:t>‹#›</a:t>
            </a:fld>
            <a:endParaRPr lang="en-CA"/>
          </a:p>
        </p:txBody>
      </p:sp>
    </p:spTree>
    <p:extLst>
      <p:ext uri="{BB962C8B-B14F-4D97-AF65-F5344CB8AC3E}">
        <p14:creationId xmlns:p14="http://schemas.microsoft.com/office/powerpoint/2010/main" val="204977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6059-A4E5-42E0-9B0E-4596B2B37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DFD9491-D751-41B2-AA3F-7EBD86FFF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086561-6618-4C78-8572-12BB145B36B7}"/>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2A95BD9E-F1FE-4801-8718-6783B0F001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E066BD-BBF5-4370-9D59-3342CF916D86}"/>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9210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9760-AD9E-4277-8A5C-31AA047DFA3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C8FC31-F0B8-42FE-BCE6-16B28F983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AF47C8-3235-450F-8D97-22A17409DCAC}"/>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38EDA117-FA54-48C7-82B0-DFB36D5670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D3D20A-3943-4CE3-B400-7F6DB344F375}"/>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34040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E3262-8B87-4D91-B41A-C2577E2231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A030CE-7816-4317-A22D-3C65FBBF32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0E4840-B654-4291-AED3-CC6EF1CF077A}"/>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70D73F13-ACE9-4767-89B4-18FF79ED1A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4273C8-4CD8-4FF0-B5A5-B146D15688D6}"/>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70844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542-8966-4F84-AC08-4B2BB360DC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E4A80-CCB5-438E-B57C-F6174956F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8FFB39-5ABA-4902-9944-CA760900B16A}"/>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709A5C0A-8E15-4CD5-B8E1-656CF93EB3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AA1A7F-2D7E-48F5-98A5-AF7BF9A556DE}"/>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57080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643A-A5E7-47AC-9FDC-E62594789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4804A90-E75E-4D92-8E1A-52A65742F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EDED4-56E1-4483-99DD-BA01BBD761BF}"/>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0C3253EE-9674-4A18-B6B8-931079AFB9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47C633-8DAE-4F9A-BF23-F8ED00CEE4D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68016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36BC-A172-47DB-9DD6-E1A2D5DCE2B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443B8D-A4B3-42E7-BA9C-0612135B9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B10D31A-8560-4788-B9A0-C713A928A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E6B8D0-03E1-40CD-8EFB-50989F670607}"/>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CC2C2FD2-A46B-4450-90C2-C42E1FF528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26B1888-2333-4DBA-AC07-DA599102D938}"/>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57656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B061-A8EF-451F-B7D6-732729A8D4D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29BFE5-2265-4FFF-8E85-D397C20DD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B0BCF-1D36-4BDC-8537-B958A324D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4F8EDDE-D9FB-4551-AF34-3636727F9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08039-9039-49F5-B933-8B866A9BF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440B55-40C5-4A9C-B297-B29F4ED954EF}"/>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8" name="Footer Placeholder 7">
            <a:extLst>
              <a:ext uri="{FF2B5EF4-FFF2-40B4-BE49-F238E27FC236}">
                <a16:creationId xmlns:a16="http://schemas.microsoft.com/office/drawing/2014/main" id="{E84C9463-71BC-4EA0-9118-5E57B9E45DF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AF85C54-EAF9-41F0-85CF-40704E81E42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9322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0854-6C11-4655-AB46-479F4AB308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3F7ABA7-4596-4FE3-B83A-89E07DF709F9}"/>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4" name="Footer Placeholder 3">
            <a:extLst>
              <a:ext uri="{FF2B5EF4-FFF2-40B4-BE49-F238E27FC236}">
                <a16:creationId xmlns:a16="http://schemas.microsoft.com/office/drawing/2014/main" id="{53C41AB9-4810-40A5-9A55-81DB1EC3237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FD7A78A-F83B-45FA-9315-E5A943AB1F3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91157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8D1C2-3B6D-49CE-9A3A-06301E6D72FC}"/>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3" name="Footer Placeholder 2">
            <a:extLst>
              <a:ext uri="{FF2B5EF4-FFF2-40B4-BE49-F238E27FC236}">
                <a16:creationId xmlns:a16="http://schemas.microsoft.com/office/drawing/2014/main" id="{0528A039-D26F-4232-A447-E2238A2B145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BD08D8C-DBC2-44C3-B029-A88C98D81FD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84165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CD36-5BBA-4E41-B4E6-F27688F76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F8F827-B047-490E-8C6B-625F3A5BD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67D0CCC-5B3D-484E-9896-5107E2679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AFBF-F1F1-4C84-B279-C52D16047344}"/>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3132AABB-DAE1-4BAB-A5BE-C41C4B0E02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D6CFE0-A1F6-492F-BBC0-4B7B85B502D9}"/>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412434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569E-AE8A-489C-83A6-E19B7755E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8029237-13AA-453D-875E-A5F01F967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EE9A81B-C746-49CA-8144-ED7751C12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B14C2-2E36-4734-A937-D472DE5B9975}"/>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2521AC51-3A22-4D6C-966E-F7B9CBCC61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CB2D63-A5E0-45E9-8C18-7707EB837458}"/>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53353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D866F-FB31-48DA-9B47-572358CD4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D8A6D99-B60A-4338-8B76-5DB64E672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8F0E51-B002-42D9-99FF-B653F11E4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F3294457-FC8B-4477-BFBD-A2E3F3346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E8C762F-4E24-4353-88A2-2F31477F1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7CC5A-62D4-463C-BDCD-0588A7AFAEAF}" type="slidenum">
              <a:rPr lang="en-CA" smtClean="0"/>
              <a:t>‹#›</a:t>
            </a:fld>
            <a:endParaRPr lang="en-CA"/>
          </a:p>
        </p:txBody>
      </p:sp>
    </p:spTree>
    <p:extLst>
      <p:ext uri="{BB962C8B-B14F-4D97-AF65-F5344CB8AC3E}">
        <p14:creationId xmlns:p14="http://schemas.microsoft.com/office/powerpoint/2010/main" val="133424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D45F-2932-4690-825A-07D9308DB09D}"/>
              </a:ext>
            </a:extLst>
          </p:cNvPr>
          <p:cNvSpPr>
            <a:spLocks noGrp="1"/>
          </p:cNvSpPr>
          <p:nvPr>
            <p:ph type="ctrTitle"/>
          </p:nvPr>
        </p:nvSpPr>
        <p:spPr/>
        <p:txBody>
          <a:bodyPr/>
          <a:lstStyle/>
          <a:p>
            <a:r>
              <a:rPr lang="en-CA" dirty="0"/>
              <a:t>Superstore	Analysis</a:t>
            </a:r>
            <a:br>
              <a:rPr lang="en-CA" dirty="0"/>
            </a:br>
            <a:r>
              <a:rPr lang="en-CA" dirty="0"/>
              <a:t>Project 2</a:t>
            </a:r>
          </a:p>
        </p:txBody>
      </p:sp>
      <p:sp>
        <p:nvSpPr>
          <p:cNvPr id="3" name="Subtitle 2">
            <a:extLst>
              <a:ext uri="{FF2B5EF4-FFF2-40B4-BE49-F238E27FC236}">
                <a16:creationId xmlns:a16="http://schemas.microsoft.com/office/drawing/2014/main" id="{05521038-19D0-4E9A-9E63-8774C0399A4E}"/>
              </a:ext>
            </a:extLst>
          </p:cNvPr>
          <p:cNvSpPr>
            <a:spLocks noGrp="1"/>
          </p:cNvSpPr>
          <p:nvPr>
            <p:ph type="subTitle" idx="1"/>
          </p:nvPr>
        </p:nvSpPr>
        <p:spPr/>
        <p:txBody>
          <a:bodyPr/>
          <a:lstStyle/>
          <a:p>
            <a:r>
              <a:rPr lang="en-CA" dirty="0"/>
              <a:t>By: Jason Patterson</a:t>
            </a:r>
          </a:p>
        </p:txBody>
      </p:sp>
    </p:spTree>
    <p:extLst>
      <p:ext uri="{BB962C8B-B14F-4D97-AF65-F5344CB8AC3E}">
        <p14:creationId xmlns:p14="http://schemas.microsoft.com/office/powerpoint/2010/main" val="126168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802E-72F7-45AB-940B-47E35AC4740E}"/>
              </a:ext>
            </a:extLst>
          </p:cNvPr>
          <p:cNvSpPr>
            <a:spLocks noGrp="1"/>
          </p:cNvSpPr>
          <p:nvPr>
            <p:ph type="title"/>
          </p:nvPr>
        </p:nvSpPr>
        <p:spPr/>
        <p:txBody>
          <a:bodyPr/>
          <a:lstStyle/>
          <a:p>
            <a:pPr algn="ctr"/>
            <a:br>
              <a:rPr lang="en-CA" dirty="0"/>
            </a:br>
            <a:r>
              <a:rPr lang="en-CA" dirty="0"/>
              <a:t>Qualifying Questions</a:t>
            </a:r>
          </a:p>
        </p:txBody>
      </p:sp>
      <p:sp>
        <p:nvSpPr>
          <p:cNvPr id="3" name="Content Placeholder 2">
            <a:extLst>
              <a:ext uri="{FF2B5EF4-FFF2-40B4-BE49-F238E27FC236}">
                <a16:creationId xmlns:a16="http://schemas.microsoft.com/office/drawing/2014/main" id="{62AF3091-1582-429A-9BB7-76C922E7C46A}"/>
              </a:ext>
            </a:extLst>
          </p:cNvPr>
          <p:cNvSpPr>
            <a:spLocks noGrp="1"/>
          </p:cNvSpPr>
          <p:nvPr>
            <p:ph idx="1"/>
          </p:nvPr>
        </p:nvSpPr>
        <p:spPr/>
        <p:txBody>
          <a:bodyPr/>
          <a:lstStyle/>
          <a:p>
            <a:pPr marL="0" indent="0">
              <a:buNone/>
            </a:pPr>
            <a:r>
              <a:rPr lang="en-CA" dirty="0"/>
              <a:t>The analysis looks to address the following questions:</a:t>
            </a:r>
          </a:p>
          <a:p>
            <a:r>
              <a:rPr lang="en-CA" dirty="0"/>
              <a:t>Which product segment is performing the best?</a:t>
            </a:r>
          </a:p>
          <a:p>
            <a:r>
              <a:rPr lang="en-CA" dirty="0"/>
              <a:t>Which customer segment does Superstore attract the most?</a:t>
            </a:r>
          </a:p>
        </p:txBody>
      </p:sp>
    </p:spTree>
    <p:extLst>
      <p:ext uri="{BB962C8B-B14F-4D97-AF65-F5344CB8AC3E}">
        <p14:creationId xmlns:p14="http://schemas.microsoft.com/office/powerpoint/2010/main" val="414581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E8C-2003-46D3-AF33-E218D8B1F71F}"/>
              </a:ext>
            </a:extLst>
          </p:cNvPr>
          <p:cNvSpPr>
            <a:spLocks noGrp="1"/>
          </p:cNvSpPr>
          <p:nvPr>
            <p:ph type="title"/>
          </p:nvPr>
        </p:nvSpPr>
        <p:spPr/>
        <p:txBody>
          <a:bodyPr/>
          <a:lstStyle/>
          <a:p>
            <a:pPr algn="ctr"/>
            <a:r>
              <a:rPr lang="en-CA" dirty="0"/>
              <a:t>Hypothesis</a:t>
            </a:r>
          </a:p>
        </p:txBody>
      </p:sp>
      <p:sp>
        <p:nvSpPr>
          <p:cNvPr id="3" name="Content Placeholder 2">
            <a:extLst>
              <a:ext uri="{FF2B5EF4-FFF2-40B4-BE49-F238E27FC236}">
                <a16:creationId xmlns:a16="http://schemas.microsoft.com/office/drawing/2014/main" id="{95C3A3C4-3395-40CB-A9E2-6CBFA1FE3152}"/>
              </a:ext>
            </a:extLst>
          </p:cNvPr>
          <p:cNvSpPr>
            <a:spLocks noGrp="1"/>
          </p:cNvSpPr>
          <p:nvPr>
            <p:ph idx="1"/>
          </p:nvPr>
        </p:nvSpPr>
        <p:spPr/>
        <p:txBody>
          <a:bodyPr/>
          <a:lstStyle/>
          <a:p>
            <a:r>
              <a:rPr lang="en-CA" dirty="0"/>
              <a:t>The hypothesis predicts that the Technology category is the best performing product segment.  It’s of my opinion that the consumer segment plays a large part in driving strong sales and profit margins for this category.  The analysis of this data will</a:t>
            </a:r>
            <a:r>
              <a:rPr lang="en-CA" b="0" i="0" dirty="0">
                <a:solidFill>
                  <a:srgbClr val="292929"/>
                </a:solidFill>
                <a:effectLst/>
                <a:latin typeface="charter"/>
              </a:rPr>
              <a:t> </a:t>
            </a:r>
            <a:r>
              <a:rPr lang="en-CA" dirty="0"/>
              <a:t>identify the strong areas and opportunities for Superstore in sustaining operational growth</a:t>
            </a:r>
            <a:r>
              <a:rPr lang="en-CA" b="0" i="0" dirty="0">
                <a:solidFill>
                  <a:srgbClr val="292929"/>
                </a:solidFill>
                <a:effectLst/>
                <a:latin typeface="charter"/>
              </a:rPr>
              <a:t>.</a:t>
            </a:r>
            <a:endParaRPr lang="en-CA" dirty="0"/>
          </a:p>
        </p:txBody>
      </p:sp>
    </p:spTree>
    <p:extLst>
      <p:ext uri="{BB962C8B-B14F-4D97-AF65-F5344CB8AC3E}">
        <p14:creationId xmlns:p14="http://schemas.microsoft.com/office/powerpoint/2010/main" val="296492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ECACC2-DECA-42CB-BF9F-07095B35E19E}"/>
              </a:ext>
            </a:extLst>
          </p:cNvPr>
          <p:cNvSpPr>
            <a:spLocks noGrp="1"/>
          </p:cNvSpPr>
          <p:nvPr>
            <p:ph type="title"/>
          </p:nvPr>
        </p:nvSpPr>
        <p:spPr/>
        <p:txBody>
          <a:bodyPr/>
          <a:lstStyle/>
          <a:p>
            <a:pPr algn="ctr"/>
            <a:r>
              <a:rPr lang="en-CA" dirty="0"/>
              <a:t>Total Sales by Category</a:t>
            </a:r>
          </a:p>
        </p:txBody>
      </p:sp>
      <p:sp>
        <p:nvSpPr>
          <p:cNvPr id="6" name="Content Placeholder 5">
            <a:extLst>
              <a:ext uri="{FF2B5EF4-FFF2-40B4-BE49-F238E27FC236}">
                <a16:creationId xmlns:a16="http://schemas.microsoft.com/office/drawing/2014/main" id="{FBA980F4-E3FE-4489-96D8-B5E3827B1935}"/>
              </a:ext>
            </a:extLst>
          </p:cNvPr>
          <p:cNvSpPr>
            <a:spLocks noGrp="1"/>
          </p:cNvSpPr>
          <p:nvPr>
            <p:ph sz="half" idx="2"/>
          </p:nvPr>
        </p:nvSpPr>
        <p:spPr>
          <a:xfrm>
            <a:off x="7957996" y="1825625"/>
            <a:ext cx="3395804" cy="3153781"/>
          </a:xfrm>
        </p:spPr>
        <p:txBody>
          <a:bodyPr/>
          <a:lstStyle/>
          <a:p>
            <a:r>
              <a:rPr lang="en-CA" sz="1800" b="0" i="0" u="none" strike="noStrike" dirty="0">
                <a:solidFill>
                  <a:srgbClr val="000000"/>
                </a:solidFill>
                <a:effectLst/>
                <a:latin typeface="Arial" panose="020B0604020202020204" pitchFamily="34" charset="0"/>
              </a:rPr>
              <a:t>Technology leads with the most sales amongst all categories</a:t>
            </a:r>
            <a:r>
              <a:rPr lang="en-CA" dirty="0"/>
              <a:t> </a:t>
            </a:r>
          </a:p>
        </p:txBody>
      </p:sp>
      <p:graphicFrame>
        <p:nvGraphicFramePr>
          <p:cNvPr id="7" name="Content Placeholder 6">
            <a:extLst>
              <a:ext uri="{FF2B5EF4-FFF2-40B4-BE49-F238E27FC236}">
                <a16:creationId xmlns:a16="http://schemas.microsoft.com/office/drawing/2014/main" id="{182B9F26-C711-9B4A-A7A2-718AEEBCAF24}"/>
              </a:ext>
            </a:extLst>
          </p:cNvPr>
          <p:cNvGraphicFramePr>
            <a:graphicFrameLocks noGrp="1"/>
          </p:cNvGraphicFramePr>
          <p:nvPr>
            <p:ph sz="half" idx="1"/>
            <p:extLst>
              <p:ext uri="{D42A27DB-BD31-4B8C-83A1-F6EECF244321}">
                <p14:modId xmlns:p14="http://schemas.microsoft.com/office/powerpoint/2010/main" val="1405289016"/>
              </p:ext>
            </p:extLst>
          </p:nvPr>
        </p:nvGraphicFramePr>
        <p:xfrm>
          <a:off x="838199" y="1825625"/>
          <a:ext cx="683008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4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A1EC45-3361-434C-87B1-46425B00725F}"/>
              </a:ext>
            </a:extLst>
          </p:cNvPr>
          <p:cNvSpPr>
            <a:spLocks noGrp="1"/>
          </p:cNvSpPr>
          <p:nvPr>
            <p:ph type="title"/>
          </p:nvPr>
        </p:nvSpPr>
        <p:spPr/>
        <p:txBody>
          <a:bodyPr/>
          <a:lstStyle/>
          <a:p>
            <a:pPr algn="ctr"/>
            <a:r>
              <a:rPr lang="en-CA" dirty="0"/>
              <a:t>Total Sales by Sub-category</a:t>
            </a:r>
          </a:p>
        </p:txBody>
      </p:sp>
      <p:sp>
        <p:nvSpPr>
          <p:cNvPr id="6" name="Content Placeholder 5">
            <a:extLst>
              <a:ext uri="{FF2B5EF4-FFF2-40B4-BE49-F238E27FC236}">
                <a16:creationId xmlns:a16="http://schemas.microsoft.com/office/drawing/2014/main" id="{916B7330-F9EA-4D7D-B4BE-871AE84520C1}"/>
              </a:ext>
            </a:extLst>
          </p:cNvPr>
          <p:cNvSpPr>
            <a:spLocks noGrp="1"/>
          </p:cNvSpPr>
          <p:nvPr>
            <p:ph sz="half" idx="2"/>
          </p:nvPr>
        </p:nvSpPr>
        <p:spPr>
          <a:xfrm>
            <a:off x="8320135" y="1825625"/>
            <a:ext cx="3033664" cy="3045139"/>
          </a:xfrm>
        </p:spPr>
        <p:txBody>
          <a:bodyPr/>
          <a:lstStyle/>
          <a:p>
            <a:r>
              <a:rPr lang="en-CA" sz="1800" b="0" i="0" u="none" strike="noStrike" dirty="0">
                <a:solidFill>
                  <a:srgbClr val="000000"/>
                </a:solidFill>
                <a:effectLst/>
                <a:latin typeface="Arial" panose="020B0604020202020204" pitchFamily="34" charset="0"/>
              </a:rPr>
              <a:t>Phones and Copiers lead in sub-category sales.  Both of which fall under t</a:t>
            </a:r>
            <a:r>
              <a:rPr lang="en-CA" sz="1800" dirty="0">
                <a:solidFill>
                  <a:srgbClr val="000000"/>
                </a:solidFill>
                <a:latin typeface="Arial" panose="020B0604020202020204" pitchFamily="34" charset="0"/>
              </a:rPr>
              <a:t>he Technology category.</a:t>
            </a:r>
            <a:endParaRPr lang="en-CA" dirty="0"/>
          </a:p>
        </p:txBody>
      </p:sp>
      <p:graphicFrame>
        <p:nvGraphicFramePr>
          <p:cNvPr id="7" name="Content Placeholder 6">
            <a:extLst>
              <a:ext uri="{FF2B5EF4-FFF2-40B4-BE49-F238E27FC236}">
                <a16:creationId xmlns:a16="http://schemas.microsoft.com/office/drawing/2014/main" id="{3688714D-9807-9940-A445-A7ED50505114}"/>
              </a:ext>
            </a:extLst>
          </p:cNvPr>
          <p:cNvGraphicFramePr>
            <a:graphicFrameLocks noGrp="1"/>
          </p:cNvGraphicFramePr>
          <p:nvPr>
            <p:ph sz="half" idx="1"/>
            <p:extLst>
              <p:ext uri="{D42A27DB-BD31-4B8C-83A1-F6EECF244321}">
                <p14:modId xmlns:p14="http://schemas.microsoft.com/office/powerpoint/2010/main" val="2096728950"/>
              </p:ext>
            </p:extLst>
          </p:nvPr>
        </p:nvGraphicFramePr>
        <p:xfrm>
          <a:off x="838199" y="1825625"/>
          <a:ext cx="736424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29752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3851AD-E33D-4401-AD5E-861723CBBC6D}"/>
              </a:ext>
            </a:extLst>
          </p:cNvPr>
          <p:cNvSpPr>
            <a:spLocks noGrp="1"/>
          </p:cNvSpPr>
          <p:nvPr>
            <p:ph type="title"/>
          </p:nvPr>
        </p:nvSpPr>
        <p:spPr/>
        <p:txBody>
          <a:bodyPr/>
          <a:lstStyle/>
          <a:p>
            <a:r>
              <a:rPr lang="en-CA" dirty="0"/>
              <a:t>Impact of discounts ($) on profits by Category</a:t>
            </a:r>
          </a:p>
        </p:txBody>
      </p:sp>
      <p:sp>
        <p:nvSpPr>
          <p:cNvPr id="6" name="Content Placeholder 5">
            <a:extLst>
              <a:ext uri="{FF2B5EF4-FFF2-40B4-BE49-F238E27FC236}">
                <a16:creationId xmlns:a16="http://schemas.microsoft.com/office/drawing/2014/main" id="{D0CAC002-9269-4D9C-A1C4-EA0F5DDC6321}"/>
              </a:ext>
            </a:extLst>
          </p:cNvPr>
          <p:cNvSpPr>
            <a:spLocks noGrp="1"/>
          </p:cNvSpPr>
          <p:nvPr>
            <p:ph sz="half" idx="2"/>
          </p:nvPr>
        </p:nvSpPr>
        <p:spPr>
          <a:xfrm>
            <a:off x="7451002" y="1825625"/>
            <a:ext cx="3902797" cy="3561187"/>
          </a:xfrm>
        </p:spPr>
        <p:txBody>
          <a:bodyPr>
            <a:normAutofit fontScale="92500" lnSpcReduction="20000"/>
          </a:bodyPr>
          <a:lstStyle/>
          <a:p>
            <a:r>
              <a:rPr lang="en-US" dirty="0"/>
              <a:t>Diagram aims to show the dollar value of discounts in relation to sales and profits.</a:t>
            </a:r>
          </a:p>
          <a:p>
            <a:r>
              <a:rPr lang="en-US" dirty="0"/>
              <a:t>From this diagram we could surmise that Superstore has devised a discount price strategy that does not impede on the profit margin potential for the Technology category.</a:t>
            </a:r>
          </a:p>
          <a:p>
            <a:endParaRPr lang="en-CA" dirty="0"/>
          </a:p>
        </p:txBody>
      </p:sp>
      <p:graphicFrame>
        <p:nvGraphicFramePr>
          <p:cNvPr id="7" name="Content Placeholder 6">
            <a:extLst>
              <a:ext uri="{FF2B5EF4-FFF2-40B4-BE49-F238E27FC236}">
                <a16:creationId xmlns:a16="http://schemas.microsoft.com/office/drawing/2014/main" id="{4C402E24-03C3-47C3-9900-64B5C2F69070}"/>
              </a:ext>
            </a:extLst>
          </p:cNvPr>
          <p:cNvGraphicFramePr>
            <a:graphicFrameLocks noGrp="1"/>
          </p:cNvGraphicFramePr>
          <p:nvPr>
            <p:ph sz="half" idx="1"/>
            <p:extLst>
              <p:ext uri="{D42A27DB-BD31-4B8C-83A1-F6EECF244321}">
                <p14:modId xmlns:p14="http://schemas.microsoft.com/office/powerpoint/2010/main" val="937138298"/>
              </p:ext>
            </p:extLst>
          </p:nvPr>
        </p:nvGraphicFramePr>
        <p:xfrm>
          <a:off x="838199" y="1825625"/>
          <a:ext cx="638646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57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147EAA-58E8-47EF-8C0A-26099B124714}"/>
              </a:ext>
            </a:extLst>
          </p:cNvPr>
          <p:cNvSpPr>
            <a:spLocks noGrp="1"/>
          </p:cNvSpPr>
          <p:nvPr>
            <p:ph type="title"/>
          </p:nvPr>
        </p:nvSpPr>
        <p:spPr/>
        <p:txBody>
          <a:bodyPr/>
          <a:lstStyle/>
          <a:p>
            <a:pPr algn="ctr"/>
            <a:r>
              <a:rPr lang="en-CA" dirty="0"/>
              <a:t>Impact of discount ($) on profits by Sub-category</a:t>
            </a:r>
          </a:p>
        </p:txBody>
      </p:sp>
      <p:sp>
        <p:nvSpPr>
          <p:cNvPr id="6" name="Content Placeholder 5">
            <a:extLst>
              <a:ext uri="{FF2B5EF4-FFF2-40B4-BE49-F238E27FC236}">
                <a16:creationId xmlns:a16="http://schemas.microsoft.com/office/drawing/2014/main" id="{C72DDA33-5C4C-4BB9-8D7F-A69B6DBBD419}"/>
              </a:ext>
            </a:extLst>
          </p:cNvPr>
          <p:cNvSpPr>
            <a:spLocks noGrp="1"/>
          </p:cNvSpPr>
          <p:nvPr>
            <p:ph sz="half" idx="2"/>
          </p:nvPr>
        </p:nvSpPr>
        <p:spPr>
          <a:xfrm>
            <a:off x="8976732" y="1825625"/>
            <a:ext cx="2377068" cy="2456443"/>
          </a:xfrm>
        </p:spPr>
        <p:txBody>
          <a:bodyPr>
            <a:normAutofit/>
          </a:bodyPr>
          <a:lstStyle/>
          <a:p>
            <a:r>
              <a:rPr lang="en-US" sz="1600" dirty="0"/>
              <a:t>Again, we can see that Technology leads the pack with the highest sales and profit margin generated by sub-category.</a:t>
            </a:r>
          </a:p>
        </p:txBody>
      </p:sp>
      <p:graphicFrame>
        <p:nvGraphicFramePr>
          <p:cNvPr id="7" name="Content Placeholder 6">
            <a:extLst>
              <a:ext uri="{FF2B5EF4-FFF2-40B4-BE49-F238E27FC236}">
                <a16:creationId xmlns:a16="http://schemas.microsoft.com/office/drawing/2014/main" id="{8C0E6B2D-A013-47E0-87B3-CD59021D99A6}"/>
              </a:ext>
            </a:extLst>
          </p:cNvPr>
          <p:cNvGraphicFramePr>
            <a:graphicFrameLocks noGrp="1"/>
          </p:cNvGraphicFramePr>
          <p:nvPr>
            <p:ph sz="half" idx="1"/>
            <p:extLst>
              <p:ext uri="{D42A27DB-BD31-4B8C-83A1-F6EECF244321}">
                <p14:modId xmlns:p14="http://schemas.microsoft.com/office/powerpoint/2010/main" val="1100253253"/>
              </p:ext>
            </p:extLst>
          </p:nvPr>
        </p:nvGraphicFramePr>
        <p:xfrm>
          <a:off x="838199" y="1825625"/>
          <a:ext cx="8049323"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6853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6F1C3F-B2FB-4EE0-ACBB-6E7FDBFB2AF7}"/>
              </a:ext>
            </a:extLst>
          </p:cNvPr>
          <p:cNvSpPr>
            <a:spLocks noGrp="1"/>
          </p:cNvSpPr>
          <p:nvPr>
            <p:ph type="title"/>
          </p:nvPr>
        </p:nvSpPr>
        <p:spPr/>
        <p:txBody>
          <a:bodyPr/>
          <a:lstStyle/>
          <a:p>
            <a:pPr algn="ctr"/>
            <a:r>
              <a:rPr lang="en-CA" dirty="0"/>
              <a:t>Units Sold by Customer Segment</a:t>
            </a:r>
          </a:p>
        </p:txBody>
      </p:sp>
      <p:sp>
        <p:nvSpPr>
          <p:cNvPr id="6" name="Content Placeholder 5">
            <a:extLst>
              <a:ext uri="{FF2B5EF4-FFF2-40B4-BE49-F238E27FC236}">
                <a16:creationId xmlns:a16="http://schemas.microsoft.com/office/drawing/2014/main" id="{CD133A3D-955B-48B5-B58F-C276C610D65D}"/>
              </a:ext>
            </a:extLst>
          </p:cNvPr>
          <p:cNvSpPr>
            <a:spLocks noGrp="1"/>
          </p:cNvSpPr>
          <p:nvPr>
            <p:ph sz="half" idx="2"/>
          </p:nvPr>
        </p:nvSpPr>
        <p:spPr/>
        <p:txBody>
          <a:bodyPr/>
          <a:lstStyle/>
          <a:p>
            <a:r>
              <a:rPr lang="en-CA" dirty="0"/>
              <a:t>Consumer segment accounts for more than half of units sold in Superstore.</a:t>
            </a:r>
          </a:p>
          <a:p>
            <a:r>
              <a:rPr lang="en-CA" dirty="0"/>
              <a:t>From this diagram we could surmise that they are buying the latest and greatest consumer technologies from Superstore, </a:t>
            </a:r>
            <a:r>
              <a:rPr lang="en-CA" dirty="0" err="1"/>
              <a:t>i.e</a:t>
            </a:r>
            <a:r>
              <a:rPr lang="en-CA" dirty="0"/>
              <a:t>-phones, as well as low ticket office supplies.</a:t>
            </a:r>
          </a:p>
        </p:txBody>
      </p:sp>
      <p:graphicFrame>
        <p:nvGraphicFramePr>
          <p:cNvPr id="7" name="Content Placeholder 6">
            <a:extLst>
              <a:ext uri="{FF2B5EF4-FFF2-40B4-BE49-F238E27FC236}">
                <a16:creationId xmlns:a16="http://schemas.microsoft.com/office/drawing/2014/main" id="{04DEC374-C49B-A848-9686-835AB16DA823}"/>
              </a:ext>
            </a:extLst>
          </p:cNvPr>
          <p:cNvGraphicFramePr>
            <a:graphicFrameLocks noGrp="1"/>
          </p:cNvGraphicFramePr>
          <p:nvPr>
            <p:ph sz="half" idx="1"/>
            <p:extLst>
              <p:ext uri="{D42A27DB-BD31-4B8C-83A1-F6EECF244321}">
                <p14:modId xmlns:p14="http://schemas.microsoft.com/office/powerpoint/2010/main" val="47139398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0846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F3C8-BAAC-4639-B571-F563D1EF074E}"/>
              </a:ext>
            </a:extLst>
          </p:cNvPr>
          <p:cNvSpPr>
            <a:spLocks noGrp="1"/>
          </p:cNvSpPr>
          <p:nvPr>
            <p:ph type="title"/>
          </p:nvPr>
        </p:nvSpPr>
        <p:spPr/>
        <p:txBody>
          <a:bodyPr/>
          <a:lstStyle/>
          <a:p>
            <a:pPr algn="ctr"/>
            <a:r>
              <a:rPr lang="en-CA" dirty="0"/>
              <a:t>Recommendations</a:t>
            </a:r>
          </a:p>
        </p:txBody>
      </p:sp>
      <p:sp>
        <p:nvSpPr>
          <p:cNvPr id="3" name="Content Placeholder 2">
            <a:extLst>
              <a:ext uri="{FF2B5EF4-FFF2-40B4-BE49-F238E27FC236}">
                <a16:creationId xmlns:a16="http://schemas.microsoft.com/office/drawing/2014/main" id="{5C2128BC-28EF-4794-A655-AB4897737201}"/>
              </a:ext>
            </a:extLst>
          </p:cNvPr>
          <p:cNvSpPr>
            <a:spLocks noGrp="1"/>
          </p:cNvSpPr>
          <p:nvPr>
            <p:ph idx="1"/>
          </p:nvPr>
        </p:nvSpPr>
        <p:spPr/>
        <p:txBody>
          <a:bodyPr>
            <a:normAutofit/>
          </a:bodyPr>
          <a:lstStyle/>
          <a:p>
            <a:r>
              <a:rPr lang="en-CA" dirty="0"/>
              <a:t>Technology is the leading revenue generating category for Superstore, accounting for 38% of sales amongst all categories, driven by the high volume of consumer purchases.</a:t>
            </a:r>
          </a:p>
          <a:p>
            <a:pPr lvl="1"/>
            <a:r>
              <a:rPr lang="en-CA" dirty="0"/>
              <a:t>However, as we all know, the lifespan of consumer technology is getting shorter.  A new innovative consumer product today, is yesterday’s news tomorrow.</a:t>
            </a:r>
          </a:p>
          <a:p>
            <a:pPr lvl="1"/>
            <a:r>
              <a:rPr lang="en-CA" dirty="0"/>
              <a:t>Therefore, if Superstore is to sustain its sales and profit margins within this category, and sustain customer loyalty, they need to ensure their inventory is stocked with the latest innovations and is in sufficient supply to fulfill demand.  I</a:t>
            </a:r>
            <a:r>
              <a:rPr lang="en-US" sz="2400" dirty="0"/>
              <a:t>t would also be prudent for Superstore to keep discounts on Technology items at a reasonable rate, </a:t>
            </a:r>
            <a:r>
              <a:rPr lang="en-US" dirty="0"/>
              <a:t>so as to not </a:t>
            </a:r>
            <a:r>
              <a:rPr lang="en-US" sz="2400" dirty="0"/>
              <a:t>infringe on the bottom line.</a:t>
            </a:r>
            <a:endParaRPr lang="en-CA" dirty="0"/>
          </a:p>
        </p:txBody>
      </p:sp>
    </p:spTree>
    <p:extLst>
      <p:ext uri="{BB962C8B-B14F-4D97-AF65-F5344CB8AC3E}">
        <p14:creationId xmlns:p14="http://schemas.microsoft.com/office/powerpoint/2010/main" val="567368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TotalTime>
  <Words>389</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charter</vt:lpstr>
      <vt:lpstr>Office Theme</vt:lpstr>
      <vt:lpstr>Superstore Analysis Project 2</vt:lpstr>
      <vt:lpstr> Qualifying Questions</vt:lpstr>
      <vt:lpstr>Hypothesis</vt:lpstr>
      <vt:lpstr>Total Sales by Category</vt:lpstr>
      <vt:lpstr>Total Sales by Sub-category</vt:lpstr>
      <vt:lpstr>Impact of discounts ($) on profits by Category</vt:lpstr>
      <vt:lpstr>Impact of discount ($) on profits by Sub-category</vt:lpstr>
      <vt:lpstr>Units Sold by Customer Segment</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Analysis</dc:title>
  <dc:creator>Anushka</dc:creator>
  <cp:lastModifiedBy>Jason Patterson</cp:lastModifiedBy>
  <cp:revision>84</cp:revision>
  <dcterms:created xsi:type="dcterms:W3CDTF">2022-01-06T03:53:36Z</dcterms:created>
  <dcterms:modified xsi:type="dcterms:W3CDTF">2022-02-19T00:06:52Z</dcterms:modified>
</cp:coreProperties>
</file>