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70" r:id="rId15"/>
    <p:sldId id="276" r:id="rId16"/>
    <p:sldId id="271" r:id="rId17"/>
    <p:sldId id="277" r:id="rId18"/>
    <p:sldId id="272" r:id="rId19"/>
    <p:sldId id="273" r:id="rId20"/>
    <p:sldId id="278" r:id="rId21"/>
    <p:sldId id="274" r:id="rId22"/>
    <p:sldId id="279" r:id="rId23"/>
    <p:sldId id="280" r:id="rId24"/>
    <p:sldId id="281" r:id="rId25"/>
    <p:sldId id="275"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1F66DC-813E-472C-AEB9-8B7BF00850A2}"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24562623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F66DC-813E-472C-AEB9-8B7BF00850A2}"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4626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F66DC-813E-472C-AEB9-8B7BF00850A2}"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189044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1F66DC-813E-472C-AEB9-8B7BF00850A2}"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283538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F66DC-813E-472C-AEB9-8B7BF00850A2}"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197743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1F66DC-813E-472C-AEB9-8B7BF00850A2}"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162178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1F66DC-813E-472C-AEB9-8B7BF00850A2}"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190575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1F66DC-813E-472C-AEB9-8B7BF00850A2}"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52888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F66DC-813E-472C-AEB9-8B7BF00850A2}" type="datetimeFigureOut">
              <a:rPr lang="en-US" smtClean="0"/>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36062094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F66DC-813E-472C-AEB9-8B7BF00850A2}"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41253153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F66DC-813E-472C-AEB9-8B7BF00850A2}"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4B4FC-A836-47D6-BFD3-01043C342AE8}" type="slidenum">
              <a:rPr lang="en-US" smtClean="0"/>
              <a:t>‹#›</a:t>
            </a:fld>
            <a:endParaRPr lang="en-US"/>
          </a:p>
        </p:txBody>
      </p:sp>
    </p:spTree>
    <p:extLst>
      <p:ext uri="{BB962C8B-B14F-4D97-AF65-F5344CB8AC3E}">
        <p14:creationId xmlns:p14="http://schemas.microsoft.com/office/powerpoint/2010/main" val="356334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F66DC-813E-472C-AEB9-8B7BF00850A2}" type="datetimeFigureOut">
              <a:rPr lang="en-US" smtClean="0"/>
              <a:t>3/27/2021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4B4FC-A836-47D6-BFD3-01043C342AE8}" type="slidenum">
              <a:rPr lang="en-US" smtClean="0"/>
              <a:t>‹#›</a:t>
            </a:fld>
            <a:endParaRPr lang="en-US"/>
          </a:p>
        </p:txBody>
      </p:sp>
    </p:spTree>
    <p:extLst>
      <p:ext uri="{BB962C8B-B14F-4D97-AF65-F5344CB8AC3E}">
        <p14:creationId xmlns:p14="http://schemas.microsoft.com/office/powerpoint/2010/main" val="1586274842"/>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 </a:t>
            </a:r>
            <a:br>
              <a:rPr lang="en-US" dirty="0" smtClean="0"/>
            </a:br>
            <a:r>
              <a:rPr lang="en-US" dirty="0" smtClean="0"/>
              <a:t>with PERT &amp; CPM</a:t>
            </a:r>
            <a:endParaRPr lang="en-US" dirty="0"/>
          </a:p>
        </p:txBody>
      </p:sp>
      <p:sp>
        <p:nvSpPr>
          <p:cNvPr id="3" name="Subtitle 2"/>
          <p:cNvSpPr>
            <a:spLocks noGrp="1"/>
          </p:cNvSpPr>
          <p:nvPr>
            <p:ph type="subTitle" idx="1"/>
          </p:nvPr>
        </p:nvSpPr>
        <p:spPr/>
        <p:txBody>
          <a:bodyPr/>
          <a:lstStyle/>
          <a:p>
            <a:r>
              <a:rPr lang="en-US" dirty="0" smtClean="0"/>
              <a:t>By: some people</a:t>
            </a:r>
            <a:endParaRPr lang="en-US" dirty="0"/>
          </a:p>
        </p:txBody>
      </p:sp>
    </p:spTree>
    <p:extLst>
      <p:ext uri="{BB962C8B-B14F-4D97-AF65-F5344CB8AC3E}">
        <p14:creationId xmlns:p14="http://schemas.microsoft.com/office/powerpoint/2010/main" val="90666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a:t>
            </a:r>
            <a:endParaRPr lang="en-US" dirty="0"/>
          </a:p>
        </p:txBody>
      </p:sp>
      <p:sp>
        <p:nvSpPr>
          <p:cNvPr id="3" name="Content Placeholder 2"/>
          <p:cNvSpPr>
            <a:spLocks noGrp="1"/>
          </p:cNvSpPr>
          <p:nvPr>
            <p:ph idx="1"/>
          </p:nvPr>
        </p:nvSpPr>
        <p:spPr/>
        <p:txBody>
          <a:bodyPr>
            <a:normAutofit fontScale="92500"/>
          </a:bodyPr>
          <a:lstStyle/>
          <a:p>
            <a:r>
              <a:rPr lang="en-US" dirty="0" smtClean="0"/>
              <a:t>Now that the network is built, the next step is to determine the critical path and its length. </a:t>
            </a:r>
          </a:p>
          <a:p>
            <a:r>
              <a:rPr lang="en-US" dirty="0" smtClean="0"/>
              <a:t>A path is a possible route through the network and its length is the sum of the lengths of all activities along the path. </a:t>
            </a:r>
          </a:p>
          <a:p>
            <a:r>
              <a:rPr lang="en-US" dirty="0" smtClean="0"/>
              <a:t>The critical path is the longest path through the network and its length is the amount of time that the project is expected to take. </a:t>
            </a:r>
          </a:p>
          <a:p>
            <a:r>
              <a:rPr lang="en-US" dirty="0" smtClean="0"/>
              <a:t>Any delays to activities on the critical path will cause the final project to be delayed by the same amount. </a:t>
            </a:r>
          </a:p>
          <a:p>
            <a:r>
              <a:rPr lang="en-US" dirty="0" smtClean="0"/>
              <a:t>In our example, the critical path is BDEFH and its length is 3+2+6+4+3=18 days, so the presentation will be completed in 18 days.</a:t>
            </a:r>
            <a:endParaRPr lang="en-US" dirty="0"/>
          </a:p>
        </p:txBody>
      </p:sp>
    </p:spTree>
    <p:extLst>
      <p:ext uri="{BB962C8B-B14F-4D97-AF65-F5344CB8AC3E}">
        <p14:creationId xmlns:p14="http://schemas.microsoft.com/office/powerpoint/2010/main" val="325060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Activities</a:t>
            </a:r>
            <a:endParaRPr lang="en-US" dirty="0"/>
          </a:p>
        </p:txBody>
      </p:sp>
      <p:sp>
        <p:nvSpPr>
          <p:cNvPr id="3" name="Content Placeholder 2"/>
          <p:cNvSpPr>
            <a:spLocks noGrp="1"/>
          </p:cNvSpPr>
          <p:nvPr>
            <p:ph idx="1"/>
          </p:nvPr>
        </p:nvSpPr>
        <p:spPr>
          <a:xfrm>
            <a:off x="838200" y="1825625"/>
            <a:ext cx="10515600" cy="1412875"/>
          </a:xfrm>
        </p:spPr>
        <p:txBody>
          <a:bodyPr/>
          <a:lstStyle/>
          <a:p>
            <a:r>
              <a:rPr lang="en-US" dirty="0" smtClean="0"/>
              <a:t>To determine the scheduling, we have to first calculate the earliest start </a:t>
            </a:r>
            <a:r>
              <a:rPr lang="en-US" dirty="0" smtClean="0">
                <a:solidFill>
                  <a:srgbClr val="00B050"/>
                </a:solidFill>
              </a:rPr>
              <a:t>(ES) </a:t>
            </a:r>
            <a:r>
              <a:rPr lang="en-US" dirty="0" smtClean="0"/>
              <a:t>times for each activity, which is equivalent to the longest earliest finish time of all of its predecessors.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601" y="3076710"/>
            <a:ext cx="6929174" cy="3566257"/>
          </a:xfrm>
          <a:prstGeom prst="rect">
            <a:avLst/>
          </a:prstGeom>
        </p:spPr>
      </p:pic>
    </p:spTree>
    <p:extLst>
      <p:ext uri="{BB962C8B-B14F-4D97-AF65-F5344CB8AC3E}">
        <p14:creationId xmlns:p14="http://schemas.microsoft.com/office/powerpoint/2010/main" val="5222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Activities</a:t>
            </a:r>
            <a:endParaRPr lang="en-US" dirty="0"/>
          </a:p>
        </p:txBody>
      </p:sp>
      <p:sp>
        <p:nvSpPr>
          <p:cNvPr id="3" name="Content Placeholder 2"/>
          <p:cNvSpPr>
            <a:spLocks noGrp="1"/>
          </p:cNvSpPr>
          <p:nvPr>
            <p:ph idx="1"/>
          </p:nvPr>
        </p:nvSpPr>
        <p:spPr/>
        <p:txBody>
          <a:bodyPr>
            <a:normAutofit/>
          </a:bodyPr>
          <a:lstStyle/>
          <a:p>
            <a:r>
              <a:rPr lang="en-US" sz="2400" dirty="0" smtClean="0"/>
              <a:t>Next we determine the latest start </a:t>
            </a:r>
            <a:r>
              <a:rPr lang="en-US" sz="2400" dirty="0" smtClean="0">
                <a:solidFill>
                  <a:srgbClr val="FF0000"/>
                </a:solidFill>
              </a:rPr>
              <a:t>(LS) </a:t>
            </a:r>
            <a:r>
              <a:rPr lang="en-US" sz="2400" dirty="0" smtClean="0"/>
              <a:t>time for each activity, which is the last day when it can be started without lengthening the critical path and therefore delaying the project. On the critical path, </a:t>
            </a:r>
            <a:r>
              <a:rPr lang="en-US" sz="2400" dirty="0" smtClean="0">
                <a:solidFill>
                  <a:srgbClr val="00B050"/>
                </a:solidFill>
              </a:rPr>
              <a:t>ES</a:t>
            </a:r>
            <a:r>
              <a:rPr lang="en-US" sz="2400" dirty="0" smtClean="0"/>
              <a:t> will always be equal to </a:t>
            </a:r>
            <a:r>
              <a:rPr lang="en-US" sz="2400" dirty="0" smtClean="0">
                <a:solidFill>
                  <a:srgbClr val="FF0000"/>
                </a:solidFill>
              </a:rPr>
              <a:t>LS</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878" y="2967905"/>
            <a:ext cx="6448172" cy="3890095"/>
          </a:xfrm>
          <a:prstGeom prst="rect">
            <a:avLst/>
          </a:prstGeom>
        </p:spPr>
      </p:pic>
    </p:spTree>
    <p:extLst>
      <p:ext uri="{BB962C8B-B14F-4D97-AF65-F5344CB8AC3E}">
        <p14:creationId xmlns:p14="http://schemas.microsoft.com/office/powerpoint/2010/main" val="307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Activities</a:t>
            </a:r>
            <a:endParaRPr lang="en-US" dirty="0"/>
          </a:p>
        </p:txBody>
      </p:sp>
      <p:sp>
        <p:nvSpPr>
          <p:cNvPr id="3" name="Content Placeholder 2"/>
          <p:cNvSpPr>
            <a:spLocks noGrp="1"/>
          </p:cNvSpPr>
          <p:nvPr>
            <p:ph idx="1"/>
          </p:nvPr>
        </p:nvSpPr>
        <p:spPr/>
        <p:txBody>
          <a:bodyPr/>
          <a:lstStyle/>
          <a:p>
            <a:r>
              <a:rPr lang="en-US" dirty="0" smtClean="0"/>
              <a:t>Lastly we determine the amount of slack </a:t>
            </a:r>
            <a:r>
              <a:rPr lang="en-US" dirty="0" smtClean="0">
                <a:solidFill>
                  <a:schemeClr val="accent1"/>
                </a:solidFill>
              </a:rPr>
              <a:t>(S)</a:t>
            </a:r>
            <a:r>
              <a:rPr lang="en-US" dirty="0" smtClean="0"/>
              <a:t> on each activity, which is the difference between the latest and the earliest start times. On the critical path, the slack will always be zero.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280" y="2987212"/>
            <a:ext cx="5895720" cy="3870788"/>
          </a:xfrm>
          <a:prstGeom prst="rect">
            <a:avLst/>
          </a:prstGeom>
        </p:spPr>
      </p:pic>
    </p:spTree>
    <p:extLst>
      <p:ext uri="{BB962C8B-B14F-4D97-AF65-F5344CB8AC3E}">
        <p14:creationId xmlns:p14="http://schemas.microsoft.com/office/powerpoint/2010/main" val="185629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Timeline Deviations</a:t>
            </a:r>
            <a:endParaRPr lang="en-US" dirty="0"/>
          </a:p>
        </p:txBody>
      </p:sp>
      <p:sp>
        <p:nvSpPr>
          <p:cNvPr id="3" name="Content Placeholder 2"/>
          <p:cNvSpPr>
            <a:spLocks noGrp="1"/>
          </p:cNvSpPr>
          <p:nvPr>
            <p:ph idx="1"/>
          </p:nvPr>
        </p:nvSpPr>
        <p:spPr/>
        <p:txBody>
          <a:bodyPr>
            <a:normAutofit fontScale="92500"/>
          </a:bodyPr>
          <a:lstStyle/>
          <a:p>
            <a:r>
              <a:rPr lang="en-US" dirty="0" smtClean="0"/>
              <a:t>The constructed network assumes that the time duration of each activity can be predicted perfectly, which may not be the case.</a:t>
            </a:r>
          </a:p>
          <a:p>
            <a:r>
              <a:rPr lang="en-US" dirty="0" smtClean="0"/>
              <a:t>In the real world there is a certain variability, which PERT can take into account by considering three estimates for the duration of each activity:</a:t>
            </a:r>
          </a:p>
          <a:p>
            <a:pPr marL="0" indent="0">
              <a:buNone/>
            </a:pPr>
            <a:r>
              <a:rPr lang="en-US" dirty="0" smtClean="0"/>
              <a:t>m = the most likely time estimate</a:t>
            </a:r>
          </a:p>
          <a:p>
            <a:pPr marL="0" indent="0">
              <a:buNone/>
            </a:pPr>
            <a:r>
              <a:rPr lang="en-US" dirty="0" smtClean="0"/>
              <a:t>o = optimistic estimate, or the shortest possible time</a:t>
            </a:r>
          </a:p>
          <a:p>
            <a:pPr marL="0" indent="0">
              <a:buNone/>
            </a:pPr>
            <a:r>
              <a:rPr lang="en-US" dirty="0" smtClean="0"/>
              <a:t>p = pessimistic estimate, or the longest possible time</a:t>
            </a:r>
          </a:p>
          <a:p>
            <a:r>
              <a:rPr lang="en-US" dirty="0" smtClean="0"/>
              <a:t>Recreating the network using the pessimistic and optimistic estimates allows calculating the worst case and best case total project durations.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07190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Timeline Deviations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7094694"/>
              </p:ext>
            </p:extLst>
          </p:nvPr>
        </p:nvGraphicFramePr>
        <p:xfrm>
          <a:off x="1414586" y="1789724"/>
          <a:ext cx="8721969" cy="3774834"/>
        </p:xfrm>
        <a:graphic>
          <a:graphicData uri="http://schemas.openxmlformats.org/drawingml/2006/table">
            <a:tbl>
              <a:tblPr firstRow="1" firstCol="1" bandRow="1">
                <a:tableStyleId>{5C22544A-7EE6-4342-B048-85BDC9FD1C3A}</a:tableStyleId>
              </a:tblPr>
              <a:tblGrid>
                <a:gridCol w="1105263"/>
                <a:gridCol w="3041877"/>
                <a:gridCol w="1451259"/>
                <a:gridCol w="1066820"/>
                <a:gridCol w="1028375"/>
                <a:gridCol w="1028375"/>
              </a:tblGrid>
              <a:tr h="419426">
                <a:tc>
                  <a:txBody>
                    <a:bodyPr/>
                    <a:lstStyle/>
                    <a:p>
                      <a:pPr marL="0" marR="0">
                        <a:lnSpc>
                          <a:spcPct val="107000"/>
                        </a:lnSpc>
                        <a:spcBef>
                          <a:spcPts val="0"/>
                        </a:spcBef>
                        <a:spcAft>
                          <a:spcPts val="0"/>
                        </a:spcAft>
                      </a:pPr>
                      <a:r>
                        <a:rPr lang="en-US" sz="1800" dirty="0">
                          <a:effectLst/>
                        </a:rPr>
                        <a:t>Identifier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Predecessors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m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PERT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CPM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PERT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CPM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common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 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Write draft content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Create graphics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9426">
                <a:tc>
                  <a:txBody>
                    <a:bodyPr/>
                    <a:lstStyle/>
                    <a:p>
                      <a:pPr marL="0" marR="0">
                        <a:lnSpc>
                          <a:spcPct val="107000"/>
                        </a:lnSpc>
                        <a:spcBef>
                          <a:spcPts val="0"/>
                        </a:spcBef>
                        <a:spcAft>
                          <a:spcPts val="0"/>
                        </a:spcAft>
                      </a:pPr>
                      <a:r>
                        <a:rPr lang="en-US" sz="1800">
                          <a:effectLst/>
                        </a:rPr>
                        <a: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smtClean="0">
                          <a:effectLst/>
                        </a:rPr>
                        <a:t>Combine</a:t>
                      </a:r>
                      <a:r>
                        <a:rPr lang="en-US" sz="1800" baseline="0" dirty="0" smtClean="0">
                          <a:effectLst/>
                        </a:rPr>
                        <a:t> Content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1139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Three-Estimate Approach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PERT assumes that real activity durations follow a beta distribution, which allows calculating the mean (</a:t>
                </a:r>
                <a:r>
                  <a:rPr lang="el-GR" dirty="0" smtClean="0"/>
                  <a:t>μ</a:t>
                </a:r>
                <a:r>
                  <a:rPr lang="en-US" dirty="0" smtClean="0"/>
                  <a:t>) and variance (</a:t>
                </a:r>
                <a:r>
                  <a:rPr lang="el-GR" dirty="0" smtClean="0"/>
                  <a:t>σ</a:t>
                </a:r>
                <a:r>
                  <a:rPr lang="en-US" baseline="30000" dirty="0" smtClean="0"/>
                  <a:t>2</a:t>
                </a:r>
                <a:r>
                  <a:rPr lang="en-US" dirty="0" smtClean="0"/>
                  <a:t>) of </a:t>
                </a:r>
                <a:r>
                  <a:rPr lang="en-US" dirty="0" smtClean="0"/>
                  <a:t>activity durations </a:t>
                </a:r>
                <a:r>
                  <a:rPr lang="en-US" dirty="0" smtClean="0"/>
                  <a:t>using the three estimates and the following formulas:</a:t>
                </a:r>
              </a:p>
              <a:p>
                <a:pPr marL="0" indent="0">
                  <a:buNone/>
                </a:pPr>
                <a14:m>
                  <m:oMathPara xmlns:m="http://schemas.openxmlformats.org/officeDocument/2006/math">
                    <m:oMathParaPr>
                      <m:jc m:val="centerGroup"/>
                    </m:oMathParaPr>
                    <m:oMath xmlns:m="http://schemas.openxmlformats.org/officeDocument/2006/math">
                      <m:r>
                        <m:rPr>
                          <m:nor/>
                        </m:rPr>
                        <a:rPr lang="el-GR" dirty="0" smtClean="0"/>
                        <m:t>μ</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𝑜</m:t>
                              </m:r>
                              <m:r>
                                <a:rPr lang="en-US" b="0" i="1" smtClean="0">
                                  <a:latin typeface="Cambria Math" panose="02040503050406030204" pitchFamily="18" charset="0"/>
                                </a:rPr>
                                <m:t>+4</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𝑝</m:t>
                              </m:r>
                            </m:e>
                          </m:d>
                        </m:num>
                        <m:den>
                          <m:r>
                            <a:rPr lang="en-US" b="0" i="1" smtClean="0">
                              <a:latin typeface="Cambria Math" panose="02040503050406030204" pitchFamily="18" charset="0"/>
                            </a:rPr>
                            <m:t>6</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l-GR" dirty="0" smtClean="0"/>
                        <m:t>σ</m:t>
                      </m:r>
                      <m:r>
                        <m:rPr>
                          <m:nor/>
                        </m:rPr>
                        <a:rPr lang="en-US" baseline="30000" dirty="0" smtClean="0"/>
                        <m:t>2</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e>
                                  </m:d>
                                </m:num>
                                <m:den>
                                  <m:r>
                                    <a:rPr lang="en-US" b="0" i="1" smtClean="0">
                                      <a:latin typeface="Cambria Math" panose="02040503050406030204" pitchFamily="18" charset="0"/>
                                    </a:rPr>
                                    <m:t>6</m:t>
                                  </m:r>
                                </m:den>
                              </m:f>
                            </m:e>
                          </m:d>
                        </m:e>
                        <m:sup>
                          <m:r>
                            <a:rPr lang="en-US" b="0" i="1" smtClean="0">
                              <a:latin typeface="Cambria Math" panose="02040503050406030204" pitchFamily="18" charset="0"/>
                            </a:rPr>
                            <m:t>2</m:t>
                          </m:r>
                        </m:sup>
                      </m:sSup>
                    </m:oMath>
                  </m:oMathPara>
                </a14:m>
                <a:endParaRPr lang="en-US" dirty="0" smtClean="0"/>
              </a:p>
              <a:p>
                <a:r>
                  <a:rPr lang="en-US" dirty="0" smtClean="0"/>
                  <a:t>The spread between the shortest and </a:t>
                </a:r>
                <a:r>
                  <a:rPr lang="en-US" dirty="0" smtClean="0"/>
                  <a:t>longest activity duration </a:t>
                </a:r>
                <a:r>
                  <a:rPr lang="en-US" dirty="0" smtClean="0"/>
                  <a:t>is roughly 6</a:t>
                </a:r>
                <a:r>
                  <a:rPr lang="el-GR" dirty="0" smtClean="0"/>
                  <a:t>σ</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7035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Three-Estimate 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1561769"/>
              </p:ext>
            </p:extLst>
          </p:nvPr>
        </p:nvGraphicFramePr>
        <p:xfrm>
          <a:off x="969109" y="1852248"/>
          <a:ext cx="9948981" cy="4228119"/>
        </p:xfrm>
        <a:graphic>
          <a:graphicData uri="http://schemas.openxmlformats.org/drawingml/2006/table">
            <a:tbl>
              <a:tblPr firstRow="1" firstCol="1" bandRow="1">
                <a:tableStyleId>{5C22544A-7EE6-4342-B048-85BDC9FD1C3A}</a:tableStyleId>
              </a:tblPr>
              <a:tblGrid>
                <a:gridCol w="1127325"/>
                <a:gridCol w="2447712"/>
                <a:gridCol w="1431548"/>
                <a:gridCol w="925938"/>
                <a:gridCol w="1047772"/>
                <a:gridCol w="960457"/>
                <a:gridCol w="960457"/>
                <a:gridCol w="1047772"/>
              </a:tblGrid>
              <a:tr h="469791">
                <a:tc>
                  <a:txBody>
                    <a:bodyPr/>
                    <a:lstStyle/>
                    <a:p>
                      <a:pPr marL="0" marR="0">
                        <a:lnSpc>
                          <a:spcPct val="107000"/>
                        </a:lnSpc>
                        <a:spcBef>
                          <a:spcPts val="0"/>
                        </a:spcBef>
                        <a:spcAft>
                          <a:spcPts val="0"/>
                        </a:spcAft>
                      </a:pPr>
                      <a:r>
                        <a:rPr lang="en-US" sz="1800" dirty="0">
                          <a:effectLst/>
                        </a:rPr>
                        <a:t>Identifier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Predecessors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m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μ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σ</a:t>
                      </a:r>
                      <a:r>
                        <a:rPr lang="en-US" sz="1800" baseline="30000" dirty="0">
                          <a:effectLst/>
                        </a:rPr>
                        <a:t>2</a:t>
                      </a:r>
                      <a:r>
                        <a:rPr lang="en-US" sz="1800" dirty="0">
                          <a:effectLst/>
                        </a:rPr>
                        <a:t> (</a:t>
                      </a:r>
                      <a:r>
                        <a:rPr lang="en-US" sz="1800" dirty="0" smtClean="0">
                          <a:effectLst/>
                        </a:rPr>
                        <a:t>days</a:t>
                      </a:r>
                      <a:r>
                        <a:rPr lang="en-US" sz="1800" baseline="30000" dirty="0" smtClean="0">
                          <a:effectLst/>
                        </a:rPr>
                        <a:t>2</a:t>
                      </a:r>
                      <a:r>
                        <a:rPr lang="en-US" sz="1800" dirty="0" smtClean="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PERT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CPM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PERT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CPM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common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 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Write draft content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Create graphics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9791">
                <a:tc>
                  <a:txBody>
                    <a:bodyPr/>
                    <a:lstStyle/>
                    <a:p>
                      <a:pPr marL="0" marR="0">
                        <a:lnSpc>
                          <a:spcPct val="107000"/>
                        </a:lnSpc>
                        <a:spcBef>
                          <a:spcPts val="0"/>
                        </a:spcBef>
                        <a:spcAft>
                          <a:spcPts val="0"/>
                        </a:spcAft>
                      </a:pPr>
                      <a:r>
                        <a:rPr lang="en-US" sz="1800">
                          <a:effectLst/>
                        </a:rPr>
                        <a: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Combine content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113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Three-Estimate Approach</a:t>
            </a:r>
            <a:endParaRPr lang="en-US" dirty="0"/>
          </a:p>
        </p:txBody>
      </p:sp>
      <p:sp>
        <p:nvSpPr>
          <p:cNvPr id="3" name="Content Placeholder 2"/>
          <p:cNvSpPr>
            <a:spLocks noGrp="1"/>
          </p:cNvSpPr>
          <p:nvPr>
            <p:ph idx="1"/>
          </p:nvPr>
        </p:nvSpPr>
        <p:spPr/>
        <p:txBody>
          <a:bodyPr/>
          <a:lstStyle/>
          <a:p>
            <a:r>
              <a:rPr lang="en-US" dirty="0"/>
              <a:t>T</a:t>
            </a:r>
            <a:r>
              <a:rPr lang="en-US" dirty="0" smtClean="0"/>
              <a:t>he probability of completing the project within a certain time can be calculated, however it requires making three assumptions:</a:t>
            </a:r>
          </a:p>
          <a:p>
            <a:pPr marL="514350" indent="-514350">
              <a:buAutoNum type="arabicParenR"/>
            </a:pPr>
            <a:r>
              <a:rPr lang="en-US" dirty="0" smtClean="0"/>
              <a:t>The critical path will be the same, despite variations in activity durations.</a:t>
            </a:r>
          </a:p>
          <a:p>
            <a:pPr marL="514350" indent="-514350">
              <a:buAutoNum type="arabicParenR"/>
            </a:pPr>
            <a:r>
              <a:rPr lang="en-US" dirty="0" smtClean="0"/>
              <a:t>Each activity duration is statistically independent. </a:t>
            </a:r>
          </a:p>
          <a:p>
            <a:pPr marL="514350" indent="-514350">
              <a:buAutoNum type="arabicParenR"/>
            </a:pPr>
            <a:r>
              <a:rPr lang="en-US" dirty="0" smtClean="0"/>
              <a:t>The total project duration follows the normal distribution.</a:t>
            </a:r>
          </a:p>
          <a:p>
            <a:r>
              <a:rPr lang="en-US" dirty="0" smtClean="0"/>
              <a:t>These assumptions are reasonable, as long as there are at least 5 different activities.</a:t>
            </a:r>
          </a:p>
          <a:p>
            <a:pPr marL="0" indent="0">
              <a:buNone/>
            </a:pPr>
            <a:endParaRPr lang="en-US" dirty="0"/>
          </a:p>
        </p:txBody>
      </p:sp>
    </p:spTree>
    <p:extLst>
      <p:ext uri="{BB962C8B-B14F-4D97-AF65-F5344CB8AC3E}">
        <p14:creationId xmlns:p14="http://schemas.microsoft.com/office/powerpoint/2010/main" val="143050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Three-Estimate Approach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With those assumptions, the mean (</a:t>
                </a:r>
                <a:r>
                  <a:rPr lang="el-GR" dirty="0" smtClean="0"/>
                  <a:t>μ</a:t>
                </a:r>
                <a:r>
                  <a:rPr lang="en-US" baseline="-25000" dirty="0" smtClean="0"/>
                  <a:t>p</a:t>
                </a:r>
                <a:r>
                  <a:rPr lang="en-US" dirty="0" smtClean="0"/>
                  <a:t>) and variance (</a:t>
                </a:r>
                <a:r>
                  <a:rPr lang="el-GR" dirty="0" smtClean="0"/>
                  <a:t>σ</a:t>
                </a:r>
                <a:r>
                  <a:rPr lang="en-US" baseline="-25000" dirty="0" smtClean="0"/>
                  <a:t>p</a:t>
                </a:r>
                <a:r>
                  <a:rPr lang="en-US" baseline="30000" dirty="0" smtClean="0"/>
                  <a:t>2</a:t>
                </a:r>
                <a:r>
                  <a:rPr lang="en-US" dirty="0" smtClean="0"/>
                  <a:t>) of the probability distribution of project duration can be determined by summing all means and variances of activity durations on the critical path. </a:t>
                </a:r>
                <a:endParaRPr lang="en-US" dirty="0" smtClean="0"/>
              </a:p>
              <a:p>
                <a:r>
                  <a:rPr lang="en-US" dirty="0" smtClean="0"/>
                  <a:t>The </a:t>
                </a:r>
                <a:r>
                  <a:rPr lang="en-US" dirty="0" smtClean="0"/>
                  <a:t>Z value, and therefore the probability of the project completing within X days, can be determined by using the following formula:</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m:rPr>
                          <m:nor/>
                        </m:rPr>
                        <a:rPr lang="el-GR" dirty="0" smtClean="0"/>
                        <m:t>μ</m:t>
                      </m:r>
                      <m:r>
                        <m:rPr>
                          <m:nor/>
                        </m:rPr>
                        <a:rPr lang="en-US" baseline="-25000" dirty="0" smtClean="0"/>
                        <m:t>p</m:t>
                      </m:r>
                      <m:r>
                        <m:rPr>
                          <m:nor/>
                        </m:rPr>
                        <a:rPr lang="en-US" b="0" i="0" smtClean="0">
                          <a:latin typeface="Cambria Math" panose="02040503050406030204" pitchFamily="18" charset="0"/>
                        </a:rPr>
                        <m:t>)</m:t>
                      </m:r>
                      <m:r>
                        <a:rPr lang="en-US" b="0" i="1" smtClean="0">
                          <a:latin typeface="Cambria Math" panose="02040503050406030204" pitchFamily="18" charset="0"/>
                        </a:rPr>
                        <m:t>/</m:t>
                      </m:r>
                      <m:r>
                        <m:rPr>
                          <m:nor/>
                        </m:rPr>
                        <a:rPr lang="el-GR" dirty="0" smtClean="0"/>
                        <m:t>σ</m:t>
                      </m:r>
                      <m:r>
                        <m:rPr>
                          <m:nor/>
                        </m:rPr>
                        <a:rPr lang="en-US" baseline="-25000" dirty="0" smtClean="0"/>
                        <m:t>p</m:t>
                      </m:r>
                      <m:r>
                        <m:rPr>
                          <m:nor/>
                        </m:rPr>
                        <a:rPr lang="en-US" b="0" i="0" dirty="0" smtClean="0"/>
                        <m:t> </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4876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Program Evaluation and Review Technique (PERT) and Critical Path Method (CPM) are techniques used to plan and manage large-scale projects. They help to coordinate various activities, develop a realistic schedule, and monitor the progress. </a:t>
            </a:r>
          </a:p>
          <a:p>
            <a:r>
              <a:rPr lang="en-US" dirty="0" smtClean="0"/>
              <a:t>Both techniques rely on the use of project networks, which are flow diagrams consisting of activities and events, connected logically and sequentially. </a:t>
            </a:r>
            <a:endParaRPr lang="en-US" dirty="0"/>
          </a:p>
        </p:txBody>
      </p:sp>
    </p:spTree>
    <p:extLst>
      <p:ext uri="{BB962C8B-B14F-4D97-AF65-F5344CB8AC3E}">
        <p14:creationId xmlns:p14="http://schemas.microsoft.com/office/powerpoint/2010/main" val="419111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Three-Estimate Approach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nor/>
                        </m:rPr>
                        <a:rPr lang="el-GR" dirty="0" smtClean="0"/>
                        <m:t>μ</m:t>
                      </m:r>
                      <m:r>
                        <m:rPr>
                          <m:nor/>
                        </m:rPr>
                        <a:rPr lang="en-US" baseline="-25000" dirty="0" smtClean="0"/>
                        <m:t>p</m:t>
                      </m:r>
                      <m:r>
                        <a:rPr lang="en-US" b="0" i="1" smtClean="0">
                          <a:latin typeface="Cambria Math" panose="02040503050406030204" pitchFamily="18" charset="0"/>
                        </a:rPr>
                        <m:t>=3.5+2.17+6.33+4+3=19 </m:t>
                      </m:r>
                      <m:r>
                        <a:rPr lang="en-US" b="0" i="1" smtClean="0">
                          <a:latin typeface="Cambria Math" panose="02040503050406030204" pitchFamily="18" charset="0"/>
                        </a:rPr>
                        <m:t>𝑑𝑎𝑦𝑠</m:t>
                      </m:r>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l-GR" dirty="0"/>
                        <m:t>σ</m:t>
                      </m:r>
                      <m:r>
                        <m:rPr>
                          <m:nor/>
                        </m:rPr>
                        <a:rPr lang="en-US" baseline="-25000" dirty="0"/>
                        <m:t>p</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0.69+0.03+1+0.11+0.11</m:t>
                          </m:r>
                        </m:e>
                      </m:rad>
                      <m:r>
                        <a:rPr lang="en-US" b="0" i="1" smtClean="0">
                          <a:latin typeface="Cambria Math" panose="02040503050406030204" pitchFamily="18" charset="0"/>
                        </a:rPr>
                        <m:t>=1.39 </m:t>
                      </m:r>
                      <m:r>
                        <a:rPr lang="en-US" b="0" i="1" smtClean="0">
                          <a:latin typeface="Cambria Math" panose="02040503050406030204" pitchFamily="18" charset="0"/>
                        </a:rPr>
                        <m:t>𝑑𝑎𝑦𝑠</m:t>
                      </m:r>
                    </m:oMath>
                  </m:oMathPara>
                </a14:m>
                <a:endParaRPr lang="en-US" b="0" dirty="0" smtClean="0"/>
              </a:p>
              <a:p>
                <a:pPr marL="0" indent="0">
                  <a:buNone/>
                </a:pPr>
                <a:endParaRPr lang="en-US" b="0" dirty="0" smtClean="0"/>
              </a:p>
              <a:p>
                <a:r>
                  <a:rPr lang="en-US" dirty="0" smtClean="0"/>
                  <a:t>The probability that the project will be done within 20 days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20−19</m:t>
                              </m:r>
                            </m:e>
                          </m:d>
                        </m:num>
                        <m:den>
                          <m:r>
                            <a:rPr lang="en-US" b="0" i="1" smtClean="0">
                              <a:latin typeface="Cambria Math" panose="02040503050406030204" pitchFamily="18" charset="0"/>
                            </a:rPr>
                            <m:t>1.39</m:t>
                          </m:r>
                        </m:den>
                      </m:f>
                      <m:r>
                        <a:rPr lang="en-US" b="0" i="1" smtClean="0">
                          <a:latin typeface="Cambria Math" panose="02040503050406030204" pitchFamily="18" charset="0"/>
                        </a:rPr>
                        <m:t>=0.72</m:t>
                      </m:r>
                    </m:oMath>
                  </m:oMathPara>
                </a14:m>
                <a:endParaRPr lang="en-US" b="0"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≤20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0.72</m:t>
                          </m:r>
                        </m:e>
                      </m:d>
                      <m:r>
                        <a:rPr lang="en-US" b="0" i="1" smtClean="0">
                          <a:latin typeface="Cambria Math" panose="02040503050406030204" pitchFamily="18" charset="0"/>
                          <a:ea typeface="Cambria Math" panose="02040503050406030204" pitchFamily="18" charset="0"/>
                        </a:rPr>
                        <m:t>=76.42%</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77418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 Time/Cost Tradeoff</a:t>
            </a:r>
            <a:endParaRPr lang="en-US" dirty="0"/>
          </a:p>
        </p:txBody>
      </p:sp>
      <p:sp>
        <p:nvSpPr>
          <p:cNvPr id="3" name="Content Placeholder 2"/>
          <p:cNvSpPr>
            <a:spLocks noGrp="1"/>
          </p:cNvSpPr>
          <p:nvPr>
            <p:ph idx="1"/>
          </p:nvPr>
        </p:nvSpPr>
        <p:spPr/>
        <p:txBody>
          <a:bodyPr>
            <a:normAutofit/>
          </a:bodyPr>
          <a:lstStyle/>
          <a:p>
            <a:r>
              <a:rPr lang="en-US" dirty="0" smtClean="0"/>
              <a:t>CPM gives a method of calculating the cost of speeding up project completion time, or the tradeoff between time and cost. </a:t>
            </a:r>
          </a:p>
          <a:p>
            <a:r>
              <a:rPr lang="en-US" dirty="0" smtClean="0"/>
              <a:t>Crashing an activity involves paying extra costs to speed up its duration. </a:t>
            </a:r>
          </a:p>
          <a:p>
            <a:r>
              <a:rPr lang="en-US" dirty="0" smtClean="0"/>
              <a:t>The normal </a:t>
            </a:r>
            <a:r>
              <a:rPr lang="en-US" dirty="0" smtClean="0"/>
              <a:t>point (n) </a:t>
            </a:r>
            <a:r>
              <a:rPr lang="en-US" dirty="0" smtClean="0"/>
              <a:t>is the duration of the activity without crashing, and the crash </a:t>
            </a:r>
            <a:r>
              <a:rPr lang="en-US" dirty="0" smtClean="0"/>
              <a:t>point (c) </a:t>
            </a:r>
            <a:r>
              <a:rPr lang="en-US" dirty="0" smtClean="0"/>
              <a:t>is the duration with maximum crashing. </a:t>
            </a:r>
          </a:p>
          <a:p>
            <a:r>
              <a:rPr lang="en-US" dirty="0" smtClean="0"/>
              <a:t>There is </a:t>
            </a:r>
            <a:r>
              <a:rPr lang="en-US" dirty="0" smtClean="0"/>
              <a:t>assumed to be </a:t>
            </a:r>
            <a:r>
              <a:rPr lang="en-US" dirty="0" smtClean="0"/>
              <a:t>range of different possibilities between the normal and crash </a:t>
            </a:r>
            <a:r>
              <a:rPr lang="en-US" dirty="0" smtClean="0"/>
              <a:t>points, and the cost of crashing is assumed to be constant between n and c points. </a:t>
            </a:r>
            <a:endParaRPr lang="en-US" dirty="0" smtClean="0"/>
          </a:p>
          <a:p>
            <a:pPr marL="0" indent="0">
              <a:buNone/>
            </a:pPr>
            <a:endParaRPr lang="en-US" dirty="0"/>
          </a:p>
        </p:txBody>
      </p:sp>
    </p:spTree>
    <p:extLst>
      <p:ext uri="{BB962C8B-B14F-4D97-AF65-F5344CB8AC3E}">
        <p14:creationId xmlns:p14="http://schemas.microsoft.com/office/powerpoint/2010/main" val="1450235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 Time/Cost Tradeoff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8860742"/>
              </p:ext>
            </p:extLst>
          </p:nvPr>
        </p:nvGraphicFramePr>
        <p:xfrm>
          <a:off x="1203570" y="1813169"/>
          <a:ext cx="9425353" cy="4032738"/>
        </p:xfrm>
        <a:graphic>
          <a:graphicData uri="http://schemas.openxmlformats.org/drawingml/2006/table">
            <a:tbl>
              <a:tblPr firstRow="1" firstCol="1" bandRow="1">
                <a:tableStyleId>{5C22544A-7EE6-4342-B048-85BDC9FD1C3A}</a:tableStyleId>
              </a:tblPr>
              <a:tblGrid>
                <a:gridCol w="1143901"/>
                <a:gridCol w="2483704"/>
                <a:gridCol w="1417571"/>
                <a:gridCol w="974581"/>
                <a:gridCol w="1063179"/>
                <a:gridCol w="2342417"/>
              </a:tblGrid>
              <a:tr h="448082">
                <a:tc>
                  <a:txBody>
                    <a:bodyPr/>
                    <a:lstStyle/>
                    <a:p>
                      <a:pPr marL="0" marR="0">
                        <a:lnSpc>
                          <a:spcPct val="107000"/>
                        </a:lnSpc>
                        <a:spcBef>
                          <a:spcPts val="0"/>
                        </a:spcBef>
                        <a:spcAft>
                          <a:spcPts val="0"/>
                        </a:spcAft>
                      </a:pPr>
                      <a:r>
                        <a:rPr lang="en-US" sz="1800" dirty="0">
                          <a:effectLst/>
                        </a:rPr>
                        <a:t>Identifier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Predecessors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smtClean="0">
                          <a:effectLst/>
                        </a:rPr>
                        <a:t>Crashing </a:t>
                      </a:r>
                      <a:r>
                        <a:rPr lang="en-US" sz="1800" dirty="0">
                          <a:effectLst/>
                        </a:rPr>
                        <a:t>Cost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PERT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Find CPM resources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PERT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key CPM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Identify common points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 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Write draft content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Create graphics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8082">
                <a:tc>
                  <a:txBody>
                    <a:bodyPr/>
                    <a:lstStyle/>
                    <a:p>
                      <a:pPr marL="0" marR="0">
                        <a:lnSpc>
                          <a:spcPct val="107000"/>
                        </a:lnSpc>
                        <a:spcBef>
                          <a:spcPts val="0"/>
                        </a:spcBef>
                        <a:spcAft>
                          <a:spcPts val="0"/>
                        </a:spcAft>
                      </a:pPr>
                      <a:r>
                        <a:rPr lang="en-US" sz="1800">
                          <a:effectLst/>
                        </a:rPr>
                        <a: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Combine content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F,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5628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 Time/Cost Tradeoff</a:t>
            </a:r>
            <a:endParaRPr lang="en-US" dirty="0"/>
          </a:p>
        </p:txBody>
      </p:sp>
      <p:sp>
        <p:nvSpPr>
          <p:cNvPr id="3" name="Content Placeholder 2"/>
          <p:cNvSpPr>
            <a:spLocks noGrp="1"/>
          </p:cNvSpPr>
          <p:nvPr>
            <p:ph idx="1"/>
          </p:nvPr>
        </p:nvSpPr>
        <p:spPr/>
        <p:txBody>
          <a:bodyPr/>
          <a:lstStyle/>
          <a:p>
            <a:r>
              <a:rPr lang="en-US" dirty="0"/>
              <a:t>Marginal cost analysis can be used to calculate the minimum cost of speeding up the project, essentially by looking for the cheapest activity crashing cost along the critical path</a:t>
            </a:r>
            <a:r>
              <a:rPr lang="en-US" dirty="0" smtClean="0"/>
              <a:t>.</a:t>
            </a:r>
          </a:p>
          <a:p>
            <a:r>
              <a:rPr lang="en-US" dirty="0" smtClean="0"/>
              <a:t>Our project can be sped up by 1 day for $7, 2 days for $7+$12=$19 days, and so on up to a maximum of 6 days for $81.</a:t>
            </a:r>
            <a:endParaRPr lang="en-US" dirty="0"/>
          </a:p>
          <a:p>
            <a:r>
              <a:rPr lang="en-US" dirty="0"/>
              <a:t>Combined with PERT’s probabilistic three-estimate approach, this time/cost tradeoff can be used to determine the cost of getting a particular probability of finishing the project within a particular </a:t>
            </a:r>
            <a:r>
              <a:rPr lang="en-US" dirty="0" smtClean="0"/>
              <a:t>time, however this requires making an additional assumption that crashing does not change the variance of activity durations. </a:t>
            </a:r>
            <a:endParaRPr lang="en-US" dirty="0"/>
          </a:p>
          <a:p>
            <a:endParaRPr lang="en-US" dirty="0"/>
          </a:p>
        </p:txBody>
      </p:sp>
    </p:spTree>
    <p:extLst>
      <p:ext uri="{BB962C8B-B14F-4D97-AF65-F5344CB8AC3E}">
        <p14:creationId xmlns:p14="http://schemas.microsoft.com/office/powerpoint/2010/main" val="3675578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PERT and CPM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How much would it cost to have at least a 95% chance of finishing the project within 18 days?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0" smtClean="0">
                              <a:latin typeface="Cambria Math" panose="02040503050406030204" pitchFamily="18" charset="0"/>
                            </a:rPr>
                            <m:t>95%</m:t>
                          </m:r>
                        </m:e>
                      </m:d>
                      <m:r>
                        <a:rPr lang="en-US" b="0" i="0" smtClean="0">
                          <a:latin typeface="Cambria Math" panose="02040503050406030204" pitchFamily="18" charset="0"/>
                        </a:rPr>
                        <m:t>=</m:t>
                      </m:r>
                      <m:r>
                        <m:rPr>
                          <m:sty m:val="p"/>
                        </m:rPr>
                        <a:rPr lang="en-US" b="0" i="0" smtClean="0">
                          <a:latin typeface="Cambria Math" panose="02040503050406030204" pitchFamily="18" charset="0"/>
                        </a:rPr>
                        <m:t>Z</m:t>
                      </m:r>
                      <m:r>
                        <a:rPr lang="en-US" b="0" i="0" smtClean="0">
                          <a:latin typeface="Cambria Math" panose="02040503050406030204" pitchFamily="18" charset="0"/>
                        </a:rPr>
                        <m:t>(1.645)</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1.645</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m:rPr>
                          <m:nor/>
                        </m:rPr>
                        <a:rPr lang="el-GR" dirty="0"/>
                        <m:t>μ</m:t>
                      </m:r>
                      <m:r>
                        <m:rPr>
                          <m:nor/>
                        </m:rPr>
                        <a:rPr lang="en-US" baseline="-25000" dirty="0"/>
                        <m:t>p</m:t>
                      </m:r>
                      <m:r>
                        <m:rPr>
                          <m:nor/>
                        </m:rPr>
                        <a:rPr lang="en-US">
                          <a:latin typeface="Cambria Math" panose="02040503050406030204" pitchFamily="18" charset="0"/>
                        </a:rPr>
                        <m:t>)</m:t>
                      </m:r>
                      <m:r>
                        <a:rPr lang="en-US" i="1">
                          <a:latin typeface="Cambria Math" panose="02040503050406030204" pitchFamily="18" charset="0"/>
                        </a:rPr>
                        <m:t>/</m:t>
                      </m:r>
                      <m:r>
                        <m:rPr>
                          <m:nor/>
                        </m:rPr>
                        <a:rPr lang="el-GR" dirty="0"/>
                        <m:t>σ</m:t>
                      </m:r>
                      <m:r>
                        <m:rPr>
                          <m:nor/>
                        </m:rPr>
                        <a:rPr lang="en-US" baseline="-25000" dirty="0"/>
                        <m:t>p</m:t>
                      </m:r>
                      <m:r>
                        <m:rPr>
                          <m:nor/>
                        </m:rPr>
                        <a:rPr lang="en-US" dirty="0"/>
                        <m:t> </m:t>
                      </m:r>
                      <m:r>
                        <m:rPr>
                          <m:nor/>
                        </m:rPr>
                        <a:rPr lang="en-US" b="0" i="0" dirty="0" smtClean="0"/>
                        <m:t>=(18-</m:t>
                      </m:r>
                      <m:r>
                        <m:rPr>
                          <m:nor/>
                        </m:rPr>
                        <a:rPr lang="el-GR" dirty="0"/>
                        <m:t>μ</m:t>
                      </m:r>
                      <m:r>
                        <m:rPr>
                          <m:nor/>
                        </m:rPr>
                        <a:rPr lang="en-US" baseline="-25000" dirty="0"/>
                        <m:t>p</m:t>
                      </m:r>
                      <m:r>
                        <m:rPr>
                          <m:nor/>
                        </m:rPr>
                        <a:rPr lang="en-US" b="0" i="0" dirty="0" smtClean="0"/>
                        <m:t>)/1.39</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m:rPr>
                          <m:nor/>
                        </m:rPr>
                        <a:rPr lang="el-GR" dirty="0"/>
                        <m:t>μ</m:t>
                      </m:r>
                      <m:r>
                        <m:rPr>
                          <m:nor/>
                        </m:rPr>
                        <a:rPr lang="en-US" baseline="-25000" dirty="0"/>
                        <m:t>p</m:t>
                      </m:r>
                      <m:r>
                        <a:rPr lang="en-US" i="1">
                          <a:latin typeface="Cambria Math" panose="02040503050406030204" pitchFamily="18" charset="0"/>
                        </a:rPr>
                        <m:t>(</m:t>
                      </m:r>
                      <m:r>
                        <a:rPr lang="en-US" b="0" i="1" smtClean="0">
                          <a:latin typeface="Cambria Math" panose="02040503050406030204" pitchFamily="18" charset="0"/>
                        </a:rPr>
                        <m:t>𝑟𝑒𝑞𝑢𝑖𝑟𝑒𝑑</m:t>
                      </m:r>
                      <m:r>
                        <a:rPr lang="en-US" i="1">
                          <a:latin typeface="Cambria Math" panose="02040503050406030204" pitchFamily="18" charset="0"/>
                        </a:rPr>
                        <m:t>)</m:t>
                      </m:r>
                      <m:r>
                        <a:rPr lang="en-US" b="0" i="1" smtClean="0">
                          <a:latin typeface="Cambria Math" panose="02040503050406030204" pitchFamily="18" charset="0"/>
                        </a:rPr>
                        <m:t>=15.7 </m:t>
                      </m:r>
                      <m:r>
                        <a:rPr lang="en-US" b="0" i="1" smtClean="0">
                          <a:latin typeface="Cambria Math" panose="02040503050406030204" pitchFamily="18" charset="0"/>
                        </a:rPr>
                        <m:t>𝑑𝑎𝑦𝑠</m:t>
                      </m:r>
                    </m:oMath>
                  </m:oMathPara>
                </a14:m>
                <a:endParaRPr lang="en-US" dirty="0"/>
              </a:p>
              <a:p>
                <a:r>
                  <a:rPr lang="en-US" dirty="0" smtClean="0"/>
                  <a:t>The normal </a:t>
                </a:r>
                <a14:m>
                  <m:oMath xmlns:m="http://schemas.openxmlformats.org/officeDocument/2006/math">
                    <m:r>
                      <m:rPr>
                        <m:nor/>
                      </m:rPr>
                      <a:rPr lang="el-GR" dirty="0"/>
                      <m:t>μ</m:t>
                    </m:r>
                    <m:r>
                      <m:rPr>
                        <m:nor/>
                      </m:rPr>
                      <a:rPr lang="en-US" baseline="-25000" dirty="0"/>
                      <m:t>p</m:t>
                    </m:r>
                    <m:r>
                      <a:rPr lang="en-US" i="1" baseline="-25000" dirty="0"/>
                      <m:t> </m:t>
                    </m:r>
                  </m:oMath>
                </a14:m>
                <a:r>
                  <a:rPr lang="en-US" dirty="0" smtClean="0"/>
                  <a:t>was 19 days, so to get to 15.7, we would need to crash activities by 3.3 days. The first day costs $7, the next two days cost $12 each, and the remaining 0.3 days cost 0.3*$15=$4.50, so the total cost is $35.50.</a:t>
                </a:r>
              </a:p>
              <a:p>
                <a:pPr marL="0" indent="0">
                  <a:buNone/>
                </a:pPr>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189973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vs CPM Differences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9397119"/>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endParaRPr lang="en-US" dirty="0"/>
                    </a:p>
                  </a:txBody>
                  <a:tcPr/>
                </a:tc>
                <a:tc>
                  <a:txBody>
                    <a:bodyPr/>
                    <a:lstStyle/>
                    <a:p>
                      <a:pPr algn="ctr"/>
                      <a:r>
                        <a:rPr lang="en-US" dirty="0" smtClean="0"/>
                        <a:t>PERT</a:t>
                      </a:r>
                      <a:endParaRPr lang="en-US" dirty="0"/>
                    </a:p>
                  </a:txBody>
                  <a:tcPr/>
                </a:tc>
                <a:tc>
                  <a:txBody>
                    <a:bodyPr/>
                    <a:lstStyle/>
                    <a:p>
                      <a:pPr algn="ctr"/>
                      <a:r>
                        <a:rPr lang="en-US" dirty="0" smtClean="0"/>
                        <a:t>CPM</a:t>
                      </a:r>
                      <a:endParaRPr lang="en-US" dirty="0"/>
                    </a:p>
                  </a:txBody>
                  <a:tcPr/>
                </a:tc>
              </a:tr>
              <a:tr h="370840">
                <a:tc>
                  <a:txBody>
                    <a:bodyPr/>
                    <a:lstStyle/>
                    <a:p>
                      <a:r>
                        <a:rPr lang="en-US" dirty="0" smtClean="0"/>
                        <a:t>Number of Time Estimates</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Main Focus on Determining</a:t>
                      </a:r>
                      <a:endParaRPr lang="en-US" dirty="0"/>
                    </a:p>
                  </a:txBody>
                  <a:tcPr/>
                </a:tc>
                <a:tc>
                  <a:txBody>
                    <a:bodyPr/>
                    <a:lstStyle/>
                    <a:p>
                      <a:r>
                        <a:rPr lang="en-US" dirty="0" smtClean="0"/>
                        <a:t>Total time</a:t>
                      </a:r>
                      <a:endParaRPr lang="en-US" dirty="0"/>
                    </a:p>
                  </a:txBody>
                  <a:tcPr/>
                </a:tc>
                <a:tc>
                  <a:txBody>
                    <a:bodyPr/>
                    <a:lstStyle/>
                    <a:p>
                      <a:r>
                        <a:rPr lang="en-US" dirty="0" smtClean="0"/>
                        <a:t>Time to cost</a:t>
                      </a:r>
                      <a:r>
                        <a:rPr lang="en-US" baseline="0" dirty="0" smtClean="0"/>
                        <a:t> tradeoff</a:t>
                      </a:r>
                      <a:endParaRPr lang="en-US" dirty="0"/>
                    </a:p>
                  </a:txBody>
                  <a:tcPr/>
                </a:tc>
              </a:tr>
              <a:tr h="370840">
                <a:tc>
                  <a:txBody>
                    <a:bodyPr/>
                    <a:lstStyle/>
                    <a:p>
                      <a:r>
                        <a:rPr lang="en-US" dirty="0" smtClean="0"/>
                        <a:t>Ideal</a:t>
                      </a:r>
                      <a:r>
                        <a:rPr lang="en-US" baseline="0" dirty="0" smtClean="0"/>
                        <a:t> Activities</a:t>
                      </a:r>
                      <a:endParaRPr lang="en-US" dirty="0"/>
                    </a:p>
                  </a:txBody>
                  <a:tcPr/>
                </a:tc>
                <a:tc>
                  <a:txBody>
                    <a:bodyPr/>
                    <a:lstStyle/>
                    <a:p>
                      <a:r>
                        <a:rPr lang="en-US" dirty="0" smtClean="0"/>
                        <a:t>Unpredictable, unique activities</a:t>
                      </a:r>
                      <a:endParaRPr lang="en-US" dirty="0"/>
                    </a:p>
                  </a:txBody>
                  <a:tcPr/>
                </a:tc>
                <a:tc>
                  <a:txBody>
                    <a:bodyPr/>
                    <a:lstStyle/>
                    <a:p>
                      <a:r>
                        <a:rPr lang="en-US" dirty="0" smtClean="0"/>
                        <a:t>Predictable, repetitive activities</a:t>
                      </a:r>
                      <a:endParaRPr lang="en-US" dirty="0"/>
                    </a:p>
                  </a:txBody>
                  <a:tcPr/>
                </a:tc>
              </a:tr>
              <a:tr h="370840">
                <a:tc>
                  <a:txBody>
                    <a:bodyPr/>
                    <a:lstStyle/>
                    <a:p>
                      <a:r>
                        <a:rPr lang="en-US" dirty="0" smtClean="0"/>
                        <a:t>Ideal Project</a:t>
                      </a:r>
                      <a:endParaRPr lang="en-US" dirty="0"/>
                    </a:p>
                  </a:txBody>
                  <a:tcPr/>
                </a:tc>
                <a:tc>
                  <a:txBody>
                    <a:bodyPr/>
                    <a:lstStyle/>
                    <a:p>
                      <a:r>
                        <a:rPr lang="en-US" dirty="0" smtClean="0"/>
                        <a:t>Research</a:t>
                      </a:r>
                      <a:r>
                        <a:rPr lang="en-US" baseline="0" dirty="0" smtClean="0"/>
                        <a:t> and development</a:t>
                      </a:r>
                      <a:endParaRPr lang="en-US" dirty="0"/>
                    </a:p>
                  </a:txBody>
                  <a:tcPr/>
                </a:tc>
                <a:tc>
                  <a:txBody>
                    <a:bodyPr/>
                    <a:lstStyle/>
                    <a:p>
                      <a:r>
                        <a:rPr lang="en-US" dirty="0" smtClean="0"/>
                        <a:t>General manufacturing, construction, and maintenance</a:t>
                      </a:r>
                      <a:endParaRPr lang="en-US" dirty="0"/>
                    </a:p>
                  </a:txBody>
                  <a:tcPr/>
                </a:tc>
              </a:tr>
              <a:tr h="370840">
                <a:tc>
                  <a:txBody>
                    <a:bodyPr/>
                    <a:lstStyle/>
                    <a:p>
                      <a:r>
                        <a:rPr lang="en-US" dirty="0" smtClean="0"/>
                        <a:t>Model Type</a:t>
                      </a:r>
                      <a:endParaRPr lang="en-US" dirty="0"/>
                    </a:p>
                  </a:txBody>
                  <a:tcPr/>
                </a:tc>
                <a:tc>
                  <a:txBody>
                    <a:bodyPr/>
                    <a:lstStyle/>
                    <a:p>
                      <a:r>
                        <a:rPr lang="en-US" dirty="0" smtClean="0"/>
                        <a:t>Probabilistic</a:t>
                      </a:r>
                      <a:endParaRPr lang="en-US" dirty="0"/>
                    </a:p>
                  </a:txBody>
                  <a:tcPr/>
                </a:tc>
                <a:tc>
                  <a:txBody>
                    <a:bodyPr/>
                    <a:lstStyle/>
                    <a:p>
                      <a:r>
                        <a:rPr lang="en-US" dirty="0" smtClean="0"/>
                        <a:t>Deterministic</a:t>
                      </a:r>
                      <a:endParaRPr lang="en-US" dirty="0"/>
                    </a:p>
                  </a:txBody>
                  <a:tcPr/>
                </a:tc>
              </a:tr>
            </a:tbl>
          </a:graphicData>
        </a:graphic>
      </p:graphicFrame>
    </p:spTree>
    <p:extLst>
      <p:ext uri="{BB962C8B-B14F-4D97-AF65-F5344CB8AC3E}">
        <p14:creationId xmlns:p14="http://schemas.microsoft.com/office/powerpoint/2010/main" val="2537578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Hillier, Frederick S., and Gerald J. Lieberman. </a:t>
            </a:r>
            <a:r>
              <a:rPr lang="en-US" i="1" dirty="0" smtClean="0"/>
              <a:t>Introduction to Operations Research</a:t>
            </a:r>
            <a:r>
              <a:rPr lang="en-US" dirty="0" smtClean="0"/>
              <a:t>. McGraw-Hill, 2007.</a:t>
            </a:r>
          </a:p>
          <a:p>
            <a:r>
              <a:rPr lang="en-US" dirty="0" err="1" smtClean="0"/>
              <a:t>Punmia</a:t>
            </a:r>
            <a:r>
              <a:rPr lang="en-US" dirty="0" smtClean="0"/>
              <a:t>, B. C., and K. K. Khandelwal. </a:t>
            </a:r>
            <a:r>
              <a:rPr lang="en-US" i="1" dirty="0" smtClean="0"/>
              <a:t>Project Planning and Control with PERT and CPM</a:t>
            </a:r>
            <a:r>
              <a:rPr lang="en-US" dirty="0" smtClean="0"/>
              <a:t>. </a:t>
            </a:r>
            <a:r>
              <a:rPr lang="en-US" dirty="0" err="1" smtClean="0"/>
              <a:t>Laxmi</a:t>
            </a:r>
            <a:r>
              <a:rPr lang="en-US" dirty="0" smtClean="0"/>
              <a:t>, 2002. </a:t>
            </a:r>
          </a:p>
          <a:p>
            <a:pPr marL="0" indent="0">
              <a:buNone/>
            </a:pPr>
            <a:endParaRPr lang="en-US" dirty="0" smtClean="0"/>
          </a:p>
          <a:p>
            <a:endParaRPr lang="en-US" dirty="0"/>
          </a:p>
        </p:txBody>
      </p:sp>
    </p:spTree>
    <p:extLst>
      <p:ext uri="{BB962C8B-B14F-4D97-AF65-F5344CB8AC3E}">
        <p14:creationId xmlns:p14="http://schemas.microsoft.com/office/powerpoint/2010/main" val="132111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lnSpcReduction="10000"/>
          </a:bodyPr>
          <a:lstStyle/>
          <a:p>
            <a:r>
              <a:rPr lang="en-US" dirty="0" smtClean="0"/>
              <a:t>PERT and CPM were developed independently from one another in late 1950s.</a:t>
            </a:r>
          </a:p>
          <a:p>
            <a:r>
              <a:rPr lang="en-US" dirty="0" smtClean="0"/>
              <a:t>PERT was developed for the Polaris Missile Program by the US Navy special projects office, in collaboration with the Lockheed Martin Missile Division and a management consulting firm Booz, Allen, and Hamilton. </a:t>
            </a:r>
          </a:p>
          <a:p>
            <a:r>
              <a:rPr lang="en-US" dirty="0" smtClean="0"/>
              <a:t>CPM was developed for a wide range of industrial applications, such as manufacturing, construction, and maintenance, by Du Pont and Sperry Rand Corporation. </a:t>
            </a:r>
          </a:p>
          <a:p>
            <a:r>
              <a:rPr lang="en-US" dirty="0" smtClean="0"/>
              <a:t>The two techniques are similar to one another with </a:t>
            </a:r>
            <a:r>
              <a:rPr lang="en-US" dirty="0" smtClean="0"/>
              <a:t>a </a:t>
            </a:r>
            <a:r>
              <a:rPr lang="en-US" dirty="0" smtClean="0"/>
              <a:t>few key differences, which will be outlined further on. </a:t>
            </a:r>
          </a:p>
          <a:p>
            <a:endParaRPr lang="en-US" dirty="0"/>
          </a:p>
        </p:txBody>
      </p:sp>
    </p:spTree>
    <p:extLst>
      <p:ext uri="{BB962C8B-B14F-4D97-AF65-F5344CB8AC3E}">
        <p14:creationId xmlns:p14="http://schemas.microsoft.com/office/powerpoint/2010/main" val="209903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A project network is a collection of nodes and arcs. Nodes are shown as circles or rectangles and arcs as arrows connecting the nodes. </a:t>
            </a:r>
          </a:p>
          <a:p>
            <a:r>
              <a:rPr lang="en-US" dirty="0" smtClean="0"/>
              <a:t>There are two types of networks: activity-on-arc (AOA) and activity-on-node (AON).</a:t>
            </a:r>
          </a:p>
          <a:p>
            <a:r>
              <a:rPr lang="en-US" dirty="0" smtClean="0"/>
              <a:t>In AOA, as the name implies, each activity is represented by an arc, while nodes are used to separate activities from one another. As such, the sequencing of the arcs shows the order of precedence for activities.</a:t>
            </a:r>
          </a:p>
          <a:p>
            <a:r>
              <a:rPr lang="en-US" dirty="0" smtClean="0"/>
              <a:t>In AON, the nodes and arcs are reversed, with each activity being represented by a node and with arcs being used to separate activities from one another. </a:t>
            </a:r>
          </a:p>
          <a:p>
            <a:endParaRPr lang="en-US" dirty="0"/>
          </a:p>
        </p:txBody>
      </p:sp>
    </p:spTree>
    <p:extLst>
      <p:ext uri="{BB962C8B-B14F-4D97-AF65-F5344CB8AC3E}">
        <p14:creationId xmlns:p14="http://schemas.microsoft.com/office/powerpoint/2010/main" val="199670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AOA vs AON Networks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AON networks are more intuitive than AOA, which makes them:</a:t>
            </a:r>
          </a:p>
          <a:p>
            <a:pPr marL="0" indent="0">
              <a:buNone/>
            </a:pPr>
            <a:endParaRPr lang="en-US" dirty="0" smtClean="0"/>
          </a:p>
          <a:p>
            <a:r>
              <a:rPr lang="en-US" dirty="0" smtClean="0"/>
              <a:t>Easier to construct.</a:t>
            </a:r>
          </a:p>
          <a:p>
            <a:r>
              <a:rPr lang="en-US" dirty="0" smtClean="0"/>
              <a:t>Easier to understand, especially for inexperienced users.</a:t>
            </a:r>
          </a:p>
          <a:p>
            <a:r>
              <a:rPr lang="en-US" dirty="0" smtClean="0"/>
              <a:t>Easier to revise.</a:t>
            </a:r>
          </a:p>
          <a:p>
            <a:pPr marL="0" indent="0">
              <a:buNone/>
            </a:pPr>
            <a:endParaRPr lang="en-US" dirty="0"/>
          </a:p>
          <a:p>
            <a:pPr marL="0" indent="0">
              <a:buNone/>
            </a:pPr>
            <a:r>
              <a:rPr lang="en-US" dirty="0" smtClean="0"/>
              <a:t>Originally AOA networks were used, but the above reasons caused AON networks to overtake AOA in popularity, so AON will be the focus </a:t>
            </a:r>
            <a:r>
              <a:rPr lang="en-US" dirty="0" smtClean="0"/>
              <a:t>of </a:t>
            </a:r>
            <a:r>
              <a:rPr lang="en-US" dirty="0" smtClean="0"/>
              <a:t>this presentation.</a:t>
            </a:r>
          </a:p>
          <a:p>
            <a:endParaRPr lang="en-US" dirty="0" smtClean="0"/>
          </a:p>
          <a:p>
            <a:endParaRPr lang="en-US" dirty="0"/>
          </a:p>
        </p:txBody>
      </p:sp>
    </p:spTree>
    <p:extLst>
      <p:ext uri="{BB962C8B-B14F-4D97-AF65-F5344CB8AC3E}">
        <p14:creationId xmlns:p14="http://schemas.microsoft.com/office/powerpoint/2010/main" val="146927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Construct the Project Network</a:t>
            </a:r>
            <a:endParaRPr lang="en-US" dirty="0"/>
          </a:p>
        </p:txBody>
      </p:sp>
      <p:sp>
        <p:nvSpPr>
          <p:cNvPr id="3" name="Content Placeholder 2"/>
          <p:cNvSpPr>
            <a:spLocks noGrp="1"/>
          </p:cNvSpPr>
          <p:nvPr>
            <p:ph idx="1"/>
          </p:nvPr>
        </p:nvSpPr>
        <p:spPr/>
        <p:txBody>
          <a:bodyPr/>
          <a:lstStyle/>
          <a:p>
            <a:r>
              <a:rPr lang="en-US" dirty="0" smtClean="0"/>
              <a:t>Break down the project into a list of distinct activities and assign a unique identifier to each activity.</a:t>
            </a:r>
          </a:p>
          <a:p>
            <a:r>
              <a:rPr lang="en-US" dirty="0" smtClean="0"/>
              <a:t>Estimate a reasonable length of time for each activity.</a:t>
            </a:r>
          </a:p>
          <a:p>
            <a:r>
              <a:rPr lang="en-US" dirty="0" smtClean="0"/>
              <a:t>Identify the predecessor activities that must be completed, if any, before each activity can begin. </a:t>
            </a:r>
          </a:p>
          <a:p>
            <a:r>
              <a:rPr lang="en-US" dirty="0" smtClean="0"/>
              <a:t>Optionally arrange all of the above information in a table. </a:t>
            </a:r>
            <a:endParaRPr lang="en-US" dirty="0"/>
          </a:p>
        </p:txBody>
      </p:sp>
    </p:spTree>
    <p:extLst>
      <p:ext uri="{BB962C8B-B14F-4D97-AF65-F5344CB8AC3E}">
        <p14:creationId xmlns:p14="http://schemas.microsoft.com/office/powerpoint/2010/main" val="265571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Construct the Project Network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2556738"/>
              </p:ext>
            </p:extLst>
          </p:nvPr>
        </p:nvGraphicFramePr>
        <p:xfrm>
          <a:off x="1666874" y="1885946"/>
          <a:ext cx="8223712" cy="4019553"/>
        </p:xfrm>
        <a:graphic>
          <a:graphicData uri="http://schemas.openxmlformats.org/drawingml/2006/table">
            <a:tbl>
              <a:tblPr firstRow="1" firstCol="1" bandRow="1">
                <a:tableStyleId>{5C22544A-7EE6-4342-B048-85BDC9FD1C3A}</a:tableStyleId>
              </a:tblPr>
              <a:tblGrid>
                <a:gridCol w="1240449"/>
                <a:gridCol w="3376027"/>
                <a:gridCol w="1694223"/>
                <a:gridCol w="1913013"/>
              </a:tblGrid>
              <a:tr h="446617">
                <a:tc>
                  <a:txBody>
                    <a:bodyPr/>
                    <a:lstStyle/>
                    <a:p>
                      <a:pPr marL="0" marR="0">
                        <a:lnSpc>
                          <a:spcPct val="107000"/>
                        </a:lnSpc>
                        <a:spcBef>
                          <a:spcPts val="0"/>
                        </a:spcBef>
                        <a:spcAft>
                          <a:spcPts val="0"/>
                        </a:spcAft>
                      </a:pPr>
                      <a:r>
                        <a:rPr lang="en-US" sz="2000" dirty="0">
                          <a:effectLst/>
                        </a:rPr>
                        <a:t>Identifier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Activity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Predecessors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Duration (days)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Find PERT resources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None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Find CPM resources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None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Identify key PERT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Identify key CPM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Identify common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 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 draft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Create graphics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6617">
                <a:tc>
                  <a:txBody>
                    <a:bodyPr/>
                    <a:lstStyle/>
                    <a:p>
                      <a:pPr marL="0" marR="0">
                        <a:lnSpc>
                          <a:spcPct val="107000"/>
                        </a:lnSpc>
                        <a:spcBef>
                          <a:spcPts val="0"/>
                        </a:spcBef>
                        <a:spcAft>
                          <a:spcPts val="0"/>
                        </a:spcAft>
                      </a:pPr>
                      <a:r>
                        <a:rPr lang="en-US" sz="2000" dirty="0">
                          <a:effectLst/>
                        </a:rPr>
                        <a: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smtClean="0">
                          <a:effectLst/>
                        </a:rPr>
                        <a:t>Combine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F, 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3735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Project Network</a:t>
            </a:r>
            <a:endParaRPr lang="en-US" dirty="0"/>
          </a:p>
        </p:txBody>
      </p:sp>
      <p:sp>
        <p:nvSpPr>
          <p:cNvPr id="3" name="Content Placeholder 2"/>
          <p:cNvSpPr>
            <a:spLocks noGrp="1"/>
          </p:cNvSpPr>
          <p:nvPr>
            <p:ph idx="1"/>
          </p:nvPr>
        </p:nvSpPr>
        <p:spPr>
          <a:xfrm>
            <a:off x="838200" y="1825625"/>
            <a:ext cx="8020050" cy="4351338"/>
          </a:xfrm>
        </p:spPr>
        <p:txBody>
          <a:bodyPr/>
          <a:lstStyle/>
          <a:p>
            <a:r>
              <a:rPr lang="en-US" dirty="0" smtClean="0"/>
              <a:t>Start with activities which do not require any predecessors. </a:t>
            </a:r>
          </a:p>
          <a:p>
            <a:r>
              <a:rPr lang="en-US" dirty="0" smtClean="0"/>
              <a:t>Put down the unique identifier selected for each activity and circle it, thereby creating the nodes.</a:t>
            </a:r>
          </a:p>
          <a:p>
            <a:r>
              <a:rPr lang="en-US" dirty="0" smtClean="0"/>
              <a:t>Above each node put down the length of time the activity is expected to take. </a:t>
            </a:r>
          </a:p>
          <a:p>
            <a:r>
              <a:rPr lang="en-US" dirty="0" smtClean="0"/>
              <a:t>The network at this point is shown on the right. </a:t>
            </a:r>
          </a:p>
          <a:p>
            <a:endParaRPr lang="en-US" dirty="0"/>
          </a:p>
        </p:txBody>
      </p:sp>
      <p:sp>
        <p:nvSpPr>
          <p:cNvPr id="4" name="Content Placeholder 2"/>
          <p:cNvSpPr txBox="1">
            <a:spLocks/>
          </p:cNvSpPr>
          <p:nvPr/>
        </p:nvSpPr>
        <p:spPr>
          <a:xfrm>
            <a:off x="8629650" y="1841500"/>
            <a:ext cx="2724150"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219200"/>
            <a:ext cx="1603983" cy="4957763"/>
          </a:xfrm>
          <a:prstGeom prst="rect">
            <a:avLst/>
          </a:prstGeom>
        </p:spPr>
      </p:pic>
    </p:spTree>
    <p:extLst>
      <p:ext uri="{BB962C8B-B14F-4D97-AF65-F5344CB8AC3E}">
        <p14:creationId xmlns:p14="http://schemas.microsoft.com/office/powerpoint/2010/main" val="255225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Project Network</a:t>
            </a:r>
            <a:endParaRPr lang="en-US" dirty="0"/>
          </a:p>
        </p:txBody>
      </p:sp>
      <p:sp>
        <p:nvSpPr>
          <p:cNvPr id="3" name="Content Placeholder 2"/>
          <p:cNvSpPr>
            <a:spLocks noGrp="1"/>
          </p:cNvSpPr>
          <p:nvPr>
            <p:ph idx="1"/>
          </p:nvPr>
        </p:nvSpPr>
        <p:spPr/>
        <p:txBody>
          <a:bodyPr/>
          <a:lstStyle/>
          <a:p>
            <a:r>
              <a:rPr lang="en-US" sz="2400" dirty="0" smtClean="0"/>
              <a:t>Next add the activities which require the previous ones as predecessors.  </a:t>
            </a:r>
          </a:p>
          <a:p>
            <a:r>
              <a:rPr lang="en-US" sz="2400" dirty="0" smtClean="0"/>
              <a:t>Draw arrows which start at the predecessor and end at the current activity. </a:t>
            </a:r>
          </a:p>
          <a:p>
            <a:r>
              <a:rPr lang="en-US" sz="2400" dirty="0" smtClean="0"/>
              <a:t>Keep repeating the above steps, building the network from left to right, until all activities are recorded.</a:t>
            </a: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31" y="3430699"/>
            <a:ext cx="7737044" cy="2995501"/>
          </a:xfrm>
          <a:prstGeom prst="rect">
            <a:avLst/>
          </a:prstGeom>
        </p:spPr>
      </p:pic>
    </p:spTree>
    <p:extLst>
      <p:ext uri="{BB962C8B-B14F-4D97-AF65-F5344CB8AC3E}">
        <p14:creationId xmlns:p14="http://schemas.microsoft.com/office/powerpoint/2010/main" val="379274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905</TotalTime>
  <Words>1765</Words>
  <Application>Microsoft Office PowerPoint</Application>
  <PresentationFormat>Widescreen</PresentationFormat>
  <Paragraphs>337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Project Management  with PERT &amp; CPM</vt:lpstr>
      <vt:lpstr>Definitions</vt:lpstr>
      <vt:lpstr>Origins</vt:lpstr>
      <vt:lpstr>Project Networks</vt:lpstr>
      <vt:lpstr>AOA vs AON Networks</vt:lpstr>
      <vt:lpstr>Preparing to Construct the Project Network</vt:lpstr>
      <vt:lpstr>Preparing to Construct the Project Network</vt:lpstr>
      <vt:lpstr>Constructing the Project Network</vt:lpstr>
      <vt:lpstr>Constructing the Project Network</vt:lpstr>
      <vt:lpstr>Critical Path</vt:lpstr>
      <vt:lpstr>Scheduling Activities</vt:lpstr>
      <vt:lpstr>Scheduling Activities</vt:lpstr>
      <vt:lpstr>Scheduling Activities</vt:lpstr>
      <vt:lpstr>PERT Timeline Deviations</vt:lpstr>
      <vt:lpstr>PERT Timeline Deviations</vt:lpstr>
      <vt:lpstr>PERT Three-Estimate Approach</vt:lpstr>
      <vt:lpstr>PERT Three-Estimate Approach</vt:lpstr>
      <vt:lpstr>PERT Three-Estimate Approach</vt:lpstr>
      <vt:lpstr>PERT Three-Estimate Approach</vt:lpstr>
      <vt:lpstr>PERT Three-Estimate Approach</vt:lpstr>
      <vt:lpstr>CPM Time/Cost Tradeoff</vt:lpstr>
      <vt:lpstr>CPM Time/Cost Tradeoff</vt:lpstr>
      <vt:lpstr>CPM Time/Cost Tradeoff</vt:lpstr>
      <vt:lpstr>Combining PERT and CPM</vt:lpstr>
      <vt:lpstr>PERT vs CPM Differences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with PERT &amp; CPM</dc:title>
  <dc:creator>Serge Shirobokov</dc:creator>
  <cp:lastModifiedBy>Serge Shirobokov</cp:lastModifiedBy>
  <cp:revision>60</cp:revision>
  <dcterms:created xsi:type="dcterms:W3CDTF">2021-03-26T15:59:21Z</dcterms:created>
  <dcterms:modified xsi:type="dcterms:W3CDTF">2021-03-27T17:04:08Z</dcterms:modified>
</cp:coreProperties>
</file>