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57" r:id="rId3"/>
    <p:sldId id="264" r:id="rId4"/>
    <p:sldId id="265" r:id="rId5"/>
    <p:sldId id="298" r:id="rId6"/>
    <p:sldId id="266" r:id="rId7"/>
    <p:sldId id="299" r:id="rId8"/>
    <p:sldId id="276" r:id="rId9"/>
    <p:sldId id="277" r:id="rId10"/>
    <p:sldId id="339" r:id="rId11"/>
    <p:sldId id="340" r:id="rId12"/>
    <p:sldId id="341" r:id="rId13"/>
    <p:sldId id="342" r:id="rId14"/>
    <p:sldId id="280" r:id="rId15"/>
    <p:sldId id="303" r:id="rId16"/>
    <p:sldId id="282" r:id="rId17"/>
    <p:sldId id="283" r:id="rId18"/>
    <p:sldId id="301" r:id="rId19"/>
    <p:sldId id="302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CCC519-B1B3-4E30-AE61-F10D2FFC89E7}" type="datetimeFigureOut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689C89F-1F43-4EA4-813E-9CAEB4FF5FDF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1129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62063" y="0"/>
            <a:ext cx="2362200" cy="495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3490919"/>
            <a:ext cx="125888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>
            <a:spLocks noChangeArrowheads="1"/>
          </p:cNvSpPr>
          <p:nvPr/>
        </p:nvSpPr>
        <p:spPr bwMode="gray">
          <a:xfrm>
            <a:off x="1276350" y="4941894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81116" y="4927606"/>
            <a:ext cx="2370137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6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0AFAF17-A218-4C76-AA6F-52F9226494A3}" type="datetime1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6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Advanced Controls</a:t>
            </a:r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0806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56EF91-CA7F-4D23-8F83-0EA0F4796362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265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43EF6-E335-481D-B253-904EE43B75B9}" type="datetime1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Controls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10775-9F5D-4A65-9BCF-06CDF762E756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10314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5E380-5D98-4E57-87E9-276A3066E979}" type="datetime1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Controls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8D99D-0AF6-4237-9ADE-D1A2FD22ADF9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99872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8215313" y="285753"/>
          <a:ext cx="8477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9" name="Bitmap Image" r:id="rId3" imgW="1380952" imgH="609524" progId="PBrush">
                  <p:embed/>
                </p:oleObj>
              </mc:Choice>
              <mc:Fallback>
                <p:oleObj name="Bitmap Image" r:id="rId3" imgW="1380952" imgH="60952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13" y="285753"/>
                        <a:ext cx="8477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196D0-DB5F-469C-A3FB-A960C846A213}" type="datetime1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Controls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DB923-D769-467E-B10A-99F7BEEFE48E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9643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30788-9717-45D0-958E-66A4D0367025}" type="datetime1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Controls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FFB32-90DE-4C8E-8C9A-E6032B4318B2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38879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5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5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85F64-1742-4FDD-A84D-AB6F8D1B87C6}" type="datetime1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Controls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2C09A-4755-4A8A-BD64-AC2F8B0145F1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7632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EDE12-A48F-4A48-8A9A-A74BEB578655}" type="datetime1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Controls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E1764-E01E-4769-81B4-9F8F7B52B9EE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7402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05912-5037-4643-9A35-F36DB41D288B}" type="datetime1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Controls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9BF1B-9190-43CB-8742-00FA97F6AAEF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2398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C206B-6FD7-43EE-B872-FFA35CAEAD0B}" type="datetime1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Controls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95DC6-61BF-4F97-8AC0-832993FF796E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69127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7B9D2-4300-40ED-809E-96DA198BE85E}" type="datetime1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Controls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E7EDB-7BB0-4F32-8944-803A4584019A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414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6536E-5877-4E30-A74C-BEFB44E1C402}" type="datetime1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Controls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D4742-AD67-4640-B9DF-74E0E8C5F969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7825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gray">
          <a:xfrm>
            <a:off x="0" y="1143000"/>
            <a:ext cx="228600" cy="57150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gray">
          <a:xfrm>
            <a:off x="8686800" y="0"/>
            <a:ext cx="762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5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6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BE1EEB0-1E72-4C8E-8029-C71F37340125}" type="datetime1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6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Advanced Controls</a:t>
            </a:r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6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549F13A-6AA3-410F-BEAD-11F6F2C63BE2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" y="2"/>
            <a:ext cx="1243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4" grpId="0" animBg="1"/>
    </p:bld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"/>
        <a:defRPr sz="2400">
          <a:solidFill>
            <a:srgbClr val="000000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anose="05020102010507070707" pitchFamily="18" charset="2"/>
        <a:buChar char=""/>
        <a:defRPr sz="2000">
          <a:solidFill>
            <a:srgbClr val="000000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vi-VN" sz="3200" b="1"/>
              <a:t>Advanced Controls  &amp; Dialog Boxes</a:t>
            </a:r>
          </a:p>
        </p:txBody>
      </p:sp>
      <p:sp>
        <p:nvSpPr>
          <p:cNvPr id="512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tx1"/>
                </a:solidFill>
              </a:rPr>
              <a:t>Advanced Controls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5B5CC5-349D-46E2-A094-9A2C581B6361}" type="slidenum">
              <a:rPr lang="en-US" altLang="vi-V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vi-V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Timer Component</a:t>
            </a:r>
          </a:p>
        </p:txBody>
      </p:sp>
      <p:sp>
        <p:nvSpPr>
          <p:cNvPr id="3687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FB4D42-CB18-4EC3-A4E7-BB884FACEE9A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36870" name="Content Placeholder 5" descr="PPT32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9000" y="2754313"/>
            <a:ext cx="1905000" cy="3538537"/>
          </a:xfrm>
        </p:spPr>
      </p:pic>
      <p:pic>
        <p:nvPicPr>
          <p:cNvPr id="36868" name="Picture 6" descr="PPT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610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 descr="PPT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11501"/>
            <a:ext cx="65532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Timer Component</a:t>
            </a:r>
          </a:p>
        </p:txBody>
      </p:sp>
      <p:sp>
        <p:nvSpPr>
          <p:cNvPr id="378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14555-6CBD-45C6-82A9-507E565E9257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37891" name="Content Placeholder 5" descr="PPT39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1125"/>
            <a:ext cx="6827838" cy="1981200"/>
          </a:xfrm>
        </p:spPr>
      </p:pic>
      <p:pic>
        <p:nvPicPr>
          <p:cNvPr id="37893" name="Picture 6" descr="PPT3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3543305"/>
            <a:ext cx="4445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7" descr="PPT3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81605"/>
            <a:ext cx="66294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7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Timer Component</a:t>
            </a:r>
          </a:p>
        </p:txBody>
      </p:sp>
      <p:sp>
        <p:nvSpPr>
          <p:cNvPr id="389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B1EAD2-F1BB-4270-AB24-FC1E9B441AAD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38915" name="Content Placeholder 5" descr="PPT3D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73188"/>
            <a:ext cx="7315200" cy="3403600"/>
          </a:xfrm>
        </p:spPr>
      </p:pic>
      <p:pic>
        <p:nvPicPr>
          <p:cNvPr id="38917" name="Picture 6" descr="PPT3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4" y="4911725"/>
            <a:ext cx="8199439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4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Timer Component</a:t>
            </a:r>
          </a:p>
        </p:txBody>
      </p:sp>
      <p:sp>
        <p:nvSpPr>
          <p:cNvPr id="399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4EC29F-4E3B-4A6F-A2CD-550C19699C9A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39939" name="Content Placeholder 5" descr="PPT42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8788" y="1066800"/>
            <a:ext cx="6145212" cy="762000"/>
          </a:xfrm>
        </p:spPr>
      </p:pic>
      <p:pic>
        <p:nvPicPr>
          <p:cNvPr id="39941" name="Picture 6" descr="PPT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7" descr="PPT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53001"/>
            <a:ext cx="23622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4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DateTimePicker control </a:t>
            </a:r>
          </a:p>
        </p:txBody>
      </p:sp>
      <p:sp>
        <p:nvSpPr>
          <p:cNvPr id="2356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2355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CA7100-6579-4CD7-9235-FC9D3EBFD2BF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23555" name="Content Placeholder 3" descr="PPT70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3713" y="1038225"/>
            <a:ext cx="2300287" cy="2200275"/>
          </a:xfrm>
        </p:spPr>
      </p:pic>
      <p:pic>
        <p:nvPicPr>
          <p:cNvPr id="23556" name="Picture 6" descr="PPT7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9" y="3200401"/>
            <a:ext cx="7872412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38200" y="2819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Property</a:t>
            </a:r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3429000" y="28194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Description</a:t>
            </a:r>
            <a:endParaRPr lang="vi-VN" dirty="0"/>
          </a:p>
        </p:txBody>
      </p:sp>
      <p:sp>
        <p:nvSpPr>
          <p:cNvPr id="23560" name="TextBox 10"/>
          <p:cNvSpPr txBox="1">
            <a:spLocks noChangeArrowheads="1"/>
          </p:cNvSpPr>
          <p:nvPr/>
        </p:nvSpPr>
        <p:spPr bwMode="auto">
          <a:xfrm>
            <a:off x="609605" y="1219202"/>
            <a:ext cx="62087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Select an item from a list of dates or times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It appears as a textbox along with a drop-down calendar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Display the current date in a particular format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The calendar allows you to view the days of a week or browse through the months</a:t>
            </a:r>
            <a:endParaRPr lang="vi-VN" altLang="vi-V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Format property</a:t>
            </a:r>
          </a:p>
        </p:txBody>
      </p:sp>
      <p:sp>
        <p:nvSpPr>
          <p:cNvPr id="245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782A7A-6F83-469D-8B1B-38982CAECE2F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24579" name="Content Placeholder 5" descr="PPT88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7713" y="3657600"/>
            <a:ext cx="7126287" cy="2743200"/>
          </a:xfrm>
        </p:spPr>
      </p:pic>
      <p:pic>
        <p:nvPicPr>
          <p:cNvPr id="24581" name="Picture 6" descr="PPT8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092203"/>
            <a:ext cx="6172200" cy="244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28804" y="4191000"/>
            <a:ext cx="979755" cy="3693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Custom</a:t>
            </a:r>
            <a:endParaRPr lang="vi-VN" dirty="0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4648200"/>
            <a:ext cx="990600" cy="3693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Long</a:t>
            </a:r>
            <a:endParaRPr lang="vi-VN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5257800"/>
            <a:ext cx="990600" cy="3693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Short</a:t>
            </a:r>
            <a:endParaRPr lang="vi-VN">
              <a:latin typeface="+mn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5867400"/>
            <a:ext cx="990600" cy="3693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Time</a:t>
            </a:r>
            <a:endParaRPr lang="vi-VN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CustomFormat property</a:t>
            </a:r>
          </a:p>
        </p:txBody>
      </p:sp>
      <p:sp>
        <p:nvSpPr>
          <p:cNvPr id="25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0FD8F4-869D-43F6-AB61-DD77079D61E7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36892"/>
              </p:ext>
            </p:extLst>
          </p:nvPr>
        </p:nvGraphicFramePr>
        <p:xfrm>
          <a:off x="762000" y="1447805"/>
          <a:ext cx="7924800" cy="495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943600"/>
              </a:tblGrid>
              <a:tr h="376013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Format String</a:t>
                      </a:r>
                      <a:endParaRPr lang="en-US" sz="1900" dirty="0"/>
                    </a:p>
                  </a:txBody>
                  <a:tcPr marT="45767" marB="45767"/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Description</a:t>
                      </a:r>
                      <a:endParaRPr lang="en-US" sz="1900"/>
                    </a:p>
                  </a:txBody>
                  <a:tcPr marT="45767" marB="45767"/>
                </a:tc>
              </a:tr>
              <a:tr h="376013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ddd</a:t>
                      </a:r>
                      <a:endParaRPr lang="en-US" sz="1900" dirty="0"/>
                    </a:p>
                  </a:txBody>
                  <a:tcPr marT="45767" marB="45767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Display three character day of week abbreviation</a:t>
                      </a:r>
                      <a:endParaRPr lang="en-US" sz="1900" dirty="0"/>
                    </a:p>
                  </a:txBody>
                  <a:tcPr marT="45767" marB="45767"/>
                </a:tc>
              </a:tr>
              <a:tr h="376013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dddd</a:t>
                      </a:r>
                      <a:endParaRPr lang="en-US" sz="1900" dirty="0"/>
                    </a:p>
                  </a:txBody>
                  <a:tcPr marT="45767" marB="45767"/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Display full day-of week name</a:t>
                      </a:r>
                      <a:endParaRPr lang="en-US" sz="1900"/>
                    </a:p>
                  </a:txBody>
                  <a:tcPr marT="45767" marB="45767"/>
                </a:tc>
              </a:tr>
              <a:tr h="376013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hh</a:t>
                      </a:r>
                      <a:endParaRPr lang="en-US" sz="1900" dirty="0"/>
                    </a:p>
                  </a:txBody>
                  <a:tcPr marT="45767" marB="45767"/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Display two-digit hour in 12 hour format</a:t>
                      </a:r>
                      <a:endParaRPr lang="en-US" sz="1900"/>
                    </a:p>
                  </a:txBody>
                  <a:tcPr marT="45767" marB="45767"/>
                </a:tc>
              </a:tr>
              <a:tr h="376013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HH</a:t>
                      </a:r>
                      <a:endParaRPr lang="en-US" sz="1900" dirty="0"/>
                    </a:p>
                  </a:txBody>
                  <a:tcPr marT="45767" marB="45767"/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Display</a:t>
                      </a:r>
                      <a:r>
                        <a:rPr lang="en-US" sz="1900" baseline="0" smtClean="0"/>
                        <a:t> two-digit hour in 24 hour format</a:t>
                      </a:r>
                      <a:r>
                        <a:rPr lang="en-US" sz="1900" smtClean="0"/>
                        <a:t>.</a:t>
                      </a:r>
                      <a:endParaRPr lang="en-US" sz="1900"/>
                    </a:p>
                  </a:txBody>
                  <a:tcPr marT="45767" marB="45767"/>
                </a:tc>
              </a:tr>
              <a:tr h="376013">
                <a:tc>
                  <a:txBody>
                    <a:bodyPr/>
                    <a:lstStyle/>
                    <a:p>
                      <a:r>
                        <a:rPr lang="en-US" sz="1900" smtClean="0"/>
                        <a:t>mm</a:t>
                      </a:r>
                      <a:endParaRPr lang="en-US" sz="1900"/>
                    </a:p>
                  </a:txBody>
                  <a:tcPr marT="45767" marB="45767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Display two-digit minute </a:t>
                      </a:r>
                      <a:endParaRPr lang="en-US" sz="1900" dirty="0"/>
                    </a:p>
                  </a:txBody>
                  <a:tcPr marT="45767" marB="45767"/>
                </a:tc>
              </a:tr>
              <a:tr h="3759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three-character month abbreviation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MMM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Display full month name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ss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Display two-digit seconds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Display the first letter of the AM/PM </a:t>
                      </a:r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abbreviation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tt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Display two-letter AM/PM </a:t>
                      </a:r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abbreviation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yy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Display last two-digit of the year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smtClean="0"/>
                        <a:t>yyyy</a:t>
                      </a:r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Display full year name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CustomFormat property</a:t>
            </a:r>
          </a:p>
        </p:txBody>
      </p:sp>
      <p:sp>
        <p:nvSpPr>
          <p:cNvPr id="2665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26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402D5F-0B61-40CF-AE41-4EAC2F37EC4A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26654" name="Picture 6" descr="PPT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4"/>
            <a:ext cx="792480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DateTimePicker Methods &amp; Events</a:t>
            </a:r>
          </a:p>
        </p:txBody>
      </p:sp>
      <p:sp>
        <p:nvSpPr>
          <p:cNvPr id="276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2765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C25CF-6275-4F03-8649-F4F8479103F8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27651" name="Content Placeholder 3" descr="PPT79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547813"/>
            <a:ext cx="7848600" cy="1889125"/>
          </a:xfrm>
        </p:spPr>
      </p:pic>
      <p:pic>
        <p:nvPicPr>
          <p:cNvPr id="27652" name="Picture 4" descr="PPT7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5"/>
            <a:ext cx="78486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DateTimePicker Methods &amp; Events</a:t>
            </a:r>
          </a:p>
        </p:txBody>
      </p:sp>
      <p:sp>
        <p:nvSpPr>
          <p:cNvPr id="286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56E72D-9725-4EB6-A9ED-2EA91ADF8CFD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2867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68463"/>
            <a:ext cx="56134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Objectives</a:t>
            </a:r>
            <a:endParaRPr lang="vi-VN" altLang="vi-VN" smtClean="0"/>
          </a:p>
        </p:txBody>
      </p:sp>
      <p:sp>
        <p:nvSpPr>
          <p:cNvPr id="6148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583B66-42B0-4543-B83B-9700EE1B4FC0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sp>
        <p:nvSpPr>
          <p:cNvPr id="6149" name="TextBox 8"/>
          <p:cNvSpPr txBox="1">
            <a:spLocks noChangeArrowheads="1"/>
          </p:cNvSpPr>
          <p:nvPr/>
        </p:nvSpPr>
        <p:spPr bwMode="auto">
          <a:xfrm>
            <a:off x="685802" y="1600200"/>
            <a:ext cx="580319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800" dirty="0">
                <a:solidFill>
                  <a:srgbClr val="C00000"/>
                </a:solidFill>
              </a:rPr>
              <a:t>In this module , you will learn about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vi-VN" sz="28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2800" dirty="0">
                <a:solidFill>
                  <a:schemeClr val="tx1"/>
                </a:solidFill>
              </a:rPr>
              <a:t> </a:t>
            </a:r>
            <a:r>
              <a:rPr lang="en-US" altLang="vi-VN" sz="2800" dirty="0" err="1">
                <a:solidFill>
                  <a:schemeClr val="tx1"/>
                </a:solidFill>
              </a:rPr>
              <a:t>ListView</a:t>
            </a:r>
            <a:r>
              <a:rPr lang="en-US" altLang="vi-VN" sz="2800" dirty="0">
                <a:solidFill>
                  <a:schemeClr val="tx1"/>
                </a:solidFill>
              </a:rPr>
              <a:t> control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2800" dirty="0">
                <a:solidFill>
                  <a:schemeClr val="tx1"/>
                </a:solidFill>
              </a:rPr>
              <a:t> </a:t>
            </a:r>
            <a:r>
              <a:rPr lang="en-US" altLang="vi-VN" sz="2800" dirty="0" err="1">
                <a:solidFill>
                  <a:schemeClr val="tx1"/>
                </a:solidFill>
              </a:rPr>
              <a:t>ProgressBar</a:t>
            </a:r>
            <a:r>
              <a:rPr lang="en-US" altLang="vi-VN" sz="2800" dirty="0">
                <a:solidFill>
                  <a:schemeClr val="tx1"/>
                </a:solidFill>
              </a:rPr>
              <a:t> control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2800" dirty="0">
                <a:solidFill>
                  <a:schemeClr val="tx1"/>
                </a:solidFill>
              </a:rPr>
              <a:t> Timer component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2800" dirty="0">
                <a:solidFill>
                  <a:schemeClr val="tx1"/>
                </a:solidFill>
              </a:rPr>
              <a:t> </a:t>
            </a:r>
            <a:r>
              <a:rPr lang="en-US" altLang="vi-VN" sz="2800" dirty="0" err="1">
                <a:solidFill>
                  <a:schemeClr val="tx1"/>
                </a:solidFill>
              </a:rPr>
              <a:t>DateTimePicker</a:t>
            </a:r>
            <a:r>
              <a:rPr lang="en-US" altLang="vi-VN" sz="2800" dirty="0">
                <a:solidFill>
                  <a:schemeClr val="tx1"/>
                </a:solidFill>
              </a:rPr>
              <a:t> control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2800" dirty="0">
                <a:solidFill>
                  <a:schemeClr val="tx1"/>
                </a:solidFill>
              </a:rPr>
              <a:t> </a:t>
            </a:r>
            <a:r>
              <a:rPr lang="en-US" altLang="vi-VN" sz="2800" dirty="0" err="1">
                <a:solidFill>
                  <a:schemeClr val="tx1"/>
                </a:solidFill>
              </a:rPr>
              <a:t>MonthCalendar</a:t>
            </a:r>
            <a:r>
              <a:rPr lang="en-US" altLang="vi-VN" sz="2800" dirty="0">
                <a:solidFill>
                  <a:schemeClr val="tx1"/>
                </a:solidFill>
              </a:rPr>
              <a:t> control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2800" dirty="0">
                <a:solidFill>
                  <a:schemeClr val="tx1"/>
                </a:solidFill>
              </a:rPr>
              <a:t>Custom Controls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2800" dirty="0">
                <a:solidFill>
                  <a:schemeClr val="tx1"/>
                </a:solidFill>
              </a:rPr>
              <a:t> Dialog Boxes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MonthCalendar control</a:t>
            </a:r>
          </a:p>
        </p:txBody>
      </p:sp>
      <p:sp>
        <p:nvSpPr>
          <p:cNvPr id="2970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4D126D-A7C0-45A9-846E-15EB1FC707F9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29699" name="Content Placeholder 5" descr="PPT8F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1481138"/>
            <a:ext cx="2819400" cy="4356100"/>
          </a:xfrm>
        </p:spPr>
      </p:pic>
      <p:pic>
        <p:nvPicPr>
          <p:cNvPr id="29701" name="Picture 6" descr="PPT9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33804"/>
            <a:ext cx="2819400" cy="241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7" descr="PPT9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1" y="1295405"/>
            <a:ext cx="4432300" cy="241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MonthCalendar control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Date control Timer component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30341-9DA1-4AB0-B648-9C588803FD33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30725" name="Picture 8" descr="PPT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3" y="2286005"/>
            <a:ext cx="8116887" cy="41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2000" y="1676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Property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3276600" y="16764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Description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MonthCalendar control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Date control Timer component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7D5454-B26B-4B84-A8ED-9CDD6DBA000F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31747" name="Content Placeholder 5" descr="PPT16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0575" y="1219200"/>
            <a:ext cx="7083425" cy="2133600"/>
          </a:xfrm>
        </p:spPr>
      </p:pic>
      <p:sp>
        <p:nvSpPr>
          <p:cNvPr id="8" name="TextBox 7"/>
          <p:cNvSpPr txBox="1"/>
          <p:nvPr/>
        </p:nvSpPr>
        <p:spPr>
          <a:xfrm>
            <a:off x="1524004" y="1752600"/>
            <a:ext cx="2685351" cy="3693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/>
                </a:solidFill>
                <a:latin typeface="+mn-lt"/>
                <a:cs typeface="+mn-cs"/>
              </a:rPr>
              <a:t>AddAnnuallyBoldedDate</a:t>
            </a:r>
            <a:endParaRPr lang="vi-VN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2362200"/>
            <a:ext cx="2667000" cy="3693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/>
                </a:solidFill>
                <a:latin typeface="+mn-lt"/>
                <a:cs typeface="+mn-cs"/>
              </a:rPr>
              <a:t>AddBoldedDate</a:t>
            </a:r>
            <a:endParaRPr lang="vi-VN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1" y="2895600"/>
            <a:ext cx="2608406" cy="3693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/>
                </a:solidFill>
                <a:latin typeface="+mn-lt"/>
                <a:cs typeface="+mn-cs"/>
              </a:rPr>
              <a:t>AddMonthlyBoldedDate</a:t>
            </a:r>
            <a:endParaRPr lang="vi-VN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317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5" y="3429005"/>
            <a:ext cx="7096125" cy="261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95405" y="3505200"/>
            <a:ext cx="3134191" cy="3693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/>
                </a:solidFill>
                <a:latin typeface="+mn-lt"/>
                <a:cs typeface="+mn-cs"/>
              </a:rPr>
              <a:t>RemoveAnnuallyBoldedDate</a:t>
            </a:r>
            <a:endParaRPr lang="vi-VN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4038601"/>
            <a:ext cx="2667000" cy="3693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/>
                </a:solidFill>
                <a:latin typeface="+mn-lt"/>
                <a:cs typeface="+mn-cs"/>
              </a:rPr>
              <a:t>RemoveBoldedDate</a:t>
            </a:r>
            <a:endParaRPr lang="vi-VN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5405" y="4648200"/>
            <a:ext cx="3057247" cy="3693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/>
                </a:solidFill>
                <a:latin typeface="+mn-lt"/>
                <a:cs typeface="+mn-cs"/>
              </a:rPr>
              <a:t>RemoveMonthlyBoldedDate</a:t>
            </a:r>
            <a:endParaRPr lang="vi-VN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5400" y="5105400"/>
            <a:ext cx="2667000" cy="3693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/>
                </a:solidFill>
                <a:latin typeface="+mn-lt"/>
                <a:cs typeface="+mn-cs"/>
              </a:rPr>
              <a:t>SetDate</a:t>
            </a:r>
            <a:endParaRPr lang="vi-VN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5562601"/>
            <a:ext cx="2667000" cy="3693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/>
                </a:solidFill>
                <a:latin typeface="+mn-lt"/>
                <a:cs typeface="+mn-cs"/>
              </a:rPr>
              <a:t>UpdateBoldedDate</a:t>
            </a:r>
            <a:endParaRPr lang="vi-VN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MonthCalendar control</a:t>
            </a:r>
          </a:p>
        </p:txBody>
      </p:sp>
      <p:sp>
        <p:nvSpPr>
          <p:cNvPr id="327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7401F1-C955-4D34-8D3E-CBCE94DA5409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32771" name="Content Placeholder 5" descr="PPT1A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90600"/>
            <a:ext cx="6172200" cy="2147888"/>
          </a:xfrm>
        </p:spPr>
      </p:pic>
      <p:pic>
        <p:nvPicPr>
          <p:cNvPr id="32773" name="Picture 6" descr="PPT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3"/>
            <a:ext cx="7696200" cy="332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MonthCalendar control</a:t>
            </a:r>
          </a:p>
        </p:txBody>
      </p:sp>
      <p:sp>
        <p:nvSpPr>
          <p:cNvPr id="337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FE3455-D30F-4BA1-A956-84E8F24E3A69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33795" name="Content Placeholder 5" descr="PPT1D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2133600"/>
            <a:ext cx="5410200" cy="4256088"/>
          </a:xfrm>
        </p:spPr>
      </p:pic>
      <p:pic>
        <p:nvPicPr>
          <p:cNvPr id="33797" name="Picture 6" descr="PPT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371600"/>
            <a:ext cx="839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8"/>
          <p:cNvSpPr txBox="1">
            <a:spLocks noChangeArrowheads="1"/>
          </p:cNvSpPr>
          <p:nvPr/>
        </p:nvSpPr>
        <p:spPr bwMode="auto">
          <a:xfrm>
            <a:off x="609600" y="2362202"/>
            <a:ext cx="3048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b="1" u="sng">
                <a:solidFill>
                  <a:schemeClr val="tx1"/>
                </a:solidFill>
              </a:rPr>
              <a:t>Property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vi-VN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TitleBackColor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TitleForeColor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TrailingForeColor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ShowTodayCircle</a:t>
            </a:r>
            <a:endParaRPr lang="vi-VN" altLang="vi-V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MonthCalendar control</a:t>
            </a:r>
          </a:p>
        </p:txBody>
      </p:sp>
      <p:sp>
        <p:nvSpPr>
          <p:cNvPr id="348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CD7783-EC35-45F3-B7F4-90A2CBC5A42E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34819" name="Content Placeholder 5" descr="PPT25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438400"/>
            <a:ext cx="7889875" cy="2514600"/>
          </a:xfrm>
        </p:spPr>
      </p:pic>
      <p:pic>
        <p:nvPicPr>
          <p:cNvPr id="34821" name="Picture 6" descr="PPT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4" y="914400"/>
            <a:ext cx="843915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7" descr="PPT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40" y="4267205"/>
            <a:ext cx="411956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Display multiple months</a:t>
            </a:r>
          </a:p>
        </p:txBody>
      </p:sp>
      <p:sp>
        <p:nvSpPr>
          <p:cNvPr id="358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FC9BCC-621E-4CFD-B856-8D9C8AC6F28C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35844" name="Content Placeholder 5" descr="PPT29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590800"/>
            <a:ext cx="4708525" cy="3778250"/>
          </a:xfrm>
        </p:spPr>
      </p:pic>
      <p:sp>
        <p:nvSpPr>
          <p:cNvPr id="35845" name="TextBox 7"/>
          <p:cNvSpPr txBox="1">
            <a:spLocks noChangeArrowheads="1"/>
          </p:cNvSpPr>
          <p:nvPr/>
        </p:nvSpPr>
        <p:spPr bwMode="auto">
          <a:xfrm>
            <a:off x="1600200" y="1295404"/>
            <a:ext cx="647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>
                <a:solidFill>
                  <a:schemeClr val="tx1"/>
                </a:solidFill>
              </a:rPr>
              <a:t>The CalendarDimensions property to set the number of months to be displayed horizontally and vertically </a:t>
            </a:r>
            <a:endParaRPr lang="vi-VN" altLang="vi-V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Custom Controls</a:t>
            </a:r>
          </a:p>
        </p:txBody>
      </p:sp>
      <p:pic>
        <p:nvPicPr>
          <p:cNvPr id="40963" name="Content Placeholder 3" descr="PPT13E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71600"/>
            <a:ext cx="6629400" cy="1730375"/>
          </a:xfrm>
        </p:spPr>
      </p:pic>
      <p:pic>
        <p:nvPicPr>
          <p:cNvPr id="40964" name="Picture 4" descr="PPT1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3"/>
            <a:ext cx="6629400" cy="131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 descr="PPT1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648200"/>
            <a:ext cx="7607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Types of custom controls</a:t>
            </a:r>
          </a:p>
        </p:txBody>
      </p:sp>
      <p:sp>
        <p:nvSpPr>
          <p:cNvPr id="41988" name="Content Placeholder 6"/>
          <p:cNvSpPr>
            <a:spLocks noGrp="1"/>
          </p:cNvSpPr>
          <p:nvPr>
            <p:ph idx="4294967295"/>
          </p:nvPr>
        </p:nvSpPr>
        <p:spPr>
          <a:xfrm>
            <a:off x="0" y="1371600"/>
            <a:ext cx="8229600" cy="3200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vi-VN" smtClean="0">
                <a:solidFill>
                  <a:srgbClr val="C00000"/>
                </a:solidFill>
              </a:rPr>
              <a:t>Composite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vi-VN" smtClean="0"/>
              <a:t>Inherit the UserControl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vi-VN" smtClean="0"/>
              <a:t>Combine som controls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vi-VN" smtClean="0">
                <a:solidFill>
                  <a:srgbClr val="C00000"/>
                </a:solidFill>
              </a:rPr>
              <a:t>Extended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vi-VN" smtClean="0"/>
              <a:t>Inherit any Windows Form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vi-VN" smtClean="0">
                <a:solidFill>
                  <a:srgbClr val="C00000"/>
                </a:solidFill>
              </a:rPr>
              <a:t>Custom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vi-VN" smtClean="0"/>
              <a:t>Inherit Control class</a:t>
            </a:r>
            <a:endParaRPr lang="vi-VN" altLang="vi-VN" smtClean="0"/>
          </a:p>
        </p:txBody>
      </p:sp>
      <p:pic>
        <p:nvPicPr>
          <p:cNvPr id="41987" name="Picture 5" descr="PPT14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57800"/>
            <a:ext cx="48402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Steps to create Simple Custom controls </a:t>
            </a:r>
          </a:p>
        </p:txBody>
      </p:sp>
      <p:pic>
        <p:nvPicPr>
          <p:cNvPr id="43011" name="Content Placeholder 3" descr="PPT150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24000"/>
            <a:ext cx="6934200" cy="3627438"/>
          </a:xfrm>
        </p:spPr>
      </p:pic>
      <p:pic>
        <p:nvPicPr>
          <p:cNvPr id="43012" name="Picture 4" descr="PPT1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4" y="2514600"/>
            <a:ext cx="45513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ListView control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A2C52A-9481-46B7-908B-4CFE3DF78B5F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7174" name="Content Placeholder 5" descr="PPT44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57700" y="1219200"/>
            <a:ext cx="4686300" cy="5183188"/>
          </a:xfrm>
        </p:spPr>
      </p:pic>
      <p:sp>
        <p:nvSpPr>
          <p:cNvPr id="7173" name="TextBox 8"/>
          <p:cNvSpPr txBox="1">
            <a:spLocks noChangeArrowheads="1"/>
          </p:cNvSpPr>
          <p:nvPr/>
        </p:nvSpPr>
        <p:spPr bwMode="auto">
          <a:xfrm>
            <a:off x="609600" y="1524002"/>
            <a:ext cx="3505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2000">
                <a:solidFill>
                  <a:schemeClr val="tx1"/>
                </a:solidFill>
              </a:rPr>
              <a:t> Used to display a collection of items in a list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2000">
                <a:solidFill>
                  <a:schemeClr val="tx1"/>
                </a:solidFill>
              </a:rPr>
              <a:t> Can display items with theirs icons, which can be smal or large in size</a:t>
            </a:r>
            <a:endParaRPr lang="vi-VN" altLang="vi-VN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Content Placeholder 3" descr="PPT154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219200"/>
            <a:ext cx="6934200" cy="2846388"/>
          </a:xfrm>
        </p:spPr>
      </p:pic>
      <p:pic>
        <p:nvPicPr>
          <p:cNvPr id="44036" name="Picture 4" descr="PPT1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4"/>
            <a:ext cx="66294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Adding properties using Accessors</a:t>
            </a:r>
          </a:p>
        </p:txBody>
      </p:sp>
      <p:pic>
        <p:nvPicPr>
          <p:cNvPr id="45059" name="Content Placeholder 3" descr="PPT159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7925" y="1828800"/>
            <a:ext cx="2886075" cy="4486275"/>
          </a:xfrm>
        </p:spPr>
      </p:pic>
      <p:pic>
        <p:nvPicPr>
          <p:cNvPr id="45060" name="Picture 5" descr="PPT15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4" y="1905003"/>
            <a:ext cx="4349751" cy="382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Associating events with custom controls</a:t>
            </a:r>
          </a:p>
        </p:txBody>
      </p:sp>
      <p:pic>
        <p:nvPicPr>
          <p:cNvPr id="46083" name="Content Placeholder 3" descr="PPT168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050" y="1447800"/>
            <a:ext cx="3028950" cy="3886200"/>
          </a:xfrm>
        </p:spPr>
      </p:pic>
      <p:sp>
        <p:nvSpPr>
          <p:cNvPr id="8" name="TextBox 7"/>
          <p:cNvSpPr txBox="1"/>
          <p:nvPr/>
        </p:nvSpPr>
        <p:spPr>
          <a:xfrm>
            <a:off x="304800" y="1752603"/>
            <a:ext cx="5562600" cy="25853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public event </a:t>
            </a:r>
            <a:r>
              <a:rPr lang="en-US" dirty="0" err="1">
                <a:latin typeface="+mn-lt"/>
                <a:cs typeface="+mn-cs"/>
              </a:rPr>
              <a:t>EventHandler</a:t>
            </a:r>
            <a:r>
              <a:rPr lang="en-US" dirty="0">
                <a:latin typeface="+mn-lt"/>
                <a:cs typeface="+mn-cs"/>
              </a:rPr>
              <a:t> Leave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  <a:cs typeface="+mn-cs"/>
              </a:rPr>
              <a:t>this.btnCustom</a:t>
            </a:r>
            <a:r>
              <a:rPr lang="en-US" dirty="0">
                <a:latin typeface="+mn-lt"/>
                <a:cs typeface="+mn-cs"/>
              </a:rPr>
              <a:t> += new </a:t>
            </a:r>
            <a:r>
              <a:rPr lang="en-US" dirty="0" err="1">
                <a:latin typeface="+mn-lt"/>
                <a:cs typeface="+mn-cs"/>
              </a:rPr>
              <a:t>System.EventHandler</a:t>
            </a:r>
            <a:r>
              <a:rPr lang="en-US" dirty="0">
                <a:latin typeface="+mn-lt"/>
                <a:cs typeface="+mn-cs"/>
              </a:rPr>
              <a:t>(</a:t>
            </a:r>
            <a:r>
              <a:rPr lang="en-US" dirty="0" err="1">
                <a:latin typeface="+mn-lt"/>
                <a:cs typeface="+mn-cs"/>
              </a:rPr>
              <a:t>the_fun</a:t>
            </a:r>
            <a:r>
              <a:rPr lang="en-US" dirty="0">
                <a:latin typeface="+mn-lt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public void </a:t>
            </a:r>
            <a:r>
              <a:rPr lang="en-US" dirty="0" err="1">
                <a:latin typeface="+mn-lt"/>
                <a:cs typeface="+mn-cs"/>
              </a:rPr>
              <a:t>the_fun</a:t>
            </a:r>
            <a:r>
              <a:rPr lang="en-US" dirty="0">
                <a:latin typeface="+mn-lt"/>
                <a:cs typeface="+mn-cs"/>
              </a:rPr>
              <a:t>(object sender , </a:t>
            </a:r>
            <a:r>
              <a:rPr lang="en-US" dirty="0" err="1">
                <a:latin typeface="+mn-lt"/>
                <a:cs typeface="+mn-cs"/>
              </a:rPr>
              <a:t>EventArgs</a:t>
            </a:r>
            <a:r>
              <a:rPr lang="en-US" dirty="0">
                <a:latin typeface="+mn-lt"/>
                <a:cs typeface="+mn-cs"/>
              </a:rPr>
              <a:t> 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	………….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vi-VN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Steps for using custom controls</a:t>
            </a:r>
          </a:p>
        </p:txBody>
      </p:sp>
      <p:pic>
        <p:nvPicPr>
          <p:cNvPr id="47107" name="Content Placeholder 3" descr="PPT17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71600"/>
            <a:ext cx="4629150" cy="4876800"/>
          </a:xfrm>
        </p:spPr>
      </p:pic>
      <p:pic>
        <p:nvPicPr>
          <p:cNvPr id="47108" name="Picture 4" descr="PPT17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43434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Using custom controls programmaticaly </a:t>
            </a:r>
          </a:p>
        </p:txBody>
      </p:sp>
      <p:pic>
        <p:nvPicPr>
          <p:cNvPr id="48131" name="Content Placeholder 3" descr="PPT176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219200"/>
            <a:ext cx="4343400" cy="2301875"/>
          </a:xfrm>
        </p:spPr>
      </p:pic>
      <p:pic>
        <p:nvPicPr>
          <p:cNvPr id="48132" name="Picture 5" descr="PPT17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44" y="3962400"/>
            <a:ext cx="714533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24400" y="44196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Namespace of CustomControl</a:t>
            </a:r>
            <a:endParaRPr lang="vi-VN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124200" y="4648200"/>
            <a:ext cx="1600200" cy="152400"/>
          </a:xfrm>
          <a:prstGeom prst="straightConnector1">
            <a:avLst/>
          </a:prstGeom>
          <a:ln w="12700" cmpd="sng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Custom controls (cont ..)</a:t>
            </a:r>
          </a:p>
        </p:txBody>
      </p:sp>
      <p:pic>
        <p:nvPicPr>
          <p:cNvPr id="49155" name="Picture 4" descr="PPT17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4"/>
            <a:ext cx="5867400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5" descr="PPT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4"/>
            <a:ext cx="8229600" cy="146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5029201"/>
            <a:ext cx="7239000" cy="14773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[@ToolboxBitmap(“C:\\demo.bmp”)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public partial class CustomControl : UserControl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	-----------------------------------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}</a:t>
            </a:r>
            <a:endParaRPr lang="vi-VN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Inherit existing controls</a:t>
            </a:r>
          </a:p>
        </p:txBody>
      </p:sp>
      <p:pic>
        <p:nvPicPr>
          <p:cNvPr id="50179" name="Content Placeholder 3" descr="PPT16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524000"/>
            <a:ext cx="89916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Inherit existing controls (ctn)</a:t>
            </a:r>
          </a:p>
        </p:txBody>
      </p:sp>
      <p:pic>
        <p:nvPicPr>
          <p:cNvPr id="51203" name="Content Placeholder 5" descr="PPT1D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66800"/>
            <a:ext cx="9144000" cy="2573338"/>
          </a:xfrm>
        </p:spPr>
      </p:pic>
      <p:pic>
        <p:nvPicPr>
          <p:cNvPr id="51204" name="Picture 6" descr="PPT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5"/>
            <a:ext cx="9144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Composite Control</a:t>
            </a:r>
          </a:p>
        </p:txBody>
      </p:sp>
      <p:pic>
        <p:nvPicPr>
          <p:cNvPr id="52227" name="Content Placeholder 3" descr="PPT23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60788" y="2743200"/>
            <a:ext cx="5383212" cy="2438400"/>
          </a:xfrm>
        </p:spPr>
      </p:pic>
      <p:pic>
        <p:nvPicPr>
          <p:cNvPr id="52228" name="Picture 4" descr="PPT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5"/>
            <a:ext cx="8001000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5" descr="PPT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67318"/>
            <a:ext cx="6096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 descr="PPT2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6629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Step by Step</a:t>
            </a:r>
          </a:p>
        </p:txBody>
      </p:sp>
      <p:pic>
        <p:nvPicPr>
          <p:cNvPr id="53252" name="Content Placeholder 3" descr="PPT29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2362200"/>
            <a:ext cx="2971800" cy="3908425"/>
          </a:xfrm>
        </p:spPr>
      </p:pic>
      <p:sp>
        <p:nvSpPr>
          <p:cNvPr id="53253" name="TextBox 6"/>
          <p:cNvSpPr txBox="1">
            <a:spLocks noChangeArrowheads="1"/>
          </p:cNvSpPr>
          <p:nvPr/>
        </p:nvSpPr>
        <p:spPr bwMode="auto">
          <a:xfrm>
            <a:off x="457205" y="1295400"/>
            <a:ext cx="4934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vi-VN" sz="1800">
                <a:solidFill>
                  <a:schemeClr val="tx1"/>
                </a:solidFill>
              </a:rPr>
              <a:t>You can create Window Control Library project</a:t>
            </a:r>
            <a:endParaRPr lang="vi-VN" altLang="vi-V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ListView Properties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1CFE52-C4D1-43C0-AD75-2003208FB7BF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533401" y="1600205"/>
            <a:ext cx="8470900" cy="4310063"/>
            <a:chOff x="533400" y="1593849"/>
            <a:chExt cx="8470900" cy="4309306"/>
          </a:xfrm>
        </p:grpSpPr>
        <p:pic>
          <p:nvPicPr>
            <p:cNvPr id="8198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593849"/>
              <a:ext cx="8460533" cy="2834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9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00" y="4356099"/>
              <a:ext cx="8458200" cy="1547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Dialog Boxes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D0A0A4-ECD4-4E56-A56E-272241A2C71E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54276" name="Picture 4" descr="PPT2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0" y="1822456"/>
            <a:ext cx="3857625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77" name="Group 1"/>
          <p:cNvGrpSpPr>
            <a:grpSpLocks/>
          </p:cNvGrpSpPr>
          <p:nvPr/>
        </p:nvGrpSpPr>
        <p:grpSpPr bwMode="auto">
          <a:xfrm>
            <a:off x="304804" y="1822456"/>
            <a:ext cx="4922839" cy="3330575"/>
            <a:chOff x="285750" y="1714500"/>
            <a:chExt cx="4922838" cy="4370518"/>
          </a:xfrm>
        </p:grpSpPr>
        <p:pic>
          <p:nvPicPr>
            <p:cNvPr id="54278" name="Picture 5" descr="PPT2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0" y="4343400"/>
              <a:ext cx="4922838" cy="174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79" name="Picture 6" descr="PPT2F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0" y="1714500"/>
              <a:ext cx="4922838" cy="242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Classification of Dialog Boxes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DD30AA-86DD-4891-A8D6-F5EC7FFB6073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55299" name="Content Placeholder 4" descr="PPT36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857250"/>
            <a:ext cx="5819775" cy="2571750"/>
          </a:xfrm>
        </p:spPr>
      </p:pic>
      <p:pic>
        <p:nvPicPr>
          <p:cNvPr id="55301" name="Picture 5" descr="PPT3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4" y="3429001"/>
            <a:ext cx="4152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TextBox 6"/>
          <p:cNvSpPr txBox="1">
            <a:spLocks noChangeArrowheads="1"/>
          </p:cNvSpPr>
          <p:nvPr/>
        </p:nvSpPr>
        <p:spPr bwMode="auto">
          <a:xfrm>
            <a:off x="285753" y="3643315"/>
            <a:ext cx="371475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b="1">
                <a:solidFill>
                  <a:srgbClr val="FF0000"/>
                </a:solidFill>
              </a:rPr>
              <a:t>A Dialog box is a window  that allows you to collect and display related information using various controls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INTRODUCTION TO DIALOGBOX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97F38A-A3D3-4212-A2AE-BAF2D197D53A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56324" name="Picture 8" descr="PPT3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3" y="1357313"/>
            <a:ext cx="4857751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9" descr="PPT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31" y="1857379"/>
            <a:ext cx="387191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FEATURES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6F778E-4F86-4798-A318-5C3BE8B283C6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57347" name="Content Placeholder 4" descr="PPT43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28750"/>
            <a:ext cx="3286125" cy="1668463"/>
          </a:xfrm>
        </p:spPr>
      </p:pic>
      <p:pic>
        <p:nvPicPr>
          <p:cNvPr id="57349" name="Picture 5" descr="PPT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5" y="3214693"/>
            <a:ext cx="8215313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MODAL DIALOG BOX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10896E-98F6-4FCA-9972-3B8F9F632587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58371" name="Content Placeholder 4" descr="PPT46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1275" y="1143000"/>
            <a:ext cx="6562725" cy="5287963"/>
          </a:xfrm>
        </p:spPr>
      </p:pic>
      <p:pic>
        <p:nvPicPr>
          <p:cNvPr id="58373" name="Picture 5" descr="PPT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9" y="4000505"/>
            <a:ext cx="4643439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6" descr="PPT4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4" y="3286130"/>
            <a:ext cx="1809751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MODELESS DIALOG BOX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3FCCCF-0870-49D2-B251-D3E142C2F8FA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59395" name="Content Placeholder 4" descr="PPT4A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6675" y="1500188"/>
            <a:ext cx="5267325" cy="4940300"/>
          </a:xfrm>
        </p:spPr>
      </p:pic>
      <p:pic>
        <p:nvPicPr>
          <p:cNvPr id="59397" name="Picture 5" descr="PPT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8" y="4714875"/>
            <a:ext cx="22574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TextBox 7"/>
          <p:cNvSpPr txBox="1">
            <a:spLocks noChangeArrowheads="1"/>
          </p:cNvSpPr>
          <p:nvPr/>
        </p:nvSpPr>
        <p:spPr bwMode="auto">
          <a:xfrm>
            <a:off x="285753" y="1785938"/>
            <a:ext cx="350043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b="1">
                <a:solidFill>
                  <a:schemeClr val="tx1"/>
                </a:solidFill>
              </a:rPr>
              <a:t>- A modeless dialog box allows user to focus and work with the same application without closing the dialog box.</a:t>
            </a:r>
          </a:p>
        </p:txBody>
      </p:sp>
      <p:sp>
        <p:nvSpPr>
          <p:cNvPr id="59399" name="TextBox 8"/>
          <p:cNvSpPr txBox="1">
            <a:spLocks noChangeArrowheads="1"/>
          </p:cNvSpPr>
          <p:nvPr/>
        </p:nvSpPr>
        <p:spPr bwMode="auto">
          <a:xfrm>
            <a:off x="214318" y="3786191"/>
            <a:ext cx="3286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b="1">
                <a:solidFill>
                  <a:schemeClr val="tx1"/>
                </a:solidFill>
              </a:rPr>
              <a:t>- A modeless dialog box allows you switch between the application window and the dialog box.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COMMON DIALOG BOXES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038A27-80BA-462C-9D52-3B5A1F442BDC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60419" name="Content Placeholder 4" descr="PPT53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1371600"/>
            <a:ext cx="3786188" cy="2303462"/>
          </a:xfrm>
        </p:spPr>
      </p:pic>
      <p:pic>
        <p:nvPicPr>
          <p:cNvPr id="60421" name="Picture 6" descr="PPT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0" y="3571878"/>
            <a:ext cx="8562975" cy="142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7" descr="PPT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1" y="5143501"/>
            <a:ext cx="7910513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CommonDialog Class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FB507B-42D3-422C-97B2-D39344C3BE99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61443" name="Content Placeholder 4" descr="PPT59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9700" y="2643188"/>
            <a:ext cx="7734300" cy="3857625"/>
          </a:xfrm>
        </p:spPr>
      </p:pic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500068" y="1500189"/>
            <a:ext cx="84946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</a:t>
            </a:r>
            <a:r>
              <a:rPr lang="en-US" altLang="vi-VN" sz="2000">
                <a:solidFill>
                  <a:schemeClr val="tx1"/>
                </a:solidFill>
              </a:rPr>
              <a:t>The CommonDialog class is the base class for all common dialog boxes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2000">
                <a:solidFill>
                  <a:schemeClr val="tx1"/>
                </a:solidFill>
              </a:rPr>
              <a:t> The class exists in the System.Windows.Forms namespace</a:t>
            </a:r>
            <a:endParaRPr lang="vi-VN" altLang="vi-V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COMMON DIALOG CLASS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61E2C1-70DA-4E32-B60C-C9C10601ED64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62467" name="Content Placeholder 4" descr="PPT5E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8050" y="1214438"/>
            <a:ext cx="6965950" cy="2786062"/>
          </a:xfrm>
        </p:spPr>
      </p:pic>
      <p:pic>
        <p:nvPicPr>
          <p:cNvPr id="62469" name="Picture 5" descr="PPT5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6" y="4071943"/>
            <a:ext cx="8196263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ColorDialog Box 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63EE53-A20F-449C-86AD-913FF67BC4B0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63491" name="Content Placeholder 4" descr="PPT62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71563"/>
            <a:ext cx="4392613" cy="3168650"/>
          </a:xfrm>
        </p:spPr>
      </p:pic>
      <p:pic>
        <p:nvPicPr>
          <p:cNvPr id="63493" name="Picture 5" descr="PPT6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9" y="4429128"/>
            <a:ext cx="8286751" cy="216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ListView Methods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8591A4-1075-4D41-84AD-E105C4525332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9221" name="Picture 6" descr="PPT4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5" y="1828800"/>
            <a:ext cx="82835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ColorDialog Box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BC146E-4325-4072-910B-C3ED7329CA5B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64515" name="Content Placeholder 4" descr="PPT68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7375" y="1071563"/>
            <a:ext cx="7286625" cy="5429250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FontDialog Box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7A5AEB-CDB7-49A0-BBE0-BFAE15B1D66D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65539" name="Content Placeholder 4" descr="PPT6F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429000"/>
            <a:ext cx="3000375" cy="2941638"/>
          </a:xfrm>
        </p:spPr>
      </p:pic>
      <p:pic>
        <p:nvPicPr>
          <p:cNvPr id="65541" name="Picture 5" descr="PPT7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7" y="1214443"/>
            <a:ext cx="8286751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FontDialog</a:t>
            </a:r>
            <a:endParaRPr lang="vi-VN" altLang="vi-VN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63FBA-27C1-43BA-8E86-1A8D9A5A87AB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66563" name="Content Placeholder 4" descr="PPT72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0363" y="1000125"/>
            <a:ext cx="7513637" cy="5518150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OpenFileDialog &amp; SaveFileDialog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599BFB-142B-4540-B17F-FE743FB77F78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67587" name="Content Placeholder 4" descr="PPT77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353" y="1663698"/>
            <a:ext cx="2857500" cy="1843088"/>
          </a:xfrm>
        </p:spPr>
      </p:pic>
      <p:sp>
        <p:nvSpPr>
          <p:cNvPr id="67589" name="TextBox 5"/>
          <p:cNvSpPr txBox="1">
            <a:spLocks noChangeArrowheads="1"/>
          </p:cNvSpPr>
          <p:nvPr/>
        </p:nvSpPr>
        <p:spPr bwMode="auto">
          <a:xfrm>
            <a:off x="530228" y="3679310"/>
            <a:ext cx="2480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solidFill>
                  <a:schemeClr val="tx1"/>
                </a:solidFill>
              </a:rPr>
              <a:t>Allows you open a file </a:t>
            </a:r>
            <a:endParaRPr lang="vi-VN" altLang="vi-VN" sz="1800">
              <a:solidFill>
                <a:schemeClr val="tx1"/>
              </a:solidFill>
            </a:endParaRPr>
          </a:p>
        </p:txBody>
      </p:sp>
      <p:pic>
        <p:nvPicPr>
          <p:cNvPr id="67590" name="Picture 5" descr="PPT7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47800"/>
            <a:ext cx="5500688" cy="483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Content Placeholder 4" descr="PPT7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7353" y="4246566"/>
            <a:ext cx="2786063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PageSetupDialog Box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A9ABC-5D78-411F-B818-4F56DD4AFAA9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68611" name="Content Placeholder 4" descr="PPT8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6338" y="1357313"/>
            <a:ext cx="4157662" cy="4643437"/>
          </a:xfrm>
        </p:spPr>
      </p:pic>
      <p:sp>
        <p:nvSpPr>
          <p:cNvPr id="68613" name="TextBox 5"/>
          <p:cNvSpPr txBox="1">
            <a:spLocks noChangeArrowheads="1"/>
          </p:cNvSpPr>
          <p:nvPr/>
        </p:nvSpPr>
        <p:spPr bwMode="auto">
          <a:xfrm>
            <a:off x="500069" y="1571625"/>
            <a:ext cx="40020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</a:t>
            </a:r>
            <a:r>
              <a:rPr lang="en-US" altLang="vi-VN">
                <a:solidFill>
                  <a:schemeClr val="tx1"/>
                </a:solidFill>
              </a:rPr>
              <a:t>System defined Dialog Box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Set PageLayout of printing (border , margin, header and footer – portrait and lanscape orientation)</a:t>
            </a:r>
            <a:endParaRPr lang="vi-VN" altLang="vi-V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PrintDialog Box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F30B1-3CC7-4287-BA60-79AFFE989453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69635" name="Content Placeholder 4" descr="PPT86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2237" y="3381706"/>
            <a:ext cx="3929063" cy="2911475"/>
          </a:xfrm>
        </p:spPr>
      </p:pic>
      <p:sp>
        <p:nvSpPr>
          <p:cNvPr id="69637" name="TextBox 5"/>
          <p:cNvSpPr txBox="1">
            <a:spLocks noChangeArrowheads="1"/>
          </p:cNvSpPr>
          <p:nvPr/>
        </p:nvSpPr>
        <p:spPr bwMode="auto">
          <a:xfrm>
            <a:off x="1785940" y="1214439"/>
            <a:ext cx="542925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System defined Dialog Box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Select a printer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Choose the pages to print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Number of copies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Some print-related settings</a:t>
            </a:r>
            <a:endParaRPr lang="vi-VN" altLang="vi-V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PrintPreviewDialog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ED151-9750-4DB2-97B7-6BA482C78EE6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70659" name="Content Placeholder 4" descr="PPT8C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8910" y="3368489"/>
            <a:ext cx="3643313" cy="2925763"/>
          </a:xfrm>
        </p:spPr>
      </p:pic>
      <p:sp>
        <p:nvSpPr>
          <p:cNvPr id="70661" name="TextBox 5"/>
          <p:cNvSpPr txBox="1">
            <a:spLocks noChangeArrowheads="1"/>
          </p:cNvSpPr>
          <p:nvPr/>
        </p:nvSpPr>
        <p:spPr bwMode="auto">
          <a:xfrm>
            <a:off x="571505" y="1571625"/>
            <a:ext cx="78581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Used to display the way a document will appear when printed ( before)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This control contains Icon for printing, zooming in , displaying one or multiple pages</a:t>
            </a:r>
            <a:endParaRPr lang="vi-VN" altLang="vi-V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PrintPreviewDialog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701A94-62D8-4EBF-AD0D-54A19C60C75C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71683" name="Content Placeholder 4" descr="PPT9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388" y="1174755"/>
            <a:ext cx="6602412" cy="3776663"/>
          </a:xfrm>
        </p:spPr>
      </p:pic>
      <p:pic>
        <p:nvPicPr>
          <p:cNvPr id="71685" name="Picture 5" descr="PPT9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9" y="4951418"/>
            <a:ext cx="8191500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User-Defined Dialog Box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75A54B-1335-4E75-8799-E5532050CE63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72707" name="Content Placeholder 4" descr="PPTA2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0131" y="1300961"/>
            <a:ext cx="4275138" cy="357187"/>
          </a:xfrm>
        </p:spPr>
      </p:pic>
      <p:pic>
        <p:nvPicPr>
          <p:cNvPr id="72709" name="Picture 5" descr="PPTA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1" y="1785943"/>
            <a:ext cx="7707313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CustomDialog </a:t>
            </a:r>
            <a:endParaRPr lang="vi-VN" altLang="vi-VN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0FD71-37C3-42BE-9FED-337C1EE072E8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73731" name="Content Placeholder 4" descr="PPTA6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28750"/>
            <a:ext cx="5537200" cy="54292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ListView Events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797DC6-4368-4BA5-ABCF-DFC374CF8D43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10243" name="Content Placeholder 5" descr="PPT50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718" y="1752600"/>
            <a:ext cx="8056563" cy="2971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Retrieving Info from a Dialog Box</a:t>
            </a:r>
            <a:endParaRPr lang="vi-VN" altLang="vi-VN" smtClean="0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4F7D06-D486-4FDB-A4C5-91A4F87213C6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74756" name="Picture 5" descr="PPT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0" y="1285880"/>
            <a:ext cx="79406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6" descr="PPTA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3857630"/>
            <a:ext cx="6450012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DialogResult Enumeration</a:t>
            </a:r>
            <a:endParaRPr lang="vi-VN" altLang="vi-VN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4FC65C-F326-48F4-A6EA-4A4258CA3D81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75779" name="Content Placeholder 4" descr="PPTAF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9175" y="1465268"/>
            <a:ext cx="7642225" cy="51403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ListView ….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C623DA-159A-4009-9FC3-5CA646DC97A2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11269" name="Picture 6" descr="PPT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3363"/>
            <a:ext cx="762000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ProgressBar 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0D4A1C-E8E2-467E-B566-F29A2CBB5D32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21507" name="Content Placeholder 5" descr="PPT34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43000"/>
            <a:ext cx="4114800" cy="1362075"/>
          </a:xfrm>
        </p:spPr>
      </p:pic>
      <p:pic>
        <p:nvPicPr>
          <p:cNvPr id="21510" name="Picture 6" descr="PPT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30" y="2362200"/>
            <a:ext cx="42195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 descr="PPT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4" y="2514605"/>
            <a:ext cx="4171951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9" descr="PPT4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3" y="1219203"/>
            <a:ext cx="2533651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1" descr="PPT4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5" y="3989388"/>
            <a:ext cx="84867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ProgressBar control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vi-VN" sz="1400">
                <a:solidFill>
                  <a:schemeClr val="accent1"/>
                </a:solidFill>
              </a:rPr>
              <a:t>Advanced Controls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55C8F-6FE0-4A15-BA96-7087BBC38FC8}" type="slidenum">
              <a:rPr lang="en-US" altLang="vi-VN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vi-VN" sz="1400">
              <a:solidFill>
                <a:schemeClr val="accent1"/>
              </a:solidFill>
            </a:endParaRPr>
          </a:p>
        </p:txBody>
      </p:sp>
      <p:pic>
        <p:nvPicPr>
          <p:cNvPr id="22531" name="Content Placeholder 5" descr="PPT46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439863"/>
            <a:ext cx="7924800" cy="50688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0.GioiThieuMonHoc">
  <a:themeElements>
    <a:clrScheme name="1_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1_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Bai1_Basic Controls</Template>
  <TotalTime>816</TotalTime>
  <Words>704</Words>
  <Application>Microsoft Office PowerPoint</Application>
  <PresentationFormat>On-screen Show (4:3)</PresentationFormat>
  <Paragraphs>234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Wingdings</vt:lpstr>
      <vt:lpstr>Wingdings 2</vt:lpstr>
      <vt:lpstr>Ch0.GioiThieuMonHoc</vt:lpstr>
      <vt:lpstr>Bitmap Image</vt:lpstr>
      <vt:lpstr>Advanced Controls  &amp; Dialog Boxes</vt:lpstr>
      <vt:lpstr>Objectives</vt:lpstr>
      <vt:lpstr>ListView control</vt:lpstr>
      <vt:lpstr>ListView Properties</vt:lpstr>
      <vt:lpstr>ListView Methods</vt:lpstr>
      <vt:lpstr>ListView Events</vt:lpstr>
      <vt:lpstr>ListView ….</vt:lpstr>
      <vt:lpstr>ProgressBar </vt:lpstr>
      <vt:lpstr>ProgressBar control</vt:lpstr>
      <vt:lpstr>Timer Component</vt:lpstr>
      <vt:lpstr>Timer Component</vt:lpstr>
      <vt:lpstr>Timer Component</vt:lpstr>
      <vt:lpstr>Timer Component</vt:lpstr>
      <vt:lpstr>DateTimePicker control </vt:lpstr>
      <vt:lpstr>Format property</vt:lpstr>
      <vt:lpstr>CustomFormat property</vt:lpstr>
      <vt:lpstr>CustomFormat property</vt:lpstr>
      <vt:lpstr>DateTimePicker Methods &amp; Events</vt:lpstr>
      <vt:lpstr>DateTimePicker Methods &amp; Events</vt:lpstr>
      <vt:lpstr>MonthCalendar control</vt:lpstr>
      <vt:lpstr>MonthCalendar control</vt:lpstr>
      <vt:lpstr>MonthCalendar control</vt:lpstr>
      <vt:lpstr>MonthCalendar control</vt:lpstr>
      <vt:lpstr>MonthCalendar control</vt:lpstr>
      <vt:lpstr>MonthCalendar control</vt:lpstr>
      <vt:lpstr>Display multiple months</vt:lpstr>
      <vt:lpstr>Custom Controls</vt:lpstr>
      <vt:lpstr>Types of custom controls</vt:lpstr>
      <vt:lpstr>Steps to create Simple Custom controls </vt:lpstr>
      <vt:lpstr>PowerPoint Presentation</vt:lpstr>
      <vt:lpstr>Adding properties using Accessors</vt:lpstr>
      <vt:lpstr>Associating events with custom controls</vt:lpstr>
      <vt:lpstr>Steps for using custom controls</vt:lpstr>
      <vt:lpstr>Using custom controls programmaticaly </vt:lpstr>
      <vt:lpstr>Custom controls (cont ..)</vt:lpstr>
      <vt:lpstr>Inherit existing controls</vt:lpstr>
      <vt:lpstr>Inherit existing controls (ctn)</vt:lpstr>
      <vt:lpstr>Composite Control</vt:lpstr>
      <vt:lpstr>Step by Step</vt:lpstr>
      <vt:lpstr>Dialog Boxes</vt:lpstr>
      <vt:lpstr>Classification of Dialog Boxes</vt:lpstr>
      <vt:lpstr>INTRODUCTION TO DIALOGBOX</vt:lpstr>
      <vt:lpstr>FEATURES</vt:lpstr>
      <vt:lpstr>MODAL DIALOG BOX</vt:lpstr>
      <vt:lpstr>MODELESS DIALOG BOX</vt:lpstr>
      <vt:lpstr>COMMON DIALOG BOXES</vt:lpstr>
      <vt:lpstr>CommonDialog Class</vt:lpstr>
      <vt:lpstr>COMMON DIALOG CLASS</vt:lpstr>
      <vt:lpstr>ColorDialog Box </vt:lpstr>
      <vt:lpstr>ColorDialog Box</vt:lpstr>
      <vt:lpstr>FontDialog Box</vt:lpstr>
      <vt:lpstr>FontDialog</vt:lpstr>
      <vt:lpstr>OpenFileDialog &amp; SaveFileDialog</vt:lpstr>
      <vt:lpstr>PageSetupDialog Box</vt:lpstr>
      <vt:lpstr>PrintDialog Box</vt:lpstr>
      <vt:lpstr>PrintPreviewDialog</vt:lpstr>
      <vt:lpstr>PrintPreviewDialog</vt:lpstr>
      <vt:lpstr>User-Defined Dialog Box</vt:lpstr>
      <vt:lpstr>CustomDialog </vt:lpstr>
      <vt:lpstr>Retrieving Info from a Dialog Box</vt:lpstr>
      <vt:lpstr>DialogResult Enumeration</vt:lpstr>
    </vt:vector>
  </TitlesOfParts>
  <Company>Home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CONTROLS</dc:title>
  <dc:creator>User</dc:creator>
  <cp:lastModifiedBy>Admin</cp:lastModifiedBy>
  <cp:revision>211</cp:revision>
  <dcterms:created xsi:type="dcterms:W3CDTF">2008-07-27T04:00:29Z</dcterms:created>
  <dcterms:modified xsi:type="dcterms:W3CDTF">2017-06-05T09:36:38Z</dcterms:modified>
</cp:coreProperties>
</file>