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D10"/>
    <a:srgbClr val="FF8181"/>
    <a:srgbClr val="66FF66"/>
    <a:srgbClr val="0000FF"/>
    <a:srgbClr val="FF0303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0" autoAdjust="0"/>
    <p:restoredTop sz="59232" autoAdjust="0"/>
  </p:normalViewPr>
  <p:slideViewPr>
    <p:cSldViewPr>
      <p:cViewPr varScale="1">
        <p:scale>
          <a:sx n="79" d="100"/>
          <a:sy n="79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EB979A-7185-480B-B4C6-7385E3C61FC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297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vi-V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81113" y="4927600"/>
            <a:ext cx="23701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1B65CA7-F5EF-4384-874E-2F0551EEE28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6335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06A78-0C07-46E8-A938-381FCA896BE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394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00BE4-08FC-4E06-9E5E-E7671BC9572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808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 userDrawn="1"/>
        </p:nvGraphicFramePr>
        <p:xfrm>
          <a:off x="8215313" y="285750"/>
          <a:ext cx="8477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Bitmap Image" r:id="rId3" imgW="1380952" imgH="609524" progId="Paint.Picture">
                  <p:embed/>
                </p:oleObj>
              </mc:Choice>
              <mc:Fallback>
                <p:oleObj name="Bitmap Image" r:id="rId3" imgW="138095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285750"/>
                        <a:ext cx="8477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50A67-9B5B-4B5E-ABA5-4DBB9758BF5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3663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08C28-D03B-4401-A958-195E45DF87D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689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7B17-9990-4B54-820B-63FDA840734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454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EE457-9EC0-427A-921E-992E22F22F85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9413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15AD8-8020-4E3E-95BE-BE376C915C1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28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3EFFE-A8D0-43A4-A312-A8DB47A3601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8036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75652-E802-490C-B031-25AF911BCDC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886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F23C2-93F1-49DB-A272-06577D6E206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397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vi-VN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vi-VN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93D5B5D-0DC7-40C7-980D-BCCA25A8FD0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vi-VN" altLang="vi-VN" smtClean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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9D9EB5-652C-42D8-A50A-2AF2CE7EEFB6}" type="slidenum">
              <a:rPr lang="en-US" altLang="vi-V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vi-VN" sz="14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636838"/>
            <a:ext cx="8229600" cy="685800"/>
          </a:xfrm>
        </p:spPr>
        <p:txBody>
          <a:bodyPr/>
          <a:lstStyle/>
          <a:p>
            <a:pPr eaLnBrk="1" hangingPunct="1"/>
            <a:r>
              <a:rPr lang="fr-FR" altLang="vi-VN" sz="3200" b="1" smtClean="0"/>
              <a:t>MDI Applications &amp; Menus</a:t>
            </a:r>
            <a:br>
              <a:rPr lang="fr-FR" altLang="vi-VN" sz="3200" b="1" smtClean="0"/>
            </a:br>
            <a:r>
              <a:rPr lang="fr-FR" altLang="vi-VN" sz="3200" b="1" smtClean="0"/>
              <a:t>ADO.NET &amp; Data Classes</a:t>
            </a:r>
            <a:endParaRPr lang="en-US" altLang="vi-VN" sz="3200" b="1" smtClean="0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Menus System</a:t>
            </a:r>
            <a:endParaRPr lang="vi-VN" altLang="vi-VN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0A6BE-306F-48B6-A03D-748C484BE957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4340" name="Picture 5" descr="PPT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3568700"/>
            <a:ext cx="36417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 descr="PPT9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933700"/>
            <a:ext cx="742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1285875" y="1500188"/>
            <a:ext cx="7664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>
                <a:solidFill>
                  <a:schemeClr val="tx1"/>
                </a:solidFill>
              </a:rPr>
              <a:t>There are two types of menus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vi-VN">
                <a:solidFill>
                  <a:schemeClr val="tx1"/>
                </a:solidFill>
              </a:rPr>
              <a:t> Main menu ( appears on the menu bar of the form )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vi-VN">
                <a:solidFill>
                  <a:schemeClr val="tx1"/>
                </a:solidFill>
              </a:rPr>
              <a:t> Context Menu : popup menu (when right click mouse)</a:t>
            </a:r>
            <a:endParaRPr lang="vi-VN" altLang="vi-V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MenuStrip</a:t>
            </a:r>
            <a:endParaRPr lang="vi-VN" altLang="vi-VN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675CF-4F6C-4E80-8B30-A063A5029331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5363" name="Content Placeholder 4" descr="PPT9C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43000"/>
            <a:ext cx="7215188" cy="2139950"/>
          </a:xfrm>
        </p:spPr>
      </p:pic>
      <p:pic>
        <p:nvPicPr>
          <p:cNvPr id="15365" name="Picture 5" descr="PPT9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3500438"/>
            <a:ext cx="2698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PPT9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429000"/>
            <a:ext cx="590391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ToolStripMenuItem</a:t>
            </a:r>
            <a:endParaRPr lang="vi-VN" altLang="vi-VN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ABE1E-4A3E-48F8-8C6B-5C505D7D7445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625" y="1785938"/>
          <a:ext cx="2405063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63"/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Properties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AllowMerge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LayoutStyle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ShowItemTooltip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Stretch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GetItemAt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MenuActivate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MenuDeactivate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Checked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CheckState</a:t>
                      </a:r>
                      <a:endParaRPr lang="en-US" sz="180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smtClean="0"/>
                        <a:t>Select</a:t>
                      </a:r>
                      <a:endParaRPr lang="en-US" sz="1800"/>
                    </a:p>
                  </a:txBody>
                  <a:tcPr marT="45727" marB="45727"/>
                </a:tc>
              </a:tr>
            </a:tbl>
          </a:graphicData>
        </a:graphic>
      </p:graphicFrame>
      <p:pic>
        <p:nvPicPr>
          <p:cNvPr id="16414" name="Picture 7" descr="PPT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804988"/>
            <a:ext cx="6057900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ContextMenuStrip</a:t>
            </a:r>
            <a:endParaRPr lang="vi-VN" altLang="vi-VN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ED1CF1-BF8E-4EE2-B546-BC3D3F1B9A64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7411" name="Content Placeholder 4" descr="PPTA4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6625" y="2500313"/>
            <a:ext cx="1857375" cy="3352800"/>
          </a:xfr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813" y="2500313"/>
          <a:ext cx="24288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smtClean="0"/>
                        <a:t>Properties</a:t>
                      </a:r>
                      <a:endParaRPr lang="en-US" sz="1800"/>
                    </a:p>
                  </a:txBody>
                  <a:tcPr marL="91439" marR="9143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smtClean="0"/>
                        <a:t>SourceControl</a:t>
                      </a:r>
                      <a:endParaRPr lang="en-US" sz="1800"/>
                    </a:p>
                  </a:txBody>
                  <a:tcPr marL="91439" marR="9143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smtClean="0"/>
                        <a:t>TextDirection</a:t>
                      </a:r>
                      <a:endParaRPr lang="en-US" sz="1800"/>
                    </a:p>
                  </a:txBody>
                  <a:tcPr marL="91439" marR="91439" marT="45733" marB="45733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71875" y="2500313"/>
          <a:ext cx="2143125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5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smtClean="0"/>
                        <a:t>Methods</a:t>
                      </a:r>
                      <a:endParaRPr lang="en-US" sz="1800"/>
                    </a:p>
                  </a:txBody>
                  <a:tcPr marL="91439" marR="91439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smtClean="0"/>
                        <a:t>IsParent</a:t>
                      </a:r>
                      <a:endParaRPr lang="en-US" sz="1800"/>
                    </a:p>
                  </a:txBody>
                  <a:tcPr marL="91439" marR="91439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smtClean="0"/>
                        <a:t>MdiListItem</a:t>
                      </a:r>
                      <a:endParaRPr lang="en-US" sz="1800"/>
                    </a:p>
                  </a:txBody>
                  <a:tcPr marL="91439" marR="91439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smtClean="0"/>
                        <a:t>MenuItems</a:t>
                      </a:r>
                      <a:endParaRPr lang="en-US" sz="1800"/>
                    </a:p>
                  </a:txBody>
                  <a:tcPr marL="91439" marR="91439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smtClean="0"/>
                        <a:t>GetContextMenu</a:t>
                      </a:r>
                      <a:endParaRPr lang="en-US" sz="1800"/>
                    </a:p>
                  </a:txBody>
                  <a:tcPr marL="91439" marR="91439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smtClean="0"/>
                        <a:t>GetMainMenu</a:t>
                      </a:r>
                      <a:endParaRPr lang="en-US" sz="1800"/>
                    </a:p>
                  </a:txBody>
                  <a:tcPr marL="91439" marR="91439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smtClean="0"/>
                        <a:t>MergeMenu</a:t>
                      </a:r>
                      <a:endParaRPr lang="en-US" sz="1800"/>
                    </a:p>
                  </a:txBody>
                  <a:tcPr marL="91439" marR="91439" marT="45714" marB="45714"/>
                </a:tc>
              </a:tr>
            </a:tbl>
          </a:graphicData>
        </a:graphic>
      </p:graphicFrame>
      <p:sp>
        <p:nvSpPr>
          <p:cNvPr id="17441" name="TextBox 7"/>
          <p:cNvSpPr txBox="1">
            <a:spLocks noChangeArrowheads="1"/>
          </p:cNvSpPr>
          <p:nvPr/>
        </p:nvSpPr>
        <p:spPr bwMode="auto">
          <a:xfrm>
            <a:off x="857250" y="1357313"/>
            <a:ext cx="69294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800">
                <a:solidFill>
                  <a:schemeClr val="tx1"/>
                </a:solidFill>
              </a:rPr>
              <a:t> Provide a short cut for accessing menu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800">
                <a:solidFill>
                  <a:schemeClr val="tx1"/>
                </a:solidFill>
              </a:rPr>
              <a:t> Similar to the context menu</a:t>
            </a:r>
            <a:endParaRPr lang="vi-VN" altLang="vi-VN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MainMenu</a:t>
            </a:r>
            <a:endParaRPr lang="vi-VN" altLang="vi-VN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4165DC-F84F-4751-A9A1-97CF426F1B11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" y="1928813"/>
          <a:ext cx="2119313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313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Properties</a:t>
                      </a:r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MenuItems</a:t>
                      </a:r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RightToLeft</a:t>
                      </a:r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SourceControl</a:t>
                      </a:r>
                      <a:endParaRPr lang="en-US" sz="1800"/>
                    </a:p>
                  </a:txBody>
                  <a:tcPr marT="45700" marB="457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14625" y="1928813"/>
          <a:ext cx="2071688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88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smtClean="0"/>
                        <a:t>Methods</a:t>
                      </a:r>
                      <a:endParaRPr lang="en-US" sz="1800"/>
                    </a:p>
                  </a:txBody>
                  <a:tcPr marL="91439" marR="9143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smtClean="0"/>
                        <a:t>GetForm</a:t>
                      </a:r>
                      <a:endParaRPr lang="en-US" sz="1800"/>
                    </a:p>
                  </a:txBody>
                  <a:tcPr marL="91439" marR="9143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smtClean="0"/>
                        <a:t>GetMainMenu</a:t>
                      </a:r>
                      <a:endParaRPr lang="en-US" sz="1800"/>
                    </a:p>
                  </a:txBody>
                  <a:tcPr marL="91439" marR="9143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smtClean="0"/>
                        <a:t>FindMenuItem</a:t>
                      </a:r>
                      <a:endParaRPr lang="en-US" sz="1800"/>
                    </a:p>
                  </a:txBody>
                  <a:tcPr marL="91439" marR="9143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smtClean="0"/>
                        <a:t>Show</a:t>
                      </a:r>
                      <a:endParaRPr lang="en-US" sz="1800"/>
                    </a:p>
                  </a:txBody>
                  <a:tcPr marL="91439" marR="91439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9" marR="91439" marT="45733" marB="45733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86313" y="1928813"/>
          <a:ext cx="2119312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312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Events</a:t>
                      </a:r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Popup</a:t>
                      </a:r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Collapse</a:t>
                      </a:r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00" marB="45700"/>
                </a:tc>
              </a:tr>
            </a:tbl>
          </a:graphicData>
        </a:graphic>
      </p:graphicFrame>
      <p:pic>
        <p:nvPicPr>
          <p:cNvPr id="18476" name="Picture 8" descr="PPTB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786188"/>
            <a:ext cx="67151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7" name="TextBox 8"/>
          <p:cNvSpPr txBox="1">
            <a:spLocks noChangeArrowheads="1"/>
          </p:cNvSpPr>
          <p:nvPr/>
        </p:nvSpPr>
        <p:spPr bwMode="auto">
          <a:xfrm>
            <a:off x="1643063" y="1285875"/>
            <a:ext cx="714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>
                <a:solidFill>
                  <a:schemeClr val="tx1"/>
                </a:solidFill>
              </a:rPr>
              <a:t>Contains a collection of the MenuItem class</a:t>
            </a:r>
            <a:endParaRPr lang="vi-VN" altLang="vi-VN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MenuItems Class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F7C818-DE35-4B66-94FB-8A194B8D8BFE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9459" name="Content Placeholder 4" descr="PPTB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9438" y="1428750"/>
            <a:ext cx="7294562" cy="485775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ToolStrip control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7DCB2E-4047-4F3D-AD73-DE68CBB0FED2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500063" y="1285875"/>
            <a:ext cx="82153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The  ToolStrip control is a new control in .Net Framework 2.0.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The ToolStrip control is used to create the ToolStrip control.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When this control is palced on the form you can add buttons, lables, seperators, combo boxes, and drop down buttons using the ToolStrip control.</a:t>
            </a:r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785813" y="3786188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rgbClr val="FF0000"/>
                </a:solidFill>
              </a:rPr>
              <a:t>Properties </a:t>
            </a:r>
          </a:p>
        </p:txBody>
      </p:sp>
      <p:pic>
        <p:nvPicPr>
          <p:cNvPr id="20486" name="Picture 9" descr="PPT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214688"/>
            <a:ext cx="22875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2938" y="2786063"/>
            <a:ext cx="1535112" cy="9239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cs typeface="Arial" charset="0"/>
              </a:rPr>
              <a:t> ImageList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cs typeface="Arial" charset="0"/>
              </a:rPr>
              <a:t> LayoutStyle</a:t>
            </a:r>
            <a:endParaRPr lang="vi-VN"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7438" y="2786063"/>
            <a:ext cx="1906587" cy="369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cs typeface="Arial" charset="0"/>
              </a:rPr>
              <a:t> GetNextItem(..)</a:t>
            </a:r>
          </a:p>
        </p:txBody>
      </p:sp>
      <p:sp>
        <p:nvSpPr>
          <p:cNvPr id="20489" name="TextBox 8"/>
          <p:cNvSpPr txBox="1">
            <a:spLocks noChangeArrowheads="1"/>
          </p:cNvSpPr>
          <p:nvPr/>
        </p:nvSpPr>
        <p:spPr bwMode="auto">
          <a:xfrm>
            <a:off x="2643188" y="3786188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rgbClr val="FF0000"/>
                </a:solidFill>
              </a:rPr>
              <a:t>Methods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750" y="4643438"/>
            <a:ext cx="1765300" cy="9239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cmpd="dbl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cs typeface="Arial" charset="0"/>
              </a:rPr>
              <a:t> ItemAdded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cs typeface="Arial" charset="0"/>
              </a:rPr>
              <a:t> ItemClicked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latin typeface="Arial" charset="0"/>
                <a:cs typeface="Arial" charset="0"/>
              </a:rPr>
              <a:t> ItemRemoved</a:t>
            </a:r>
            <a:endParaRPr lang="vi-VN">
              <a:latin typeface="Arial" charset="0"/>
              <a:cs typeface="Arial" charset="0"/>
            </a:endParaRPr>
          </a:p>
        </p:txBody>
      </p:sp>
      <p:sp>
        <p:nvSpPr>
          <p:cNvPr id="20491" name="TextBox 8"/>
          <p:cNvSpPr txBox="1">
            <a:spLocks noChangeArrowheads="1"/>
          </p:cNvSpPr>
          <p:nvPr/>
        </p:nvSpPr>
        <p:spPr bwMode="auto">
          <a:xfrm>
            <a:off x="1714500" y="5786438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rgbClr val="FF0000"/>
                </a:solidFill>
              </a:rPr>
              <a:t>Events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ToolStrip control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C960B5-A4A7-439A-B57C-E35A457E6671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21509" name="Content Placeholder 7" descr="PPTBC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8938" y="1214438"/>
            <a:ext cx="6215062" cy="3119437"/>
          </a:xfrm>
        </p:spPr>
      </p:pic>
      <p:pic>
        <p:nvPicPr>
          <p:cNvPr id="21508" name="Picture 5" descr="PPTB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357688"/>
            <a:ext cx="79470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StatusStrip control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86DAE-51A9-41CE-BB8F-0266961DD948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22531" name="Content Placeholder 4" descr="PPTBF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3488" y="3929063"/>
            <a:ext cx="2830512" cy="2071687"/>
          </a:xfrm>
        </p:spPr>
      </p:pic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714375" y="1643063"/>
            <a:ext cx="80724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</a:t>
            </a:r>
            <a:r>
              <a:rPr lang="en-US" altLang="vi-VN" sz="2000">
                <a:solidFill>
                  <a:schemeClr val="tx1"/>
                </a:solidFill>
              </a:rPr>
              <a:t>StatusStrip control is a new control introduced in .Net Framewok 2.0.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000">
                <a:solidFill>
                  <a:schemeClr val="tx1"/>
                </a:solidFill>
              </a:rPr>
              <a:t> The default StatusStrip control has no panel and displayed at the bottom of the form.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2000">
                <a:solidFill>
                  <a:schemeClr val="tx1"/>
                </a:solidFill>
              </a:rPr>
              <a:t> To add panels to a StatusStrip control, you use the </a:t>
            </a:r>
            <a:r>
              <a:rPr lang="en-US" altLang="vi-VN" sz="2000" b="1">
                <a:solidFill>
                  <a:srgbClr val="FF0000"/>
                </a:solidFill>
              </a:rPr>
              <a:t>ToolStripItemCollection.AddRange</a:t>
            </a:r>
            <a:r>
              <a:rPr lang="en-US" altLang="vi-VN" sz="2000">
                <a:solidFill>
                  <a:schemeClr val="tx1"/>
                </a:solidFill>
              </a:rPr>
              <a:t> method, or use the StatusStrip Items Collection Editor at design time.</a:t>
            </a:r>
          </a:p>
        </p:txBody>
      </p:sp>
      <p:pic>
        <p:nvPicPr>
          <p:cNvPr id="22534" name="Picture 8" descr="PPTC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29063"/>
            <a:ext cx="200025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StatusStrip control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A3C1D-2649-4327-B534-D983E8557D34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23555" name="Content Placeholder 4" descr="PPTC4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0750" y="1143000"/>
            <a:ext cx="8223250" cy="2962275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00250" y="4500563"/>
          <a:ext cx="1643063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Properties</a:t>
                      </a:r>
                      <a:endParaRPr lang="en-US" sz="180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LayoutStyle</a:t>
                      </a:r>
                      <a:endParaRPr lang="en-US" sz="180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Stretch</a:t>
                      </a:r>
                      <a:endParaRPr lang="en-US" sz="180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Dock</a:t>
                      </a:r>
                      <a:endParaRPr lang="en-US" sz="1800"/>
                    </a:p>
                  </a:txBody>
                  <a:tcPr marL="91439" marR="91439" marT="45700" marB="4570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14750" y="4500563"/>
          <a:ext cx="1785938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38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Event</a:t>
                      </a:r>
                      <a:endParaRPr lang="en-US" sz="1800"/>
                    </a:p>
                  </a:txBody>
                  <a:tcPr marL="91439" marR="91439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ItemAdded</a:t>
                      </a:r>
                      <a:endParaRPr lang="en-US" sz="1800"/>
                    </a:p>
                  </a:txBody>
                  <a:tcPr marL="91439" marR="91439" marT="45700" marB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Objectives</a:t>
            </a:r>
            <a:endParaRPr lang="vi-VN" altLang="vi-VN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66290-249A-492D-A701-95183749CBC9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642938" y="1643063"/>
            <a:ext cx="77152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3200" dirty="0">
                <a:solidFill>
                  <a:schemeClr val="tx1"/>
                </a:solidFill>
              </a:rPr>
              <a:t> Multiple Document Interface (MDI)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3200" dirty="0">
                <a:solidFill>
                  <a:schemeClr val="tx1"/>
                </a:solidFill>
              </a:rPr>
              <a:t> Menus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3200" dirty="0">
                <a:solidFill>
                  <a:schemeClr val="tx1"/>
                </a:solidFill>
              </a:rPr>
              <a:t> </a:t>
            </a:r>
            <a:r>
              <a:rPr lang="en-US" altLang="vi-VN" sz="3200" dirty="0" err="1">
                <a:solidFill>
                  <a:schemeClr val="tx1"/>
                </a:solidFill>
              </a:rPr>
              <a:t>ToolStrip</a:t>
            </a:r>
            <a:r>
              <a:rPr lang="en-US" altLang="vi-VN" sz="3200" dirty="0">
                <a:solidFill>
                  <a:schemeClr val="tx1"/>
                </a:solidFill>
              </a:rPr>
              <a:t> control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3200" dirty="0">
                <a:solidFill>
                  <a:schemeClr val="tx1"/>
                </a:solidFill>
              </a:rPr>
              <a:t> </a:t>
            </a:r>
            <a:r>
              <a:rPr lang="en-US" altLang="vi-VN" sz="3200" dirty="0" err="1">
                <a:solidFill>
                  <a:schemeClr val="tx1"/>
                </a:solidFill>
              </a:rPr>
              <a:t>StatusStrip</a:t>
            </a:r>
            <a:r>
              <a:rPr lang="en-US" altLang="vi-VN" sz="3200" dirty="0">
                <a:solidFill>
                  <a:schemeClr val="tx1"/>
                </a:solidFill>
              </a:rPr>
              <a:t> control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3200" dirty="0">
                <a:solidFill>
                  <a:schemeClr val="tx1"/>
                </a:solidFill>
              </a:rPr>
              <a:t> ADO.NET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3200" dirty="0">
                <a:solidFill>
                  <a:schemeClr val="tx1"/>
                </a:solidFill>
              </a:rPr>
              <a:t> Data Classes</a:t>
            </a:r>
            <a:endParaRPr lang="vi-VN" altLang="vi-VN" sz="3200" dirty="0">
              <a:solidFill>
                <a:schemeClr val="tx1"/>
              </a:solidFill>
            </a:endParaRPr>
          </a:p>
        </p:txBody>
      </p:sp>
      <p:pic>
        <p:nvPicPr>
          <p:cNvPr id="614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2565400"/>
            <a:ext cx="35623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PPT13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1774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2" descr="PPT1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05400"/>
            <a:ext cx="18176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 descr="PPT1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29200"/>
            <a:ext cx="18383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PPT1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00188"/>
            <a:ext cx="8535987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1600200" y="188640"/>
            <a:ext cx="662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3200" dirty="0">
                <a:solidFill>
                  <a:schemeClr val="bg1"/>
                </a:solidFill>
              </a:rPr>
              <a:t>ADO.NET</a:t>
            </a:r>
          </a:p>
        </p:txBody>
      </p:sp>
      <p:sp>
        <p:nvSpPr>
          <p:cNvPr id="2458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48880-8076-44AE-BE36-56DD46F44E0B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PPT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2362200"/>
            <a:ext cx="5584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241484"/>
            <a:ext cx="6555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800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latin typeface="+mj-lt"/>
                <a:cs typeface="Arial" charset="0"/>
              </a:rPr>
              <a:t>ADO.Net</a:t>
            </a:r>
            <a:r>
              <a:rPr lang="en-US" sz="280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latin typeface="+mj-lt"/>
                <a:cs typeface="Arial" charset="0"/>
              </a:rPr>
              <a:t> Architecture</a:t>
            </a:r>
          </a:p>
        </p:txBody>
      </p:sp>
      <p:pic>
        <p:nvPicPr>
          <p:cNvPr id="25604" name="Picture 4" descr="PPT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5800"/>
            <a:ext cx="44211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PPT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71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PPT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552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304800" y="2362200"/>
            <a:ext cx="3048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000" dirty="0">
                <a:solidFill>
                  <a:schemeClr val="tx1"/>
                </a:solidFill>
              </a:rPr>
              <a:t>The </a:t>
            </a:r>
            <a:r>
              <a:rPr lang="en-US" altLang="vi-VN" sz="2000" dirty="0" err="1">
                <a:solidFill>
                  <a:schemeClr val="tx1"/>
                </a:solidFill>
              </a:rPr>
              <a:t>informationin</a:t>
            </a:r>
            <a:r>
              <a:rPr lang="en-US" altLang="vi-VN" sz="2000" dirty="0">
                <a:solidFill>
                  <a:schemeClr val="tx1"/>
                </a:solidFill>
              </a:rPr>
              <a:t> the database is stored in such  a way that it is easier to access, manage, and update the data.</a:t>
            </a:r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304800" y="4572000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chemeClr val="tx1"/>
                </a:solidFill>
              </a:rPr>
              <a:t>Data from the database  can be accessed using any one of the following  architectures. </a:t>
            </a:r>
          </a:p>
        </p:txBody>
      </p:sp>
      <p:sp>
        <p:nvSpPr>
          <p:cNvPr id="2560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5BF062-1E94-4FA5-8517-871B101D331D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PPT1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2895600"/>
            <a:ext cx="70548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2" descr="PPT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9200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2D8C5F-32A0-4DFB-8D99-D071F0FE4196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600200" y="188640"/>
            <a:ext cx="6629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3200" dirty="0">
                <a:solidFill>
                  <a:schemeClr val="bg1"/>
                </a:solidFill>
              </a:rPr>
              <a:t>ADO.NET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PPT1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705600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91680" y="188640"/>
            <a:ext cx="6480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" charset="0"/>
                <a:cs typeface="Arial" charset="0"/>
              </a:rPr>
              <a:t>Features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D15258-7752-4786-9744-9FB87A0C9351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PT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2371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PPT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7169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2786063" y="214313"/>
            <a:ext cx="4741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3200">
                <a:solidFill>
                  <a:schemeClr val="bg1"/>
                </a:solidFill>
              </a:rPr>
              <a:t>Data Access Architecture</a:t>
            </a:r>
            <a:endParaRPr lang="vi-VN" altLang="vi-VN" sz="3200">
              <a:solidFill>
                <a:schemeClr val="bg1"/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51B7A-E1C0-4E25-BE2B-793FC45BB000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PPT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0800"/>
            <a:ext cx="57388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PPT2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168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2643188" y="214313"/>
            <a:ext cx="534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3200">
                <a:solidFill>
                  <a:schemeClr val="bg1"/>
                </a:solidFill>
              </a:rPr>
              <a:t>Different Data Access Model</a:t>
            </a:r>
            <a:endParaRPr lang="vi-VN" altLang="vi-VN" sz="3200">
              <a:solidFill>
                <a:schemeClr val="bg1"/>
              </a:solidFill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8BE5FB-9D2D-4E82-BFAC-7B9C5A732866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PPT2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93900"/>
            <a:ext cx="428625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PPT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5350"/>
            <a:ext cx="454342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2786063" y="214313"/>
            <a:ext cx="5219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3200">
                <a:solidFill>
                  <a:schemeClr val="bg1"/>
                </a:solidFill>
              </a:rPr>
              <a:t>Advantages of ADO.Net 2.0</a:t>
            </a:r>
            <a:endParaRPr lang="vi-VN" altLang="vi-VN" sz="3200">
              <a:solidFill>
                <a:schemeClr val="bg1"/>
              </a:solidFill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4F9FA-B15E-4273-9EF2-6B5CDF4704E5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PPT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143000"/>
            <a:ext cx="3643313" cy="31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500063" y="1285875"/>
            <a:ext cx="42862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 b="1">
                <a:solidFill>
                  <a:schemeClr val="tx1"/>
                </a:solidFill>
              </a:rPr>
              <a:t> </a:t>
            </a:r>
            <a:r>
              <a:rPr lang="en-US" altLang="vi-VN" b="1">
                <a:solidFill>
                  <a:schemeClr val="tx1"/>
                </a:solidFill>
              </a:rPr>
              <a:t>ADO uses connected data access approach. In this approach connection to a database is established when requested by an application.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b="1">
                <a:solidFill>
                  <a:schemeClr val="tx1"/>
                </a:solidFill>
              </a:rPr>
              <a:t> This connection is kept open till the application is closed.</a:t>
            </a:r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2000250" y="214313"/>
            <a:ext cx="675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>
                <a:solidFill>
                  <a:schemeClr val="bg1"/>
                </a:solidFill>
              </a:rPr>
              <a:t>Connected vs Disconnected Data Access</a:t>
            </a:r>
            <a:endParaRPr lang="vi-VN" altLang="vi-VN" sz="2800">
              <a:solidFill>
                <a:schemeClr val="bg1"/>
              </a:solidFill>
            </a:endParaRPr>
          </a:p>
        </p:txBody>
      </p:sp>
      <p:pic>
        <p:nvPicPr>
          <p:cNvPr id="31749" name="Picture 6" descr="PPT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03763"/>
            <a:ext cx="56753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00" y="5357813"/>
            <a:ext cx="16430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ADO.net 2.0</a:t>
            </a:r>
            <a:endParaRPr lang="vi-VN"/>
          </a:p>
        </p:txBody>
      </p:sp>
      <p:sp>
        <p:nvSpPr>
          <p:cNvPr id="317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B2A5D1-FACA-4F4A-A27C-8EBE6277C65F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PPT3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428875"/>
            <a:ext cx="37020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1907704" y="214313"/>
            <a:ext cx="626469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3200" dirty="0">
                <a:solidFill>
                  <a:schemeClr val="bg1"/>
                </a:solidFill>
              </a:rPr>
              <a:t>Data Provider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928688" y="1285875"/>
            <a:ext cx="742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Used for providing and maintaining connection to   the Database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Allows to perform different operations in the database</a:t>
            </a:r>
            <a:endParaRPr lang="vi-VN" altLang="vi-VN">
              <a:solidFill>
                <a:schemeClr val="tx1"/>
              </a:solidFill>
            </a:endParaRPr>
          </a:p>
        </p:txBody>
      </p:sp>
      <p:pic>
        <p:nvPicPr>
          <p:cNvPr id="32773" name="Picture 5" descr="PPT6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286250"/>
            <a:ext cx="667861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7ACC62-9A75-424A-B0A8-8AEA9B4CCF77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PPT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73163"/>
            <a:ext cx="5867400" cy="568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228600" y="2209800"/>
            <a:ext cx="289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chemeClr val="tx1"/>
                </a:solidFill>
              </a:rPr>
              <a:t>ADO.NET provides two components to access and manipulate data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vi-VN" sz="1800" b="1">
              <a:solidFill>
                <a:schemeClr val="tx1"/>
              </a:solidFill>
            </a:endParaRPr>
          </a:p>
        </p:txBody>
      </p:sp>
      <p:pic>
        <p:nvPicPr>
          <p:cNvPr id="33796" name="Picture 4" descr="PPT4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40433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09800" y="152400"/>
            <a:ext cx="4450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latin typeface="Arial" charset="0"/>
                <a:cs typeface="Arial" charset="0"/>
              </a:rPr>
              <a:t>ADO.Net</a:t>
            </a:r>
            <a:endParaRPr lang="en-US" sz="32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latin typeface="Arial" charset="0"/>
              <a:cs typeface="Arial" charset="0"/>
            </a:endParaRPr>
          </a:p>
        </p:txBody>
      </p:sp>
      <p:pic>
        <p:nvPicPr>
          <p:cNvPr id="33798" name="Picture 6" descr="PPT3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42449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C261C-EB67-4DB2-858F-E3737E50AF98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Windows Form</a:t>
            </a:r>
            <a:endParaRPr lang="vi-VN" altLang="vi-VN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7A516A-B43D-4941-B11D-6A448FB0E5EF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7172" name="Picture 5" descr="PPT1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857500"/>
            <a:ext cx="5572125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1214438" y="1357313"/>
            <a:ext cx="46339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chemeClr val="tx1"/>
                </a:solidFill>
              </a:rPr>
              <a:t>There are basically two types of document :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vi-VN" sz="1800">
                <a:solidFill>
                  <a:schemeClr val="tx1"/>
                </a:solidFill>
              </a:rPr>
              <a:t> Single Document Interface (SDI)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vi-VN" sz="1800">
                <a:solidFill>
                  <a:schemeClr val="tx1"/>
                </a:solidFill>
              </a:rPr>
              <a:t> Multiple Document Interface (MDI)</a:t>
            </a: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PPT4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00188"/>
            <a:ext cx="392906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14480" y="214290"/>
            <a:ext cx="688598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cs typeface="Arial" charset="0"/>
              </a:rPr>
              <a:t>Data Access Component - DataSet</a:t>
            </a:r>
          </a:p>
        </p:txBody>
      </p:sp>
      <p:pic>
        <p:nvPicPr>
          <p:cNvPr id="34820" name="Picture 1" descr="PPT4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073150"/>
            <a:ext cx="5524500" cy="54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04804B-94C7-4428-A5FE-1727B3298011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PT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928813"/>
            <a:ext cx="8580437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1720" y="205339"/>
            <a:ext cx="4824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" charset="0"/>
                <a:cs typeface="Arial" charset="0"/>
              </a:rPr>
              <a:t>Connection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928688" y="4643438"/>
            <a:ext cx="7837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chemeClr val="tx1"/>
                </a:solidFill>
              </a:rPr>
              <a:t>string strConnect = </a:t>
            </a:r>
            <a:r>
              <a:rPr lang="en-US" altLang="vi-VN" sz="2000">
                <a:solidFill>
                  <a:srgbClr val="FF0000"/>
                </a:solidFill>
              </a:rPr>
              <a:t>“server=(local);database=pubs;uid=sa;pwd=sa”;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000">
                <a:solidFill>
                  <a:srgbClr val="FF0000"/>
                </a:solidFill>
              </a:rPr>
              <a:t>SqlConnection</a:t>
            </a:r>
            <a:r>
              <a:rPr lang="en-US" altLang="vi-VN" sz="2000">
                <a:solidFill>
                  <a:schemeClr val="tx1"/>
                </a:solidFill>
              </a:rPr>
              <a:t> con = new SqlConnection(strConnect); </a:t>
            </a:r>
            <a:endParaRPr lang="vi-VN" altLang="vi-VN" sz="2000">
              <a:solidFill>
                <a:schemeClr val="tx1"/>
              </a:solidFill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11B374-5058-491E-B861-50166A3E0E60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5965CD-2F6A-4869-9CAD-BB5885F17F18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714375"/>
            <a:ext cx="8831262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 descr="PPT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428875"/>
            <a:ext cx="86645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2" descr="PPT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34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28794" y="142852"/>
            <a:ext cx="436529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cs typeface="Arial" charset="0"/>
              </a:rPr>
              <a:t>SqlConnection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" y="3214688"/>
            <a:ext cx="1857375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/>
              <a:t>ConnectionString</a:t>
            </a:r>
            <a:endParaRPr lang="vi-VN" sz="1600"/>
          </a:p>
        </p:txBody>
      </p:sp>
      <p:sp>
        <p:nvSpPr>
          <p:cNvPr id="7" name="Rectangle 6"/>
          <p:cNvSpPr/>
          <p:nvPr/>
        </p:nvSpPr>
        <p:spPr>
          <a:xfrm>
            <a:off x="571500" y="3714750"/>
            <a:ext cx="1857375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/>
              <a:t>State</a:t>
            </a:r>
            <a:endParaRPr lang="vi-VN" sz="1600" b="1"/>
          </a:p>
        </p:txBody>
      </p:sp>
      <p:sp>
        <p:nvSpPr>
          <p:cNvPr id="8" name="Rectangle 7"/>
          <p:cNvSpPr/>
          <p:nvPr/>
        </p:nvSpPr>
        <p:spPr>
          <a:xfrm>
            <a:off x="571500" y="4143375"/>
            <a:ext cx="1857375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/>
              <a:t>Close</a:t>
            </a:r>
            <a:endParaRPr lang="vi-VN" sz="1600" b="1"/>
          </a:p>
        </p:txBody>
      </p:sp>
      <p:sp>
        <p:nvSpPr>
          <p:cNvPr id="9" name="Rectangle 8"/>
          <p:cNvSpPr/>
          <p:nvPr/>
        </p:nvSpPr>
        <p:spPr>
          <a:xfrm>
            <a:off x="571500" y="4643438"/>
            <a:ext cx="1857375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/>
              <a:t>CreateCommand</a:t>
            </a:r>
            <a:endParaRPr lang="vi-VN" sz="1600" b="1"/>
          </a:p>
        </p:txBody>
      </p:sp>
      <p:sp>
        <p:nvSpPr>
          <p:cNvPr id="11" name="Rectangle 10"/>
          <p:cNvSpPr/>
          <p:nvPr/>
        </p:nvSpPr>
        <p:spPr>
          <a:xfrm>
            <a:off x="571500" y="5357813"/>
            <a:ext cx="1857375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/>
              <a:t>Open</a:t>
            </a:r>
            <a:endParaRPr lang="vi-VN" sz="1600" b="1"/>
          </a:p>
        </p:txBody>
      </p:sp>
      <p:sp>
        <p:nvSpPr>
          <p:cNvPr id="12" name="Rectangle 11"/>
          <p:cNvSpPr/>
          <p:nvPr/>
        </p:nvSpPr>
        <p:spPr>
          <a:xfrm>
            <a:off x="571500" y="5929313"/>
            <a:ext cx="1857375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/>
              <a:t>StateChange</a:t>
            </a:r>
            <a:endParaRPr lang="vi-VN" sz="1600" b="1"/>
          </a:p>
        </p:txBody>
      </p:sp>
      <p:sp>
        <p:nvSpPr>
          <p:cNvPr id="37899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18073-546A-4DEF-A94A-6AD65DAD5ADC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4"/>
          <p:cNvSpPr txBox="1">
            <a:spLocks noChangeArrowheads="1"/>
          </p:cNvSpPr>
          <p:nvPr/>
        </p:nvSpPr>
        <p:spPr bwMode="auto">
          <a:xfrm>
            <a:off x="2857500" y="214313"/>
            <a:ext cx="3373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3200">
                <a:solidFill>
                  <a:schemeClr val="bg1"/>
                </a:solidFill>
              </a:rPr>
              <a:t>Command Object</a:t>
            </a:r>
            <a:endParaRPr lang="vi-VN" altLang="vi-VN" sz="3200">
              <a:solidFill>
                <a:schemeClr val="bg1"/>
              </a:solidFill>
            </a:endParaRP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857250" y="1071563"/>
            <a:ext cx="7540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Allows make a call to a stored procedure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Execute SQL statements : INSERT , DELETE , UPDATE and SELECT</a:t>
            </a: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38916" name="Picture 1" descr="PPT5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785938"/>
            <a:ext cx="6958013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8BD4F0-33E1-44AC-BFB9-4E5A4DA7D38D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 descr="PPT6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4000500"/>
            <a:ext cx="78136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2" descr="PPT6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01040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71670" y="142852"/>
            <a:ext cx="3966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cs typeface="Arial" charset="0"/>
              </a:rPr>
              <a:t>SqlCommand class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B626E-ECB4-45FC-B2D2-FF58C2F2C02C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152400"/>
            <a:ext cx="30572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6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cs typeface="Arial" charset="0"/>
              </a:rPr>
              <a:t>DataAdapter 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500063" y="1214438"/>
            <a:ext cx="82867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</a:t>
            </a:r>
            <a:r>
              <a:rPr lang="en-US" altLang="vi-VN" sz="2000">
                <a:solidFill>
                  <a:schemeClr val="tx1"/>
                </a:solidFill>
              </a:rPr>
              <a:t>A bridge between a DataSet and a DataSource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chemeClr val="tx1"/>
                </a:solidFill>
              </a:rPr>
              <a:t> Fill() method to fill DataSet from DataSource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chemeClr val="tx1"/>
                </a:solidFill>
              </a:rPr>
              <a:t> Update() method used to INSERT,UPDATE or DELETE data from DataSource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chemeClr val="tx1"/>
                </a:solidFill>
              </a:rPr>
              <a:t> There are many kinds of DataAdapter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chemeClr val="tx1"/>
                </a:solidFill>
              </a:rPr>
              <a:t> </a:t>
            </a:r>
            <a:r>
              <a:rPr lang="en-US" altLang="vi-VN" sz="2000">
                <a:solidFill>
                  <a:srgbClr val="C00000"/>
                </a:solidFill>
              </a:rPr>
              <a:t>OleDbDataAdapter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rgbClr val="C00000"/>
                </a:solidFill>
              </a:rPr>
              <a:t> SqlDataAdapter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rgbClr val="C00000"/>
                </a:solidFill>
              </a:rPr>
              <a:t> OdbcDataAdapter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vi-VN" sz="2000">
                <a:solidFill>
                  <a:srgbClr val="C00000"/>
                </a:solidFill>
              </a:rPr>
              <a:t> OracleDataAdapter</a:t>
            </a:r>
            <a:endParaRPr lang="vi-VN" altLang="vi-VN" sz="2000">
              <a:solidFill>
                <a:srgbClr val="C00000"/>
              </a:solidFill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endParaRPr lang="vi-VN" altLang="vi-VN" sz="1800">
              <a:solidFill>
                <a:schemeClr val="tx1"/>
              </a:solidFill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40964" name="Picture 1" descr="PPT6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143375"/>
            <a:ext cx="81962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4400B9-45A7-4275-BF90-BEC5E62E5386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 descr="PPT6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478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71670" y="142852"/>
            <a:ext cx="5181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600" b="1">
                <a:ln w="19050">
                  <a:solidFill>
                    <a:srgbClr val="12449E">
                      <a:tint val="1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cs typeface="Arial" charset="0"/>
              </a:rPr>
              <a:t>DataReader</a:t>
            </a:r>
          </a:p>
        </p:txBody>
      </p:sp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1000125" y="2928938"/>
            <a:ext cx="6129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rgbClr val="C00000"/>
                </a:solidFill>
              </a:rPr>
              <a:t>SqlDataReader reader = commandObj . ExecuteReader();</a:t>
            </a:r>
            <a:endParaRPr lang="vi-VN" altLang="vi-VN" sz="1800">
              <a:solidFill>
                <a:srgbClr val="C00000"/>
              </a:solidFill>
            </a:endParaRPr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500063" y="3571875"/>
            <a:ext cx="78581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1800">
                <a:solidFill>
                  <a:schemeClr val="tx1"/>
                </a:solidFill>
              </a:rPr>
              <a:t> </a:t>
            </a:r>
            <a:r>
              <a:rPr lang="en-US" altLang="vi-VN">
                <a:solidFill>
                  <a:schemeClr val="tx1"/>
                </a:solidFill>
              </a:rPr>
              <a:t>Increase the application performace by reading only one row at a time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>
                <a:solidFill>
                  <a:schemeClr val="tx1"/>
                </a:solidFill>
              </a:rPr>
              <a:t> However the DataReader object requires an exclusive use of an open connection object fot its whole life span</a:t>
            </a:r>
            <a:endParaRPr lang="vi-VN" altLang="vi-VN">
              <a:solidFill>
                <a:schemeClr val="tx1"/>
              </a:solidFill>
            </a:endParaRPr>
          </a:p>
        </p:txBody>
      </p:sp>
      <p:sp>
        <p:nvSpPr>
          <p:cNvPr id="4199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8A43D-6F1F-4FE1-ABF2-B7FDE8BC8182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Data Classes</a:t>
            </a:r>
            <a:endParaRPr lang="vi-VN" altLang="vi-VN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8F3B12-EA3F-4193-94EB-82FEEFCD33C1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642938" y="1643063"/>
            <a:ext cx="77152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 sz="3200">
                <a:solidFill>
                  <a:schemeClr val="tx1"/>
                </a:solidFill>
              </a:rPr>
              <a:t> Data Classes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vi-VN" sz="3200">
                <a:solidFill>
                  <a:srgbClr val="C00000"/>
                </a:solidFill>
              </a:rPr>
              <a:t> DataAdapter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vi-VN" sz="3200">
                <a:solidFill>
                  <a:srgbClr val="C00000"/>
                </a:solidFill>
              </a:rPr>
              <a:t> DataReader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vi-VN" sz="3200">
                <a:solidFill>
                  <a:srgbClr val="C00000"/>
                </a:solidFill>
              </a:rPr>
              <a:t> DataSet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vi-VN" sz="3200">
                <a:solidFill>
                  <a:srgbClr val="C00000"/>
                </a:solidFill>
              </a:rPr>
              <a:t> DataTable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DataAdapter Properties</a:t>
            </a:r>
            <a:endParaRPr lang="vi-VN" altLang="vi-VN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541470-2C3A-46BF-87F7-4C9FA204DE1C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44036" name="Picture 5" descr="PPT847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43000"/>
            <a:ext cx="88582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Advantages of MDI Applications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3218A2-402A-4D50-8DBB-59E24001DE8E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8195" name="Content Placeholder 4" descr="PPT1D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1285875"/>
            <a:ext cx="8147050" cy="3000375"/>
          </a:xfrm>
        </p:spPr>
      </p:pic>
      <p:pic>
        <p:nvPicPr>
          <p:cNvPr id="8197" name="Picture 5" descr="PPT1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85938"/>
            <a:ext cx="4357688" cy="45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PPTC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357688"/>
            <a:ext cx="26463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Demo</a:t>
            </a:r>
            <a:endParaRPr lang="vi-VN" altLang="vi-VN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56D14-C6FD-46C4-8FBC-93BD1687D6A7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45060" name="Picture 4" descr="PPT49B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8486"/>
            <a:ext cx="6186488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 descr="PPT182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2" y="1196752"/>
            <a:ext cx="321468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1447800" y="5865018"/>
            <a:ext cx="699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dirty="0" err="1">
                <a:solidFill>
                  <a:schemeClr val="tx1"/>
                </a:solidFill>
              </a:rPr>
              <a:t>SqlDataAdapter</a:t>
            </a:r>
            <a:r>
              <a:rPr lang="en-US" altLang="vi-VN" sz="1800" dirty="0">
                <a:solidFill>
                  <a:schemeClr val="tx1"/>
                </a:solidFill>
              </a:rPr>
              <a:t> is the best way to load data from server to </a:t>
            </a:r>
            <a:r>
              <a:rPr lang="en-US" altLang="vi-VN" sz="1800" dirty="0" err="1">
                <a:solidFill>
                  <a:schemeClr val="tx1"/>
                </a:solidFill>
              </a:rPr>
              <a:t>DataSet</a:t>
            </a:r>
            <a:endParaRPr lang="vi-VN" altLang="vi-V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SqlDataAdapter : properties - Events</a:t>
            </a:r>
            <a:endParaRPr lang="vi-VN" altLang="vi-VN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AD6B0-C8A0-4DDA-A09B-A280B25DAAE9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5" name="Picture 4" descr="PPT243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857250"/>
            <a:ext cx="678656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4438" y="5286375"/>
            <a:ext cx="7321550" cy="14779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SqlDataAdapter  </a:t>
            </a: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dataAdapt</a:t>
            </a:r>
            <a:r>
              <a:rPr lang="en-US">
                <a:latin typeface="Arial" charset="0"/>
                <a:cs typeface="Arial" charset="0"/>
              </a:rPr>
              <a:t> = new SqlDataAdapter();</a:t>
            </a:r>
          </a:p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SqlCommand </a:t>
            </a: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cmd</a:t>
            </a:r>
            <a:r>
              <a:rPr lang="en-US">
                <a:latin typeface="Arial" charset="0"/>
                <a:cs typeface="Arial" charset="0"/>
              </a:rPr>
              <a:t> = new SqlCommand(“Select * from authors” , con);</a:t>
            </a:r>
          </a:p>
          <a:p>
            <a:pPr>
              <a:defRPr/>
            </a:pP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dataAdapt</a:t>
            </a:r>
            <a:r>
              <a:rPr lang="en-US">
                <a:latin typeface="Arial" charset="0"/>
                <a:cs typeface="Arial" charset="0"/>
              </a:rPr>
              <a:t>.SelectCommand  = </a:t>
            </a: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cmd</a:t>
            </a:r>
            <a:r>
              <a:rPr lang="en-US">
                <a:latin typeface="Arial" charset="0"/>
                <a:cs typeface="Arial" charset="0"/>
              </a:rPr>
              <a:t> ; </a:t>
            </a:r>
          </a:p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DataSet </a:t>
            </a: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ds </a:t>
            </a:r>
            <a:r>
              <a:rPr lang="en-US">
                <a:latin typeface="Arial" charset="0"/>
                <a:cs typeface="Arial" charset="0"/>
              </a:rPr>
              <a:t>= new DataSet();</a:t>
            </a:r>
          </a:p>
          <a:p>
            <a:pPr>
              <a:defRPr/>
            </a:pP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dataAdapt.</a:t>
            </a:r>
            <a:r>
              <a:rPr lang="en-US">
                <a:latin typeface="Arial" charset="0"/>
                <a:cs typeface="Arial" charset="0"/>
              </a:rPr>
              <a:t>Fill(ds);</a:t>
            </a:r>
            <a:endParaRPr lang="vi-VN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2725" y="1571625"/>
            <a:ext cx="1785938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600"/>
              <a:t>DeleteComman</a:t>
            </a:r>
            <a:r>
              <a:rPr lang="en-AU"/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88" y="2286000"/>
            <a:ext cx="1785937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600"/>
              <a:t>InsertComman</a:t>
            </a:r>
            <a:r>
              <a:rPr lang="en-AU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0188" y="2928938"/>
            <a:ext cx="1785937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600"/>
              <a:t>SelectComman</a:t>
            </a:r>
            <a:r>
              <a:rPr lang="en-AU"/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0188" y="3571875"/>
            <a:ext cx="1857375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600"/>
              <a:t>UpdateComman</a:t>
            </a:r>
            <a:r>
              <a:rPr lang="en-AU"/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00188" y="4214813"/>
            <a:ext cx="1714500" cy="285750"/>
          </a:xfrm>
          <a:prstGeom prst="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b="1"/>
              <a:t>RowUpdate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0188" y="4714875"/>
            <a:ext cx="1714500" cy="285750"/>
          </a:xfrm>
          <a:prstGeom prst="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b="1"/>
              <a:t>RowUpdating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OleDbDataAdapter</a:t>
            </a:r>
            <a:endParaRPr lang="vi-VN" altLang="vi-VN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FAADEF-5F61-4E40-961C-54B6A9414D20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47108" name="Picture 4" descr="PPT30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00375"/>
            <a:ext cx="46672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571500" y="1428750"/>
            <a:ext cx="807243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>
                <a:solidFill>
                  <a:schemeClr val="tx1"/>
                </a:solidFill>
              </a:rPr>
              <a:t> Used to connect  to multiple  databses such as : SQLServer , Access , Oracle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>
                <a:solidFill>
                  <a:schemeClr val="tx1"/>
                </a:solidFill>
              </a:rPr>
              <a:t> Exists in the namespace :  System.Data.OleDb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vi-VN">
                <a:solidFill>
                  <a:schemeClr val="tx1"/>
                </a:solidFill>
              </a:rPr>
              <a:t> Have the same properties and events as SqlDataAdapter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SqlDataReader class</a:t>
            </a:r>
            <a:endParaRPr lang="vi-VN" altLang="vi-VN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A06DE6-DEC7-4C84-A87F-3A94B9693138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48132" name="Picture 6" descr="PPTAB6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4286250"/>
            <a:ext cx="3556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8"/>
          <p:cNvSpPr txBox="1">
            <a:spLocks noChangeArrowheads="1"/>
          </p:cNvSpPr>
          <p:nvPr/>
        </p:nvSpPr>
        <p:spPr bwMode="auto">
          <a:xfrm>
            <a:off x="5286375" y="1643063"/>
            <a:ext cx="3643313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</a:t>
            </a:r>
            <a:r>
              <a:rPr lang="en-US" altLang="vi-VN" sz="1600">
                <a:solidFill>
                  <a:schemeClr val="tx1"/>
                </a:solidFill>
              </a:rPr>
              <a:t>Used to read data from SQL Server in a sequential manner and have some properties 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vi-VN" sz="1600">
                <a:solidFill>
                  <a:srgbClr val="FF0000"/>
                </a:solidFill>
              </a:rPr>
              <a:t> Forward-only -  Read Only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vi-VN" sz="1600">
                <a:solidFill>
                  <a:srgbClr val="FF0000"/>
                </a:solidFill>
              </a:rPr>
              <a:t> Get it by call the ExecuteReader() method of  SqlCommand object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vi-VN" sz="1600">
                <a:solidFill>
                  <a:srgbClr val="FF0000"/>
                </a:solidFill>
              </a:rPr>
              <a:t> Read data by Read() method</a:t>
            </a:r>
            <a:endParaRPr lang="vi-VN" altLang="vi-VN" sz="1600">
              <a:solidFill>
                <a:srgbClr val="FF0000"/>
              </a:solidFill>
            </a:endParaRPr>
          </a:p>
        </p:txBody>
      </p:sp>
      <p:pic>
        <p:nvPicPr>
          <p:cNvPr id="48134" name="Picture 9" descr="PPTFDE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143125"/>
            <a:ext cx="5143500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8625" y="2857500"/>
            <a:ext cx="1500188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/>
              <a:t>FieldCount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625" y="3571875"/>
            <a:ext cx="1500188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/>
              <a:t>HasRow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625" y="4286250"/>
            <a:ext cx="1500188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/>
              <a:t>IsClosed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625" y="4929188"/>
            <a:ext cx="1500188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/>
              <a:t>Item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625" y="5572125"/>
            <a:ext cx="15001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/>
              <a:t>RecordsAffected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SqlDataReader : Method</a:t>
            </a:r>
            <a:endParaRPr lang="vi-VN" altLang="vi-VN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C995D-B692-425A-9321-5F11AD501DA9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49156" name="Picture 4" descr="PPTE5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08963"/>
            <a:ext cx="66294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PPTA22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725144"/>
            <a:ext cx="4500562" cy="191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 descr="PPT95F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941167"/>
            <a:ext cx="4470400" cy="14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DataSet</a:t>
            </a:r>
            <a:endParaRPr lang="vi-VN" altLang="vi-VN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EC2BF-4083-4A96-AE45-9F7640EB1F61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1000125" y="1428750"/>
            <a:ext cx="66436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A representation of a database in cached-memory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Included datatable and relation and contrains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chemeClr val="tx1"/>
                </a:solidFill>
              </a:rPr>
              <a:t>  </a:t>
            </a:r>
            <a:r>
              <a:rPr lang="en-US" altLang="vi-VN" sz="1800" b="1" u="sng">
                <a:solidFill>
                  <a:schemeClr val="tx1"/>
                </a:solidFill>
              </a:rPr>
              <a:t>Ex </a:t>
            </a:r>
            <a:r>
              <a:rPr lang="en-US" altLang="vi-VN" sz="1800">
                <a:solidFill>
                  <a:schemeClr val="tx1"/>
                </a:solidFill>
              </a:rPr>
              <a:t>:  DataSet   </a:t>
            </a:r>
            <a:r>
              <a:rPr lang="en-US" altLang="vi-VN" sz="1800">
                <a:solidFill>
                  <a:srgbClr val="FF0000"/>
                </a:solidFill>
              </a:rPr>
              <a:t>ds</a:t>
            </a:r>
            <a:r>
              <a:rPr lang="en-US" altLang="vi-VN" sz="1800">
                <a:solidFill>
                  <a:schemeClr val="tx1"/>
                </a:solidFill>
              </a:rPr>
              <a:t> = new DataSet()</a:t>
            </a: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50181" name="Picture 5" descr="PPTDE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194050"/>
            <a:ext cx="37861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 descr="PPTD0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489200"/>
            <a:ext cx="5070475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Method – Kind of DataSet</a:t>
            </a:r>
            <a:endParaRPr lang="vi-VN" altLang="vi-VN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6DB622-9526-4DEA-8E72-23A0973B5672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51204" name="Picture 5" descr="PPTB1B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071563"/>
            <a:ext cx="51292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285750" y="2000250"/>
            <a:ext cx="36242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 u="sng">
                <a:solidFill>
                  <a:schemeClr val="tx1"/>
                </a:solidFill>
              </a:rPr>
              <a:t>TypeDataSet 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vi-VN" sz="1800">
                <a:solidFill>
                  <a:schemeClr val="tx1"/>
                </a:solidFill>
              </a:rPr>
              <a:t>Have a schema : .xsd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 u="sng">
                <a:solidFill>
                  <a:schemeClr val="tx1"/>
                </a:solidFill>
              </a:rPr>
              <a:t>UntypeDataSet 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vi-VN" sz="1800">
                <a:solidFill>
                  <a:schemeClr val="tx1"/>
                </a:solidFill>
              </a:rPr>
              <a:t>Create by a code 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>
                <a:solidFill>
                  <a:schemeClr val="tx1"/>
                </a:solidFill>
              </a:rPr>
              <a:t>DataSet A = new DataSet()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 u="sng">
                <a:solidFill>
                  <a:schemeClr val="tx1"/>
                </a:solidFill>
              </a:rPr>
              <a:t>Navigate Record 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>
                <a:solidFill>
                  <a:schemeClr val="tx1"/>
                </a:solidFill>
              </a:rPr>
              <a:t>Using </a:t>
            </a:r>
            <a:r>
              <a:rPr lang="en-US" altLang="vi-VN" sz="1800">
                <a:solidFill>
                  <a:srgbClr val="FF0000"/>
                </a:solidFill>
              </a:rPr>
              <a:t>Binding source </a:t>
            </a:r>
            <a:r>
              <a:rPr lang="en-US" altLang="vi-VN" sz="1800">
                <a:solidFill>
                  <a:schemeClr val="tx1"/>
                </a:solidFill>
              </a:rPr>
              <a:t>class and use some methods of this class as 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vi-VN" sz="1800">
              <a:solidFill>
                <a:schemeClr val="tx1"/>
              </a:solidFill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vi-VN" sz="1800">
                <a:solidFill>
                  <a:schemeClr val="tx1"/>
                </a:solidFill>
              </a:rPr>
              <a:t> MoveFirst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vi-VN" sz="1800">
                <a:solidFill>
                  <a:schemeClr val="tx1"/>
                </a:solidFill>
              </a:rPr>
              <a:t> MoveLast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vi-VN" sz="1800">
                <a:solidFill>
                  <a:schemeClr val="tx1"/>
                </a:solidFill>
              </a:rPr>
              <a:t> MoveNext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vi-VN" sz="1800">
                <a:solidFill>
                  <a:schemeClr val="tx1"/>
                </a:solidFill>
              </a:rPr>
              <a:t> MovePrevious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n-US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DataSet and XML</a:t>
            </a:r>
            <a:endParaRPr lang="vi-VN" altLang="vi-VN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7062A5-7AB1-4593-BACC-A2CAF3696976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1214438" y="1428750"/>
            <a:ext cx="675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 b="1">
                <a:solidFill>
                  <a:schemeClr val="tx1"/>
                </a:solidFill>
              </a:rPr>
              <a:t>DataSet can fetch data from a XML file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ReadXML(string path) : read XML file to DataSet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WriteXML(string path) : save the content DataSet to a XML file </a:t>
            </a: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52229" name="Picture 5" descr="PPT13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928938"/>
            <a:ext cx="52673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6" descr="PPTCB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5717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DataTable class</a:t>
            </a:r>
            <a:endParaRPr lang="vi-VN" altLang="vi-VN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544599-FAD3-479C-A68A-E93693D15207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14375" y="1357313"/>
            <a:ext cx="5522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Represent a table in DataSet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Have a constraint objects that ensure data integrity</a:t>
            </a: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53253" name="Picture 5" descr="PPT7C1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57500"/>
            <a:ext cx="67691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642938" y="2428875"/>
            <a:ext cx="2143125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chemeClr val="bg1"/>
                </a:solidFill>
              </a:rPr>
              <a:t>Properties</a:t>
            </a:r>
            <a:endParaRPr lang="vi-VN" altLang="vi-VN" sz="1800">
              <a:solidFill>
                <a:schemeClr val="bg1"/>
              </a:solidFill>
            </a:endParaRPr>
          </a:p>
        </p:txBody>
      </p:sp>
      <p:pic>
        <p:nvPicPr>
          <p:cNvPr id="53255" name="Picture 7" descr="PPT42B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143000"/>
            <a:ext cx="24479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Method</a:t>
            </a:r>
            <a:endParaRPr lang="vi-VN" altLang="vi-VN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7194D-6C69-48E4-9DFD-BE5496AB8777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54276" name="Picture 4" descr="PPT36F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500188"/>
            <a:ext cx="6000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6" descr="PPT2CC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929063"/>
            <a:ext cx="595153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Disanvatages of MDI Application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A7C9C9-2372-476C-B399-BE3163953BB3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9220" name="Content Placeholder 6" descr="PPT26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763" y="1357313"/>
            <a:ext cx="8758237" cy="2503487"/>
          </a:xfrm>
        </p:spPr>
      </p:pic>
      <p:pic>
        <p:nvPicPr>
          <p:cNvPr id="9221" name="Content Placeholder 4" descr="PPT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43313" y="2995613"/>
            <a:ext cx="4795837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DataTable: Event</a:t>
            </a:r>
            <a:endParaRPr lang="vi-VN" altLang="vi-VN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BBCF38-D271-4CA1-BD24-9E49E65E744E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55300" name="Picture 4" descr="PPT99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4438"/>
            <a:ext cx="6864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PPT4B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214813"/>
            <a:ext cx="6918325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DataTableCollection</a:t>
            </a:r>
            <a:endParaRPr lang="vi-VN" altLang="vi-VN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96ECD0-E19A-4A15-917D-7194E5B06CA9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1143000" y="1357313"/>
            <a:ext cx="7280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The DataTableCollection class is a collection of the tables in DataSet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Collection of the DataTable class</a:t>
            </a: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56325" name="Picture 5" descr="PPTCE2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871788"/>
            <a:ext cx="4562475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 descr="PPT59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3214688"/>
            <a:ext cx="4348162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DataRelation</a:t>
            </a:r>
            <a:endParaRPr lang="vi-VN" altLang="vi-VN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46B7E1-0A98-4201-86F1-2EFB54951121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57348" name="Picture 4" descr="PPT64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500188"/>
            <a:ext cx="40005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428625" y="1143000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Maintains referential integrity by enforcing foreign-key constraint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Unique constraint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Cascade update and delete operation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 sz="1800">
                <a:solidFill>
                  <a:schemeClr val="tx1"/>
                </a:solidFill>
              </a:rPr>
              <a:t> Use to relate two DataColumn Object that exits in two DataTable</a:t>
            </a:r>
            <a:endParaRPr lang="vi-VN" altLang="vi-VN" sz="1800">
              <a:solidFill>
                <a:schemeClr val="tx1"/>
              </a:solidFill>
            </a:endParaRPr>
          </a:p>
        </p:txBody>
      </p:sp>
      <p:pic>
        <p:nvPicPr>
          <p:cNvPr id="57350" name="Picture 7" descr="PPTC4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8938"/>
            <a:ext cx="6922021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 descr="PPTA16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72063"/>
            <a:ext cx="8076133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DataColumn class</a:t>
            </a:r>
            <a:endParaRPr lang="vi-VN" altLang="vi-VN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B3DD4-8274-44BA-94E6-DE341FBDA59D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58372" name="Picture 4" descr="PPT135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000125"/>
            <a:ext cx="500697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 descr="PPTF5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9188"/>
            <a:ext cx="5273675" cy="1785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428625" y="1500188"/>
            <a:ext cx="33575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Used for creating a schema for a particular column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You can add a column to a DataColumnCollection</a:t>
            </a:r>
            <a:endParaRPr lang="vi-VN" altLang="vi-V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DataRow class</a:t>
            </a:r>
            <a:endParaRPr lang="vi-VN" altLang="vi-VN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C089B-8361-4660-B6F7-5932586DDA4C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59396" name="Picture 6" descr="PPT20D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149350"/>
            <a:ext cx="42862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PPTFDE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428875"/>
            <a:ext cx="464343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8" descr="PPT4D7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500563"/>
            <a:ext cx="472281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TextBox 9"/>
          <p:cNvSpPr txBox="1">
            <a:spLocks noChangeArrowheads="1"/>
          </p:cNvSpPr>
          <p:nvPr/>
        </p:nvSpPr>
        <p:spPr bwMode="auto">
          <a:xfrm>
            <a:off x="571500" y="1928813"/>
            <a:ext cx="371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chemeClr val="tx1"/>
                </a:solidFill>
              </a:rPr>
              <a:t>Represent a row in a DataTable </a:t>
            </a: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DataTableReader</a:t>
            </a:r>
            <a:endParaRPr lang="vi-VN" altLang="vi-VN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09832-ECDB-4B41-A883-33B82DDD9589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60420" name="Picture 5" descr="PPT6A3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143375"/>
            <a:ext cx="414337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 descr="PPT556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71563"/>
            <a:ext cx="55435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7" descr="PPT14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365625"/>
            <a:ext cx="4537075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8" descr="PPTE73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00188"/>
            <a:ext cx="313055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DataTableReader</a:t>
            </a:r>
            <a:endParaRPr lang="vi-VN" altLang="vi-VN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D0A4B-5D3F-40CE-9599-A46E33193498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61444" name="Picture 4" descr="PPT22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571625"/>
            <a:ext cx="8064500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5" name="Picture 5" descr="PPTCB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143250"/>
            <a:ext cx="67897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Box 7"/>
          <p:cNvSpPr txBox="1">
            <a:spLocks noChangeArrowheads="1"/>
          </p:cNvSpPr>
          <p:nvPr/>
        </p:nvSpPr>
        <p:spPr bwMode="auto">
          <a:xfrm>
            <a:off x="1500188" y="5857875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vi-VN" sz="1800" b="1">
                <a:solidFill>
                  <a:schemeClr val="tx1"/>
                </a:solidFill>
              </a:rPr>
              <a:t>DataTableReader</a:t>
            </a:r>
            <a:r>
              <a:rPr lang="vi-VN" altLang="vi-VN" sz="1800">
                <a:solidFill>
                  <a:schemeClr val="tx1"/>
                </a:solidFill>
              </a:rPr>
              <a:t> dtr = dataTable.</a:t>
            </a:r>
            <a:r>
              <a:rPr lang="vi-VN" altLang="vi-VN" sz="1800" b="1">
                <a:solidFill>
                  <a:schemeClr val="tx1"/>
                </a:solidFill>
              </a:rPr>
              <a:t>CreateDataReader()</a:t>
            </a:r>
            <a:endParaRPr lang="vi-VN" altLang="vi-V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Demo</a:t>
            </a:r>
            <a:endParaRPr lang="vi-VN" altLang="vi-VN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47603-36C5-4D66-9FFD-5BE59C785B5E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62468" name="Picture 4" descr="PPT2F3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966913"/>
            <a:ext cx="46386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 descr="PPT34B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177925"/>
            <a:ext cx="7537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MDI Child forms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B98D41-D77A-404C-AF40-CB0DF05BACAC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0244" name="Picture 6" descr="PPT2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786063"/>
            <a:ext cx="7118350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928688" y="1285875"/>
            <a:ext cx="7572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The sub-form that are opened within the parent form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vi-VN">
                <a:solidFill>
                  <a:schemeClr val="tx1"/>
                </a:solidFill>
              </a:rPr>
              <a:t> When the parent form is closed, all the child forms associated also closed</a:t>
            </a:r>
            <a:endParaRPr lang="vi-VN" altLang="vi-V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Properties Methods Events 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3BF509-AC1C-4FAB-8095-DB21340A5A2A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14200024"/>
              </p:ext>
            </p:extLst>
          </p:nvPr>
        </p:nvGraphicFramePr>
        <p:xfrm>
          <a:off x="589236" y="1518270"/>
          <a:ext cx="2614612" cy="299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12"/>
              </a:tblGrid>
              <a:tr h="498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PROPERTIES</a:t>
                      </a:r>
                      <a:endParaRPr lang="en-US" sz="1800" dirty="0"/>
                    </a:p>
                  </a:txBody>
                  <a:tcPr/>
                </a:tc>
              </a:tr>
              <a:tr h="49847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ActiveMdiChild</a:t>
                      </a:r>
                      <a:endParaRPr lang="en-US" sz="1800" dirty="0"/>
                    </a:p>
                  </a:txBody>
                  <a:tcPr/>
                </a:tc>
              </a:tr>
              <a:tr h="49847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IsMdiChild</a:t>
                      </a:r>
                      <a:endParaRPr lang="en-US" sz="1800" dirty="0"/>
                    </a:p>
                  </a:txBody>
                  <a:tcPr/>
                </a:tc>
              </a:tr>
              <a:tr h="49847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IsMdiContainer</a:t>
                      </a:r>
                      <a:endParaRPr lang="en-US" sz="1800" dirty="0"/>
                    </a:p>
                  </a:txBody>
                  <a:tcPr/>
                </a:tc>
              </a:tr>
              <a:tr h="49847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MdiChidren</a:t>
                      </a:r>
                      <a:endParaRPr lang="en-US" sz="1800" dirty="0"/>
                    </a:p>
                  </a:txBody>
                  <a:tcPr/>
                </a:tc>
              </a:tr>
              <a:tr h="49847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MdiParent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93052"/>
              </p:ext>
            </p:extLst>
          </p:nvPr>
        </p:nvGraphicFramePr>
        <p:xfrm>
          <a:off x="5929313" y="1514228"/>
          <a:ext cx="2976562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562"/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smtClean="0"/>
                        <a:t>Event</a:t>
                      </a:r>
                      <a:endParaRPr lang="en-US" sz="180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smtClean="0"/>
                        <a:t>MdiChildActive</a:t>
                      </a:r>
                      <a:endParaRPr lang="en-US" sz="1800"/>
                    </a:p>
                  </a:txBody>
                  <a:tcPr marT="45700" marB="45700"/>
                </a:tc>
              </a:tr>
            </a:tbl>
          </a:graphicData>
        </a:graphic>
      </p:graphicFrame>
      <p:pic>
        <p:nvPicPr>
          <p:cNvPr id="11292" name="Picture 11" descr="PPT3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40968"/>
            <a:ext cx="5616624" cy="296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11412"/>
              </p:ext>
            </p:extLst>
          </p:nvPr>
        </p:nvGraphicFramePr>
        <p:xfrm>
          <a:off x="3429000" y="1514228"/>
          <a:ext cx="2333625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25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Methods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ActivateMdiChild</a:t>
                      </a:r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Show</a:t>
                      </a:r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smtClean="0"/>
                        <a:t>LayoutMdi</a:t>
                      </a:r>
                      <a:endParaRPr lang="en-US" sz="1800"/>
                    </a:p>
                  </a:txBody>
                  <a:tcPr marT="45700" marB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Activating and Deactivating Forms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C5BCE-E93B-4DC4-9C65-6C0211A7DC84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2291" name="Content Placeholder 4" descr="PPT3E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357313"/>
            <a:ext cx="8001000" cy="2120900"/>
          </a:xfrm>
        </p:spPr>
      </p:pic>
      <p:pic>
        <p:nvPicPr>
          <p:cNvPr id="12293" name="Picture 5" descr="PPT3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357563"/>
            <a:ext cx="5268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PPT9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929063"/>
            <a:ext cx="600075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Menus System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59AAC-BE9F-4098-BC95-2A77AA78B4B4}" type="slidenum">
              <a:rPr lang="en-US" altLang="vi-VN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vi-VN" sz="1400" smtClean="0">
              <a:solidFill>
                <a:schemeClr val="accent1"/>
              </a:solidFill>
            </a:endParaRPr>
          </a:p>
        </p:txBody>
      </p:sp>
      <p:pic>
        <p:nvPicPr>
          <p:cNvPr id="13315" name="Content Placeholder 4" descr="PPT93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3928" y="2177275"/>
            <a:ext cx="4540659" cy="3958450"/>
          </a:xfrm>
        </p:spPr>
      </p:pic>
      <p:pic>
        <p:nvPicPr>
          <p:cNvPr id="13317" name="Picture 5" descr="PPT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2" y="1268760"/>
            <a:ext cx="7844558" cy="90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PPTC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2136"/>
            <a:ext cx="2214563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0.GioiThieuMonHoc">
  <a:themeElements>
    <a:clrScheme name="1_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1_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Ch0.GioiThieuMonHoc</Template>
  <TotalTime>672</TotalTime>
  <Words>1042</Words>
  <Application>Microsoft Office PowerPoint</Application>
  <PresentationFormat>On-screen Show (4:3)</PresentationFormat>
  <Paragraphs>286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Wingdings</vt:lpstr>
      <vt:lpstr>Wingdings 2</vt:lpstr>
      <vt:lpstr>Ch0.GioiThieuMonHoc</vt:lpstr>
      <vt:lpstr>Bitmap Image</vt:lpstr>
      <vt:lpstr>MDI Applications &amp; Menus ADO.NET &amp; Data Classes</vt:lpstr>
      <vt:lpstr>Objectives</vt:lpstr>
      <vt:lpstr>Windows Form</vt:lpstr>
      <vt:lpstr>Advantages of MDI Applications</vt:lpstr>
      <vt:lpstr>Disanvatages of MDI Application</vt:lpstr>
      <vt:lpstr>MDI Child forms</vt:lpstr>
      <vt:lpstr>Properties Methods Events </vt:lpstr>
      <vt:lpstr>Activating and Deactivating Forms</vt:lpstr>
      <vt:lpstr>Menus System</vt:lpstr>
      <vt:lpstr>Menus System</vt:lpstr>
      <vt:lpstr>MenuStrip</vt:lpstr>
      <vt:lpstr>ToolStripMenuItem</vt:lpstr>
      <vt:lpstr>ContextMenuStrip</vt:lpstr>
      <vt:lpstr>MainMenu</vt:lpstr>
      <vt:lpstr>MenuItems Class</vt:lpstr>
      <vt:lpstr>ToolStrip control</vt:lpstr>
      <vt:lpstr>ToolStrip control</vt:lpstr>
      <vt:lpstr>StatusStrip control</vt:lpstr>
      <vt:lpstr>StatusStrip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Classes</vt:lpstr>
      <vt:lpstr>DataAdapter Properties</vt:lpstr>
      <vt:lpstr>Demo</vt:lpstr>
      <vt:lpstr>SqlDataAdapter : properties - Events</vt:lpstr>
      <vt:lpstr>OleDbDataAdapter</vt:lpstr>
      <vt:lpstr>SqlDataReader class</vt:lpstr>
      <vt:lpstr>SqlDataReader : Method</vt:lpstr>
      <vt:lpstr>DataSet</vt:lpstr>
      <vt:lpstr>Method – Kind of DataSet</vt:lpstr>
      <vt:lpstr>DataSet and XML</vt:lpstr>
      <vt:lpstr>DataTable class</vt:lpstr>
      <vt:lpstr>Method</vt:lpstr>
      <vt:lpstr>DataTable: Event</vt:lpstr>
      <vt:lpstr>DataTableCollection</vt:lpstr>
      <vt:lpstr>DataRelation</vt:lpstr>
      <vt:lpstr>DataColumn class</vt:lpstr>
      <vt:lpstr>DataRow class</vt:lpstr>
      <vt:lpstr>DataTableReader</vt:lpstr>
      <vt:lpstr>DataTableReader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minhlg</dc:creator>
  <cp:lastModifiedBy>Admin</cp:lastModifiedBy>
  <cp:revision>227</cp:revision>
  <dcterms:created xsi:type="dcterms:W3CDTF">2008-05-20T01:37:26Z</dcterms:created>
  <dcterms:modified xsi:type="dcterms:W3CDTF">2017-05-29T02:21:37Z</dcterms:modified>
</cp:coreProperties>
</file>