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50"/>
  </p:notesMasterIdLst>
  <p:sldIdLst>
    <p:sldId id="256" r:id="rId2"/>
    <p:sldId id="257"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27" r:id="rId24"/>
    <p:sldId id="328" r:id="rId25"/>
    <p:sldId id="329" r:id="rId26"/>
    <p:sldId id="330" r:id="rId27"/>
    <p:sldId id="302" r:id="rId28"/>
    <p:sldId id="303" r:id="rId29"/>
    <p:sldId id="304" r:id="rId30"/>
    <p:sldId id="305" r:id="rId31"/>
    <p:sldId id="306" r:id="rId32"/>
    <p:sldId id="307" r:id="rId33"/>
    <p:sldId id="308" r:id="rId34"/>
    <p:sldId id="309" r:id="rId35"/>
    <p:sldId id="310" r:id="rId36"/>
    <p:sldId id="311" r:id="rId37"/>
    <p:sldId id="312" r:id="rId38"/>
    <p:sldId id="314" r:id="rId39"/>
    <p:sldId id="315" r:id="rId40"/>
    <p:sldId id="317" r:id="rId41"/>
    <p:sldId id="318" r:id="rId42"/>
    <p:sldId id="319" r:id="rId43"/>
    <p:sldId id="320" r:id="rId44"/>
    <p:sldId id="321" r:id="rId45"/>
    <p:sldId id="322" r:id="rId46"/>
    <p:sldId id="323" r:id="rId47"/>
    <p:sldId id="325" r:id="rId48"/>
    <p:sldId id="326" r:id="rId4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8D10"/>
    <a:srgbClr val="FF8181"/>
    <a:srgbClr val="66FF66"/>
    <a:srgbClr val="0000FF"/>
    <a:srgbClr val="FF0303"/>
    <a:srgbClr val="008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0" autoAdjust="0"/>
    <p:restoredTop sz="59232" autoAdjust="0"/>
  </p:normalViewPr>
  <p:slideViewPr>
    <p:cSldViewPr>
      <p:cViewPr varScale="1">
        <p:scale>
          <a:sx n="79" d="100"/>
          <a:sy n="79" d="100"/>
        </p:scale>
        <p:origin x="109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cs typeface="Arial" pitchFamily="34" charset="0"/>
              </a:defRPr>
            </a:lvl1pPr>
          </a:lstStyle>
          <a:p>
            <a:pPr>
              <a:defRPr/>
            </a:pPr>
            <a:endParaRPr lang="en-US"/>
          </a:p>
        </p:txBody>
      </p:sp>
      <p:sp>
        <p:nvSpPr>
          <p:cNvPr id="368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cs typeface="Arial" pitchFamily="34"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cs typeface="Arial" pitchFamily="34" charset="0"/>
              </a:defRPr>
            </a:lvl1pPr>
          </a:lstStyle>
          <a:p>
            <a:pPr>
              <a:defRPr/>
            </a:pPr>
            <a:endParaRPr lang="en-US"/>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E66AB1F-729E-4A3A-AA02-D05260C361A6}" type="slidenum">
              <a:rPr lang="en-US" altLang="vi-VN"/>
              <a:pPr>
                <a:defRPr/>
              </a:pPr>
              <a:t>‹#›</a:t>
            </a:fld>
            <a:endParaRPr lang="en-US" altLang="vi-VN"/>
          </a:p>
        </p:txBody>
      </p:sp>
    </p:spTree>
    <p:extLst>
      <p:ext uri="{BB962C8B-B14F-4D97-AF65-F5344CB8AC3E}">
        <p14:creationId xmlns:p14="http://schemas.microsoft.com/office/powerpoint/2010/main" val="8618199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vi-VN" smtClean="0">
              <a:latin typeface="Calibri" panose="020F0502020204030204" pitchFamily="34" charset="0"/>
            </a:endParaRP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fld id="{3B38E268-22AC-4EC8-A4FE-733259CBC5DE}" type="slidenum">
              <a:rPr lang="en-US" altLang="vi-VN">
                <a:latin typeface="Calibri" panose="020F0502020204030204" pitchFamily="34" charset="0"/>
              </a:rPr>
              <a:pPr/>
              <a:t>27</a:t>
            </a:fld>
            <a:endParaRPr lang="en-US" altLang="vi-VN">
              <a:latin typeface="Calibri" panose="020F0502020204030204" pitchFamily="34" charset="0"/>
            </a:endParaRPr>
          </a:p>
        </p:txBody>
      </p:sp>
    </p:spTree>
    <p:extLst>
      <p:ext uri="{BB962C8B-B14F-4D97-AF65-F5344CB8AC3E}">
        <p14:creationId xmlns:p14="http://schemas.microsoft.com/office/powerpoint/2010/main" val="490282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nl-BE" altLang="vi-VN"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fld id="{1AD4FD44-1D9C-40F0-BD1C-4CCB9C235EDC}" type="slidenum">
              <a:rPr lang="en-US" altLang="vi-VN">
                <a:latin typeface="Calibri" panose="020F0502020204030204" pitchFamily="34" charset="0"/>
              </a:rPr>
              <a:pPr/>
              <a:t>37</a:t>
            </a:fld>
            <a:endParaRPr lang="en-US" altLang="vi-VN">
              <a:latin typeface="Calibri" panose="020F0502020204030204" pitchFamily="34" charset="0"/>
            </a:endParaRPr>
          </a:p>
        </p:txBody>
      </p:sp>
    </p:spTree>
    <p:extLst>
      <p:ext uri="{BB962C8B-B14F-4D97-AF65-F5344CB8AC3E}">
        <p14:creationId xmlns:p14="http://schemas.microsoft.com/office/powerpoint/2010/main" val="1599866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a:ln/>
        </p:spPr>
        <p:txBody>
          <a:bodyPr>
            <a:normAutofit/>
          </a:bodyPr>
          <a:lstStyle/>
          <a:p>
            <a:pPr fontAlgn="auto">
              <a:spcBef>
                <a:spcPts val="0"/>
              </a:spcBef>
              <a:spcAft>
                <a:spcPts val="0"/>
              </a:spcAft>
              <a:defRPr/>
            </a:pPr>
            <a:endParaRPr lang="en-US" dirty="0"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fld id="{008E98C3-2E78-4799-9966-D7C12E0AC24A}" type="slidenum">
              <a:rPr lang="en-US" altLang="vi-VN">
                <a:latin typeface="Arial" panose="020B0604020202020204" pitchFamily="34" charset="0"/>
              </a:rPr>
              <a:pPr/>
              <a:t>38</a:t>
            </a:fld>
            <a:endParaRPr lang="en-US" altLang="vi-VN">
              <a:latin typeface="Arial" panose="020B0604020202020204" pitchFamily="34" charset="0"/>
            </a:endParaRPr>
          </a:p>
        </p:txBody>
      </p:sp>
    </p:spTree>
    <p:extLst>
      <p:ext uri="{BB962C8B-B14F-4D97-AF65-F5344CB8AC3E}">
        <p14:creationId xmlns:p14="http://schemas.microsoft.com/office/powerpoint/2010/main" val="1339970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nl-BE" altLang="vi-VN" smtClean="0">
              <a:latin typeface="Arial" panose="020B0604020202020204" pitchFamily="34" charset="0"/>
            </a:endParaRP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fld id="{8543F389-32A1-4E8D-9601-3CDE301F3075}" type="slidenum">
              <a:rPr lang="en-US" altLang="vi-VN">
                <a:latin typeface="Arial" panose="020B0604020202020204" pitchFamily="34" charset="0"/>
              </a:rPr>
              <a:pPr/>
              <a:t>39</a:t>
            </a:fld>
            <a:endParaRPr lang="en-US" altLang="vi-VN">
              <a:latin typeface="Arial" panose="020B0604020202020204" pitchFamily="34" charset="0"/>
            </a:endParaRPr>
          </a:p>
        </p:txBody>
      </p:sp>
    </p:spTree>
    <p:extLst>
      <p:ext uri="{BB962C8B-B14F-4D97-AF65-F5344CB8AC3E}">
        <p14:creationId xmlns:p14="http://schemas.microsoft.com/office/powerpoint/2010/main" val="750801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fontAlgn="base">
              <a:spcBef>
                <a:spcPct val="0"/>
              </a:spcBef>
              <a:spcAft>
                <a:spcPct val="0"/>
              </a:spcAft>
            </a:pPr>
            <a:fld id="{008EE87C-DFE4-4631-B30D-3B532F46F26A}" type="datetime8">
              <a:rPr lang="en-US" altLang="vi-VN">
                <a:latin typeface="Calibri" panose="020F0502020204030204" pitchFamily="34" charset="0"/>
              </a:rPr>
              <a:pPr fontAlgn="base">
                <a:spcBef>
                  <a:spcPct val="0"/>
                </a:spcBef>
                <a:spcAft>
                  <a:spcPct val="0"/>
                </a:spcAft>
              </a:pPr>
              <a:t>5/31/2017 07:49 AM</a:t>
            </a:fld>
            <a:endParaRPr lang="en-US" altLang="vi-VN">
              <a:latin typeface="Calibri" panose="020F0502020204030204" pitchFamily="34" charset="0"/>
            </a:endParaRPr>
          </a:p>
        </p:txBody>
      </p:sp>
      <p:sp>
        <p:nvSpPr>
          <p:cNvPr id="75779"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fontAlgn="base">
              <a:spcBef>
                <a:spcPct val="0"/>
              </a:spcBef>
              <a:spcAft>
                <a:spcPct val="0"/>
              </a:spcAft>
            </a:pPr>
            <a:r>
              <a:rPr lang="en-US" altLang="vi-VN" smtClean="0">
                <a:latin typeface="Calibri" panose="020F0502020204030204" pitchFamily="34" charset="0"/>
              </a:rPr>
              <a:t>© 2006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altLang="vi-VN" smtClean="0">
                <a:latin typeface="Calibri" panose="020F0502020204030204"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vi-VN" smtClean="0">
                <a:latin typeface="Calibri" panose="020F0502020204030204" pitchFamily="34" charset="0"/>
              </a:rPr>
            </a:br>
            <a:r>
              <a:rPr lang="en-US" altLang="vi-VN" smtClean="0">
                <a:latin typeface="Calibri" panose="020F0502020204030204" pitchFamily="34" charset="0"/>
              </a:rPr>
              <a:t>MICROSOFT MAKES NO WARRANTIES, EXPRESS, IMPLIED OR STATUTORY, AS TO THE INFORMATION IN THIS PRESENTATION.</a:t>
            </a:r>
          </a:p>
        </p:txBody>
      </p:sp>
      <p:sp>
        <p:nvSpPr>
          <p:cNvPr id="7578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fld id="{9F223FAC-CBC5-4429-BE23-D6EB804C6DF9}" type="slidenum">
              <a:rPr lang="en-US" altLang="vi-VN">
                <a:latin typeface="Calibri" panose="020F0502020204030204" pitchFamily="34" charset="0"/>
              </a:rPr>
              <a:pPr/>
              <a:t>40</a:t>
            </a:fld>
            <a:endParaRPr lang="en-US" altLang="vi-VN">
              <a:latin typeface="Calibri" panose="020F0502020204030204" pitchFamily="34" charset="0"/>
            </a:endParaRPr>
          </a:p>
        </p:txBody>
      </p:sp>
      <p:sp>
        <p:nvSpPr>
          <p:cNvPr id="75781" name="Shape 2"/>
          <p:cNvSpPr txBox="1">
            <a:spLocks noGrp="1" noChangeArrowheads="1"/>
          </p:cNvSpPr>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algn="r"/>
            <a:fld id="{9894177A-C002-47F3-99F8-7E7C4DD5C89A}" type="datetime8">
              <a:rPr lang="en-US" altLang="vi-VN" sz="1200">
                <a:latin typeface="Arial" panose="020B0604020202020204" pitchFamily="34" charset="0"/>
              </a:rPr>
              <a:pPr algn="r"/>
              <a:t>5/31/2017 07:49 AM</a:t>
            </a:fld>
            <a:endParaRPr lang="en-US" altLang="vi-VN" sz="1200">
              <a:latin typeface="Arial" panose="020B0604020202020204" pitchFamily="34" charset="0"/>
            </a:endParaRPr>
          </a:p>
        </p:txBody>
      </p:sp>
      <p:sp>
        <p:nvSpPr>
          <p:cNvPr id="75782" name="Shape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algn="r"/>
            <a:fld id="{471DD62A-B0D2-4CB9-B267-0CD48EC0A378}" type="slidenum">
              <a:rPr lang="en-US" altLang="vi-VN" sz="1200">
                <a:latin typeface="Arial" panose="020B0604020202020204" pitchFamily="34" charset="0"/>
              </a:rPr>
              <a:pPr algn="r"/>
              <a:t>40</a:t>
            </a:fld>
            <a:endParaRPr lang="en-US" altLang="vi-VN" sz="1200">
              <a:latin typeface="Arial" panose="020B0604020202020204" pitchFamily="34" charset="0"/>
            </a:endParaRPr>
          </a:p>
        </p:txBody>
      </p:sp>
      <p:sp>
        <p:nvSpPr>
          <p:cNvPr id="75783" name="Shape 4"/>
          <p:cNvSpPr txBox="1">
            <a:spLocks noGrp="1"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eaLnBrk="0" hangingPunct="0"/>
            <a:r>
              <a:rPr lang="en-US" altLang="vi-VN" sz="1200">
                <a:latin typeface="Arial" panose="020B0604020202020204" pitchFamily="34" charset="0"/>
              </a:rPr>
              <a:t>©2005 Microsoft Corporation. All rights reserved.</a:t>
            </a:r>
          </a:p>
          <a:p>
            <a:pPr eaLnBrk="0" hangingPunct="0"/>
            <a:r>
              <a:rPr lang="en-US" altLang="vi-VN" sz="1200">
                <a:latin typeface="Arial" panose="020B0604020202020204" pitchFamily="34" charset="0"/>
              </a:rPr>
              <a:t>This presentation is for informational purposes only. Microsoft makes no warranties, express or implied, in this summary.</a:t>
            </a:r>
          </a:p>
        </p:txBody>
      </p:sp>
      <p:sp>
        <p:nvSpPr>
          <p:cNvPr id="75784" name="Rectangle 14339"/>
          <p:cNvSpPr>
            <a:spLocks noGrp="1" noRot="1" noChangeAspect="1" noChangeArrowheads="1" noTextEdit="1"/>
          </p:cNvSpPr>
          <p:nvPr>
            <p:ph type="sldImg"/>
          </p:nvPr>
        </p:nvSpPr>
        <p:spPr bwMode="auto">
          <a:xfrm>
            <a:off x="1143000" y="684213"/>
            <a:ext cx="4572000" cy="34290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162584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a:ln/>
        </p:spPr>
        <p:txBody>
          <a:bodyPr>
            <a:normAutofit/>
          </a:bodyPr>
          <a:lstStyle/>
          <a:p>
            <a:pPr fontAlgn="auto">
              <a:spcBef>
                <a:spcPts val="0"/>
              </a:spcBef>
              <a:spcAft>
                <a:spcPts val="0"/>
              </a:spcAft>
              <a:defRPr/>
            </a:pPr>
            <a:endParaRPr lang="en-US" dirty="0"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fld id="{556D4543-863E-4559-B8DD-3D52624D37FE}" type="slidenum">
              <a:rPr lang="en-US" altLang="vi-VN">
                <a:latin typeface="Arial" panose="020B0604020202020204" pitchFamily="34" charset="0"/>
              </a:rPr>
              <a:pPr/>
              <a:t>41</a:t>
            </a:fld>
            <a:endParaRPr lang="en-US" altLang="vi-VN">
              <a:latin typeface="Arial" panose="020B0604020202020204" pitchFamily="34" charset="0"/>
            </a:endParaRPr>
          </a:p>
        </p:txBody>
      </p:sp>
    </p:spTree>
    <p:extLst>
      <p:ext uri="{BB962C8B-B14F-4D97-AF65-F5344CB8AC3E}">
        <p14:creationId xmlns:p14="http://schemas.microsoft.com/office/powerpoint/2010/main" val="1278138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fontAlgn="base">
              <a:spcBef>
                <a:spcPct val="0"/>
              </a:spcBef>
              <a:spcAft>
                <a:spcPct val="0"/>
              </a:spcAft>
            </a:pPr>
            <a:fld id="{03DEA865-A29D-43D8-BBD0-73F956145C42}" type="datetime8">
              <a:rPr lang="en-US" altLang="vi-VN">
                <a:latin typeface="Calibri" panose="020F0502020204030204" pitchFamily="34" charset="0"/>
              </a:rPr>
              <a:pPr fontAlgn="base">
                <a:spcBef>
                  <a:spcPct val="0"/>
                </a:spcBef>
                <a:spcAft>
                  <a:spcPct val="0"/>
                </a:spcAft>
              </a:pPr>
              <a:t>5/31/2017 07:49 AM</a:t>
            </a:fld>
            <a:endParaRPr lang="en-US" altLang="vi-VN">
              <a:latin typeface="Calibri" panose="020F0502020204030204" pitchFamily="34" charset="0"/>
            </a:endParaRPr>
          </a:p>
        </p:txBody>
      </p:sp>
      <p:sp>
        <p:nvSpPr>
          <p:cNvPr id="77827"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fontAlgn="base">
              <a:spcBef>
                <a:spcPct val="0"/>
              </a:spcBef>
              <a:spcAft>
                <a:spcPct val="0"/>
              </a:spcAft>
            </a:pPr>
            <a:r>
              <a:rPr lang="en-US" altLang="vi-VN" smtClean="0">
                <a:latin typeface="Calibri" panose="020F0502020204030204" pitchFamily="34" charset="0"/>
              </a:rPr>
              <a:t>© 2006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altLang="vi-VN" smtClean="0">
                <a:latin typeface="Calibri" panose="020F0502020204030204"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vi-VN" smtClean="0">
                <a:latin typeface="Calibri" panose="020F0502020204030204" pitchFamily="34" charset="0"/>
              </a:rPr>
            </a:br>
            <a:r>
              <a:rPr lang="en-US" altLang="vi-VN" smtClean="0">
                <a:latin typeface="Calibri" panose="020F0502020204030204" pitchFamily="34" charset="0"/>
              </a:rPr>
              <a:t>MICROSOFT MAKES NO WARRANTIES, EXPRESS, IMPLIED OR STATUTORY, AS TO THE INFORMATION IN THIS PRESENTATION.</a:t>
            </a:r>
          </a:p>
        </p:txBody>
      </p:sp>
      <p:sp>
        <p:nvSpPr>
          <p:cNvPr id="7782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fld id="{0590A310-9227-47DA-AB2B-3DEC755E6F37}" type="slidenum">
              <a:rPr lang="en-US" altLang="vi-VN">
                <a:latin typeface="Calibri" panose="020F0502020204030204" pitchFamily="34" charset="0"/>
              </a:rPr>
              <a:pPr/>
              <a:t>42</a:t>
            </a:fld>
            <a:endParaRPr lang="en-US" altLang="vi-VN">
              <a:latin typeface="Calibri" panose="020F0502020204030204" pitchFamily="34" charset="0"/>
            </a:endParaRPr>
          </a:p>
        </p:txBody>
      </p:sp>
      <p:sp>
        <p:nvSpPr>
          <p:cNvPr id="77829" name="Shape 2"/>
          <p:cNvSpPr txBox="1">
            <a:spLocks noGrp="1" noChangeArrowheads="1"/>
          </p:cNvSpPr>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algn="r"/>
            <a:fld id="{FCCCB5BB-1030-404E-90DF-FEBCEDD02E0B}" type="datetime8">
              <a:rPr lang="en-US" altLang="vi-VN" sz="1200">
                <a:latin typeface="Arial" panose="020B0604020202020204" pitchFamily="34" charset="0"/>
              </a:rPr>
              <a:pPr algn="r"/>
              <a:t>5/31/2017 07:49 AM</a:t>
            </a:fld>
            <a:endParaRPr lang="en-US" altLang="vi-VN" sz="1200">
              <a:latin typeface="Arial" panose="020B0604020202020204" pitchFamily="34" charset="0"/>
            </a:endParaRPr>
          </a:p>
        </p:txBody>
      </p:sp>
      <p:sp>
        <p:nvSpPr>
          <p:cNvPr id="77830" name="Shape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algn="r"/>
            <a:fld id="{6B1A30DA-3D44-492E-8624-3028733B833A}" type="slidenum">
              <a:rPr lang="en-US" altLang="vi-VN" sz="1200">
                <a:latin typeface="Arial" panose="020B0604020202020204" pitchFamily="34" charset="0"/>
              </a:rPr>
              <a:pPr algn="r"/>
              <a:t>42</a:t>
            </a:fld>
            <a:endParaRPr lang="en-US" altLang="vi-VN" sz="1200">
              <a:latin typeface="Arial" panose="020B0604020202020204" pitchFamily="34" charset="0"/>
            </a:endParaRPr>
          </a:p>
        </p:txBody>
      </p:sp>
      <p:sp>
        <p:nvSpPr>
          <p:cNvPr id="77831" name="Shape 4"/>
          <p:cNvSpPr txBox="1">
            <a:spLocks noGrp="1"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eaLnBrk="0" hangingPunct="0"/>
            <a:r>
              <a:rPr lang="en-US" altLang="vi-VN" sz="1200">
                <a:latin typeface="Arial" panose="020B0604020202020204" pitchFamily="34" charset="0"/>
              </a:rPr>
              <a:t>©2005 Microsoft Corporation. All rights reserved.</a:t>
            </a:r>
          </a:p>
          <a:p>
            <a:pPr eaLnBrk="0" hangingPunct="0"/>
            <a:r>
              <a:rPr lang="en-US" altLang="vi-VN" sz="1200">
                <a:latin typeface="Arial" panose="020B0604020202020204" pitchFamily="34" charset="0"/>
              </a:rPr>
              <a:t>This presentation is for informational purposes only. Microsoft makes no warranties, express or implied, in this summary.</a:t>
            </a:r>
          </a:p>
        </p:txBody>
      </p:sp>
      <p:sp>
        <p:nvSpPr>
          <p:cNvPr id="77832" name="Rectangle 14339"/>
          <p:cNvSpPr>
            <a:spLocks noGrp="1" noRot="1" noChangeAspect="1" noChangeArrowheads="1" noTextEdit="1"/>
          </p:cNvSpPr>
          <p:nvPr>
            <p:ph type="sldImg"/>
          </p:nvPr>
        </p:nvSpPr>
        <p:spPr bwMode="auto">
          <a:xfrm>
            <a:off x="1143000" y="684213"/>
            <a:ext cx="4572000" cy="34290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114285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nl-BE" altLang="vi-VN" smtClean="0">
              <a:latin typeface="Arial" panose="020B0604020202020204" pitchFamily="34" charset="0"/>
            </a:endParaRPr>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fld id="{B140ED73-C8FC-4AE0-90C0-8EBB0508A7FB}" type="slidenum">
              <a:rPr lang="en-US" altLang="vi-VN">
                <a:latin typeface="Arial" panose="020B0604020202020204" pitchFamily="34" charset="0"/>
              </a:rPr>
              <a:pPr/>
              <a:t>43</a:t>
            </a:fld>
            <a:endParaRPr lang="en-US" altLang="vi-VN">
              <a:latin typeface="Arial" panose="020B0604020202020204" pitchFamily="34" charset="0"/>
            </a:endParaRPr>
          </a:p>
        </p:txBody>
      </p:sp>
    </p:spTree>
    <p:extLst>
      <p:ext uri="{BB962C8B-B14F-4D97-AF65-F5344CB8AC3E}">
        <p14:creationId xmlns:p14="http://schemas.microsoft.com/office/powerpoint/2010/main" val="4194396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nl-BE" altLang="vi-VN" smtClean="0"/>
          </a:p>
        </p:txBody>
      </p:sp>
    </p:spTree>
    <p:extLst>
      <p:ext uri="{BB962C8B-B14F-4D97-AF65-F5344CB8AC3E}">
        <p14:creationId xmlns:p14="http://schemas.microsoft.com/office/powerpoint/2010/main" val="2088041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fontAlgn="base">
              <a:spcBef>
                <a:spcPct val="0"/>
              </a:spcBef>
              <a:spcAft>
                <a:spcPct val="0"/>
              </a:spcAft>
            </a:pPr>
            <a:fld id="{88526F46-8FA2-48A2-A326-7BF79AB6EE55}" type="datetime8">
              <a:rPr lang="en-US" altLang="vi-VN">
                <a:latin typeface="Calibri" panose="020F0502020204030204" pitchFamily="34" charset="0"/>
              </a:rPr>
              <a:pPr fontAlgn="base">
                <a:spcBef>
                  <a:spcPct val="0"/>
                </a:spcBef>
                <a:spcAft>
                  <a:spcPct val="0"/>
                </a:spcAft>
              </a:pPr>
              <a:t>5/31/2017 07:49 AM</a:t>
            </a:fld>
            <a:endParaRPr lang="en-US" altLang="vi-VN">
              <a:latin typeface="Calibri" panose="020F0502020204030204" pitchFamily="34" charset="0"/>
            </a:endParaRPr>
          </a:p>
        </p:txBody>
      </p:sp>
      <p:sp>
        <p:nvSpPr>
          <p:cNvPr id="81923"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fontAlgn="base">
              <a:spcBef>
                <a:spcPct val="0"/>
              </a:spcBef>
              <a:spcAft>
                <a:spcPct val="0"/>
              </a:spcAft>
            </a:pPr>
            <a:r>
              <a:rPr lang="en-US" altLang="vi-VN" smtClean="0">
                <a:latin typeface="Calibri" panose="020F0502020204030204" pitchFamily="34" charset="0"/>
              </a:rPr>
              <a:t>© 2006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altLang="vi-VN" smtClean="0">
                <a:latin typeface="Calibri" panose="020F0502020204030204"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vi-VN" smtClean="0">
                <a:latin typeface="Calibri" panose="020F0502020204030204" pitchFamily="34" charset="0"/>
              </a:rPr>
            </a:br>
            <a:r>
              <a:rPr lang="en-US" altLang="vi-VN" smtClean="0">
                <a:latin typeface="Calibri" panose="020F0502020204030204" pitchFamily="34" charset="0"/>
              </a:rPr>
              <a:t>MICROSOFT MAKES NO WARRANTIES, EXPRESS, IMPLIED OR STATUTORY, AS TO THE INFORMATION IN THIS PRESENTATION.</a:t>
            </a:r>
          </a:p>
        </p:txBody>
      </p:sp>
      <p:sp>
        <p:nvSpPr>
          <p:cNvPr id="8192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fld id="{00B8B314-5871-4A5E-9AD2-93C457A6ABF1}" type="slidenum">
              <a:rPr lang="en-US" altLang="vi-VN">
                <a:latin typeface="Calibri" panose="020F0502020204030204" pitchFamily="34" charset="0"/>
              </a:rPr>
              <a:pPr/>
              <a:t>47</a:t>
            </a:fld>
            <a:endParaRPr lang="en-US" altLang="vi-VN">
              <a:latin typeface="Calibri" panose="020F0502020204030204" pitchFamily="34" charset="0"/>
            </a:endParaRPr>
          </a:p>
        </p:txBody>
      </p:sp>
      <p:sp>
        <p:nvSpPr>
          <p:cNvPr id="81925" name="Shape 2"/>
          <p:cNvSpPr txBox="1">
            <a:spLocks noGrp="1" noChangeArrowheads="1"/>
          </p:cNvSpPr>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algn="r"/>
            <a:fld id="{6A0AD9A9-BD47-4846-8348-216875A238DF}" type="datetime8">
              <a:rPr lang="en-US" altLang="vi-VN" sz="1200">
                <a:latin typeface="Arial" panose="020B0604020202020204" pitchFamily="34" charset="0"/>
              </a:rPr>
              <a:pPr algn="r"/>
              <a:t>5/31/2017 07:49 AM</a:t>
            </a:fld>
            <a:endParaRPr lang="en-US" altLang="vi-VN" sz="1200">
              <a:latin typeface="Arial" panose="020B0604020202020204" pitchFamily="34" charset="0"/>
            </a:endParaRPr>
          </a:p>
        </p:txBody>
      </p:sp>
      <p:sp>
        <p:nvSpPr>
          <p:cNvPr id="81926" name="Shape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algn="r"/>
            <a:fld id="{66DED476-594C-4BF8-B36E-83036BB87014}" type="slidenum">
              <a:rPr lang="en-US" altLang="vi-VN" sz="1200">
                <a:latin typeface="Arial" panose="020B0604020202020204" pitchFamily="34" charset="0"/>
              </a:rPr>
              <a:pPr algn="r"/>
              <a:t>47</a:t>
            </a:fld>
            <a:endParaRPr lang="en-US" altLang="vi-VN" sz="1200">
              <a:latin typeface="Arial" panose="020B0604020202020204" pitchFamily="34" charset="0"/>
            </a:endParaRPr>
          </a:p>
        </p:txBody>
      </p:sp>
      <p:sp>
        <p:nvSpPr>
          <p:cNvPr id="81927" name="Shape 4"/>
          <p:cNvSpPr txBox="1">
            <a:spLocks noGrp="1"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eaLnBrk="0" hangingPunct="0"/>
            <a:r>
              <a:rPr lang="en-US" altLang="vi-VN" sz="1200">
                <a:latin typeface="Arial" panose="020B0604020202020204" pitchFamily="34" charset="0"/>
              </a:rPr>
              <a:t>©2005 Microsoft Corporation. All rights reserved.</a:t>
            </a:r>
          </a:p>
          <a:p>
            <a:pPr eaLnBrk="0" hangingPunct="0"/>
            <a:r>
              <a:rPr lang="en-US" altLang="vi-VN" sz="1200">
                <a:latin typeface="Arial" panose="020B0604020202020204" pitchFamily="34" charset="0"/>
              </a:rPr>
              <a:t>This presentation is for informational purposes only. Microsoft makes no warranties, express or implied, in this summary.</a:t>
            </a:r>
          </a:p>
        </p:txBody>
      </p:sp>
      <p:sp>
        <p:nvSpPr>
          <p:cNvPr id="81928" name="Rectangle 14339"/>
          <p:cNvSpPr>
            <a:spLocks noGrp="1" noRot="1" noChangeAspect="1" noChangeArrowheads="1" noTextEdit="1"/>
          </p:cNvSpPr>
          <p:nvPr>
            <p:ph type="sldImg"/>
          </p:nvPr>
        </p:nvSpPr>
        <p:spPr bwMode="auto">
          <a:xfrm>
            <a:off x="1143000" y="684213"/>
            <a:ext cx="4572000" cy="3429000"/>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615794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nl-BE" altLang="vi-VN" smtClean="0"/>
          </a:p>
        </p:txBody>
      </p:sp>
    </p:spTree>
    <p:extLst>
      <p:ext uri="{BB962C8B-B14F-4D97-AF65-F5344CB8AC3E}">
        <p14:creationId xmlns:p14="http://schemas.microsoft.com/office/powerpoint/2010/main" val="3591874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fld id="{8868188F-D19F-4113-9262-40CC11601F9D}" type="slidenum">
              <a:rPr lang="en-US" altLang="vi-VN">
                <a:latin typeface="Calibri" panose="020F0502020204030204" pitchFamily="34" charset="0"/>
              </a:rPr>
              <a:pPr/>
              <a:t>30</a:t>
            </a:fld>
            <a:endParaRPr lang="en-US" altLang="vi-VN">
              <a:latin typeface="Calibri" panose="020F0502020204030204" pitchFamily="34" charset="0"/>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314589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nl-BE" altLang="vi-VN"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fld id="{33B44DEF-5D80-48C0-9504-1B32B346555C}" type="slidenum">
              <a:rPr lang="en-US" altLang="vi-VN">
                <a:latin typeface="Calibri" panose="020F0502020204030204" pitchFamily="34" charset="0"/>
              </a:rPr>
              <a:pPr/>
              <a:t>31</a:t>
            </a:fld>
            <a:endParaRPr lang="en-US" altLang="vi-VN">
              <a:latin typeface="Calibri" panose="020F0502020204030204" pitchFamily="34" charset="0"/>
            </a:endParaRPr>
          </a:p>
        </p:txBody>
      </p:sp>
    </p:spTree>
    <p:extLst>
      <p:ext uri="{BB962C8B-B14F-4D97-AF65-F5344CB8AC3E}">
        <p14:creationId xmlns:p14="http://schemas.microsoft.com/office/powerpoint/2010/main" val="1470152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nl-BE" altLang="vi-VN"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fld id="{C51CED84-37FD-4D9C-96EB-78339E2763FC}" type="slidenum">
              <a:rPr lang="en-US" altLang="vi-VN">
                <a:latin typeface="Calibri" panose="020F0502020204030204" pitchFamily="34" charset="0"/>
              </a:rPr>
              <a:pPr/>
              <a:t>32</a:t>
            </a:fld>
            <a:endParaRPr lang="en-US" altLang="vi-VN">
              <a:latin typeface="Calibri" panose="020F0502020204030204" pitchFamily="34" charset="0"/>
            </a:endParaRPr>
          </a:p>
        </p:txBody>
      </p:sp>
    </p:spTree>
    <p:extLst>
      <p:ext uri="{BB962C8B-B14F-4D97-AF65-F5344CB8AC3E}">
        <p14:creationId xmlns:p14="http://schemas.microsoft.com/office/powerpoint/2010/main" val="712426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nl-BE" altLang="vi-VN"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fld id="{8BBDD678-FA3C-451A-922F-1A3502B98E66}" type="slidenum">
              <a:rPr lang="en-US" altLang="vi-VN">
                <a:latin typeface="Calibri" panose="020F0502020204030204" pitchFamily="34" charset="0"/>
              </a:rPr>
              <a:pPr/>
              <a:t>33</a:t>
            </a:fld>
            <a:endParaRPr lang="en-US" altLang="vi-VN">
              <a:latin typeface="Calibri" panose="020F0502020204030204" pitchFamily="34" charset="0"/>
            </a:endParaRPr>
          </a:p>
        </p:txBody>
      </p:sp>
    </p:spTree>
    <p:extLst>
      <p:ext uri="{BB962C8B-B14F-4D97-AF65-F5344CB8AC3E}">
        <p14:creationId xmlns:p14="http://schemas.microsoft.com/office/powerpoint/2010/main" val="1931682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nl-BE" altLang="vi-VN"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fld id="{92C7F0C9-5591-4FFD-82E9-93AE91980A6D}" type="slidenum">
              <a:rPr lang="en-US" altLang="vi-VN">
                <a:latin typeface="Calibri" panose="020F0502020204030204" pitchFamily="34" charset="0"/>
              </a:rPr>
              <a:pPr/>
              <a:t>34</a:t>
            </a:fld>
            <a:endParaRPr lang="en-US" altLang="vi-VN">
              <a:latin typeface="Calibri" panose="020F0502020204030204" pitchFamily="34" charset="0"/>
            </a:endParaRPr>
          </a:p>
        </p:txBody>
      </p:sp>
    </p:spTree>
    <p:extLst>
      <p:ext uri="{BB962C8B-B14F-4D97-AF65-F5344CB8AC3E}">
        <p14:creationId xmlns:p14="http://schemas.microsoft.com/office/powerpoint/2010/main" val="2428134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nl-BE" altLang="vi-VN"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fld id="{176A5E2E-09A7-4262-8DD0-76E6C4904E9B}" type="slidenum">
              <a:rPr lang="en-US" altLang="vi-VN">
                <a:latin typeface="Calibri" panose="020F0502020204030204" pitchFamily="34" charset="0"/>
              </a:rPr>
              <a:pPr/>
              <a:t>35</a:t>
            </a:fld>
            <a:endParaRPr lang="en-US" altLang="vi-VN">
              <a:latin typeface="Calibri" panose="020F0502020204030204" pitchFamily="34" charset="0"/>
            </a:endParaRPr>
          </a:p>
        </p:txBody>
      </p:sp>
    </p:spTree>
    <p:extLst>
      <p:ext uri="{BB962C8B-B14F-4D97-AF65-F5344CB8AC3E}">
        <p14:creationId xmlns:p14="http://schemas.microsoft.com/office/powerpoint/2010/main" val="2180451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nl-BE" altLang="vi-VN"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fld id="{464DD5E9-A2E2-44CB-9EC0-7E01E96C9046}" type="slidenum">
              <a:rPr lang="en-US" altLang="vi-VN">
                <a:latin typeface="Calibri" panose="020F0502020204030204" pitchFamily="34" charset="0"/>
              </a:rPr>
              <a:pPr/>
              <a:t>36</a:t>
            </a:fld>
            <a:endParaRPr lang="en-US" altLang="vi-VN">
              <a:latin typeface="Calibri" panose="020F0502020204030204" pitchFamily="34" charset="0"/>
            </a:endParaRPr>
          </a:p>
        </p:txBody>
      </p:sp>
    </p:spTree>
    <p:extLst>
      <p:ext uri="{BB962C8B-B14F-4D97-AF65-F5344CB8AC3E}">
        <p14:creationId xmlns:p14="http://schemas.microsoft.com/office/powerpoint/2010/main" val="16990769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9144000" cy="5157788"/>
          </a:xfrm>
          <a:prstGeom prst="rect">
            <a:avLst/>
          </a:prstGeom>
          <a:solidFill>
            <a:schemeClr val="accent1"/>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vi-VN" altLang="vi-VN" smtClean="0"/>
          </a:p>
        </p:txBody>
      </p:sp>
      <p:sp>
        <p:nvSpPr>
          <p:cNvPr id="5" name="Rectangle 3"/>
          <p:cNvSpPr>
            <a:spLocks noChangeArrowheads="1"/>
          </p:cNvSpPr>
          <p:nvPr/>
        </p:nvSpPr>
        <p:spPr bwMode="gray">
          <a:xfrm>
            <a:off x="1262063" y="0"/>
            <a:ext cx="2362200" cy="4953000"/>
          </a:xfrm>
          <a:prstGeom prst="rect">
            <a:avLst/>
          </a:prstGeom>
          <a:gradFill rotWithShape="1">
            <a:gsLst>
              <a:gs pos="0">
                <a:schemeClr val="accent1"/>
              </a:gs>
              <a:gs pos="100000">
                <a:schemeClr val="accent1">
                  <a:gamma/>
                  <a:shade val="72549"/>
                  <a:invGamma/>
                </a:schemeClr>
              </a:gs>
            </a:gsLst>
            <a:lin ang="5400000" scaled="1"/>
          </a:gradFill>
          <a:ln w="9525">
            <a:noFill/>
            <a:miter lim="800000"/>
            <a:headEnd/>
            <a:tailEnd/>
          </a:ln>
          <a:effectLst/>
        </p:spPr>
        <p:txBody>
          <a:bodyPr wrap="none" anchor="ctr"/>
          <a:lstStyle/>
          <a:p>
            <a:pPr eaLnBrk="1" hangingPunct="1">
              <a:defRPr/>
            </a:pPr>
            <a:endParaRPr lang="vi-VN"/>
          </a:p>
        </p:txBody>
      </p:sp>
      <p:sp>
        <p:nvSpPr>
          <p:cNvPr id="6" name="Rectangle 4"/>
          <p:cNvSpPr>
            <a:spLocks noChangeArrowheads="1"/>
          </p:cNvSpPr>
          <p:nvPr/>
        </p:nvSpPr>
        <p:spPr bwMode="gray">
          <a:xfrm>
            <a:off x="304800" y="2400300"/>
            <a:ext cx="8458200" cy="1104900"/>
          </a:xfrm>
          <a:prstGeom prst="rect">
            <a:avLst/>
          </a:prstGeom>
          <a:gradFill rotWithShape="1">
            <a:gsLst>
              <a:gs pos="0">
                <a:schemeClr val="tx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vi-VN" altLang="vi-VN" smtClean="0"/>
          </a:p>
        </p:txBody>
      </p:sp>
      <p:pic>
        <p:nvPicPr>
          <p:cNvPr id="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3490913"/>
            <a:ext cx="1258888"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2"/>
          <p:cNvSpPr>
            <a:spLocks noChangeArrowheads="1"/>
          </p:cNvSpPr>
          <p:nvPr/>
        </p:nvSpPr>
        <p:spPr bwMode="gray">
          <a:xfrm>
            <a:off x="1276350" y="4941888"/>
            <a:ext cx="7867650" cy="2174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vi-VN" altLang="vi-VN" smtClean="0"/>
          </a:p>
        </p:txBody>
      </p:sp>
      <p:pic>
        <p:nvPicPr>
          <p:cNvPr id="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281113" y="4927600"/>
            <a:ext cx="2370137"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4"/>
          <p:cNvSpPr>
            <a:spLocks noChangeArrowheads="1"/>
          </p:cNvSpPr>
          <p:nvPr/>
        </p:nvSpPr>
        <p:spPr bwMode="gray">
          <a:xfrm>
            <a:off x="304800" y="304800"/>
            <a:ext cx="8534400" cy="43434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vi-VN" altLang="vi-VN" smtClean="0"/>
          </a:p>
        </p:txBody>
      </p:sp>
      <p:sp>
        <p:nvSpPr>
          <p:cNvPr id="11" name="Rectangle 15"/>
          <p:cNvSpPr>
            <a:spLocks noChangeArrowheads="1"/>
          </p:cNvSpPr>
          <p:nvPr/>
        </p:nvSpPr>
        <p:spPr bwMode="gray">
          <a:xfrm>
            <a:off x="7391400" y="914400"/>
            <a:ext cx="1600200" cy="14478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vi-VN" altLang="vi-VN" smtClean="0"/>
          </a:p>
        </p:txBody>
      </p:sp>
      <p:sp>
        <p:nvSpPr>
          <p:cNvPr id="12" name="Rectangle 16"/>
          <p:cNvSpPr>
            <a:spLocks noChangeArrowheads="1"/>
          </p:cNvSpPr>
          <p:nvPr/>
        </p:nvSpPr>
        <p:spPr bwMode="gray">
          <a:xfrm>
            <a:off x="8305800" y="0"/>
            <a:ext cx="76200" cy="17526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vi-VN" altLang="vi-VN" smtClean="0"/>
          </a:p>
        </p:txBody>
      </p:sp>
      <p:sp>
        <p:nvSpPr>
          <p:cNvPr id="33797" name="Rectangle 5"/>
          <p:cNvSpPr>
            <a:spLocks noGrp="1" noChangeArrowheads="1"/>
          </p:cNvSpPr>
          <p:nvPr>
            <p:ph type="ctrTitle"/>
          </p:nvPr>
        </p:nvSpPr>
        <p:spPr>
          <a:xfrm>
            <a:off x="457200" y="2590800"/>
            <a:ext cx="8229600" cy="685800"/>
          </a:xfrm>
        </p:spPr>
        <p:txBody>
          <a:bodyPr/>
          <a:lstStyle>
            <a:lvl1pPr>
              <a:defRPr sz="4400"/>
            </a:lvl1pPr>
          </a:lstStyle>
          <a:p>
            <a:r>
              <a:rPr lang="en-US" smtClean="0"/>
              <a:t>Click to edit Master title style</a:t>
            </a:r>
            <a:endParaRPr lang="en-US"/>
          </a:p>
        </p:txBody>
      </p:sp>
      <p:sp>
        <p:nvSpPr>
          <p:cNvPr id="33798" name="Rectangle 6"/>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defRPr>
            </a:lvl1pPr>
          </a:lstStyle>
          <a:p>
            <a:r>
              <a:rPr lang="en-US" smtClean="0"/>
              <a:t>Click to edit Master subtitle style</a:t>
            </a:r>
            <a:endParaRPr lang="en-US"/>
          </a:p>
        </p:txBody>
      </p:sp>
      <p:sp>
        <p:nvSpPr>
          <p:cNvPr id="13" name="Rectangle 7"/>
          <p:cNvSpPr>
            <a:spLocks noGrp="1" noChangeArrowheads="1"/>
          </p:cNvSpPr>
          <p:nvPr>
            <p:ph type="dt" sz="half" idx="10"/>
          </p:nvPr>
        </p:nvSpPr>
        <p:spPr bwMode="auto">
          <a:xfrm>
            <a:off x="457200" y="6400800"/>
            <a:ext cx="2133600" cy="320675"/>
          </a:xfrm>
        </p:spPr>
        <p:txBody>
          <a:bodyPr/>
          <a:lstStyle>
            <a:lvl1pPr>
              <a:defRPr>
                <a:solidFill>
                  <a:schemeClr val="tx1"/>
                </a:solidFill>
              </a:defRPr>
            </a:lvl1pPr>
          </a:lstStyle>
          <a:p>
            <a:pPr>
              <a:defRPr/>
            </a:pPr>
            <a:endParaRPr lang="en-US"/>
          </a:p>
        </p:txBody>
      </p:sp>
      <p:sp>
        <p:nvSpPr>
          <p:cNvPr id="14" name="Rectangle 8"/>
          <p:cNvSpPr>
            <a:spLocks noGrp="1" noChangeArrowheads="1"/>
          </p:cNvSpPr>
          <p:nvPr>
            <p:ph type="ftr" sz="quarter" idx="11"/>
          </p:nvPr>
        </p:nvSpPr>
        <p:spPr bwMode="auto">
          <a:xfrm>
            <a:off x="3124200" y="6400800"/>
            <a:ext cx="2895600" cy="320675"/>
          </a:xfrm>
        </p:spPr>
        <p:txBody>
          <a:bodyPr/>
          <a:lstStyle>
            <a:lvl1pPr>
              <a:defRPr>
                <a:solidFill>
                  <a:schemeClr val="tx1"/>
                </a:solidFill>
              </a:defRPr>
            </a:lvl1pPr>
          </a:lstStyle>
          <a:p>
            <a:pPr>
              <a:defRPr/>
            </a:pPr>
            <a:endParaRPr lang="en-US"/>
          </a:p>
        </p:txBody>
      </p:sp>
      <p:sp>
        <p:nvSpPr>
          <p:cNvPr id="15" name="Rectangle 9"/>
          <p:cNvSpPr>
            <a:spLocks noGrp="1" noChangeArrowheads="1"/>
          </p:cNvSpPr>
          <p:nvPr>
            <p:ph type="sldNum" sz="quarter" idx="12"/>
          </p:nvPr>
        </p:nvSpPr>
        <p:spPr bwMode="auto">
          <a:xfrm>
            <a:off x="6553200" y="6400800"/>
            <a:ext cx="2133600" cy="320675"/>
          </a:xfrm>
        </p:spPr>
        <p:txBody>
          <a:bodyPr/>
          <a:lstStyle>
            <a:lvl1pPr>
              <a:defRPr>
                <a:solidFill>
                  <a:schemeClr val="tx1"/>
                </a:solidFill>
              </a:defRPr>
            </a:lvl1pPr>
          </a:lstStyle>
          <a:p>
            <a:pPr>
              <a:defRPr/>
            </a:pPr>
            <a:fld id="{20ED0E4C-6694-4545-95EC-3424553DB47C}" type="slidenum">
              <a:rPr lang="en-US" altLang="vi-VN"/>
              <a:pPr>
                <a:defRPr/>
              </a:pPr>
              <a:t>‹#›</a:t>
            </a:fld>
            <a:endParaRPr lang="en-US" altLang="vi-VN"/>
          </a:p>
        </p:txBody>
      </p:sp>
    </p:spTree>
    <p:extLst>
      <p:ext uri="{BB962C8B-B14F-4D97-AF65-F5344CB8AC3E}">
        <p14:creationId xmlns:p14="http://schemas.microsoft.com/office/powerpoint/2010/main" val="306966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B49B9260-1EDD-4F2D-BAAA-06A454BE0680}" type="slidenum">
              <a:rPr lang="en-US" altLang="vi-VN"/>
              <a:pPr>
                <a:defRPr/>
              </a:pPr>
              <a:t>‹#›</a:t>
            </a:fld>
            <a:endParaRPr lang="en-US" altLang="vi-VN"/>
          </a:p>
        </p:txBody>
      </p:sp>
    </p:spTree>
    <p:extLst>
      <p:ext uri="{BB962C8B-B14F-4D97-AF65-F5344CB8AC3E}">
        <p14:creationId xmlns:p14="http://schemas.microsoft.com/office/powerpoint/2010/main" val="354673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619125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06375"/>
            <a:ext cx="6019800" cy="6191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5CDC66DA-E4EE-460E-B8BE-D93182D077FE}" type="slidenum">
              <a:rPr lang="en-US" altLang="vi-VN"/>
              <a:pPr>
                <a:defRPr/>
              </a:pPr>
              <a:t>‹#›</a:t>
            </a:fld>
            <a:endParaRPr lang="en-US" altLang="vi-VN"/>
          </a:p>
        </p:txBody>
      </p:sp>
    </p:spTree>
    <p:extLst>
      <p:ext uri="{BB962C8B-B14F-4D97-AF65-F5344CB8AC3E}">
        <p14:creationId xmlns:p14="http://schemas.microsoft.com/office/powerpoint/2010/main" val="905241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noChangeArrowheads="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atin typeface="Segoe"/>
              </a:defRPr>
            </a:lvl1pPr>
          </a:lstStyle>
          <a:p>
            <a:fld id="{AC465766-A030-4F3A-9FF2-11E141D05D20}" type="slidenum">
              <a:rPr lang="en-US" altLang="vi-VN"/>
              <a:pPr/>
              <a:t>‹#›</a:t>
            </a:fld>
            <a:endParaRPr lang="en-US" altLang="vi-VN"/>
          </a:p>
        </p:txBody>
      </p:sp>
    </p:spTree>
    <p:extLst>
      <p:ext uri="{BB962C8B-B14F-4D97-AF65-F5344CB8AC3E}">
        <p14:creationId xmlns:p14="http://schemas.microsoft.com/office/powerpoint/2010/main" val="3710456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vi-VN" altLang="vi-VN" smtClean="0"/>
          </a:p>
        </p:txBody>
      </p:sp>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8"/>
          <p:cNvSpPr>
            <a:spLocks noGrp="1" noChangeArrowheads="1"/>
          </p:cNvSpPr>
          <p:nvPr>
            <p:ph type="dt" sz="half" idx="10"/>
          </p:nvPr>
        </p:nvSpPr>
        <p:spPr/>
        <p:txBody>
          <a:bodyPr/>
          <a:lstStyle>
            <a:lvl1pPr>
              <a:defRPr/>
            </a:lvl1pPr>
          </a:lstStyle>
          <a:p>
            <a:pPr>
              <a:defRPr/>
            </a:pPr>
            <a:endParaRPr lang="en-US"/>
          </a:p>
        </p:txBody>
      </p:sp>
      <p:sp>
        <p:nvSpPr>
          <p:cNvPr id="6" name="Rectangle 9"/>
          <p:cNvSpPr>
            <a:spLocks noGrp="1" noChangeArrowheads="1"/>
          </p:cNvSpPr>
          <p:nvPr>
            <p:ph type="ftr" sz="quarter" idx="11"/>
          </p:nvPr>
        </p:nvSpPr>
        <p:spPr/>
        <p:txBody>
          <a:bodyPr/>
          <a:lstStyle>
            <a:lvl1pPr>
              <a:defRPr/>
            </a:lvl1pPr>
          </a:lstStyle>
          <a:p>
            <a:pPr>
              <a:defRPr/>
            </a:pPr>
            <a:endParaRPr lang="en-US"/>
          </a:p>
        </p:txBody>
      </p:sp>
      <p:sp>
        <p:nvSpPr>
          <p:cNvPr id="7" name="Rectangle 10"/>
          <p:cNvSpPr>
            <a:spLocks noGrp="1" noChangeArrowheads="1"/>
          </p:cNvSpPr>
          <p:nvPr>
            <p:ph type="sldNum" sz="quarter" idx="12"/>
          </p:nvPr>
        </p:nvSpPr>
        <p:spPr/>
        <p:txBody>
          <a:bodyPr/>
          <a:lstStyle>
            <a:lvl1pPr>
              <a:defRPr/>
            </a:lvl1pPr>
          </a:lstStyle>
          <a:p>
            <a:pPr>
              <a:defRPr/>
            </a:pPr>
            <a:fld id="{275F8FDE-1C86-4E13-8CF7-DA304138BE52}" type="slidenum">
              <a:rPr lang="en-US" altLang="vi-VN"/>
              <a:pPr>
                <a:defRPr/>
              </a:pPr>
              <a:t>‹#›</a:t>
            </a:fld>
            <a:endParaRPr lang="en-US" altLang="vi-VN"/>
          </a:p>
        </p:txBody>
      </p:sp>
    </p:spTree>
    <p:extLst>
      <p:ext uri="{BB962C8B-B14F-4D97-AF65-F5344CB8AC3E}">
        <p14:creationId xmlns:p14="http://schemas.microsoft.com/office/powerpoint/2010/main" val="3329144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1179A405-6CD2-4E6E-A222-1BD3BA5CEF57}" type="slidenum">
              <a:rPr lang="en-US" altLang="vi-VN"/>
              <a:pPr>
                <a:defRPr/>
              </a:pPr>
              <a:t>‹#›</a:t>
            </a:fld>
            <a:endParaRPr lang="en-US" altLang="vi-VN"/>
          </a:p>
        </p:txBody>
      </p:sp>
    </p:spTree>
    <p:extLst>
      <p:ext uri="{BB962C8B-B14F-4D97-AF65-F5344CB8AC3E}">
        <p14:creationId xmlns:p14="http://schemas.microsoft.com/office/powerpoint/2010/main" val="3900303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D293B036-2F14-455D-A2AF-115275F294D9}" type="slidenum">
              <a:rPr lang="en-US" altLang="vi-VN"/>
              <a:pPr>
                <a:defRPr/>
              </a:pPr>
              <a:t>‹#›</a:t>
            </a:fld>
            <a:endParaRPr lang="en-US" altLang="vi-VN"/>
          </a:p>
        </p:txBody>
      </p:sp>
    </p:spTree>
    <p:extLst>
      <p:ext uri="{BB962C8B-B14F-4D97-AF65-F5344CB8AC3E}">
        <p14:creationId xmlns:p14="http://schemas.microsoft.com/office/powerpoint/2010/main" val="129338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3551458D-DCC1-4B7E-B101-A40CEE617786}" type="slidenum">
              <a:rPr lang="en-US" altLang="vi-VN"/>
              <a:pPr>
                <a:defRPr/>
              </a:pPr>
              <a:t>‹#›</a:t>
            </a:fld>
            <a:endParaRPr lang="en-US" altLang="vi-VN"/>
          </a:p>
        </p:txBody>
      </p:sp>
    </p:spTree>
    <p:extLst>
      <p:ext uri="{BB962C8B-B14F-4D97-AF65-F5344CB8AC3E}">
        <p14:creationId xmlns:p14="http://schemas.microsoft.com/office/powerpoint/2010/main" val="2423869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942EAB6C-2207-48D5-B151-F08973202542}" type="slidenum">
              <a:rPr lang="en-US" altLang="vi-VN"/>
              <a:pPr>
                <a:defRPr/>
              </a:pPr>
              <a:t>‹#›</a:t>
            </a:fld>
            <a:endParaRPr lang="en-US" altLang="vi-VN"/>
          </a:p>
        </p:txBody>
      </p:sp>
    </p:spTree>
    <p:extLst>
      <p:ext uri="{BB962C8B-B14F-4D97-AF65-F5344CB8AC3E}">
        <p14:creationId xmlns:p14="http://schemas.microsoft.com/office/powerpoint/2010/main" val="163436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6F534504-ECF2-4D26-A82E-121344DADB6B}" type="slidenum">
              <a:rPr lang="en-US" altLang="vi-VN"/>
              <a:pPr>
                <a:defRPr/>
              </a:pPr>
              <a:t>‹#›</a:t>
            </a:fld>
            <a:endParaRPr lang="en-US" altLang="vi-VN"/>
          </a:p>
        </p:txBody>
      </p:sp>
    </p:spTree>
    <p:extLst>
      <p:ext uri="{BB962C8B-B14F-4D97-AF65-F5344CB8AC3E}">
        <p14:creationId xmlns:p14="http://schemas.microsoft.com/office/powerpoint/2010/main" val="397381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9A8770EC-49EE-47F4-BACD-3E923FB34C8A}" type="slidenum">
              <a:rPr lang="en-US" altLang="vi-VN"/>
              <a:pPr>
                <a:defRPr/>
              </a:pPr>
              <a:t>‹#›</a:t>
            </a:fld>
            <a:endParaRPr lang="en-US" altLang="vi-VN"/>
          </a:p>
        </p:txBody>
      </p:sp>
    </p:spTree>
    <p:extLst>
      <p:ext uri="{BB962C8B-B14F-4D97-AF65-F5344CB8AC3E}">
        <p14:creationId xmlns:p14="http://schemas.microsoft.com/office/powerpoint/2010/main" val="2026727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A44793BA-D2AE-4EF4-B92B-C6C8EB912AEE}" type="slidenum">
              <a:rPr lang="en-US" altLang="vi-VN"/>
              <a:pPr>
                <a:defRPr/>
              </a:pPr>
              <a:t>‹#›</a:t>
            </a:fld>
            <a:endParaRPr lang="en-US" altLang="vi-VN"/>
          </a:p>
        </p:txBody>
      </p:sp>
    </p:spTree>
    <p:extLst>
      <p:ext uri="{BB962C8B-B14F-4D97-AF65-F5344CB8AC3E}">
        <p14:creationId xmlns:p14="http://schemas.microsoft.com/office/powerpoint/2010/main" val="2987986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gray">
          <a:xfrm>
            <a:off x="0" y="9525"/>
            <a:ext cx="9144000" cy="10287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vi-VN" altLang="vi-VN" smtClean="0"/>
          </a:p>
        </p:txBody>
      </p:sp>
      <p:sp>
        <p:nvSpPr>
          <p:cNvPr id="1027" name="Rectangle 3"/>
          <p:cNvSpPr>
            <a:spLocks noChangeArrowheads="1"/>
          </p:cNvSpPr>
          <p:nvPr/>
        </p:nvSpPr>
        <p:spPr bwMode="gray">
          <a:xfrm>
            <a:off x="1447800" y="0"/>
            <a:ext cx="7696200" cy="8794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vi-VN" altLang="vi-VN" smtClean="0"/>
          </a:p>
        </p:txBody>
      </p:sp>
      <p:sp>
        <p:nvSpPr>
          <p:cNvPr id="32772" name="Rectangle 4"/>
          <p:cNvSpPr>
            <a:spLocks noChangeArrowheads="1"/>
          </p:cNvSpPr>
          <p:nvPr/>
        </p:nvSpPr>
        <p:spPr bwMode="gray">
          <a:xfrm>
            <a:off x="0" y="158750"/>
            <a:ext cx="9144000" cy="603250"/>
          </a:xfrm>
          <a:prstGeom prst="rect">
            <a:avLst/>
          </a:prstGeom>
          <a:gradFill rotWithShape="1">
            <a:gsLst>
              <a:gs pos="0">
                <a:schemeClr val="accent1">
                  <a:gamma/>
                  <a:shade val="46275"/>
                  <a:invGamma/>
                </a:schemeClr>
              </a:gs>
              <a:gs pos="100000">
                <a:schemeClr val="accent1"/>
              </a:gs>
            </a:gsLst>
            <a:lin ang="0" scaled="1"/>
          </a:gradFill>
          <a:ln w="9525">
            <a:solidFill>
              <a:schemeClr val="accent1"/>
            </a:solidFill>
            <a:miter lim="800000"/>
            <a:headEnd/>
            <a:tailEnd/>
          </a:ln>
          <a:effectLst/>
        </p:spPr>
        <p:txBody>
          <a:bodyPr wrap="none" anchor="ctr"/>
          <a:lstStyle/>
          <a:p>
            <a:pPr eaLnBrk="1" hangingPunct="1">
              <a:defRPr/>
            </a:pPr>
            <a:endParaRPr lang="vi-VN"/>
          </a:p>
        </p:txBody>
      </p:sp>
      <p:sp>
        <p:nvSpPr>
          <p:cNvPr id="32773" name="Rectangle 5"/>
          <p:cNvSpPr>
            <a:spLocks noChangeArrowheads="1"/>
          </p:cNvSpPr>
          <p:nvPr/>
        </p:nvSpPr>
        <p:spPr bwMode="gray">
          <a:xfrm>
            <a:off x="0" y="1143000"/>
            <a:ext cx="228600" cy="5715000"/>
          </a:xfrm>
          <a:prstGeom prst="rect">
            <a:avLst/>
          </a:prstGeom>
          <a:gradFill rotWithShape="1">
            <a:gsLst>
              <a:gs pos="0">
                <a:schemeClr val="hlink"/>
              </a:gs>
              <a:gs pos="100000">
                <a:schemeClr val="hlink">
                  <a:gamma/>
                  <a:tint val="0"/>
                  <a:invGamma/>
                </a:schemeClr>
              </a:gs>
            </a:gsLst>
            <a:lin ang="5400000" scaled="1"/>
          </a:gradFill>
          <a:ln w="9525">
            <a:noFill/>
            <a:miter lim="800000"/>
            <a:headEnd/>
            <a:tailEnd/>
          </a:ln>
          <a:effectLst/>
        </p:spPr>
        <p:txBody>
          <a:bodyPr wrap="none" anchor="ctr"/>
          <a:lstStyle/>
          <a:p>
            <a:pPr eaLnBrk="1" hangingPunct="1">
              <a:defRPr/>
            </a:pPr>
            <a:endParaRPr lang="vi-VN"/>
          </a:p>
        </p:txBody>
      </p:sp>
      <p:sp>
        <p:nvSpPr>
          <p:cNvPr id="32774" name="Rectangle 6"/>
          <p:cNvSpPr>
            <a:spLocks noChangeArrowheads="1"/>
          </p:cNvSpPr>
          <p:nvPr/>
        </p:nvSpPr>
        <p:spPr bwMode="gray">
          <a:xfrm>
            <a:off x="8686800" y="0"/>
            <a:ext cx="76200" cy="6096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vi-VN" altLang="vi-VN" smtClean="0"/>
          </a:p>
        </p:txBody>
      </p:sp>
      <p:sp>
        <p:nvSpPr>
          <p:cNvPr id="1031" name="Rectangle 7"/>
          <p:cNvSpPr>
            <a:spLocks noGrp="1" noChangeArrowheads="1"/>
          </p:cNvSpPr>
          <p:nvPr>
            <p:ph type="body" idx="1"/>
          </p:nvPr>
        </p:nvSpPr>
        <p:spPr bwMode="gray">
          <a:xfrm>
            <a:off x="457200" y="1371600"/>
            <a:ext cx="8229600"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
        <p:nvSpPr>
          <p:cNvPr id="32776" name="Rectangle 8"/>
          <p:cNvSpPr>
            <a:spLocks noGrp="1" noChangeArrowheads="1"/>
          </p:cNvSpPr>
          <p:nvPr>
            <p:ph type="dt" sz="half" idx="2"/>
          </p:nvPr>
        </p:nvSpPr>
        <p:spPr bwMode="gray">
          <a:xfrm>
            <a:off x="457200" y="65214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chemeClr val="accent1"/>
                </a:solidFill>
                <a:latin typeface="Arial" pitchFamily="34" charset="0"/>
                <a:cs typeface="Arial" pitchFamily="34" charset="0"/>
              </a:defRPr>
            </a:lvl1pPr>
          </a:lstStyle>
          <a:p>
            <a:pPr>
              <a:defRPr/>
            </a:pPr>
            <a:endParaRPr lang="en-US"/>
          </a:p>
        </p:txBody>
      </p:sp>
      <p:sp>
        <p:nvSpPr>
          <p:cNvPr id="32777" name="Rectangle 9"/>
          <p:cNvSpPr>
            <a:spLocks noGrp="1" noChangeArrowheads="1"/>
          </p:cNvSpPr>
          <p:nvPr>
            <p:ph type="ftr" sz="quarter" idx="3"/>
          </p:nvPr>
        </p:nvSpPr>
        <p:spPr bwMode="gray">
          <a:xfrm>
            <a:off x="3124200" y="652145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chemeClr val="accent1"/>
                </a:solidFill>
                <a:latin typeface="Arial" pitchFamily="34" charset="0"/>
                <a:cs typeface="Arial" pitchFamily="34" charset="0"/>
              </a:defRPr>
            </a:lvl1pPr>
          </a:lstStyle>
          <a:p>
            <a:pPr>
              <a:defRPr/>
            </a:pPr>
            <a:endParaRPr lang="en-US"/>
          </a:p>
        </p:txBody>
      </p:sp>
      <p:sp>
        <p:nvSpPr>
          <p:cNvPr id="32778" name="Rectangle 10"/>
          <p:cNvSpPr>
            <a:spLocks noGrp="1" noChangeArrowheads="1"/>
          </p:cNvSpPr>
          <p:nvPr>
            <p:ph type="sldNum" sz="quarter" idx="4"/>
          </p:nvPr>
        </p:nvSpPr>
        <p:spPr bwMode="gray">
          <a:xfrm>
            <a:off x="6553200" y="65214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accent1"/>
                </a:solidFill>
              </a:defRPr>
            </a:lvl1pPr>
          </a:lstStyle>
          <a:p>
            <a:pPr>
              <a:defRPr/>
            </a:pPr>
            <a:fld id="{DFAE5FB9-91E9-4658-91E4-3B1F7867B1D6}" type="slidenum">
              <a:rPr lang="en-US" altLang="vi-VN"/>
              <a:pPr>
                <a:defRPr/>
              </a:pPr>
              <a:t>‹#›</a:t>
            </a:fld>
            <a:endParaRPr lang="en-US" altLang="vi-VN"/>
          </a:p>
        </p:txBody>
      </p:sp>
      <p:sp>
        <p:nvSpPr>
          <p:cNvPr id="1035" name="Rectangle 11"/>
          <p:cNvSpPr>
            <a:spLocks noChangeArrowheads="1"/>
          </p:cNvSpPr>
          <p:nvPr/>
        </p:nvSpPr>
        <p:spPr bwMode="gray">
          <a:xfrm>
            <a:off x="0" y="0"/>
            <a:ext cx="1447800" cy="1066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vi-VN" altLang="vi-VN" smtClean="0"/>
          </a:p>
        </p:txBody>
      </p:sp>
      <p:pic>
        <p:nvPicPr>
          <p:cNvPr id="1036"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gray">
          <a:xfrm>
            <a:off x="0" y="0"/>
            <a:ext cx="1243013"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Rectangle 13"/>
          <p:cNvSpPr>
            <a:spLocks noChangeArrowheads="1"/>
          </p:cNvSpPr>
          <p:nvPr/>
        </p:nvSpPr>
        <p:spPr bwMode="gray">
          <a:xfrm>
            <a:off x="0" y="1035050"/>
            <a:ext cx="14478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vi-VN" altLang="vi-VN" smtClean="0"/>
          </a:p>
        </p:txBody>
      </p:sp>
      <p:sp>
        <p:nvSpPr>
          <p:cNvPr id="1038" name="Rectangle 14"/>
          <p:cNvSpPr>
            <a:spLocks noGrp="1" noChangeArrowheads="1"/>
          </p:cNvSpPr>
          <p:nvPr>
            <p:ph type="title"/>
          </p:nvPr>
        </p:nvSpPr>
        <p:spPr bwMode="gray">
          <a:xfrm>
            <a:off x="1447800" y="206375"/>
            <a:ext cx="685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vi-VN" smtClean="0"/>
              <a:t>Click to edit Master title style</a:t>
            </a:r>
          </a:p>
        </p:txBody>
      </p:sp>
    </p:spTree>
  </p:cSld>
  <p:clrMap bg1="lt1" tx1="dk1" bg2="lt2" tx2="dk2" accent1="accent1" accent2="accent2" accent3="accent3" accent4="accent4" accent5="accent5" accent6="accent6" hlink="hlink" folHlink="folHlink"/>
  <p:sldLayoutIdLst>
    <p:sldLayoutId id="2147483962" r:id="rId1"/>
    <p:sldLayoutId id="2147483963"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4"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wipe(left)">
                                      <p:cBhvr>
                                        <p:cTn id="7" dur="500"/>
                                        <p:tgtEl>
                                          <p:spTgt spid="3277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774"/>
                                        </p:tgtEl>
                                        <p:attrNameLst>
                                          <p:attrName>style.visibility</p:attrName>
                                        </p:attrNameLst>
                                      </p:cBhvr>
                                      <p:to>
                                        <p:strVal val="visible"/>
                                      </p:to>
                                    </p:set>
                                    <p:animEffect transition="in" filter="wipe(up)">
                                      <p:cBhvr>
                                        <p:cTn id="11" dur="500"/>
                                        <p:tgtEl>
                                          <p:spTgt spid="32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p:bldP spid="32774" grpId="0" animBg="1"/>
    </p:bldLst>
  </p:timing>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Arial" pitchFamily="34" charset="0"/>
        </a:defRPr>
      </a:lvl2pPr>
      <a:lvl3pPr algn="ctr" rtl="0" eaLnBrk="0" fontAlgn="base" hangingPunct="0">
        <a:spcBef>
          <a:spcPct val="0"/>
        </a:spcBef>
        <a:spcAft>
          <a:spcPct val="0"/>
        </a:spcAft>
        <a:defRPr sz="3200">
          <a:solidFill>
            <a:schemeClr val="bg1"/>
          </a:solidFill>
          <a:latin typeface="Arial" pitchFamily="34" charset="0"/>
        </a:defRPr>
      </a:lvl3pPr>
      <a:lvl4pPr algn="ctr" rtl="0" eaLnBrk="0" fontAlgn="base" hangingPunct="0">
        <a:spcBef>
          <a:spcPct val="0"/>
        </a:spcBef>
        <a:spcAft>
          <a:spcPct val="0"/>
        </a:spcAft>
        <a:defRPr sz="3200">
          <a:solidFill>
            <a:schemeClr val="bg1"/>
          </a:solidFill>
          <a:latin typeface="Arial" pitchFamily="34" charset="0"/>
        </a:defRPr>
      </a:lvl4pPr>
      <a:lvl5pPr algn="ctr" rtl="0" eaLnBrk="0" fontAlgn="base" hangingPunct="0">
        <a:spcBef>
          <a:spcPct val="0"/>
        </a:spcBef>
        <a:spcAft>
          <a:spcPct val="0"/>
        </a:spcAft>
        <a:defRPr sz="3200">
          <a:solidFill>
            <a:schemeClr val="bg1"/>
          </a:solidFill>
          <a:latin typeface="Arial" pitchFamily="34" charset="0"/>
        </a:defRPr>
      </a:lvl5pPr>
      <a:lvl6pPr marL="457200" algn="ctr" rtl="0" eaLnBrk="1" fontAlgn="base" hangingPunct="1">
        <a:spcBef>
          <a:spcPct val="0"/>
        </a:spcBef>
        <a:spcAft>
          <a:spcPct val="0"/>
        </a:spcAft>
        <a:defRPr sz="3200">
          <a:solidFill>
            <a:schemeClr val="bg1"/>
          </a:solidFill>
          <a:latin typeface="Arial" pitchFamily="34" charset="0"/>
        </a:defRPr>
      </a:lvl6pPr>
      <a:lvl7pPr marL="914400" algn="ctr" rtl="0" eaLnBrk="1" fontAlgn="base" hangingPunct="1">
        <a:spcBef>
          <a:spcPct val="0"/>
        </a:spcBef>
        <a:spcAft>
          <a:spcPct val="0"/>
        </a:spcAft>
        <a:defRPr sz="3200">
          <a:solidFill>
            <a:schemeClr val="bg1"/>
          </a:solidFill>
          <a:latin typeface="Arial" pitchFamily="34" charset="0"/>
        </a:defRPr>
      </a:lvl7pPr>
      <a:lvl8pPr marL="1371600" algn="ctr" rtl="0" eaLnBrk="1" fontAlgn="base" hangingPunct="1">
        <a:spcBef>
          <a:spcPct val="0"/>
        </a:spcBef>
        <a:spcAft>
          <a:spcPct val="0"/>
        </a:spcAft>
        <a:defRPr sz="3200">
          <a:solidFill>
            <a:schemeClr val="bg1"/>
          </a:solidFill>
          <a:latin typeface="Arial" pitchFamily="34" charset="0"/>
        </a:defRPr>
      </a:lvl8pPr>
      <a:lvl9pPr marL="1828800" algn="ctr" rtl="0" eaLnBrk="1" fontAlgn="base" hangingPunct="1">
        <a:spcBef>
          <a:spcPct val="0"/>
        </a:spcBef>
        <a:spcAft>
          <a:spcPct val="0"/>
        </a:spcAft>
        <a:defRPr sz="3200">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buChar char="v"/>
        <a:defRPr sz="24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SzPct val="50000"/>
        <a:buFont typeface="Wingdings 2" panose="05020102010507070707" pitchFamily="18" charset="2"/>
        <a:buChar char=""/>
        <a:defRPr sz="2400">
          <a:solidFill>
            <a:srgbClr val="000000"/>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000">
          <a:solidFill>
            <a:srgbClr val="000000"/>
          </a:solidFill>
          <a:latin typeface="+mn-lt"/>
        </a:defRPr>
      </a:lvl3pPr>
      <a:lvl4pPr marL="1600200" indent="-228600" algn="l" rtl="0" eaLnBrk="0" fontAlgn="base" hangingPunct="0">
        <a:spcBef>
          <a:spcPct val="20000"/>
        </a:spcBef>
        <a:spcAft>
          <a:spcPct val="0"/>
        </a:spcAft>
        <a:buClr>
          <a:schemeClr val="folHlink"/>
        </a:buClr>
        <a:buSzPct val="60000"/>
        <a:buFont typeface="Wingdings 2" panose="05020102010507070707" pitchFamily="18" charset="2"/>
        <a:buChar char=""/>
        <a:defRPr sz="2000">
          <a:solidFill>
            <a:srgbClr val="000000"/>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rgbClr val="000000"/>
          </a:solidFill>
          <a:latin typeface="+mn-lt"/>
        </a:defRPr>
      </a:lvl5pPr>
      <a:lvl6pPr marL="2514600" indent="-228600" algn="l" rtl="0" eaLnBrk="1" fontAlgn="base" hangingPunct="1">
        <a:spcBef>
          <a:spcPct val="20000"/>
        </a:spcBef>
        <a:spcAft>
          <a:spcPct val="0"/>
        </a:spcAft>
        <a:buFont typeface="Wingdings" pitchFamily="2" charset="2"/>
        <a:buChar char="§"/>
        <a:defRPr>
          <a:solidFill>
            <a:srgbClr val="000000"/>
          </a:solidFill>
          <a:latin typeface="+mn-lt"/>
        </a:defRPr>
      </a:lvl6pPr>
      <a:lvl7pPr marL="2971800" indent="-228600" algn="l" rtl="0" eaLnBrk="1" fontAlgn="base" hangingPunct="1">
        <a:spcBef>
          <a:spcPct val="20000"/>
        </a:spcBef>
        <a:spcAft>
          <a:spcPct val="0"/>
        </a:spcAft>
        <a:buFont typeface="Wingdings" pitchFamily="2" charset="2"/>
        <a:buChar char="§"/>
        <a:defRPr>
          <a:solidFill>
            <a:srgbClr val="000000"/>
          </a:solidFill>
          <a:latin typeface="+mn-lt"/>
        </a:defRPr>
      </a:lvl7pPr>
      <a:lvl8pPr marL="3429000" indent="-228600" algn="l" rtl="0" eaLnBrk="1" fontAlgn="base" hangingPunct="1">
        <a:spcBef>
          <a:spcPct val="20000"/>
        </a:spcBef>
        <a:spcAft>
          <a:spcPct val="0"/>
        </a:spcAft>
        <a:buFont typeface="Wingdings" pitchFamily="2" charset="2"/>
        <a:buChar char="§"/>
        <a:defRPr>
          <a:solidFill>
            <a:srgbClr val="000000"/>
          </a:solidFill>
          <a:latin typeface="+mn-lt"/>
        </a:defRPr>
      </a:lvl8pPr>
      <a:lvl9pPr marL="3886200" indent="-228600" algn="l" rtl="0" eaLnBrk="1" fontAlgn="base" hangingPunct="1">
        <a:spcBef>
          <a:spcPct val="20000"/>
        </a:spcBef>
        <a:spcAft>
          <a:spcPct val="0"/>
        </a:spcAft>
        <a:buFont typeface="Wingdings" pitchFamily="2" charset="2"/>
        <a:buChar char="§"/>
        <a:defRPr>
          <a:solidFill>
            <a:srgbClr val="000000"/>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spcBef>
                <a:spcPct val="0"/>
              </a:spcBef>
              <a:buFontTx/>
              <a:buNone/>
            </a:pPr>
            <a:fld id="{8C908CA5-0D4F-4B7F-ADF7-589326CA5A60}" type="slidenum">
              <a:rPr lang="en-US" altLang="vi-VN" sz="1400" smtClean="0">
                <a:solidFill>
                  <a:schemeClr val="tx1"/>
                </a:solidFill>
              </a:rPr>
              <a:pPr>
                <a:spcBef>
                  <a:spcPct val="0"/>
                </a:spcBef>
                <a:buFontTx/>
                <a:buNone/>
              </a:pPr>
              <a:t>1</a:t>
            </a:fld>
            <a:endParaRPr lang="en-US" altLang="vi-VN" sz="1400" smtClean="0">
              <a:solidFill>
                <a:schemeClr val="tx1"/>
              </a:solidFill>
            </a:endParaRPr>
          </a:p>
        </p:txBody>
      </p:sp>
      <p:sp>
        <p:nvSpPr>
          <p:cNvPr id="5123" name="Rectangle 2"/>
          <p:cNvSpPr>
            <a:spLocks noGrp="1" noChangeArrowheads="1"/>
          </p:cNvSpPr>
          <p:nvPr>
            <p:ph type="ctrTitle"/>
          </p:nvPr>
        </p:nvSpPr>
        <p:spPr/>
        <p:txBody>
          <a:bodyPr/>
          <a:lstStyle/>
          <a:p>
            <a:pPr eaLnBrk="1" hangingPunct="1"/>
            <a:r>
              <a:rPr lang="en-US" altLang="vi-VN" sz="3200" b="1" dirty="0" err="1" smtClean="0"/>
              <a:t>DataGridView</a:t>
            </a:r>
            <a:r>
              <a:rPr lang="en-US" altLang="vi-VN" sz="3200" b="1" dirty="0" smtClean="0"/>
              <a:t> Control</a:t>
            </a:r>
            <a:br>
              <a:rPr lang="en-US" altLang="vi-VN" sz="3200" b="1" dirty="0" smtClean="0"/>
            </a:br>
            <a:r>
              <a:rPr lang="en-US" altLang="vi-VN" sz="3200" b="1" dirty="0" smtClean="0"/>
              <a:t>Data Binding &amp; LINQ</a:t>
            </a:r>
          </a:p>
        </p:txBody>
      </p:sp>
      <p:sp>
        <p:nvSpPr>
          <p:cNvPr id="512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eaLnBrk="1" hangingPunct="1">
              <a:spcBef>
                <a:spcPct val="0"/>
              </a:spcBef>
              <a:buFontTx/>
              <a:buNone/>
            </a:pPr>
            <a:endParaRPr lang="vi-VN" altLang="vi-VN" sz="180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vi-VN" smtClean="0"/>
              <a:t>Data binding</a:t>
            </a:r>
          </a:p>
        </p:txBody>
      </p:sp>
      <p:pic>
        <p:nvPicPr>
          <p:cNvPr id="9219" name="Content Placeholder 3" descr="PPT50.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541754" y="1678890"/>
            <a:ext cx="8329613" cy="2012950"/>
          </a:xfrm>
        </p:spPr>
      </p:pic>
      <p:sp>
        <p:nvSpPr>
          <p:cNvPr id="5" name="Rectangle 4"/>
          <p:cNvSpPr/>
          <p:nvPr/>
        </p:nvSpPr>
        <p:spPr>
          <a:xfrm>
            <a:off x="2286000" y="990600"/>
            <a:ext cx="2800767" cy="646331"/>
          </a:xfrm>
          <a:prstGeom prst="rect">
            <a:avLst/>
          </a:prstGeom>
          <a:noFill/>
        </p:spPr>
        <p:txBody>
          <a:bodyPr wrap="none">
            <a:spAutoFit/>
          </a:bodyPr>
          <a:lstStyle/>
          <a:p>
            <a:pPr algn="ctr" fontAlgn="auto">
              <a:spcBef>
                <a:spcPts val="0"/>
              </a:spcBef>
              <a:spcAft>
                <a:spcPts val="0"/>
              </a:spcAft>
              <a:defRPr/>
            </a:pPr>
            <a:r>
              <a:rPr lang="en-US" sz="36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n-lt"/>
                <a:cs typeface="+mn-cs"/>
              </a:rPr>
              <a:t>Advantages</a:t>
            </a:r>
          </a:p>
        </p:txBody>
      </p:sp>
      <p:pic>
        <p:nvPicPr>
          <p:cNvPr id="9221" name="Picture 6" descr="PPT5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2762" y="4437112"/>
            <a:ext cx="87280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438400" y="3733800"/>
            <a:ext cx="2824812" cy="584775"/>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32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cs typeface="+mn-cs"/>
              </a:rPr>
              <a:t>Disavantages</a:t>
            </a:r>
          </a:p>
        </p:txBody>
      </p:sp>
    </p:spTree>
    <p:extLst>
      <p:ext uri="{BB962C8B-B14F-4D97-AF65-F5344CB8AC3E}">
        <p14:creationId xmlns:p14="http://schemas.microsoft.com/office/powerpoint/2010/main" val="2238125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vi-VN" smtClean="0"/>
              <a:t>Data Provider </a:t>
            </a:r>
          </a:p>
        </p:txBody>
      </p:sp>
      <p:pic>
        <p:nvPicPr>
          <p:cNvPr id="10243" name="Content Placeholder 3" descr="PPT55.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5740400" y="3429000"/>
            <a:ext cx="3403600" cy="1231900"/>
          </a:xfrm>
        </p:spPr>
      </p:pic>
      <p:pic>
        <p:nvPicPr>
          <p:cNvPr id="10244" name="Picture 5" descr="PPT5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95400"/>
            <a:ext cx="89916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429000"/>
            <a:ext cx="37338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lowchart: Multidocument 6"/>
          <p:cNvSpPr/>
          <p:nvPr/>
        </p:nvSpPr>
        <p:spPr>
          <a:xfrm>
            <a:off x="4724400" y="5257800"/>
            <a:ext cx="1524000" cy="12192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t>Data Source</a:t>
            </a:r>
            <a:endParaRPr lang="vi-VN"/>
          </a:p>
        </p:txBody>
      </p:sp>
      <p:sp>
        <p:nvSpPr>
          <p:cNvPr id="8" name="Rectangle 7"/>
          <p:cNvSpPr/>
          <p:nvPr/>
        </p:nvSpPr>
        <p:spPr>
          <a:xfrm>
            <a:off x="3048000" y="44196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t>Consumer</a:t>
            </a:r>
            <a:endParaRPr lang="vi-VN"/>
          </a:p>
        </p:txBody>
      </p:sp>
      <p:cxnSp>
        <p:nvCxnSpPr>
          <p:cNvPr id="10" name="Straight Arrow Connector 9"/>
          <p:cNvCxnSpPr/>
          <p:nvPr/>
        </p:nvCxnSpPr>
        <p:spPr>
          <a:xfrm rot="10800000">
            <a:off x="2743200" y="4495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2743200" y="4724400"/>
            <a:ext cx="304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3352801" y="5410200"/>
            <a:ext cx="12192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962400" y="6019800"/>
            <a:ext cx="762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 name="Flowchart: Magnetic Disk 16"/>
          <p:cNvSpPr/>
          <p:nvPr/>
        </p:nvSpPr>
        <p:spPr>
          <a:xfrm>
            <a:off x="7315200" y="5257800"/>
            <a:ext cx="1219200" cy="1143000"/>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a:solidFill>
                  <a:schemeClr val="tx1"/>
                </a:solidFill>
              </a:rPr>
              <a:t>Database</a:t>
            </a:r>
            <a:endParaRPr lang="vi-VN" b="1">
              <a:solidFill>
                <a:schemeClr val="tx1"/>
              </a:solidFill>
            </a:endParaRPr>
          </a:p>
        </p:txBody>
      </p:sp>
      <p:cxnSp>
        <p:nvCxnSpPr>
          <p:cNvPr id="19" name="Straight Arrow Connector 18"/>
          <p:cNvCxnSpPr/>
          <p:nvPr/>
        </p:nvCxnSpPr>
        <p:spPr>
          <a:xfrm rot="10800000">
            <a:off x="6248400" y="60198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780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vi-VN" smtClean="0"/>
              <a:t>BindingContext class</a:t>
            </a:r>
          </a:p>
        </p:txBody>
      </p:sp>
      <p:pic>
        <p:nvPicPr>
          <p:cNvPr id="11267" name="Content Placeholder 3" descr="PPT59.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2667000"/>
            <a:ext cx="3565525" cy="2762250"/>
          </a:xfrm>
        </p:spPr>
      </p:pic>
      <p:sp>
        <p:nvSpPr>
          <p:cNvPr id="11268" name="TextBox 4"/>
          <p:cNvSpPr txBox="1">
            <a:spLocks noChangeArrowheads="1"/>
          </p:cNvSpPr>
          <p:nvPr/>
        </p:nvSpPr>
        <p:spPr bwMode="auto">
          <a:xfrm>
            <a:off x="457200" y="1295400"/>
            <a:ext cx="8001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buFont typeface="Wingdings" panose="05000000000000000000" pitchFamily="2" charset="2"/>
              <a:buChar char="§"/>
            </a:pPr>
            <a:r>
              <a:rPr lang="en-US" altLang="vi-VN" sz="2200" b="1"/>
              <a:t> </a:t>
            </a:r>
            <a:r>
              <a:rPr lang="en-US" altLang="vi-VN" sz="2400" b="1"/>
              <a:t>BindingContext class is used to handle the  BindingManagerBase  objects.</a:t>
            </a:r>
          </a:p>
          <a:p>
            <a:pPr eaLnBrk="1" hangingPunct="1">
              <a:buClr>
                <a:srgbClr val="FF0000"/>
              </a:buClr>
              <a:buFont typeface="Wingdings" panose="05000000000000000000" pitchFamily="2" charset="2"/>
              <a:buChar char="§"/>
            </a:pPr>
            <a:r>
              <a:rPr lang="en-US" altLang="vi-VN" sz="2400" b="1"/>
              <a:t> Windows Form contains at leats one BindingContext Object</a:t>
            </a:r>
          </a:p>
        </p:txBody>
      </p:sp>
      <p:graphicFrame>
        <p:nvGraphicFramePr>
          <p:cNvPr id="8" name="Table 7"/>
          <p:cNvGraphicFramePr>
            <a:graphicFrameLocks noGrp="1"/>
          </p:cNvGraphicFramePr>
          <p:nvPr/>
        </p:nvGraphicFramePr>
        <p:xfrm>
          <a:off x="6629400" y="2286000"/>
          <a:ext cx="1981200" cy="1112838"/>
        </p:xfrm>
        <a:graphic>
          <a:graphicData uri="http://schemas.openxmlformats.org/drawingml/2006/table">
            <a:tbl>
              <a:tblPr firstRow="1" bandRow="1">
                <a:tableStyleId>{5C22544A-7EE6-4342-B048-85BDC9FD1C3A}</a:tableStyleId>
              </a:tblPr>
              <a:tblGrid>
                <a:gridCol w="1981200"/>
              </a:tblGrid>
              <a:tr h="370946">
                <a:tc>
                  <a:txBody>
                    <a:bodyPr/>
                    <a:lstStyle/>
                    <a:p>
                      <a:r>
                        <a:rPr lang="en-US" sz="1800" smtClean="0"/>
                        <a:t>Properties</a:t>
                      </a:r>
                      <a:endParaRPr lang="en-US" sz="1800"/>
                    </a:p>
                  </a:txBody>
                  <a:tcPr marT="45733" marB="45733"/>
                </a:tc>
              </a:tr>
              <a:tr h="370946">
                <a:tc>
                  <a:txBody>
                    <a:bodyPr/>
                    <a:lstStyle/>
                    <a:p>
                      <a:r>
                        <a:rPr lang="en-US" sz="1800" smtClean="0"/>
                        <a:t>IsReadOnly</a:t>
                      </a:r>
                      <a:endParaRPr lang="en-US" sz="1800"/>
                    </a:p>
                  </a:txBody>
                  <a:tcPr marT="45733" marB="45733"/>
                </a:tc>
              </a:tr>
              <a:tr h="370946">
                <a:tc>
                  <a:txBody>
                    <a:bodyPr/>
                    <a:lstStyle/>
                    <a:p>
                      <a:r>
                        <a:rPr lang="en-US" sz="1800" smtClean="0"/>
                        <a:t>Item</a:t>
                      </a:r>
                      <a:endParaRPr lang="en-US" sz="1800"/>
                    </a:p>
                  </a:txBody>
                  <a:tcPr marT="45733" marB="45733"/>
                </a:tc>
              </a:tr>
            </a:tbl>
          </a:graphicData>
        </a:graphic>
      </p:graphicFrame>
      <p:graphicFrame>
        <p:nvGraphicFramePr>
          <p:cNvPr id="10" name="Table 9"/>
          <p:cNvGraphicFramePr>
            <a:graphicFrameLocks noGrp="1"/>
          </p:cNvGraphicFramePr>
          <p:nvPr/>
        </p:nvGraphicFramePr>
        <p:xfrm>
          <a:off x="5943600" y="3581400"/>
          <a:ext cx="2667000" cy="1854200"/>
        </p:xfrm>
        <a:graphic>
          <a:graphicData uri="http://schemas.openxmlformats.org/drawingml/2006/table">
            <a:tbl>
              <a:tblPr firstRow="1" bandRow="1">
                <a:tableStyleId>{5C22544A-7EE6-4342-B048-85BDC9FD1C3A}</a:tableStyleId>
              </a:tblPr>
              <a:tblGrid>
                <a:gridCol w="2667000"/>
              </a:tblGrid>
              <a:tr h="370840">
                <a:tc>
                  <a:txBody>
                    <a:bodyPr/>
                    <a:lstStyle/>
                    <a:p>
                      <a:r>
                        <a:rPr lang="en-US" smtClean="0"/>
                        <a:t>Methods</a:t>
                      </a:r>
                      <a:endParaRPr lang="en-US"/>
                    </a:p>
                  </a:txBody>
                  <a:tcPr/>
                </a:tc>
              </a:tr>
              <a:tr h="370840">
                <a:tc>
                  <a:txBody>
                    <a:bodyPr/>
                    <a:lstStyle/>
                    <a:p>
                      <a:r>
                        <a:rPr lang="en-US" smtClean="0"/>
                        <a:t>Add</a:t>
                      </a:r>
                      <a:endParaRPr lang="en-US"/>
                    </a:p>
                  </a:txBody>
                  <a:tcPr/>
                </a:tc>
              </a:tr>
              <a:tr h="370840">
                <a:tc>
                  <a:txBody>
                    <a:bodyPr/>
                    <a:lstStyle/>
                    <a:p>
                      <a:r>
                        <a:rPr lang="en-US" smtClean="0"/>
                        <a:t>Contains</a:t>
                      </a:r>
                      <a:endParaRPr lang="en-US"/>
                    </a:p>
                  </a:txBody>
                  <a:tcPr/>
                </a:tc>
              </a:tr>
              <a:tr h="370840">
                <a:tc>
                  <a:txBody>
                    <a:bodyPr/>
                    <a:lstStyle/>
                    <a:p>
                      <a:r>
                        <a:rPr lang="en-US" smtClean="0"/>
                        <a:t>Remove</a:t>
                      </a:r>
                      <a:endParaRPr lang="en-US"/>
                    </a:p>
                  </a:txBody>
                  <a:tcPr/>
                </a:tc>
              </a:tr>
              <a:tr h="370840">
                <a:tc>
                  <a:txBody>
                    <a:bodyPr/>
                    <a:lstStyle/>
                    <a:p>
                      <a:r>
                        <a:rPr lang="en-US" smtClean="0"/>
                        <a:t>UpdateBinding</a:t>
                      </a:r>
                      <a:endParaRPr lang="en-US"/>
                    </a:p>
                  </a:txBody>
                  <a:tcPr/>
                </a:tc>
              </a:tr>
            </a:tbl>
          </a:graphicData>
        </a:graphic>
      </p:graphicFrame>
      <p:sp>
        <p:nvSpPr>
          <p:cNvPr id="11293" name="TextBox 10"/>
          <p:cNvSpPr txBox="1">
            <a:spLocks noChangeArrowheads="1"/>
          </p:cNvSpPr>
          <p:nvPr/>
        </p:nvSpPr>
        <p:spPr bwMode="auto">
          <a:xfrm>
            <a:off x="762000" y="6019800"/>
            <a:ext cx="7459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vi-VN"/>
              <a:t>txtEmpNo.DataBindings.Add("Text" , ds.Tables["Employee"] , "EmpNo")</a:t>
            </a:r>
          </a:p>
        </p:txBody>
      </p:sp>
    </p:spTree>
    <p:extLst>
      <p:ext uri="{BB962C8B-B14F-4D97-AF65-F5344CB8AC3E}">
        <p14:creationId xmlns:p14="http://schemas.microsoft.com/office/powerpoint/2010/main" val="470908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vi-VN" smtClean="0"/>
              <a:t>CurrencyManager class</a:t>
            </a:r>
          </a:p>
        </p:txBody>
      </p:sp>
      <p:sp>
        <p:nvSpPr>
          <p:cNvPr id="12291" name="TextBox 3"/>
          <p:cNvSpPr txBox="1">
            <a:spLocks noChangeArrowheads="1"/>
          </p:cNvSpPr>
          <p:nvPr/>
        </p:nvSpPr>
        <p:spPr bwMode="auto">
          <a:xfrm>
            <a:off x="685800" y="1295400"/>
            <a:ext cx="77724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vi-VN" sz="2200" b="1"/>
              <a:t>A control which is bound to a data source is associated with a CurrencyManager.</a:t>
            </a:r>
          </a:p>
        </p:txBody>
      </p:sp>
      <p:graphicFrame>
        <p:nvGraphicFramePr>
          <p:cNvPr id="5" name="Table 4"/>
          <p:cNvGraphicFramePr>
            <a:graphicFrameLocks noGrp="1"/>
          </p:cNvGraphicFramePr>
          <p:nvPr/>
        </p:nvGraphicFramePr>
        <p:xfrm>
          <a:off x="1295400" y="2286000"/>
          <a:ext cx="5508625" cy="3336921"/>
        </p:xfrm>
        <a:graphic>
          <a:graphicData uri="http://schemas.openxmlformats.org/drawingml/2006/table">
            <a:tbl>
              <a:tblPr firstRow="1" bandRow="1">
                <a:tableStyleId>{5C22544A-7EE6-4342-B048-85BDC9FD1C3A}</a:tableStyleId>
              </a:tblPr>
              <a:tblGrid>
                <a:gridCol w="1186043"/>
                <a:gridCol w="2290816"/>
                <a:gridCol w="2031766"/>
              </a:tblGrid>
              <a:tr h="370769">
                <a:tc>
                  <a:txBody>
                    <a:bodyPr/>
                    <a:lstStyle/>
                    <a:p>
                      <a:r>
                        <a:rPr lang="en-US" sz="1800" smtClean="0"/>
                        <a:t>Property</a:t>
                      </a:r>
                      <a:endParaRPr lang="en-US" sz="1800"/>
                    </a:p>
                  </a:txBody>
                  <a:tcPr marL="91429" marR="91429" marT="45711" marB="45711"/>
                </a:tc>
                <a:tc>
                  <a:txBody>
                    <a:bodyPr/>
                    <a:lstStyle/>
                    <a:p>
                      <a:r>
                        <a:rPr lang="en-US" sz="1800" smtClean="0"/>
                        <a:t>Methods</a:t>
                      </a:r>
                      <a:endParaRPr lang="en-US" sz="1800"/>
                    </a:p>
                  </a:txBody>
                  <a:tcPr marL="91429" marR="91429" marT="45711" marB="45711"/>
                </a:tc>
                <a:tc>
                  <a:txBody>
                    <a:bodyPr/>
                    <a:lstStyle/>
                    <a:p>
                      <a:r>
                        <a:rPr lang="en-US" sz="1800" smtClean="0"/>
                        <a:t>Events</a:t>
                      </a:r>
                      <a:endParaRPr lang="en-US" sz="1800"/>
                    </a:p>
                  </a:txBody>
                  <a:tcPr marL="91429" marR="91429" marT="45711" marB="45711"/>
                </a:tc>
              </a:tr>
              <a:tr h="370769">
                <a:tc>
                  <a:txBody>
                    <a:bodyPr/>
                    <a:lstStyle/>
                    <a:p>
                      <a:r>
                        <a:rPr lang="en-US" sz="1800" smtClean="0"/>
                        <a:t>Binding</a:t>
                      </a:r>
                      <a:endParaRPr lang="en-US" sz="1800"/>
                    </a:p>
                  </a:txBody>
                  <a:tcPr marL="91429" marR="91429" marT="45711" marB="45711"/>
                </a:tc>
                <a:tc>
                  <a:txBody>
                    <a:bodyPr/>
                    <a:lstStyle/>
                    <a:p>
                      <a:r>
                        <a:rPr lang="en-US" sz="1800" smtClean="0"/>
                        <a:t>CheckEmpty</a:t>
                      </a:r>
                      <a:endParaRPr lang="en-US" sz="1800"/>
                    </a:p>
                  </a:txBody>
                  <a:tcPr marL="91429" marR="91429" marT="45711" marB="45711"/>
                </a:tc>
                <a:tc>
                  <a:txBody>
                    <a:bodyPr/>
                    <a:lstStyle/>
                    <a:p>
                      <a:endParaRPr lang="en-US" sz="1800"/>
                    </a:p>
                  </a:txBody>
                  <a:tcPr marL="91429" marR="91429" marT="45711" marB="45711"/>
                </a:tc>
              </a:tr>
              <a:tr h="370769">
                <a:tc>
                  <a:txBody>
                    <a:bodyPr/>
                    <a:lstStyle/>
                    <a:p>
                      <a:r>
                        <a:rPr lang="en-US" sz="1800" smtClean="0"/>
                        <a:t>Count</a:t>
                      </a:r>
                      <a:endParaRPr lang="en-US" sz="1800"/>
                    </a:p>
                  </a:txBody>
                  <a:tcPr marL="91429" marR="91429" marT="45711" marB="45711"/>
                </a:tc>
                <a:tc>
                  <a:txBody>
                    <a:bodyPr/>
                    <a:lstStyle/>
                    <a:p>
                      <a:r>
                        <a:rPr lang="en-US" sz="1800" smtClean="0"/>
                        <a:t>OnPositionChanged</a:t>
                      </a:r>
                      <a:endParaRPr lang="en-US" sz="1800"/>
                    </a:p>
                  </a:txBody>
                  <a:tcPr marL="91429" marR="91429" marT="45711" marB="45711"/>
                </a:tc>
                <a:tc>
                  <a:txBody>
                    <a:bodyPr/>
                    <a:lstStyle/>
                    <a:p>
                      <a:endParaRPr lang="en-US" sz="1800"/>
                    </a:p>
                  </a:txBody>
                  <a:tcPr marL="91429" marR="91429" marT="45711" marB="45711"/>
                </a:tc>
              </a:tr>
              <a:tr h="370769">
                <a:tc>
                  <a:txBody>
                    <a:bodyPr/>
                    <a:lstStyle/>
                    <a:p>
                      <a:r>
                        <a:rPr lang="en-US" sz="1800" smtClean="0"/>
                        <a:t>Current</a:t>
                      </a:r>
                      <a:endParaRPr lang="en-US" sz="1800"/>
                    </a:p>
                  </a:txBody>
                  <a:tcPr marL="91429" marR="91429" marT="45711" marB="45711"/>
                </a:tc>
                <a:tc>
                  <a:txBody>
                    <a:bodyPr/>
                    <a:lstStyle/>
                    <a:p>
                      <a:r>
                        <a:rPr lang="en-US" sz="1800" smtClean="0"/>
                        <a:t>OnItemChanged</a:t>
                      </a:r>
                      <a:endParaRPr lang="en-US" sz="1800"/>
                    </a:p>
                  </a:txBody>
                  <a:tcPr marL="91429" marR="91429" marT="45711" marB="45711"/>
                </a:tc>
                <a:tc>
                  <a:txBody>
                    <a:bodyPr/>
                    <a:lstStyle/>
                    <a:p>
                      <a:r>
                        <a:rPr lang="en-US" sz="1800" smtClean="0"/>
                        <a:t>ItemChanged</a:t>
                      </a:r>
                      <a:endParaRPr lang="en-US" sz="1800"/>
                    </a:p>
                  </a:txBody>
                  <a:tcPr marL="91429" marR="91429" marT="45711" marB="45711"/>
                </a:tc>
              </a:tr>
              <a:tr h="370769">
                <a:tc>
                  <a:txBody>
                    <a:bodyPr/>
                    <a:lstStyle/>
                    <a:p>
                      <a:r>
                        <a:rPr lang="en-US" sz="1800" smtClean="0"/>
                        <a:t>List</a:t>
                      </a:r>
                      <a:endParaRPr lang="en-US" sz="1800"/>
                    </a:p>
                  </a:txBody>
                  <a:tcPr marL="91429" marR="91429" marT="45711" marB="45711"/>
                </a:tc>
                <a:tc>
                  <a:txBody>
                    <a:bodyPr/>
                    <a:lstStyle/>
                    <a:p>
                      <a:r>
                        <a:rPr lang="en-US" sz="1800" smtClean="0"/>
                        <a:t>AddNew</a:t>
                      </a:r>
                      <a:endParaRPr lang="en-US" sz="1800"/>
                    </a:p>
                  </a:txBody>
                  <a:tcPr marL="91429" marR="91429" marT="45711" marB="45711"/>
                </a:tc>
                <a:tc>
                  <a:txBody>
                    <a:bodyPr/>
                    <a:lstStyle/>
                    <a:p>
                      <a:r>
                        <a:rPr lang="en-US" sz="1800" smtClean="0"/>
                        <a:t>PositionChanged</a:t>
                      </a:r>
                      <a:endParaRPr lang="en-US" sz="1800"/>
                    </a:p>
                  </a:txBody>
                  <a:tcPr marL="91429" marR="91429" marT="45711" marB="45711"/>
                </a:tc>
              </a:tr>
              <a:tr h="370769">
                <a:tc>
                  <a:txBody>
                    <a:bodyPr/>
                    <a:lstStyle/>
                    <a:p>
                      <a:r>
                        <a:rPr lang="en-US" sz="1800" smtClean="0"/>
                        <a:t>Position</a:t>
                      </a:r>
                      <a:endParaRPr lang="en-US" sz="1800"/>
                    </a:p>
                  </a:txBody>
                  <a:tcPr marL="91429" marR="91429" marT="45711" marB="45711"/>
                </a:tc>
                <a:tc>
                  <a:txBody>
                    <a:bodyPr/>
                    <a:lstStyle/>
                    <a:p>
                      <a:r>
                        <a:rPr lang="en-US" sz="1800" smtClean="0"/>
                        <a:t>Refresh</a:t>
                      </a:r>
                      <a:endParaRPr lang="en-US" sz="1800"/>
                    </a:p>
                  </a:txBody>
                  <a:tcPr marL="91429" marR="91429" marT="45711" marB="45711"/>
                </a:tc>
                <a:tc>
                  <a:txBody>
                    <a:bodyPr/>
                    <a:lstStyle/>
                    <a:p>
                      <a:r>
                        <a:rPr lang="en-US" sz="1800" smtClean="0"/>
                        <a:t>ListChanged</a:t>
                      </a:r>
                      <a:endParaRPr lang="en-US" sz="1800"/>
                    </a:p>
                  </a:txBody>
                  <a:tcPr marL="91429" marR="91429" marT="45711" marB="45711"/>
                </a:tc>
              </a:tr>
              <a:tr h="370769">
                <a:tc>
                  <a:txBody>
                    <a:bodyPr/>
                    <a:lstStyle/>
                    <a:p>
                      <a:endParaRPr lang="en-US" sz="1800"/>
                    </a:p>
                  </a:txBody>
                  <a:tcPr marL="91429" marR="91429" marT="45711" marB="45711"/>
                </a:tc>
                <a:tc>
                  <a:txBody>
                    <a:bodyPr/>
                    <a:lstStyle/>
                    <a:p>
                      <a:r>
                        <a:rPr lang="en-US" sz="1800" smtClean="0"/>
                        <a:t>RemoveAt</a:t>
                      </a:r>
                      <a:endParaRPr lang="en-US" sz="1800"/>
                    </a:p>
                  </a:txBody>
                  <a:tcPr marL="91429" marR="91429" marT="45711" marB="45711"/>
                </a:tc>
                <a:tc>
                  <a:txBody>
                    <a:bodyPr/>
                    <a:lstStyle/>
                    <a:p>
                      <a:endParaRPr lang="en-US" sz="1800"/>
                    </a:p>
                  </a:txBody>
                  <a:tcPr marL="91429" marR="91429" marT="45711" marB="45711"/>
                </a:tc>
              </a:tr>
              <a:tr h="370769">
                <a:tc>
                  <a:txBody>
                    <a:bodyPr/>
                    <a:lstStyle/>
                    <a:p>
                      <a:endParaRPr lang="en-US" sz="1800"/>
                    </a:p>
                  </a:txBody>
                  <a:tcPr marL="91429" marR="91429" marT="45711" marB="45711"/>
                </a:tc>
                <a:tc>
                  <a:txBody>
                    <a:bodyPr/>
                    <a:lstStyle/>
                    <a:p>
                      <a:r>
                        <a:rPr lang="en-US" sz="1800" smtClean="0"/>
                        <a:t>ResumeBinding</a:t>
                      </a:r>
                      <a:endParaRPr lang="en-US" sz="1800"/>
                    </a:p>
                  </a:txBody>
                  <a:tcPr marL="91429" marR="91429" marT="45711" marB="45711"/>
                </a:tc>
                <a:tc>
                  <a:txBody>
                    <a:bodyPr/>
                    <a:lstStyle/>
                    <a:p>
                      <a:endParaRPr lang="en-US" sz="1800"/>
                    </a:p>
                  </a:txBody>
                  <a:tcPr marL="91429" marR="91429" marT="45711" marB="45711"/>
                </a:tc>
              </a:tr>
              <a:tr h="370769">
                <a:tc>
                  <a:txBody>
                    <a:bodyPr/>
                    <a:lstStyle/>
                    <a:p>
                      <a:endParaRPr lang="en-US" sz="1800"/>
                    </a:p>
                  </a:txBody>
                  <a:tcPr marL="91429" marR="91429" marT="45711" marB="45711"/>
                </a:tc>
                <a:tc>
                  <a:txBody>
                    <a:bodyPr/>
                    <a:lstStyle/>
                    <a:p>
                      <a:endParaRPr lang="en-US" sz="1800"/>
                    </a:p>
                  </a:txBody>
                  <a:tcPr marL="91429" marR="91429" marT="45711" marB="45711"/>
                </a:tc>
                <a:tc>
                  <a:txBody>
                    <a:bodyPr/>
                    <a:lstStyle/>
                    <a:p>
                      <a:endParaRPr lang="en-US" sz="1800"/>
                    </a:p>
                  </a:txBody>
                  <a:tcPr marL="91429" marR="91429" marT="45711" marB="45711"/>
                </a:tc>
              </a:tr>
            </a:tbl>
          </a:graphicData>
        </a:graphic>
      </p:graphicFrame>
      <p:sp>
        <p:nvSpPr>
          <p:cNvPr id="12334" name="TextBox 5"/>
          <p:cNvSpPr txBox="1">
            <a:spLocks noChangeArrowheads="1"/>
          </p:cNvSpPr>
          <p:nvPr/>
        </p:nvSpPr>
        <p:spPr bwMode="auto">
          <a:xfrm>
            <a:off x="1143000" y="5715000"/>
            <a:ext cx="7239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vi-VN"/>
              <a:t>CurrencyManager </a:t>
            </a:r>
            <a:r>
              <a:rPr lang="vi-VN" altLang="vi-VN" b="1"/>
              <a:t>bmOrders</a:t>
            </a:r>
            <a:r>
              <a:rPr lang="vi-VN" altLang="vi-VN"/>
              <a:t> = (CurrencyManager)this.BindingContext[ds.Tables["Employee"]];</a:t>
            </a:r>
          </a:p>
          <a:p>
            <a:pPr eaLnBrk="1" hangingPunct="1"/>
            <a:r>
              <a:rPr lang="vi-VN" altLang="vi-VN" b="1"/>
              <a:t>bmOrders.Position+=1;</a:t>
            </a:r>
          </a:p>
        </p:txBody>
      </p:sp>
    </p:spTree>
    <p:extLst>
      <p:ext uri="{BB962C8B-B14F-4D97-AF65-F5344CB8AC3E}">
        <p14:creationId xmlns:p14="http://schemas.microsoft.com/office/powerpoint/2010/main" val="1626966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vi-VN" smtClean="0"/>
              <a:t>Types of Binding</a:t>
            </a:r>
          </a:p>
        </p:txBody>
      </p:sp>
      <p:pic>
        <p:nvPicPr>
          <p:cNvPr id="13315" name="Picture 3" descr="PPT69.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447800"/>
            <a:ext cx="480060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Box 6"/>
          <p:cNvSpPr txBox="1">
            <a:spLocks noChangeArrowheads="1"/>
          </p:cNvSpPr>
          <p:nvPr/>
        </p:nvSpPr>
        <p:spPr bwMode="auto">
          <a:xfrm>
            <a:off x="609600" y="4343400"/>
            <a:ext cx="833913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
            </a:pPr>
            <a:r>
              <a:rPr lang="vi-VN" altLang="vi-VN">
                <a:solidFill>
                  <a:srgbClr val="C00000"/>
                </a:solidFill>
              </a:rPr>
              <a:t> </a:t>
            </a:r>
            <a:r>
              <a:rPr lang="vi-VN" altLang="vi-VN" sz="2000">
                <a:solidFill>
                  <a:srgbClr val="C00000"/>
                </a:solidFill>
              </a:rPr>
              <a:t>Simple Binding </a:t>
            </a:r>
            <a:r>
              <a:rPr lang="vi-VN" altLang="vi-VN" sz="2000"/>
              <a:t>: a property of a control is bound to a single value</a:t>
            </a:r>
          </a:p>
          <a:p>
            <a:pPr lvl="1" eaLnBrk="1" hangingPunct="1">
              <a:buFont typeface="Wingdings" panose="05000000000000000000" pitchFamily="2" charset="2"/>
              <a:buChar char="§"/>
            </a:pPr>
            <a:r>
              <a:rPr lang="vi-VN" altLang="vi-VN" sz="2000"/>
              <a:t> </a:t>
            </a:r>
            <a:r>
              <a:rPr lang="vi-VN" altLang="vi-VN" sz="2000" b="1" u="sng"/>
              <a:t>Ex</a:t>
            </a:r>
            <a:r>
              <a:rPr lang="vi-VN" altLang="vi-VN" sz="2000"/>
              <a:t> : TextBox with a column in table</a:t>
            </a:r>
          </a:p>
          <a:p>
            <a:pPr eaLnBrk="1" hangingPunct="1">
              <a:buFont typeface="Wingdings" panose="05000000000000000000" pitchFamily="2" charset="2"/>
              <a:buChar char="§"/>
            </a:pPr>
            <a:r>
              <a:rPr lang="vi-VN" altLang="vi-VN" sz="2000">
                <a:solidFill>
                  <a:srgbClr val="C00000"/>
                </a:solidFill>
              </a:rPr>
              <a:t>Complex Binding </a:t>
            </a:r>
            <a:r>
              <a:rPr lang="vi-VN" altLang="vi-VN" sz="2000"/>
              <a:t>: a control is associated with one or more data values </a:t>
            </a:r>
          </a:p>
          <a:p>
            <a:pPr lvl="1" eaLnBrk="1" hangingPunct="1">
              <a:buFont typeface="Wingdings" panose="05000000000000000000" pitchFamily="2" charset="2"/>
              <a:buChar char="§"/>
            </a:pPr>
            <a:r>
              <a:rPr lang="vi-VN" altLang="vi-VN" sz="2000"/>
              <a:t>Can only be done on controls, which display more than one value at a time</a:t>
            </a:r>
          </a:p>
          <a:p>
            <a:pPr lvl="1" eaLnBrk="1" hangingPunct="1">
              <a:buFont typeface="Wingdings" panose="05000000000000000000" pitchFamily="2" charset="2"/>
              <a:buChar char="§"/>
            </a:pPr>
            <a:r>
              <a:rPr lang="vi-VN" altLang="vi-VN" sz="2000"/>
              <a:t> </a:t>
            </a:r>
            <a:r>
              <a:rPr lang="vi-VN" altLang="vi-VN" sz="2000" b="1" u="sng"/>
              <a:t>Ex </a:t>
            </a:r>
            <a:r>
              <a:rPr lang="vi-VN" altLang="vi-VN" sz="2000"/>
              <a:t>: comboBox</a:t>
            </a:r>
          </a:p>
        </p:txBody>
      </p:sp>
    </p:spTree>
    <p:extLst>
      <p:ext uri="{BB962C8B-B14F-4D97-AF65-F5344CB8AC3E}">
        <p14:creationId xmlns:p14="http://schemas.microsoft.com/office/powerpoint/2010/main" val="4286027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descr="PPT7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962400"/>
            <a:ext cx="8686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p:cNvSpPr>
            <a:spLocks noGrp="1"/>
          </p:cNvSpPr>
          <p:nvPr>
            <p:ph type="title"/>
          </p:nvPr>
        </p:nvSpPr>
        <p:spPr/>
        <p:txBody>
          <a:bodyPr/>
          <a:lstStyle/>
          <a:p>
            <a:pPr eaLnBrk="1" hangingPunct="1"/>
            <a:r>
              <a:rPr lang="en-US" altLang="vi-VN" smtClean="0"/>
              <a:t>Simple Data binding</a:t>
            </a:r>
          </a:p>
        </p:txBody>
      </p:sp>
      <p:pic>
        <p:nvPicPr>
          <p:cNvPr id="14340" name="Picture 7" descr="PPT7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76400"/>
            <a:ext cx="28162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8" descr="PPT7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524000"/>
            <a:ext cx="2590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Arrow Connector 10"/>
          <p:cNvCxnSpPr/>
          <p:nvPr/>
        </p:nvCxnSpPr>
        <p:spPr>
          <a:xfrm>
            <a:off x="3886200" y="2362200"/>
            <a:ext cx="1981200" cy="1588"/>
          </a:xfrm>
          <a:prstGeom prst="straightConnector1">
            <a:avLst/>
          </a:prstGeom>
          <a:ln>
            <a:headEnd type="arrow"/>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156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descr="PPT8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815340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itle 1"/>
          <p:cNvSpPr>
            <a:spLocks noGrp="1"/>
          </p:cNvSpPr>
          <p:nvPr>
            <p:ph type="title"/>
          </p:nvPr>
        </p:nvSpPr>
        <p:spPr/>
        <p:txBody>
          <a:bodyPr/>
          <a:lstStyle/>
          <a:p>
            <a:pPr eaLnBrk="1" hangingPunct="1"/>
            <a:r>
              <a:rPr lang="en-US" altLang="vi-VN" smtClean="0"/>
              <a:t>Complex data binding</a:t>
            </a:r>
          </a:p>
        </p:txBody>
      </p:sp>
      <p:pic>
        <p:nvPicPr>
          <p:cNvPr id="15364" name="Picture 3" descr="PPT8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286000"/>
            <a:ext cx="44084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4" descr="PPT8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267200"/>
            <a:ext cx="44958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8111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vi-VN" smtClean="0"/>
              <a:t>Binding class</a:t>
            </a:r>
          </a:p>
        </p:txBody>
      </p:sp>
      <p:pic>
        <p:nvPicPr>
          <p:cNvPr id="16387" name="Picture 4" descr="PPT7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8686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762000" y="3733800"/>
          <a:ext cx="6494463" cy="2595565"/>
        </p:xfrm>
        <a:graphic>
          <a:graphicData uri="http://schemas.openxmlformats.org/drawingml/2006/table">
            <a:tbl>
              <a:tblPr firstRow="1" bandRow="1">
                <a:tableStyleId>{5C22544A-7EE6-4342-B048-85BDC9FD1C3A}</a:tableStyleId>
              </a:tblPr>
              <a:tblGrid>
                <a:gridCol w="2430661"/>
                <a:gridCol w="2031901"/>
                <a:gridCol w="2031901"/>
              </a:tblGrid>
              <a:tr h="370795">
                <a:tc>
                  <a:txBody>
                    <a:bodyPr/>
                    <a:lstStyle/>
                    <a:p>
                      <a:r>
                        <a:rPr lang="en-US" sz="1800" smtClean="0"/>
                        <a:t>Properties</a:t>
                      </a:r>
                      <a:endParaRPr lang="en-US" sz="1800"/>
                    </a:p>
                  </a:txBody>
                  <a:tcPr marL="91436" marR="91436" marT="45714" marB="45714"/>
                </a:tc>
                <a:tc>
                  <a:txBody>
                    <a:bodyPr/>
                    <a:lstStyle/>
                    <a:p>
                      <a:r>
                        <a:rPr lang="en-US" sz="1800" smtClean="0"/>
                        <a:t>Methods</a:t>
                      </a:r>
                      <a:endParaRPr lang="en-US" sz="1800"/>
                    </a:p>
                  </a:txBody>
                  <a:tcPr marL="91436" marR="91436" marT="45714" marB="45714"/>
                </a:tc>
                <a:tc>
                  <a:txBody>
                    <a:bodyPr/>
                    <a:lstStyle/>
                    <a:p>
                      <a:r>
                        <a:rPr lang="en-US" sz="1800" smtClean="0"/>
                        <a:t>Events</a:t>
                      </a:r>
                      <a:endParaRPr lang="en-US" sz="1800"/>
                    </a:p>
                  </a:txBody>
                  <a:tcPr marL="91436" marR="91436" marT="45714" marB="45714"/>
                </a:tc>
              </a:tr>
              <a:tr h="370795">
                <a:tc>
                  <a:txBody>
                    <a:bodyPr/>
                    <a:lstStyle/>
                    <a:p>
                      <a:r>
                        <a:rPr lang="en-US" sz="1800" smtClean="0"/>
                        <a:t>BindAbleComponent</a:t>
                      </a:r>
                      <a:endParaRPr lang="en-US" sz="1800"/>
                    </a:p>
                  </a:txBody>
                  <a:tcPr marL="91436" marR="91436" marT="45714" marB="45714"/>
                </a:tc>
                <a:tc>
                  <a:txBody>
                    <a:bodyPr/>
                    <a:lstStyle/>
                    <a:p>
                      <a:r>
                        <a:rPr lang="en-US" sz="1800" smtClean="0"/>
                        <a:t>ReadValue</a:t>
                      </a:r>
                      <a:endParaRPr lang="en-US" sz="1800"/>
                    </a:p>
                  </a:txBody>
                  <a:tcPr marL="91436" marR="91436" marT="45714" marB="45714"/>
                </a:tc>
                <a:tc>
                  <a:txBody>
                    <a:bodyPr/>
                    <a:lstStyle/>
                    <a:p>
                      <a:r>
                        <a:rPr lang="en-US" sz="1800" smtClean="0"/>
                        <a:t>BindingComplete</a:t>
                      </a:r>
                      <a:endParaRPr lang="en-US" sz="1800"/>
                    </a:p>
                  </a:txBody>
                  <a:tcPr marL="91436" marR="91436" marT="45714" marB="45714"/>
                </a:tc>
              </a:tr>
              <a:tr h="370795">
                <a:tc>
                  <a:txBody>
                    <a:bodyPr/>
                    <a:lstStyle/>
                    <a:p>
                      <a:r>
                        <a:rPr lang="en-US" sz="1800" smtClean="0"/>
                        <a:t>BindingManagerBase</a:t>
                      </a:r>
                      <a:endParaRPr lang="en-US" sz="1800"/>
                    </a:p>
                  </a:txBody>
                  <a:tcPr marL="91436" marR="91436" marT="45714" marB="45714"/>
                </a:tc>
                <a:tc>
                  <a:txBody>
                    <a:bodyPr/>
                    <a:lstStyle/>
                    <a:p>
                      <a:r>
                        <a:rPr lang="en-US" sz="1800" smtClean="0"/>
                        <a:t>WriteValue</a:t>
                      </a:r>
                      <a:endParaRPr lang="en-US" sz="1800"/>
                    </a:p>
                  </a:txBody>
                  <a:tcPr marL="91436" marR="91436" marT="45714" marB="45714"/>
                </a:tc>
                <a:tc>
                  <a:txBody>
                    <a:bodyPr/>
                    <a:lstStyle/>
                    <a:p>
                      <a:endParaRPr lang="en-US" sz="1800"/>
                    </a:p>
                  </a:txBody>
                  <a:tcPr marL="91436" marR="91436" marT="45714" marB="45714"/>
                </a:tc>
              </a:tr>
              <a:tr h="370795">
                <a:tc>
                  <a:txBody>
                    <a:bodyPr/>
                    <a:lstStyle/>
                    <a:p>
                      <a:r>
                        <a:rPr lang="en-US" sz="1800" smtClean="0"/>
                        <a:t>Control</a:t>
                      </a:r>
                      <a:endParaRPr lang="en-US" sz="1800"/>
                    </a:p>
                  </a:txBody>
                  <a:tcPr marL="91436" marR="91436" marT="45714" marB="45714"/>
                </a:tc>
                <a:tc>
                  <a:txBody>
                    <a:bodyPr/>
                    <a:lstStyle/>
                    <a:p>
                      <a:endParaRPr lang="en-US" sz="1800"/>
                    </a:p>
                  </a:txBody>
                  <a:tcPr marL="91436" marR="91436" marT="45714" marB="45714"/>
                </a:tc>
                <a:tc>
                  <a:txBody>
                    <a:bodyPr/>
                    <a:lstStyle/>
                    <a:p>
                      <a:endParaRPr lang="en-US" sz="1800"/>
                    </a:p>
                  </a:txBody>
                  <a:tcPr marL="91436" marR="91436" marT="45714" marB="45714"/>
                </a:tc>
              </a:tr>
              <a:tr h="370795">
                <a:tc>
                  <a:txBody>
                    <a:bodyPr/>
                    <a:lstStyle/>
                    <a:p>
                      <a:r>
                        <a:rPr lang="en-US" sz="1800" smtClean="0"/>
                        <a:t>Datasource</a:t>
                      </a:r>
                      <a:endParaRPr lang="en-US" sz="1800"/>
                    </a:p>
                  </a:txBody>
                  <a:tcPr marL="91436" marR="91436" marT="45714" marB="45714"/>
                </a:tc>
                <a:tc>
                  <a:txBody>
                    <a:bodyPr/>
                    <a:lstStyle/>
                    <a:p>
                      <a:endParaRPr lang="en-US" sz="1800"/>
                    </a:p>
                  </a:txBody>
                  <a:tcPr marL="91436" marR="91436" marT="45714" marB="45714"/>
                </a:tc>
                <a:tc>
                  <a:txBody>
                    <a:bodyPr/>
                    <a:lstStyle/>
                    <a:p>
                      <a:endParaRPr lang="en-US" sz="1800"/>
                    </a:p>
                  </a:txBody>
                  <a:tcPr marL="91436" marR="91436" marT="45714" marB="45714"/>
                </a:tc>
              </a:tr>
              <a:tr h="370795">
                <a:tc>
                  <a:txBody>
                    <a:bodyPr/>
                    <a:lstStyle/>
                    <a:p>
                      <a:endParaRPr lang="en-US" sz="1800"/>
                    </a:p>
                  </a:txBody>
                  <a:tcPr marL="91436" marR="91436" marT="45714" marB="45714"/>
                </a:tc>
                <a:tc>
                  <a:txBody>
                    <a:bodyPr/>
                    <a:lstStyle/>
                    <a:p>
                      <a:endParaRPr lang="en-US" sz="1800"/>
                    </a:p>
                  </a:txBody>
                  <a:tcPr marL="91436" marR="91436" marT="45714" marB="45714"/>
                </a:tc>
                <a:tc>
                  <a:txBody>
                    <a:bodyPr/>
                    <a:lstStyle/>
                    <a:p>
                      <a:endParaRPr lang="en-US" sz="1800"/>
                    </a:p>
                  </a:txBody>
                  <a:tcPr marL="91436" marR="91436" marT="45714" marB="45714"/>
                </a:tc>
              </a:tr>
              <a:tr h="370795">
                <a:tc>
                  <a:txBody>
                    <a:bodyPr/>
                    <a:lstStyle/>
                    <a:p>
                      <a:endParaRPr lang="en-US" sz="1800"/>
                    </a:p>
                  </a:txBody>
                  <a:tcPr marL="91436" marR="91436" marT="45714" marB="45714"/>
                </a:tc>
                <a:tc>
                  <a:txBody>
                    <a:bodyPr/>
                    <a:lstStyle/>
                    <a:p>
                      <a:endParaRPr lang="en-US" sz="1800"/>
                    </a:p>
                  </a:txBody>
                  <a:tcPr marL="91436" marR="91436" marT="45714" marB="45714"/>
                </a:tc>
                <a:tc>
                  <a:txBody>
                    <a:bodyPr/>
                    <a:lstStyle/>
                    <a:p>
                      <a:endParaRPr lang="en-US" sz="1800"/>
                    </a:p>
                  </a:txBody>
                  <a:tcPr marL="91436" marR="91436" marT="45714" marB="45714"/>
                </a:tc>
              </a:tr>
            </a:tbl>
          </a:graphicData>
        </a:graphic>
      </p:graphicFrame>
    </p:spTree>
    <p:extLst>
      <p:ext uri="{BB962C8B-B14F-4D97-AF65-F5344CB8AC3E}">
        <p14:creationId xmlns:p14="http://schemas.microsoft.com/office/powerpoint/2010/main" val="245936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vi-VN" smtClean="0"/>
              <a:t>BindingSource component</a:t>
            </a:r>
          </a:p>
        </p:txBody>
      </p:sp>
      <p:pic>
        <p:nvPicPr>
          <p:cNvPr id="17411" name="Content Placeholder 3" descr="PPT8B.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6480175" y="1371600"/>
            <a:ext cx="2663825" cy="4267200"/>
          </a:xfrm>
        </p:spPr>
      </p:pic>
      <p:sp>
        <p:nvSpPr>
          <p:cNvPr id="7" name="TextBox 6"/>
          <p:cNvSpPr txBox="1"/>
          <p:nvPr/>
        </p:nvSpPr>
        <p:spPr>
          <a:xfrm>
            <a:off x="381000" y="1219200"/>
            <a:ext cx="5486400" cy="2308225"/>
          </a:xfrm>
          <a:prstGeom prst="rect">
            <a:avLst/>
          </a:prstGeom>
          <a:solidFill>
            <a:schemeClr val="bg2">
              <a:lumMod val="40000"/>
              <a:lumOff val="60000"/>
            </a:schemeClr>
          </a:solidFill>
          <a:ln>
            <a:solidFill>
              <a:schemeClr val="accent1"/>
            </a:solidFill>
          </a:ln>
        </p:spPr>
        <p:txBody>
          <a:bodyPr>
            <a:spAutoFit/>
          </a:bodyPr>
          <a:lstStyle/>
          <a:p>
            <a:pPr fontAlgn="auto">
              <a:spcBef>
                <a:spcPts val="0"/>
              </a:spcBef>
              <a:spcAft>
                <a:spcPts val="0"/>
              </a:spcAft>
              <a:buFont typeface="Wingdings" pitchFamily="2" charset="2"/>
              <a:buChar char="§"/>
              <a:defRPr/>
            </a:pPr>
            <a:r>
              <a:rPr lang="vi-VN" sz="2400">
                <a:latin typeface="+mn-lt"/>
                <a:cs typeface="+mn-cs"/>
              </a:rPr>
              <a:t> Acts as a strongly typed data source</a:t>
            </a:r>
          </a:p>
          <a:p>
            <a:pPr fontAlgn="auto">
              <a:spcBef>
                <a:spcPts val="0"/>
              </a:spcBef>
              <a:spcAft>
                <a:spcPts val="0"/>
              </a:spcAft>
              <a:buFont typeface="Wingdings" pitchFamily="2" charset="2"/>
              <a:buChar char="§"/>
              <a:defRPr/>
            </a:pPr>
            <a:r>
              <a:rPr lang="vi-VN" sz="2400">
                <a:latin typeface="+mn-lt"/>
                <a:cs typeface="+mn-cs"/>
              </a:rPr>
              <a:t> Binding the controls and data indirectly</a:t>
            </a:r>
          </a:p>
          <a:p>
            <a:pPr fontAlgn="auto">
              <a:spcBef>
                <a:spcPts val="0"/>
              </a:spcBef>
              <a:spcAft>
                <a:spcPts val="0"/>
              </a:spcAft>
              <a:buFont typeface="Wingdings" pitchFamily="2" charset="2"/>
              <a:buChar char="§"/>
              <a:defRPr/>
            </a:pPr>
            <a:r>
              <a:rPr lang="vi-VN" sz="2400">
                <a:latin typeface="+mn-lt"/>
                <a:cs typeface="+mn-cs"/>
              </a:rPr>
              <a:t> Support data navigation , manipulation and sorting or filtering data</a:t>
            </a:r>
          </a:p>
        </p:txBody>
      </p:sp>
      <p:pic>
        <p:nvPicPr>
          <p:cNvPr id="17413" name="Picture 4" descr="PPT2E20.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9075" y="4038600"/>
            <a:ext cx="68421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0901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vi-VN" smtClean="0"/>
              <a:t>BindingSource</a:t>
            </a:r>
          </a:p>
        </p:txBody>
      </p:sp>
      <p:pic>
        <p:nvPicPr>
          <p:cNvPr id="18435" name="Content Placeholder 3" descr="PPT8F.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1371600"/>
            <a:ext cx="2209800" cy="5232400"/>
          </a:xfrm>
        </p:spPr>
      </p:pic>
      <p:pic>
        <p:nvPicPr>
          <p:cNvPr id="18436" name="Picture 4" descr="PPT90.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295400"/>
            <a:ext cx="2362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descr="PPT9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295400"/>
            <a:ext cx="2951163"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7315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vi-VN" smtClean="0"/>
              <a:t>Objectives</a:t>
            </a:r>
            <a:endParaRPr lang="vi-VN" altLang="vi-VN" smtClean="0"/>
          </a:p>
        </p:txBody>
      </p:sp>
      <p:sp>
        <p:nvSpPr>
          <p:cNvPr id="61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spcBef>
                <a:spcPct val="0"/>
              </a:spcBef>
              <a:buFontTx/>
              <a:buNone/>
            </a:pPr>
            <a:fld id="{EB948D28-58D5-439B-91E7-4126867CED98}" type="slidenum">
              <a:rPr lang="en-US" altLang="vi-VN" sz="1400" smtClean="0">
                <a:solidFill>
                  <a:schemeClr val="accent1"/>
                </a:solidFill>
              </a:rPr>
              <a:pPr>
                <a:spcBef>
                  <a:spcPct val="0"/>
                </a:spcBef>
                <a:buFontTx/>
                <a:buNone/>
              </a:pPr>
              <a:t>2</a:t>
            </a:fld>
            <a:endParaRPr lang="en-US" altLang="vi-VN" sz="1400" smtClean="0">
              <a:solidFill>
                <a:schemeClr val="accent1"/>
              </a:solidFill>
            </a:endParaRPr>
          </a:p>
        </p:txBody>
      </p:sp>
      <p:sp>
        <p:nvSpPr>
          <p:cNvPr id="6148" name="TextBox 5"/>
          <p:cNvSpPr txBox="1">
            <a:spLocks noChangeArrowheads="1"/>
          </p:cNvSpPr>
          <p:nvPr/>
        </p:nvSpPr>
        <p:spPr bwMode="auto">
          <a:xfrm>
            <a:off x="642938" y="1643063"/>
            <a:ext cx="771525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eaLnBrk="1" hangingPunct="1">
              <a:spcBef>
                <a:spcPct val="0"/>
              </a:spcBef>
              <a:buFont typeface="Wingdings" panose="05000000000000000000" pitchFamily="2" charset="2"/>
              <a:buChar char="§"/>
            </a:pPr>
            <a:r>
              <a:rPr lang="en-US" altLang="vi-VN" sz="3200" dirty="0" err="1" smtClean="0">
                <a:solidFill>
                  <a:schemeClr val="tx1"/>
                </a:solidFill>
              </a:rPr>
              <a:t>DataGridView</a:t>
            </a:r>
            <a:r>
              <a:rPr lang="en-US" altLang="vi-VN" sz="3200" dirty="0" smtClean="0">
                <a:solidFill>
                  <a:schemeClr val="tx1"/>
                </a:solidFill>
              </a:rPr>
              <a:t> </a:t>
            </a:r>
            <a:r>
              <a:rPr lang="en-US" altLang="vi-VN" sz="3200" dirty="0">
                <a:solidFill>
                  <a:schemeClr val="tx1"/>
                </a:solidFill>
              </a:rPr>
              <a:t>Control</a:t>
            </a:r>
          </a:p>
          <a:p>
            <a:pPr eaLnBrk="1" hangingPunct="1">
              <a:spcBef>
                <a:spcPct val="0"/>
              </a:spcBef>
              <a:buFont typeface="Wingdings" panose="05000000000000000000" pitchFamily="2" charset="2"/>
              <a:buChar char="§"/>
            </a:pPr>
            <a:r>
              <a:rPr lang="en-US" altLang="vi-VN" sz="3200" dirty="0">
                <a:solidFill>
                  <a:schemeClr val="tx1"/>
                </a:solidFill>
              </a:rPr>
              <a:t> </a:t>
            </a:r>
            <a:r>
              <a:rPr lang="en-US" altLang="vi-VN" sz="3200" dirty="0" smtClean="0">
                <a:solidFill>
                  <a:schemeClr val="tx1"/>
                </a:solidFill>
              </a:rPr>
              <a:t>Data Binding</a:t>
            </a:r>
          </a:p>
          <a:p>
            <a:pPr eaLnBrk="1" hangingPunct="1">
              <a:spcBef>
                <a:spcPct val="0"/>
              </a:spcBef>
              <a:buFont typeface="Wingdings" panose="05000000000000000000" pitchFamily="2" charset="2"/>
              <a:buChar char="§"/>
            </a:pPr>
            <a:r>
              <a:rPr lang="en-US" altLang="vi-VN" sz="3200" dirty="0" err="1">
                <a:solidFill>
                  <a:schemeClr val="tx1"/>
                </a:solidFill>
              </a:rPr>
              <a:t>DataView</a:t>
            </a:r>
            <a:r>
              <a:rPr lang="en-US" altLang="vi-VN" sz="3200" dirty="0">
                <a:solidFill>
                  <a:schemeClr val="tx1"/>
                </a:solidFill>
              </a:rPr>
              <a:t> </a:t>
            </a:r>
            <a:r>
              <a:rPr lang="en-US" altLang="vi-VN" sz="3200" dirty="0" smtClean="0">
                <a:solidFill>
                  <a:schemeClr val="tx1"/>
                </a:solidFill>
              </a:rPr>
              <a:t>Class</a:t>
            </a:r>
          </a:p>
          <a:p>
            <a:pPr eaLnBrk="1" hangingPunct="1">
              <a:spcBef>
                <a:spcPct val="0"/>
              </a:spcBef>
              <a:buFont typeface="Wingdings" panose="05000000000000000000" pitchFamily="2" charset="2"/>
              <a:buChar char="§"/>
            </a:pPr>
            <a:r>
              <a:rPr lang="en-US" altLang="vi-VN" sz="3200" dirty="0">
                <a:solidFill>
                  <a:schemeClr val="tx1"/>
                </a:solidFill>
              </a:rPr>
              <a:t> </a:t>
            </a:r>
            <a:r>
              <a:rPr lang="en-US" altLang="vi-VN" sz="3200" dirty="0" smtClean="0">
                <a:solidFill>
                  <a:schemeClr val="tx1"/>
                </a:solidFill>
              </a:rPr>
              <a:t>LINQ</a:t>
            </a:r>
            <a:endParaRPr lang="en-US" altLang="vi-VN" sz="32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vi-VN" smtClean="0"/>
              <a:t>Binding a control </a:t>
            </a:r>
          </a:p>
        </p:txBody>
      </p:sp>
      <p:pic>
        <p:nvPicPr>
          <p:cNvPr id="19459" name="Content Placeholder 3" descr="PPT94.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828800" y="906463"/>
            <a:ext cx="7315200" cy="5951537"/>
          </a:xfrm>
        </p:spPr>
      </p:pic>
      <p:sp>
        <p:nvSpPr>
          <p:cNvPr id="19460" name="TextBox 4"/>
          <p:cNvSpPr txBox="1">
            <a:spLocks noChangeArrowheads="1"/>
          </p:cNvSpPr>
          <p:nvPr/>
        </p:nvSpPr>
        <p:spPr bwMode="auto">
          <a:xfrm>
            <a:off x="76200" y="2514600"/>
            <a:ext cx="1752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vi-VN" b="1">
                <a:solidFill>
                  <a:srgbClr val="FF0000"/>
                </a:solidFill>
              </a:rPr>
              <a:t>You can bind a control  to a data source at  desing time or run time. </a:t>
            </a:r>
          </a:p>
        </p:txBody>
      </p:sp>
    </p:spTree>
    <p:extLst>
      <p:ext uri="{BB962C8B-B14F-4D97-AF65-F5344CB8AC3E}">
        <p14:creationId xmlns:p14="http://schemas.microsoft.com/office/powerpoint/2010/main" val="31914313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vi-VN" smtClean="0"/>
              <a:t>Sort  property of BindingSource </a:t>
            </a:r>
          </a:p>
        </p:txBody>
      </p:sp>
      <p:pic>
        <p:nvPicPr>
          <p:cNvPr id="20483" name="Content Placeholder 3" descr="PPT98.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7370763" y="1143000"/>
            <a:ext cx="1773237" cy="1541463"/>
          </a:xfrm>
        </p:spPr>
      </p:pic>
      <p:pic>
        <p:nvPicPr>
          <p:cNvPr id="20484" name="Picture 6" descr="PPTCA70.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779713"/>
            <a:ext cx="7315200" cy="367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70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vi-VN" smtClean="0"/>
              <a:t>Filter property</a:t>
            </a:r>
          </a:p>
        </p:txBody>
      </p:sp>
      <p:pic>
        <p:nvPicPr>
          <p:cNvPr id="21507" name="Content Placeholder 3" descr="PPT9C.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4800600" y="1295400"/>
            <a:ext cx="4343400" cy="4827588"/>
          </a:xfrm>
        </p:spPr>
      </p:pic>
      <p:sp>
        <p:nvSpPr>
          <p:cNvPr id="21508" name="TextBox 6"/>
          <p:cNvSpPr txBox="1">
            <a:spLocks noChangeArrowheads="1"/>
          </p:cNvSpPr>
          <p:nvPr/>
        </p:nvSpPr>
        <p:spPr bwMode="auto">
          <a:xfrm>
            <a:off x="457200" y="2209800"/>
            <a:ext cx="40386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vi-VN"/>
              <a:t>- </a:t>
            </a:r>
            <a:r>
              <a:rPr lang="vi-VN" altLang="vi-VN" sz="2000"/>
              <a:t>Filter property of the BindingSource class is used for filtering data</a:t>
            </a:r>
          </a:p>
          <a:p>
            <a:pPr eaLnBrk="1" hangingPunct="1"/>
            <a:r>
              <a:rPr lang="vi-VN" altLang="vi-VN" sz="2000" b="1" u="sng"/>
              <a:t>Ex </a:t>
            </a:r>
            <a:r>
              <a:rPr lang="vi-VN" altLang="vi-VN" sz="2000"/>
              <a:t>: bClass.Filter = “Address=‘California’”</a:t>
            </a:r>
            <a:r>
              <a:rPr lang="vi-VN" altLang="vi-VN"/>
              <a:t/>
            </a:r>
            <a:br>
              <a:rPr lang="vi-VN" altLang="vi-VN"/>
            </a:br>
            <a:endParaRPr lang="vi-VN" altLang="vi-VN"/>
          </a:p>
        </p:txBody>
      </p:sp>
    </p:spTree>
    <p:extLst>
      <p:ext uri="{BB962C8B-B14F-4D97-AF65-F5344CB8AC3E}">
        <p14:creationId xmlns:p14="http://schemas.microsoft.com/office/powerpoint/2010/main" val="39102115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vi-VN" smtClean="0"/>
              <a:t>DataView class</a:t>
            </a:r>
          </a:p>
        </p:txBody>
      </p:sp>
      <p:sp>
        <p:nvSpPr>
          <p:cNvPr id="27654"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spcBef>
                <a:spcPct val="0"/>
              </a:spcBef>
              <a:buFontTx/>
              <a:buNone/>
            </a:pPr>
            <a:fld id="{F5D62AD2-807F-4BE0-B898-92101BC66D38}" type="slidenum">
              <a:rPr lang="en-US" altLang="vi-VN" sz="1400" smtClean="0">
                <a:solidFill>
                  <a:schemeClr val="accent1"/>
                </a:solidFill>
              </a:rPr>
              <a:pPr>
                <a:spcBef>
                  <a:spcPct val="0"/>
                </a:spcBef>
                <a:buFontTx/>
                <a:buNone/>
              </a:pPr>
              <a:t>23</a:t>
            </a:fld>
            <a:endParaRPr lang="en-US" altLang="vi-VN" sz="1400" smtClean="0">
              <a:solidFill>
                <a:schemeClr val="accent1"/>
              </a:solidFill>
            </a:endParaRPr>
          </a:p>
        </p:txBody>
      </p:sp>
      <p:pic>
        <p:nvPicPr>
          <p:cNvPr id="27651" name="Picture 3" descr="PPT8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2819400"/>
            <a:ext cx="29940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6" descr="PPT8F.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90800"/>
            <a:ext cx="4876800"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7" descr="PPT90.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953000"/>
            <a:ext cx="48768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Box 10"/>
          <p:cNvSpPr txBox="1">
            <a:spLocks noChangeArrowheads="1"/>
          </p:cNvSpPr>
          <p:nvPr/>
        </p:nvSpPr>
        <p:spPr bwMode="auto">
          <a:xfrm>
            <a:off x="1357313" y="1428750"/>
            <a:ext cx="71485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eaLnBrk="1" hangingPunct="1">
              <a:spcBef>
                <a:spcPct val="0"/>
              </a:spcBef>
              <a:buFontTx/>
              <a:buNone/>
            </a:pPr>
            <a:r>
              <a:rPr lang="en-US" altLang="vi-VN" sz="1800">
                <a:solidFill>
                  <a:schemeClr val="tx1"/>
                </a:solidFill>
              </a:rPr>
              <a:t>Used to sort , filter , search , modify and navigate through the record</a:t>
            </a:r>
          </a:p>
          <a:p>
            <a:pPr eaLnBrk="1" hangingPunct="1">
              <a:spcBef>
                <a:spcPct val="0"/>
              </a:spcBef>
              <a:buFontTx/>
              <a:buNone/>
            </a:pPr>
            <a:r>
              <a:rPr lang="en-US" altLang="vi-VN" sz="1800">
                <a:solidFill>
                  <a:schemeClr val="tx1"/>
                </a:solidFill>
              </a:rPr>
              <a:t>Constructor of this class is a dataTable</a:t>
            </a:r>
          </a:p>
          <a:p>
            <a:pPr eaLnBrk="1" hangingPunct="1">
              <a:spcBef>
                <a:spcPct val="0"/>
              </a:spcBef>
              <a:buFontTx/>
              <a:buNone/>
            </a:pPr>
            <a:endParaRPr lang="vi-VN" altLang="vi-VN" sz="1800">
              <a:solidFill>
                <a:schemeClr val="tx1"/>
              </a:solidFill>
            </a:endParaRPr>
          </a:p>
        </p:txBody>
      </p:sp>
    </p:spTree>
    <p:extLst>
      <p:ext uri="{BB962C8B-B14F-4D97-AF65-F5344CB8AC3E}">
        <p14:creationId xmlns:p14="http://schemas.microsoft.com/office/powerpoint/2010/main" val="3147288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vi-VN" smtClean="0"/>
              <a:t>Properties</a:t>
            </a:r>
            <a:endParaRPr lang="vi-VN" altLang="vi-VN" smtClean="0"/>
          </a:p>
        </p:txBody>
      </p:sp>
      <p:sp>
        <p:nvSpPr>
          <p:cNvPr id="286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spcBef>
                <a:spcPct val="0"/>
              </a:spcBef>
              <a:buFontTx/>
              <a:buNone/>
            </a:pPr>
            <a:fld id="{6107667A-5C09-4C5D-A59F-83BF5E9D4FCF}" type="slidenum">
              <a:rPr lang="en-US" altLang="vi-VN" sz="1400" smtClean="0">
                <a:solidFill>
                  <a:schemeClr val="accent1"/>
                </a:solidFill>
              </a:rPr>
              <a:pPr>
                <a:spcBef>
                  <a:spcPct val="0"/>
                </a:spcBef>
                <a:buFontTx/>
                <a:buNone/>
              </a:pPr>
              <a:t>24</a:t>
            </a:fld>
            <a:endParaRPr lang="en-US" altLang="vi-VN" sz="1400" smtClean="0">
              <a:solidFill>
                <a:schemeClr val="accent1"/>
              </a:solidFill>
            </a:endParaRPr>
          </a:p>
        </p:txBody>
      </p:sp>
      <p:pic>
        <p:nvPicPr>
          <p:cNvPr id="28676" name="Picture 4" descr="PPT9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928688"/>
            <a:ext cx="6669088" cy="577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6580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296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spcBef>
                <a:spcPct val="0"/>
              </a:spcBef>
              <a:buFontTx/>
              <a:buNone/>
            </a:pPr>
            <a:fld id="{CB1CFD31-004B-4F42-B0D0-A120024D90AF}" type="slidenum">
              <a:rPr lang="en-US" altLang="vi-VN" sz="1400" smtClean="0">
                <a:solidFill>
                  <a:schemeClr val="accent1"/>
                </a:solidFill>
              </a:rPr>
              <a:pPr>
                <a:spcBef>
                  <a:spcPct val="0"/>
                </a:spcBef>
                <a:buFontTx/>
                <a:buNone/>
              </a:pPr>
              <a:t>25</a:t>
            </a:fld>
            <a:endParaRPr lang="en-US" altLang="vi-VN" sz="1400" smtClean="0">
              <a:solidFill>
                <a:schemeClr val="accent1"/>
              </a:solidFill>
            </a:endParaRPr>
          </a:p>
        </p:txBody>
      </p:sp>
      <p:pic>
        <p:nvPicPr>
          <p:cNvPr id="29700" name="Content Placeholder 3" descr="PPTA3.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4429125"/>
            <a:ext cx="5715000" cy="2219325"/>
          </a:xfrm>
        </p:spPr>
      </p:pic>
      <p:pic>
        <p:nvPicPr>
          <p:cNvPr id="29699" name="Picture 4" descr="PPT9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214313"/>
            <a:ext cx="508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82778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vi-VN" smtClean="0"/>
              <a:t>DataViewManager</a:t>
            </a:r>
          </a:p>
        </p:txBody>
      </p:sp>
      <p:sp>
        <p:nvSpPr>
          <p:cNvPr id="307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spcBef>
                <a:spcPct val="0"/>
              </a:spcBef>
              <a:buFontTx/>
              <a:buNone/>
            </a:pPr>
            <a:fld id="{4C82CE28-00B0-41C3-A8B8-4F17204B9B9D}" type="slidenum">
              <a:rPr lang="en-US" altLang="vi-VN" sz="1400" smtClean="0">
                <a:solidFill>
                  <a:schemeClr val="accent1"/>
                </a:solidFill>
              </a:rPr>
              <a:pPr>
                <a:spcBef>
                  <a:spcPct val="0"/>
                </a:spcBef>
                <a:buFontTx/>
                <a:buNone/>
              </a:pPr>
              <a:t>26</a:t>
            </a:fld>
            <a:endParaRPr lang="en-US" altLang="vi-VN" sz="1400" smtClean="0">
              <a:solidFill>
                <a:schemeClr val="accent1"/>
              </a:solidFill>
            </a:endParaRPr>
          </a:p>
        </p:txBody>
      </p:sp>
      <p:pic>
        <p:nvPicPr>
          <p:cNvPr id="30723" name="Content Placeholder 3" descr="PPTA8.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895725" y="2976563"/>
            <a:ext cx="5248275" cy="3519487"/>
          </a:xfrm>
        </p:spPr>
      </p:pic>
      <p:pic>
        <p:nvPicPr>
          <p:cNvPr id="30724" name="Picture 4" descr="PPTA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95400"/>
            <a:ext cx="8355013"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6880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152400" y="1100138"/>
            <a:ext cx="8763000" cy="5410200"/>
          </a:xfrm>
          <a:prstGeom prst="roundRect">
            <a:avLst/>
          </a:prstGeom>
          <a:solidFill>
            <a:schemeClr val="lt1">
              <a:alpha val="85000"/>
            </a:schemeClr>
          </a:solidFill>
        </p:spPr>
        <p:style>
          <a:lnRef idx="2">
            <a:schemeClr val="accent2"/>
          </a:lnRef>
          <a:fillRef idx="1">
            <a:schemeClr val="lt1"/>
          </a:fillRef>
          <a:effectRef idx="0">
            <a:schemeClr val="accent2"/>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endParaRPr lang="en-US" dirty="0"/>
          </a:p>
        </p:txBody>
      </p:sp>
      <p:sp>
        <p:nvSpPr>
          <p:cNvPr id="19" name="Rounded Rectangle 18"/>
          <p:cNvSpPr/>
          <p:nvPr/>
        </p:nvSpPr>
        <p:spPr>
          <a:xfrm>
            <a:off x="304800" y="3048000"/>
            <a:ext cx="8458200" cy="3352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endParaRPr lang="en-US" dirty="0"/>
          </a:p>
        </p:txBody>
      </p:sp>
      <p:sp>
        <p:nvSpPr>
          <p:cNvPr id="25" name="Title 24"/>
          <p:cNvSpPr>
            <a:spLocks noGrp="1"/>
          </p:cNvSpPr>
          <p:nvPr>
            <p:ph type="title"/>
          </p:nvPr>
        </p:nvSpPr>
        <p:spPr/>
        <p:txBody>
          <a:bodyPr>
            <a:noAutofit/>
          </a:bodyPr>
          <a:lstStyle/>
          <a:p>
            <a:pPr defTabSz="914363" fontAlgn="auto">
              <a:spcAft>
                <a:spcPts val="0"/>
              </a:spcAft>
              <a:defRPr/>
            </a:pPr>
            <a:r>
              <a:rPr dirty="0" smtClean="0"/>
              <a:t>What</a:t>
            </a:r>
            <a:r>
              <a:rPr lang="vi-VN" dirty="0" smtClean="0"/>
              <a:t> </a:t>
            </a:r>
            <a:r>
              <a:rPr dirty="0" smtClean="0"/>
              <a:t>is the .NET Framework 3.5?</a:t>
            </a:r>
            <a:endParaRPr dirty="0"/>
          </a:p>
        </p:txBody>
      </p:sp>
      <p:sp>
        <p:nvSpPr>
          <p:cNvPr id="13" name="Rounded Rectangle 12"/>
          <p:cNvSpPr/>
          <p:nvPr/>
        </p:nvSpPr>
        <p:spPr>
          <a:xfrm>
            <a:off x="533400" y="5334000"/>
            <a:ext cx="8077200" cy="760413"/>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3200" b="1" dirty="0" smtClean="0">
                <a:effectLst>
                  <a:outerShdw blurRad="38100" dist="38100" dir="2700000" algn="tl">
                    <a:srgbClr val="000000">
                      <a:alpha val="43137"/>
                    </a:srgbClr>
                  </a:outerShdw>
                </a:effectLst>
              </a:rPr>
              <a:t>.NET Framework 2.0 </a:t>
            </a:r>
            <a:r>
              <a:rPr lang="en-US" sz="3200" b="1" dirty="0" smtClean="0">
                <a:solidFill>
                  <a:schemeClr val="tx1"/>
                </a:solidFill>
                <a:effectLst>
                  <a:outerShdw blurRad="38100" dist="38100" dir="2700000" algn="tl">
                    <a:srgbClr val="000000">
                      <a:alpha val="43137"/>
                    </a:srgbClr>
                  </a:outerShdw>
                </a:effectLst>
              </a:rPr>
              <a:t>+ SP1</a:t>
            </a:r>
            <a:endParaRPr lang="en-US" sz="3200" b="1" dirty="0">
              <a:solidFill>
                <a:schemeClr val="tx1"/>
              </a:solidFill>
              <a:effectLst>
                <a:outerShdw blurRad="38100" dist="38100" dir="2700000" algn="tl">
                  <a:srgbClr val="000000">
                    <a:alpha val="43137"/>
                  </a:srgbClr>
                </a:outerShdw>
              </a:effectLst>
            </a:endParaRPr>
          </a:p>
        </p:txBody>
      </p:sp>
      <p:sp>
        <p:nvSpPr>
          <p:cNvPr id="14" name="Rounded Rectangle 13"/>
          <p:cNvSpPr/>
          <p:nvPr/>
        </p:nvSpPr>
        <p:spPr>
          <a:xfrm>
            <a:off x="533400" y="4025900"/>
            <a:ext cx="1905000" cy="1155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en-US" b="1" dirty="0" smtClean="0">
                <a:solidFill>
                  <a:schemeClr val="tx1"/>
                </a:solidFill>
                <a:effectLst>
                  <a:outerShdw blurRad="38100" dist="38100" dir="2700000" algn="tl">
                    <a:srgbClr val="000000">
                      <a:alpha val="43137"/>
                    </a:srgbClr>
                  </a:outerShdw>
                </a:effectLst>
              </a:rPr>
              <a:t>Windows Presentation Foundation</a:t>
            </a:r>
            <a:endParaRPr lang="en-US" b="1" dirty="0">
              <a:solidFill>
                <a:schemeClr val="tx1"/>
              </a:solidFill>
              <a:effectLst>
                <a:outerShdw blurRad="38100" dist="38100" dir="2700000" algn="tl">
                  <a:srgbClr val="000000">
                    <a:alpha val="43137"/>
                  </a:srgbClr>
                </a:outerShdw>
              </a:effectLst>
            </a:endParaRPr>
          </a:p>
        </p:txBody>
      </p:sp>
      <p:sp>
        <p:nvSpPr>
          <p:cNvPr id="15" name="Rounded Rectangle 14"/>
          <p:cNvSpPr/>
          <p:nvPr/>
        </p:nvSpPr>
        <p:spPr>
          <a:xfrm>
            <a:off x="2552700" y="4025900"/>
            <a:ext cx="2068513" cy="1155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en-US" b="1" dirty="0" smtClean="0">
                <a:solidFill>
                  <a:schemeClr val="tx1"/>
                </a:solidFill>
                <a:effectLst>
                  <a:outerShdw blurRad="38100" dist="38100" dir="2700000" algn="tl">
                    <a:srgbClr val="000000">
                      <a:alpha val="43137"/>
                    </a:srgbClr>
                  </a:outerShdw>
                </a:effectLst>
              </a:rPr>
              <a:t>Windows Communication Foundation</a:t>
            </a:r>
            <a:endParaRPr lang="en-US" b="1" dirty="0">
              <a:solidFill>
                <a:schemeClr val="tx1"/>
              </a:solidFill>
              <a:effectLst>
                <a:outerShdw blurRad="38100" dist="38100" dir="2700000" algn="tl">
                  <a:srgbClr val="000000">
                    <a:alpha val="43137"/>
                  </a:srgbClr>
                </a:outerShdw>
              </a:effectLst>
            </a:endParaRPr>
          </a:p>
        </p:txBody>
      </p:sp>
      <p:sp>
        <p:nvSpPr>
          <p:cNvPr id="16" name="Rounded Rectangle 15"/>
          <p:cNvSpPr/>
          <p:nvPr/>
        </p:nvSpPr>
        <p:spPr>
          <a:xfrm>
            <a:off x="4735513" y="4025900"/>
            <a:ext cx="1879600" cy="1155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en-US" b="1" dirty="0" smtClean="0">
                <a:solidFill>
                  <a:schemeClr val="tx1"/>
                </a:solidFill>
                <a:effectLst>
                  <a:outerShdw blurRad="38100" dist="38100" dir="2700000" algn="tl">
                    <a:srgbClr val="000000">
                      <a:alpha val="43137"/>
                    </a:srgbClr>
                  </a:outerShdw>
                </a:effectLst>
              </a:rPr>
              <a:t>Windows Workflow Foundation </a:t>
            </a:r>
            <a:endParaRPr lang="en-US" b="1" dirty="0">
              <a:solidFill>
                <a:schemeClr val="tx1"/>
              </a:solidFill>
              <a:effectLst>
                <a:outerShdw blurRad="38100" dist="38100" dir="2700000" algn="tl">
                  <a:srgbClr val="000000">
                    <a:alpha val="43137"/>
                  </a:srgbClr>
                </a:outerShdw>
              </a:effectLst>
            </a:endParaRPr>
          </a:p>
        </p:txBody>
      </p:sp>
      <p:sp>
        <p:nvSpPr>
          <p:cNvPr id="17" name="Rounded Rectangle 16"/>
          <p:cNvSpPr/>
          <p:nvPr/>
        </p:nvSpPr>
        <p:spPr>
          <a:xfrm>
            <a:off x="6731000" y="4025900"/>
            <a:ext cx="1879600" cy="1155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en-US" sz="2000" b="1" dirty="0" smtClean="0">
                <a:solidFill>
                  <a:schemeClr val="tx1"/>
                </a:solidFill>
                <a:effectLst>
                  <a:outerShdw blurRad="38100" dist="38100" dir="2700000" algn="tl">
                    <a:srgbClr val="000000">
                      <a:alpha val="43137"/>
                    </a:srgbClr>
                  </a:outerShdw>
                </a:effectLst>
              </a:rPr>
              <a:t>Windows </a:t>
            </a:r>
            <a:r>
              <a:rPr lang="en-US" sz="2000" b="1" dirty="0" err="1" smtClean="0">
                <a:solidFill>
                  <a:schemeClr val="tx1"/>
                </a:solidFill>
                <a:effectLst>
                  <a:outerShdw blurRad="38100" dist="38100" dir="2700000" algn="tl">
                    <a:srgbClr val="000000">
                      <a:alpha val="43137"/>
                    </a:srgbClr>
                  </a:outerShdw>
                </a:effectLst>
              </a:rPr>
              <a:t>CardSpace</a:t>
            </a:r>
            <a:endParaRPr lang="en-US" sz="2000" b="1" dirty="0">
              <a:solidFill>
                <a:schemeClr val="tx1"/>
              </a:solidFill>
              <a:effectLst>
                <a:outerShdw blurRad="38100" dist="38100" dir="2700000" algn="tl">
                  <a:srgbClr val="000000">
                    <a:alpha val="43137"/>
                  </a:srgbClr>
                </a:outerShdw>
              </a:effectLst>
            </a:endParaRPr>
          </a:p>
        </p:txBody>
      </p:sp>
      <p:sp>
        <p:nvSpPr>
          <p:cNvPr id="28682" name="TextBox 20"/>
          <p:cNvSpPr txBox="1">
            <a:spLocks noChangeArrowheads="1"/>
          </p:cNvSpPr>
          <p:nvPr/>
        </p:nvSpPr>
        <p:spPr bwMode="auto">
          <a:xfrm>
            <a:off x="457200" y="3163888"/>
            <a:ext cx="7620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r>
              <a:rPr lang="en-US" altLang="vi-VN" sz="3200" b="1">
                <a:solidFill>
                  <a:schemeClr val="bg1"/>
                </a:solidFill>
              </a:rPr>
              <a:t>.NET Framework 3.0 + SP1</a:t>
            </a:r>
          </a:p>
        </p:txBody>
      </p:sp>
      <p:sp>
        <p:nvSpPr>
          <p:cNvPr id="28683" name="TextBox 21"/>
          <p:cNvSpPr txBox="1">
            <a:spLocks noChangeArrowheads="1"/>
          </p:cNvSpPr>
          <p:nvPr/>
        </p:nvSpPr>
        <p:spPr bwMode="auto">
          <a:xfrm>
            <a:off x="457200" y="1295400"/>
            <a:ext cx="7620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r>
              <a:rPr lang="en-US" altLang="vi-VN" sz="3200" b="1">
                <a:solidFill>
                  <a:schemeClr val="bg1"/>
                </a:solidFill>
              </a:rPr>
              <a:t>.NET Framework 3.5</a:t>
            </a:r>
          </a:p>
        </p:txBody>
      </p:sp>
      <p:sp>
        <p:nvSpPr>
          <p:cNvPr id="27" name="Rounded Rectangle 26"/>
          <p:cNvSpPr/>
          <p:nvPr/>
        </p:nvSpPr>
        <p:spPr>
          <a:xfrm>
            <a:off x="381000" y="2133600"/>
            <a:ext cx="1905000" cy="774700"/>
          </a:xfrm>
          <a:prstGeom prst="roundRect">
            <a:avLst/>
          </a:prstGeom>
          <a:gradFill>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gradFill>
        </p:spPr>
        <p:style>
          <a:lnRef idx="1">
            <a:schemeClr val="accent4"/>
          </a:lnRef>
          <a:fillRef idx="3">
            <a:schemeClr val="accent4"/>
          </a:fillRef>
          <a:effectRef idx="2">
            <a:schemeClr val="accent4"/>
          </a:effectRef>
          <a:fontRef idx="minor">
            <a:schemeClr val="lt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en-US" b="1" dirty="0" smtClean="0">
                <a:solidFill>
                  <a:schemeClr val="bg1"/>
                </a:solidFill>
                <a:effectLst>
                  <a:outerShdw blurRad="38100" dist="38100" dir="2700000" algn="tl">
                    <a:srgbClr val="000000">
                      <a:alpha val="43137"/>
                    </a:srgbClr>
                  </a:outerShdw>
                </a:effectLst>
              </a:rPr>
              <a:t>LINQ</a:t>
            </a:r>
            <a:endParaRPr lang="en-US" b="1" dirty="0">
              <a:solidFill>
                <a:schemeClr val="bg1"/>
              </a:solidFill>
              <a:effectLst>
                <a:outerShdw blurRad="38100" dist="38100" dir="2700000" algn="tl">
                  <a:srgbClr val="000000">
                    <a:alpha val="43137"/>
                  </a:srgbClr>
                </a:outerShdw>
              </a:effectLst>
            </a:endParaRPr>
          </a:p>
        </p:txBody>
      </p:sp>
      <p:sp>
        <p:nvSpPr>
          <p:cNvPr id="28" name="Rounded Rectangle 27"/>
          <p:cNvSpPr/>
          <p:nvPr/>
        </p:nvSpPr>
        <p:spPr>
          <a:xfrm>
            <a:off x="2540000" y="2133600"/>
            <a:ext cx="1905000" cy="7747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en-US" b="1" dirty="0" smtClean="0">
                <a:solidFill>
                  <a:schemeClr val="bg1"/>
                </a:solidFill>
                <a:effectLst>
                  <a:outerShdw blurRad="38100" dist="38100" dir="2700000" algn="tl">
                    <a:srgbClr val="000000">
                      <a:alpha val="43137"/>
                    </a:srgbClr>
                  </a:outerShdw>
                </a:effectLst>
              </a:rPr>
              <a:t>ASP.NET </a:t>
            </a:r>
            <a:r>
              <a:rPr lang="en-US" b="1" dirty="0">
                <a:solidFill>
                  <a:schemeClr val="bg1"/>
                </a:solidFill>
                <a:effectLst>
                  <a:outerShdw blurRad="38100" dist="38100" dir="2700000" algn="tl">
                    <a:srgbClr val="000000">
                      <a:alpha val="43137"/>
                    </a:srgbClr>
                  </a:outerShdw>
                </a:effectLst>
              </a:rPr>
              <a:t> </a:t>
            </a:r>
            <a:r>
              <a:rPr lang="en-US" b="1" dirty="0" smtClean="0">
                <a:solidFill>
                  <a:schemeClr val="bg1"/>
                </a:solidFill>
                <a:effectLst>
                  <a:outerShdw blurRad="38100" dist="38100" dir="2700000" algn="tl">
                    <a:srgbClr val="000000">
                      <a:alpha val="43137"/>
                    </a:srgbClr>
                  </a:outerShdw>
                </a:effectLst>
              </a:rPr>
              <a:t>3.5</a:t>
            </a:r>
          </a:p>
        </p:txBody>
      </p:sp>
      <p:sp>
        <p:nvSpPr>
          <p:cNvPr id="29" name="Rounded Rectangle 28"/>
          <p:cNvSpPr/>
          <p:nvPr/>
        </p:nvSpPr>
        <p:spPr>
          <a:xfrm>
            <a:off x="4699000" y="2120900"/>
            <a:ext cx="1905000" cy="7747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en-US" b="1" dirty="0" smtClean="0">
                <a:solidFill>
                  <a:schemeClr val="bg1"/>
                </a:solidFill>
                <a:effectLst>
                  <a:outerShdw blurRad="38100" dist="38100" dir="2700000" algn="tl">
                    <a:srgbClr val="000000">
                      <a:alpha val="43137"/>
                    </a:srgbClr>
                  </a:outerShdw>
                </a:effectLst>
              </a:rPr>
              <a:t>CLR Add-in </a:t>
            </a:r>
          </a:p>
          <a:p>
            <a:pPr algn="ctr" fontAlgn="auto">
              <a:spcBef>
                <a:spcPts val="0"/>
              </a:spcBef>
              <a:spcAft>
                <a:spcPts val="0"/>
              </a:spcAft>
              <a:defRPr/>
            </a:pPr>
            <a:r>
              <a:rPr lang="en-US" b="1" dirty="0" smtClean="0">
                <a:solidFill>
                  <a:schemeClr val="bg1"/>
                </a:solidFill>
                <a:effectLst>
                  <a:outerShdw blurRad="38100" dist="38100" dir="2700000" algn="tl">
                    <a:srgbClr val="000000">
                      <a:alpha val="43137"/>
                    </a:srgbClr>
                  </a:outerShdw>
                </a:effectLst>
              </a:rPr>
              <a:t>Framework</a:t>
            </a:r>
            <a:endParaRPr lang="en-US" b="1" dirty="0">
              <a:solidFill>
                <a:schemeClr val="bg1"/>
              </a:solidFill>
              <a:effectLst>
                <a:outerShdw blurRad="38100" dist="38100" dir="2700000" algn="tl">
                  <a:srgbClr val="000000">
                    <a:alpha val="43137"/>
                  </a:srgbClr>
                </a:outerShdw>
              </a:effectLst>
            </a:endParaRPr>
          </a:p>
        </p:txBody>
      </p:sp>
      <p:sp>
        <p:nvSpPr>
          <p:cNvPr id="30" name="Rounded Rectangle 29"/>
          <p:cNvSpPr/>
          <p:nvPr/>
        </p:nvSpPr>
        <p:spPr>
          <a:xfrm>
            <a:off x="6858000" y="2133600"/>
            <a:ext cx="1905000" cy="7747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en-US" b="1" dirty="0" smtClean="0">
                <a:solidFill>
                  <a:schemeClr val="bg1"/>
                </a:solidFill>
                <a:effectLst>
                  <a:outerShdw blurRad="38100" dist="38100" dir="2700000" algn="tl">
                    <a:srgbClr val="000000">
                      <a:alpha val="43137"/>
                    </a:srgbClr>
                  </a:outerShdw>
                </a:effectLst>
              </a:rPr>
              <a:t>Additional Enhancements</a:t>
            </a:r>
            <a:endParaRPr lang="en-US"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8816993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defTabSz="914363" fontAlgn="auto">
              <a:spcAft>
                <a:spcPts val="0"/>
              </a:spcAft>
              <a:defRPr/>
            </a:pPr>
            <a:r>
              <a:rPr lang="vi-VN" dirty="0" smtClean="0"/>
              <a:t>Language-Integrated Query (LINQ)</a:t>
            </a:r>
            <a:endParaRPr lang="en-GB" dirty="0"/>
          </a:p>
        </p:txBody>
      </p:sp>
      <p:sp>
        <p:nvSpPr>
          <p:cNvPr id="29699" name="Content Placeholder 2"/>
          <p:cNvSpPr>
            <a:spLocks noGrp="1"/>
          </p:cNvSpPr>
          <p:nvPr>
            <p:ph idx="4294967295"/>
          </p:nvPr>
        </p:nvSpPr>
        <p:spPr>
          <a:xfrm>
            <a:off x="251520" y="1340768"/>
            <a:ext cx="8143875" cy="4849813"/>
          </a:xfrm>
        </p:spPr>
        <p:txBody>
          <a:bodyPr/>
          <a:lstStyle/>
          <a:p>
            <a:pPr>
              <a:lnSpc>
                <a:spcPct val="150000"/>
              </a:lnSpc>
              <a:spcBef>
                <a:spcPts val="1200"/>
              </a:spcBef>
            </a:pPr>
            <a:r>
              <a:rPr lang="en-GB" altLang="vi-VN" dirty="0" smtClean="0"/>
              <a:t>C#</a:t>
            </a:r>
            <a:r>
              <a:rPr lang="vi-VN" altLang="vi-VN" dirty="0" smtClean="0"/>
              <a:t> </a:t>
            </a:r>
            <a:r>
              <a:rPr lang="en-GB" altLang="vi-VN" dirty="0" smtClean="0"/>
              <a:t>3</a:t>
            </a:r>
            <a:r>
              <a:rPr lang="vi-VN" altLang="vi-VN" dirty="0" smtClean="0"/>
              <a:t>.0</a:t>
            </a:r>
            <a:r>
              <a:rPr lang="en-GB" altLang="vi-VN" dirty="0" smtClean="0"/>
              <a:t> and VB9 Language Enhancements</a:t>
            </a:r>
          </a:p>
          <a:p>
            <a:pPr lvl="1">
              <a:lnSpc>
                <a:spcPct val="150000"/>
              </a:lnSpc>
              <a:spcBef>
                <a:spcPts val="1200"/>
              </a:spcBef>
            </a:pPr>
            <a:r>
              <a:rPr lang="en-GB" altLang="vi-VN" sz="3200" dirty="0" smtClean="0"/>
              <a:t>Building to LINQ to Objects</a:t>
            </a:r>
            <a:endParaRPr lang="en-GB" altLang="vi-VN" dirty="0" smtClean="0"/>
          </a:p>
          <a:p>
            <a:pPr>
              <a:lnSpc>
                <a:spcPct val="150000"/>
              </a:lnSpc>
              <a:spcBef>
                <a:spcPts val="1200"/>
              </a:spcBef>
            </a:pPr>
            <a:r>
              <a:rPr lang="en-GB" altLang="vi-VN" dirty="0" smtClean="0"/>
              <a:t>LINQ to XML</a:t>
            </a:r>
          </a:p>
          <a:p>
            <a:pPr>
              <a:lnSpc>
                <a:spcPct val="150000"/>
              </a:lnSpc>
              <a:spcBef>
                <a:spcPts val="1200"/>
              </a:spcBef>
            </a:pPr>
            <a:r>
              <a:rPr lang="en-GB" altLang="vi-VN" dirty="0" smtClean="0"/>
              <a:t>LINQ to SQL</a:t>
            </a:r>
          </a:p>
          <a:p>
            <a:pPr>
              <a:lnSpc>
                <a:spcPct val="150000"/>
              </a:lnSpc>
              <a:spcBef>
                <a:spcPts val="1200"/>
              </a:spcBef>
            </a:pPr>
            <a:r>
              <a:rPr lang="en-GB" altLang="vi-VN" dirty="0" smtClean="0"/>
              <a:t>LINQ to </a:t>
            </a:r>
            <a:r>
              <a:rPr lang="en-GB" altLang="vi-VN" dirty="0" err="1" smtClean="0"/>
              <a:t>DataSet</a:t>
            </a:r>
            <a:r>
              <a:rPr lang="vi-VN" altLang="vi-VN" dirty="0"/>
              <a:t>s</a:t>
            </a:r>
            <a:endParaRPr lang="en-GB" altLang="vi-VN" dirty="0" smtClean="0"/>
          </a:p>
          <a:p>
            <a:endParaRPr lang="en-GB" altLang="vi-VN" dirty="0" smtClean="0"/>
          </a:p>
        </p:txBody>
      </p:sp>
    </p:spTree>
    <p:extLst>
      <p:ext uri="{BB962C8B-B14F-4D97-AF65-F5344CB8AC3E}">
        <p14:creationId xmlns:p14="http://schemas.microsoft.com/office/powerpoint/2010/main" val="2599935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285720" y="2209800"/>
            <a:ext cx="5929354" cy="4071966"/>
          </a:xfrm>
          <a:prstGeom prst="roundRect">
            <a:avLst/>
          </a:prstGeom>
          <a:noFill/>
          <a:ln w="76200">
            <a:solidFill>
              <a:schemeClr val="bg1"/>
            </a:solidFill>
          </a:ln>
        </p:spPr>
        <p:style>
          <a:lnRef idx="0">
            <a:schemeClr val="accent1"/>
          </a:lnRef>
          <a:fillRef idx="3">
            <a:schemeClr val="accent1"/>
          </a:fillRef>
          <a:effectRef idx="3">
            <a:schemeClr val="accent1"/>
          </a:effectRef>
          <a:fontRef idx="minor">
            <a:schemeClr val="lt1"/>
          </a:fontRef>
        </p:style>
        <p:txBody>
          <a:bodyPr/>
          <a:lstStyle/>
          <a:p>
            <a:pPr fontAlgn="auto">
              <a:spcBef>
                <a:spcPts val="0"/>
              </a:spcBef>
              <a:spcAft>
                <a:spcPts val="0"/>
              </a:spcAft>
              <a:defRPr/>
            </a:pPr>
            <a:r>
              <a:rPr lang="en-GB" sz="2800" b="1" dirty="0"/>
              <a:t>VB9</a:t>
            </a:r>
            <a:endParaRPr lang="en-GB" b="1" dirty="0"/>
          </a:p>
        </p:txBody>
      </p:sp>
      <p:sp>
        <p:nvSpPr>
          <p:cNvPr id="3" name="Title 2"/>
          <p:cNvSpPr>
            <a:spLocks noGrp="1"/>
          </p:cNvSpPr>
          <p:nvPr>
            <p:ph type="title"/>
          </p:nvPr>
        </p:nvSpPr>
        <p:spPr/>
        <p:txBody>
          <a:bodyPr/>
          <a:lstStyle/>
          <a:p>
            <a:pPr defTabSz="914363" fontAlgn="auto">
              <a:spcAft>
                <a:spcPts val="0"/>
              </a:spcAft>
              <a:defRPr/>
            </a:pPr>
            <a:r>
              <a:rPr lang="en-GB"/>
              <a:t>Compiler Features</a:t>
            </a:r>
          </a:p>
        </p:txBody>
      </p:sp>
      <p:sp>
        <p:nvSpPr>
          <p:cNvPr id="4" name="Content Placeholder 3"/>
          <p:cNvSpPr>
            <a:spLocks noGrp="1"/>
          </p:cNvSpPr>
          <p:nvPr>
            <p:ph idx="4294967295"/>
          </p:nvPr>
        </p:nvSpPr>
        <p:spPr>
          <a:xfrm>
            <a:off x="0" y="1219200"/>
            <a:ext cx="8382000" cy="442913"/>
          </a:xfrm>
        </p:spPr>
        <p:txBody>
          <a:bodyPr/>
          <a:lstStyle/>
          <a:p>
            <a:pPr>
              <a:buFontTx/>
              <a:buNone/>
            </a:pPr>
            <a:r>
              <a:rPr lang="en-GB" altLang="vi-VN" smtClean="0">
                <a:latin typeface="Calibri" panose="020F0502020204030204" pitchFamily="34" charset="0"/>
              </a:rPr>
              <a:t>Most are LINQ enablers</a:t>
            </a:r>
          </a:p>
        </p:txBody>
      </p:sp>
      <p:grpSp>
        <p:nvGrpSpPr>
          <p:cNvPr id="30727" name="Group 17"/>
          <p:cNvGrpSpPr>
            <a:grpSpLocks/>
          </p:cNvGrpSpPr>
          <p:nvPr/>
        </p:nvGrpSpPr>
        <p:grpSpPr bwMode="auto">
          <a:xfrm>
            <a:off x="714375" y="3048000"/>
            <a:ext cx="2286000" cy="1000125"/>
            <a:chOff x="714348" y="3214686"/>
            <a:chExt cx="2286016" cy="1000132"/>
          </a:xfrm>
        </p:grpSpPr>
        <p:sp>
          <p:nvSpPr>
            <p:cNvPr id="9" name="Rounded Rectangle 8"/>
            <p:cNvSpPr/>
            <p:nvPr/>
          </p:nvSpPr>
          <p:spPr>
            <a:xfrm>
              <a:off x="714348" y="3214686"/>
              <a:ext cx="2286016" cy="428628"/>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dirty="0"/>
                <a:t>XML Literals</a:t>
              </a:r>
            </a:p>
          </p:txBody>
        </p:sp>
        <p:sp>
          <p:nvSpPr>
            <p:cNvPr id="13" name="Rounded Rectangle 12"/>
            <p:cNvSpPr/>
            <p:nvPr/>
          </p:nvSpPr>
          <p:spPr>
            <a:xfrm>
              <a:off x="714348" y="3786190"/>
              <a:ext cx="2286016" cy="428628"/>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dirty="0"/>
                <a:t>Relaxed Delegates</a:t>
              </a:r>
            </a:p>
          </p:txBody>
        </p:sp>
      </p:grpSp>
      <p:sp>
        <p:nvSpPr>
          <p:cNvPr id="17" name="Rounded Rectangle 16"/>
          <p:cNvSpPr/>
          <p:nvPr/>
        </p:nvSpPr>
        <p:spPr>
          <a:xfrm>
            <a:off x="3214678" y="2133600"/>
            <a:ext cx="5643602" cy="4038600"/>
          </a:xfrm>
          <a:prstGeom prst="roundRect">
            <a:avLst/>
          </a:prstGeom>
          <a:noFill/>
          <a:ln w="57150">
            <a:solidFill>
              <a:srgbClr val="FFFF00"/>
            </a:solidFill>
          </a:ln>
        </p:spPr>
        <p:style>
          <a:lnRef idx="0">
            <a:schemeClr val="accent4"/>
          </a:lnRef>
          <a:fillRef idx="3">
            <a:schemeClr val="accent4"/>
          </a:fillRef>
          <a:effectRef idx="3">
            <a:schemeClr val="accent4"/>
          </a:effectRef>
          <a:fontRef idx="minor">
            <a:schemeClr val="lt1"/>
          </a:fontRef>
        </p:style>
        <p:txBody>
          <a:bodyPr/>
          <a:lstStyle/>
          <a:p>
            <a:pPr algn="r" fontAlgn="auto">
              <a:spcBef>
                <a:spcPts val="0"/>
              </a:spcBef>
              <a:spcAft>
                <a:spcPts val="0"/>
              </a:spcAft>
              <a:defRPr/>
            </a:pPr>
            <a:r>
              <a:rPr lang="en-GB" sz="2800" b="1" dirty="0">
                <a:solidFill>
                  <a:srgbClr val="FFFF00"/>
                </a:solidFill>
              </a:rPr>
              <a:t>C# 3.0</a:t>
            </a:r>
          </a:p>
        </p:txBody>
      </p:sp>
      <p:grpSp>
        <p:nvGrpSpPr>
          <p:cNvPr id="30731" name="Group 18"/>
          <p:cNvGrpSpPr>
            <a:grpSpLocks/>
          </p:cNvGrpSpPr>
          <p:nvPr/>
        </p:nvGrpSpPr>
        <p:grpSpPr bwMode="auto">
          <a:xfrm>
            <a:off x="3505200" y="3062288"/>
            <a:ext cx="2438400" cy="2500312"/>
            <a:chOff x="3505200" y="3214686"/>
            <a:chExt cx="2438400" cy="2500330"/>
          </a:xfrm>
        </p:grpSpPr>
        <p:sp>
          <p:nvSpPr>
            <p:cNvPr id="10" name="Rounded Rectangle 9"/>
            <p:cNvSpPr/>
            <p:nvPr/>
          </p:nvSpPr>
          <p:spPr>
            <a:xfrm>
              <a:off x="3571868" y="3732611"/>
              <a:ext cx="2286016" cy="428628"/>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dirty="0"/>
                <a:t>Extension Methods</a:t>
              </a:r>
            </a:p>
          </p:txBody>
        </p:sp>
        <p:sp>
          <p:nvSpPr>
            <p:cNvPr id="5" name="Rounded Rectangle 4"/>
            <p:cNvSpPr/>
            <p:nvPr/>
          </p:nvSpPr>
          <p:spPr>
            <a:xfrm>
              <a:off x="3571868" y="4768461"/>
              <a:ext cx="2286016" cy="428628"/>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dirty="0"/>
                <a:t>Object </a:t>
              </a:r>
              <a:r>
                <a:rPr lang="en-GB" dirty="0" err="1"/>
                <a:t>Initialisers</a:t>
              </a:r>
              <a:endParaRPr lang="en-GB" dirty="0"/>
            </a:p>
          </p:txBody>
        </p:sp>
        <p:sp>
          <p:nvSpPr>
            <p:cNvPr id="6" name="Rounded Rectangle 5"/>
            <p:cNvSpPr/>
            <p:nvPr/>
          </p:nvSpPr>
          <p:spPr>
            <a:xfrm>
              <a:off x="3571868" y="3214686"/>
              <a:ext cx="2286016" cy="428628"/>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dirty="0"/>
                <a:t>Anonymous Types</a:t>
              </a:r>
            </a:p>
          </p:txBody>
        </p:sp>
        <p:sp>
          <p:nvSpPr>
            <p:cNvPr id="7" name="Rounded Rectangle 6"/>
            <p:cNvSpPr/>
            <p:nvPr/>
          </p:nvSpPr>
          <p:spPr>
            <a:xfrm>
              <a:off x="3505200" y="5286388"/>
              <a:ext cx="2438400" cy="428628"/>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dirty="0"/>
                <a:t>Local Type Inference</a:t>
              </a:r>
            </a:p>
          </p:txBody>
        </p:sp>
        <p:sp>
          <p:nvSpPr>
            <p:cNvPr id="11" name="Rounded Rectangle 10"/>
            <p:cNvSpPr/>
            <p:nvPr/>
          </p:nvSpPr>
          <p:spPr>
            <a:xfrm>
              <a:off x="3571868" y="4250536"/>
              <a:ext cx="2371732" cy="428628"/>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dirty="0"/>
                <a:t>Lambda expressions</a:t>
              </a:r>
            </a:p>
          </p:txBody>
        </p:sp>
      </p:grpSp>
      <p:sp>
        <p:nvSpPr>
          <p:cNvPr id="8" name="Rounded Rectangle 7"/>
          <p:cNvSpPr/>
          <p:nvPr/>
        </p:nvSpPr>
        <p:spPr>
          <a:xfrm>
            <a:off x="6429388" y="3062286"/>
            <a:ext cx="2333612" cy="428628"/>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dirty="0"/>
              <a:t>Collection </a:t>
            </a:r>
            <a:r>
              <a:rPr lang="en-GB" dirty="0" err="1"/>
              <a:t>Initializers</a:t>
            </a:r>
            <a:endParaRPr lang="en-GB" dirty="0"/>
          </a:p>
        </p:txBody>
      </p:sp>
      <p:sp>
        <p:nvSpPr>
          <p:cNvPr id="20" name="Rounded Rectangle 19"/>
          <p:cNvSpPr/>
          <p:nvPr/>
        </p:nvSpPr>
        <p:spPr>
          <a:xfrm>
            <a:off x="3571868" y="5634054"/>
            <a:ext cx="2286016" cy="428628"/>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dirty="0"/>
              <a:t>Partial Methods</a:t>
            </a:r>
          </a:p>
        </p:txBody>
      </p:sp>
      <p:sp>
        <p:nvSpPr>
          <p:cNvPr id="21" name="Rounded Rectangle 20"/>
          <p:cNvSpPr/>
          <p:nvPr/>
        </p:nvSpPr>
        <p:spPr>
          <a:xfrm>
            <a:off x="6353188" y="3633790"/>
            <a:ext cx="2409812" cy="428628"/>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dirty="0"/>
              <a:t>Automatic Properties</a:t>
            </a:r>
          </a:p>
        </p:txBody>
      </p:sp>
      <p:grpSp>
        <p:nvGrpSpPr>
          <p:cNvPr id="14" name="Group 18"/>
          <p:cNvGrpSpPr/>
          <p:nvPr/>
        </p:nvGrpSpPr>
        <p:grpSpPr>
          <a:xfrm>
            <a:off x="3505200" y="3062270"/>
            <a:ext cx="2438400" cy="2500330"/>
            <a:chOff x="3495668" y="3214686"/>
            <a:chExt cx="2438400" cy="2500330"/>
          </a:xfrm>
          <a:effectLst>
            <a:glow rad="139700">
              <a:schemeClr val="accent2">
                <a:satMod val="175000"/>
                <a:alpha val="40000"/>
              </a:schemeClr>
            </a:glow>
          </a:effectLst>
        </p:grpSpPr>
        <p:sp>
          <p:nvSpPr>
            <p:cNvPr id="19" name="Rounded Rectangle 18"/>
            <p:cNvSpPr/>
            <p:nvPr/>
          </p:nvSpPr>
          <p:spPr>
            <a:xfrm>
              <a:off x="3571868" y="3732611"/>
              <a:ext cx="2286016" cy="428628"/>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GB" dirty="0"/>
                <a:t>Extension Methods</a:t>
              </a:r>
            </a:p>
          </p:txBody>
        </p:sp>
        <p:sp>
          <p:nvSpPr>
            <p:cNvPr id="22" name="Rounded Rectangle 21"/>
            <p:cNvSpPr/>
            <p:nvPr/>
          </p:nvSpPr>
          <p:spPr>
            <a:xfrm>
              <a:off x="3571868" y="4768461"/>
              <a:ext cx="2286016" cy="428628"/>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GB" dirty="0"/>
                <a:t>Object </a:t>
              </a:r>
              <a:r>
                <a:rPr lang="en-GB" dirty="0" err="1"/>
                <a:t>Initializers</a:t>
              </a:r>
              <a:endParaRPr lang="en-GB" dirty="0"/>
            </a:p>
          </p:txBody>
        </p:sp>
        <p:sp>
          <p:nvSpPr>
            <p:cNvPr id="23" name="Rounded Rectangle 22"/>
            <p:cNvSpPr/>
            <p:nvPr/>
          </p:nvSpPr>
          <p:spPr>
            <a:xfrm>
              <a:off x="3571868" y="3214686"/>
              <a:ext cx="2286016" cy="428628"/>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GB" dirty="0"/>
                <a:t>Anonymous Types</a:t>
              </a:r>
            </a:p>
          </p:txBody>
        </p:sp>
        <p:sp>
          <p:nvSpPr>
            <p:cNvPr id="24" name="Rounded Rectangle 23"/>
            <p:cNvSpPr/>
            <p:nvPr/>
          </p:nvSpPr>
          <p:spPr>
            <a:xfrm>
              <a:off x="3495668" y="5286388"/>
              <a:ext cx="2438400" cy="428628"/>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GB" dirty="0"/>
                <a:t>Local Type Inference</a:t>
              </a:r>
            </a:p>
          </p:txBody>
        </p:sp>
        <p:sp>
          <p:nvSpPr>
            <p:cNvPr id="25" name="Rounded Rectangle 24"/>
            <p:cNvSpPr/>
            <p:nvPr/>
          </p:nvSpPr>
          <p:spPr>
            <a:xfrm>
              <a:off x="3571868" y="4250536"/>
              <a:ext cx="2362200" cy="428628"/>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GB" dirty="0"/>
                <a:t>Lambda expressions</a:t>
              </a:r>
            </a:p>
          </p:txBody>
        </p:sp>
      </p:grpSp>
      <p:sp>
        <p:nvSpPr>
          <p:cNvPr id="26" name="Rounded Rectangle 25"/>
          <p:cNvSpPr/>
          <p:nvPr/>
        </p:nvSpPr>
        <p:spPr>
          <a:xfrm>
            <a:off x="685800" y="4219572"/>
            <a:ext cx="2286016" cy="428628"/>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dirty="0"/>
              <a:t>If Ternary Operator</a:t>
            </a:r>
          </a:p>
        </p:txBody>
      </p:sp>
      <p:sp>
        <p:nvSpPr>
          <p:cNvPr id="27" name="Rounded Rectangle 26"/>
          <p:cNvSpPr/>
          <p:nvPr/>
        </p:nvSpPr>
        <p:spPr>
          <a:xfrm>
            <a:off x="685784" y="4752972"/>
            <a:ext cx="2286016" cy="428628"/>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dirty="0" err="1"/>
              <a:t>Nullable</a:t>
            </a:r>
            <a:r>
              <a:rPr lang="en-GB" dirty="0"/>
              <a:t> Syntax</a:t>
            </a:r>
          </a:p>
        </p:txBody>
      </p:sp>
      <p:sp>
        <p:nvSpPr>
          <p:cNvPr id="28" name="Rounded Rectangle 27"/>
          <p:cNvSpPr/>
          <p:nvPr/>
        </p:nvSpPr>
        <p:spPr>
          <a:xfrm>
            <a:off x="6400800" y="4250520"/>
            <a:ext cx="2362200" cy="428628"/>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GB" dirty="0"/>
              <a:t>Lambda statements</a:t>
            </a:r>
          </a:p>
        </p:txBody>
      </p:sp>
    </p:spTree>
    <p:extLst>
      <p:ext uri="{BB962C8B-B14F-4D97-AF65-F5344CB8AC3E}">
        <p14:creationId xmlns:p14="http://schemas.microsoft.com/office/powerpoint/2010/main" val="689430917"/>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vi-VN" smtClean="0"/>
              <a:t>DataGrid control</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spcBef>
                <a:spcPct val="0"/>
              </a:spcBef>
              <a:buFontTx/>
              <a:buNone/>
            </a:pPr>
            <a:fld id="{5EFDD25B-C73F-42B2-942A-F1811C49F012}" type="slidenum">
              <a:rPr lang="en-US" altLang="vi-VN" sz="1400" smtClean="0">
                <a:solidFill>
                  <a:schemeClr val="accent1"/>
                </a:solidFill>
              </a:rPr>
              <a:pPr>
                <a:spcBef>
                  <a:spcPct val="0"/>
                </a:spcBef>
                <a:buFontTx/>
                <a:buNone/>
              </a:pPr>
              <a:t>3</a:t>
            </a:fld>
            <a:endParaRPr lang="en-US" altLang="vi-VN" sz="1400" smtClean="0">
              <a:solidFill>
                <a:schemeClr val="accent1"/>
              </a:solidFill>
            </a:endParaRPr>
          </a:p>
        </p:txBody>
      </p:sp>
      <p:pic>
        <p:nvPicPr>
          <p:cNvPr id="31750" name="Content Placeholder 3" descr="PPTBB.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76225" y="2342124"/>
            <a:ext cx="4010025" cy="4146550"/>
          </a:xfrm>
        </p:spPr>
      </p:pic>
      <p:sp>
        <p:nvSpPr>
          <p:cNvPr id="31748" name="TextBox 7"/>
          <p:cNvSpPr txBox="1">
            <a:spLocks noChangeArrowheads="1"/>
          </p:cNvSpPr>
          <p:nvPr/>
        </p:nvSpPr>
        <p:spPr bwMode="auto">
          <a:xfrm>
            <a:off x="714375" y="1214438"/>
            <a:ext cx="61849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eaLnBrk="1" hangingPunct="1">
              <a:spcBef>
                <a:spcPct val="0"/>
              </a:spcBef>
              <a:buFont typeface="Arial" panose="020B0604020202020204" pitchFamily="34" charset="0"/>
              <a:buChar char="•"/>
            </a:pPr>
            <a:r>
              <a:rPr lang="en-US" altLang="vi-VN" sz="2000">
                <a:solidFill>
                  <a:schemeClr val="tx1"/>
                </a:solidFill>
              </a:rPr>
              <a:t> Display data in a tabular format</a:t>
            </a:r>
          </a:p>
          <a:p>
            <a:pPr eaLnBrk="1" hangingPunct="1">
              <a:spcBef>
                <a:spcPct val="0"/>
              </a:spcBef>
              <a:buFont typeface="Arial" panose="020B0604020202020204" pitchFamily="34" charset="0"/>
              <a:buChar char="•"/>
            </a:pPr>
            <a:r>
              <a:rPr lang="en-US" altLang="vi-VN" sz="2000">
                <a:solidFill>
                  <a:schemeClr val="tx1"/>
                </a:solidFill>
              </a:rPr>
              <a:t> Populated by the table present in dataSet ( binding)</a:t>
            </a:r>
          </a:p>
          <a:p>
            <a:pPr eaLnBrk="1" hangingPunct="1">
              <a:spcBef>
                <a:spcPct val="0"/>
              </a:spcBef>
              <a:buFont typeface="Arial" panose="020B0604020202020204" pitchFamily="34" charset="0"/>
              <a:buChar char="•"/>
            </a:pPr>
            <a:r>
              <a:rPr lang="en-US" altLang="vi-VN" sz="2000">
                <a:solidFill>
                  <a:schemeClr val="tx1"/>
                </a:solidFill>
              </a:rPr>
              <a:t> Insert , delete , update </a:t>
            </a:r>
            <a:r>
              <a:rPr lang="en-US" altLang="vi-VN" sz="2000">
                <a:solidFill>
                  <a:schemeClr val="tx1"/>
                </a:solidFill>
                <a:sym typeface="Wingdings" panose="05000000000000000000" pitchFamily="2" charset="2"/>
              </a:rPr>
              <a:t> DataSet</a:t>
            </a:r>
            <a:endParaRPr lang="vi-VN" altLang="vi-VN" sz="2000">
              <a:solidFill>
                <a:schemeClr val="tx1"/>
              </a:solidFill>
            </a:endParaRPr>
          </a:p>
        </p:txBody>
      </p:sp>
      <p:pic>
        <p:nvPicPr>
          <p:cNvPr id="31749" name="Content Placeholder 3" descr="PPTB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4286250" y="2357438"/>
            <a:ext cx="46609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defTabSz="914363" fontAlgn="auto">
              <a:spcAft>
                <a:spcPts val="0"/>
              </a:spcAft>
              <a:defRPr/>
            </a:pPr>
            <a:r>
              <a:rPr/>
              <a:t>Language Innovations</a:t>
            </a:r>
          </a:p>
        </p:txBody>
      </p:sp>
      <p:sp>
        <p:nvSpPr>
          <p:cNvPr id="348163" name="Text Box 3"/>
          <p:cNvSpPr txBox="1">
            <a:spLocks noChangeArrowheads="1"/>
          </p:cNvSpPr>
          <p:nvPr/>
        </p:nvSpPr>
        <p:spPr bwMode="auto">
          <a:xfrm>
            <a:off x="1981200" y="1443038"/>
            <a:ext cx="4549775" cy="1570037"/>
          </a:xfrm>
          <a:prstGeom prst="rect">
            <a:avLst/>
          </a:prstGeom>
          <a:noFill/>
          <a:ln w="12700" algn="ctr">
            <a:noFill/>
            <a:miter lim="800000"/>
            <a:headEnd type="none" w="sm" len="sm"/>
            <a:tailEnd type="none" w="sm" len="sm"/>
          </a:ln>
        </p:spPr>
        <p:txBody>
          <a:bodyPr wrap="none">
            <a:spAutoFit/>
          </a:bodyPr>
          <a:lstStyle/>
          <a:p>
            <a:pPr eaLnBrk="0" fontAlgn="auto" hangingPunct="0">
              <a:lnSpc>
                <a:spcPct val="85000"/>
              </a:lnSpc>
              <a:spcBef>
                <a:spcPct val="20000"/>
              </a:spcBef>
              <a:spcAft>
                <a:spcPts val="0"/>
              </a:spcAft>
              <a:defRPr/>
            </a:pPr>
            <a:r>
              <a:rPr lang="en-US" sz="2400" dirty="0" err="1">
                <a:solidFill>
                  <a:schemeClr val="tx2">
                    <a:lumMod val="90000"/>
                  </a:schemeClr>
                </a:solidFill>
                <a:latin typeface="Calibri" pitchFamily="34" charset="0"/>
                <a:cs typeface="+mn-cs"/>
              </a:rPr>
              <a:t>var</a:t>
            </a:r>
            <a:r>
              <a:rPr lang="en-US" sz="2400" dirty="0">
                <a:solidFill>
                  <a:schemeClr val="tx2">
                    <a:lumMod val="90000"/>
                  </a:schemeClr>
                </a:solidFill>
                <a:latin typeface="Calibri" pitchFamily="34" charset="0"/>
                <a:cs typeface="+mn-cs"/>
              </a:rPr>
              <a:t> contacts =</a:t>
            </a:r>
          </a:p>
          <a:p>
            <a:pPr eaLnBrk="0" fontAlgn="auto" hangingPunct="0">
              <a:lnSpc>
                <a:spcPct val="85000"/>
              </a:lnSpc>
              <a:spcBef>
                <a:spcPct val="20000"/>
              </a:spcBef>
              <a:spcAft>
                <a:spcPts val="0"/>
              </a:spcAft>
              <a:defRPr/>
            </a:pPr>
            <a:r>
              <a:rPr lang="en-US" sz="2400" dirty="0">
                <a:solidFill>
                  <a:schemeClr val="tx2">
                    <a:lumMod val="90000"/>
                  </a:schemeClr>
                </a:solidFill>
                <a:latin typeface="Calibri" pitchFamily="34" charset="0"/>
                <a:cs typeface="+mn-cs"/>
              </a:rPr>
              <a:t>    from c in customers</a:t>
            </a:r>
          </a:p>
          <a:p>
            <a:pPr eaLnBrk="0" fontAlgn="auto" hangingPunct="0">
              <a:lnSpc>
                <a:spcPct val="85000"/>
              </a:lnSpc>
              <a:spcBef>
                <a:spcPct val="20000"/>
              </a:spcBef>
              <a:spcAft>
                <a:spcPts val="0"/>
              </a:spcAft>
              <a:defRPr/>
            </a:pPr>
            <a:r>
              <a:rPr lang="en-US" sz="2400" dirty="0">
                <a:solidFill>
                  <a:schemeClr val="tx2">
                    <a:lumMod val="90000"/>
                  </a:schemeClr>
                </a:solidFill>
                <a:latin typeface="Calibri" pitchFamily="34" charset="0"/>
                <a:cs typeface="+mn-cs"/>
              </a:rPr>
              <a:t>    where </a:t>
            </a:r>
            <a:r>
              <a:rPr lang="en-US" sz="2400" dirty="0" err="1">
                <a:solidFill>
                  <a:schemeClr val="tx2">
                    <a:lumMod val="90000"/>
                  </a:schemeClr>
                </a:solidFill>
                <a:latin typeface="Calibri" pitchFamily="34" charset="0"/>
                <a:cs typeface="+mn-cs"/>
              </a:rPr>
              <a:t>c.City</a:t>
            </a:r>
            <a:r>
              <a:rPr lang="en-US" sz="2400" dirty="0">
                <a:solidFill>
                  <a:schemeClr val="tx2">
                    <a:lumMod val="90000"/>
                  </a:schemeClr>
                </a:solidFill>
                <a:latin typeface="Calibri" pitchFamily="34" charset="0"/>
                <a:cs typeface="+mn-cs"/>
              </a:rPr>
              <a:t> == "Hove"</a:t>
            </a:r>
          </a:p>
          <a:p>
            <a:pPr eaLnBrk="0" fontAlgn="auto" hangingPunct="0">
              <a:lnSpc>
                <a:spcPct val="85000"/>
              </a:lnSpc>
              <a:spcBef>
                <a:spcPct val="20000"/>
              </a:spcBef>
              <a:spcAft>
                <a:spcPts val="0"/>
              </a:spcAft>
              <a:defRPr/>
            </a:pPr>
            <a:r>
              <a:rPr lang="en-US" sz="2400" dirty="0">
                <a:solidFill>
                  <a:schemeClr val="tx2">
                    <a:lumMod val="90000"/>
                  </a:schemeClr>
                </a:solidFill>
                <a:latin typeface="Calibri" pitchFamily="34" charset="0"/>
                <a:cs typeface="+mn-cs"/>
              </a:rPr>
              <a:t>    select new { </a:t>
            </a:r>
            <a:r>
              <a:rPr lang="en-US" sz="2400" dirty="0" err="1">
                <a:solidFill>
                  <a:schemeClr val="tx2">
                    <a:lumMod val="90000"/>
                  </a:schemeClr>
                </a:solidFill>
                <a:latin typeface="Calibri" pitchFamily="34" charset="0"/>
                <a:cs typeface="+mn-cs"/>
              </a:rPr>
              <a:t>c.Name</a:t>
            </a:r>
            <a:r>
              <a:rPr lang="en-US" sz="2400" dirty="0">
                <a:solidFill>
                  <a:schemeClr val="tx2">
                    <a:lumMod val="90000"/>
                  </a:schemeClr>
                </a:solidFill>
                <a:latin typeface="Calibri" pitchFamily="34" charset="0"/>
                <a:cs typeface="+mn-cs"/>
              </a:rPr>
              <a:t>, </a:t>
            </a:r>
            <a:r>
              <a:rPr lang="en-US" sz="2400" dirty="0" err="1">
                <a:solidFill>
                  <a:schemeClr val="tx2">
                    <a:lumMod val="90000"/>
                  </a:schemeClr>
                </a:solidFill>
                <a:latin typeface="Calibri" pitchFamily="34" charset="0"/>
                <a:cs typeface="+mn-cs"/>
              </a:rPr>
              <a:t>c.Phone</a:t>
            </a:r>
            <a:r>
              <a:rPr lang="en-US" sz="2400" dirty="0">
                <a:solidFill>
                  <a:schemeClr val="tx2">
                    <a:lumMod val="90000"/>
                  </a:schemeClr>
                </a:solidFill>
                <a:latin typeface="Calibri" pitchFamily="34" charset="0"/>
                <a:cs typeface="+mn-cs"/>
              </a:rPr>
              <a:t> };</a:t>
            </a:r>
          </a:p>
        </p:txBody>
      </p:sp>
      <p:sp>
        <p:nvSpPr>
          <p:cNvPr id="348164" name="Text Box 4"/>
          <p:cNvSpPr txBox="1">
            <a:spLocks noChangeArrowheads="1"/>
          </p:cNvSpPr>
          <p:nvPr/>
        </p:nvSpPr>
        <p:spPr bwMode="auto">
          <a:xfrm>
            <a:off x="1981200" y="3805238"/>
            <a:ext cx="5168900" cy="1571625"/>
          </a:xfrm>
          <a:prstGeom prst="rect">
            <a:avLst/>
          </a:prstGeom>
          <a:noFill/>
          <a:ln w="12700" algn="ctr">
            <a:noFill/>
            <a:miter lim="800000"/>
            <a:headEnd type="none" w="sm" len="sm"/>
            <a:tailEnd type="none" w="sm" len="sm"/>
          </a:ln>
        </p:spPr>
        <p:txBody>
          <a:bodyPr wrap="none">
            <a:spAutoFit/>
          </a:bodyPr>
          <a:lstStyle/>
          <a:p>
            <a:pPr eaLnBrk="0" fontAlgn="auto" hangingPunct="0">
              <a:lnSpc>
                <a:spcPct val="85000"/>
              </a:lnSpc>
              <a:spcBef>
                <a:spcPct val="20000"/>
              </a:spcBef>
              <a:spcAft>
                <a:spcPts val="0"/>
              </a:spcAft>
              <a:defRPr/>
            </a:pPr>
            <a:r>
              <a:rPr lang="en-US" sz="2400" dirty="0" err="1">
                <a:solidFill>
                  <a:schemeClr val="tx2">
                    <a:lumMod val="90000"/>
                  </a:schemeClr>
                </a:solidFill>
                <a:latin typeface="Calibri" pitchFamily="34" charset="0"/>
                <a:cs typeface="+mn-cs"/>
              </a:rPr>
              <a:t>var</a:t>
            </a:r>
            <a:r>
              <a:rPr lang="en-US" sz="2400" dirty="0">
                <a:solidFill>
                  <a:schemeClr val="tx2">
                    <a:lumMod val="90000"/>
                  </a:schemeClr>
                </a:solidFill>
                <a:latin typeface="Calibri" pitchFamily="34" charset="0"/>
                <a:cs typeface="+mn-cs"/>
              </a:rPr>
              <a:t> contacts =</a:t>
            </a:r>
          </a:p>
          <a:p>
            <a:pPr eaLnBrk="0" fontAlgn="auto" hangingPunct="0">
              <a:lnSpc>
                <a:spcPct val="85000"/>
              </a:lnSpc>
              <a:spcBef>
                <a:spcPct val="20000"/>
              </a:spcBef>
              <a:spcAft>
                <a:spcPts val="0"/>
              </a:spcAft>
              <a:defRPr/>
            </a:pPr>
            <a:r>
              <a:rPr lang="en-US" sz="2400" dirty="0">
                <a:solidFill>
                  <a:schemeClr val="tx2">
                    <a:lumMod val="90000"/>
                  </a:schemeClr>
                </a:solidFill>
                <a:latin typeface="Calibri" pitchFamily="34" charset="0"/>
                <a:cs typeface="+mn-cs"/>
              </a:rPr>
              <a:t>    customers</a:t>
            </a:r>
          </a:p>
          <a:p>
            <a:pPr eaLnBrk="0" fontAlgn="auto" hangingPunct="0">
              <a:lnSpc>
                <a:spcPct val="85000"/>
              </a:lnSpc>
              <a:spcBef>
                <a:spcPct val="20000"/>
              </a:spcBef>
              <a:spcAft>
                <a:spcPts val="0"/>
              </a:spcAft>
              <a:defRPr/>
            </a:pPr>
            <a:r>
              <a:rPr lang="en-US" sz="2400" dirty="0">
                <a:solidFill>
                  <a:schemeClr val="tx2">
                    <a:lumMod val="90000"/>
                  </a:schemeClr>
                </a:solidFill>
                <a:latin typeface="Calibri" pitchFamily="34" charset="0"/>
                <a:cs typeface="+mn-cs"/>
              </a:rPr>
              <a:t>    .Where(c =&gt; </a:t>
            </a:r>
            <a:r>
              <a:rPr lang="en-US" sz="2400" dirty="0" err="1">
                <a:solidFill>
                  <a:schemeClr val="tx2">
                    <a:lumMod val="90000"/>
                  </a:schemeClr>
                </a:solidFill>
                <a:latin typeface="Calibri" pitchFamily="34" charset="0"/>
                <a:cs typeface="+mn-cs"/>
              </a:rPr>
              <a:t>c.City</a:t>
            </a:r>
            <a:r>
              <a:rPr lang="en-US" sz="2400" dirty="0">
                <a:solidFill>
                  <a:schemeClr val="tx2">
                    <a:lumMod val="90000"/>
                  </a:schemeClr>
                </a:solidFill>
                <a:latin typeface="Calibri" pitchFamily="34" charset="0"/>
                <a:cs typeface="+mn-cs"/>
              </a:rPr>
              <a:t> == "Hove")</a:t>
            </a:r>
          </a:p>
          <a:p>
            <a:pPr eaLnBrk="0" fontAlgn="auto" hangingPunct="0">
              <a:lnSpc>
                <a:spcPct val="85000"/>
              </a:lnSpc>
              <a:spcBef>
                <a:spcPct val="20000"/>
              </a:spcBef>
              <a:spcAft>
                <a:spcPts val="0"/>
              </a:spcAft>
              <a:defRPr/>
            </a:pPr>
            <a:r>
              <a:rPr lang="en-US" sz="2400" dirty="0">
                <a:solidFill>
                  <a:schemeClr val="tx2">
                    <a:lumMod val="90000"/>
                  </a:schemeClr>
                </a:solidFill>
                <a:latin typeface="Calibri" pitchFamily="34" charset="0"/>
                <a:cs typeface="+mn-cs"/>
              </a:rPr>
              <a:t>    .Select(c =&gt; new { </a:t>
            </a:r>
            <a:r>
              <a:rPr lang="en-US" sz="2400" dirty="0" err="1">
                <a:solidFill>
                  <a:schemeClr val="tx2">
                    <a:lumMod val="90000"/>
                  </a:schemeClr>
                </a:solidFill>
                <a:latin typeface="Calibri" pitchFamily="34" charset="0"/>
                <a:cs typeface="+mn-cs"/>
              </a:rPr>
              <a:t>c.Name</a:t>
            </a:r>
            <a:r>
              <a:rPr lang="en-US" sz="2400" dirty="0">
                <a:solidFill>
                  <a:schemeClr val="tx2">
                    <a:lumMod val="90000"/>
                  </a:schemeClr>
                </a:solidFill>
                <a:latin typeface="Calibri" pitchFamily="34" charset="0"/>
                <a:cs typeface="+mn-cs"/>
              </a:rPr>
              <a:t>, </a:t>
            </a:r>
            <a:r>
              <a:rPr lang="en-US" sz="2400" dirty="0" err="1">
                <a:solidFill>
                  <a:schemeClr val="tx2">
                    <a:lumMod val="90000"/>
                  </a:schemeClr>
                </a:solidFill>
                <a:latin typeface="Calibri" pitchFamily="34" charset="0"/>
                <a:cs typeface="+mn-cs"/>
              </a:rPr>
              <a:t>c.Phone</a:t>
            </a:r>
            <a:r>
              <a:rPr lang="en-US" sz="2400" dirty="0">
                <a:solidFill>
                  <a:schemeClr val="tx2">
                    <a:lumMod val="90000"/>
                  </a:schemeClr>
                </a:solidFill>
                <a:latin typeface="Calibri" pitchFamily="34" charset="0"/>
                <a:cs typeface="+mn-cs"/>
              </a:rPr>
              <a:t> });</a:t>
            </a:r>
          </a:p>
        </p:txBody>
      </p:sp>
      <p:sp>
        <p:nvSpPr>
          <p:cNvPr id="348165" name="Freeform 5"/>
          <p:cNvSpPr>
            <a:spLocks/>
          </p:cNvSpPr>
          <p:nvPr/>
        </p:nvSpPr>
        <p:spPr bwMode="auto">
          <a:xfrm>
            <a:off x="2054225" y="4130675"/>
            <a:ext cx="466725" cy="57150"/>
          </a:xfrm>
          <a:custGeom>
            <a:avLst/>
            <a:gdLst>
              <a:gd name="T0" fmla="*/ 0 w 294"/>
              <a:gd name="T1" fmla="*/ 49212 h 36"/>
              <a:gd name="T2" fmla="*/ 415925 w 294"/>
              <a:gd name="T3" fmla="*/ 14288 h 36"/>
              <a:gd name="T4" fmla="*/ 463550 w 294"/>
              <a:gd name="T5" fmla="*/ 36512 h 36"/>
              <a:gd name="T6" fmla="*/ 0 60000 65536"/>
              <a:gd name="T7" fmla="*/ 0 60000 65536"/>
              <a:gd name="T8" fmla="*/ 0 60000 65536"/>
              <a:gd name="T9" fmla="*/ 0 w 294"/>
              <a:gd name="T10" fmla="*/ 0 h 36"/>
              <a:gd name="T11" fmla="*/ 294 w 294"/>
              <a:gd name="T12" fmla="*/ 36 h 36"/>
            </a:gdLst>
            <a:ahLst/>
            <a:cxnLst>
              <a:cxn ang="T6">
                <a:pos x="T0" y="T1"/>
              </a:cxn>
              <a:cxn ang="T7">
                <a:pos x="T2" y="T3"/>
              </a:cxn>
              <a:cxn ang="T8">
                <a:pos x="T4" y="T5"/>
              </a:cxn>
            </a:cxnLst>
            <a:rect l="T9" t="T10" r="T11" b="T12"/>
            <a:pathLst>
              <a:path w="294" h="36">
                <a:moveTo>
                  <a:pt x="0" y="31"/>
                </a:moveTo>
                <a:cubicBezTo>
                  <a:pt x="84" y="0"/>
                  <a:pt x="177" y="36"/>
                  <a:pt x="262" y="9"/>
                </a:cubicBezTo>
                <a:cubicBezTo>
                  <a:pt x="294" y="17"/>
                  <a:pt x="292" y="6"/>
                  <a:pt x="292" y="23"/>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endParaRPr lang="en-GB" altLang="vi-VN">
              <a:latin typeface="Calibri" panose="020F0502020204030204" pitchFamily="34" charset="0"/>
            </a:endParaRPr>
          </a:p>
        </p:txBody>
      </p:sp>
      <p:sp>
        <p:nvSpPr>
          <p:cNvPr id="348166" name="Freeform 6"/>
          <p:cNvSpPr>
            <a:spLocks/>
          </p:cNvSpPr>
          <p:nvPr/>
        </p:nvSpPr>
        <p:spPr bwMode="auto">
          <a:xfrm>
            <a:off x="2438400" y="4860925"/>
            <a:ext cx="884238" cy="92075"/>
          </a:xfrm>
          <a:custGeom>
            <a:avLst/>
            <a:gdLst>
              <a:gd name="T0" fmla="*/ 0 w 605"/>
              <a:gd name="T1" fmla="*/ 92075 h 60"/>
              <a:gd name="T2" fmla="*/ 884238 w 605"/>
              <a:gd name="T3" fmla="*/ 92075 h 60"/>
              <a:gd name="T4" fmla="*/ 0 60000 65536"/>
              <a:gd name="T5" fmla="*/ 0 60000 65536"/>
              <a:gd name="T6" fmla="*/ 0 w 605"/>
              <a:gd name="T7" fmla="*/ 0 h 60"/>
              <a:gd name="T8" fmla="*/ 605 w 605"/>
              <a:gd name="T9" fmla="*/ 60 h 60"/>
            </a:gdLst>
            <a:ahLst/>
            <a:cxnLst>
              <a:cxn ang="T4">
                <a:pos x="T0" y="T1"/>
              </a:cxn>
              <a:cxn ang="T5">
                <a:pos x="T2" y="T3"/>
              </a:cxn>
            </a:cxnLst>
            <a:rect l="T6" t="T7" r="T8" b="T9"/>
            <a:pathLst>
              <a:path w="605" h="60">
                <a:moveTo>
                  <a:pt x="0" y="60"/>
                </a:moveTo>
                <a:cubicBezTo>
                  <a:pt x="157" y="0"/>
                  <a:pt x="417" y="60"/>
                  <a:pt x="605" y="6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endParaRPr lang="en-GB" altLang="vi-VN">
              <a:latin typeface="Calibri" panose="020F0502020204030204" pitchFamily="34" charset="0"/>
            </a:endParaRPr>
          </a:p>
        </p:txBody>
      </p:sp>
      <p:sp>
        <p:nvSpPr>
          <p:cNvPr id="348167" name="Freeform 7"/>
          <p:cNvSpPr>
            <a:spLocks/>
          </p:cNvSpPr>
          <p:nvPr/>
        </p:nvSpPr>
        <p:spPr bwMode="auto">
          <a:xfrm>
            <a:off x="2286000" y="5249863"/>
            <a:ext cx="960438" cy="95250"/>
          </a:xfrm>
          <a:custGeom>
            <a:avLst/>
            <a:gdLst>
              <a:gd name="T0" fmla="*/ 0 w 605"/>
              <a:gd name="T1" fmla="*/ 95250 h 60"/>
              <a:gd name="T2" fmla="*/ 960438 w 605"/>
              <a:gd name="T3" fmla="*/ 95250 h 60"/>
              <a:gd name="T4" fmla="*/ 0 60000 65536"/>
              <a:gd name="T5" fmla="*/ 0 60000 65536"/>
              <a:gd name="T6" fmla="*/ 0 w 605"/>
              <a:gd name="T7" fmla="*/ 0 h 60"/>
              <a:gd name="T8" fmla="*/ 605 w 605"/>
              <a:gd name="T9" fmla="*/ 60 h 60"/>
            </a:gdLst>
            <a:ahLst/>
            <a:cxnLst>
              <a:cxn ang="T4">
                <a:pos x="T0" y="T1"/>
              </a:cxn>
              <a:cxn ang="T5">
                <a:pos x="T2" y="T3"/>
              </a:cxn>
            </a:cxnLst>
            <a:rect l="T6" t="T7" r="T8" b="T9"/>
            <a:pathLst>
              <a:path w="605" h="60">
                <a:moveTo>
                  <a:pt x="0" y="60"/>
                </a:moveTo>
                <a:cubicBezTo>
                  <a:pt x="157" y="0"/>
                  <a:pt x="417" y="60"/>
                  <a:pt x="605" y="6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endParaRPr lang="en-GB" altLang="vi-VN">
              <a:latin typeface="Calibri" panose="020F0502020204030204" pitchFamily="34" charset="0"/>
            </a:endParaRPr>
          </a:p>
        </p:txBody>
      </p:sp>
      <p:sp>
        <p:nvSpPr>
          <p:cNvPr id="348168" name="Freeform 8"/>
          <p:cNvSpPr>
            <a:spLocks/>
          </p:cNvSpPr>
          <p:nvPr/>
        </p:nvSpPr>
        <p:spPr bwMode="auto">
          <a:xfrm>
            <a:off x="3429000" y="4868863"/>
            <a:ext cx="2590800" cy="84137"/>
          </a:xfrm>
          <a:custGeom>
            <a:avLst/>
            <a:gdLst>
              <a:gd name="T0" fmla="*/ 0 w 1823"/>
              <a:gd name="T1" fmla="*/ 59476 h 58"/>
              <a:gd name="T2" fmla="*/ 549994 w 1823"/>
              <a:gd name="T3" fmla="*/ 27562 h 58"/>
              <a:gd name="T4" fmla="*/ 1161099 w 1823"/>
              <a:gd name="T5" fmla="*/ 59476 h 58"/>
              <a:gd name="T6" fmla="*/ 1927112 w 1823"/>
              <a:gd name="T7" fmla="*/ 27562 h 58"/>
              <a:gd name="T8" fmla="*/ 2124655 w 1823"/>
              <a:gd name="T9" fmla="*/ 27562 h 58"/>
              <a:gd name="T10" fmla="*/ 2590800 w 1823"/>
              <a:gd name="T11" fmla="*/ 37717 h 58"/>
              <a:gd name="T12" fmla="*/ 0 60000 65536"/>
              <a:gd name="T13" fmla="*/ 0 60000 65536"/>
              <a:gd name="T14" fmla="*/ 0 60000 65536"/>
              <a:gd name="T15" fmla="*/ 0 60000 65536"/>
              <a:gd name="T16" fmla="*/ 0 60000 65536"/>
              <a:gd name="T17" fmla="*/ 0 60000 65536"/>
              <a:gd name="T18" fmla="*/ 0 w 1823"/>
              <a:gd name="T19" fmla="*/ 0 h 58"/>
              <a:gd name="T20" fmla="*/ 1823 w 1823"/>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1823" h="58">
                <a:moveTo>
                  <a:pt x="0" y="41"/>
                </a:moveTo>
                <a:cubicBezTo>
                  <a:pt x="128" y="48"/>
                  <a:pt x="263" y="58"/>
                  <a:pt x="387" y="19"/>
                </a:cubicBezTo>
                <a:cubicBezTo>
                  <a:pt x="531" y="26"/>
                  <a:pt x="673" y="35"/>
                  <a:pt x="817" y="41"/>
                </a:cubicBezTo>
                <a:cubicBezTo>
                  <a:pt x="1006" y="34"/>
                  <a:pt x="1165" y="24"/>
                  <a:pt x="1356" y="19"/>
                </a:cubicBezTo>
                <a:cubicBezTo>
                  <a:pt x="1416" y="0"/>
                  <a:pt x="1365" y="13"/>
                  <a:pt x="1495" y="19"/>
                </a:cubicBezTo>
                <a:cubicBezTo>
                  <a:pt x="1687" y="28"/>
                  <a:pt x="1659" y="26"/>
                  <a:pt x="1823" y="26"/>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endParaRPr lang="en-GB" altLang="vi-VN">
              <a:latin typeface="Calibri" panose="020F0502020204030204" pitchFamily="34" charset="0"/>
            </a:endParaRPr>
          </a:p>
        </p:txBody>
      </p:sp>
      <p:sp>
        <p:nvSpPr>
          <p:cNvPr id="348169" name="Freeform 9"/>
          <p:cNvSpPr>
            <a:spLocks/>
          </p:cNvSpPr>
          <p:nvPr/>
        </p:nvSpPr>
        <p:spPr bwMode="auto">
          <a:xfrm>
            <a:off x="4662488" y="5364163"/>
            <a:ext cx="2500312" cy="46037"/>
          </a:xfrm>
          <a:custGeom>
            <a:avLst/>
            <a:gdLst>
              <a:gd name="T0" fmla="*/ 0 w 1575"/>
              <a:gd name="T1" fmla="*/ 0 h 29"/>
              <a:gd name="T2" fmla="*/ 1238250 w 1575"/>
              <a:gd name="T3" fmla="*/ 11112 h 29"/>
              <a:gd name="T4" fmla="*/ 2128837 w 1575"/>
              <a:gd name="T5" fmla="*/ 46037 h 29"/>
              <a:gd name="T6" fmla="*/ 2500312 w 1575"/>
              <a:gd name="T7" fmla="*/ 22225 h 29"/>
              <a:gd name="T8" fmla="*/ 0 60000 65536"/>
              <a:gd name="T9" fmla="*/ 0 60000 65536"/>
              <a:gd name="T10" fmla="*/ 0 60000 65536"/>
              <a:gd name="T11" fmla="*/ 0 60000 65536"/>
              <a:gd name="T12" fmla="*/ 0 w 1575"/>
              <a:gd name="T13" fmla="*/ 0 h 29"/>
              <a:gd name="T14" fmla="*/ 1575 w 1575"/>
              <a:gd name="T15" fmla="*/ 29 h 29"/>
            </a:gdLst>
            <a:ahLst/>
            <a:cxnLst>
              <a:cxn ang="T8">
                <a:pos x="T0" y="T1"/>
              </a:cxn>
              <a:cxn ang="T9">
                <a:pos x="T2" y="T3"/>
              </a:cxn>
              <a:cxn ang="T10">
                <a:pos x="T4" y="T5"/>
              </a:cxn>
              <a:cxn ang="T11">
                <a:pos x="T6" y="T7"/>
              </a:cxn>
            </a:cxnLst>
            <a:rect l="T12" t="T13" r="T14" b="T15"/>
            <a:pathLst>
              <a:path w="1575" h="29">
                <a:moveTo>
                  <a:pt x="0" y="0"/>
                </a:moveTo>
                <a:cubicBezTo>
                  <a:pt x="253" y="22"/>
                  <a:pt x="529" y="3"/>
                  <a:pt x="780" y="7"/>
                </a:cubicBezTo>
                <a:cubicBezTo>
                  <a:pt x="967" y="25"/>
                  <a:pt x="1154" y="10"/>
                  <a:pt x="1341" y="29"/>
                </a:cubicBezTo>
                <a:cubicBezTo>
                  <a:pt x="1349" y="29"/>
                  <a:pt x="1509" y="14"/>
                  <a:pt x="1575" y="14"/>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endParaRPr lang="en-GB" altLang="vi-VN">
              <a:latin typeface="Calibri" panose="020F0502020204030204" pitchFamily="34" charset="0"/>
            </a:endParaRPr>
          </a:p>
        </p:txBody>
      </p:sp>
      <p:sp>
        <p:nvSpPr>
          <p:cNvPr id="348170" name="Freeform 10"/>
          <p:cNvSpPr>
            <a:spLocks/>
          </p:cNvSpPr>
          <p:nvPr/>
        </p:nvSpPr>
        <p:spPr bwMode="auto">
          <a:xfrm>
            <a:off x="3852863" y="5287963"/>
            <a:ext cx="642937" cy="46037"/>
          </a:xfrm>
          <a:custGeom>
            <a:avLst/>
            <a:gdLst>
              <a:gd name="T0" fmla="*/ 0 w 357"/>
              <a:gd name="T1" fmla="*/ 0 h 7"/>
              <a:gd name="T2" fmla="*/ 642937 w 357"/>
              <a:gd name="T3" fmla="*/ 46037 h 7"/>
              <a:gd name="T4" fmla="*/ 0 60000 65536"/>
              <a:gd name="T5" fmla="*/ 0 60000 65536"/>
              <a:gd name="T6" fmla="*/ 0 w 357"/>
              <a:gd name="T7" fmla="*/ 0 h 7"/>
              <a:gd name="T8" fmla="*/ 357 w 357"/>
              <a:gd name="T9" fmla="*/ 7 h 7"/>
            </a:gdLst>
            <a:ahLst/>
            <a:cxnLst>
              <a:cxn ang="T4">
                <a:pos x="T0" y="T1"/>
              </a:cxn>
              <a:cxn ang="T5">
                <a:pos x="T2" y="T3"/>
              </a:cxn>
            </a:cxnLst>
            <a:rect l="T6" t="T7" r="T8" b="T9"/>
            <a:pathLst>
              <a:path w="357" h="7">
                <a:moveTo>
                  <a:pt x="0" y="0"/>
                </a:moveTo>
                <a:cubicBezTo>
                  <a:pt x="119" y="2"/>
                  <a:pt x="238" y="7"/>
                  <a:pt x="357" y="7"/>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endParaRPr lang="en-GB" altLang="vi-VN">
              <a:latin typeface="Calibri" panose="020F0502020204030204" pitchFamily="34" charset="0"/>
            </a:endParaRPr>
          </a:p>
        </p:txBody>
      </p:sp>
      <p:sp>
        <p:nvSpPr>
          <p:cNvPr id="348171" name="AutoShape 11"/>
          <p:cNvSpPr>
            <a:spLocks noChangeArrowheads="1"/>
          </p:cNvSpPr>
          <p:nvPr/>
        </p:nvSpPr>
        <p:spPr bwMode="auto">
          <a:xfrm>
            <a:off x="533400" y="1981200"/>
            <a:ext cx="1295400" cy="3124200"/>
          </a:xfrm>
          <a:prstGeom prst="curvedRightArrow">
            <a:avLst>
              <a:gd name="adj1" fmla="val 48235"/>
              <a:gd name="adj2" fmla="val 96471"/>
              <a:gd name="adj3" fmla="val 33333"/>
            </a:avLst>
          </a:prstGeom>
          <a:ln>
            <a:noFill/>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1">
            <a:schemeClr val="accent5"/>
          </a:lnRef>
          <a:fillRef idx="3">
            <a:schemeClr val="accent5"/>
          </a:fillRef>
          <a:effectRef idx="2">
            <a:schemeClr val="accent5"/>
          </a:effectRef>
          <a:fontRef idx="minor">
            <a:schemeClr val="lt1"/>
          </a:fontRef>
        </p:style>
        <p:txBody>
          <a:bodyPr anchor="ctr"/>
          <a:lstStyle/>
          <a:p>
            <a:pPr algn="ctr" fontAlgn="auto">
              <a:lnSpc>
                <a:spcPct val="90000"/>
              </a:lnSpc>
              <a:spcBef>
                <a:spcPts val="0"/>
              </a:spcBef>
              <a:spcAft>
                <a:spcPts val="0"/>
              </a:spcAft>
              <a:defRPr/>
            </a:pPr>
            <a:endParaRPr lang="en-GB"/>
          </a:p>
        </p:txBody>
      </p:sp>
      <p:sp>
        <p:nvSpPr>
          <p:cNvPr id="348172" name="AutoShape 12"/>
          <p:cNvSpPr>
            <a:spLocks noChangeArrowheads="1"/>
          </p:cNvSpPr>
          <p:nvPr/>
        </p:nvSpPr>
        <p:spPr bwMode="auto">
          <a:xfrm>
            <a:off x="381000" y="5257800"/>
            <a:ext cx="1524000" cy="914400"/>
          </a:xfrm>
          <a:prstGeom prst="wedgeRoundRectCallout">
            <a:avLst>
              <a:gd name="adj1" fmla="val 74583"/>
              <a:gd name="adj2" fmla="val -67884"/>
              <a:gd name="adj3" fmla="val 16667"/>
            </a:avLst>
          </a:prstGeom>
          <a:ln>
            <a:noFill/>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anchor="ctr"/>
          <a:lstStyle/>
          <a:p>
            <a:pPr algn="ctr" fontAlgn="auto">
              <a:lnSpc>
                <a:spcPct val="90000"/>
              </a:lnSpc>
              <a:spcBef>
                <a:spcPts val="0"/>
              </a:spcBef>
              <a:spcAft>
                <a:spcPts val="0"/>
              </a:spcAft>
              <a:defRPr/>
            </a:pPr>
            <a:r>
              <a:rPr lang="en-US"/>
              <a:t>Extension methods</a:t>
            </a:r>
          </a:p>
        </p:txBody>
      </p:sp>
      <p:sp>
        <p:nvSpPr>
          <p:cNvPr id="348173" name="AutoShape 13"/>
          <p:cNvSpPr>
            <a:spLocks noChangeArrowheads="1"/>
          </p:cNvSpPr>
          <p:nvPr/>
        </p:nvSpPr>
        <p:spPr bwMode="auto">
          <a:xfrm>
            <a:off x="6072198" y="3214686"/>
            <a:ext cx="1676400" cy="914400"/>
          </a:xfrm>
          <a:prstGeom prst="wedgeRoundRectCallout">
            <a:avLst>
              <a:gd name="adj1" fmla="val -61648"/>
              <a:gd name="adj2" fmla="val 103995"/>
              <a:gd name="adj3" fmla="val 16667"/>
            </a:avLst>
          </a:prstGeom>
          <a:ln>
            <a:noFill/>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anchor="ctr"/>
          <a:lstStyle/>
          <a:p>
            <a:pPr algn="ctr" fontAlgn="auto">
              <a:lnSpc>
                <a:spcPct val="90000"/>
              </a:lnSpc>
              <a:spcBef>
                <a:spcPts val="0"/>
              </a:spcBef>
              <a:spcAft>
                <a:spcPts val="0"/>
              </a:spcAft>
              <a:defRPr/>
            </a:pPr>
            <a:r>
              <a:rPr lang="en-US" dirty="0"/>
              <a:t>Lambda expressions</a:t>
            </a:r>
          </a:p>
        </p:txBody>
      </p:sp>
      <p:sp>
        <p:nvSpPr>
          <p:cNvPr id="348174" name="AutoShape 14"/>
          <p:cNvSpPr>
            <a:spLocks noChangeArrowheads="1"/>
          </p:cNvSpPr>
          <p:nvPr/>
        </p:nvSpPr>
        <p:spPr bwMode="auto">
          <a:xfrm>
            <a:off x="6096000" y="1219200"/>
            <a:ext cx="1905000" cy="914400"/>
          </a:xfrm>
          <a:prstGeom prst="wedgeRoundRectCallout">
            <a:avLst>
              <a:gd name="adj1" fmla="val -87750"/>
              <a:gd name="adj2" fmla="val 44968"/>
              <a:gd name="adj3" fmla="val 16667"/>
            </a:avLst>
          </a:prstGeom>
          <a:ln>
            <a:noFill/>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anchor="ctr"/>
          <a:lstStyle/>
          <a:p>
            <a:pPr algn="ctr" fontAlgn="auto">
              <a:lnSpc>
                <a:spcPct val="90000"/>
              </a:lnSpc>
              <a:spcBef>
                <a:spcPts val="0"/>
              </a:spcBef>
              <a:spcAft>
                <a:spcPts val="0"/>
              </a:spcAft>
              <a:defRPr/>
            </a:pPr>
            <a:r>
              <a:rPr lang="en-US" dirty="0"/>
              <a:t>Query expressions</a:t>
            </a:r>
          </a:p>
        </p:txBody>
      </p:sp>
      <p:sp>
        <p:nvSpPr>
          <p:cNvPr id="348175" name="AutoShape 15"/>
          <p:cNvSpPr>
            <a:spLocks noChangeArrowheads="1"/>
          </p:cNvSpPr>
          <p:nvPr/>
        </p:nvSpPr>
        <p:spPr bwMode="auto">
          <a:xfrm>
            <a:off x="6681814" y="5562600"/>
            <a:ext cx="1676400" cy="914400"/>
          </a:xfrm>
          <a:prstGeom prst="wedgeRoundRectCallout">
            <a:avLst>
              <a:gd name="adj1" fmla="val -79356"/>
              <a:gd name="adj2" fmla="val -57986"/>
              <a:gd name="adj3" fmla="val 16667"/>
            </a:avLst>
          </a:prstGeom>
          <a:ln>
            <a:noFill/>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anchor="ctr"/>
          <a:lstStyle/>
          <a:p>
            <a:pPr algn="ctr" fontAlgn="auto">
              <a:lnSpc>
                <a:spcPct val="90000"/>
              </a:lnSpc>
              <a:spcBef>
                <a:spcPts val="0"/>
              </a:spcBef>
              <a:spcAft>
                <a:spcPts val="0"/>
              </a:spcAft>
              <a:defRPr/>
            </a:pPr>
            <a:r>
              <a:rPr lang="en-US"/>
              <a:t>Object initializers</a:t>
            </a:r>
          </a:p>
        </p:txBody>
      </p:sp>
      <p:sp>
        <p:nvSpPr>
          <p:cNvPr id="348176" name="AutoShape 16"/>
          <p:cNvSpPr>
            <a:spLocks noChangeArrowheads="1"/>
          </p:cNvSpPr>
          <p:nvPr/>
        </p:nvSpPr>
        <p:spPr bwMode="auto">
          <a:xfrm>
            <a:off x="2057400" y="5638800"/>
            <a:ext cx="1676400" cy="914400"/>
          </a:xfrm>
          <a:prstGeom prst="wedgeRoundRectCallout">
            <a:avLst>
              <a:gd name="adj1" fmla="val 74431"/>
              <a:gd name="adj2" fmla="val -64759"/>
              <a:gd name="adj3" fmla="val 16667"/>
            </a:avLst>
          </a:prstGeom>
          <a:ln>
            <a:noFill/>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anchor="ctr"/>
          <a:lstStyle/>
          <a:p>
            <a:pPr algn="ctr" fontAlgn="auto">
              <a:lnSpc>
                <a:spcPct val="90000"/>
              </a:lnSpc>
              <a:spcBef>
                <a:spcPts val="0"/>
              </a:spcBef>
              <a:spcAft>
                <a:spcPts val="0"/>
              </a:spcAft>
              <a:defRPr/>
            </a:pPr>
            <a:r>
              <a:rPr lang="en-US"/>
              <a:t>Anonymous types</a:t>
            </a:r>
          </a:p>
        </p:txBody>
      </p:sp>
      <p:sp>
        <p:nvSpPr>
          <p:cNvPr id="348177" name="Freeform 17"/>
          <p:cNvSpPr>
            <a:spLocks/>
          </p:cNvSpPr>
          <p:nvPr/>
        </p:nvSpPr>
        <p:spPr bwMode="auto">
          <a:xfrm>
            <a:off x="2286000" y="2101850"/>
            <a:ext cx="631825" cy="84138"/>
          </a:xfrm>
          <a:custGeom>
            <a:avLst/>
            <a:gdLst>
              <a:gd name="T0" fmla="*/ 0 w 430"/>
              <a:gd name="T1" fmla="*/ 84138 h 49"/>
              <a:gd name="T2" fmla="*/ 631825 w 430"/>
              <a:gd name="T3" fmla="*/ 73835 h 49"/>
              <a:gd name="T4" fmla="*/ 0 60000 65536"/>
              <a:gd name="T5" fmla="*/ 0 60000 65536"/>
              <a:gd name="T6" fmla="*/ 0 w 430"/>
              <a:gd name="T7" fmla="*/ 0 h 49"/>
              <a:gd name="T8" fmla="*/ 430 w 430"/>
              <a:gd name="T9" fmla="*/ 49 h 49"/>
            </a:gdLst>
            <a:ahLst/>
            <a:cxnLst>
              <a:cxn ang="T4">
                <a:pos x="T0" y="T1"/>
              </a:cxn>
              <a:cxn ang="T5">
                <a:pos x="T2" y="T3"/>
              </a:cxn>
            </a:cxnLst>
            <a:rect l="T6" t="T7" r="T8" b="T9"/>
            <a:pathLst>
              <a:path w="430" h="49">
                <a:moveTo>
                  <a:pt x="0" y="49"/>
                </a:moveTo>
                <a:cubicBezTo>
                  <a:pt x="148" y="0"/>
                  <a:pt x="12" y="43"/>
                  <a:pt x="430" y="43"/>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endParaRPr lang="en-GB" altLang="vi-VN">
              <a:latin typeface="Calibri" panose="020F0502020204030204" pitchFamily="34" charset="0"/>
            </a:endParaRPr>
          </a:p>
        </p:txBody>
      </p:sp>
      <p:sp>
        <p:nvSpPr>
          <p:cNvPr id="348178" name="Freeform 18"/>
          <p:cNvSpPr>
            <a:spLocks/>
          </p:cNvSpPr>
          <p:nvPr/>
        </p:nvSpPr>
        <p:spPr bwMode="auto">
          <a:xfrm>
            <a:off x="2362200" y="2509838"/>
            <a:ext cx="774700" cy="74612"/>
          </a:xfrm>
          <a:custGeom>
            <a:avLst/>
            <a:gdLst>
              <a:gd name="T0" fmla="*/ 0 w 540"/>
              <a:gd name="T1" fmla="*/ 74612 h 30"/>
              <a:gd name="T2" fmla="*/ 774700 w 540"/>
              <a:gd name="T3" fmla="*/ 44767 h 30"/>
              <a:gd name="T4" fmla="*/ 0 60000 65536"/>
              <a:gd name="T5" fmla="*/ 0 60000 65536"/>
              <a:gd name="T6" fmla="*/ 0 w 540"/>
              <a:gd name="T7" fmla="*/ 0 h 30"/>
              <a:gd name="T8" fmla="*/ 540 w 540"/>
              <a:gd name="T9" fmla="*/ 30 h 30"/>
            </a:gdLst>
            <a:ahLst/>
            <a:cxnLst>
              <a:cxn ang="T4">
                <a:pos x="T0" y="T1"/>
              </a:cxn>
              <a:cxn ang="T5">
                <a:pos x="T2" y="T3"/>
              </a:cxn>
            </a:cxnLst>
            <a:rect l="T6" t="T7" r="T8" b="T9"/>
            <a:pathLst>
              <a:path w="540" h="30">
                <a:moveTo>
                  <a:pt x="0" y="30"/>
                </a:moveTo>
                <a:cubicBezTo>
                  <a:pt x="179" y="0"/>
                  <a:pt x="357" y="18"/>
                  <a:pt x="540" y="1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endParaRPr lang="en-GB" altLang="vi-VN">
              <a:latin typeface="Calibri" panose="020F0502020204030204" pitchFamily="34" charset="0"/>
            </a:endParaRPr>
          </a:p>
        </p:txBody>
      </p:sp>
      <p:sp>
        <p:nvSpPr>
          <p:cNvPr id="348179" name="Freeform 19"/>
          <p:cNvSpPr>
            <a:spLocks/>
          </p:cNvSpPr>
          <p:nvPr/>
        </p:nvSpPr>
        <p:spPr bwMode="auto">
          <a:xfrm>
            <a:off x="2362200" y="2906713"/>
            <a:ext cx="752475" cy="42862"/>
          </a:xfrm>
          <a:custGeom>
            <a:avLst/>
            <a:gdLst>
              <a:gd name="T0" fmla="*/ 0 w 518"/>
              <a:gd name="T1" fmla="*/ 42862 h 20"/>
              <a:gd name="T2" fmla="*/ 713253 w 518"/>
              <a:gd name="T3" fmla="*/ 27860 h 20"/>
              <a:gd name="T4" fmla="*/ 748117 w 518"/>
              <a:gd name="T5" fmla="*/ 27860 h 20"/>
              <a:gd name="T6" fmla="*/ 0 60000 65536"/>
              <a:gd name="T7" fmla="*/ 0 60000 65536"/>
              <a:gd name="T8" fmla="*/ 0 60000 65536"/>
              <a:gd name="T9" fmla="*/ 0 w 518"/>
              <a:gd name="T10" fmla="*/ 0 h 20"/>
              <a:gd name="T11" fmla="*/ 518 w 518"/>
              <a:gd name="T12" fmla="*/ 20 h 20"/>
            </a:gdLst>
            <a:ahLst/>
            <a:cxnLst>
              <a:cxn ang="T6">
                <a:pos x="T0" y="T1"/>
              </a:cxn>
              <a:cxn ang="T7">
                <a:pos x="T2" y="T3"/>
              </a:cxn>
              <a:cxn ang="T8">
                <a:pos x="T4" y="T5"/>
              </a:cxn>
            </a:cxnLst>
            <a:rect l="T9" t="T10" r="T11" b="T12"/>
            <a:pathLst>
              <a:path w="518" h="20">
                <a:moveTo>
                  <a:pt x="0" y="20"/>
                </a:moveTo>
                <a:cubicBezTo>
                  <a:pt x="164" y="18"/>
                  <a:pt x="327" y="17"/>
                  <a:pt x="491" y="13"/>
                </a:cubicBezTo>
                <a:cubicBezTo>
                  <a:pt x="518" y="12"/>
                  <a:pt x="502" y="0"/>
                  <a:pt x="515" y="13"/>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endParaRPr lang="en-GB" altLang="vi-VN">
              <a:latin typeface="Calibri" panose="020F0502020204030204" pitchFamily="34" charset="0"/>
            </a:endParaRPr>
          </a:p>
        </p:txBody>
      </p:sp>
      <p:sp>
        <p:nvSpPr>
          <p:cNvPr id="348180" name="AutoShape 20"/>
          <p:cNvSpPr>
            <a:spLocks noChangeArrowheads="1"/>
          </p:cNvSpPr>
          <p:nvPr/>
        </p:nvSpPr>
        <p:spPr bwMode="auto">
          <a:xfrm>
            <a:off x="304800" y="2438400"/>
            <a:ext cx="1905000" cy="914400"/>
          </a:xfrm>
          <a:prstGeom prst="wedgeRoundRectCallout">
            <a:avLst>
              <a:gd name="adj1" fmla="val 44750"/>
              <a:gd name="adj2" fmla="val 102083"/>
              <a:gd name="adj3" fmla="val 16667"/>
            </a:avLst>
          </a:prstGeom>
          <a:ln>
            <a:noFill/>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anchor="ctr"/>
          <a:lstStyle/>
          <a:p>
            <a:pPr algn="ctr" fontAlgn="auto">
              <a:lnSpc>
                <a:spcPct val="90000"/>
              </a:lnSpc>
              <a:spcBef>
                <a:spcPts val="0"/>
              </a:spcBef>
              <a:spcAft>
                <a:spcPts val="0"/>
              </a:spcAft>
              <a:defRPr/>
            </a:pPr>
            <a:r>
              <a:rPr lang="en-US"/>
              <a:t>Local variable type inference</a:t>
            </a:r>
          </a:p>
        </p:txBody>
      </p:sp>
      <p:sp>
        <p:nvSpPr>
          <p:cNvPr id="24" name="Freeform 17"/>
          <p:cNvSpPr>
            <a:spLocks/>
          </p:cNvSpPr>
          <p:nvPr/>
        </p:nvSpPr>
        <p:spPr bwMode="auto">
          <a:xfrm>
            <a:off x="3200400" y="2130425"/>
            <a:ext cx="274638" cy="84138"/>
          </a:xfrm>
          <a:custGeom>
            <a:avLst/>
            <a:gdLst>
              <a:gd name="T0" fmla="*/ 0 w 430"/>
              <a:gd name="T1" fmla="*/ 84138 h 49"/>
              <a:gd name="T2" fmla="*/ 274638 w 430"/>
              <a:gd name="T3" fmla="*/ 73835 h 49"/>
              <a:gd name="T4" fmla="*/ 0 60000 65536"/>
              <a:gd name="T5" fmla="*/ 0 60000 65536"/>
              <a:gd name="T6" fmla="*/ 0 w 430"/>
              <a:gd name="T7" fmla="*/ 0 h 49"/>
              <a:gd name="T8" fmla="*/ 430 w 430"/>
              <a:gd name="T9" fmla="*/ 49 h 49"/>
            </a:gdLst>
            <a:ahLst/>
            <a:cxnLst>
              <a:cxn ang="T4">
                <a:pos x="T0" y="T1"/>
              </a:cxn>
              <a:cxn ang="T5">
                <a:pos x="T2" y="T3"/>
              </a:cxn>
            </a:cxnLst>
            <a:rect l="T6" t="T7" r="T8" b="T9"/>
            <a:pathLst>
              <a:path w="430" h="49">
                <a:moveTo>
                  <a:pt x="0" y="49"/>
                </a:moveTo>
                <a:cubicBezTo>
                  <a:pt x="148" y="0"/>
                  <a:pt x="12" y="43"/>
                  <a:pt x="430" y="43"/>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endParaRPr lang="en-GB" altLang="vi-VN">
              <a:latin typeface="Calibri" panose="020F0502020204030204" pitchFamily="34" charset="0"/>
            </a:endParaRPr>
          </a:p>
        </p:txBody>
      </p:sp>
    </p:spTree>
    <p:custDataLst>
      <p:tags r:id="rId1"/>
    </p:custDataLst>
    <p:extLst>
      <p:ext uri="{BB962C8B-B14F-4D97-AF65-F5344CB8AC3E}">
        <p14:creationId xmlns:p14="http://schemas.microsoft.com/office/powerpoint/2010/main" val="1790889131"/>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8163"/>
                                        </p:tgtEl>
                                        <p:attrNameLst>
                                          <p:attrName>style.visibility</p:attrName>
                                        </p:attrNameLst>
                                      </p:cBhvr>
                                      <p:to>
                                        <p:strVal val="visible"/>
                                      </p:to>
                                    </p:set>
                                    <p:animEffect transition="in" filter="fade">
                                      <p:cBhvr>
                                        <p:cTn id="7" dur="500"/>
                                        <p:tgtEl>
                                          <p:spTgt spid="348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77"/>
                                        </p:tgtEl>
                                        <p:attrNameLst>
                                          <p:attrName>style.visibility</p:attrName>
                                        </p:attrNameLst>
                                      </p:cBhvr>
                                      <p:to>
                                        <p:strVal val="visible"/>
                                      </p:to>
                                    </p:set>
                                    <p:animEffect transition="in" filter="wipe(left)">
                                      <p:cBhvr>
                                        <p:cTn id="12" dur="500"/>
                                        <p:tgtEl>
                                          <p:spTgt spid="348177"/>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48178"/>
                                        </p:tgtEl>
                                        <p:attrNameLst>
                                          <p:attrName>style.visibility</p:attrName>
                                        </p:attrNameLst>
                                      </p:cBhvr>
                                      <p:to>
                                        <p:strVal val="visible"/>
                                      </p:to>
                                    </p:set>
                                    <p:animEffect transition="in" filter="wipe(left)">
                                      <p:cBhvr>
                                        <p:cTn id="16" dur="500"/>
                                        <p:tgtEl>
                                          <p:spTgt spid="34817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nodeType="afterGroup">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348179"/>
                                        </p:tgtEl>
                                        <p:attrNameLst>
                                          <p:attrName>style.visibility</p:attrName>
                                        </p:attrNameLst>
                                      </p:cBhvr>
                                      <p:to>
                                        <p:strVal val="visible"/>
                                      </p:to>
                                    </p:set>
                                    <p:animEffect transition="in" filter="wipe(left)">
                                      <p:cBhvr>
                                        <p:cTn id="23" dur="500"/>
                                        <p:tgtEl>
                                          <p:spTgt spid="348179"/>
                                        </p:tgtEl>
                                      </p:cBhvr>
                                    </p:animEffect>
                                  </p:childTnLst>
                                </p:cTn>
                              </p:par>
                            </p:childTnLst>
                          </p:cTn>
                        </p:par>
                        <p:par>
                          <p:cTn id="24" fill="hold" nodeType="afterGroup">
                            <p:stCondLst>
                              <p:cond delay="1500"/>
                            </p:stCondLst>
                            <p:childTnLst>
                              <p:par>
                                <p:cTn id="25" presetID="10" presetClass="entr" presetSubtype="0" fill="hold" nodeType="afterEffect">
                                  <p:stCondLst>
                                    <p:cond delay="0"/>
                                  </p:stCondLst>
                                  <p:childTnLst>
                                    <p:set>
                                      <p:cBhvr>
                                        <p:cTn id="26" dur="1" fill="hold">
                                          <p:stCondLst>
                                            <p:cond delay="0"/>
                                          </p:stCondLst>
                                        </p:cTn>
                                        <p:tgtEl>
                                          <p:spTgt spid="348174"/>
                                        </p:tgtEl>
                                        <p:attrNameLst>
                                          <p:attrName>style.visibility</p:attrName>
                                        </p:attrNameLst>
                                      </p:cBhvr>
                                      <p:to>
                                        <p:strVal val="visible"/>
                                      </p:to>
                                    </p:set>
                                    <p:animEffect transition="in" filter="fade">
                                      <p:cBhvr>
                                        <p:cTn id="27" dur="500"/>
                                        <p:tgtEl>
                                          <p:spTgt spid="3481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48171"/>
                                        </p:tgtEl>
                                        <p:attrNameLst>
                                          <p:attrName>style.visibility</p:attrName>
                                        </p:attrNameLst>
                                      </p:cBhvr>
                                      <p:to>
                                        <p:strVal val="visible"/>
                                      </p:to>
                                    </p:set>
                                    <p:animEffect transition="in" filter="fade">
                                      <p:cBhvr>
                                        <p:cTn id="32" dur="500"/>
                                        <p:tgtEl>
                                          <p:spTgt spid="34817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48164"/>
                                        </p:tgtEl>
                                        <p:attrNameLst>
                                          <p:attrName>style.visibility</p:attrName>
                                        </p:attrNameLst>
                                      </p:cBhvr>
                                      <p:to>
                                        <p:strVal val="visible"/>
                                      </p:to>
                                    </p:set>
                                    <p:animEffect transition="in" filter="fade">
                                      <p:cBhvr>
                                        <p:cTn id="35" dur="500"/>
                                        <p:tgtEl>
                                          <p:spTgt spid="34816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48165"/>
                                        </p:tgtEl>
                                        <p:attrNameLst>
                                          <p:attrName>style.visibility</p:attrName>
                                        </p:attrNameLst>
                                      </p:cBhvr>
                                      <p:to>
                                        <p:strVal val="visible"/>
                                      </p:to>
                                    </p:set>
                                    <p:animEffect transition="in" filter="wipe(left)">
                                      <p:cBhvr>
                                        <p:cTn id="40" dur="500"/>
                                        <p:tgtEl>
                                          <p:spTgt spid="348165"/>
                                        </p:tgtEl>
                                      </p:cBhvr>
                                    </p:animEffect>
                                  </p:childTnLst>
                                </p:cTn>
                              </p:par>
                            </p:childTnLst>
                          </p:cTn>
                        </p:par>
                        <p:par>
                          <p:cTn id="41" fill="hold" nodeType="afterGroup">
                            <p:stCondLst>
                              <p:cond delay="500"/>
                            </p:stCondLst>
                            <p:childTnLst>
                              <p:par>
                                <p:cTn id="42" presetID="10" presetClass="entr" presetSubtype="0" fill="hold" nodeType="afterEffect">
                                  <p:stCondLst>
                                    <p:cond delay="0"/>
                                  </p:stCondLst>
                                  <p:childTnLst>
                                    <p:set>
                                      <p:cBhvr>
                                        <p:cTn id="43" dur="1" fill="hold">
                                          <p:stCondLst>
                                            <p:cond delay="0"/>
                                          </p:stCondLst>
                                        </p:cTn>
                                        <p:tgtEl>
                                          <p:spTgt spid="348180"/>
                                        </p:tgtEl>
                                        <p:attrNameLst>
                                          <p:attrName>style.visibility</p:attrName>
                                        </p:attrNameLst>
                                      </p:cBhvr>
                                      <p:to>
                                        <p:strVal val="visible"/>
                                      </p:to>
                                    </p:set>
                                    <p:animEffect transition="in" filter="fade">
                                      <p:cBhvr>
                                        <p:cTn id="44" dur="500"/>
                                        <p:tgtEl>
                                          <p:spTgt spid="34818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48166"/>
                                        </p:tgtEl>
                                        <p:attrNameLst>
                                          <p:attrName>style.visibility</p:attrName>
                                        </p:attrNameLst>
                                      </p:cBhvr>
                                      <p:to>
                                        <p:strVal val="visible"/>
                                      </p:to>
                                    </p:set>
                                    <p:animEffect transition="in" filter="wipe(left)">
                                      <p:cBhvr>
                                        <p:cTn id="49" dur="500"/>
                                        <p:tgtEl>
                                          <p:spTgt spid="348166"/>
                                        </p:tgtEl>
                                      </p:cBhvr>
                                    </p:animEffect>
                                  </p:childTnLst>
                                </p:cTn>
                              </p:par>
                            </p:childTnLst>
                          </p:cTn>
                        </p:par>
                        <p:par>
                          <p:cTn id="50" fill="hold" nodeType="afterGroup">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348167"/>
                                        </p:tgtEl>
                                        <p:attrNameLst>
                                          <p:attrName>style.visibility</p:attrName>
                                        </p:attrNameLst>
                                      </p:cBhvr>
                                      <p:to>
                                        <p:strVal val="visible"/>
                                      </p:to>
                                    </p:set>
                                    <p:animEffect transition="in" filter="wipe(left)">
                                      <p:cBhvr>
                                        <p:cTn id="53" dur="500"/>
                                        <p:tgtEl>
                                          <p:spTgt spid="348167"/>
                                        </p:tgtEl>
                                      </p:cBhvr>
                                    </p:animEffect>
                                  </p:childTnLst>
                                </p:cTn>
                              </p:par>
                            </p:childTnLst>
                          </p:cTn>
                        </p:par>
                        <p:par>
                          <p:cTn id="54" fill="hold" nodeType="afterGroup">
                            <p:stCondLst>
                              <p:cond delay="1000"/>
                            </p:stCondLst>
                            <p:childTnLst>
                              <p:par>
                                <p:cTn id="55" presetID="10" presetClass="entr" presetSubtype="0" fill="hold" nodeType="afterEffect">
                                  <p:stCondLst>
                                    <p:cond delay="0"/>
                                  </p:stCondLst>
                                  <p:childTnLst>
                                    <p:set>
                                      <p:cBhvr>
                                        <p:cTn id="56" dur="1" fill="hold">
                                          <p:stCondLst>
                                            <p:cond delay="0"/>
                                          </p:stCondLst>
                                        </p:cTn>
                                        <p:tgtEl>
                                          <p:spTgt spid="348172"/>
                                        </p:tgtEl>
                                        <p:attrNameLst>
                                          <p:attrName>style.visibility</p:attrName>
                                        </p:attrNameLst>
                                      </p:cBhvr>
                                      <p:to>
                                        <p:strVal val="visible"/>
                                      </p:to>
                                    </p:set>
                                    <p:animEffect transition="in" filter="fade">
                                      <p:cBhvr>
                                        <p:cTn id="57" dur="500"/>
                                        <p:tgtEl>
                                          <p:spTgt spid="34817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48168"/>
                                        </p:tgtEl>
                                        <p:attrNameLst>
                                          <p:attrName>style.visibility</p:attrName>
                                        </p:attrNameLst>
                                      </p:cBhvr>
                                      <p:to>
                                        <p:strVal val="visible"/>
                                      </p:to>
                                    </p:set>
                                    <p:animEffect transition="in" filter="wipe(left)">
                                      <p:cBhvr>
                                        <p:cTn id="62" dur="500"/>
                                        <p:tgtEl>
                                          <p:spTgt spid="348168"/>
                                        </p:tgtEl>
                                      </p:cBhvr>
                                    </p:animEffect>
                                  </p:childTnLst>
                                </p:cTn>
                              </p:par>
                            </p:childTnLst>
                          </p:cTn>
                        </p:par>
                        <p:par>
                          <p:cTn id="63" fill="hold" nodeType="afterGroup">
                            <p:stCondLst>
                              <p:cond delay="500"/>
                            </p:stCondLst>
                            <p:childTnLst>
                              <p:par>
                                <p:cTn id="64" presetID="10" presetClass="entr" presetSubtype="0" fill="hold" nodeType="afterEffect">
                                  <p:stCondLst>
                                    <p:cond delay="0"/>
                                  </p:stCondLst>
                                  <p:childTnLst>
                                    <p:set>
                                      <p:cBhvr>
                                        <p:cTn id="65" dur="1" fill="hold">
                                          <p:stCondLst>
                                            <p:cond delay="0"/>
                                          </p:stCondLst>
                                        </p:cTn>
                                        <p:tgtEl>
                                          <p:spTgt spid="348173"/>
                                        </p:tgtEl>
                                        <p:attrNameLst>
                                          <p:attrName>style.visibility</p:attrName>
                                        </p:attrNameLst>
                                      </p:cBhvr>
                                      <p:to>
                                        <p:strVal val="visible"/>
                                      </p:to>
                                    </p:set>
                                    <p:animEffect transition="in" filter="fade">
                                      <p:cBhvr>
                                        <p:cTn id="66" dur="500"/>
                                        <p:tgtEl>
                                          <p:spTgt spid="34817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48170"/>
                                        </p:tgtEl>
                                        <p:attrNameLst>
                                          <p:attrName>style.visibility</p:attrName>
                                        </p:attrNameLst>
                                      </p:cBhvr>
                                      <p:to>
                                        <p:strVal val="visible"/>
                                      </p:to>
                                    </p:set>
                                    <p:animEffect transition="in" filter="wipe(left)">
                                      <p:cBhvr>
                                        <p:cTn id="71" dur="500"/>
                                        <p:tgtEl>
                                          <p:spTgt spid="348170"/>
                                        </p:tgtEl>
                                      </p:cBhvr>
                                    </p:animEffect>
                                  </p:childTnLst>
                                </p:cTn>
                              </p:par>
                            </p:childTnLst>
                          </p:cTn>
                        </p:par>
                        <p:par>
                          <p:cTn id="72" fill="hold" nodeType="afterGroup">
                            <p:stCondLst>
                              <p:cond delay="500"/>
                            </p:stCondLst>
                            <p:childTnLst>
                              <p:par>
                                <p:cTn id="73" presetID="10" presetClass="entr" presetSubtype="0" fill="hold" nodeType="afterEffect">
                                  <p:stCondLst>
                                    <p:cond delay="0"/>
                                  </p:stCondLst>
                                  <p:childTnLst>
                                    <p:set>
                                      <p:cBhvr>
                                        <p:cTn id="74" dur="1" fill="hold">
                                          <p:stCondLst>
                                            <p:cond delay="0"/>
                                          </p:stCondLst>
                                        </p:cTn>
                                        <p:tgtEl>
                                          <p:spTgt spid="348176"/>
                                        </p:tgtEl>
                                        <p:attrNameLst>
                                          <p:attrName>style.visibility</p:attrName>
                                        </p:attrNameLst>
                                      </p:cBhvr>
                                      <p:to>
                                        <p:strVal val="visible"/>
                                      </p:to>
                                    </p:set>
                                    <p:animEffect transition="in" filter="fade">
                                      <p:cBhvr>
                                        <p:cTn id="75" dur="500"/>
                                        <p:tgtEl>
                                          <p:spTgt spid="34817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48169"/>
                                        </p:tgtEl>
                                        <p:attrNameLst>
                                          <p:attrName>style.visibility</p:attrName>
                                        </p:attrNameLst>
                                      </p:cBhvr>
                                      <p:to>
                                        <p:strVal val="visible"/>
                                      </p:to>
                                    </p:set>
                                    <p:animEffect transition="in" filter="wipe(left)">
                                      <p:cBhvr>
                                        <p:cTn id="80" dur="500"/>
                                        <p:tgtEl>
                                          <p:spTgt spid="348169"/>
                                        </p:tgtEl>
                                      </p:cBhvr>
                                    </p:animEffect>
                                  </p:childTnLst>
                                </p:cTn>
                              </p:par>
                            </p:childTnLst>
                          </p:cTn>
                        </p:par>
                        <p:par>
                          <p:cTn id="81" fill="hold" nodeType="afterGroup">
                            <p:stCondLst>
                              <p:cond delay="500"/>
                            </p:stCondLst>
                            <p:childTnLst>
                              <p:par>
                                <p:cTn id="82" presetID="10" presetClass="entr" presetSubtype="0" fill="hold" nodeType="afterEffect">
                                  <p:stCondLst>
                                    <p:cond delay="0"/>
                                  </p:stCondLst>
                                  <p:childTnLst>
                                    <p:set>
                                      <p:cBhvr>
                                        <p:cTn id="83" dur="1" fill="hold">
                                          <p:stCondLst>
                                            <p:cond delay="0"/>
                                          </p:stCondLst>
                                        </p:cTn>
                                        <p:tgtEl>
                                          <p:spTgt spid="348175"/>
                                        </p:tgtEl>
                                        <p:attrNameLst>
                                          <p:attrName>style.visibility</p:attrName>
                                        </p:attrNameLst>
                                      </p:cBhvr>
                                      <p:to>
                                        <p:strVal val="visible"/>
                                      </p:to>
                                    </p:set>
                                    <p:animEffect transition="in" filter="fade">
                                      <p:cBhvr>
                                        <p:cTn id="84" dur="500"/>
                                        <p:tgtEl>
                                          <p:spTgt spid="348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p:bldP spid="348164" grpId="0"/>
      <p:bldP spid="348165" grpId="0" animBg="1"/>
      <p:bldP spid="348166" grpId="0" animBg="1"/>
      <p:bldP spid="348167" grpId="0" animBg="1"/>
      <p:bldP spid="348168" grpId="0" animBg="1"/>
      <p:bldP spid="348169" grpId="0" animBg="1"/>
      <p:bldP spid="348170" grpId="0" animBg="1"/>
      <p:bldP spid="348177" grpId="0" animBg="1"/>
      <p:bldP spid="348178" grpId="0" animBg="1"/>
      <p:bldP spid="348179"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14400" y="5616714"/>
            <a:ext cx="7696200" cy="707886"/>
          </a:xfrm>
          <a:prstGeom prst="rect">
            <a:avLst/>
          </a:prstGeom>
          <a:solidFill>
            <a:schemeClr val="tx1">
              <a:lumMod val="50000"/>
            </a:schemeClr>
          </a:solidFill>
        </p:spPr>
        <p:style>
          <a:lnRef idx="0">
            <a:schemeClr val="accent6"/>
          </a:lnRef>
          <a:fillRef idx="3">
            <a:schemeClr val="accent6"/>
          </a:fillRef>
          <a:effectRef idx="3">
            <a:schemeClr val="accent6"/>
          </a:effectRef>
          <a:fontRef idx="minor">
            <a:schemeClr val="lt1"/>
          </a:fontRef>
        </p:style>
        <p:txBody>
          <a:bodyPr>
            <a:spAutoFit/>
          </a:bodyPr>
          <a:lstStyle/>
          <a:p>
            <a:pPr fontAlgn="auto">
              <a:spcBef>
                <a:spcPts val="0"/>
              </a:spcBef>
              <a:spcAft>
                <a:spcPts val="0"/>
              </a:spcAft>
              <a:defRPr/>
            </a:pPr>
            <a:r>
              <a:rPr lang="nl-BE" sz="2000" b="1" dirty="0">
                <a:solidFill>
                  <a:srgbClr val="0000FF"/>
                </a:solidFill>
                <a:latin typeface="Lucida Console" pitchFamily="49" charset="0"/>
              </a:rPr>
              <a:t>string</a:t>
            </a:r>
            <a:r>
              <a:rPr lang="nl-BE" sz="2000" b="1" dirty="0">
                <a:latin typeface="Lucida Console" pitchFamily="49" charset="0"/>
              </a:rPr>
              <a:t> name = </a:t>
            </a:r>
            <a:r>
              <a:rPr lang="nl-BE" sz="2000" b="1" dirty="0">
                <a:solidFill>
                  <a:srgbClr val="C00000"/>
                </a:solidFill>
                <a:latin typeface="Lucida Console" pitchFamily="49" charset="0"/>
              </a:rPr>
              <a:t>“Bart”</a:t>
            </a:r>
            <a:r>
              <a:rPr lang="nl-BE" sz="2000" b="1" dirty="0">
                <a:latin typeface="Lucida Console" pitchFamily="49" charset="0"/>
              </a:rPr>
              <a:t>;</a:t>
            </a:r>
          </a:p>
          <a:p>
            <a:pPr fontAlgn="auto">
              <a:spcBef>
                <a:spcPts val="0"/>
              </a:spcBef>
              <a:spcAft>
                <a:spcPts val="0"/>
              </a:spcAft>
              <a:defRPr/>
            </a:pPr>
            <a:r>
              <a:rPr lang="nl-BE" sz="2000" b="1" dirty="0">
                <a:solidFill>
                  <a:srgbClr val="0000FF"/>
                </a:solidFill>
                <a:latin typeface="Lucida Console" pitchFamily="49" charset="0"/>
              </a:rPr>
              <a:t>string</a:t>
            </a:r>
            <a:r>
              <a:rPr lang="nl-BE" sz="2000" b="1" dirty="0">
                <a:latin typeface="Lucida Console" pitchFamily="49" charset="0"/>
              </a:rPr>
              <a:t> reversed = </a:t>
            </a:r>
            <a:r>
              <a:rPr lang="nl-BE" sz="2000" b="1" dirty="0">
                <a:solidFill>
                  <a:schemeClr val="accent6">
                    <a:lumMod val="50000"/>
                  </a:schemeClr>
                </a:solidFill>
                <a:latin typeface="Lucida Console" pitchFamily="49" charset="0"/>
              </a:rPr>
              <a:t>MyExtensions</a:t>
            </a:r>
            <a:r>
              <a:rPr lang="nl-BE" sz="2000" b="1" dirty="0">
                <a:latin typeface="Lucida Console" pitchFamily="49" charset="0"/>
              </a:rPr>
              <a:t>.Reverse(name);</a:t>
            </a:r>
          </a:p>
        </p:txBody>
      </p:sp>
      <p:sp>
        <p:nvSpPr>
          <p:cNvPr id="2" name="Title 1"/>
          <p:cNvSpPr>
            <a:spLocks noGrp="1"/>
          </p:cNvSpPr>
          <p:nvPr>
            <p:ph type="title"/>
          </p:nvPr>
        </p:nvSpPr>
        <p:spPr/>
        <p:txBody>
          <a:bodyPr/>
          <a:lstStyle/>
          <a:p>
            <a:pPr defTabSz="914363" fontAlgn="auto">
              <a:spcAft>
                <a:spcPts val="0"/>
              </a:spcAft>
              <a:defRPr/>
            </a:pPr>
            <a:r>
              <a:rPr lang="nl-BE"/>
              <a:t>Extension methods</a:t>
            </a:r>
          </a:p>
        </p:txBody>
      </p:sp>
      <p:sp>
        <p:nvSpPr>
          <p:cNvPr id="32774" name="Content Placeholder 2"/>
          <p:cNvSpPr>
            <a:spLocks noGrp="1"/>
          </p:cNvSpPr>
          <p:nvPr>
            <p:ph idx="4294967295"/>
          </p:nvPr>
        </p:nvSpPr>
        <p:spPr>
          <a:xfrm>
            <a:off x="0" y="1371600"/>
            <a:ext cx="8229600" cy="1390650"/>
          </a:xfrm>
        </p:spPr>
        <p:txBody>
          <a:bodyPr/>
          <a:lstStyle/>
          <a:p>
            <a:r>
              <a:rPr lang="nl-BE" altLang="vi-VN" smtClean="0"/>
              <a:t>Add methods to existing types “virtually”</a:t>
            </a:r>
          </a:p>
          <a:p>
            <a:pPr lvl="1"/>
            <a:r>
              <a:rPr lang="nl-BE" altLang="vi-VN" smtClean="0"/>
              <a:t>Static method with first “</a:t>
            </a:r>
            <a:r>
              <a:rPr lang="nl-BE" altLang="vi-VN" b="1" smtClean="0"/>
              <a:t>this</a:t>
            </a:r>
            <a:r>
              <a:rPr lang="nl-BE" altLang="vi-VN" smtClean="0"/>
              <a:t>” parameter</a:t>
            </a:r>
          </a:p>
          <a:p>
            <a:pPr lvl="1"/>
            <a:r>
              <a:rPr lang="nl-BE" altLang="vi-VN" smtClean="0"/>
              <a:t>Scoping using namespaces</a:t>
            </a:r>
          </a:p>
        </p:txBody>
      </p:sp>
      <p:sp>
        <p:nvSpPr>
          <p:cNvPr id="4" name="TextBox 3"/>
          <p:cNvSpPr txBox="1"/>
          <p:nvPr/>
        </p:nvSpPr>
        <p:spPr>
          <a:xfrm>
            <a:off x="914400" y="3200400"/>
            <a:ext cx="7696200" cy="2246769"/>
          </a:xfrm>
          <a:prstGeom prst="rect">
            <a:avLst/>
          </a:prstGeom>
          <a:solidFill>
            <a:schemeClr val="tx1">
              <a:lumMod val="50000"/>
            </a:schemeClr>
          </a:solidFill>
        </p:spPr>
        <p:style>
          <a:lnRef idx="0">
            <a:schemeClr val="accent6"/>
          </a:lnRef>
          <a:fillRef idx="3">
            <a:schemeClr val="accent6"/>
          </a:fillRef>
          <a:effectRef idx="3">
            <a:schemeClr val="accent6"/>
          </a:effectRef>
          <a:fontRef idx="minor">
            <a:schemeClr val="lt1"/>
          </a:fontRef>
        </p:style>
        <p:txBody>
          <a:bodyPr>
            <a:spAutoFit/>
          </a:bodyPr>
          <a:lstStyle/>
          <a:p>
            <a:pPr fontAlgn="auto">
              <a:spcBef>
                <a:spcPts val="0"/>
              </a:spcBef>
              <a:spcAft>
                <a:spcPts val="0"/>
              </a:spcAft>
              <a:defRPr/>
            </a:pPr>
            <a:r>
              <a:rPr lang="nl-BE" sz="2000" b="1" dirty="0">
                <a:solidFill>
                  <a:srgbClr val="0000FF"/>
                </a:solidFill>
                <a:latin typeface="Lucida Console" pitchFamily="49" charset="0"/>
              </a:rPr>
              <a:t>static class </a:t>
            </a:r>
            <a:r>
              <a:rPr lang="nl-BE" sz="2000" b="1" dirty="0">
                <a:solidFill>
                  <a:schemeClr val="accent6">
                    <a:lumMod val="50000"/>
                  </a:schemeClr>
                </a:solidFill>
                <a:latin typeface="Lucida Console" pitchFamily="49" charset="0"/>
              </a:rPr>
              <a:t>MyExtensions</a:t>
            </a:r>
            <a:r>
              <a:rPr lang="nl-BE" sz="2000" b="1" dirty="0">
                <a:latin typeface="Lucida Console" pitchFamily="49" charset="0"/>
              </a:rPr>
              <a:t> {</a:t>
            </a:r>
            <a:br>
              <a:rPr lang="nl-BE" sz="2000" b="1" dirty="0">
                <a:latin typeface="Lucida Console" pitchFamily="49" charset="0"/>
              </a:rPr>
            </a:br>
            <a:r>
              <a:rPr lang="nl-BE" sz="2000" b="1" dirty="0">
                <a:latin typeface="Lucida Console" pitchFamily="49" charset="0"/>
              </a:rPr>
              <a:t>   </a:t>
            </a:r>
            <a:r>
              <a:rPr lang="nl-BE" sz="2000" b="1" dirty="0">
                <a:solidFill>
                  <a:srgbClr val="0000FF"/>
                </a:solidFill>
                <a:latin typeface="Lucida Console" pitchFamily="49" charset="0"/>
              </a:rPr>
              <a:t>public static string </a:t>
            </a:r>
            <a:r>
              <a:rPr lang="nl-BE" sz="2000" b="1" dirty="0">
                <a:latin typeface="Lucida Console" pitchFamily="49" charset="0"/>
              </a:rPr>
              <a:t>Reverse(</a:t>
            </a:r>
            <a:r>
              <a:rPr lang="nl-BE" sz="2000" b="1" dirty="0">
                <a:solidFill>
                  <a:srgbClr val="0000FF"/>
                </a:solidFill>
                <a:latin typeface="Lucida Console" pitchFamily="49" charset="0"/>
              </a:rPr>
              <a:t>string </a:t>
            </a:r>
            <a:r>
              <a:rPr lang="nl-BE" sz="2000" b="1" dirty="0">
                <a:latin typeface="Lucida Console" pitchFamily="49" charset="0"/>
              </a:rPr>
              <a:t>s) {</a:t>
            </a:r>
            <a:br>
              <a:rPr lang="nl-BE" sz="2000" b="1" dirty="0">
                <a:latin typeface="Lucida Console" pitchFamily="49" charset="0"/>
              </a:rPr>
            </a:br>
            <a:r>
              <a:rPr lang="nl-BE" sz="2000" b="1" dirty="0">
                <a:latin typeface="Lucida Console" pitchFamily="49" charset="0"/>
              </a:rPr>
              <a:t>      </a:t>
            </a:r>
            <a:r>
              <a:rPr lang="nl-BE" sz="2000" b="1" dirty="0">
                <a:solidFill>
                  <a:srgbClr val="0000FF"/>
                </a:solidFill>
                <a:latin typeface="Lucida Console" pitchFamily="49" charset="0"/>
              </a:rPr>
              <a:t>char</a:t>
            </a:r>
            <a:r>
              <a:rPr lang="nl-BE" sz="2000" b="1" dirty="0">
                <a:latin typeface="Lucida Console" pitchFamily="49" charset="0"/>
              </a:rPr>
              <a:t>[] c = s.ToCharArray();</a:t>
            </a:r>
            <a:br>
              <a:rPr lang="nl-BE" sz="2000" b="1" dirty="0">
                <a:latin typeface="Lucida Console" pitchFamily="49" charset="0"/>
              </a:rPr>
            </a:br>
            <a:r>
              <a:rPr lang="nl-BE" sz="2000" b="1" dirty="0">
                <a:latin typeface="Lucida Console" pitchFamily="49" charset="0"/>
              </a:rPr>
              <a:t>      </a:t>
            </a:r>
            <a:r>
              <a:rPr lang="nl-BE" sz="2000" b="1" dirty="0">
                <a:solidFill>
                  <a:schemeClr val="accent6">
                    <a:lumMod val="50000"/>
                  </a:schemeClr>
                </a:solidFill>
                <a:latin typeface="Lucida Console" pitchFamily="49" charset="0"/>
              </a:rPr>
              <a:t>Array</a:t>
            </a:r>
            <a:r>
              <a:rPr lang="nl-BE" sz="2000" b="1" dirty="0">
                <a:latin typeface="Lucida Console" pitchFamily="49" charset="0"/>
              </a:rPr>
              <a:t>.Reverse(c);</a:t>
            </a:r>
            <a:br>
              <a:rPr lang="nl-BE" sz="2000" b="1" dirty="0">
                <a:latin typeface="Lucida Console" pitchFamily="49" charset="0"/>
              </a:rPr>
            </a:br>
            <a:r>
              <a:rPr lang="nl-BE" sz="2000" b="1" dirty="0">
                <a:latin typeface="Lucida Console" pitchFamily="49" charset="0"/>
              </a:rPr>
              <a:t>      </a:t>
            </a:r>
            <a:r>
              <a:rPr lang="nl-BE" sz="2000" b="1" dirty="0">
                <a:solidFill>
                  <a:srgbClr val="0000FF"/>
                </a:solidFill>
                <a:latin typeface="Lucida Console" pitchFamily="49" charset="0"/>
              </a:rPr>
              <a:t>return new string</a:t>
            </a:r>
            <a:r>
              <a:rPr lang="nl-BE" sz="2000" b="1" dirty="0">
                <a:latin typeface="Lucida Console" pitchFamily="49" charset="0"/>
              </a:rPr>
              <a:t>(c);</a:t>
            </a:r>
            <a:br>
              <a:rPr lang="nl-BE" sz="2000" b="1" dirty="0">
                <a:latin typeface="Lucida Console" pitchFamily="49" charset="0"/>
              </a:rPr>
            </a:br>
            <a:r>
              <a:rPr lang="nl-BE" sz="2000" b="1" dirty="0">
                <a:latin typeface="Lucida Console" pitchFamily="49" charset="0"/>
              </a:rPr>
              <a:t>   }</a:t>
            </a:r>
            <a:br>
              <a:rPr lang="nl-BE" sz="2000" b="1" dirty="0">
                <a:latin typeface="Lucida Console" pitchFamily="49" charset="0"/>
              </a:rPr>
            </a:br>
            <a:r>
              <a:rPr lang="nl-BE" sz="2000" b="1" dirty="0">
                <a:latin typeface="Lucida Console" pitchFamily="49" charset="0"/>
              </a:rPr>
              <a:t>}</a:t>
            </a:r>
          </a:p>
        </p:txBody>
      </p:sp>
      <p:sp>
        <p:nvSpPr>
          <p:cNvPr id="5" name="TextBox 4"/>
          <p:cNvSpPr txBox="1"/>
          <p:nvPr/>
        </p:nvSpPr>
        <p:spPr>
          <a:xfrm>
            <a:off x="914400" y="5616575"/>
            <a:ext cx="7696200" cy="7080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nl-BE" sz="2000" b="1" dirty="0">
                <a:solidFill>
                  <a:srgbClr val="0000FF"/>
                </a:solidFill>
                <a:latin typeface="Lucida Console" pitchFamily="49" charset="0"/>
              </a:rPr>
              <a:t>string</a:t>
            </a:r>
            <a:r>
              <a:rPr lang="nl-BE" sz="2000" b="1" dirty="0">
                <a:latin typeface="Lucida Console" pitchFamily="49" charset="0"/>
              </a:rPr>
              <a:t> name = </a:t>
            </a:r>
            <a:r>
              <a:rPr lang="nl-BE" sz="2000" b="1" dirty="0">
                <a:solidFill>
                  <a:srgbClr val="C00000"/>
                </a:solidFill>
                <a:latin typeface="Lucida Console" pitchFamily="49" charset="0"/>
              </a:rPr>
              <a:t>“Bart”</a:t>
            </a:r>
            <a:r>
              <a:rPr lang="nl-BE" sz="2000" b="1" dirty="0">
                <a:latin typeface="Lucida Console" pitchFamily="49" charset="0"/>
              </a:rPr>
              <a:t>;</a:t>
            </a:r>
          </a:p>
          <a:p>
            <a:pPr fontAlgn="auto">
              <a:spcBef>
                <a:spcPts val="0"/>
              </a:spcBef>
              <a:spcAft>
                <a:spcPts val="0"/>
              </a:spcAft>
              <a:defRPr/>
            </a:pPr>
            <a:r>
              <a:rPr lang="nl-BE" sz="2000" b="1" dirty="0">
                <a:solidFill>
                  <a:srgbClr val="0000FF"/>
                </a:solidFill>
                <a:latin typeface="Lucida Console" pitchFamily="49" charset="0"/>
              </a:rPr>
              <a:t>string</a:t>
            </a:r>
            <a:r>
              <a:rPr lang="nl-BE" sz="2000" b="1" dirty="0">
                <a:latin typeface="Lucida Console" pitchFamily="49" charset="0"/>
              </a:rPr>
              <a:t> reversed = name.Reverse();</a:t>
            </a:r>
          </a:p>
        </p:txBody>
      </p:sp>
      <p:sp>
        <p:nvSpPr>
          <p:cNvPr id="6" name="TextBox 5"/>
          <p:cNvSpPr txBox="1"/>
          <p:nvPr/>
        </p:nvSpPr>
        <p:spPr>
          <a:xfrm>
            <a:off x="914400" y="3200400"/>
            <a:ext cx="7696200" cy="22463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nl-BE" sz="2000" b="1" dirty="0">
                <a:solidFill>
                  <a:srgbClr val="0000FF"/>
                </a:solidFill>
                <a:latin typeface="Lucida Console" pitchFamily="49" charset="0"/>
              </a:rPr>
              <a:t>static class </a:t>
            </a:r>
            <a:r>
              <a:rPr lang="nl-BE" sz="2000" b="1" dirty="0">
                <a:solidFill>
                  <a:schemeClr val="accent6">
                    <a:lumMod val="50000"/>
                  </a:schemeClr>
                </a:solidFill>
                <a:latin typeface="Lucida Console" pitchFamily="49" charset="0"/>
              </a:rPr>
              <a:t>MyExtensions</a:t>
            </a:r>
            <a:r>
              <a:rPr lang="nl-BE" sz="2000" b="1" dirty="0">
                <a:latin typeface="Lucida Console" pitchFamily="49" charset="0"/>
              </a:rPr>
              <a:t> {</a:t>
            </a:r>
            <a:br>
              <a:rPr lang="nl-BE" sz="2000" b="1" dirty="0">
                <a:latin typeface="Lucida Console" pitchFamily="49" charset="0"/>
              </a:rPr>
            </a:br>
            <a:r>
              <a:rPr lang="nl-BE" sz="2000" b="1" dirty="0">
                <a:latin typeface="Lucida Console" pitchFamily="49" charset="0"/>
              </a:rPr>
              <a:t>   </a:t>
            </a:r>
            <a:r>
              <a:rPr lang="nl-BE" sz="2000" b="1" dirty="0">
                <a:solidFill>
                  <a:srgbClr val="0000FF"/>
                </a:solidFill>
                <a:latin typeface="Lucida Console" pitchFamily="49" charset="0"/>
              </a:rPr>
              <a:t>public static string </a:t>
            </a:r>
            <a:r>
              <a:rPr lang="nl-BE" sz="2000" b="1" dirty="0">
                <a:latin typeface="Lucida Console" pitchFamily="49" charset="0"/>
              </a:rPr>
              <a:t>Reverse(</a:t>
            </a:r>
            <a:r>
              <a:rPr lang="nl-BE" sz="2000" b="1" dirty="0">
                <a:solidFill>
                  <a:srgbClr val="0000FF"/>
                </a:solidFill>
                <a:latin typeface="Lucida Console" pitchFamily="49" charset="0"/>
              </a:rPr>
              <a:t>this string </a:t>
            </a:r>
            <a:r>
              <a:rPr lang="nl-BE" sz="2000" b="1" dirty="0">
                <a:latin typeface="Lucida Console" pitchFamily="49" charset="0"/>
              </a:rPr>
              <a:t>s) {</a:t>
            </a:r>
            <a:br>
              <a:rPr lang="nl-BE" sz="2000" b="1" dirty="0">
                <a:latin typeface="Lucida Console" pitchFamily="49" charset="0"/>
              </a:rPr>
            </a:br>
            <a:r>
              <a:rPr lang="nl-BE" sz="2000" b="1" dirty="0">
                <a:latin typeface="Lucida Console" pitchFamily="49" charset="0"/>
              </a:rPr>
              <a:t>      </a:t>
            </a:r>
            <a:r>
              <a:rPr lang="nl-BE" sz="2000" b="1" dirty="0">
                <a:solidFill>
                  <a:srgbClr val="0000FF"/>
                </a:solidFill>
                <a:latin typeface="Lucida Console" pitchFamily="49" charset="0"/>
              </a:rPr>
              <a:t>char</a:t>
            </a:r>
            <a:r>
              <a:rPr lang="nl-BE" sz="2000" b="1" dirty="0">
                <a:latin typeface="Lucida Console" pitchFamily="49" charset="0"/>
              </a:rPr>
              <a:t>[] c = s.ToCharArray();</a:t>
            </a:r>
            <a:br>
              <a:rPr lang="nl-BE" sz="2000" b="1" dirty="0">
                <a:latin typeface="Lucida Console" pitchFamily="49" charset="0"/>
              </a:rPr>
            </a:br>
            <a:r>
              <a:rPr lang="nl-BE" sz="2000" b="1" dirty="0">
                <a:latin typeface="Lucida Console" pitchFamily="49" charset="0"/>
              </a:rPr>
              <a:t>      </a:t>
            </a:r>
            <a:r>
              <a:rPr lang="nl-BE" sz="2000" b="1" dirty="0">
                <a:solidFill>
                  <a:schemeClr val="accent6">
                    <a:lumMod val="50000"/>
                  </a:schemeClr>
                </a:solidFill>
                <a:latin typeface="Lucida Console" pitchFamily="49" charset="0"/>
              </a:rPr>
              <a:t>Array</a:t>
            </a:r>
            <a:r>
              <a:rPr lang="nl-BE" sz="2000" b="1" dirty="0">
                <a:latin typeface="Lucida Console" pitchFamily="49" charset="0"/>
              </a:rPr>
              <a:t>.Reverse(c);</a:t>
            </a:r>
            <a:br>
              <a:rPr lang="nl-BE" sz="2000" b="1" dirty="0">
                <a:latin typeface="Lucida Console" pitchFamily="49" charset="0"/>
              </a:rPr>
            </a:br>
            <a:r>
              <a:rPr lang="nl-BE" sz="2000" b="1" dirty="0">
                <a:latin typeface="Lucida Console" pitchFamily="49" charset="0"/>
              </a:rPr>
              <a:t>      </a:t>
            </a:r>
            <a:r>
              <a:rPr lang="nl-BE" sz="2000" b="1" dirty="0">
                <a:solidFill>
                  <a:srgbClr val="0000FF"/>
                </a:solidFill>
                <a:latin typeface="Lucida Console" pitchFamily="49" charset="0"/>
              </a:rPr>
              <a:t>return new string</a:t>
            </a:r>
            <a:r>
              <a:rPr lang="nl-BE" sz="2000" b="1" dirty="0">
                <a:latin typeface="Lucida Console" pitchFamily="49" charset="0"/>
              </a:rPr>
              <a:t>(c);</a:t>
            </a:r>
            <a:br>
              <a:rPr lang="nl-BE" sz="2000" b="1" dirty="0">
                <a:latin typeface="Lucida Console" pitchFamily="49" charset="0"/>
              </a:rPr>
            </a:br>
            <a:r>
              <a:rPr lang="nl-BE" sz="2000" b="1" dirty="0">
                <a:latin typeface="Lucida Console" pitchFamily="49" charset="0"/>
              </a:rPr>
              <a:t>   }</a:t>
            </a:r>
            <a:br>
              <a:rPr lang="nl-BE" sz="2000" b="1" dirty="0">
                <a:latin typeface="Lucida Console" pitchFamily="49" charset="0"/>
              </a:rPr>
            </a:br>
            <a:r>
              <a:rPr lang="nl-BE" sz="2000" b="1" dirty="0">
                <a:latin typeface="Lucida Console" pitchFamily="49" charset="0"/>
              </a:rPr>
              <a:t>}</a:t>
            </a:r>
          </a:p>
        </p:txBody>
      </p:sp>
      <p:sp>
        <p:nvSpPr>
          <p:cNvPr id="9" name="AutoShape 13"/>
          <p:cNvSpPr>
            <a:spLocks noChangeArrowheads="1"/>
          </p:cNvSpPr>
          <p:nvPr/>
        </p:nvSpPr>
        <p:spPr bwMode="auto">
          <a:xfrm>
            <a:off x="5638800" y="4800600"/>
            <a:ext cx="2895600" cy="533400"/>
          </a:xfrm>
          <a:prstGeom prst="wedgeRoundRectCallout">
            <a:avLst>
              <a:gd name="adj1" fmla="val -99944"/>
              <a:gd name="adj2" fmla="val 180440"/>
              <a:gd name="adj3" fmla="val 16667"/>
            </a:avLst>
          </a:prstGeom>
          <a:solidFill>
            <a:schemeClr val="accent2">
              <a:alpha val="50195"/>
            </a:schemeClr>
          </a:solidFill>
          <a:ln w="12700" algn="ctr">
            <a:solidFill>
              <a:schemeClr val="folHlink"/>
            </a:solidFill>
            <a:miter lim="800000"/>
            <a:headEnd type="none" w="sm" len="sm"/>
            <a:tailEnd type="none" w="sm" len="sm"/>
          </a:ln>
        </p:spPr>
        <p:txBody>
          <a:bodyPr anchor="ct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algn="ctr">
              <a:lnSpc>
                <a:spcPct val="90000"/>
              </a:lnSpc>
            </a:pPr>
            <a:r>
              <a:rPr lang="en-US" altLang="vi-VN"/>
              <a:t>Promoted first parameter</a:t>
            </a:r>
          </a:p>
        </p:txBody>
      </p:sp>
    </p:spTree>
    <p:extLst>
      <p:ext uri="{BB962C8B-B14F-4D97-AF65-F5344CB8AC3E}">
        <p14:creationId xmlns:p14="http://schemas.microsoft.com/office/powerpoint/2010/main" val="639242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lang="nl-BE"/>
              <a:t>Automatic properties</a:t>
            </a:r>
          </a:p>
        </p:txBody>
      </p:sp>
      <p:sp>
        <p:nvSpPr>
          <p:cNvPr id="33795" name="Content Placeholder 2"/>
          <p:cNvSpPr>
            <a:spLocks noGrp="1"/>
          </p:cNvSpPr>
          <p:nvPr>
            <p:ph idx="4294967295"/>
          </p:nvPr>
        </p:nvSpPr>
        <p:spPr>
          <a:xfrm>
            <a:off x="0" y="1371600"/>
            <a:ext cx="8229600" cy="4754563"/>
          </a:xfrm>
        </p:spPr>
        <p:txBody>
          <a:bodyPr/>
          <a:lstStyle/>
          <a:p>
            <a:r>
              <a:rPr lang="nl-BE" altLang="vi-VN" smtClean="0"/>
              <a:t>Tired of writing properties?</a:t>
            </a:r>
          </a:p>
          <a:p>
            <a:pPr lvl="1"/>
            <a:r>
              <a:rPr lang="nl-BE" altLang="vi-VN" smtClean="0"/>
              <a:t>Compiler can generate the get/set plumbing</a:t>
            </a:r>
          </a:p>
        </p:txBody>
      </p:sp>
      <p:sp>
        <p:nvSpPr>
          <p:cNvPr id="4" name="TextBox 3"/>
          <p:cNvSpPr txBox="1"/>
          <p:nvPr/>
        </p:nvSpPr>
        <p:spPr>
          <a:xfrm>
            <a:off x="762000" y="2286000"/>
            <a:ext cx="7696200" cy="28622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nl-BE" sz="2000" b="1" dirty="0">
                <a:solidFill>
                  <a:srgbClr val="0000FF"/>
                </a:solidFill>
                <a:latin typeface="Lucida Console" pitchFamily="49" charset="0"/>
              </a:rPr>
              <a:t>class </a:t>
            </a:r>
            <a:r>
              <a:rPr lang="nl-BE" sz="2000" b="1" dirty="0">
                <a:solidFill>
                  <a:schemeClr val="accent6">
                    <a:lumMod val="50000"/>
                  </a:schemeClr>
                </a:solidFill>
                <a:latin typeface="Lucida Console" pitchFamily="49" charset="0"/>
              </a:rPr>
              <a:t>Customer </a:t>
            </a:r>
            <a:r>
              <a:rPr lang="nl-BE" sz="2000" b="1" dirty="0">
                <a:latin typeface="Lucida Console" pitchFamily="49" charset="0"/>
              </a:rPr>
              <a:t>{</a:t>
            </a:r>
            <a:br>
              <a:rPr lang="nl-BE" sz="2000" b="1" dirty="0">
                <a:latin typeface="Lucida Console" pitchFamily="49" charset="0"/>
              </a:rPr>
            </a:br>
            <a:r>
              <a:rPr lang="nl-BE" sz="2000" b="1" dirty="0">
                <a:latin typeface="Lucida Console" pitchFamily="49" charset="0"/>
              </a:rPr>
              <a:t>   </a:t>
            </a:r>
            <a:r>
              <a:rPr lang="nl-BE" sz="2000" b="1" dirty="0">
                <a:solidFill>
                  <a:srgbClr val="0000FF"/>
                </a:solidFill>
                <a:latin typeface="Lucida Console" pitchFamily="49" charset="0"/>
              </a:rPr>
              <a:t>private string </a:t>
            </a:r>
            <a:r>
              <a:rPr lang="nl-BE" sz="2000" b="1" dirty="0">
                <a:latin typeface="Lucida Console" pitchFamily="49" charset="0"/>
              </a:rPr>
              <a:t>_name;</a:t>
            </a:r>
            <a:br>
              <a:rPr lang="nl-BE" sz="2000" b="1" dirty="0">
                <a:latin typeface="Lucida Console" pitchFamily="49" charset="0"/>
              </a:rPr>
            </a:br>
            <a:r>
              <a:rPr lang="nl-BE" sz="2000" b="1" dirty="0">
                <a:latin typeface="Lucida Console" pitchFamily="49" charset="0"/>
              </a:rPr>
              <a:t> </a:t>
            </a:r>
            <a:br>
              <a:rPr lang="nl-BE" sz="2000" b="1" dirty="0">
                <a:latin typeface="Lucida Console" pitchFamily="49" charset="0"/>
              </a:rPr>
            </a:br>
            <a:r>
              <a:rPr lang="nl-BE" sz="2000" b="1" dirty="0">
                <a:latin typeface="Lucida Console" pitchFamily="49" charset="0"/>
              </a:rPr>
              <a:t>   </a:t>
            </a:r>
            <a:r>
              <a:rPr lang="nl-BE" sz="2000" b="1" dirty="0">
                <a:solidFill>
                  <a:srgbClr val="0000FF"/>
                </a:solidFill>
                <a:latin typeface="Lucida Console" pitchFamily="49" charset="0"/>
              </a:rPr>
              <a:t>public string </a:t>
            </a:r>
            <a:r>
              <a:rPr lang="nl-BE" sz="2000" b="1" dirty="0">
                <a:latin typeface="Lucida Console" pitchFamily="49" charset="0"/>
              </a:rPr>
              <a:t>Name</a:t>
            </a:r>
            <a:br>
              <a:rPr lang="nl-BE" sz="2000" b="1" dirty="0">
                <a:latin typeface="Lucida Console" pitchFamily="49" charset="0"/>
              </a:rPr>
            </a:br>
            <a:r>
              <a:rPr lang="nl-BE" sz="2000" b="1" dirty="0">
                <a:latin typeface="Lucida Console" pitchFamily="49" charset="0"/>
              </a:rPr>
              <a:t>   {</a:t>
            </a:r>
            <a:br>
              <a:rPr lang="nl-BE" sz="2000" b="1" dirty="0">
                <a:latin typeface="Lucida Console" pitchFamily="49" charset="0"/>
              </a:rPr>
            </a:br>
            <a:r>
              <a:rPr lang="nl-BE" sz="2000" b="1" dirty="0">
                <a:latin typeface="Lucida Console" pitchFamily="49" charset="0"/>
              </a:rPr>
              <a:t>      </a:t>
            </a:r>
            <a:r>
              <a:rPr lang="nl-BE" sz="2000" b="1" dirty="0">
                <a:solidFill>
                  <a:srgbClr val="0000FF"/>
                </a:solidFill>
                <a:latin typeface="Lucida Console" pitchFamily="49" charset="0"/>
              </a:rPr>
              <a:t>get </a:t>
            </a:r>
            <a:r>
              <a:rPr lang="nl-BE" sz="2000" b="1" dirty="0">
                <a:latin typeface="Lucida Console" pitchFamily="49" charset="0"/>
              </a:rPr>
              <a:t>{ </a:t>
            </a:r>
            <a:r>
              <a:rPr lang="nl-BE" sz="2000" b="1" dirty="0">
                <a:solidFill>
                  <a:srgbClr val="0000FF"/>
                </a:solidFill>
                <a:latin typeface="Lucida Console" pitchFamily="49" charset="0"/>
              </a:rPr>
              <a:t>return</a:t>
            </a:r>
            <a:r>
              <a:rPr lang="nl-BE" sz="2000" b="1" dirty="0">
                <a:latin typeface="Lucida Console" pitchFamily="49" charset="0"/>
              </a:rPr>
              <a:t> _name; };</a:t>
            </a:r>
            <a:br>
              <a:rPr lang="nl-BE" sz="2000" b="1" dirty="0">
                <a:latin typeface="Lucida Console" pitchFamily="49" charset="0"/>
              </a:rPr>
            </a:br>
            <a:r>
              <a:rPr lang="nl-BE" sz="2000" b="1" dirty="0">
                <a:latin typeface="Lucida Console" pitchFamily="49" charset="0"/>
              </a:rPr>
              <a:t>      </a:t>
            </a:r>
            <a:r>
              <a:rPr lang="nl-BE" sz="2000" b="1" dirty="0">
                <a:solidFill>
                  <a:srgbClr val="0000FF"/>
                </a:solidFill>
                <a:latin typeface="Lucida Console" pitchFamily="49" charset="0"/>
              </a:rPr>
              <a:t>set </a:t>
            </a:r>
            <a:r>
              <a:rPr lang="nl-BE" sz="2000" b="1" dirty="0">
                <a:latin typeface="Lucida Console" pitchFamily="49" charset="0"/>
              </a:rPr>
              <a:t>{ _name = </a:t>
            </a:r>
            <a:r>
              <a:rPr lang="nl-BE" sz="2000" b="1" dirty="0">
                <a:solidFill>
                  <a:srgbClr val="0000FF"/>
                </a:solidFill>
                <a:latin typeface="Lucida Console" pitchFamily="49" charset="0"/>
              </a:rPr>
              <a:t>value</a:t>
            </a:r>
            <a:r>
              <a:rPr lang="nl-BE" sz="2000" b="1" dirty="0">
                <a:latin typeface="Lucida Console" pitchFamily="49" charset="0"/>
              </a:rPr>
              <a:t>; };</a:t>
            </a:r>
            <a:br>
              <a:rPr lang="nl-BE" sz="2000" b="1" dirty="0">
                <a:latin typeface="Lucida Console" pitchFamily="49" charset="0"/>
              </a:rPr>
            </a:br>
            <a:r>
              <a:rPr lang="nl-BE" sz="2000" b="1" dirty="0">
                <a:latin typeface="Lucida Console" pitchFamily="49" charset="0"/>
              </a:rPr>
              <a:t>   }</a:t>
            </a:r>
            <a:br>
              <a:rPr lang="nl-BE" sz="2000" b="1" dirty="0">
                <a:latin typeface="Lucida Console" pitchFamily="49" charset="0"/>
              </a:rPr>
            </a:br>
            <a:r>
              <a:rPr lang="nl-BE" sz="2000" b="1" dirty="0">
                <a:latin typeface="Lucida Console" pitchFamily="49" charset="0"/>
              </a:rPr>
              <a:t>}</a:t>
            </a:r>
          </a:p>
        </p:txBody>
      </p:sp>
      <p:sp>
        <p:nvSpPr>
          <p:cNvPr id="5" name="TextBox 4"/>
          <p:cNvSpPr txBox="1"/>
          <p:nvPr/>
        </p:nvSpPr>
        <p:spPr>
          <a:xfrm>
            <a:off x="762000" y="5334000"/>
            <a:ext cx="7696200" cy="10160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nl-BE" sz="2000" b="1" dirty="0">
                <a:solidFill>
                  <a:srgbClr val="0000FF"/>
                </a:solidFill>
                <a:latin typeface="Lucida Console" pitchFamily="49" charset="0"/>
              </a:rPr>
              <a:t>class </a:t>
            </a:r>
            <a:r>
              <a:rPr lang="nl-BE" sz="2000" b="1" dirty="0">
                <a:solidFill>
                  <a:schemeClr val="accent6">
                    <a:lumMod val="50000"/>
                  </a:schemeClr>
                </a:solidFill>
                <a:latin typeface="Lucida Console" pitchFamily="49" charset="0"/>
              </a:rPr>
              <a:t>Customer </a:t>
            </a:r>
            <a:r>
              <a:rPr lang="nl-BE" sz="2000" b="1" dirty="0">
                <a:latin typeface="Lucida Console" pitchFamily="49" charset="0"/>
              </a:rPr>
              <a:t>{</a:t>
            </a:r>
            <a:br>
              <a:rPr lang="nl-BE" sz="2000" b="1" dirty="0">
                <a:latin typeface="Lucida Console" pitchFamily="49" charset="0"/>
              </a:rPr>
            </a:br>
            <a:r>
              <a:rPr lang="nl-BE" sz="2000" b="1" dirty="0">
                <a:latin typeface="Lucida Console" pitchFamily="49" charset="0"/>
              </a:rPr>
              <a:t>   </a:t>
            </a:r>
            <a:r>
              <a:rPr lang="nl-BE" sz="2000" b="1" dirty="0">
                <a:solidFill>
                  <a:srgbClr val="0000FF"/>
                </a:solidFill>
                <a:latin typeface="Lucida Console" pitchFamily="49" charset="0"/>
              </a:rPr>
              <a:t>public string </a:t>
            </a:r>
            <a:r>
              <a:rPr lang="nl-BE" sz="2000" b="1" dirty="0">
                <a:latin typeface="Lucida Console" pitchFamily="49" charset="0"/>
              </a:rPr>
              <a:t>Name { </a:t>
            </a:r>
            <a:r>
              <a:rPr lang="nl-BE" sz="2000" b="1" dirty="0">
                <a:solidFill>
                  <a:srgbClr val="0000FF"/>
                </a:solidFill>
                <a:latin typeface="Lucida Console" pitchFamily="49" charset="0"/>
              </a:rPr>
              <a:t>get</a:t>
            </a:r>
            <a:r>
              <a:rPr lang="nl-BE" sz="2000" b="1" dirty="0">
                <a:latin typeface="Lucida Console" pitchFamily="49" charset="0"/>
              </a:rPr>
              <a:t>; </a:t>
            </a:r>
            <a:r>
              <a:rPr lang="nl-BE" sz="2000" b="1" dirty="0">
                <a:solidFill>
                  <a:srgbClr val="0000FF"/>
                </a:solidFill>
                <a:latin typeface="Lucida Console" pitchFamily="49" charset="0"/>
              </a:rPr>
              <a:t>set</a:t>
            </a:r>
            <a:r>
              <a:rPr lang="nl-BE" sz="2000" b="1" dirty="0">
                <a:latin typeface="Lucida Console" pitchFamily="49" charset="0"/>
              </a:rPr>
              <a:t>; }</a:t>
            </a:r>
            <a:br>
              <a:rPr lang="nl-BE" sz="2000" b="1" dirty="0">
                <a:latin typeface="Lucida Console" pitchFamily="49" charset="0"/>
              </a:rPr>
            </a:br>
            <a:r>
              <a:rPr lang="nl-BE" sz="2000" b="1" dirty="0">
                <a:latin typeface="Lucida Console" pitchFamily="49" charset="0"/>
              </a:rPr>
              <a:t>}</a:t>
            </a:r>
          </a:p>
        </p:txBody>
      </p:sp>
      <p:sp>
        <p:nvSpPr>
          <p:cNvPr id="9" name="AutoShape 13"/>
          <p:cNvSpPr>
            <a:spLocks noChangeArrowheads="1"/>
          </p:cNvSpPr>
          <p:nvPr/>
        </p:nvSpPr>
        <p:spPr bwMode="auto">
          <a:xfrm>
            <a:off x="5486400" y="4267200"/>
            <a:ext cx="2895600" cy="914400"/>
          </a:xfrm>
          <a:prstGeom prst="wedgeRoundRectCallout">
            <a:avLst>
              <a:gd name="adj1" fmla="val -48546"/>
              <a:gd name="adj2" fmla="val 105059"/>
              <a:gd name="adj3" fmla="val 16667"/>
            </a:avLst>
          </a:prstGeom>
          <a:solidFill>
            <a:schemeClr val="bg2">
              <a:lumMod val="60000"/>
              <a:lumOff val="40000"/>
              <a:alpha val="50000"/>
            </a:schemeClr>
          </a:solidFill>
          <a:ln w="12700" algn="ctr">
            <a:solidFill>
              <a:schemeClr val="folHlink"/>
            </a:solidFill>
            <a:miter lim="800000"/>
            <a:headEnd type="none" w="sm" len="sm"/>
            <a:tailEnd type="none" w="sm" len="sm"/>
          </a:ln>
          <a:effectLst/>
        </p:spPr>
        <p:txBody>
          <a:bodyPr anchor="ctr"/>
          <a:lstStyle/>
          <a:p>
            <a:pPr algn="ctr" fontAlgn="auto">
              <a:lnSpc>
                <a:spcPct val="90000"/>
              </a:lnSpc>
              <a:spcBef>
                <a:spcPts val="0"/>
              </a:spcBef>
              <a:spcAft>
                <a:spcPts val="0"/>
              </a:spcAft>
              <a:defRPr/>
            </a:pPr>
            <a:r>
              <a:rPr lang="en-US" dirty="0">
                <a:latin typeface="+mn-lt"/>
                <a:cs typeface="+mn-cs"/>
              </a:rPr>
              <a:t>Setter required; can be private or internal</a:t>
            </a:r>
          </a:p>
        </p:txBody>
      </p:sp>
      <p:sp>
        <p:nvSpPr>
          <p:cNvPr id="10" name="AutoShape 11"/>
          <p:cNvSpPr>
            <a:spLocks noChangeArrowheads="1"/>
          </p:cNvSpPr>
          <p:nvPr/>
        </p:nvSpPr>
        <p:spPr bwMode="auto">
          <a:xfrm>
            <a:off x="0" y="3352800"/>
            <a:ext cx="609600" cy="3048000"/>
          </a:xfrm>
          <a:prstGeom prst="curvedRightArrow">
            <a:avLst>
              <a:gd name="adj1" fmla="val 48218"/>
              <a:gd name="adj2" fmla="val 161227"/>
              <a:gd name="adj3" fmla="val 33333"/>
            </a:avLst>
          </a:prstGeom>
          <a:solidFill>
            <a:schemeClr val="tx1">
              <a:alpha val="50195"/>
            </a:schemeClr>
          </a:solidFill>
          <a:ln w="12700">
            <a:solidFill>
              <a:schemeClr val="tx1"/>
            </a:solidFill>
            <a:miter lim="800000"/>
            <a:headEnd/>
            <a:tailEnd/>
          </a:ln>
        </p:spPr>
        <p:txBody>
          <a:bodyPr wrap="none" anchor="ct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endParaRPr lang="nl-BE" altLang="vi-VN"/>
          </a:p>
        </p:txBody>
      </p:sp>
    </p:spTree>
    <p:extLst>
      <p:ext uri="{BB962C8B-B14F-4D97-AF65-F5344CB8AC3E}">
        <p14:creationId xmlns:p14="http://schemas.microsoft.com/office/powerpoint/2010/main" val="2102179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20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lang="nl-BE"/>
              <a:t>Object initializers</a:t>
            </a:r>
          </a:p>
        </p:txBody>
      </p:sp>
      <p:sp>
        <p:nvSpPr>
          <p:cNvPr id="34819" name="Content Placeholder 2"/>
          <p:cNvSpPr>
            <a:spLocks noGrp="1"/>
          </p:cNvSpPr>
          <p:nvPr>
            <p:ph idx="4294967295"/>
          </p:nvPr>
        </p:nvSpPr>
        <p:spPr>
          <a:xfrm>
            <a:off x="0" y="1371600"/>
            <a:ext cx="8229600" cy="4754563"/>
          </a:xfrm>
        </p:spPr>
        <p:txBody>
          <a:bodyPr/>
          <a:lstStyle/>
          <a:p>
            <a:r>
              <a:rPr lang="nl-BE" altLang="vi-VN" smtClean="0"/>
              <a:t>Ever found the constructor of your taste?</a:t>
            </a:r>
          </a:p>
          <a:p>
            <a:pPr lvl="1"/>
            <a:r>
              <a:rPr lang="nl-BE" altLang="vi-VN" smtClean="0"/>
              <a:t>Insufficient overloads, so pick one</a:t>
            </a:r>
          </a:p>
          <a:p>
            <a:pPr lvl="1"/>
            <a:r>
              <a:rPr lang="nl-BE" altLang="vi-VN" smtClean="0"/>
              <a:t>Call various property setters</a:t>
            </a:r>
          </a:p>
        </p:txBody>
      </p:sp>
      <p:sp>
        <p:nvSpPr>
          <p:cNvPr id="4" name="TextBox 3"/>
          <p:cNvSpPr txBox="1"/>
          <p:nvPr/>
        </p:nvSpPr>
        <p:spPr>
          <a:xfrm>
            <a:off x="914400" y="3200400"/>
            <a:ext cx="7696200" cy="132397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nl-BE" sz="2000" b="1" dirty="0">
                <a:solidFill>
                  <a:srgbClr val="0000FF"/>
                </a:solidFill>
                <a:latin typeface="Lucida Console" pitchFamily="49" charset="0"/>
              </a:rPr>
              <a:t>class </a:t>
            </a:r>
            <a:r>
              <a:rPr lang="nl-BE" sz="2000" b="1" dirty="0">
                <a:solidFill>
                  <a:schemeClr val="accent6">
                    <a:lumMod val="50000"/>
                  </a:schemeClr>
                </a:solidFill>
                <a:latin typeface="Lucida Console" pitchFamily="49" charset="0"/>
              </a:rPr>
              <a:t>Customer </a:t>
            </a:r>
            <a:r>
              <a:rPr lang="nl-BE" sz="2000" b="1" dirty="0">
                <a:latin typeface="Lucida Console" pitchFamily="49" charset="0"/>
              </a:rPr>
              <a:t>{</a:t>
            </a:r>
            <a:br>
              <a:rPr lang="nl-BE" sz="2000" b="1" dirty="0">
                <a:latin typeface="Lucida Console" pitchFamily="49" charset="0"/>
              </a:rPr>
            </a:br>
            <a:r>
              <a:rPr lang="nl-BE" sz="2000" b="1" dirty="0">
                <a:latin typeface="Lucida Console" pitchFamily="49" charset="0"/>
              </a:rPr>
              <a:t>   </a:t>
            </a:r>
            <a:r>
              <a:rPr lang="nl-BE" sz="2000" b="1" dirty="0">
                <a:solidFill>
                  <a:srgbClr val="0000FF"/>
                </a:solidFill>
                <a:latin typeface="Lucida Console" pitchFamily="49" charset="0"/>
              </a:rPr>
              <a:t>public string </a:t>
            </a:r>
            <a:r>
              <a:rPr lang="nl-BE" sz="2000" b="1" dirty="0">
                <a:latin typeface="Lucida Console" pitchFamily="49" charset="0"/>
              </a:rPr>
              <a:t>Name { </a:t>
            </a:r>
            <a:r>
              <a:rPr lang="nl-BE" sz="2000" b="1" dirty="0">
                <a:solidFill>
                  <a:srgbClr val="0000FF"/>
                </a:solidFill>
                <a:latin typeface="Lucida Console" pitchFamily="49" charset="0"/>
              </a:rPr>
              <a:t>get</a:t>
            </a:r>
            <a:r>
              <a:rPr lang="nl-BE" sz="2000" b="1" dirty="0">
                <a:latin typeface="Lucida Console" pitchFamily="49" charset="0"/>
              </a:rPr>
              <a:t>; </a:t>
            </a:r>
            <a:r>
              <a:rPr lang="nl-BE" sz="2000" b="1" dirty="0">
                <a:solidFill>
                  <a:srgbClr val="0000FF"/>
                </a:solidFill>
                <a:latin typeface="Lucida Console" pitchFamily="49" charset="0"/>
              </a:rPr>
              <a:t>set</a:t>
            </a:r>
            <a:r>
              <a:rPr lang="nl-BE" sz="2000" b="1" dirty="0">
                <a:latin typeface="Lucida Console" pitchFamily="49" charset="0"/>
              </a:rPr>
              <a:t>; }</a:t>
            </a:r>
            <a:br>
              <a:rPr lang="nl-BE" sz="2000" b="1" dirty="0">
                <a:latin typeface="Lucida Console" pitchFamily="49" charset="0"/>
              </a:rPr>
            </a:br>
            <a:r>
              <a:rPr lang="nl-BE" sz="2000" b="1" dirty="0">
                <a:latin typeface="Lucida Console" pitchFamily="49" charset="0"/>
              </a:rPr>
              <a:t>   </a:t>
            </a:r>
            <a:r>
              <a:rPr lang="nl-BE" sz="2000" b="1" dirty="0">
                <a:solidFill>
                  <a:srgbClr val="0000FF"/>
                </a:solidFill>
                <a:latin typeface="Lucida Console" pitchFamily="49" charset="0"/>
              </a:rPr>
              <a:t>public int </a:t>
            </a:r>
            <a:r>
              <a:rPr lang="nl-BE" sz="2000" b="1" dirty="0">
                <a:latin typeface="Lucida Console" pitchFamily="49" charset="0"/>
              </a:rPr>
              <a:t>Age { </a:t>
            </a:r>
            <a:r>
              <a:rPr lang="nl-BE" sz="2000" b="1" dirty="0">
                <a:solidFill>
                  <a:srgbClr val="0000FF"/>
                </a:solidFill>
                <a:latin typeface="Lucida Console" pitchFamily="49" charset="0"/>
              </a:rPr>
              <a:t>get</a:t>
            </a:r>
            <a:r>
              <a:rPr lang="nl-BE" sz="2000" b="1" dirty="0">
                <a:latin typeface="Lucida Console" pitchFamily="49" charset="0"/>
              </a:rPr>
              <a:t>; </a:t>
            </a:r>
            <a:r>
              <a:rPr lang="nl-BE" sz="2000" b="1" dirty="0">
                <a:solidFill>
                  <a:srgbClr val="0000FF"/>
                </a:solidFill>
                <a:latin typeface="Lucida Console" pitchFamily="49" charset="0"/>
              </a:rPr>
              <a:t>set</a:t>
            </a:r>
            <a:r>
              <a:rPr lang="nl-BE" sz="2000" b="1" dirty="0">
                <a:latin typeface="Lucida Console" pitchFamily="49" charset="0"/>
              </a:rPr>
              <a:t>; }</a:t>
            </a:r>
            <a:br>
              <a:rPr lang="nl-BE" sz="2000" b="1" dirty="0">
                <a:latin typeface="Lucida Console" pitchFamily="49" charset="0"/>
              </a:rPr>
            </a:br>
            <a:r>
              <a:rPr lang="nl-BE" sz="2000" b="1" dirty="0">
                <a:latin typeface="Lucida Console" pitchFamily="49" charset="0"/>
              </a:rPr>
              <a:t>}</a:t>
            </a:r>
          </a:p>
        </p:txBody>
      </p:sp>
      <p:sp>
        <p:nvSpPr>
          <p:cNvPr id="5" name="TextBox 4"/>
          <p:cNvSpPr txBox="1"/>
          <p:nvPr/>
        </p:nvSpPr>
        <p:spPr>
          <a:xfrm>
            <a:off x="914400" y="4724400"/>
            <a:ext cx="7696200" cy="10160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nl-BE" sz="2000" b="1" dirty="0">
                <a:solidFill>
                  <a:schemeClr val="accent6">
                    <a:lumMod val="50000"/>
                  </a:schemeClr>
                </a:solidFill>
                <a:latin typeface="Lucida Console" pitchFamily="49" charset="0"/>
              </a:rPr>
              <a:t>Customer</a:t>
            </a:r>
            <a:r>
              <a:rPr lang="nl-BE" sz="2000" b="1" dirty="0">
                <a:solidFill>
                  <a:srgbClr val="0000FF"/>
                </a:solidFill>
                <a:latin typeface="Lucida Console" pitchFamily="49" charset="0"/>
              </a:rPr>
              <a:t> </a:t>
            </a:r>
            <a:r>
              <a:rPr lang="nl-BE" sz="2000" b="1" dirty="0">
                <a:latin typeface="Lucida Console" pitchFamily="49" charset="0"/>
              </a:rPr>
              <a:t>c = </a:t>
            </a:r>
            <a:r>
              <a:rPr lang="nl-BE" sz="2000" b="1" dirty="0">
                <a:solidFill>
                  <a:srgbClr val="0000FF"/>
                </a:solidFill>
                <a:latin typeface="Lucida Console" pitchFamily="49" charset="0"/>
              </a:rPr>
              <a:t>new </a:t>
            </a:r>
            <a:r>
              <a:rPr lang="nl-BE" sz="2000" b="1" dirty="0">
                <a:solidFill>
                  <a:schemeClr val="accent6">
                    <a:lumMod val="50000"/>
                  </a:schemeClr>
                </a:solidFill>
                <a:latin typeface="Lucida Console" pitchFamily="49" charset="0"/>
              </a:rPr>
              <a:t>Customer</a:t>
            </a:r>
            <a:r>
              <a:rPr lang="nl-BE" sz="2000" b="1" dirty="0">
                <a:latin typeface="Lucida Console" pitchFamily="49" charset="0"/>
              </a:rPr>
              <a:t>();</a:t>
            </a:r>
            <a:br>
              <a:rPr lang="nl-BE" sz="2000" b="1" dirty="0">
                <a:latin typeface="Lucida Console" pitchFamily="49" charset="0"/>
              </a:rPr>
            </a:br>
            <a:r>
              <a:rPr lang="nl-BE" sz="2000" b="1" dirty="0">
                <a:latin typeface="Lucida Console" pitchFamily="49" charset="0"/>
              </a:rPr>
              <a:t>c.Name = </a:t>
            </a:r>
            <a:r>
              <a:rPr lang="nl-BE" sz="2000" b="1" dirty="0">
                <a:solidFill>
                  <a:srgbClr val="C00000"/>
                </a:solidFill>
                <a:latin typeface="Lucida Console" pitchFamily="49" charset="0"/>
              </a:rPr>
              <a:t>“Bart”</a:t>
            </a:r>
            <a:r>
              <a:rPr lang="nl-BE" sz="2000" b="1" dirty="0">
                <a:latin typeface="Lucida Console" pitchFamily="49" charset="0"/>
              </a:rPr>
              <a:t>;</a:t>
            </a:r>
            <a:br>
              <a:rPr lang="nl-BE" sz="2000" b="1" dirty="0">
                <a:latin typeface="Lucida Console" pitchFamily="49" charset="0"/>
              </a:rPr>
            </a:br>
            <a:r>
              <a:rPr lang="nl-BE" sz="2000" b="1" dirty="0">
                <a:latin typeface="Lucida Console" pitchFamily="49" charset="0"/>
              </a:rPr>
              <a:t>c.Age = 24;</a:t>
            </a:r>
          </a:p>
        </p:txBody>
      </p:sp>
      <p:sp>
        <p:nvSpPr>
          <p:cNvPr id="6" name="AutoShape 11"/>
          <p:cNvSpPr>
            <a:spLocks noChangeArrowheads="1"/>
          </p:cNvSpPr>
          <p:nvPr/>
        </p:nvSpPr>
        <p:spPr bwMode="auto">
          <a:xfrm>
            <a:off x="228600" y="4876800"/>
            <a:ext cx="609600" cy="1752600"/>
          </a:xfrm>
          <a:prstGeom prst="curvedRightArrow">
            <a:avLst>
              <a:gd name="adj1" fmla="val 48223"/>
              <a:gd name="adj2" fmla="val 161226"/>
              <a:gd name="adj3" fmla="val 33333"/>
            </a:avLst>
          </a:prstGeom>
          <a:solidFill>
            <a:schemeClr val="tx1">
              <a:alpha val="50195"/>
            </a:schemeClr>
          </a:solidFill>
          <a:ln w="12700">
            <a:solidFill>
              <a:schemeClr val="tx1"/>
            </a:solidFill>
            <a:miter lim="800000"/>
            <a:headEnd/>
            <a:tailEnd/>
          </a:ln>
        </p:spPr>
        <p:txBody>
          <a:bodyPr wrap="none" anchor="ct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endParaRPr lang="nl-BE" altLang="vi-VN"/>
          </a:p>
        </p:txBody>
      </p:sp>
      <p:sp>
        <p:nvSpPr>
          <p:cNvPr id="7" name="TextBox 6"/>
          <p:cNvSpPr txBox="1"/>
          <p:nvPr/>
        </p:nvSpPr>
        <p:spPr>
          <a:xfrm>
            <a:off x="914400" y="6019800"/>
            <a:ext cx="7696200" cy="4000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nl-BE" sz="2000" b="1" dirty="0">
                <a:solidFill>
                  <a:srgbClr val="0000FF"/>
                </a:solidFill>
                <a:latin typeface="Lucida Console" pitchFamily="49" charset="0"/>
              </a:rPr>
              <a:t>var </a:t>
            </a:r>
            <a:r>
              <a:rPr lang="nl-BE" sz="2000" b="1" dirty="0">
                <a:latin typeface="Lucida Console" pitchFamily="49" charset="0"/>
              </a:rPr>
              <a:t>c = </a:t>
            </a:r>
            <a:r>
              <a:rPr lang="nl-BE" sz="2000" b="1" dirty="0">
                <a:solidFill>
                  <a:srgbClr val="0000FF"/>
                </a:solidFill>
                <a:latin typeface="Lucida Console" pitchFamily="49" charset="0"/>
              </a:rPr>
              <a:t>new </a:t>
            </a:r>
            <a:r>
              <a:rPr lang="nl-BE" sz="2000" b="1" dirty="0">
                <a:solidFill>
                  <a:schemeClr val="accent6">
                    <a:lumMod val="50000"/>
                  </a:schemeClr>
                </a:solidFill>
                <a:latin typeface="Lucida Console" pitchFamily="49" charset="0"/>
              </a:rPr>
              <a:t>Customer</a:t>
            </a:r>
            <a:r>
              <a:rPr lang="nl-BE" sz="2000" b="1" dirty="0">
                <a:latin typeface="Lucida Console" pitchFamily="49" charset="0"/>
              </a:rPr>
              <a:t>(){ Name = </a:t>
            </a:r>
            <a:r>
              <a:rPr lang="nl-BE" sz="2000" b="1" dirty="0">
                <a:solidFill>
                  <a:srgbClr val="C00000"/>
                </a:solidFill>
                <a:latin typeface="Lucida Console" pitchFamily="49" charset="0"/>
              </a:rPr>
              <a:t>“Bart”</a:t>
            </a:r>
            <a:r>
              <a:rPr lang="nl-BE" sz="2000" b="1" dirty="0">
                <a:latin typeface="Lucida Console" pitchFamily="49" charset="0"/>
              </a:rPr>
              <a:t>, Age = 24};</a:t>
            </a:r>
          </a:p>
        </p:txBody>
      </p:sp>
      <p:sp>
        <p:nvSpPr>
          <p:cNvPr id="8" name="AutoShape 13"/>
          <p:cNvSpPr>
            <a:spLocks noChangeArrowheads="1"/>
          </p:cNvSpPr>
          <p:nvPr/>
        </p:nvSpPr>
        <p:spPr bwMode="auto">
          <a:xfrm>
            <a:off x="5638800" y="4876800"/>
            <a:ext cx="2895600" cy="914400"/>
          </a:xfrm>
          <a:prstGeom prst="wedgeRoundRectCallout">
            <a:avLst>
              <a:gd name="adj1" fmla="val -98602"/>
              <a:gd name="adj2" fmla="val 76690"/>
              <a:gd name="adj3" fmla="val 16667"/>
            </a:avLst>
          </a:prstGeom>
          <a:solidFill>
            <a:schemeClr val="bg2">
              <a:lumMod val="60000"/>
              <a:lumOff val="40000"/>
              <a:alpha val="50000"/>
            </a:schemeClr>
          </a:solidFill>
          <a:ln w="12700" algn="ctr">
            <a:solidFill>
              <a:schemeClr val="folHlink"/>
            </a:solidFill>
            <a:miter lim="800000"/>
            <a:headEnd type="none" w="sm" len="sm"/>
            <a:tailEnd type="none" w="sm" len="sm"/>
          </a:ln>
          <a:effectLst/>
        </p:spPr>
        <p:txBody>
          <a:bodyPr anchor="ctr"/>
          <a:lstStyle/>
          <a:p>
            <a:pPr algn="ctr" fontAlgn="auto">
              <a:lnSpc>
                <a:spcPct val="90000"/>
              </a:lnSpc>
              <a:spcBef>
                <a:spcPts val="0"/>
              </a:spcBef>
              <a:spcAft>
                <a:spcPts val="0"/>
              </a:spcAft>
              <a:defRPr/>
            </a:pPr>
            <a:r>
              <a:rPr lang="en-US" dirty="0">
                <a:latin typeface="+mn-lt"/>
                <a:cs typeface="+mn-cs"/>
              </a:rPr>
              <a:t>Can be combined with any constructor call</a:t>
            </a:r>
          </a:p>
        </p:txBody>
      </p:sp>
    </p:spTree>
    <p:extLst>
      <p:ext uri="{BB962C8B-B14F-4D97-AF65-F5344CB8AC3E}">
        <p14:creationId xmlns:p14="http://schemas.microsoft.com/office/powerpoint/2010/main" val="33169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nodeType="afterGroup">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000"/>
                                        <p:tgtEl>
                                          <p:spTgt spid="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lang="nl-BE"/>
              <a:t>Collection initializers</a:t>
            </a:r>
          </a:p>
        </p:txBody>
      </p:sp>
      <p:sp>
        <p:nvSpPr>
          <p:cNvPr id="35843" name="Content Placeholder 2"/>
          <p:cNvSpPr>
            <a:spLocks noGrp="1"/>
          </p:cNvSpPr>
          <p:nvPr>
            <p:ph idx="4294967295"/>
          </p:nvPr>
        </p:nvSpPr>
        <p:spPr>
          <a:xfrm>
            <a:off x="0" y="1371600"/>
            <a:ext cx="8229600" cy="4754563"/>
          </a:xfrm>
        </p:spPr>
        <p:txBody>
          <a:bodyPr/>
          <a:lstStyle/>
          <a:p>
            <a:r>
              <a:rPr lang="nl-BE" altLang="vi-VN" smtClean="0"/>
              <a:t>Arrays easier to initialize than collections?!</a:t>
            </a:r>
          </a:p>
        </p:txBody>
      </p:sp>
      <p:sp>
        <p:nvSpPr>
          <p:cNvPr id="5" name="TextBox 4"/>
          <p:cNvSpPr txBox="1"/>
          <p:nvPr/>
        </p:nvSpPr>
        <p:spPr>
          <a:xfrm>
            <a:off x="914400" y="2133600"/>
            <a:ext cx="7696200" cy="16319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nl-BE" sz="2000" b="1" dirty="0">
                <a:solidFill>
                  <a:srgbClr val="0000FF"/>
                </a:solidFill>
                <a:latin typeface="Lucida Console" pitchFamily="49" charset="0"/>
              </a:rPr>
              <a:t>int</a:t>
            </a:r>
            <a:r>
              <a:rPr lang="nl-BE" sz="2000" b="1" dirty="0">
                <a:latin typeface="Lucida Console" pitchFamily="49" charset="0"/>
              </a:rPr>
              <a:t>[] ints = </a:t>
            </a:r>
            <a:r>
              <a:rPr lang="nl-BE" sz="2000" b="1" dirty="0">
                <a:solidFill>
                  <a:srgbClr val="0000FF"/>
                </a:solidFill>
                <a:latin typeface="Lucida Console" pitchFamily="49" charset="0"/>
              </a:rPr>
              <a:t>new int</a:t>
            </a:r>
            <a:r>
              <a:rPr lang="nl-BE" sz="2000" b="1" dirty="0">
                <a:latin typeface="Lucida Console" pitchFamily="49" charset="0"/>
              </a:rPr>
              <a:t>[] { 1, 2, 3 };</a:t>
            </a:r>
            <a:br>
              <a:rPr lang="nl-BE" sz="2000" b="1" dirty="0">
                <a:latin typeface="Lucida Console" pitchFamily="49" charset="0"/>
              </a:rPr>
            </a:br>
            <a:r>
              <a:rPr lang="nl-BE" sz="2000" b="1" dirty="0">
                <a:solidFill>
                  <a:schemeClr val="accent6">
                    <a:lumMod val="50000"/>
                  </a:schemeClr>
                </a:solidFill>
                <a:latin typeface="Lucida Console" pitchFamily="49" charset="0"/>
              </a:rPr>
              <a:t>List</a:t>
            </a:r>
            <a:r>
              <a:rPr lang="nl-BE" sz="2000" b="1" dirty="0">
                <a:latin typeface="Lucida Console" pitchFamily="49" charset="0"/>
              </a:rPr>
              <a:t>&lt;</a:t>
            </a:r>
            <a:r>
              <a:rPr lang="nl-BE" sz="2000" b="1" dirty="0">
                <a:solidFill>
                  <a:srgbClr val="0000FF"/>
                </a:solidFill>
                <a:latin typeface="Lucida Console" pitchFamily="49" charset="0"/>
              </a:rPr>
              <a:t>int</a:t>
            </a:r>
            <a:r>
              <a:rPr lang="nl-BE" sz="2000" b="1" dirty="0">
                <a:latin typeface="Lucida Console" pitchFamily="49" charset="0"/>
              </a:rPr>
              <a:t>&gt; lst = </a:t>
            </a:r>
            <a:r>
              <a:rPr lang="nl-BE" sz="2000" b="1" dirty="0">
                <a:solidFill>
                  <a:srgbClr val="0000FF"/>
                </a:solidFill>
                <a:latin typeface="Lucida Console" pitchFamily="49" charset="0"/>
              </a:rPr>
              <a:t>new</a:t>
            </a:r>
            <a:r>
              <a:rPr lang="nl-BE" sz="2000" b="1" dirty="0">
                <a:latin typeface="Lucida Console" pitchFamily="49" charset="0"/>
              </a:rPr>
              <a:t> </a:t>
            </a:r>
            <a:r>
              <a:rPr lang="nl-BE" sz="2000" b="1" dirty="0">
                <a:solidFill>
                  <a:schemeClr val="accent6">
                    <a:lumMod val="50000"/>
                  </a:schemeClr>
                </a:solidFill>
                <a:latin typeface="Lucida Console" pitchFamily="49" charset="0"/>
              </a:rPr>
              <a:t>List</a:t>
            </a:r>
            <a:r>
              <a:rPr lang="nl-BE" sz="2000" b="1" dirty="0">
                <a:latin typeface="Lucida Console" pitchFamily="49" charset="0"/>
              </a:rPr>
              <a:t>&lt;</a:t>
            </a:r>
            <a:r>
              <a:rPr lang="nl-BE" sz="2000" b="1" dirty="0">
                <a:solidFill>
                  <a:srgbClr val="0000FF"/>
                </a:solidFill>
                <a:latin typeface="Lucida Console" pitchFamily="49" charset="0"/>
              </a:rPr>
              <a:t>int</a:t>
            </a:r>
            <a:r>
              <a:rPr lang="nl-BE" sz="2000" b="1" dirty="0">
                <a:latin typeface="Lucida Console" pitchFamily="49" charset="0"/>
              </a:rPr>
              <a:t>&gt;();</a:t>
            </a:r>
            <a:br>
              <a:rPr lang="nl-BE" sz="2000" b="1" dirty="0">
                <a:latin typeface="Lucida Console" pitchFamily="49" charset="0"/>
              </a:rPr>
            </a:br>
            <a:r>
              <a:rPr lang="nl-BE" sz="2000" b="1" dirty="0">
                <a:latin typeface="Lucida Console" pitchFamily="49" charset="0"/>
              </a:rPr>
              <a:t>lst.Add(1);</a:t>
            </a:r>
            <a:br>
              <a:rPr lang="nl-BE" sz="2000" b="1" dirty="0">
                <a:latin typeface="Lucida Console" pitchFamily="49" charset="0"/>
              </a:rPr>
            </a:br>
            <a:r>
              <a:rPr lang="nl-BE" sz="2000" b="1" dirty="0">
                <a:latin typeface="Lucida Console" pitchFamily="49" charset="0"/>
              </a:rPr>
              <a:t>lst.Add(2);</a:t>
            </a:r>
            <a:br>
              <a:rPr lang="nl-BE" sz="2000" b="1" dirty="0">
                <a:latin typeface="Lucida Console" pitchFamily="49" charset="0"/>
              </a:rPr>
            </a:br>
            <a:r>
              <a:rPr lang="nl-BE" sz="2000" b="1" dirty="0">
                <a:latin typeface="Lucida Console" pitchFamily="49" charset="0"/>
              </a:rPr>
              <a:t>lst.Add(3);</a:t>
            </a:r>
          </a:p>
        </p:txBody>
      </p:sp>
      <p:sp>
        <p:nvSpPr>
          <p:cNvPr id="6" name="AutoShape 11"/>
          <p:cNvSpPr>
            <a:spLocks noChangeArrowheads="1"/>
          </p:cNvSpPr>
          <p:nvPr/>
        </p:nvSpPr>
        <p:spPr bwMode="auto">
          <a:xfrm>
            <a:off x="152400" y="2762250"/>
            <a:ext cx="609600" cy="1752600"/>
          </a:xfrm>
          <a:prstGeom prst="curvedRightArrow">
            <a:avLst>
              <a:gd name="adj1" fmla="val 48223"/>
              <a:gd name="adj2" fmla="val 161226"/>
              <a:gd name="adj3" fmla="val 33333"/>
            </a:avLst>
          </a:prstGeom>
          <a:solidFill>
            <a:schemeClr val="tx1">
              <a:alpha val="50195"/>
            </a:schemeClr>
          </a:solidFill>
          <a:ln w="12700">
            <a:solidFill>
              <a:schemeClr val="tx1"/>
            </a:solidFill>
            <a:miter lim="800000"/>
            <a:headEnd/>
            <a:tailEnd/>
          </a:ln>
        </p:spPr>
        <p:txBody>
          <a:bodyPr wrap="none" anchor="ct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endParaRPr lang="nl-BE" altLang="vi-VN"/>
          </a:p>
        </p:txBody>
      </p:sp>
      <p:sp>
        <p:nvSpPr>
          <p:cNvPr id="7" name="TextBox 6"/>
          <p:cNvSpPr txBox="1"/>
          <p:nvPr/>
        </p:nvSpPr>
        <p:spPr>
          <a:xfrm>
            <a:off x="914400" y="3886200"/>
            <a:ext cx="7696200" cy="7080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nl-BE" sz="2000" b="1" dirty="0">
                <a:solidFill>
                  <a:srgbClr val="0000FF"/>
                </a:solidFill>
                <a:latin typeface="Lucida Console" pitchFamily="49" charset="0"/>
              </a:rPr>
              <a:t>int</a:t>
            </a:r>
            <a:r>
              <a:rPr lang="nl-BE" sz="2000" b="1" dirty="0">
                <a:latin typeface="Lucida Console" pitchFamily="49" charset="0"/>
              </a:rPr>
              <a:t>[] ints = </a:t>
            </a:r>
            <a:r>
              <a:rPr lang="nl-BE" sz="2000" b="1" dirty="0">
                <a:solidFill>
                  <a:srgbClr val="0000FF"/>
                </a:solidFill>
                <a:latin typeface="Lucida Console" pitchFamily="49" charset="0"/>
              </a:rPr>
              <a:t>new int</a:t>
            </a:r>
            <a:r>
              <a:rPr lang="nl-BE" sz="2000" b="1" dirty="0">
                <a:latin typeface="Lucida Console" pitchFamily="49" charset="0"/>
              </a:rPr>
              <a:t>[] { 1, 2, 3 };</a:t>
            </a:r>
            <a:br>
              <a:rPr lang="nl-BE" sz="2000" b="1" dirty="0">
                <a:latin typeface="Lucida Console" pitchFamily="49" charset="0"/>
              </a:rPr>
            </a:br>
            <a:r>
              <a:rPr lang="nl-BE" sz="2000" b="1" dirty="0">
                <a:solidFill>
                  <a:srgbClr val="0000FF"/>
                </a:solidFill>
                <a:latin typeface="Lucida Console" pitchFamily="49" charset="0"/>
              </a:rPr>
              <a:t>var</a:t>
            </a:r>
            <a:r>
              <a:rPr lang="nl-BE" sz="2000" b="1" dirty="0">
                <a:latin typeface="Lucida Console" pitchFamily="49" charset="0"/>
              </a:rPr>
              <a:t> lst = </a:t>
            </a:r>
            <a:r>
              <a:rPr lang="nl-BE" sz="2000" b="1" dirty="0">
                <a:solidFill>
                  <a:srgbClr val="0000FF"/>
                </a:solidFill>
                <a:latin typeface="Lucida Console" pitchFamily="49" charset="0"/>
              </a:rPr>
              <a:t>new</a:t>
            </a:r>
            <a:r>
              <a:rPr lang="nl-BE" sz="2000" b="1" dirty="0">
                <a:latin typeface="Lucida Console" pitchFamily="49" charset="0"/>
              </a:rPr>
              <a:t> </a:t>
            </a:r>
            <a:r>
              <a:rPr lang="nl-BE" sz="2000" b="1" dirty="0">
                <a:solidFill>
                  <a:schemeClr val="accent6">
                    <a:lumMod val="50000"/>
                  </a:schemeClr>
                </a:solidFill>
                <a:latin typeface="Lucida Console" pitchFamily="49" charset="0"/>
              </a:rPr>
              <a:t>List</a:t>
            </a:r>
            <a:r>
              <a:rPr lang="nl-BE" sz="2000" b="1" dirty="0">
                <a:latin typeface="Lucida Console" pitchFamily="49" charset="0"/>
              </a:rPr>
              <a:t>&lt;</a:t>
            </a:r>
            <a:r>
              <a:rPr lang="nl-BE" sz="2000" b="1" dirty="0">
                <a:solidFill>
                  <a:srgbClr val="0000FF"/>
                </a:solidFill>
                <a:latin typeface="Lucida Console" pitchFamily="49" charset="0"/>
              </a:rPr>
              <a:t>int</a:t>
            </a:r>
            <a:r>
              <a:rPr lang="nl-BE" sz="2000" b="1" dirty="0">
                <a:latin typeface="Lucida Console" pitchFamily="49" charset="0"/>
              </a:rPr>
              <a:t>&gt;() { 1, 2, 3 };</a:t>
            </a:r>
          </a:p>
        </p:txBody>
      </p:sp>
      <p:sp>
        <p:nvSpPr>
          <p:cNvPr id="8" name="AutoShape 13"/>
          <p:cNvSpPr>
            <a:spLocks noChangeArrowheads="1"/>
          </p:cNvSpPr>
          <p:nvPr/>
        </p:nvSpPr>
        <p:spPr bwMode="auto">
          <a:xfrm>
            <a:off x="4953000" y="5029200"/>
            <a:ext cx="3581400" cy="914400"/>
          </a:xfrm>
          <a:prstGeom prst="wedgeRoundRectCallout">
            <a:avLst>
              <a:gd name="adj1" fmla="val -88996"/>
              <a:gd name="adj2" fmla="val -102033"/>
              <a:gd name="adj3" fmla="val 16667"/>
            </a:avLst>
          </a:prstGeom>
          <a:solidFill>
            <a:schemeClr val="bg2">
              <a:lumMod val="60000"/>
              <a:lumOff val="40000"/>
              <a:alpha val="50000"/>
            </a:schemeClr>
          </a:solidFill>
          <a:ln w="12700" algn="ctr">
            <a:solidFill>
              <a:schemeClr val="folHlink"/>
            </a:solidFill>
            <a:miter lim="800000"/>
            <a:headEnd type="none" w="sm" len="sm"/>
            <a:tailEnd type="none" w="sm" len="sm"/>
          </a:ln>
          <a:effectLst/>
        </p:spPr>
        <p:txBody>
          <a:bodyPr anchor="ctr"/>
          <a:lstStyle/>
          <a:p>
            <a:pPr algn="ctr" fontAlgn="auto">
              <a:lnSpc>
                <a:spcPct val="90000"/>
              </a:lnSpc>
              <a:spcBef>
                <a:spcPts val="0"/>
              </a:spcBef>
              <a:spcAft>
                <a:spcPts val="0"/>
              </a:spcAft>
              <a:defRPr/>
            </a:pPr>
            <a:r>
              <a:rPr lang="en-US" dirty="0">
                <a:latin typeface="+mn-lt"/>
                <a:cs typeface="+mn-cs"/>
              </a:rPr>
              <a:t>Works for any </a:t>
            </a:r>
            <a:r>
              <a:rPr lang="en-US" dirty="0" err="1">
                <a:latin typeface="+mn-lt"/>
                <a:cs typeface="+mn-cs"/>
              </a:rPr>
              <a:t>ICollection</a:t>
            </a:r>
            <a:r>
              <a:rPr lang="en-US" dirty="0">
                <a:latin typeface="+mn-lt"/>
                <a:cs typeface="+mn-cs"/>
              </a:rPr>
              <a:t> class by calling its Add method</a:t>
            </a:r>
          </a:p>
        </p:txBody>
      </p:sp>
    </p:spTree>
    <p:extLst>
      <p:ext uri="{BB962C8B-B14F-4D97-AF65-F5344CB8AC3E}">
        <p14:creationId xmlns:p14="http://schemas.microsoft.com/office/powerpoint/2010/main" val="295149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0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lang="nl-BE"/>
              <a:t>Anonymous types</a:t>
            </a:r>
          </a:p>
        </p:txBody>
      </p:sp>
      <p:sp>
        <p:nvSpPr>
          <p:cNvPr id="36867" name="Content Placeholder 2"/>
          <p:cNvSpPr>
            <a:spLocks noGrp="1"/>
          </p:cNvSpPr>
          <p:nvPr>
            <p:ph idx="4294967295"/>
          </p:nvPr>
        </p:nvSpPr>
        <p:spPr>
          <a:xfrm>
            <a:off x="0" y="1371600"/>
            <a:ext cx="8229600" cy="4754563"/>
          </a:xfrm>
        </p:spPr>
        <p:txBody>
          <a:bodyPr/>
          <a:lstStyle/>
          <a:p>
            <a:r>
              <a:rPr lang="nl-BE" altLang="vi-VN" smtClean="0"/>
              <a:t>Let the compiler cook up a type</a:t>
            </a:r>
          </a:p>
          <a:p>
            <a:pPr lvl="1"/>
            <a:r>
              <a:rPr lang="nl-BE" altLang="vi-VN" smtClean="0"/>
              <a:t>Can’t be returned from a method</a:t>
            </a:r>
          </a:p>
          <a:p>
            <a:pPr lvl="1"/>
            <a:r>
              <a:rPr lang="nl-BE" altLang="vi-VN" smtClean="0"/>
              <a:t>Local variable type inference becomes a must</a:t>
            </a:r>
          </a:p>
          <a:p>
            <a:pPr lvl="1"/>
            <a:r>
              <a:rPr lang="nl-BE" altLang="vi-VN" smtClean="0"/>
              <a:t>Used in LINQ query projections</a:t>
            </a:r>
          </a:p>
        </p:txBody>
      </p:sp>
      <p:sp>
        <p:nvSpPr>
          <p:cNvPr id="4" name="TextBox 3"/>
          <p:cNvSpPr txBox="1"/>
          <p:nvPr/>
        </p:nvSpPr>
        <p:spPr>
          <a:xfrm>
            <a:off x="914400" y="3886200"/>
            <a:ext cx="7696200" cy="4000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nl-BE" sz="2000" b="1" dirty="0">
                <a:solidFill>
                  <a:srgbClr val="0000FF"/>
                </a:solidFill>
                <a:latin typeface="Lucida Console" pitchFamily="49" charset="0"/>
              </a:rPr>
              <a:t>var</a:t>
            </a:r>
            <a:r>
              <a:rPr lang="nl-BE" sz="2000" b="1" dirty="0">
                <a:latin typeface="Lucida Console" pitchFamily="49" charset="0"/>
              </a:rPr>
              <a:t> person = </a:t>
            </a:r>
            <a:r>
              <a:rPr lang="nl-BE" sz="2000" b="1" dirty="0">
                <a:solidFill>
                  <a:srgbClr val="0000FF"/>
                </a:solidFill>
                <a:latin typeface="Lucida Console" pitchFamily="49" charset="0"/>
              </a:rPr>
              <a:t>new</a:t>
            </a:r>
            <a:r>
              <a:rPr lang="nl-BE" sz="2000" b="1" dirty="0">
                <a:latin typeface="Lucida Console" pitchFamily="49" charset="0"/>
              </a:rPr>
              <a:t> { Name = </a:t>
            </a:r>
            <a:r>
              <a:rPr lang="nl-BE" sz="2000" b="1" dirty="0">
                <a:solidFill>
                  <a:srgbClr val="C00000"/>
                </a:solidFill>
                <a:latin typeface="Lucida Console" pitchFamily="49" charset="0"/>
              </a:rPr>
              <a:t>“Bart”</a:t>
            </a:r>
            <a:r>
              <a:rPr lang="nl-BE" sz="2000" b="1" dirty="0">
                <a:latin typeface="Lucida Console" pitchFamily="49" charset="0"/>
              </a:rPr>
              <a:t>, Age = 24 };</a:t>
            </a:r>
          </a:p>
        </p:txBody>
      </p:sp>
      <p:sp>
        <p:nvSpPr>
          <p:cNvPr id="7" name="TextBox 6"/>
          <p:cNvSpPr txBox="1"/>
          <p:nvPr/>
        </p:nvSpPr>
        <p:spPr>
          <a:xfrm>
            <a:off x="914400" y="4648200"/>
            <a:ext cx="7696200" cy="4000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nl-BE" sz="2000" b="1" dirty="0">
                <a:solidFill>
                  <a:srgbClr val="0000FF"/>
                </a:solidFill>
                <a:latin typeface="Lucida Console" pitchFamily="49" charset="0"/>
              </a:rPr>
              <a:t>var</a:t>
            </a:r>
            <a:r>
              <a:rPr lang="nl-BE" sz="2000" b="1" dirty="0">
                <a:latin typeface="Lucida Console" pitchFamily="49" charset="0"/>
              </a:rPr>
              <a:t> customer = </a:t>
            </a:r>
            <a:r>
              <a:rPr lang="nl-BE" sz="2000" b="1" dirty="0">
                <a:solidFill>
                  <a:srgbClr val="0000FF"/>
                </a:solidFill>
                <a:latin typeface="Lucida Console" pitchFamily="49" charset="0"/>
              </a:rPr>
              <a:t>new</a:t>
            </a:r>
            <a:r>
              <a:rPr lang="nl-BE" sz="2000" b="1" dirty="0">
                <a:latin typeface="Lucida Console" pitchFamily="49" charset="0"/>
              </a:rPr>
              <a:t> { Id = id, person.Name };</a:t>
            </a:r>
          </a:p>
        </p:txBody>
      </p:sp>
    </p:spTree>
    <p:extLst>
      <p:ext uri="{BB962C8B-B14F-4D97-AF65-F5344CB8AC3E}">
        <p14:creationId xmlns:p14="http://schemas.microsoft.com/office/powerpoint/2010/main" val="2564673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lang="nl-BE"/>
              <a:t>Lambda expressions</a:t>
            </a:r>
          </a:p>
        </p:txBody>
      </p:sp>
      <p:sp>
        <p:nvSpPr>
          <p:cNvPr id="37891" name="Content Placeholder 2"/>
          <p:cNvSpPr>
            <a:spLocks noGrp="1"/>
          </p:cNvSpPr>
          <p:nvPr>
            <p:ph idx="4294967295"/>
          </p:nvPr>
        </p:nvSpPr>
        <p:spPr>
          <a:xfrm>
            <a:off x="609600" y="914400"/>
            <a:ext cx="8534400" cy="6813550"/>
          </a:xfrm>
        </p:spPr>
        <p:txBody>
          <a:bodyPr/>
          <a:lstStyle/>
          <a:p>
            <a:r>
              <a:rPr lang="en-US" altLang="vi-VN" sz="2800" smtClean="0"/>
              <a:t>Lambda expressions are specified as a comma-delimited list of parameters followed by the lambda operator, followed by an expression or statement block. </a:t>
            </a:r>
          </a:p>
          <a:p>
            <a:r>
              <a:rPr lang="en-US" altLang="vi-VN" sz="2800" smtClean="0"/>
              <a:t>In C#, the lambda operator is </a:t>
            </a:r>
            <a:r>
              <a:rPr lang="en-US" altLang="vi-VN" sz="2800" smtClean="0">
                <a:solidFill>
                  <a:srgbClr val="FF0000"/>
                </a:solidFill>
              </a:rPr>
              <a:t>=&gt;</a:t>
            </a:r>
            <a:r>
              <a:rPr lang="en-US" altLang="vi-VN" sz="2800" smtClean="0"/>
              <a:t>. Therefore, a lambda expression in C# looks like this:</a:t>
            </a:r>
          </a:p>
          <a:p>
            <a:pPr lvl="4">
              <a:buFontTx/>
              <a:buNone/>
            </a:pPr>
            <a:r>
              <a:rPr lang="en-US" altLang="vi-VN" sz="2000" b="1" smtClean="0"/>
              <a:t>(param1, param2, …paramN) =&gt; expr</a:t>
            </a:r>
          </a:p>
          <a:p>
            <a:pPr lvl="4">
              <a:buFontTx/>
              <a:buNone/>
            </a:pPr>
            <a:r>
              <a:rPr lang="en-US" altLang="vi-VN" sz="2000" b="1" smtClean="0"/>
              <a:t>Or :</a:t>
            </a:r>
          </a:p>
          <a:p>
            <a:pPr lvl="4">
              <a:buFontTx/>
              <a:buNone/>
            </a:pPr>
            <a:r>
              <a:rPr lang="en-US" altLang="vi-VN" sz="2000" b="1" smtClean="0"/>
              <a:t>(param1, param2, …paramN) =&gt; </a:t>
            </a:r>
          </a:p>
          <a:p>
            <a:pPr lvl="4">
              <a:buFontTx/>
              <a:buNone/>
            </a:pPr>
            <a:r>
              <a:rPr lang="en-US" altLang="vi-VN" sz="2000" b="1" smtClean="0"/>
              <a:t>{ </a:t>
            </a:r>
          </a:p>
          <a:p>
            <a:pPr lvl="4">
              <a:buFontTx/>
              <a:buNone/>
            </a:pPr>
            <a:r>
              <a:rPr lang="en-US" altLang="vi-VN" sz="2000" b="1" smtClean="0"/>
              <a:t>  statement1; </a:t>
            </a:r>
          </a:p>
          <a:p>
            <a:pPr lvl="4">
              <a:buFontTx/>
              <a:buNone/>
            </a:pPr>
            <a:r>
              <a:rPr lang="en-US" altLang="vi-VN" sz="2000" b="1" smtClean="0"/>
              <a:t>  statement2; </a:t>
            </a:r>
          </a:p>
          <a:p>
            <a:pPr lvl="4">
              <a:buFontTx/>
              <a:buNone/>
            </a:pPr>
            <a:r>
              <a:rPr lang="en-US" altLang="vi-VN" sz="2000" b="1" smtClean="0"/>
              <a:t>  …</a:t>
            </a:r>
          </a:p>
          <a:p>
            <a:pPr lvl="4">
              <a:buFontTx/>
              <a:buNone/>
            </a:pPr>
            <a:r>
              <a:rPr lang="en-US" altLang="vi-VN" sz="2000" b="1" smtClean="0"/>
              <a:t>  statementN; </a:t>
            </a:r>
          </a:p>
          <a:p>
            <a:pPr lvl="4">
              <a:buFontTx/>
              <a:buNone/>
            </a:pPr>
            <a:r>
              <a:rPr lang="en-US" altLang="vi-VN" sz="2000" b="1" smtClean="0"/>
              <a:t>  return(lambda_expression_return_type); </a:t>
            </a:r>
          </a:p>
          <a:p>
            <a:pPr lvl="4">
              <a:buFontTx/>
              <a:buNone/>
            </a:pPr>
            <a:r>
              <a:rPr lang="en-US" altLang="vi-VN" sz="2000" b="1" smtClean="0"/>
              <a:t>}</a:t>
            </a:r>
          </a:p>
          <a:p>
            <a:endParaRPr lang="en-US" altLang="vi-VN" sz="2800" smtClean="0"/>
          </a:p>
          <a:p>
            <a:endParaRPr lang="nl-BE" altLang="vi-VN" smtClean="0"/>
          </a:p>
        </p:txBody>
      </p:sp>
    </p:spTree>
    <p:extLst>
      <p:ext uri="{BB962C8B-B14F-4D97-AF65-F5344CB8AC3E}">
        <p14:creationId xmlns:p14="http://schemas.microsoft.com/office/powerpoint/2010/main" val="2604491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lang="nl-BE"/>
              <a:t>Lambda expressions</a:t>
            </a:r>
          </a:p>
        </p:txBody>
      </p:sp>
      <p:sp>
        <p:nvSpPr>
          <p:cNvPr id="38915" name="Content Placeholder 2"/>
          <p:cNvSpPr>
            <a:spLocks noGrp="1"/>
          </p:cNvSpPr>
          <p:nvPr>
            <p:ph idx="4294967295"/>
          </p:nvPr>
        </p:nvSpPr>
        <p:spPr>
          <a:xfrm>
            <a:off x="0" y="1371600"/>
            <a:ext cx="8229600" cy="4754563"/>
          </a:xfrm>
        </p:spPr>
        <p:txBody>
          <a:bodyPr/>
          <a:lstStyle/>
          <a:p>
            <a:r>
              <a:rPr lang="nl-BE" altLang="vi-VN" smtClean="0"/>
              <a:t>Functional-style anonymous methods</a:t>
            </a:r>
          </a:p>
        </p:txBody>
      </p:sp>
      <p:sp>
        <p:nvSpPr>
          <p:cNvPr id="4" name="TextBox 3"/>
          <p:cNvSpPr txBox="1"/>
          <p:nvPr/>
        </p:nvSpPr>
        <p:spPr>
          <a:xfrm>
            <a:off x="914400" y="2133600"/>
            <a:ext cx="7696200" cy="193833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nl-BE" sz="2000" b="1">
                <a:solidFill>
                  <a:srgbClr val="0000FF"/>
                </a:solidFill>
                <a:latin typeface="Lucida Console" pitchFamily="49" charset="0"/>
              </a:rPr>
              <a:t>delegate int </a:t>
            </a:r>
            <a:r>
              <a:rPr lang="nl-BE" sz="2000" b="1">
                <a:solidFill>
                  <a:schemeClr val="accent6">
                    <a:lumMod val="50000"/>
                  </a:schemeClr>
                </a:solidFill>
                <a:latin typeface="Lucida Console" pitchFamily="49" charset="0"/>
              </a:rPr>
              <a:t>BinOp</a:t>
            </a:r>
            <a:r>
              <a:rPr lang="nl-BE" sz="2000" b="1">
                <a:latin typeface="Lucida Console" pitchFamily="49" charset="0"/>
              </a:rPr>
              <a:t>(</a:t>
            </a:r>
            <a:r>
              <a:rPr lang="nl-BE" sz="2000" b="1">
                <a:solidFill>
                  <a:srgbClr val="0000FF"/>
                </a:solidFill>
                <a:latin typeface="Lucida Console" pitchFamily="49" charset="0"/>
              </a:rPr>
              <a:t>int</a:t>
            </a:r>
            <a:r>
              <a:rPr lang="nl-BE" sz="2000" b="1">
                <a:latin typeface="Lucida Console" pitchFamily="49" charset="0"/>
              </a:rPr>
              <a:t> </a:t>
            </a:r>
            <a:r>
              <a:rPr lang="nl-BE" sz="2000" b="1" dirty="0">
                <a:latin typeface="Lucida Console" pitchFamily="49" charset="0"/>
              </a:rPr>
              <a:t>a</a:t>
            </a:r>
            <a:r>
              <a:rPr lang="nl-BE" sz="2000" b="1">
                <a:latin typeface="Lucida Console" pitchFamily="49" charset="0"/>
              </a:rPr>
              <a:t>, </a:t>
            </a:r>
            <a:r>
              <a:rPr lang="nl-BE" sz="2000" b="1">
                <a:solidFill>
                  <a:srgbClr val="0000FF"/>
                </a:solidFill>
                <a:latin typeface="Lucida Console" pitchFamily="49" charset="0"/>
              </a:rPr>
              <a:t>int</a:t>
            </a:r>
            <a:r>
              <a:rPr lang="nl-BE" sz="2000" b="1">
                <a:latin typeface="Lucida Console" pitchFamily="49" charset="0"/>
              </a:rPr>
              <a:t> </a:t>
            </a:r>
            <a:r>
              <a:rPr lang="nl-BE" sz="2000" b="1" dirty="0">
                <a:latin typeface="Lucida Console" pitchFamily="49" charset="0"/>
              </a:rPr>
              <a:t>b); </a:t>
            </a:r>
            <a:r>
              <a:rPr lang="nl-BE" sz="2400" b="1" dirty="0">
                <a:latin typeface="Lucida Console" pitchFamily="49" charset="0"/>
              </a:rPr>
              <a:t/>
            </a:r>
            <a:br>
              <a:rPr lang="nl-BE" sz="2400" b="1" dirty="0">
                <a:latin typeface="Lucida Console" pitchFamily="49" charset="0"/>
              </a:rPr>
            </a:br>
            <a:r>
              <a:rPr lang="nl-BE" sz="2000" b="1" dirty="0">
                <a:latin typeface="Lucida Console" pitchFamily="49" charset="0"/>
              </a:rPr>
              <a:t/>
            </a:r>
            <a:br>
              <a:rPr lang="nl-BE" sz="2000" b="1" dirty="0">
                <a:latin typeface="Lucida Console" pitchFamily="49" charset="0"/>
              </a:rPr>
            </a:br>
            <a:r>
              <a:rPr lang="nl-BE" sz="2000" b="1">
                <a:solidFill>
                  <a:srgbClr val="0000FF"/>
                </a:solidFill>
                <a:latin typeface="Lucida Console" pitchFamily="49" charset="0"/>
              </a:rPr>
              <a:t>int </a:t>
            </a:r>
            <a:r>
              <a:rPr lang="nl-BE" sz="2000" b="1">
                <a:latin typeface="Lucida Console" pitchFamily="49" charset="0"/>
              </a:rPr>
              <a:t>Calc(</a:t>
            </a:r>
            <a:r>
              <a:rPr lang="nl-BE" sz="2000" b="1">
                <a:solidFill>
                  <a:schemeClr val="accent6">
                    <a:lumMod val="50000"/>
                  </a:schemeClr>
                </a:solidFill>
                <a:latin typeface="Lucida Console" pitchFamily="49" charset="0"/>
              </a:rPr>
              <a:t>BinOp</a:t>
            </a:r>
            <a:r>
              <a:rPr lang="nl-BE" sz="2000" b="1">
                <a:latin typeface="Lucida Console" pitchFamily="49" charset="0"/>
              </a:rPr>
              <a:t> </a:t>
            </a:r>
            <a:r>
              <a:rPr lang="nl-BE" sz="2000" b="1" dirty="0">
                <a:latin typeface="Lucida Console" pitchFamily="49" charset="0"/>
              </a:rPr>
              <a:t>f, </a:t>
            </a:r>
            <a:r>
              <a:rPr lang="nl-BE" sz="2000" b="1" dirty="0">
                <a:solidFill>
                  <a:srgbClr val="0000FF"/>
                </a:solidFill>
                <a:latin typeface="Lucida Console" pitchFamily="49" charset="0"/>
              </a:rPr>
              <a:t>int </a:t>
            </a:r>
            <a:r>
              <a:rPr lang="nl-BE" sz="2000" b="1" dirty="0">
                <a:latin typeface="Lucida Console" pitchFamily="49" charset="0"/>
              </a:rPr>
              <a:t>a, </a:t>
            </a:r>
            <a:r>
              <a:rPr lang="nl-BE" sz="2000" b="1" dirty="0">
                <a:solidFill>
                  <a:srgbClr val="0000FF"/>
                </a:solidFill>
                <a:latin typeface="Lucida Console" pitchFamily="49" charset="0"/>
              </a:rPr>
              <a:t>int </a:t>
            </a:r>
            <a:r>
              <a:rPr lang="nl-BE" sz="2000" b="1" dirty="0">
                <a:latin typeface="Lucida Console" pitchFamily="49" charset="0"/>
              </a:rPr>
              <a:t>b)</a:t>
            </a:r>
            <a:br>
              <a:rPr lang="nl-BE" sz="2000" b="1" dirty="0">
                <a:latin typeface="Lucida Console" pitchFamily="49" charset="0"/>
              </a:rPr>
            </a:br>
            <a:r>
              <a:rPr lang="nl-BE" sz="2000" b="1" dirty="0">
                <a:latin typeface="Lucida Console" pitchFamily="49" charset="0"/>
              </a:rPr>
              <a:t>{</a:t>
            </a:r>
            <a:br>
              <a:rPr lang="nl-BE" sz="2000" b="1" dirty="0">
                <a:latin typeface="Lucida Console" pitchFamily="49" charset="0"/>
              </a:rPr>
            </a:br>
            <a:r>
              <a:rPr lang="nl-BE" sz="2000" b="1" dirty="0">
                <a:latin typeface="Lucida Console" pitchFamily="49" charset="0"/>
              </a:rPr>
              <a:t>   </a:t>
            </a:r>
            <a:r>
              <a:rPr lang="nl-BE" sz="2000" b="1" dirty="0">
                <a:solidFill>
                  <a:srgbClr val="0000FF"/>
                </a:solidFill>
                <a:latin typeface="Lucida Console" pitchFamily="49" charset="0"/>
              </a:rPr>
              <a:t>return</a:t>
            </a:r>
            <a:r>
              <a:rPr lang="nl-BE" sz="2000" b="1" dirty="0">
                <a:latin typeface="Lucida Console" pitchFamily="49" charset="0"/>
              </a:rPr>
              <a:t> f(a, b)</a:t>
            </a:r>
            <a:br>
              <a:rPr lang="nl-BE" sz="2000" b="1" dirty="0">
                <a:latin typeface="Lucida Console" pitchFamily="49" charset="0"/>
              </a:rPr>
            </a:br>
            <a:r>
              <a:rPr lang="nl-BE" sz="2000" b="1" dirty="0">
                <a:latin typeface="Lucida Console" pitchFamily="49" charset="0"/>
              </a:rPr>
              <a:t>}</a:t>
            </a:r>
            <a:endParaRPr lang="nl-BE" sz="2400" b="1" dirty="0">
              <a:latin typeface="Lucida Console" pitchFamily="49" charset="0"/>
            </a:endParaRPr>
          </a:p>
        </p:txBody>
      </p:sp>
      <p:sp>
        <p:nvSpPr>
          <p:cNvPr id="8" name="TextBox 7"/>
          <p:cNvSpPr txBox="1"/>
          <p:nvPr/>
        </p:nvSpPr>
        <p:spPr>
          <a:xfrm>
            <a:off x="914400" y="4394200"/>
            <a:ext cx="7696200" cy="10160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nl-BE" sz="2000" b="1" dirty="0">
                <a:solidFill>
                  <a:srgbClr val="0000FF"/>
                </a:solidFill>
                <a:latin typeface="Lucida Console" pitchFamily="49" charset="0"/>
              </a:rPr>
              <a:t>int </a:t>
            </a:r>
            <a:r>
              <a:rPr lang="nl-BE" sz="2000" b="1" dirty="0">
                <a:latin typeface="Lucida Console" pitchFamily="49" charset="0"/>
              </a:rPr>
              <a:t>result = Calc(</a:t>
            </a:r>
            <a:br>
              <a:rPr lang="nl-BE" sz="2000" b="1" dirty="0">
                <a:latin typeface="Lucida Console" pitchFamily="49" charset="0"/>
              </a:rPr>
            </a:br>
            <a:r>
              <a:rPr lang="nl-BE" sz="2000" b="1" dirty="0">
                <a:latin typeface="Lucida Console" pitchFamily="49" charset="0"/>
              </a:rPr>
              <a:t>   </a:t>
            </a:r>
            <a:r>
              <a:rPr lang="nl-BE" sz="2000" b="1" dirty="0">
                <a:solidFill>
                  <a:srgbClr val="0000FF"/>
                </a:solidFill>
                <a:latin typeface="Lucida Console" pitchFamily="49" charset="0"/>
              </a:rPr>
              <a:t>delegate</a:t>
            </a:r>
            <a:r>
              <a:rPr lang="nl-BE" sz="2000" b="1" dirty="0">
                <a:latin typeface="Lucida Console" pitchFamily="49" charset="0"/>
              </a:rPr>
              <a:t> (</a:t>
            </a:r>
            <a:r>
              <a:rPr lang="nl-BE" sz="2000" b="1" dirty="0">
                <a:solidFill>
                  <a:srgbClr val="0000FF"/>
                </a:solidFill>
                <a:latin typeface="Lucida Console" pitchFamily="49" charset="0"/>
              </a:rPr>
              <a:t>int</a:t>
            </a:r>
            <a:r>
              <a:rPr lang="nl-BE" sz="2000" b="1" dirty="0">
                <a:latin typeface="Lucida Console" pitchFamily="49" charset="0"/>
              </a:rPr>
              <a:t> a, </a:t>
            </a:r>
            <a:r>
              <a:rPr lang="nl-BE" sz="2000" b="1" dirty="0">
                <a:solidFill>
                  <a:srgbClr val="0000FF"/>
                </a:solidFill>
                <a:latin typeface="Lucida Console" pitchFamily="49" charset="0"/>
              </a:rPr>
              <a:t>int</a:t>
            </a:r>
            <a:r>
              <a:rPr lang="nl-BE" sz="2000" b="1" dirty="0">
                <a:latin typeface="Lucida Console" pitchFamily="49" charset="0"/>
              </a:rPr>
              <a:t> b) { </a:t>
            </a:r>
            <a:r>
              <a:rPr lang="nl-BE" sz="2000" b="1" dirty="0">
                <a:solidFill>
                  <a:srgbClr val="0000FF"/>
                </a:solidFill>
                <a:latin typeface="Lucida Console" pitchFamily="49" charset="0"/>
              </a:rPr>
              <a:t>return</a:t>
            </a:r>
            <a:r>
              <a:rPr lang="nl-BE" sz="2000" b="1" dirty="0">
                <a:latin typeface="Lucida Console" pitchFamily="49" charset="0"/>
              </a:rPr>
              <a:t> a + b; },</a:t>
            </a:r>
            <a:br>
              <a:rPr lang="nl-BE" sz="2000" b="1" dirty="0">
                <a:latin typeface="Lucida Console" pitchFamily="49" charset="0"/>
              </a:rPr>
            </a:br>
            <a:r>
              <a:rPr lang="nl-BE" sz="2000" b="1" dirty="0">
                <a:latin typeface="Lucida Console" pitchFamily="49" charset="0"/>
              </a:rPr>
              <a:t>   1, 2);</a:t>
            </a:r>
          </a:p>
        </p:txBody>
      </p:sp>
      <p:sp>
        <p:nvSpPr>
          <p:cNvPr id="9" name="AutoShape 11"/>
          <p:cNvSpPr>
            <a:spLocks noChangeArrowheads="1"/>
          </p:cNvSpPr>
          <p:nvPr/>
        </p:nvSpPr>
        <p:spPr bwMode="auto">
          <a:xfrm>
            <a:off x="152400" y="4800600"/>
            <a:ext cx="609600" cy="1828800"/>
          </a:xfrm>
          <a:prstGeom prst="curvedRightArrow">
            <a:avLst>
              <a:gd name="adj1" fmla="val 48222"/>
              <a:gd name="adj2" fmla="val 161222"/>
              <a:gd name="adj3" fmla="val 33333"/>
            </a:avLst>
          </a:prstGeom>
          <a:solidFill>
            <a:schemeClr val="tx1">
              <a:alpha val="50195"/>
            </a:schemeClr>
          </a:solidFill>
          <a:ln w="12700">
            <a:solidFill>
              <a:schemeClr val="tx1"/>
            </a:solidFill>
            <a:miter lim="800000"/>
            <a:headEnd/>
            <a:tailEnd/>
          </a:ln>
        </p:spPr>
        <p:txBody>
          <a:bodyPr wrap="none" anchor="ct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endParaRPr lang="nl-BE" altLang="vi-VN"/>
          </a:p>
        </p:txBody>
      </p:sp>
      <p:sp>
        <p:nvSpPr>
          <p:cNvPr id="10" name="TextBox 9"/>
          <p:cNvSpPr txBox="1"/>
          <p:nvPr/>
        </p:nvSpPr>
        <p:spPr>
          <a:xfrm>
            <a:off x="914400" y="6019800"/>
            <a:ext cx="7696200" cy="4000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nl-BE" sz="2000" b="1" dirty="0">
                <a:solidFill>
                  <a:srgbClr val="0000FF"/>
                </a:solidFill>
                <a:latin typeface="Lucida Console" pitchFamily="49" charset="0"/>
              </a:rPr>
              <a:t>var </a:t>
            </a:r>
            <a:r>
              <a:rPr lang="nl-BE" sz="2000" b="1" dirty="0">
                <a:latin typeface="Lucida Console" pitchFamily="49" charset="0"/>
              </a:rPr>
              <a:t>result = Calc((a, b) =&gt; a + b, 1, 2);</a:t>
            </a:r>
          </a:p>
        </p:txBody>
      </p:sp>
      <p:sp>
        <p:nvSpPr>
          <p:cNvPr id="12" name="Freeform 11"/>
          <p:cNvSpPr/>
          <p:nvPr/>
        </p:nvSpPr>
        <p:spPr>
          <a:xfrm>
            <a:off x="3810000" y="6400800"/>
            <a:ext cx="2227263" cy="28575"/>
          </a:xfrm>
          <a:custGeom>
            <a:avLst/>
            <a:gdLst>
              <a:gd name="connsiteX0" fmla="*/ 0 w 2227634"/>
              <a:gd name="connsiteY0" fmla="*/ 28630 h 28630"/>
              <a:gd name="connsiteX1" fmla="*/ 1926076 w 2227634"/>
              <a:gd name="connsiteY1" fmla="*/ 9175 h 28630"/>
              <a:gd name="connsiteX2" fmla="*/ 2227634 w 2227634"/>
              <a:gd name="connsiteY2" fmla="*/ 28630 h 28630"/>
            </a:gdLst>
            <a:ahLst/>
            <a:cxnLst>
              <a:cxn ang="0">
                <a:pos x="connsiteX0" y="connsiteY0"/>
              </a:cxn>
              <a:cxn ang="0">
                <a:pos x="connsiteX1" y="connsiteY1"/>
              </a:cxn>
              <a:cxn ang="0">
                <a:pos x="connsiteX2" y="connsiteY2"/>
              </a:cxn>
            </a:cxnLst>
            <a:rect l="l" t="t" r="r" b="b"/>
            <a:pathLst>
              <a:path w="2227634" h="28630">
                <a:moveTo>
                  <a:pt x="0" y="28630"/>
                </a:moveTo>
                <a:cubicBezTo>
                  <a:pt x="744420" y="0"/>
                  <a:pt x="603629" y="2661"/>
                  <a:pt x="1926076" y="9175"/>
                </a:cubicBezTo>
                <a:cubicBezTo>
                  <a:pt x="2026803" y="9671"/>
                  <a:pt x="2227634" y="28630"/>
                  <a:pt x="2227634" y="28630"/>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nl-BE"/>
          </a:p>
        </p:txBody>
      </p:sp>
      <p:sp>
        <p:nvSpPr>
          <p:cNvPr id="13" name="AutoShape 13"/>
          <p:cNvSpPr>
            <a:spLocks noChangeArrowheads="1"/>
          </p:cNvSpPr>
          <p:nvPr/>
        </p:nvSpPr>
        <p:spPr bwMode="auto">
          <a:xfrm>
            <a:off x="4419600" y="4953000"/>
            <a:ext cx="3581400" cy="838200"/>
          </a:xfrm>
          <a:prstGeom prst="wedgeRoundRectCallout">
            <a:avLst>
              <a:gd name="adj1" fmla="val -55860"/>
              <a:gd name="adj2" fmla="val 86440"/>
              <a:gd name="adj3" fmla="val 16667"/>
            </a:avLst>
          </a:prstGeom>
          <a:solidFill>
            <a:schemeClr val="accent2">
              <a:lumMod val="20000"/>
              <a:lumOff val="80000"/>
              <a:alpha val="50000"/>
            </a:schemeClr>
          </a:solidFill>
          <a:ln w="12700" algn="ctr">
            <a:solidFill>
              <a:schemeClr val="folHlink"/>
            </a:solidFill>
            <a:miter lim="800000"/>
            <a:headEnd type="none" w="sm" len="sm"/>
            <a:tailEnd type="none" w="sm" len="sm"/>
          </a:ln>
          <a:effectLst/>
        </p:spPr>
        <p:txBody>
          <a:bodyPr anchor="ctr"/>
          <a:lstStyle/>
          <a:p>
            <a:pPr algn="ctr" fontAlgn="auto">
              <a:lnSpc>
                <a:spcPct val="90000"/>
              </a:lnSpc>
              <a:spcBef>
                <a:spcPts val="0"/>
              </a:spcBef>
              <a:spcAft>
                <a:spcPts val="0"/>
              </a:spcAft>
              <a:defRPr/>
            </a:pPr>
            <a:r>
              <a:rPr lang="en-US" dirty="0">
                <a:solidFill>
                  <a:schemeClr val="bg1">
                    <a:lumMod val="95000"/>
                    <a:lumOff val="5000"/>
                  </a:schemeClr>
                </a:solidFill>
                <a:latin typeface="+mn-lt"/>
                <a:cs typeface="+mn-cs"/>
              </a:rPr>
              <a:t>Parameter types inferred based on the target delegate</a:t>
            </a:r>
          </a:p>
        </p:txBody>
      </p:sp>
    </p:spTree>
    <p:extLst>
      <p:ext uri="{BB962C8B-B14F-4D97-AF65-F5344CB8AC3E}">
        <p14:creationId xmlns:p14="http://schemas.microsoft.com/office/powerpoint/2010/main" val="170971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nodeType="afterGroup">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000"/>
                                        <p:tgtEl>
                                          <p:spTgt spid="10"/>
                                        </p:tgtEl>
                                      </p:cBhvr>
                                    </p:animEffect>
                                  </p:childTnLst>
                                </p:cTn>
                              </p:par>
                            </p:childTnLst>
                          </p:cTn>
                        </p:par>
                        <p:par>
                          <p:cTn id="20" fill="hold" nodeType="afterGroup">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2" grpId="0" animBg="1"/>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defTabSz="914363" fontAlgn="auto">
              <a:spcAft>
                <a:spcPts val="0"/>
              </a:spcAft>
              <a:defRPr/>
            </a:pPr>
            <a:r>
              <a:rPr>
                <a:solidFill>
                  <a:srgbClr val="92D050"/>
                </a:solidFill>
                <a:latin typeface="Calibri" pitchFamily="34" charset="0"/>
              </a:rPr>
              <a:t>First, A Taste of LINQ</a:t>
            </a:r>
          </a:p>
        </p:txBody>
      </p:sp>
      <p:grpSp>
        <p:nvGrpSpPr>
          <p:cNvPr id="40963" name="Group 12"/>
          <p:cNvGrpSpPr>
            <a:grpSpLocks/>
          </p:cNvGrpSpPr>
          <p:nvPr/>
        </p:nvGrpSpPr>
        <p:grpSpPr bwMode="auto">
          <a:xfrm>
            <a:off x="457200" y="838200"/>
            <a:ext cx="8305800" cy="5867400"/>
            <a:chOff x="9144000" y="847725"/>
            <a:chExt cx="4191000" cy="5476875"/>
          </a:xfrm>
        </p:grpSpPr>
        <p:sp>
          <p:nvSpPr>
            <p:cNvPr id="5" name="Rectangle 4"/>
            <p:cNvSpPr/>
            <p:nvPr/>
          </p:nvSpPr>
          <p:spPr>
            <a:xfrm>
              <a:off x="9144000" y="847725"/>
              <a:ext cx="4191000" cy="5476875"/>
            </a:xfrm>
            <a:prstGeom prst="rect">
              <a:avLst/>
            </a:prstGeom>
            <a:solidFill>
              <a:srgbClr val="002060"/>
            </a:solidFill>
            <a:ln/>
          </p:spPr>
          <p:style>
            <a:lnRef idx="2">
              <a:schemeClr val="dk1">
                <a:shade val="50000"/>
              </a:schemeClr>
            </a:lnRef>
            <a:fillRef idx="1">
              <a:schemeClr val="dk1"/>
            </a:fillRef>
            <a:effectRef idx="0">
              <a:schemeClr val="dk1"/>
            </a:effectRef>
            <a:fontRef idx="minor">
              <a:schemeClr val="lt1"/>
            </a:fontRef>
          </p:style>
          <p:txBody>
            <a:bodyPr/>
            <a:lstStyle/>
            <a:p>
              <a:pPr fontAlgn="auto">
                <a:spcBef>
                  <a:spcPts val="0"/>
                </a:spcBef>
                <a:spcAft>
                  <a:spcPts val="0"/>
                </a:spcAft>
                <a:defRPr/>
              </a:pPr>
              <a:r>
                <a:rPr lang="en-US" sz="1600" dirty="0">
                  <a:solidFill>
                    <a:schemeClr val="bg1"/>
                  </a:solidFill>
                  <a:latin typeface="Courier New" pitchFamily="49" charset="0"/>
                  <a:cs typeface="Courier New" pitchFamily="49" charset="0"/>
                </a:rPr>
                <a:t>using System;</a:t>
              </a:r>
            </a:p>
            <a:p>
              <a:pPr fontAlgn="auto">
                <a:spcBef>
                  <a:spcPts val="0"/>
                </a:spcBef>
                <a:spcAft>
                  <a:spcPts val="0"/>
                </a:spcAft>
                <a:defRPr/>
              </a:pPr>
              <a:r>
                <a:rPr lang="en-US" sz="1600" dirty="0">
                  <a:solidFill>
                    <a:schemeClr val="bg1"/>
                  </a:solidFill>
                  <a:latin typeface="Courier New" pitchFamily="49" charset="0"/>
                  <a:cs typeface="Courier New" pitchFamily="49" charset="0"/>
                </a:rPr>
                <a:t>using </a:t>
              </a:r>
              <a:r>
                <a:rPr lang="en-US" sz="1600" dirty="0" err="1">
                  <a:solidFill>
                    <a:schemeClr val="bg1"/>
                  </a:solidFill>
                  <a:latin typeface="Courier New" pitchFamily="49" charset="0"/>
                  <a:cs typeface="Courier New" pitchFamily="49" charset="0"/>
                </a:rPr>
                <a:t>System.Query</a:t>
              </a:r>
              <a:r>
                <a:rPr lang="en-US" sz="1600" dirty="0">
                  <a:solidFill>
                    <a:schemeClr val="bg1"/>
                  </a:solidFill>
                  <a:latin typeface="Courier New" pitchFamily="49" charset="0"/>
                  <a:cs typeface="Courier New" pitchFamily="49" charset="0"/>
                </a:rPr>
                <a:t>;</a:t>
              </a:r>
            </a:p>
            <a:p>
              <a:pPr fontAlgn="auto">
                <a:spcBef>
                  <a:spcPts val="0"/>
                </a:spcBef>
                <a:spcAft>
                  <a:spcPts val="0"/>
                </a:spcAft>
                <a:defRPr/>
              </a:pPr>
              <a:r>
                <a:rPr lang="en-US" sz="1600" dirty="0">
                  <a:solidFill>
                    <a:schemeClr val="bg1"/>
                  </a:solidFill>
                  <a:latin typeface="Courier New" pitchFamily="49" charset="0"/>
                  <a:cs typeface="Courier New" pitchFamily="49" charset="0"/>
                </a:rPr>
                <a:t>using </a:t>
              </a:r>
              <a:r>
                <a:rPr lang="en-US" sz="1600" dirty="0" err="1">
                  <a:solidFill>
                    <a:schemeClr val="bg1"/>
                  </a:solidFill>
                  <a:latin typeface="Courier New" pitchFamily="49" charset="0"/>
                  <a:cs typeface="Courier New" pitchFamily="49" charset="0"/>
                </a:rPr>
                <a:t>System.Collections.Generic</a:t>
              </a:r>
              <a:r>
                <a:rPr lang="en-US" sz="1600" dirty="0">
                  <a:solidFill>
                    <a:schemeClr val="bg1"/>
                  </a:solidFill>
                  <a:latin typeface="Courier New" pitchFamily="49" charset="0"/>
                  <a:cs typeface="Courier New" pitchFamily="49" charset="0"/>
                </a:rPr>
                <a:t>;</a:t>
              </a:r>
            </a:p>
            <a:p>
              <a:pPr fontAlgn="auto">
                <a:spcBef>
                  <a:spcPts val="0"/>
                </a:spcBef>
                <a:spcAft>
                  <a:spcPts val="0"/>
                </a:spcAft>
                <a:defRPr/>
              </a:pPr>
              <a:r>
                <a:rPr lang="en-US" sz="1600" dirty="0">
                  <a:solidFill>
                    <a:schemeClr val="bg1"/>
                  </a:solidFill>
                  <a:latin typeface="Courier New" pitchFamily="49" charset="0"/>
                  <a:cs typeface="Courier New" pitchFamily="49" charset="0"/>
                </a:rPr>
                <a:t> </a:t>
              </a:r>
            </a:p>
            <a:p>
              <a:pPr fontAlgn="auto">
                <a:spcBef>
                  <a:spcPts val="0"/>
                </a:spcBef>
                <a:spcAft>
                  <a:spcPts val="0"/>
                </a:spcAft>
                <a:defRPr/>
              </a:pPr>
              <a:r>
                <a:rPr lang="en-US" sz="1600" dirty="0">
                  <a:solidFill>
                    <a:schemeClr val="bg1"/>
                  </a:solidFill>
                  <a:latin typeface="Courier New" pitchFamily="49" charset="0"/>
                  <a:cs typeface="Courier New" pitchFamily="49" charset="0"/>
                </a:rPr>
                <a:t>class app {</a:t>
              </a:r>
            </a:p>
            <a:p>
              <a:pPr fontAlgn="auto">
                <a:spcBef>
                  <a:spcPts val="0"/>
                </a:spcBef>
                <a:spcAft>
                  <a:spcPts val="0"/>
                </a:spcAft>
                <a:defRPr/>
              </a:pPr>
              <a:r>
                <a:rPr lang="en-US" sz="1600" dirty="0">
                  <a:solidFill>
                    <a:schemeClr val="bg1"/>
                  </a:solidFill>
                  <a:latin typeface="Courier New" pitchFamily="49" charset="0"/>
                  <a:cs typeface="Courier New" pitchFamily="49" charset="0"/>
                </a:rPr>
                <a:t>  static void Main() {</a:t>
              </a:r>
              <a:br>
                <a:rPr lang="en-US" sz="1600" dirty="0">
                  <a:solidFill>
                    <a:schemeClr val="bg1"/>
                  </a:solidFill>
                  <a:latin typeface="Courier New" pitchFamily="49" charset="0"/>
                  <a:cs typeface="Courier New" pitchFamily="49" charset="0"/>
                </a:rPr>
              </a:br>
              <a:endParaRPr lang="en-US" sz="1600" dirty="0">
                <a:solidFill>
                  <a:schemeClr val="bg1"/>
                </a:solidFill>
                <a:latin typeface="Courier New" pitchFamily="49" charset="0"/>
                <a:cs typeface="Courier New" pitchFamily="49" charset="0"/>
              </a:endParaRPr>
            </a:p>
            <a:p>
              <a:pPr fontAlgn="auto">
                <a:spcBef>
                  <a:spcPts val="0"/>
                </a:spcBef>
                <a:spcAft>
                  <a:spcPts val="0"/>
                </a:spcAft>
                <a:defRPr/>
              </a:pPr>
              <a:r>
                <a:rPr lang="en-US" sz="1600" dirty="0">
                  <a:solidFill>
                    <a:schemeClr val="bg1"/>
                  </a:solidFill>
                  <a:latin typeface="Courier New" pitchFamily="49" charset="0"/>
                  <a:cs typeface="Courier New" pitchFamily="49" charset="0"/>
                </a:rPr>
                <a:t>    string[] names = { "Burke", "Connor“, "Frank", "Everett", 		   	   "Albert", "George", </a:t>
              </a:r>
            </a:p>
            <a:p>
              <a:pPr fontAlgn="auto">
                <a:spcBef>
                  <a:spcPts val="0"/>
                </a:spcBef>
                <a:spcAft>
                  <a:spcPts val="0"/>
                </a:spcAft>
                <a:defRPr/>
              </a:pPr>
              <a:r>
                <a:rPr lang="en-US" sz="1600" dirty="0">
                  <a:solidFill>
                    <a:schemeClr val="bg1"/>
                  </a:solidFill>
                  <a:latin typeface="Courier New" pitchFamily="49" charset="0"/>
                  <a:cs typeface="Courier New" pitchFamily="49" charset="0"/>
                </a:rPr>
                <a:t>                       "Harris", "David" };</a:t>
              </a:r>
            </a:p>
            <a:p>
              <a:pPr fontAlgn="auto">
                <a:spcBef>
                  <a:spcPts val="0"/>
                </a:spcBef>
                <a:spcAft>
                  <a:spcPts val="0"/>
                </a:spcAft>
                <a:defRPr/>
              </a:pPr>
              <a:r>
                <a:rPr lang="en-US" sz="1600" dirty="0">
                  <a:solidFill>
                    <a:schemeClr val="bg1"/>
                  </a:solidFill>
                  <a:latin typeface="Courier New" pitchFamily="49" charset="0"/>
                  <a:cs typeface="Courier New" pitchFamily="49" charset="0"/>
                </a:rPr>
                <a:t> </a:t>
              </a:r>
            </a:p>
            <a:p>
              <a:pPr fontAlgn="auto">
                <a:spcBef>
                  <a:spcPts val="0"/>
                </a:spcBef>
                <a:spcAft>
                  <a:spcPts val="0"/>
                </a:spcAft>
                <a:defRPr/>
              </a:pPr>
              <a:r>
                <a:rPr lang="en-US" sz="1600" dirty="0">
                  <a:solidFill>
                    <a:schemeClr val="bg1"/>
                  </a:solidFill>
                  <a:latin typeface="Courier New" pitchFamily="49" charset="0"/>
                  <a:cs typeface="Courier New" pitchFamily="49" charset="0"/>
                </a:rPr>
                <a:t>    </a:t>
              </a:r>
              <a:r>
                <a:rPr lang="en-US" sz="1600" dirty="0" err="1">
                  <a:solidFill>
                    <a:schemeClr val="bg1"/>
                  </a:solidFill>
                  <a:latin typeface="Courier New" pitchFamily="49" charset="0"/>
                  <a:cs typeface="Courier New" pitchFamily="49" charset="0"/>
                </a:rPr>
                <a:t>var</a:t>
              </a:r>
              <a:r>
                <a:rPr lang="en-US" sz="1600" dirty="0">
                  <a:solidFill>
                    <a:schemeClr val="bg1"/>
                  </a:solidFill>
                  <a:latin typeface="Courier New" pitchFamily="49" charset="0"/>
                  <a:cs typeface="Courier New" pitchFamily="49" charset="0"/>
                </a:rPr>
                <a:t> </a:t>
              </a:r>
              <a:r>
                <a:rPr lang="en-US" sz="1600" dirty="0" err="1">
                  <a:solidFill>
                    <a:schemeClr val="bg1"/>
                  </a:solidFill>
                  <a:latin typeface="Courier New" pitchFamily="49" charset="0"/>
                  <a:cs typeface="Courier New" pitchFamily="49" charset="0"/>
                </a:rPr>
                <a:t>expr</a:t>
              </a:r>
              <a:r>
                <a:rPr lang="en-US" sz="1600" dirty="0">
                  <a:solidFill>
                    <a:schemeClr val="bg1"/>
                  </a:solidFill>
                  <a:latin typeface="Courier New" pitchFamily="49" charset="0"/>
                  <a:cs typeface="Courier New" pitchFamily="49" charset="0"/>
                </a:rPr>
                <a:t> = from s in names </a:t>
              </a:r>
            </a:p>
            <a:p>
              <a:pPr fontAlgn="auto">
                <a:spcBef>
                  <a:spcPts val="0"/>
                </a:spcBef>
                <a:spcAft>
                  <a:spcPts val="0"/>
                </a:spcAft>
                <a:defRPr/>
              </a:pPr>
              <a:r>
                <a:rPr lang="en-US" sz="1600" dirty="0">
                  <a:solidFill>
                    <a:schemeClr val="bg1"/>
                  </a:solidFill>
                  <a:latin typeface="Courier New" pitchFamily="49" charset="0"/>
                  <a:cs typeface="Courier New" pitchFamily="49" charset="0"/>
                </a:rPr>
                <a:t>               where </a:t>
              </a:r>
              <a:r>
                <a:rPr lang="en-US" sz="1600" dirty="0" err="1">
                  <a:solidFill>
                    <a:schemeClr val="bg1"/>
                  </a:solidFill>
                  <a:latin typeface="Courier New" pitchFamily="49" charset="0"/>
                  <a:cs typeface="Courier New" pitchFamily="49" charset="0"/>
                </a:rPr>
                <a:t>s.Length</a:t>
              </a:r>
              <a:r>
                <a:rPr lang="en-US" sz="1600" dirty="0">
                  <a:solidFill>
                    <a:schemeClr val="bg1"/>
                  </a:solidFill>
                  <a:latin typeface="Courier New" pitchFamily="49" charset="0"/>
                  <a:cs typeface="Courier New" pitchFamily="49" charset="0"/>
                </a:rPr>
                <a:t> == 5</a:t>
              </a:r>
            </a:p>
            <a:p>
              <a:pPr fontAlgn="auto">
                <a:spcBef>
                  <a:spcPts val="0"/>
                </a:spcBef>
                <a:spcAft>
                  <a:spcPts val="0"/>
                </a:spcAft>
                <a:defRPr/>
              </a:pPr>
              <a:r>
                <a:rPr lang="en-US" sz="1600" dirty="0">
                  <a:solidFill>
                    <a:schemeClr val="bg1"/>
                  </a:solidFill>
                  <a:latin typeface="Courier New" pitchFamily="49" charset="0"/>
                  <a:cs typeface="Courier New" pitchFamily="49" charset="0"/>
                </a:rPr>
                <a:t>               </a:t>
              </a:r>
              <a:r>
                <a:rPr lang="en-US" sz="1600" dirty="0" err="1">
                  <a:solidFill>
                    <a:schemeClr val="bg1"/>
                  </a:solidFill>
                  <a:latin typeface="Courier New" pitchFamily="49" charset="0"/>
                  <a:cs typeface="Courier New" pitchFamily="49" charset="0"/>
                </a:rPr>
                <a:t>orderby</a:t>
              </a:r>
              <a:r>
                <a:rPr lang="en-US" sz="1600" dirty="0">
                  <a:solidFill>
                    <a:schemeClr val="bg1"/>
                  </a:solidFill>
                  <a:latin typeface="Courier New" pitchFamily="49" charset="0"/>
                  <a:cs typeface="Courier New" pitchFamily="49" charset="0"/>
                </a:rPr>
                <a:t> s</a:t>
              </a:r>
            </a:p>
            <a:p>
              <a:pPr fontAlgn="auto">
                <a:spcBef>
                  <a:spcPts val="0"/>
                </a:spcBef>
                <a:spcAft>
                  <a:spcPts val="0"/>
                </a:spcAft>
                <a:defRPr/>
              </a:pPr>
              <a:r>
                <a:rPr lang="en-US" sz="1600" dirty="0">
                  <a:solidFill>
                    <a:schemeClr val="bg1"/>
                  </a:solidFill>
                  <a:latin typeface="Courier New" pitchFamily="49" charset="0"/>
                  <a:cs typeface="Courier New" pitchFamily="49" charset="0"/>
                </a:rPr>
                <a:t>               select </a:t>
              </a:r>
              <a:r>
                <a:rPr lang="en-US" sz="1600" dirty="0" err="1">
                  <a:solidFill>
                    <a:schemeClr val="bg1"/>
                  </a:solidFill>
                  <a:latin typeface="Courier New" pitchFamily="49" charset="0"/>
                  <a:cs typeface="Courier New" pitchFamily="49" charset="0"/>
                </a:rPr>
                <a:t>s.ToUpper</a:t>
              </a:r>
              <a:r>
                <a:rPr lang="en-US" sz="1600" dirty="0">
                  <a:solidFill>
                    <a:schemeClr val="bg1"/>
                  </a:solidFill>
                  <a:latin typeface="Courier New" pitchFamily="49" charset="0"/>
                  <a:cs typeface="Courier New" pitchFamily="49" charset="0"/>
                </a:rPr>
                <a:t>();</a:t>
              </a:r>
            </a:p>
            <a:p>
              <a:pPr fontAlgn="auto">
                <a:spcBef>
                  <a:spcPts val="0"/>
                </a:spcBef>
                <a:spcAft>
                  <a:spcPts val="0"/>
                </a:spcAft>
                <a:defRPr/>
              </a:pPr>
              <a:r>
                <a:rPr lang="en-US" sz="1600" dirty="0">
                  <a:solidFill>
                    <a:schemeClr val="bg1"/>
                  </a:solidFill>
                  <a:latin typeface="Courier New" pitchFamily="49" charset="0"/>
                  <a:cs typeface="Courier New" pitchFamily="49" charset="0"/>
                </a:rPr>
                <a:t> </a:t>
              </a:r>
            </a:p>
            <a:p>
              <a:pPr fontAlgn="auto">
                <a:spcBef>
                  <a:spcPts val="0"/>
                </a:spcBef>
                <a:spcAft>
                  <a:spcPts val="0"/>
                </a:spcAft>
                <a:defRPr/>
              </a:pPr>
              <a:r>
                <a:rPr lang="en-US" sz="1600" dirty="0">
                  <a:solidFill>
                    <a:schemeClr val="bg1"/>
                  </a:solidFill>
                  <a:latin typeface="Courier New" pitchFamily="49" charset="0"/>
                  <a:cs typeface="Courier New" pitchFamily="49" charset="0"/>
                </a:rPr>
                <a:t>    </a:t>
              </a:r>
              <a:r>
                <a:rPr lang="en-US" sz="1600" dirty="0" err="1">
                  <a:solidFill>
                    <a:schemeClr val="bg1"/>
                  </a:solidFill>
                  <a:latin typeface="Courier New" pitchFamily="49" charset="0"/>
                  <a:cs typeface="Courier New" pitchFamily="49" charset="0"/>
                </a:rPr>
                <a:t>foreach</a:t>
              </a:r>
              <a:r>
                <a:rPr lang="en-US" sz="1600" dirty="0">
                  <a:solidFill>
                    <a:schemeClr val="bg1"/>
                  </a:solidFill>
                  <a:latin typeface="Courier New" pitchFamily="49" charset="0"/>
                  <a:cs typeface="Courier New" pitchFamily="49" charset="0"/>
                </a:rPr>
                <a:t> (string item in </a:t>
              </a:r>
              <a:r>
                <a:rPr lang="en-US" sz="1600" dirty="0" err="1">
                  <a:solidFill>
                    <a:schemeClr val="bg1"/>
                  </a:solidFill>
                  <a:latin typeface="Courier New" pitchFamily="49" charset="0"/>
                  <a:cs typeface="Courier New" pitchFamily="49" charset="0"/>
                </a:rPr>
                <a:t>expr</a:t>
              </a:r>
              <a:r>
                <a:rPr lang="en-US" sz="1600" dirty="0">
                  <a:solidFill>
                    <a:schemeClr val="bg1"/>
                  </a:solidFill>
                  <a:latin typeface="Courier New" pitchFamily="49" charset="0"/>
                  <a:cs typeface="Courier New" pitchFamily="49" charset="0"/>
                </a:rPr>
                <a:t>)</a:t>
              </a:r>
            </a:p>
            <a:p>
              <a:pPr fontAlgn="auto">
                <a:spcBef>
                  <a:spcPts val="0"/>
                </a:spcBef>
                <a:spcAft>
                  <a:spcPts val="0"/>
                </a:spcAft>
                <a:defRPr/>
              </a:pPr>
              <a:r>
                <a:rPr lang="en-US" sz="1600" dirty="0">
                  <a:solidFill>
                    <a:schemeClr val="bg1"/>
                  </a:solidFill>
                  <a:latin typeface="Courier New" pitchFamily="49" charset="0"/>
                  <a:cs typeface="Courier New" pitchFamily="49" charset="0"/>
                </a:rPr>
                <a:t>      </a:t>
              </a:r>
              <a:r>
                <a:rPr lang="en-US" sz="1600" dirty="0" err="1">
                  <a:solidFill>
                    <a:schemeClr val="bg1"/>
                  </a:solidFill>
                  <a:latin typeface="Courier New" pitchFamily="49" charset="0"/>
                  <a:cs typeface="Courier New" pitchFamily="49" charset="0"/>
                </a:rPr>
                <a:t>Console.WriteLine</a:t>
              </a:r>
              <a:r>
                <a:rPr lang="en-US" sz="1600" dirty="0">
                  <a:solidFill>
                    <a:schemeClr val="bg1"/>
                  </a:solidFill>
                  <a:latin typeface="Courier New" pitchFamily="49" charset="0"/>
                  <a:cs typeface="Courier New" pitchFamily="49" charset="0"/>
                </a:rPr>
                <a:t>(item);</a:t>
              </a:r>
            </a:p>
            <a:p>
              <a:pPr fontAlgn="auto">
                <a:spcBef>
                  <a:spcPts val="0"/>
                </a:spcBef>
                <a:spcAft>
                  <a:spcPts val="0"/>
                </a:spcAft>
                <a:defRPr/>
              </a:pPr>
              <a:r>
                <a:rPr lang="en-US" sz="1600" dirty="0">
                  <a:solidFill>
                    <a:schemeClr val="bg1"/>
                  </a:solidFill>
                  <a:latin typeface="Courier New" pitchFamily="49" charset="0"/>
                  <a:cs typeface="Courier New" pitchFamily="49" charset="0"/>
                </a:rPr>
                <a:t>  }</a:t>
              </a:r>
            </a:p>
            <a:p>
              <a:pPr fontAlgn="auto">
                <a:spcBef>
                  <a:spcPts val="0"/>
                </a:spcBef>
                <a:spcAft>
                  <a:spcPts val="0"/>
                </a:spcAft>
                <a:defRPr/>
              </a:pPr>
              <a:r>
                <a:rPr lang="en-US" sz="1600" dirty="0">
                  <a:solidFill>
                    <a:schemeClr val="bg1"/>
                  </a:solidFill>
                  <a:latin typeface="Courier New" pitchFamily="49" charset="0"/>
                  <a:cs typeface="Courier New" pitchFamily="49" charset="0"/>
                </a:rPr>
                <a:t>}</a:t>
              </a:r>
            </a:p>
            <a:p>
              <a:pPr fontAlgn="auto">
                <a:spcBef>
                  <a:spcPts val="0"/>
                </a:spcBef>
                <a:spcAft>
                  <a:spcPts val="0"/>
                </a:spcAft>
                <a:defRPr/>
              </a:pPr>
              <a:endParaRPr lang="en-US" sz="1200" dirty="0">
                <a:solidFill>
                  <a:schemeClr val="bg1"/>
                </a:solidFill>
                <a:latin typeface="Courier New" pitchFamily="49" charset="0"/>
                <a:cs typeface="Courier New" pitchFamily="49" charset="0"/>
              </a:endParaRPr>
            </a:p>
            <a:p>
              <a:pPr fontAlgn="auto">
                <a:spcBef>
                  <a:spcPts val="0"/>
                </a:spcBef>
                <a:spcAft>
                  <a:spcPts val="0"/>
                </a:spcAft>
                <a:defRPr/>
              </a:pPr>
              <a:r>
                <a:rPr lang="en-US" sz="1400" b="1" dirty="0">
                  <a:solidFill>
                    <a:schemeClr val="bg1"/>
                  </a:solidFill>
                  <a:latin typeface="Courier New" pitchFamily="49" charset="0"/>
                  <a:cs typeface="Courier New" pitchFamily="49" charset="0"/>
                </a:rPr>
                <a:t>BURKE</a:t>
              </a:r>
            </a:p>
            <a:p>
              <a:pPr fontAlgn="auto">
                <a:spcBef>
                  <a:spcPts val="0"/>
                </a:spcBef>
                <a:spcAft>
                  <a:spcPts val="0"/>
                </a:spcAft>
                <a:defRPr/>
              </a:pPr>
              <a:r>
                <a:rPr lang="en-US" sz="1400" b="1" dirty="0">
                  <a:solidFill>
                    <a:schemeClr val="bg1"/>
                  </a:solidFill>
                  <a:latin typeface="Courier New" pitchFamily="49" charset="0"/>
                  <a:cs typeface="Courier New" pitchFamily="49" charset="0"/>
                </a:rPr>
                <a:t>DAVID</a:t>
              </a:r>
            </a:p>
            <a:p>
              <a:pPr fontAlgn="auto">
                <a:spcBef>
                  <a:spcPts val="0"/>
                </a:spcBef>
                <a:spcAft>
                  <a:spcPts val="0"/>
                </a:spcAft>
                <a:defRPr/>
              </a:pPr>
              <a:r>
                <a:rPr lang="en-US" sz="1400" b="1" dirty="0">
                  <a:solidFill>
                    <a:schemeClr val="bg1"/>
                  </a:solidFill>
                  <a:latin typeface="Courier New" pitchFamily="49" charset="0"/>
                  <a:cs typeface="Courier New" pitchFamily="49" charset="0"/>
                </a:rPr>
                <a:t>FRANK</a:t>
              </a:r>
            </a:p>
            <a:p>
              <a:pPr fontAlgn="auto">
                <a:spcBef>
                  <a:spcPts val="0"/>
                </a:spcBef>
                <a:spcAft>
                  <a:spcPts val="0"/>
                </a:spcAft>
                <a:defRPr/>
              </a:pPr>
              <a:endParaRPr lang="en-US" sz="1200" dirty="0">
                <a:solidFill>
                  <a:schemeClr val="bg1"/>
                </a:solidFill>
                <a:latin typeface="Courier New" pitchFamily="49" charset="0"/>
                <a:cs typeface="Courier New" pitchFamily="49" charset="0"/>
              </a:endParaRPr>
            </a:p>
            <a:p>
              <a:pPr fontAlgn="auto">
                <a:spcBef>
                  <a:spcPts val="0"/>
                </a:spcBef>
                <a:spcAft>
                  <a:spcPts val="0"/>
                </a:spcAft>
                <a:defRPr/>
              </a:pPr>
              <a:endParaRPr lang="en-US" sz="1400" dirty="0">
                <a:solidFill>
                  <a:schemeClr val="bg1"/>
                </a:solidFill>
              </a:endParaRPr>
            </a:p>
          </p:txBody>
        </p:sp>
        <p:sp>
          <p:nvSpPr>
            <p:cNvPr id="10" name="Bent Arrow 9"/>
            <p:cNvSpPr/>
            <p:nvPr/>
          </p:nvSpPr>
          <p:spPr>
            <a:xfrm rot="10800000">
              <a:off x="9808857" y="5115420"/>
              <a:ext cx="1103822" cy="1028396"/>
            </a:xfrm>
            <a:prstGeom prst="bentArrow">
              <a:avLst>
                <a:gd name="adj1" fmla="val 7598"/>
                <a:gd name="adj2" fmla="val 15098"/>
                <a:gd name="adj3" fmla="val 25091"/>
                <a:gd name="adj4" fmla="val 53821"/>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dirty="0">
                <a:solidFill>
                  <a:schemeClr val="accent1">
                    <a:lumMod val="20000"/>
                    <a:lumOff val="80000"/>
                  </a:schemeClr>
                </a:solidFill>
              </a:endParaRPr>
            </a:p>
          </p:txBody>
        </p:sp>
      </p:grpSp>
    </p:spTree>
    <p:extLst>
      <p:ext uri="{BB962C8B-B14F-4D97-AF65-F5344CB8AC3E}">
        <p14:creationId xmlns:p14="http://schemas.microsoft.com/office/powerpoint/2010/main" val="1003954634"/>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defTabSz="914363" fontAlgn="auto">
              <a:spcAft>
                <a:spcPts val="0"/>
              </a:spcAft>
              <a:defRPr/>
            </a:pPr>
            <a:r>
              <a:t>Query Expressions</a:t>
            </a:r>
            <a:br/>
            <a:endParaRPr/>
          </a:p>
        </p:txBody>
      </p:sp>
      <p:sp>
        <p:nvSpPr>
          <p:cNvPr id="41987" name="Content Placeholder 2"/>
          <p:cNvSpPr>
            <a:spLocks noGrp="1"/>
          </p:cNvSpPr>
          <p:nvPr>
            <p:ph idx="4294967295"/>
          </p:nvPr>
        </p:nvSpPr>
        <p:spPr>
          <a:xfrm>
            <a:off x="0" y="1219200"/>
            <a:ext cx="8382000" cy="1101725"/>
          </a:xfrm>
        </p:spPr>
        <p:txBody>
          <a:bodyPr/>
          <a:lstStyle/>
          <a:p>
            <a:r>
              <a:rPr lang="en-US" altLang="vi-VN" smtClean="0"/>
              <a:t>Introduce SQL-Like Syntax to Language</a:t>
            </a:r>
          </a:p>
          <a:p>
            <a:r>
              <a:rPr lang="en-US" altLang="vi-VN" smtClean="0"/>
              <a:t>Compiled to Traditional C# (via Extension Methods)</a:t>
            </a:r>
          </a:p>
          <a:p>
            <a:endParaRPr lang="en-US" altLang="vi-VN" smtClean="0"/>
          </a:p>
        </p:txBody>
      </p:sp>
      <p:sp>
        <p:nvSpPr>
          <p:cNvPr id="5" name="TextBox 4"/>
          <p:cNvSpPr txBox="1"/>
          <p:nvPr/>
        </p:nvSpPr>
        <p:spPr>
          <a:xfrm>
            <a:off x="609600" y="2879725"/>
            <a:ext cx="7848600" cy="314007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sz="2000" b="1" dirty="0">
                <a:solidFill>
                  <a:schemeClr val="accent6">
                    <a:lumMod val="75000"/>
                  </a:schemeClr>
                </a:solidFill>
                <a:latin typeface="Courier New" pitchFamily="49" charset="0"/>
                <a:cs typeface="Courier New" pitchFamily="49" charset="0"/>
              </a:rPr>
              <a:t>from </a:t>
            </a:r>
            <a:r>
              <a:rPr lang="en-US" sz="2000" b="1" i="1" dirty="0" err="1">
                <a:solidFill>
                  <a:schemeClr val="accent6">
                    <a:lumMod val="75000"/>
                  </a:schemeClr>
                </a:solidFill>
                <a:latin typeface="Courier New" pitchFamily="49" charset="0"/>
                <a:cs typeface="Courier New" pitchFamily="49" charset="0"/>
              </a:rPr>
              <a:t>itemName</a:t>
            </a:r>
            <a:r>
              <a:rPr lang="en-US" sz="2000" b="1" i="1" dirty="0">
                <a:solidFill>
                  <a:schemeClr val="accent6">
                    <a:lumMod val="75000"/>
                  </a:schemeClr>
                </a:solidFill>
                <a:latin typeface="Courier New" pitchFamily="49" charset="0"/>
                <a:cs typeface="Courier New" pitchFamily="49" charset="0"/>
              </a:rPr>
              <a:t> </a:t>
            </a:r>
            <a:r>
              <a:rPr lang="en-US" sz="2000" b="1" dirty="0">
                <a:solidFill>
                  <a:schemeClr val="accent6">
                    <a:lumMod val="75000"/>
                  </a:schemeClr>
                </a:solidFill>
                <a:latin typeface="Courier New" pitchFamily="49" charset="0"/>
                <a:cs typeface="Courier New" pitchFamily="49" charset="0"/>
              </a:rPr>
              <a:t>in </a:t>
            </a:r>
            <a:r>
              <a:rPr lang="en-US" sz="2000" b="1" i="1" dirty="0" err="1">
                <a:solidFill>
                  <a:schemeClr val="accent6">
                    <a:lumMod val="75000"/>
                  </a:schemeClr>
                </a:solidFill>
                <a:latin typeface="Courier New" pitchFamily="49" charset="0"/>
                <a:cs typeface="Courier New" pitchFamily="49" charset="0"/>
              </a:rPr>
              <a:t>srcExpr</a:t>
            </a:r>
            <a:endParaRPr lang="en-GB" sz="2000" b="1" dirty="0">
              <a:solidFill>
                <a:schemeClr val="accent6">
                  <a:lumMod val="75000"/>
                </a:schemeClr>
              </a:solidFill>
              <a:latin typeface="Courier New" pitchFamily="49" charset="0"/>
              <a:cs typeface="Courier New" pitchFamily="49" charset="0"/>
            </a:endParaRPr>
          </a:p>
          <a:p>
            <a:pPr fontAlgn="auto">
              <a:spcBef>
                <a:spcPts val="0"/>
              </a:spcBef>
              <a:spcAft>
                <a:spcPts val="0"/>
              </a:spcAft>
              <a:defRPr/>
            </a:pPr>
            <a:r>
              <a:rPr lang="en-US" sz="2000" b="1" dirty="0">
                <a:solidFill>
                  <a:schemeClr val="accent6">
                    <a:lumMod val="75000"/>
                  </a:schemeClr>
                </a:solidFill>
                <a:latin typeface="Courier New" pitchFamily="49" charset="0"/>
                <a:cs typeface="Courier New" pitchFamily="49" charset="0"/>
              </a:rPr>
              <a:t>join </a:t>
            </a:r>
            <a:r>
              <a:rPr lang="en-US" sz="2000" b="1" i="1" dirty="0" err="1">
                <a:solidFill>
                  <a:schemeClr val="accent6">
                    <a:lumMod val="75000"/>
                  </a:schemeClr>
                </a:solidFill>
                <a:latin typeface="Courier New" pitchFamily="49" charset="0"/>
                <a:cs typeface="Courier New" pitchFamily="49" charset="0"/>
              </a:rPr>
              <a:t>itemName</a:t>
            </a:r>
            <a:r>
              <a:rPr lang="en-US" sz="2000" b="1" dirty="0">
                <a:solidFill>
                  <a:schemeClr val="accent6">
                    <a:lumMod val="75000"/>
                  </a:schemeClr>
                </a:solidFill>
                <a:latin typeface="Courier New" pitchFamily="49" charset="0"/>
                <a:cs typeface="Courier New" pitchFamily="49" charset="0"/>
              </a:rPr>
              <a:t> in </a:t>
            </a:r>
            <a:r>
              <a:rPr lang="en-US" sz="2000" b="1" i="1" dirty="0" err="1">
                <a:solidFill>
                  <a:schemeClr val="accent6">
                    <a:lumMod val="75000"/>
                  </a:schemeClr>
                </a:solidFill>
                <a:latin typeface="Courier New" pitchFamily="49" charset="0"/>
                <a:cs typeface="Courier New" pitchFamily="49" charset="0"/>
              </a:rPr>
              <a:t>srcExpr</a:t>
            </a:r>
            <a:r>
              <a:rPr lang="en-US" sz="2000" b="1" dirty="0">
                <a:solidFill>
                  <a:schemeClr val="accent6">
                    <a:lumMod val="75000"/>
                  </a:schemeClr>
                </a:solidFill>
                <a:latin typeface="Courier New" pitchFamily="49" charset="0"/>
                <a:cs typeface="Courier New" pitchFamily="49" charset="0"/>
              </a:rPr>
              <a:t> on </a:t>
            </a:r>
            <a:r>
              <a:rPr lang="en-US" sz="2000" b="1" i="1" dirty="0" err="1">
                <a:solidFill>
                  <a:schemeClr val="accent6">
                    <a:lumMod val="75000"/>
                  </a:schemeClr>
                </a:solidFill>
                <a:latin typeface="Courier New" pitchFamily="49" charset="0"/>
                <a:cs typeface="Courier New" pitchFamily="49" charset="0"/>
              </a:rPr>
              <a:t>keyExpr</a:t>
            </a:r>
            <a:r>
              <a:rPr lang="en-US" sz="2000" b="1" i="1" dirty="0">
                <a:solidFill>
                  <a:schemeClr val="accent6">
                    <a:lumMod val="75000"/>
                  </a:schemeClr>
                </a:solidFill>
                <a:latin typeface="Courier New" pitchFamily="49" charset="0"/>
                <a:cs typeface="Courier New" pitchFamily="49" charset="0"/>
              </a:rPr>
              <a:t> </a:t>
            </a:r>
            <a:r>
              <a:rPr lang="en-US" sz="2000" b="1" dirty="0">
                <a:solidFill>
                  <a:schemeClr val="accent6">
                    <a:lumMod val="75000"/>
                  </a:schemeClr>
                </a:solidFill>
                <a:latin typeface="Courier New" pitchFamily="49" charset="0"/>
                <a:cs typeface="Courier New" pitchFamily="49" charset="0"/>
              </a:rPr>
              <a:t>equals </a:t>
            </a:r>
            <a:r>
              <a:rPr lang="en-US" sz="2000" b="1" i="1" dirty="0" err="1">
                <a:solidFill>
                  <a:schemeClr val="accent6">
                    <a:lumMod val="75000"/>
                  </a:schemeClr>
                </a:solidFill>
                <a:latin typeface="Courier New" pitchFamily="49" charset="0"/>
                <a:cs typeface="Courier New" pitchFamily="49" charset="0"/>
              </a:rPr>
              <a:t>keyExpr</a:t>
            </a:r>
            <a:r>
              <a:rPr lang="en-US" sz="2000" b="1" i="1" dirty="0">
                <a:solidFill>
                  <a:schemeClr val="accent6">
                    <a:lumMod val="75000"/>
                  </a:schemeClr>
                </a:solidFill>
                <a:latin typeface="Courier New" pitchFamily="49" charset="0"/>
                <a:cs typeface="Courier New" pitchFamily="49" charset="0"/>
              </a:rPr>
              <a:t> </a:t>
            </a:r>
            <a:endParaRPr lang="en-GB" sz="2000" b="1" dirty="0">
              <a:solidFill>
                <a:schemeClr val="accent6">
                  <a:lumMod val="75000"/>
                </a:schemeClr>
              </a:solidFill>
              <a:latin typeface="Courier New" pitchFamily="49" charset="0"/>
              <a:cs typeface="Courier New" pitchFamily="49" charset="0"/>
            </a:endParaRPr>
          </a:p>
          <a:p>
            <a:pPr fontAlgn="auto">
              <a:spcBef>
                <a:spcPts val="0"/>
              </a:spcBef>
              <a:spcAft>
                <a:spcPts val="0"/>
              </a:spcAft>
              <a:defRPr/>
            </a:pPr>
            <a:r>
              <a:rPr lang="en-US" sz="2000" b="1" dirty="0">
                <a:solidFill>
                  <a:schemeClr val="accent6">
                    <a:lumMod val="75000"/>
                  </a:schemeClr>
                </a:solidFill>
                <a:latin typeface="Courier New" pitchFamily="49" charset="0"/>
                <a:cs typeface="Courier New" pitchFamily="49" charset="0"/>
              </a:rPr>
              <a:t>	(into </a:t>
            </a:r>
            <a:r>
              <a:rPr lang="en-US" sz="2000" b="1" i="1" dirty="0" err="1">
                <a:solidFill>
                  <a:schemeClr val="accent6">
                    <a:lumMod val="75000"/>
                  </a:schemeClr>
                </a:solidFill>
                <a:latin typeface="Courier New" pitchFamily="49" charset="0"/>
                <a:cs typeface="Courier New" pitchFamily="49" charset="0"/>
              </a:rPr>
              <a:t>itemName</a:t>
            </a:r>
            <a:r>
              <a:rPr lang="en-US" sz="2000" b="1" dirty="0">
                <a:solidFill>
                  <a:schemeClr val="accent6">
                    <a:lumMod val="75000"/>
                  </a:schemeClr>
                </a:solidFill>
                <a:latin typeface="Courier New" pitchFamily="49" charset="0"/>
                <a:cs typeface="Courier New" pitchFamily="49" charset="0"/>
              </a:rPr>
              <a:t>)?</a:t>
            </a:r>
            <a:endParaRPr lang="en-GB" sz="2000" b="1" dirty="0">
              <a:solidFill>
                <a:schemeClr val="accent6">
                  <a:lumMod val="75000"/>
                </a:schemeClr>
              </a:solidFill>
              <a:latin typeface="Courier New" pitchFamily="49" charset="0"/>
              <a:cs typeface="Courier New" pitchFamily="49" charset="0"/>
            </a:endParaRPr>
          </a:p>
          <a:p>
            <a:pPr fontAlgn="auto">
              <a:spcBef>
                <a:spcPts val="0"/>
              </a:spcBef>
              <a:spcAft>
                <a:spcPts val="0"/>
              </a:spcAft>
              <a:defRPr/>
            </a:pPr>
            <a:r>
              <a:rPr lang="en-US" sz="2000" b="1" dirty="0">
                <a:solidFill>
                  <a:schemeClr val="accent6">
                    <a:lumMod val="75000"/>
                  </a:schemeClr>
                </a:solidFill>
                <a:latin typeface="Courier New" pitchFamily="49" charset="0"/>
                <a:cs typeface="Courier New" pitchFamily="49" charset="0"/>
              </a:rPr>
              <a:t>let</a:t>
            </a:r>
            <a:r>
              <a:rPr lang="en-US" sz="2000" b="1" i="1" dirty="0">
                <a:solidFill>
                  <a:schemeClr val="accent6">
                    <a:lumMod val="75000"/>
                  </a:schemeClr>
                </a:solidFill>
                <a:latin typeface="Courier New" pitchFamily="49" charset="0"/>
                <a:cs typeface="Courier New" pitchFamily="49" charset="0"/>
              </a:rPr>
              <a:t> </a:t>
            </a:r>
            <a:r>
              <a:rPr lang="en-US" sz="2000" b="1" i="1" dirty="0" err="1">
                <a:solidFill>
                  <a:schemeClr val="accent6">
                    <a:lumMod val="75000"/>
                  </a:schemeClr>
                </a:solidFill>
                <a:latin typeface="Courier New" pitchFamily="49" charset="0"/>
                <a:cs typeface="Courier New" pitchFamily="49" charset="0"/>
              </a:rPr>
              <a:t>itemName</a:t>
            </a:r>
            <a:r>
              <a:rPr lang="en-US" sz="2000" b="1" i="1" dirty="0">
                <a:solidFill>
                  <a:schemeClr val="accent6">
                    <a:lumMod val="75000"/>
                  </a:schemeClr>
                </a:solidFill>
                <a:latin typeface="Courier New" pitchFamily="49" charset="0"/>
                <a:cs typeface="Courier New" pitchFamily="49" charset="0"/>
              </a:rPr>
              <a:t> </a:t>
            </a:r>
            <a:r>
              <a:rPr lang="en-US" sz="2000" b="1" dirty="0">
                <a:solidFill>
                  <a:schemeClr val="accent6">
                    <a:lumMod val="75000"/>
                  </a:schemeClr>
                </a:solidFill>
                <a:latin typeface="Courier New" pitchFamily="49" charset="0"/>
                <a:cs typeface="Courier New" pitchFamily="49" charset="0"/>
              </a:rPr>
              <a:t>= </a:t>
            </a:r>
            <a:r>
              <a:rPr lang="en-US" sz="2000" b="1" i="1" dirty="0" err="1">
                <a:solidFill>
                  <a:schemeClr val="accent6">
                    <a:lumMod val="75000"/>
                  </a:schemeClr>
                </a:solidFill>
                <a:latin typeface="Courier New" pitchFamily="49" charset="0"/>
                <a:cs typeface="Courier New" pitchFamily="49" charset="0"/>
              </a:rPr>
              <a:t>selExpr</a:t>
            </a:r>
            <a:endParaRPr lang="en-GB" sz="2000" b="1" dirty="0">
              <a:solidFill>
                <a:schemeClr val="accent6">
                  <a:lumMod val="75000"/>
                </a:schemeClr>
              </a:solidFill>
              <a:latin typeface="Courier New" pitchFamily="49" charset="0"/>
              <a:cs typeface="Courier New" pitchFamily="49" charset="0"/>
            </a:endParaRPr>
          </a:p>
          <a:p>
            <a:pPr fontAlgn="auto">
              <a:spcBef>
                <a:spcPts val="0"/>
              </a:spcBef>
              <a:spcAft>
                <a:spcPts val="0"/>
              </a:spcAft>
              <a:defRPr/>
            </a:pPr>
            <a:r>
              <a:rPr lang="en-US" sz="2000" b="1" dirty="0">
                <a:solidFill>
                  <a:schemeClr val="accent6">
                    <a:lumMod val="75000"/>
                  </a:schemeClr>
                </a:solidFill>
                <a:latin typeface="Courier New" pitchFamily="49" charset="0"/>
                <a:cs typeface="Courier New" pitchFamily="49" charset="0"/>
              </a:rPr>
              <a:t>where </a:t>
            </a:r>
            <a:r>
              <a:rPr lang="en-US" sz="2000" b="1" i="1" dirty="0" err="1">
                <a:solidFill>
                  <a:schemeClr val="accent6">
                    <a:lumMod val="75000"/>
                  </a:schemeClr>
                </a:solidFill>
                <a:latin typeface="Courier New" pitchFamily="49" charset="0"/>
                <a:cs typeface="Courier New" pitchFamily="49" charset="0"/>
              </a:rPr>
              <a:t>predExpr</a:t>
            </a:r>
            <a:endParaRPr lang="en-GB" sz="2000" b="1" dirty="0">
              <a:solidFill>
                <a:schemeClr val="accent6">
                  <a:lumMod val="75000"/>
                </a:schemeClr>
              </a:solidFill>
              <a:latin typeface="Courier New" pitchFamily="49" charset="0"/>
              <a:cs typeface="Courier New" pitchFamily="49" charset="0"/>
            </a:endParaRPr>
          </a:p>
          <a:p>
            <a:pPr fontAlgn="auto">
              <a:spcBef>
                <a:spcPts val="0"/>
              </a:spcBef>
              <a:spcAft>
                <a:spcPts val="0"/>
              </a:spcAft>
              <a:defRPr/>
            </a:pPr>
            <a:r>
              <a:rPr lang="en-US" sz="2000" b="1" dirty="0" err="1">
                <a:solidFill>
                  <a:schemeClr val="accent6">
                    <a:lumMod val="75000"/>
                  </a:schemeClr>
                </a:solidFill>
                <a:latin typeface="Courier New" pitchFamily="49" charset="0"/>
                <a:cs typeface="Courier New" pitchFamily="49" charset="0"/>
              </a:rPr>
              <a:t>orderby</a:t>
            </a:r>
            <a:r>
              <a:rPr lang="en-US" sz="2000" b="1" dirty="0">
                <a:solidFill>
                  <a:schemeClr val="accent6">
                    <a:lumMod val="75000"/>
                  </a:schemeClr>
                </a:solidFill>
                <a:latin typeface="Courier New" pitchFamily="49" charset="0"/>
                <a:cs typeface="Courier New" pitchFamily="49" charset="0"/>
              </a:rPr>
              <a:t> (</a:t>
            </a:r>
            <a:r>
              <a:rPr lang="en-US" sz="2000" b="1" i="1" dirty="0" err="1">
                <a:solidFill>
                  <a:schemeClr val="accent6">
                    <a:lumMod val="75000"/>
                  </a:schemeClr>
                </a:solidFill>
                <a:latin typeface="Courier New" pitchFamily="49" charset="0"/>
                <a:cs typeface="Courier New" pitchFamily="49" charset="0"/>
              </a:rPr>
              <a:t>keyExpr</a:t>
            </a:r>
            <a:r>
              <a:rPr lang="en-US" sz="2000" b="1" i="1" dirty="0">
                <a:solidFill>
                  <a:schemeClr val="accent6">
                    <a:lumMod val="75000"/>
                  </a:schemeClr>
                </a:solidFill>
                <a:latin typeface="Courier New" pitchFamily="49" charset="0"/>
                <a:cs typeface="Courier New" pitchFamily="49" charset="0"/>
              </a:rPr>
              <a:t> </a:t>
            </a:r>
            <a:r>
              <a:rPr lang="en-US" sz="2000" b="1" dirty="0">
                <a:solidFill>
                  <a:schemeClr val="accent6">
                    <a:lumMod val="75000"/>
                  </a:schemeClr>
                </a:solidFill>
                <a:latin typeface="Courier New" pitchFamily="49" charset="0"/>
                <a:cs typeface="Courier New" pitchFamily="49" charset="0"/>
              </a:rPr>
              <a:t>(ascending | descending)?)*</a:t>
            </a:r>
            <a:endParaRPr lang="en-GB" sz="2000" b="1" dirty="0">
              <a:solidFill>
                <a:schemeClr val="accent6">
                  <a:lumMod val="75000"/>
                </a:schemeClr>
              </a:solidFill>
              <a:latin typeface="Courier New" pitchFamily="49" charset="0"/>
              <a:cs typeface="Courier New" pitchFamily="49" charset="0"/>
            </a:endParaRPr>
          </a:p>
          <a:p>
            <a:pPr fontAlgn="auto">
              <a:spcBef>
                <a:spcPts val="0"/>
              </a:spcBef>
              <a:spcAft>
                <a:spcPts val="0"/>
              </a:spcAft>
              <a:defRPr/>
            </a:pPr>
            <a:r>
              <a:rPr lang="en-US" sz="2000" b="1" dirty="0">
                <a:solidFill>
                  <a:schemeClr val="accent6">
                    <a:lumMod val="75000"/>
                  </a:schemeClr>
                </a:solidFill>
                <a:latin typeface="Courier New" pitchFamily="49" charset="0"/>
                <a:cs typeface="Courier New" pitchFamily="49" charset="0"/>
              </a:rPr>
              <a:t>select </a:t>
            </a:r>
            <a:r>
              <a:rPr lang="en-US" sz="2000" b="1" i="1" dirty="0" err="1">
                <a:solidFill>
                  <a:schemeClr val="accent6">
                    <a:lumMod val="75000"/>
                  </a:schemeClr>
                </a:solidFill>
                <a:latin typeface="Courier New" pitchFamily="49" charset="0"/>
                <a:cs typeface="Courier New" pitchFamily="49" charset="0"/>
              </a:rPr>
              <a:t>selExpr</a:t>
            </a:r>
            <a:endParaRPr lang="en-GB" sz="2000" b="1" dirty="0">
              <a:solidFill>
                <a:schemeClr val="accent6">
                  <a:lumMod val="75000"/>
                </a:schemeClr>
              </a:solidFill>
              <a:latin typeface="Courier New" pitchFamily="49" charset="0"/>
              <a:cs typeface="Courier New" pitchFamily="49" charset="0"/>
            </a:endParaRPr>
          </a:p>
          <a:p>
            <a:pPr fontAlgn="auto">
              <a:spcBef>
                <a:spcPts val="0"/>
              </a:spcBef>
              <a:spcAft>
                <a:spcPts val="0"/>
              </a:spcAft>
              <a:defRPr/>
            </a:pPr>
            <a:r>
              <a:rPr lang="en-US" sz="2000" b="1" dirty="0">
                <a:solidFill>
                  <a:schemeClr val="accent6">
                    <a:lumMod val="75000"/>
                  </a:schemeClr>
                </a:solidFill>
                <a:latin typeface="Courier New" pitchFamily="49" charset="0"/>
                <a:cs typeface="Courier New" pitchFamily="49" charset="0"/>
              </a:rPr>
              <a:t>group </a:t>
            </a:r>
            <a:r>
              <a:rPr lang="en-US" sz="2000" b="1" i="1" dirty="0" err="1">
                <a:solidFill>
                  <a:schemeClr val="accent6">
                    <a:lumMod val="75000"/>
                  </a:schemeClr>
                </a:solidFill>
                <a:latin typeface="Courier New" pitchFamily="49" charset="0"/>
                <a:cs typeface="Courier New" pitchFamily="49" charset="0"/>
              </a:rPr>
              <a:t>selExpr</a:t>
            </a:r>
            <a:r>
              <a:rPr lang="en-US" sz="2000" b="1" dirty="0">
                <a:solidFill>
                  <a:schemeClr val="accent6">
                    <a:lumMod val="75000"/>
                  </a:schemeClr>
                </a:solidFill>
                <a:latin typeface="Courier New" pitchFamily="49" charset="0"/>
                <a:cs typeface="Courier New" pitchFamily="49" charset="0"/>
              </a:rPr>
              <a:t> by </a:t>
            </a:r>
            <a:r>
              <a:rPr lang="en-US" sz="2000" b="1" i="1" dirty="0" err="1">
                <a:solidFill>
                  <a:schemeClr val="accent6">
                    <a:lumMod val="75000"/>
                  </a:schemeClr>
                </a:solidFill>
                <a:latin typeface="Courier New" pitchFamily="49" charset="0"/>
                <a:cs typeface="Courier New" pitchFamily="49" charset="0"/>
              </a:rPr>
              <a:t>keyExpr</a:t>
            </a:r>
            <a:r>
              <a:rPr lang="en-US" sz="2000" b="1" dirty="0">
                <a:solidFill>
                  <a:schemeClr val="accent6">
                    <a:lumMod val="75000"/>
                  </a:schemeClr>
                </a:solidFill>
                <a:latin typeface="Courier New" pitchFamily="49" charset="0"/>
                <a:cs typeface="Courier New" pitchFamily="49" charset="0"/>
              </a:rPr>
              <a:t> </a:t>
            </a:r>
            <a:endParaRPr lang="en-GB" sz="2000" b="1" dirty="0">
              <a:solidFill>
                <a:schemeClr val="accent6">
                  <a:lumMod val="75000"/>
                </a:schemeClr>
              </a:solidFill>
              <a:latin typeface="Courier New" pitchFamily="49" charset="0"/>
              <a:cs typeface="Courier New" pitchFamily="49" charset="0"/>
            </a:endParaRPr>
          </a:p>
          <a:p>
            <a:pPr fontAlgn="auto">
              <a:spcBef>
                <a:spcPts val="0"/>
              </a:spcBef>
              <a:spcAft>
                <a:spcPts val="0"/>
              </a:spcAft>
              <a:defRPr/>
            </a:pPr>
            <a:r>
              <a:rPr lang="en-US" sz="2000" b="1" dirty="0">
                <a:solidFill>
                  <a:schemeClr val="accent6">
                    <a:lumMod val="75000"/>
                  </a:schemeClr>
                </a:solidFill>
                <a:latin typeface="Courier New" pitchFamily="49" charset="0"/>
                <a:cs typeface="Courier New" pitchFamily="49" charset="0"/>
              </a:rPr>
              <a:t>into </a:t>
            </a:r>
            <a:r>
              <a:rPr lang="en-US" sz="2000" b="1" i="1" dirty="0" err="1">
                <a:solidFill>
                  <a:schemeClr val="accent6">
                    <a:lumMod val="75000"/>
                  </a:schemeClr>
                </a:solidFill>
                <a:latin typeface="Courier New" pitchFamily="49" charset="0"/>
                <a:cs typeface="Courier New" pitchFamily="49" charset="0"/>
              </a:rPr>
              <a:t>itemName</a:t>
            </a:r>
            <a:r>
              <a:rPr lang="en-US" sz="2000" b="1" i="1" dirty="0">
                <a:solidFill>
                  <a:schemeClr val="accent6">
                    <a:lumMod val="75000"/>
                  </a:schemeClr>
                </a:solidFill>
                <a:latin typeface="Courier New" pitchFamily="49" charset="0"/>
                <a:cs typeface="Courier New" pitchFamily="49" charset="0"/>
              </a:rPr>
              <a:t> query-body</a:t>
            </a:r>
            <a:endParaRPr lang="en-GB" sz="2000" b="1" dirty="0">
              <a:solidFill>
                <a:schemeClr val="accent6">
                  <a:lumMod val="75000"/>
                </a:schemeClr>
              </a:solidFill>
              <a:latin typeface="Courier New" pitchFamily="49" charset="0"/>
              <a:cs typeface="Courier New" pitchFamily="49" charset="0"/>
            </a:endParaRPr>
          </a:p>
          <a:p>
            <a:pPr fontAlgn="auto">
              <a:spcBef>
                <a:spcPts val="0"/>
              </a:spcBef>
              <a:spcAft>
                <a:spcPts val="0"/>
              </a:spcAft>
              <a:defRPr/>
            </a:pPr>
            <a:endParaRPr lang="en-GB" dirty="0"/>
          </a:p>
        </p:txBody>
      </p:sp>
    </p:spTree>
    <p:extLst>
      <p:ext uri="{BB962C8B-B14F-4D97-AF65-F5344CB8AC3E}">
        <p14:creationId xmlns:p14="http://schemas.microsoft.com/office/powerpoint/2010/main" val="3280489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vi-VN" b="1" smtClean="0"/>
              <a:t>DataGridView control</a:t>
            </a:r>
          </a:p>
        </p:txBody>
      </p:sp>
      <p:sp>
        <p:nvSpPr>
          <p:cNvPr id="3277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spcBef>
                <a:spcPct val="0"/>
              </a:spcBef>
              <a:buFontTx/>
              <a:buNone/>
            </a:pPr>
            <a:fld id="{BC69CA62-CBFE-480A-B811-CCBA3FA901E2}" type="slidenum">
              <a:rPr lang="en-US" altLang="vi-VN" sz="1400" smtClean="0">
                <a:solidFill>
                  <a:schemeClr val="accent1"/>
                </a:solidFill>
              </a:rPr>
              <a:pPr>
                <a:spcBef>
                  <a:spcPct val="0"/>
                </a:spcBef>
                <a:buFontTx/>
                <a:buNone/>
              </a:pPr>
              <a:t>4</a:t>
            </a:fld>
            <a:endParaRPr lang="en-US" altLang="vi-VN" sz="1400" smtClean="0">
              <a:solidFill>
                <a:schemeClr val="accent1"/>
              </a:solidFill>
            </a:endParaRPr>
          </a:p>
        </p:txBody>
      </p:sp>
      <p:pic>
        <p:nvPicPr>
          <p:cNvPr id="32771" name="Content Placeholder 3" descr="PPTC4.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5598811" y="4846415"/>
            <a:ext cx="2713037" cy="1978025"/>
          </a:xfrm>
        </p:spPr>
      </p:pic>
      <p:pic>
        <p:nvPicPr>
          <p:cNvPr id="32772" name="Picture 4" descr="PPTC6.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106132"/>
            <a:ext cx="64008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8" descr="PPT10.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19387" y="4959256"/>
            <a:ext cx="2157413"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Title 615425"/>
          <p:cNvSpPr>
            <a:spLocks noGrp="1" noChangeArrowheads="1"/>
          </p:cNvSpPr>
          <p:nvPr>
            <p:ph type="title"/>
          </p:nvPr>
        </p:nvSpPr>
        <p:spPr/>
        <p:txBody>
          <a:bodyPr>
            <a:normAutofit fontScale="90000"/>
          </a:bodyPr>
          <a:lstStyle/>
          <a:p>
            <a:pPr defTabSz="914363" fontAlgn="auto">
              <a:spcAft>
                <a:spcPts val="0"/>
              </a:spcAft>
              <a:defRPr/>
            </a:pPr>
            <a:r>
              <a:t>LINQ </a:t>
            </a:r>
            <a:r>
              <a:rPr sz="3200"/>
              <a:t> </a:t>
            </a:r>
            <a:r>
              <a:t>Architecture</a:t>
            </a:r>
            <a:endParaRPr/>
          </a:p>
        </p:txBody>
      </p:sp>
      <p:grpSp>
        <p:nvGrpSpPr>
          <p:cNvPr id="44035" name="Group 57"/>
          <p:cNvGrpSpPr>
            <a:grpSpLocks/>
          </p:cNvGrpSpPr>
          <p:nvPr/>
        </p:nvGrpSpPr>
        <p:grpSpPr bwMode="auto">
          <a:xfrm>
            <a:off x="479425" y="2540000"/>
            <a:ext cx="8131175" cy="2352675"/>
            <a:chOff x="478659" y="2476874"/>
            <a:chExt cx="8131941" cy="2857129"/>
          </a:xfrm>
        </p:grpSpPr>
        <p:sp>
          <p:nvSpPr>
            <p:cNvPr id="96" name="Rounded Rectangle 7185"/>
            <p:cNvSpPr>
              <a:spLocks noChangeArrowheads="1"/>
            </p:cNvSpPr>
            <p:nvPr/>
          </p:nvSpPr>
          <p:spPr bwMode="auto">
            <a:xfrm>
              <a:off x="482600" y="2550130"/>
              <a:ext cx="8128000" cy="2783873"/>
            </a:xfrm>
            <a:prstGeom prst="roundRect">
              <a:avLst>
                <a:gd name="adj" fmla="val 9375"/>
              </a:avLst>
            </a:prstGeom>
            <a:solidFill>
              <a:srgbClr val="004F8A"/>
            </a:solidFill>
            <a:ln>
              <a:noFill/>
              <a:headEnd type="none" w="sm" len="sm"/>
              <a:tailEnd type="none" w="sm" len="sm"/>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lstStyle/>
            <a:p>
              <a:pPr fontAlgn="auto">
                <a:spcAft>
                  <a:spcPts val="0"/>
                </a:spcAft>
                <a:defRPr/>
              </a:pPr>
              <a:endParaRPr lang="en-US" sz="3200" kern="0">
                <a:solidFill>
                  <a:srgbClr val="FFFFFF"/>
                </a:solidFill>
                <a:effectLst>
                  <a:outerShdw blurRad="38100" dist="38100" dir="2700000" algn="tl">
                    <a:srgbClr val="000000"/>
                  </a:outerShdw>
                </a:effectLst>
                <a:latin typeface="Segoe"/>
                <a:cs typeface="+mn-cs"/>
              </a:endParaRPr>
            </a:p>
          </p:txBody>
        </p:sp>
        <p:sp>
          <p:nvSpPr>
            <p:cNvPr id="97" name="TextBox 96"/>
            <p:cNvSpPr txBox="1">
              <a:spLocks noChangeArrowheads="1"/>
            </p:cNvSpPr>
            <p:nvPr/>
          </p:nvSpPr>
          <p:spPr bwMode="auto">
            <a:xfrm>
              <a:off x="478659" y="2476874"/>
              <a:ext cx="8001754" cy="709463"/>
            </a:xfrm>
            <a:prstGeom prst="rect">
              <a:avLst/>
            </a:prstGeom>
            <a:noFill/>
            <a:ln w="12700" cap="flat" cmpd="sng" algn="ctr">
              <a:noFill/>
              <a:prstDash val="solid"/>
              <a:miter lim="800000"/>
              <a:headEnd type="none" w="med" len="med"/>
              <a:tailEnd type="none" w="med" len="med"/>
            </a:ln>
            <a:effectLst/>
          </p:spPr>
          <p:txBody>
            <a:bodyPr lIns="182880" tIns="137160" rIns="182880" bIns="137160">
              <a:spAutoFit/>
            </a:bodyPr>
            <a:lstStyle/>
            <a:p>
              <a:pPr fontAlgn="auto">
                <a:spcAft>
                  <a:spcPts val="0"/>
                </a:spcAft>
                <a:defRPr/>
              </a:pPr>
              <a:r>
                <a:rPr lang="en-US" sz="2000" kern="0" dirty="0">
                  <a:effectLst>
                    <a:outerShdw blurRad="38100" dist="38100" dir="2700000" algn="tl">
                      <a:srgbClr val="000000"/>
                    </a:outerShdw>
                  </a:effectLst>
                  <a:latin typeface="+mn-lt"/>
                  <a:cs typeface="+mn-cs"/>
                </a:rPr>
                <a:t>LINQ-enabled data sources</a:t>
              </a:r>
              <a:endParaRPr lang="en-US" sz="1400" kern="0" dirty="0">
                <a:latin typeface="Arial" charset="0"/>
                <a:cs typeface="+mn-cs"/>
              </a:endParaRPr>
            </a:p>
          </p:txBody>
        </p:sp>
      </p:grpSp>
      <p:sp>
        <p:nvSpPr>
          <p:cNvPr id="98" name="Rounded Rectangle 97"/>
          <p:cNvSpPr>
            <a:spLocks noChangeArrowheads="1"/>
          </p:cNvSpPr>
          <p:nvPr/>
        </p:nvSpPr>
        <p:spPr bwMode="auto">
          <a:xfrm>
            <a:off x="638175" y="3581400"/>
            <a:ext cx="1419225" cy="942975"/>
          </a:xfrm>
          <a:prstGeom prst="roundRect">
            <a:avLst>
              <a:gd name="adj" fmla="val 16667"/>
            </a:avLst>
          </a:prstGeom>
          <a:solidFill>
            <a:srgbClr val="C00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LINQ </a:t>
            </a:r>
            <a:endParaRPr lang="en-US" sz="1600" kern="0" dirty="0">
              <a:solidFill>
                <a:srgbClr val="FFFFFF"/>
              </a:solidFill>
              <a:latin typeface="Arial" charset="0"/>
              <a:cs typeface="+mn-cs"/>
            </a:endParaRPr>
          </a:p>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To Objects</a:t>
            </a:r>
            <a:endParaRPr lang="en-US" sz="1400" kern="0" dirty="0">
              <a:solidFill>
                <a:srgbClr val="FFFFFF"/>
              </a:solidFill>
              <a:latin typeface="Arial" charset="0"/>
              <a:cs typeface="+mn-cs"/>
            </a:endParaRPr>
          </a:p>
        </p:txBody>
      </p:sp>
      <p:sp>
        <p:nvSpPr>
          <p:cNvPr id="99" name="Rounded Rectangle 98"/>
          <p:cNvSpPr>
            <a:spLocks noChangeArrowheads="1"/>
          </p:cNvSpPr>
          <p:nvPr/>
        </p:nvSpPr>
        <p:spPr bwMode="auto">
          <a:xfrm>
            <a:off x="7059613" y="3565525"/>
            <a:ext cx="1420812" cy="882650"/>
          </a:xfrm>
          <a:prstGeom prst="roundRect">
            <a:avLst>
              <a:gd name="adj" fmla="val 16667"/>
            </a:avLst>
          </a:prstGeom>
          <a:solidFill>
            <a:srgbClr val="00206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LINQ </a:t>
            </a:r>
          </a:p>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To XML</a:t>
            </a:r>
          </a:p>
        </p:txBody>
      </p:sp>
      <p:grpSp>
        <p:nvGrpSpPr>
          <p:cNvPr id="44042" name="Group 51"/>
          <p:cNvGrpSpPr>
            <a:grpSpLocks/>
          </p:cNvGrpSpPr>
          <p:nvPr/>
        </p:nvGrpSpPr>
        <p:grpSpPr bwMode="auto">
          <a:xfrm>
            <a:off x="2154238" y="3001963"/>
            <a:ext cx="4829175" cy="1684337"/>
            <a:chOff x="2151783" y="3001374"/>
            <a:chExt cx="4779142" cy="2168890"/>
          </a:xfrm>
        </p:grpSpPr>
        <p:sp>
          <p:nvSpPr>
            <p:cNvPr id="101" name="Rounded Rectangle 100"/>
            <p:cNvSpPr>
              <a:spLocks noChangeArrowheads="1"/>
            </p:cNvSpPr>
            <p:nvPr/>
          </p:nvSpPr>
          <p:spPr bwMode="auto">
            <a:xfrm>
              <a:off x="2151783" y="3085525"/>
              <a:ext cx="4779142" cy="2084739"/>
            </a:xfrm>
            <a:prstGeom prst="roundRect">
              <a:avLst>
                <a:gd name="adj" fmla="val 9375"/>
              </a:avLst>
            </a:prstGeom>
            <a:solidFill>
              <a:srgbClr val="009E47">
                <a:alpha val="38000"/>
              </a:srgbClr>
            </a:solidFill>
            <a:ln>
              <a:noFill/>
              <a:prstDash val="dash"/>
              <a:headEnd type="none" w="sm" len="sm"/>
              <a:tailEnd type="none" w="sm" len="sm"/>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lstStyle/>
            <a:p>
              <a:pPr fontAlgn="auto">
                <a:spcAft>
                  <a:spcPts val="0"/>
                </a:spcAft>
                <a:defRPr/>
              </a:pPr>
              <a:endParaRPr lang="en-US" sz="3200" kern="0">
                <a:solidFill>
                  <a:srgbClr val="FFFFFF"/>
                </a:solidFill>
                <a:effectLst>
                  <a:outerShdw blurRad="38100" dist="38100" dir="2700000" algn="tl">
                    <a:srgbClr val="000000"/>
                  </a:outerShdw>
                </a:effectLst>
                <a:latin typeface="Segoe"/>
                <a:cs typeface="+mn-cs"/>
              </a:endParaRPr>
            </a:p>
          </p:txBody>
        </p:sp>
        <p:sp>
          <p:nvSpPr>
            <p:cNvPr id="102" name="TextBox 101"/>
            <p:cNvSpPr txBox="1">
              <a:spLocks noChangeArrowheads="1"/>
            </p:cNvSpPr>
            <p:nvPr/>
          </p:nvSpPr>
          <p:spPr bwMode="auto">
            <a:xfrm>
              <a:off x="2151783" y="3001374"/>
              <a:ext cx="4779142" cy="713423"/>
            </a:xfrm>
            <a:prstGeom prst="rect">
              <a:avLst/>
            </a:prstGeom>
            <a:noFill/>
            <a:ln w="12700" cap="flat" cmpd="sng" algn="ctr">
              <a:noFill/>
              <a:prstDash val="solid"/>
              <a:miter lim="800000"/>
              <a:headEnd type="none" w="med" len="med"/>
              <a:tailEnd type="none" w="med" len="med"/>
            </a:ln>
            <a:effectLst/>
          </p:spPr>
          <p:txBody>
            <a:bodyPr lIns="182880" tIns="137160" rIns="182880" bIns="137160">
              <a:spAutoFit/>
            </a:bodyPr>
            <a:lstStyle/>
            <a:p>
              <a:pPr fontAlgn="auto">
                <a:spcAft>
                  <a:spcPts val="0"/>
                </a:spcAft>
                <a:defRPr/>
              </a:pPr>
              <a:r>
                <a:rPr lang="en-US" kern="0" dirty="0">
                  <a:effectLst>
                    <a:outerShdw blurRad="38100" dist="38100" dir="2700000" algn="tl">
                      <a:srgbClr val="000000"/>
                    </a:outerShdw>
                  </a:effectLst>
                  <a:latin typeface="+mn-lt"/>
                  <a:cs typeface="+mn-cs"/>
                </a:rPr>
                <a:t>LINQ-enabled ADO.NET</a:t>
              </a:r>
              <a:endParaRPr lang="en-US" sz="1400" kern="0" dirty="0">
                <a:latin typeface="Arial" charset="0"/>
                <a:cs typeface="+mn-cs"/>
              </a:endParaRPr>
            </a:p>
          </p:txBody>
        </p:sp>
      </p:grpSp>
      <p:sp>
        <p:nvSpPr>
          <p:cNvPr id="103" name="Rounded Rectangle 102"/>
          <p:cNvSpPr>
            <a:spLocks noChangeArrowheads="1"/>
          </p:cNvSpPr>
          <p:nvPr/>
        </p:nvSpPr>
        <p:spPr bwMode="auto">
          <a:xfrm>
            <a:off x="3425825" y="1025525"/>
            <a:ext cx="2209800" cy="609600"/>
          </a:xfrm>
          <a:prstGeom prst="roundRect">
            <a:avLst>
              <a:gd name="adj" fmla="val 16667"/>
            </a:avLst>
          </a:prstGeom>
          <a:gradFill rotWithShape="1">
            <a:gsLst>
              <a:gs pos="0">
                <a:srgbClr val="87BB59">
                  <a:shade val="51000"/>
                  <a:satMod val="130000"/>
                </a:srgbClr>
              </a:gs>
              <a:gs pos="80000">
                <a:srgbClr val="87BB59">
                  <a:shade val="93000"/>
                  <a:satMod val="130000"/>
                </a:srgbClr>
              </a:gs>
              <a:gs pos="100000">
                <a:srgbClr val="87BB59">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2000" kern="0">
                <a:solidFill>
                  <a:srgbClr val="FFFFFF"/>
                </a:solidFill>
                <a:effectLst>
                  <a:outerShdw blurRad="38100" dist="38100" dir="2700000" algn="tl">
                    <a:srgbClr val="000000"/>
                  </a:outerShdw>
                </a:effectLst>
                <a:latin typeface="Segoe"/>
                <a:cs typeface="+mn-cs"/>
              </a:rPr>
              <a:t>Visual Basic</a:t>
            </a:r>
            <a:endParaRPr lang="en-US" kern="0">
              <a:solidFill>
                <a:srgbClr val="FFFFFF"/>
              </a:solidFill>
              <a:effectLst>
                <a:outerShdw blurRad="38100" dist="38100" dir="2700000" algn="tl">
                  <a:srgbClr val="000000"/>
                </a:outerShdw>
              </a:effectLst>
              <a:latin typeface="Segoe"/>
              <a:cs typeface="+mn-cs"/>
            </a:endParaRPr>
          </a:p>
        </p:txBody>
      </p:sp>
      <p:sp>
        <p:nvSpPr>
          <p:cNvPr id="104" name="Rounded Rectangle 103"/>
          <p:cNvSpPr>
            <a:spLocks noChangeArrowheads="1"/>
          </p:cNvSpPr>
          <p:nvPr/>
        </p:nvSpPr>
        <p:spPr bwMode="auto">
          <a:xfrm>
            <a:off x="6291263" y="1025525"/>
            <a:ext cx="2209800" cy="609600"/>
          </a:xfrm>
          <a:prstGeom prst="roundRect">
            <a:avLst>
              <a:gd name="adj" fmla="val 16667"/>
            </a:avLst>
          </a:prstGeom>
          <a:gradFill rotWithShape="1">
            <a:gsLst>
              <a:gs pos="0">
                <a:srgbClr val="87BB59">
                  <a:shade val="51000"/>
                  <a:satMod val="130000"/>
                </a:srgbClr>
              </a:gs>
              <a:gs pos="80000">
                <a:srgbClr val="87BB59">
                  <a:shade val="93000"/>
                  <a:satMod val="130000"/>
                </a:srgbClr>
              </a:gs>
              <a:gs pos="100000">
                <a:srgbClr val="87BB59">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2000" kern="0" dirty="0">
                <a:solidFill>
                  <a:srgbClr val="FFFFFF"/>
                </a:solidFill>
                <a:effectLst>
                  <a:outerShdw blurRad="38100" dist="38100" dir="2700000" algn="tl">
                    <a:srgbClr val="000000"/>
                  </a:outerShdw>
                </a:effectLst>
                <a:latin typeface="Segoe"/>
                <a:cs typeface="+mn-cs"/>
              </a:rPr>
              <a:t>Others</a:t>
            </a:r>
            <a:endParaRPr lang="en-US" kern="0" dirty="0">
              <a:solidFill>
                <a:srgbClr val="FFFFFF"/>
              </a:solidFill>
              <a:effectLst>
                <a:outerShdw blurRad="38100" dist="38100" dir="2700000" algn="tl">
                  <a:srgbClr val="000000"/>
                </a:outerShdw>
              </a:effectLst>
              <a:latin typeface="Segoe"/>
              <a:cs typeface="+mn-cs"/>
            </a:endParaRPr>
          </a:p>
        </p:txBody>
      </p:sp>
      <p:sp>
        <p:nvSpPr>
          <p:cNvPr id="105" name="Rounded Rectangle 104"/>
          <p:cNvSpPr>
            <a:spLocks noChangeArrowheads="1"/>
          </p:cNvSpPr>
          <p:nvPr/>
        </p:nvSpPr>
        <p:spPr bwMode="auto">
          <a:xfrm>
            <a:off x="5438775" y="3575050"/>
            <a:ext cx="1419225" cy="920750"/>
          </a:xfrm>
          <a:prstGeom prst="roundRect">
            <a:avLst>
              <a:gd name="adj" fmla="val 16667"/>
            </a:avLst>
          </a:prstGeom>
          <a:solidFill>
            <a:srgbClr val="00206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LINQ </a:t>
            </a:r>
          </a:p>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To Entities</a:t>
            </a:r>
          </a:p>
        </p:txBody>
      </p:sp>
      <p:sp>
        <p:nvSpPr>
          <p:cNvPr id="106" name="Rounded Rectangle 105"/>
          <p:cNvSpPr>
            <a:spLocks noChangeArrowheads="1"/>
          </p:cNvSpPr>
          <p:nvPr/>
        </p:nvSpPr>
        <p:spPr bwMode="auto">
          <a:xfrm>
            <a:off x="3870325" y="3557589"/>
            <a:ext cx="1419225" cy="976312"/>
          </a:xfrm>
          <a:prstGeom prst="roundRect">
            <a:avLst>
              <a:gd name="adj" fmla="val 16667"/>
            </a:avLst>
          </a:prstGeom>
          <a:solidFill>
            <a:srgbClr val="00206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LINQ </a:t>
            </a:r>
          </a:p>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To SQL</a:t>
            </a:r>
          </a:p>
        </p:txBody>
      </p:sp>
      <p:sp>
        <p:nvSpPr>
          <p:cNvPr id="107" name="Rounded Rectangle 106"/>
          <p:cNvSpPr>
            <a:spLocks noChangeArrowheads="1"/>
          </p:cNvSpPr>
          <p:nvPr/>
        </p:nvSpPr>
        <p:spPr bwMode="auto">
          <a:xfrm>
            <a:off x="2312988" y="3559175"/>
            <a:ext cx="1420812" cy="955675"/>
          </a:xfrm>
          <a:prstGeom prst="roundRect">
            <a:avLst>
              <a:gd name="adj" fmla="val 16667"/>
            </a:avLst>
          </a:prstGeom>
          <a:solidFill>
            <a:srgbClr val="00206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LINQ </a:t>
            </a:r>
          </a:p>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To Datasets</a:t>
            </a:r>
          </a:p>
        </p:txBody>
      </p:sp>
      <p:sp>
        <p:nvSpPr>
          <p:cNvPr id="108" name="Rounded Rectangle 107"/>
          <p:cNvSpPr>
            <a:spLocks noChangeArrowheads="1"/>
          </p:cNvSpPr>
          <p:nvPr/>
        </p:nvSpPr>
        <p:spPr bwMode="auto">
          <a:xfrm>
            <a:off x="479425" y="1782769"/>
            <a:ext cx="8004175" cy="609600"/>
          </a:xfrm>
          <a:prstGeom prst="roundRect">
            <a:avLst>
              <a:gd name="adj" fmla="val 16667"/>
            </a:avLst>
          </a:prstGeom>
          <a:solidFill>
            <a:srgbClr val="FB1705"/>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0" fontAlgn="auto" hangingPunct="0">
              <a:spcAft>
                <a:spcPts val="0"/>
              </a:spcAft>
              <a:defRPr/>
            </a:pPr>
            <a:r>
              <a:rPr lang="en-US" sz="2000" kern="0">
                <a:solidFill>
                  <a:srgbClr val="FFFFFF"/>
                </a:solidFill>
                <a:effectLst>
                  <a:outerShdw blurRad="38100" dist="38100" dir="2700000" algn="tl">
                    <a:srgbClr val="000000"/>
                  </a:outerShdw>
                </a:effectLst>
                <a:latin typeface="Segoe"/>
                <a:cs typeface="+mn-cs"/>
              </a:rPr>
              <a:t>.Net Language Integrated Query (LINQ)</a:t>
            </a:r>
          </a:p>
        </p:txBody>
      </p:sp>
      <p:sp>
        <p:nvSpPr>
          <p:cNvPr id="109" name="Rounded Rectangle 108"/>
          <p:cNvSpPr>
            <a:spLocks noChangeArrowheads="1"/>
          </p:cNvSpPr>
          <p:nvPr/>
        </p:nvSpPr>
        <p:spPr bwMode="auto">
          <a:xfrm>
            <a:off x="479425" y="1025525"/>
            <a:ext cx="2209800" cy="609600"/>
          </a:xfrm>
          <a:prstGeom prst="roundRect">
            <a:avLst>
              <a:gd name="adj" fmla="val 16667"/>
            </a:avLst>
          </a:prstGeom>
          <a:gradFill rotWithShape="1">
            <a:gsLst>
              <a:gs pos="0">
                <a:srgbClr val="87BB59">
                  <a:shade val="51000"/>
                  <a:satMod val="130000"/>
                </a:srgbClr>
              </a:gs>
              <a:gs pos="80000">
                <a:srgbClr val="87BB59">
                  <a:shade val="93000"/>
                  <a:satMod val="130000"/>
                </a:srgbClr>
              </a:gs>
              <a:gs pos="100000">
                <a:srgbClr val="87BB59">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2000" kern="0" dirty="0">
                <a:solidFill>
                  <a:srgbClr val="FFFFFF"/>
                </a:solidFill>
                <a:effectLst>
                  <a:outerShdw blurRad="38100" dist="38100" dir="2700000" algn="tl">
                    <a:srgbClr val="000000"/>
                  </a:outerShdw>
                </a:effectLst>
                <a:latin typeface="Segoe"/>
                <a:cs typeface="+mn-cs"/>
              </a:rPr>
              <a:t>Visual C#</a:t>
            </a:r>
            <a:endParaRPr lang="en-US" kern="0" dirty="0">
              <a:solidFill>
                <a:srgbClr val="FFFFFF"/>
              </a:solidFill>
              <a:effectLst>
                <a:outerShdw blurRad="38100" dist="38100" dir="2700000" algn="tl">
                  <a:srgbClr val="000000"/>
                </a:outerShdw>
              </a:effectLst>
              <a:latin typeface="Segoe"/>
              <a:cs typeface="+mn-cs"/>
            </a:endParaRPr>
          </a:p>
        </p:txBody>
      </p:sp>
      <p:grpSp>
        <p:nvGrpSpPr>
          <p:cNvPr id="44064" name="Group 24"/>
          <p:cNvGrpSpPr>
            <a:grpSpLocks/>
          </p:cNvGrpSpPr>
          <p:nvPr/>
        </p:nvGrpSpPr>
        <p:grpSpPr bwMode="auto">
          <a:xfrm>
            <a:off x="479425" y="5040313"/>
            <a:ext cx="8159750" cy="1620837"/>
            <a:chOff x="376517" y="4912658"/>
            <a:chExt cx="7333130" cy="1620970"/>
          </a:xfrm>
        </p:grpSpPr>
        <p:sp>
          <p:nvSpPr>
            <p:cNvPr id="111" name="Rounded Rectangle 110"/>
            <p:cNvSpPr/>
            <p:nvPr/>
          </p:nvSpPr>
          <p:spPr bwMode="auto">
            <a:xfrm>
              <a:off x="376517" y="4912658"/>
              <a:ext cx="7333130" cy="1620970"/>
            </a:xfrm>
            <a:prstGeom prst="roundRect">
              <a:avLst>
                <a:gd name="adj" fmla="val 14135"/>
              </a:avLst>
            </a:prstGeom>
            <a:solidFill>
              <a:srgbClr val="0070C0"/>
            </a:solidFill>
            <a:ln w="25400" cap="flat" cmpd="sng" algn="ctr">
              <a:noFill/>
              <a:prstDash val="soli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numCol="2" anchor="ctr">
              <a:spAutoFit/>
            </a:bodyPr>
            <a:lstStyle/>
            <a:p>
              <a:pPr marL="0" lvl="3" fontAlgn="auto">
                <a:spcBef>
                  <a:spcPts val="0"/>
                </a:spcBef>
                <a:spcAft>
                  <a:spcPts val="0"/>
                </a:spcAft>
                <a:defRPr/>
              </a:pPr>
              <a:endParaRPr lang="en-US" kern="0" dirty="0">
                <a:solidFill>
                  <a:srgbClr val="FFFFFF"/>
                </a:solidFill>
                <a:latin typeface="Segoe" pitchFamily="34" charset="0"/>
                <a:cs typeface="+mn-cs"/>
              </a:endParaRPr>
            </a:p>
            <a:p>
              <a:pPr fontAlgn="auto">
                <a:spcBef>
                  <a:spcPts val="0"/>
                </a:spcBef>
                <a:spcAft>
                  <a:spcPts val="0"/>
                </a:spcAft>
                <a:buFont typeface="Arial" pitchFamily="34" charset="0"/>
                <a:buChar char="•"/>
                <a:defRPr/>
              </a:pPr>
              <a:endParaRPr lang="en-US" kern="0" dirty="0">
                <a:solidFill>
                  <a:srgbClr val="FFFFFF"/>
                </a:solidFill>
                <a:latin typeface="Segoe" pitchFamily="34" charset="0"/>
                <a:cs typeface="+mn-cs"/>
              </a:endParaRPr>
            </a:p>
            <a:p>
              <a:pPr fontAlgn="auto">
                <a:spcBef>
                  <a:spcPts val="0"/>
                </a:spcBef>
                <a:spcAft>
                  <a:spcPts val="0"/>
                </a:spcAft>
                <a:buFont typeface="Arial" pitchFamily="34" charset="0"/>
                <a:buChar char="•"/>
                <a:defRPr/>
              </a:pPr>
              <a:endParaRPr lang="en-US" kern="0" dirty="0">
                <a:solidFill>
                  <a:srgbClr val="FFFFFF"/>
                </a:solidFill>
                <a:latin typeface="Segoe" pitchFamily="34" charset="0"/>
                <a:cs typeface="+mn-cs"/>
              </a:endParaRPr>
            </a:p>
            <a:p>
              <a:pPr fontAlgn="auto">
                <a:spcBef>
                  <a:spcPts val="0"/>
                </a:spcBef>
                <a:spcAft>
                  <a:spcPts val="0"/>
                </a:spcAft>
                <a:buFont typeface="Arial" pitchFamily="34" charset="0"/>
                <a:buChar char="•"/>
                <a:defRPr/>
              </a:pPr>
              <a:endParaRPr lang="en-US" kern="0" dirty="0">
                <a:solidFill>
                  <a:srgbClr val="FFFFFF"/>
                </a:solidFill>
                <a:latin typeface="Segoe" pitchFamily="34" charset="0"/>
                <a:cs typeface="+mn-cs"/>
              </a:endParaRPr>
            </a:p>
            <a:p>
              <a:pPr fontAlgn="auto">
                <a:spcBef>
                  <a:spcPts val="0"/>
                </a:spcBef>
                <a:spcAft>
                  <a:spcPts val="0"/>
                </a:spcAft>
                <a:buFont typeface="Arial" pitchFamily="34" charset="0"/>
                <a:buChar char="•"/>
                <a:defRPr/>
              </a:pPr>
              <a:endParaRPr lang="en-US" kern="0" dirty="0">
                <a:solidFill>
                  <a:srgbClr val="FFFFFF"/>
                </a:solidFill>
                <a:latin typeface="Segoe" pitchFamily="34" charset="0"/>
                <a:cs typeface="+mn-cs"/>
              </a:endParaRPr>
            </a:p>
          </p:txBody>
        </p:sp>
        <p:grpSp>
          <p:nvGrpSpPr>
            <p:cNvPr id="44066" name="Group 37"/>
            <p:cNvGrpSpPr>
              <a:grpSpLocks/>
            </p:cNvGrpSpPr>
            <p:nvPr/>
          </p:nvGrpSpPr>
          <p:grpSpPr bwMode="auto">
            <a:xfrm>
              <a:off x="685799" y="5145739"/>
              <a:ext cx="1539874" cy="1319173"/>
              <a:chOff x="520619" y="5407734"/>
              <a:chExt cx="1539558" cy="1319311"/>
            </a:xfrm>
          </p:grpSpPr>
          <p:grpSp>
            <p:nvGrpSpPr>
              <p:cNvPr id="44080" name="Group 36"/>
              <p:cNvGrpSpPr>
                <a:grpSpLocks/>
              </p:cNvGrpSpPr>
              <p:nvPr/>
            </p:nvGrpSpPr>
            <p:grpSpPr bwMode="auto">
              <a:xfrm>
                <a:off x="865036" y="5407734"/>
                <a:ext cx="842789" cy="612839"/>
                <a:chOff x="865036" y="5216540"/>
                <a:chExt cx="842789" cy="612839"/>
              </a:xfrm>
            </p:grpSpPr>
            <p:sp>
              <p:nvSpPr>
                <p:cNvPr id="124" name="Oval 123"/>
                <p:cNvSpPr>
                  <a:spLocks noChangeArrowheads="1"/>
                </p:cNvSpPr>
                <p:nvPr/>
              </p:nvSpPr>
              <p:spPr bwMode="auto">
                <a:xfrm>
                  <a:off x="1161837" y="5216540"/>
                  <a:ext cx="249187" cy="238150"/>
                </a:xfrm>
                <a:prstGeom prst="ellipse">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5400"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endParaRPr lang="en-US" kern="0">
                    <a:solidFill>
                      <a:sysClr val="windowText" lastClr="000000"/>
                    </a:solidFill>
                    <a:latin typeface="Arial" charset="0"/>
                    <a:cs typeface="+mn-cs"/>
                  </a:endParaRPr>
                </a:p>
              </p:txBody>
            </p:sp>
            <p:sp>
              <p:nvSpPr>
                <p:cNvPr id="125" name="Oval 124"/>
                <p:cNvSpPr>
                  <a:spLocks noChangeArrowheads="1"/>
                </p:cNvSpPr>
                <p:nvPr/>
              </p:nvSpPr>
              <p:spPr bwMode="auto">
                <a:xfrm>
                  <a:off x="865036" y="5591229"/>
                  <a:ext cx="247599" cy="238150"/>
                </a:xfrm>
                <a:prstGeom prst="ellipse">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5400"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endParaRPr lang="en-US" kern="0">
                    <a:solidFill>
                      <a:sysClr val="windowText" lastClr="000000"/>
                    </a:solidFill>
                    <a:latin typeface="Arial" charset="0"/>
                    <a:cs typeface="+mn-cs"/>
                  </a:endParaRPr>
                </a:p>
              </p:txBody>
            </p:sp>
            <p:sp>
              <p:nvSpPr>
                <p:cNvPr id="126" name="Oval 125"/>
                <p:cNvSpPr>
                  <a:spLocks noChangeArrowheads="1"/>
                </p:cNvSpPr>
                <p:nvPr/>
              </p:nvSpPr>
              <p:spPr bwMode="auto">
                <a:xfrm>
                  <a:off x="1460226" y="5591229"/>
                  <a:ext cx="247599" cy="238150"/>
                </a:xfrm>
                <a:prstGeom prst="ellipse">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5400"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endParaRPr lang="en-US" kern="0">
                    <a:solidFill>
                      <a:sysClr val="windowText" lastClr="000000"/>
                    </a:solidFill>
                    <a:latin typeface="Arial" charset="0"/>
                    <a:cs typeface="+mn-cs"/>
                  </a:endParaRPr>
                </a:p>
              </p:txBody>
            </p:sp>
            <p:cxnSp>
              <p:nvCxnSpPr>
                <p:cNvPr id="127" name="Straight Arrow Connector 7201"/>
                <p:cNvCxnSpPr>
                  <a:cxnSpLocks noChangeShapeType="1"/>
                </p:cNvCxnSpPr>
                <p:nvPr/>
              </p:nvCxnSpPr>
              <p:spPr bwMode="auto">
                <a:xfrm flipV="1">
                  <a:off x="1076800" y="5427837"/>
                  <a:ext cx="121761" cy="189473"/>
                </a:xfrm>
                <a:prstGeom prst="straightConnector1">
                  <a:avLst/>
                </a:prstGeom>
                <a:noFill/>
                <a:ln w="25400" algn="ctr">
                  <a:solidFill>
                    <a:srgbClr val="000000"/>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128" name="Straight Arrow Connector 7202"/>
                <p:cNvCxnSpPr>
                  <a:cxnSpLocks noChangeShapeType="1"/>
                </p:cNvCxnSpPr>
                <p:nvPr/>
              </p:nvCxnSpPr>
              <p:spPr bwMode="auto">
                <a:xfrm flipH="1" flipV="1">
                  <a:off x="1373980" y="5427837"/>
                  <a:ext cx="121761" cy="189473"/>
                </a:xfrm>
                <a:prstGeom prst="straightConnector1">
                  <a:avLst/>
                </a:prstGeom>
                <a:noFill/>
                <a:ln w="25400" algn="ctr">
                  <a:solidFill>
                    <a:srgbClr val="000000"/>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grpSp>
          <p:sp>
            <p:nvSpPr>
              <p:cNvPr id="123" name="TextBox 122"/>
              <p:cNvSpPr txBox="1">
                <a:spLocks noChangeArrowheads="1"/>
              </p:cNvSpPr>
              <p:nvPr/>
            </p:nvSpPr>
            <p:spPr bwMode="auto">
              <a:xfrm>
                <a:off x="520926" y="6173352"/>
                <a:ext cx="1539070" cy="554141"/>
              </a:xfrm>
              <a:prstGeom prst="rect">
                <a:avLst/>
              </a:prstGeom>
              <a:noFill/>
              <a:ln w="12700" cap="flat" cmpd="sng" algn="ctr">
                <a:noFill/>
                <a:prstDash val="solid"/>
                <a:miter lim="800000"/>
                <a:headEnd type="none" w="med" len="med"/>
                <a:tailEnd type="none" w="med" len="med"/>
              </a:ln>
              <a:effectLst/>
            </p:spPr>
            <p:txBody>
              <a:bodyPr lIns="182880" tIns="137160" rIns="182880" bIns="137160">
                <a:spAutoFit/>
              </a:bodyPr>
              <a:lstStyle/>
              <a:p>
                <a:pPr fontAlgn="auto">
                  <a:spcAft>
                    <a:spcPts val="0"/>
                  </a:spcAft>
                  <a:defRPr/>
                </a:pPr>
                <a:r>
                  <a:rPr lang="en-US" kern="0" dirty="0">
                    <a:effectLst>
                      <a:outerShdw blurRad="38100" dist="38100" dir="2700000" algn="tl">
                        <a:srgbClr val="000000"/>
                      </a:outerShdw>
                    </a:effectLst>
                    <a:latin typeface="+mn-lt"/>
                    <a:cs typeface="+mn-cs"/>
                  </a:rPr>
                  <a:t>Objects</a:t>
                </a:r>
                <a:endParaRPr lang="en-US" sz="1400" kern="0" dirty="0">
                  <a:latin typeface="Arial" charset="0"/>
                  <a:cs typeface="+mn-cs"/>
                </a:endParaRPr>
              </a:p>
            </p:txBody>
          </p:sp>
        </p:grpSp>
        <p:grpSp>
          <p:nvGrpSpPr>
            <p:cNvPr id="7" name="Group 42"/>
            <p:cNvGrpSpPr>
              <a:grpSpLocks/>
            </p:cNvGrpSpPr>
            <p:nvPr/>
          </p:nvGrpSpPr>
          <p:grpSpPr bwMode="auto">
            <a:xfrm>
              <a:off x="5853951" y="5125084"/>
              <a:ext cx="1030288" cy="1367411"/>
              <a:chOff x="7315200" y="5478311"/>
              <a:chExt cx="914400" cy="1368249"/>
            </a:xfrm>
            <a:scene3d>
              <a:camera prst="orthographicFront">
                <a:rot lat="0" lon="0" rev="0"/>
              </a:camera>
              <a:lightRig rig="balanced" dir="t">
                <a:rot lat="0" lon="0" rev="8700000"/>
              </a:lightRig>
            </a:scene3d>
          </p:grpSpPr>
          <p:sp>
            <p:nvSpPr>
              <p:cNvPr id="120" name="Folded Corner 119"/>
              <p:cNvSpPr>
                <a:spLocks noChangeArrowheads="1"/>
              </p:cNvSpPr>
              <p:nvPr/>
            </p:nvSpPr>
            <p:spPr bwMode="auto">
              <a:xfrm>
                <a:off x="7315200" y="5478311"/>
                <a:ext cx="914400" cy="826006"/>
              </a:xfrm>
              <a:prstGeom prst="foldedCorner">
                <a:avLst>
                  <a:gd name="adj" fmla="val 12500"/>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5400" cap="flat" cmpd="sng" algn="ctr">
                <a:solidFill>
                  <a:srgbClr val="000000"/>
                </a:solidFill>
                <a:prstDash val="solid"/>
                <a:headEnd type="none" w="med" len="med"/>
                <a:tailEnd type="none" w="med" len="med"/>
              </a:ln>
              <a:effectLst>
                <a:outerShdw blurRad="44450" dist="27940" dir="5400000" algn="ctr">
                  <a:srgbClr val="000000">
                    <a:alpha val="32000"/>
                  </a:srgbClr>
                </a:outerShdw>
              </a:effectLst>
              <a:sp3d/>
            </p:spPr>
            <p:txBody>
              <a:bodyPr anchor="ctr"/>
              <a:lstStyle/>
              <a:p>
                <a:pPr fontAlgn="auto">
                  <a:spcAft>
                    <a:spcPts val="0"/>
                  </a:spcAft>
                  <a:defRPr/>
                </a:pPr>
                <a:endParaRPr lang="en-US" sz="600" kern="0" dirty="0">
                  <a:solidFill>
                    <a:srgbClr val="000000"/>
                  </a:solidFill>
                  <a:latin typeface="Segoe"/>
                  <a:cs typeface="+mn-cs"/>
                </a:endParaRPr>
              </a:p>
              <a:p>
                <a:pPr fontAlgn="auto">
                  <a:spcAft>
                    <a:spcPts val="0"/>
                  </a:spcAft>
                  <a:defRPr/>
                </a:pPr>
                <a:r>
                  <a:rPr lang="en-US" sz="1000" kern="0" dirty="0">
                    <a:solidFill>
                      <a:srgbClr val="000000"/>
                    </a:solidFill>
                    <a:latin typeface="Segoe"/>
                    <a:cs typeface="+mn-cs"/>
                  </a:rPr>
                  <a:t>&lt;book&gt;</a:t>
                </a:r>
                <a:endParaRPr lang="en-US" kern="0" dirty="0">
                  <a:solidFill>
                    <a:srgbClr val="000000"/>
                  </a:solidFill>
                  <a:latin typeface="Arial" charset="0"/>
                  <a:cs typeface="+mn-cs"/>
                </a:endParaRPr>
              </a:p>
              <a:p>
                <a:pPr fontAlgn="auto">
                  <a:spcAft>
                    <a:spcPts val="0"/>
                  </a:spcAft>
                  <a:defRPr/>
                </a:pPr>
                <a:r>
                  <a:rPr lang="en-US" sz="1000" kern="0" dirty="0">
                    <a:solidFill>
                      <a:srgbClr val="000000"/>
                    </a:solidFill>
                    <a:latin typeface="Segoe"/>
                    <a:cs typeface="+mn-cs"/>
                  </a:rPr>
                  <a:t>    &lt;title/&gt;</a:t>
                </a:r>
              </a:p>
              <a:p>
                <a:pPr fontAlgn="auto">
                  <a:spcAft>
                    <a:spcPts val="0"/>
                  </a:spcAft>
                  <a:defRPr/>
                </a:pPr>
                <a:r>
                  <a:rPr lang="en-US" sz="1000" kern="0" dirty="0">
                    <a:solidFill>
                      <a:srgbClr val="000000"/>
                    </a:solidFill>
                    <a:latin typeface="Segoe"/>
                    <a:cs typeface="+mn-cs"/>
                  </a:rPr>
                  <a:t>   &lt;author/&gt;</a:t>
                </a:r>
              </a:p>
              <a:p>
                <a:pPr fontAlgn="auto">
                  <a:spcAft>
                    <a:spcPts val="0"/>
                  </a:spcAft>
                  <a:defRPr/>
                </a:pPr>
                <a:r>
                  <a:rPr lang="en-US" sz="1000" kern="0" dirty="0">
                    <a:solidFill>
                      <a:srgbClr val="000000"/>
                    </a:solidFill>
                    <a:latin typeface="Segoe"/>
                    <a:cs typeface="+mn-cs"/>
                  </a:rPr>
                  <a:t>    &lt;price/&gt;</a:t>
                </a:r>
              </a:p>
              <a:p>
                <a:pPr fontAlgn="auto">
                  <a:spcAft>
                    <a:spcPts val="0"/>
                  </a:spcAft>
                  <a:defRPr/>
                </a:pPr>
                <a:r>
                  <a:rPr lang="en-US" sz="1000" kern="0" dirty="0">
                    <a:solidFill>
                      <a:srgbClr val="000000"/>
                    </a:solidFill>
                    <a:latin typeface="Segoe"/>
                    <a:cs typeface="+mn-cs"/>
                  </a:rPr>
                  <a:t>&lt;/book&gt;</a:t>
                </a:r>
              </a:p>
            </p:txBody>
          </p:sp>
          <p:sp>
            <p:nvSpPr>
              <p:cNvPr id="121" name="TextBox 120"/>
              <p:cNvSpPr txBox="1">
                <a:spLocks noChangeArrowheads="1"/>
              </p:cNvSpPr>
              <p:nvPr/>
            </p:nvSpPr>
            <p:spPr bwMode="auto">
              <a:xfrm>
                <a:off x="7315200" y="6261426"/>
                <a:ext cx="914400" cy="585134"/>
              </a:xfrm>
              <a:prstGeom prst="rect">
                <a:avLst/>
              </a:prstGeom>
              <a:noFill/>
              <a:ln w="12700" cap="flat" cmpd="sng" algn="ctr">
                <a:noFill/>
                <a:prstDash val="solid"/>
                <a:miter lim="800000"/>
                <a:headEnd type="none" w="med" len="med"/>
                <a:tailEnd type="none" w="med" len="med"/>
              </a:ln>
              <a:effectLst>
                <a:outerShdw blurRad="44450" dist="27940" dir="5400000" algn="ctr">
                  <a:srgbClr val="000000">
                    <a:alpha val="32000"/>
                  </a:srgbClr>
                </a:outerShdw>
              </a:effectLst>
              <a:sp3d>
                <a:bevelT w="190500" h="38100"/>
              </a:sp3d>
            </p:spPr>
            <p:txBody>
              <a:bodyPr lIns="182880" tIns="137160" rIns="182880" bIns="137160">
                <a:spAutoFit/>
              </a:bodyPr>
              <a:lstStyle/>
              <a:p>
                <a:pPr fontAlgn="auto">
                  <a:spcAft>
                    <a:spcPts val="0"/>
                  </a:spcAft>
                  <a:defRPr/>
                </a:pPr>
                <a:r>
                  <a:rPr lang="en-US" sz="2000" kern="0" dirty="0">
                    <a:effectLst>
                      <a:outerShdw blurRad="38100" dist="38100" dir="2700000" algn="tl">
                        <a:srgbClr val="000000"/>
                      </a:outerShdw>
                    </a:effectLst>
                    <a:latin typeface="+mn-lt"/>
                    <a:cs typeface="+mn-cs"/>
                  </a:rPr>
                  <a:t>XML</a:t>
                </a:r>
                <a:endParaRPr lang="en-US" kern="0" dirty="0">
                  <a:latin typeface="Arial" charset="0"/>
                  <a:cs typeface="+mn-cs"/>
                </a:endParaRPr>
              </a:p>
            </p:txBody>
          </p:sp>
        </p:grpSp>
        <p:grpSp>
          <p:nvGrpSpPr>
            <p:cNvPr id="44068" name="Group 44"/>
            <p:cNvGrpSpPr>
              <a:grpSpLocks/>
            </p:cNvGrpSpPr>
            <p:nvPr/>
          </p:nvGrpSpPr>
          <p:grpSpPr bwMode="auto">
            <a:xfrm>
              <a:off x="3206375" y="5127969"/>
              <a:ext cx="1666875" cy="1354713"/>
              <a:chOff x="3794674" y="5334000"/>
              <a:chExt cx="1666327" cy="1354829"/>
            </a:xfrm>
          </p:grpSpPr>
          <p:sp>
            <p:nvSpPr>
              <p:cNvPr id="115" name="TextBox 114"/>
              <p:cNvSpPr txBox="1">
                <a:spLocks noChangeArrowheads="1"/>
              </p:cNvSpPr>
              <p:nvPr/>
            </p:nvSpPr>
            <p:spPr bwMode="auto">
              <a:xfrm>
                <a:off x="3795347" y="6104673"/>
                <a:ext cx="1665813" cy="584298"/>
              </a:xfrm>
              <a:prstGeom prst="rect">
                <a:avLst/>
              </a:prstGeom>
              <a:noFill/>
              <a:ln w="12700" cap="flat" cmpd="sng" algn="ctr">
                <a:noFill/>
                <a:prstDash val="solid"/>
                <a:miter lim="800000"/>
                <a:headEnd type="none" w="med" len="med"/>
                <a:tailEnd type="none" w="med" len="med"/>
              </a:ln>
              <a:effectLst/>
            </p:spPr>
            <p:txBody>
              <a:bodyPr lIns="182880" tIns="137160" rIns="182880" bIns="137160">
                <a:spAutoFit/>
              </a:bodyPr>
              <a:lstStyle/>
              <a:p>
                <a:pPr fontAlgn="auto">
                  <a:spcAft>
                    <a:spcPts val="0"/>
                  </a:spcAft>
                  <a:defRPr/>
                </a:pPr>
                <a:r>
                  <a:rPr lang="en-US" sz="2000" kern="0" dirty="0">
                    <a:effectLst>
                      <a:outerShdw blurRad="38100" dist="38100" dir="2700000" algn="tl">
                        <a:srgbClr val="000000"/>
                      </a:outerShdw>
                    </a:effectLst>
                    <a:latin typeface="+mn-lt"/>
                    <a:cs typeface="+mn-cs"/>
                  </a:rPr>
                  <a:t>Databases</a:t>
                </a:r>
                <a:endParaRPr lang="en-US" kern="0" dirty="0">
                  <a:latin typeface="Arial" charset="0"/>
                  <a:cs typeface="+mn-cs"/>
                </a:endParaRPr>
              </a:p>
            </p:txBody>
          </p:sp>
          <p:grpSp>
            <p:nvGrpSpPr>
              <p:cNvPr id="44070" name="Group 40"/>
              <p:cNvGrpSpPr>
                <a:grpSpLocks/>
              </p:cNvGrpSpPr>
              <p:nvPr/>
            </p:nvGrpSpPr>
            <p:grpSpPr bwMode="auto">
              <a:xfrm>
                <a:off x="4020025" y="5334000"/>
                <a:ext cx="1218799" cy="689034"/>
                <a:chOff x="4020025" y="5227423"/>
                <a:chExt cx="1218799" cy="689034"/>
              </a:xfrm>
            </p:grpSpPr>
            <p:sp>
              <p:nvSpPr>
                <p:cNvPr id="117" name="Flowchart: Magnetic Disk 116"/>
                <p:cNvSpPr>
                  <a:spLocks noChangeArrowheads="1"/>
                </p:cNvSpPr>
                <p:nvPr/>
              </p:nvSpPr>
              <p:spPr bwMode="auto">
                <a:xfrm>
                  <a:off x="4356464" y="5227423"/>
                  <a:ext cx="545920" cy="504868"/>
                </a:xfrm>
                <a:prstGeom prst="flowChartMagneticDisk">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8575"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endParaRPr lang="en-US" sz="2000" kern="0">
                    <a:solidFill>
                      <a:sysClr val="windowText" lastClr="000000"/>
                    </a:solidFill>
                    <a:latin typeface="+mn-lt"/>
                    <a:cs typeface="+mn-cs"/>
                  </a:endParaRPr>
                </a:p>
              </p:txBody>
            </p:sp>
            <p:sp>
              <p:nvSpPr>
                <p:cNvPr id="118" name="Flowchart: Magnetic Disk 117"/>
                <p:cNvSpPr>
                  <a:spLocks noChangeArrowheads="1"/>
                </p:cNvSpPr>
                <p:nvPr/>
              </p:nvSpPr>
              <p:spPr bwMode="auto">
                <a:xfrm>
                  <a:off x="4020025" y="5411589"/>
                  <a:ext cx="545920" cy="504868"/>
                </a:xfrm>
                <a:prstGeom prst="flowChartMagneticDisk">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8575"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endParaRPr lang="en-US" sz="2000" kern="0">
                    <a:solidFill>
                      <a:sysClr val="windowText" lastClr="000000"/>
                    </a:solidFill>
                    <a:latin typeface="+mn-lt"/>
                    <a:cs typeface="+mn-cs"/>
                  </a:endParaRPr>
                </a:p>
              </p:txBody>
            </p:sp>
            <p:sp>
              <p:nvSpPr>
                <p:cNvPr id="119" name="Flowchart: Magnetic Disk 118"/>
                <p:cNvSpPr>
                  <a:spLocks noChangeArrowheads="1"/>
                </p:cNvSpPr>
                <p:nvPr/>
              </p:nvSpPr>
              <p:spPr bwMode="auto">
                <a:xfrm>
                  <a:off x="4692904" y="5411589"/>
                  <a:ext cx="545920" cy="504868"/>
                </a:xfrm>
                <a:prstGeom prst="flowChartMagneticDisk">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8575"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endParaRPr lang="en-US" sz="2000" kern="0">
                    <a:solidFill>
                      <a:sysClr val="windowText" lastClr="000000"/>
                    </a:solidFill>
                    <a:latin typeface="+mn-lt"/>
                    <a:cs typeface="+mn-cs"/>
                  </a:endParaRPr>
                </a:p>
              </p:txBody>
            </p:sp>
          </p:grpSp>
        </p:grpSp>
      </p:grpSp>
    </p:spTree>
    <p:custDataLst>
      <p:tags r:id="rId1"/>
    </p:custDataLst>
    <p:extLst>
      <p:ext uri="{BB962C8B-B14F-4D97-AF65-F5344CB8AC3E}">
        <p14:creationId xmlns:p14="http://schemas.microsoft.com/office/powerpoint/2010/main" val="2959665777"/>
      </p:ext>
    </p:extLst>
  </p:cSld>
  <p:clrMapOvr>
    <a:masterClrMapping/>
  </p:clrMapOvr>
  <p:transition advTm="985109"/>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7"/>
          <p:cNvGrpSpPr>
            <a:grpSpLocks/>
          </p:cNvGrpSpPr>
          <p:nvPr/>
        </p:nvGrpSpPr>
        <p:grpSpPr bwMode="auto">
          <a:xfrm>
            <a:off x="3810000" y="1371600"/>
            <a:ext cx="5105400" cy="5105400"/>
            <a:chOff x="609600" y="-533400"/>
            <a:chExt cx="4191000" cy="5105400"/>
          </a:xfrm>
        </p:grpSpPr>
        <p:sp>
          <p:nvSpPr>
            <p:cNvPr id="15" name="Rectangle 14"/>
            <p:cNvSpPr/>
            <p:nvPr/>
          </p:nvSpPr>
          <p:spPr>
            <a:xfrm>
              <a:off x="609600" y="-533400"/>
              <a:ext cx="4191000" cy="510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r>
                <a:rPr lang="en-US" sz="1200" dirty="0">
                  <a:solidFill>
                    <a:srgbClr val="0000FF"/>
                  </a:solidFill>
                  <a:latin typeface="Courier New" pitchFamily="49" charset="0"/>
                  <a:cs typeface="Courier New" pitchFamily="49" charset="0"/>
                </a:rPr>
                <a:t>using</a:t>
              </a:r>
              <a:r>
                <a:rPr lang="en-US" sz="1200" dirty="0">
                  <a:solidFill>
                    <a:schemeClr val="tx1"/>
                  </a:solidFill>
                  <a:latin typeface="Courier New" pitchFamily="49" charset="0"/>
                  <a:cs typeface="Courier New" pitchFamily="49" charset="0"/>
                </a:rPr>
                <a:t> System;</a:t>
              </a:r>
            </a:p>
            <a:p>
              <a:pPr fontAlgn="auto">
                <a:spcBef>
                  <a:spcPts val="0"/>
                </a:spcBef>
                <a:spcAft>
                  <a:spcPts val="0"/>
                </a:spcAft>
                <a:defRPr/>
              </a:pPr>
              <a:r>
                <a:rPr lang="en-US" sz="1200" dirty="0">
                  <a:solidFill>
                    <a:srgbClr val="0000FF"/>
                  </a:solidFill>
                  <a:latin typeface="Courier New" pitchFamily="49" charset="0"/>
                  <a:cs typeface="Courier New" pitchFamily="49" charset="0"/>
                </a:rPr>
                <a:t>using</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System.Query</a:t>
              </a:r>
              <a:r>
                <a:rPr lang="en-US" sz="1200" dirty="0">
                  <a:solidFill>
                    <a:schemeClr val="tx1"/>
                  </a:solidFill>
                  <a:latin typeface="Courier New" pitchFamily="49" charset="0"/>
                  <a:cs typeface="Courier New" pitchFamily="49" charset="0"/>
                </a:rPr>
                <a:t>;</a:t>
              </a:r>
            </a:p>
            <a:p>
              <a:pPr fontAlgn="auto">
                <a:spcBef>
                  <a:spcPts val="0"/>
                </a:spcBef>
                <a:spcAft>
                  <a:spcPts val="0"/>
                </a:spcAft>
                <a:defRPr/>
              </a:pPr>
              <a:r>
                <a:rPr lang="en-US" sz="1200" dirty="0">
                  <a:solidFill>
                    <a:srgbClr val="0000FF"/>
                  </a:solidFill>
                  <a:latin typeface="Courier New" pitchFamily="49" charset="0"/>
                  <a:cs typeface="Courier New" pitchFamily="49" charset="0"/>
                </a:rPr>
                <a:t>using</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System.Collections.Generic</a:t>
              </a:r>
              <a:r>
                <a:rPr lang="en-US" sz="1200" dirty="0">
                  <a:solidFill>
                    <a:schemeClr val="tx1"/>
                  </a:solidFill>
                  <a:latin typeface="Courier New" pitchFamily="49" charset="0"/>
                  <a:cs typeface="Courier New" pitchFamily="49" charset="0"/>
                </a:rPr>
                <a:t>;</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p>
            <a:p>
              <a:pPr fontAlgn="auto">
                <a:spcBef>
                  <a:spcPts val="0"/>
                </a:spcBef>
                <a:spcAft>
                  <a:spcPts val="0"/>
                </a:spcAft>
                <a:defRPr/>
              </a:pPr>
              <a:r>
                <a:rPr lang="en-US" sz="1200" dirty="0">
                  <a:solidFill>
                    <a:srgbClr val="0000FF"/>
                  </a:solidFill>
                  <a:latin typeface="Courier New" pitchFamily="49" charset="0"/>
                  <a:cs typeface="Courier New" pitchFamily="49" charset="0"/>
                </a:rPr>
                <a:t>class</a:t>
              </a:r>
              <a:r>
                <a:rPr lang="en-US" sz="1200" dirty="0">
                  <a:solidFill>
                    <a:schemeClr val="tx1"/>
                  </a:solidFill>
                  <a:latin typeface="Courier New" pitchFamily="49" charset="0"/>
                  <a:cs typeface="Courier New" pitchFamily="49" charset="0"/>
                </a:rPr>
                <a:t> </a:t>
              </a:r>
              <a:r>
                <a:rPr lang="en-US" sz="1200" dirty="0">
                  <a:solidFill>
                    <a:srgbClr val="0070C0"/>
                  </a:solidFill>
                  <a:latin typeface="Courier New" pitchFamily="49" charset="0"/>
                  <a:cs typeface="Courier New" pitchFamily="49" charset="0"/>
                </a:rPr>
                <a:t>app</a:t>
              </a:r>
              <a:r>
                <a:rPr lang="en-US" sz="1200" dirty="0">
                  <a:solidFill>
                    <a:schemeClr val="tx1"/>
                  </a:solidFill>
                  <a:latin typeface="Courier New" pitchFamily="49" charset="0"/>
                  <a:cs typeface="Courier New" pitchFamily="49" charset="0"/>
                </a:rPr>
                <a:t> {</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r>
                <a:rPr lang="en-US" sz="1200" dirty="0">
                  <a:solidFill>
                    <a:srgbClr val="0000FF"/>
                  </a:solidFill>
                  <a:latin typeface="Courier New" pitchFamily="49" charset="0"/>
                  <a:cs typeface="Courier New" pitchFamily="49" charset="0"/>
                </a:rPr>
                <a:t>static void </a:t>
              </a:r>
              <a:r>
                <a:rPr lang="en-US" sz="1200" dirty="0">
                  <a:solidFill>
                    <a:schemeClr val="tx1"/>
                  </a:solidFill>
                  <a:latin typeface="Courier New" pitchFamily="49" charset="0"/>
                  <a:cs typeface="Courier New" pitchFamily="49" charset="0"/>
                </a:rPr>
                <a:t>Main() {</a:t>
              </a:r>
            </a:p>
            <a:p>
              <a:pPr fontAlgn="auto">
                <a:spcBef>
                  <a:spcPts val="0"/>
                </a:spcBef>
                <a:spcAft>
                  <a:spcPts val="0"/>
                </a:spcAft>
                <a:defRPr/>
              </a:pPr>
              <a:r>
                <a:rPr lang="de-DE" sz="1200" dirty="0">
                  <a:solidFill>
                    <a:schemeClr val="tx1"/>
                  </a:solidFill>
                  <a:latin typeface="Courier New" pitchFamily="49" charset="0"/>
                  <a:cs typeface="Courier New" pitchFamily="49" charset="0"/>
                </a:rPr>
                <a:t>      </a:t>
              </a:r>
              <a:r>
                <a:rPr lang="de-DE" sz="1200" dirty="0">
                  <a:solidFill>
                    <a:srgbClr val="0000FF"/>
                  </a:solidFill>
                  <a:latin typeface="Courier New" pitchFamily="49" charset="0"/>
                  <a:cs typeface="Courier New" pitchFamily="49" charset="0"/>
                </a:rPr>
                <a:t>string</a:t>
              </a:r>
              <a:r>
                <a:rPr lang="de-DE" sz="1200" dirty="0">
                  <a:solidFill>
                    <a:schemeClr val="tx1"/>
                  </a:solidFill>
                  <a:latin typeface="Courier New" pitchFamily="49" charset="0"/>
                  <a:cs typeface="Courier New" pitchFamily="49" charset="0"/>
                </a:rPr>
                <a:t>[] names = { "Allen", "Arthur", 		     "Bennett" };</a:t>
              </a:r>
              <a:endParaRPr lang="en-US" sz="1200" dirty="0">
                <a:solidFill>
                  <a:schemeClr val="tx1"/>
                </a:solidFill>
                <a:latin typeface="Courier New" pitchFamily="49" charset="0"/>
                <a:cs typeface="Courier New" pitchFamily="49" charset="0"/>
              </a:endParaRPr>
            </a:p>
            <a:p>
              <a:pPr fontAlgn="auto">
                <a:spcBef>
                  <a:spcPts val="0"/>
                </a:spcBef>
                <a:spcAft>
                  <a:spcPts val="0"/>
                </a:spcAft>
                <a:defRPr/>
              </a:pPr>
              <a:r>
                <a:rPr lang="de-DE" sz="1200" dirty="0">
                  <a:solidFill>
                    <a:schemeClr val="tx1"/>
                  </a:solidFill>
                  <a:latin typeface="Courier New" pitchFamily="49" charset="0"/>
                  <a:cs typeface="Courier New" pitchFamily="49" charset="0"/>
                </a:rPr>
                <a:t> </a:t>
              </a:r>
              <a:endParaRPr lang="en-US" sz="1200" dirty="0">
                <a:solidFill>
                  <a:schemeClr val="tx1"/>
                </a:solidFill>
                <a:latin typeface="Courier New" pitchFamily="49" charset="0"/>
                <a:cs typeface="Courier New" pitchFamily="49" charset="0"/>
              </a:endParaRP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r>
                <a:rPr lang="en-US" sz="1200" dirty="0" err="1">
                  <a:solidFill>
                    <a:srgbClr val="0070C0"/>
                  </a:solidFill>
                  <a:latin typeface="Courier New" pitchFamily="49" charset="0"/>
                  <a:cs typeface="Courier New" pitchFamily="49" charset="0"/>
                </a:rPr>
                <a:t>IEnumerable</a:t>
              </a:r>
              <a:r>
                <a:rPr lang="en-US" sz="1200" dirty="0">
                  <a:solidFill>
                    <a:schemeClr val="tx1"/>
                  </a:solidFill>
                  <a:latin typeface="Courier New" pitchFamily="49" charset="0"/>
                  <a:cs typeface="Courier New" pitchFamily="49" charset="0"/>
                </a:rPr>
                <a:t>&lt;</a:t>
              </a:r>
              <a:r>
                <a:rPr lang="en-US" sz="1200" dirty="0">
                  <a:solidFill>
                    <a:srgbClr val="0000FF"/>
                  </a:solidFill>
                  <a:latin typeface="Courier New" pitchFamily="49" charset="0"/>
                  <a:cs typeface="Courier New" pitchFamily="49" charset="0"/>
                </a:rPr>
                <a:t>string</a:t>
              </a:r>
              <a:r>
                <a:rPr lang="en-US" sz="1200" dirty="0">
                  <a:solidFill>
                    <a:schemeClr val="tx1"/>
                  </a:solidFill>
                  <a:latin typeface="Courier New" pitchFamily="49" charset="0"/>
                  <a:cs typeface="Courier New" pitchFamily="49" charset="0"/>
                </a:rPr>
                <a:t>&gt; ayes = names</a:t>
              </a:r>
            </a:p>
            <a:p>
              <a:pPr fontAlgn="auto">
                <a:spcBef>
                  <a:spcPts val="0"/>
                </a:spcBef>
                <a:spcAft>
                  <a:spcPts val="0"/>
                </a:spcAft>
                <a:defRPr/>
              </a:pPr>
              <a:r>
                <a:rPr lang="en-US" sz="1200" dirty="0">
                  <a:solidFill>
                    <a:schemeClr val="tx1"/>
                  </a:solidFill>
                  <a:latin typeface="Courier New" pitchFamily="49" charset="0"/>
                  <a:cs typeface="Courier New" pitchFamily="49" charset="0"/>
                </a:rPr>
                <a:t>	.Where(s =&gt; s[0] == 'A');</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r>
                <a:rPr lang="en-US" sz="1200" dirty="0" err="1">
                  <a:solidFill>
                    <a:srgbClr val="0000FF"/>
                  </a:solidFill>
                  <a:latin typeface="Courier New" pitchFamily="49" charset="0"/>
                  <a:cs typeface="Courier New" pitchFamily="49" charset="0"/>
                </a:rPr>
                <a:t>foreach</a:t>
              </a:r>
              <a:r>
                <a:rPr lang="en-US" sz="1200" dirty="0">
                  <a:solidFill>
                    <a:schemeClr val="tx1"/>
                  </a:solidFill>
                  <a:latin typeface="Courier New" pitchFamily="49" charset="0"/>
                  <a:cs typeface="Courier New" pitchFamily="49" charset="0"/>
                </a:rPr>
                <a:t> (</a:t>
              </a:r>
              <a:r>
                <a:rPr lang="en-US" sz="1200" dirty="0">
                  <a:solidFill>
                    <a:srgbClr val="0000FF"/>
                  </a:solidFill>
                  <a:latin typeface="Courier New" pitchFamily="49" charset="0"/>
                  <a:cs typeface="Courier New" pitchFamily="49" charset="0"/>
                </a:rPr>
                <a:t>string</a:t>
              </a:r>
              <a:r>
                <a:rPr lang="en-US" sz="1200" dirty="0">
                  <a:solidFill>
                    <a:schemeClr val="tx1"/>
                  </a:solidFill>
                  <a:latin typeface="Courier New" pitchFamily="49" charset="0"/>
                  <a:cs typeface="Courier New" pitchFamily="49" charset="0"/>
                </a:rPr>
                <a:t> item </a:t>
              </a:r>
              <a:r>
                <a:rPr lang="en-US" sz="1200" dirty="0">
                  <a:solidFill>
                    <a:srgbClr val="0000FF"/>
                  </a:solidFill>
                  <a:latin typeface="Courier New" pitchFamily="49" charset="0"/>
                  <a:cs typeface="Courier New" pitchFamily="49" charset="0"/>
                </a:rPr>
                <a:t>in</a:t>
              </a:r>
              <a:r>
                <a:rPr lang="en-US" sz="1200" dirty="0">
                  <a:solidFill>
                    <a:schemeClr val="tx1"/>
                  </a:solidFill>
                  <a:latin typeface="Courier New" pitchFamily="49" charset="0"/>
                  <a:cs typeface="Courier New" pitchFamily="49" charset="0"/>
                </a:rPr>
                <a:t> ayes) </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r>
                <a:rPr lang="en-US" sz="1200" dirty="0" err="1">
                  <a:solidFill>
                    <a:srgbClr val="0070C0"/>
                  </a:solidFill>
                  <a:latin typeface="Courier New" pitchFamily="49" charset="0"/>
                  <a:cs typeface="Courier New" pitchFamily="49" charset="0"/>
                </a:rPr>
                <a:t>Console</a:t>
              </a:r>
              <a:r>
                <a:rPr lang="en-US" sz="1200" dirty="0" err="1">
                  <a:solidFill>
                    <a:schemeClr val="tx1"/>
                  </a:solidFill>
                  <a:latin typeface="Courier New" pitchFamily="49" charset="0"/>
                  <a:cs typeface="Courier New" pitchFamily="49" charset="0"/>
                </a:rPr>
                <a:t>.WriteLine</a:t>
              </a:r>
              <a:r>
                <a:rPr lang="en-US" sz="1200" dirty="0">
                  <a:solidFill>
                    <a:schemeClr val="tx1"/>
                  </a:solidFill>
                  <a:latin typeface="Courier New" pitchFamily="49" charset="0"/>
                  <a:cs typeface="Courier New" pitchFamily="49" charset="0"/>
                </a:rPr>
                <a:t>(item);</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p>
            <a:p>
              <a:pPr fontAlgn="auto">
                <a:spcBef>
                  <a:spcPts val="0"/>
                </a:spcBef>
                <a:spcAft>
                  <a:spcPts val="0"/>
                </a:spcAft>
                <a:defRPr/>
              </a:pPr>
              <a:r>
                <a:rPr lang="en-US" sz="1200" dirty="0">
                  <a:solidFill>
                    <a:schemeClr val="tx1"/>
                  </a:solidFill>
                  <a:latin typeface="Courier New" pitchFamily="49" charset="0"/>
                  <a:cs typeface="Courier New" pitchFamily="49" charset="0"/>
                </a:rPr>
                <a:t>      names[0] = "Bob";</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r>
                <a:rPr lang="en-US" sz="1200" dirty="0" err="1">
                  <a:solidFill>
                    <a:srgbClr val="0000FF"/>
                  </a:solidFill>
                  <a:latin typeface="Courier New" pitchFamily="49" charset="0"/>
                  <a:cs typeface="Courier New" pitchFamily="49" charset="0"/>
                </a:rPr>
                <a:t>foreach</a:t>
              </a:r>
              <a:r>
                <a:rPr lang="en-US" sz="1200" dirty="0">
                  <a:solidFill>
                    <a:schemeClr val="tx1"/>
                  </a:solidFill>
                  <a:latin typeface="Courier New" pitchFamily="49" charset="0"/>
                  <a:cs typeface="Courier New" pitchFamily="49" charset="0"/>
                </a:rPr>
                <a:t> (</a:t>
              </a:r>
              <a:r>
                <a:rPr lang="en-US" sz="1200" dirty="0">
                  <a:solidFill>
                    <a:srgbClr val="0000FF"/>
                  </a:solidFill>
                  <a:latin typeface="Courier New" pitchFamily="49" charset="0"/>
                  <a:cs typeface="Courier New" pitchFamily="49" charset="0"/>
                </a:rPr>
                <a:t>string</a:t>
              </a:r>
              <a:r>
                <a:rPr lang="en-US" sz="1200" dirty="0">
                  <a:solidFill>
                    <a:schemeClr val="tx1"/>
                  </a:solidFill>
                  <a:latin typeface="Courier New" pitchFamily="49" charset="0"/>
                  <a:cs typeface="Courier New" pitchFamily="49" charset="0"/>
                </a:rPr>
                <a:t> item </a:t>
              </a:r>
              <a:r>
                <a:rPr lang="en-US" sz="1200" dirty="0">
                  <a:solidFill>
                    <a:srgbClr val="0000FF"/>
                  </a:solidFill>
                  <a:latin typeface="Courier New" pitchFamily="49" charset="0"/>
                  <a:cs typeface="Courier New" pitchFamily="49" charset="0"/>
                </a:rPr>
                <a:t>in</a:t>
              </a:r>
              <a:r>
                <a:rPr lang="en-US" sz="1200" dirty="0">
                  <a:solidFill>
                    <a:schemeClr val="tx1"/>
                  </a:solidFill>
                  <a:latin typeface="Courier New" pitchFamily="49" charset="0"/>
                  <a:cs typeface="Courier New" pitchFamily="49" charset="0"/>
                </a:rPr>
                <a:t> ayes) </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r>
                <a:rPr lang="en-US" sz="1200" dirty="0" err="1">
                  <a:solidFill>
                    <a:srgbClr val="0070C0"/>
                  </a:solidFill>
                  <a:latin typeface="Courier New" pitchFamily="49" charset="0"/>
                  <a:cs typeface="Courier New" pitchFamily="49" charset="0"/>
                </a:rPr>
                <a:t>Console</a:t>
              </a:r>
              <a:r>
                <a:rPr lang="en-US" sz="1200" dirty="0" err="1">
                  <a:solidFill>
                    <a:schemeClr val="tx1"/>
                  </a:solidFill>
                  <a:latin typeface="Courier New" pitchFamily="49" charset="0"/>
                  <a:cs typeface="Courier New" pitchFamily="49" charset="0"/>
                </a:rPr>
                <a:t>.WriteLine</a:t>
              </a:r>
              <a:r>
                <a:rPr lang="en-US" sz="1200" dirty="0">
                  <a:solidFill>
                    <a:schemeClr val="tx1"/>
                  </a:solidFill>
                  <a:latin typeface="Courier New" pitchFamily="49" charset="0"/>
                  <a:cs typeface="Courier New" pitchFamily="49" charset="0"/>
                </a:rPr>
                <a:t>(item);</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p>
            <a:p>
              <a:pPr fontAlgn="auto">
                <a:spcBef>
                  <a:spcPts val="0"/>
                </a:spcBef>
                <a:spcAft>
                  <a:spcPts val="0"/>
                </a:spcAft>
                <a:defRPr/>
              </a:pPr>
              <a:r>
                <a:rPr lang="en-US" sz="1200" dirty="0">
                  <a:solidFill>
                    <a:schemeClr val="tx1"/>
                  </a:solidFill>
                  <a:latin typeface="Courier New" pitchFamily="49" charset="0"/>
                  <a:cs typeface="Courier New" pitchFamily="49" charset="0"/>
                </a:rPr>
                <a:t>}</a:t>
              </a:r>
            </a:p>
            <a:p>
              <a:pPr fontAlgn="auto">
                <a:spcBef>
                  <a:spcPts val="0"/>
                </a:spcBef>
                <a:spcAft>
                  <a:spcPts val="0"/>
                </a:spcAft>
                <a:defRPr/>
              </a:pPr>
              <a:endParaRPr lang="en-US" sz="1200" dirty="0">
                <a:solidFill>
                  <a:schemeClr val="tx1"/>
                </a:solidFill>
                <a:latin typeface="Courier New" pitchFamily="49" charset="0"/>
                <a:cs typeface="Courier New" pitchFamily="49" charset="0"/>
              </a:endParaRPr>
            </a:p>
            <a:p>
              <a:pPr fontAlgn="auto">
                <a:spcBef>
                  <a:spcPts val="0"/>
                </a:spcBef>
                <a:spcAft>
                  <a:spcPts val="0"/>
                </a:spcAft>
                <a:defRPr/>
              </a:pPr>
              <a:r>
                <a:rPr lang="en-US" sz="1200" dirty="0">
                  <a:solidFill>
                    <a:schemeClr val="tx1"/>
                  </a:solidFill>
                  <a:latin typeface="Courier New" pitchFamily="49" charset="0"/>
                  <a:cs typeface="Courier New" pitchFamily="49" charset="0"/>
                </a:rPr>
                <a:t>Arthur</a:t>
              </a:r>
            </a:p>
            <a:p>
              <a:pPr fontAlgn="auto">
                <a:spcBef>
                  <a:spcPts val="0"/>
                </a:spcBef>
                <a:spcAft>
                  <a:spcPts val="0"/>
                </a:spcAft>
                <a:defRPr/>
              </a:pPr>
              <a:endParaRPr lang="en-US" sz="1200" dirty="0">
                <a:solidFill>
                  <a:schemeClr val="tx1"/>
                </a:solidFill>
                <a:latin typeface="Courier New" pitchFamily="49" charset="0"/>
                <a:cs typeface="Courier New" pitchFamily="49" charset="0"/>
              </a:endParaRPr>
            </a:p>
            <a:p>
              <a:pPr fontAlgn="auto">
                <a:spcBef>
                  <a:spcPts val="0"/>
                </a:spcBef>
                <a:spcAft>
                  <a:spcPts val="0"/>
                </a:spcAft>
                <a:defRPr/>
              </a:pPr>
              <a:endParaRPr lang="en-US" sz="1400" dirty="0">
                <a:solidFill>
                  <a:schemeClr val="tx1"/>
                </a:solidFill>
              </a:endParaRPr>
            </a:p>
          </p:txBody>
        </p:sp>
        <p:sp>
          <p:nvSpPr>
            <p:cNvPr id="14" name="Bent Arrow 13"/>
            <p:cNvSpPr/>
            <p:nvPr/>
          </p:nvSpPr>
          <p:spPr>
            <a:xfrm rot="10800000">
              <a:off x="1295068" y="2819400"/>
              <a:ext cx="2254487" cy="990600"/>
            </a:xfrm>
            <a:prstGeom prst="bentArrow">
              <a:avLst>
                <a:gd name="adj1" fmla="val 11700"/>
                <a:gd name="adj2" fmla="val 17295"/>
                <a:gd name="adj3" fmla="val 33662"/>
                <a:gd name="adj4" fmla="val 4222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sp>
        <p:nvSpPr>
          <p:cNvPr id="2" name="Title 1"/>
          <p:cNvSpPr>
            <a:spLocks noGrp="1"/>
          </p:cNvSpPr>
          <p:nvPr>
            <p:ph type="title"/>
          </p:nvPr>
        </p:nvSpPr>
        <p:spPr/>
        <p:txBody>
          <a:bodyPr>
            <a:normAutofit fontScale="90000"/>
          </a:bodyPr>
          <a:lstStyle/>
          <a:p>
            <a:pPr defTabSz="914363" fontAlgn="auto">
              <a:spcAft>
                <a:spcPts val="0"/>
              </a:spcAft>
              <a:defRPr/>
            </a:pPr>
            <a:r>
              <a:rPr>
                <a:solidFill>
                  <a:srgbClr val="92D050"/>
                </a:solidFill>
                <a:latin typeface="Calibri" pitchFamily="34" charset="0"/>
              </a:rPr>
              <a:t>LINQ to Objects</a:t>
            </a:r>
          </a:p>
        </p:txBody>
      </p:sp>
      <p:sp>
        <p:nvSpPr>
          <p:cNvPr id="45060" name="Text Placeholder 2"/>
          <p:cNvSpPr>
            <a:spLocks noGrp="1"/>
          </p:cNvSpPr>
          <p:nvPr>
            <p:ph type="body" idx="4294967295"/>
          </p:nvPr>
        </p:nvSpPr>
        <p:spPr>
          <a:xfrm>
            <a:off x="0" y="1219200"/>
            <a:ext cx="3429000" cy="5502275"/>
          </a:xfrm>
        </p:spPr>
        <p:txBody>
          <a:bodyPr/>
          <a:lstStyle/>
          <a:p>
            <a:pPr marL="569913" indent="-569913"/>
            <a:r>
              <a:rPr lang="en-US" altLang="vi-VN" sz="2400" smtClean="0"/>
              <a:t>Native query syntax in C# and VB</a:t>
            </a:r>
          </a:p>
          <a:p>
            <a:pPr marL="969963" lvl="1" indent="-569913"/>
            <a:r>
              <a:rPr lang="en-US" altLang="vi-VN" sz="2000" smtClean="0"/>
              <a:t>IntelliSense</a:t>
            </a:r>
          </a:p>
          <a:p>
            <a:pPr marL="969963" lvl="1" indent="-569913"/>
            <a:r>
              <a:rPr lang="en-US" altLang="vi-VN" sz="2000" smtClean="0"/>
              <a:t>Autocompletion</a:t>
            </a:r>
          </a:p>
          <a:p>
            <a:pPr marL="569913" indent="-569913"/>
            <a:r>
              <a:rPr lang="en-US" altLang="vi-VN" sz="2400" smtClean="0"/>
              <a:t>Query Operators can be used against any .NET collection (IEnumerable&lt;T&gt;)</a:t>
            </a:r>
          </a:p>
          <a:p>
            <a:pPr marL="969963" lvl="1" indent="-569913"/>
            <a:r>
              <a:rPr lang="en-US" altLang="vi-VN" sz="2000" smtClean="0"/>
              <a:t>Select, Where, GroupBy, Join, etc.</a:t>
            </a:r>
          </a:p>
          <a:p>
            <a:pPr marL="569913" indent="-569913"/>
            <a:r>
              <a:rPr lang="en-US" altLang="vi-VN" sz="2400" smtClean="0"/>
              <a:t>Deferred Query Evaluation</a:t>
            </a:r>
          </a:p>
          <a:p>
            <a:pPr marL="569913" indent="-569913"/>
            <a:r>
              <a:rPr lang="en-US" altLang="vi-VN" sz="2400" smtClean="0"/>
              <a:t>Lambda Expressions</a:t>
            </a:r>
          </a:p>
        </p:txBody>
      </p:sp>
      <p:grpSp>
        <p:nvGrpSpPr>
          <p:cNvPr id="4" name="Group 15"/>
          <p:cNvGrpSpPr>
            <a:grpSpLocks/>
          </p:cNvGrpSpPr>
          <p:nvPr/>
        </p:nvGrpSpPr>
        <p:grpSpPr bwMode="auto">
          <a:xfrm>
            <a:off x="3810000" y="1371600"/>
            <a:ext cx="5105400" cy="5105400"/>
            <a:chOff x="4648200" y="1371600"/>
            <a:chExt cx="4191000" cy="5105400"/>
          </a:xfrm>
        </p:grpSpPr>
        <p:sp>
          <p:nvSpPr>
            <p:cNvPr id="7" name="Rectangle 6"/>
            <p:cNvSpPr/>
            <p:nvPr/>
          </p:nvSpPr>
          <p:spPr>
            <a:xfrm>
              <a:off x="4648200" y="1371600"/>
              <a:ext cx="4191000" cy="510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r>
                <a:rPr lang="en-US" sz="1200" dirty="0">
                  <a:solidFill>
                    <a:srgbClr val="0000FF"/>
                  </a:solidFill>
                  <a:latin typeface="Courier New" pitchFamily="49" charset="0"/>
                  <a:cs typeface="Courier New" pitchFamily="49" charset="0"/>
                </a:rPr>
                <a:t>using</a:t>
              </a:r>
              <a:r>
                <a:rPr lang="en-US" sz="1200" dirty="0">
                  <a:solidFill>
                    <a:schemeClr val="tx1"/>
                  </a:solidFill>
                  <a:latin typeface="Courier New" pitchFamily="49" charset="0"/>
                  <a:cs typeface="Courier New" pitchFamily="49" charset="0"/>
                </a:rPr>
                <a:t> System;</a:t>
              </a:r>
            </a:p>
            <a:p>
              <a:pPr fontAlgn="auto">
                <a:spcBef>
                  <a:spcPts val="0"/>
                </a:spcBef>
                <a:spcAft>
                  <a:spcPts val="0"/>
                </a:spcAft>
                <a:defRPr/>
              </a:pPr>
              <a:r>
                <a:rPr lang="en-US" sz="1200" dirty="0">
                  <a:solidFill>
                    <a:srgbClr val="0000FF"/>
                  </a:solidFill>
                  <a:latin typeface="Courier New" pitchFamily="49" charset="0"/>
                  <a:cs typeface="Courier New" pitchFamily="49" charset="0"/>
                </a:rPr>
                <a:t>using</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System.Query</a:t>
              </a:r>
              <a:r>
                <a:rPr lang="en-US" sz="1200" dirty="0">
                  <a:solidFill>
                    <a:schemeClr val="tx1"/>
                  </a:solidFill>
                  <a:latin typeface="Courier New" pitchFamily="49" charset="0"/>
                  <a:cs typeface="Courier New" pitchFamily="49" charset="0"/>
                </a:rPr>
                <a:t>;</a:t>
              </a:r>
            </a:p>
            <a:p>
              <a:pPr fontAlgn="auto">
                <a:spcBef>
                  <a:spcPts val="0"/>
                </a:spcBef>
                <a:spcAft>
                  <a:spcPts val="0"/>
                </a:spcAft>
                <a:defRPr/>
              </a:pPr>
              <a:r>
                <a:rPr lang="en-US" sz="1200" dirty="0">
                  <a:solidFill>
                    <a:srgbClr val="0000FF"/>
                  </a:solidFill>
                  <a:latin typeface="Courier New" pitchFamily="49" charset="0"/>
                  <a:cs typeface="Courier New" pitchFamily="49" charset="0"/>
                </a:rPr>
                <a:t>using</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System.Collections.Generic</a:t>
              </a:r>
              <a:r>
                <a:rPr lang="en-US" sz="1200" dirty="0">
                  <a:solidFill>
                    <a:schemeClr val="tx1"/>
                  </a:solidFill>
                  <a:latin typeface="Courier New" pitchFamily="49" charset="0"/>
                  <a:cs typeface="Courier New" pitchFamily="49" charset="0"/>
                </a:rPr>
                <a:t>;</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p>
            <a:p>
              <a:pPr fontAlgn="auto">
                <a:spcBef>
                  <a:spcPts val="0"/>
                </a:spcBef>
                <a:spcAft>
                  <a:spcPts val="0"/>
                </a:spcAft>
                <a:defRPr/>
              </a:pPr>
              <a:r>
                <a:rPr lang="en-US" sz="1200" dirty="0">
                  <a:solidFill>
                    <a:srgbClr val="0000FF"/>
                  </a:solidFill>
                  <a:latin typeface="Courier New" pitchFamily="49" charset="0"/>
                  <a:cs typeface="Courier New" pitchFamily="49" charset="0"/>
                </a:rPr>
                <a:t>class</a:t>
              </a:r>
              <a:r>
                <a:rPr lang="en-US" sz="1200" dirty="0">
                  <a:solidFill>
                    <a:schemeClr val="tx1"/>
                  </a:solidFill>
                  <a:latin typeface="Courier New" pitchFamily="49" charset="0"/>
                  <a:cs typeface="Courier New" pitchFamily="49" charset="0"/>
                </a:rPr>
                <a:t> </a:t>
              </a:r>
              <a:r>
                <a:rPr lang="en-US" sz="1200" dirty="0">
                  <a:solidFill>
                    <a:srgbClr val="0070C0"/>
                  </a:solidFill>
                  <a:latin typeface="Courier New" pitchFamily="49" charset="0"/>
                  <a:cs typeface="Courier New" pitchFamily="49" charset="0"/>
                </a:rPr>
                <a:t>app</a:t>
              </a:r>
              <a:r>
                <a:rPr lang="en-US" sz="1200" dirty="0">
                  <a:solidFill>
                    <a:schemeClr val="tx1"/>
                  </a:solidFill>
                  <a:latin typeface="Courier New" pitchFamily="49" charset="0"/>
                  <a:cs typeface="Courier New" pitchFamily="49" charset="0"/>
                </a:rPr>
                <a:t> {</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r>
                <a:rPr lang="en-US" sz="1200" dirty="0">
                  <a:solidFill>
                    <a:srgbClr val="0000FF"/>
                  </a:solidFill>
                  <a:latin typeface="Courier New" pitchFamily="49" charset="0"/>
                  <a:cs typeface="Courier New" pitchFamily="49" charset="0"/>
                </a:rPr>
                <a:t>static void </a:t>
              </a:r>
              <a:r>
                <a:rPr lang="en-US" sz="1200" dirty="0">
                  <a:solidFill>
                    <a:schemeClr val="tx1"/>
                  </a:solidFill>
                  <a:latin typeface="Courier New" pitchFamily="49" charset="0"/>
                  <a:cs typeface="Courier New" pitchFamily="49" charset="0"/>
                </a:rPr>
                <a:t>Main() {</a:t>
              </a:r>
            </a:p>
            <a:p>
              <a:pPr fontAlgn="auto">
                <a:spcBef>
                  <a:spcPts val="0"/>
                </a:spcBef>
                <a:spcAft>
                  <a:spcPts val="0"/>
                </a:spcAft>
                <a:defRPr/>
              </a:pPr>
              <a:r>
                <a:rPr lang="de-DE" sz="1200" dirty="0">
                  <a:solidFill>
                    <a:schemeClr val="tx1"/>
                  </a:solidFill>
                  <a:latin typeface="Courier New" pitchFamily="49" charset="0"/>
                  <a:cs typeface="Courier New" pitchFamily="49" charset="0"/>
                </a:rPr>
                <a:t>      </a:t>
              </a:r>
              <a:r>
                <a:rPr lang="de-DE" sz="1200" dirty="0">
                  <a:solidFill>
                    <a:srgbClr val="0000FF"/>
                  </a:solidFill>
                  <a:latin typeface="Courier New" pitchFamily="49" charset="0"/>
                  <a:cs typeface="Courier New" pitchFamily="49" charset="0"/>
                </a:rPr>
                <a:t>string</a:t>
              </a:r>
              <a:r>
                <a:rPr lang="de-DE" sz="1200" dirty="0">
                  <a:solidFill>
                    <a:schemeClr val="tx1"/>
                  </a:solidFill>
                  <a:latin typeface="Courier New" pitchFamily="49" charset="0"/>
                  <a:cs typeface="Courier New" pitchFamily="49" charset="0"/>
                </a:rPr>
                <a:t>[] names = { "Allen", "Arthur", 		     "Bennett" };</a:t>
              </a:r>
              <a:endParaRPr lang="en-US" sz="1200" dirty="0">
                <a:solidFill>
                  <a:schemeClr val="tx1"/>
                </a:solidFill>
                <a:latin typeface="Courier New" pitchFamily="49" charset="0"/>
                <a:cs typeface="Courier New" pitchFamily="49" charset="0"/>
              </a:endParaRPr>
            </a:p>
            <a:p>
              <a:pPr fontAlgn="auto">
                <a:spcBef>
                  <a:spcPts val="0"/>
                </a:spcBef>
                <a:spcAft>
                  <a:spcPts val="0"/>
                </a:spcAft>
                <a:defRPr/>
              </a:pPr>
              <a:r>
                <a:rPr lang="de-DE" sz="1200" dirty="0">
                  <a:solidFill>
                    <a:schemeClr val="tx1"/>
                  </a:solidFill>
                  <a:latin typeface="Courier New" pitchFamily="49" charset="0"/>
                  <a:cs typeface="Courier New" pitchFamily="49" charset="0"/>
                </a:rPr>
                <a:t> </a:t>
              </a:r>
              <a:endParaRPr lang="en-US" sz="1200" dirty="0">
                <a:solidFill>
                  <a:schemeClr val="tx1"/>
                </a:solidFill>
                <a:latin typeface="Courier New" pitchFamily="49" charset="0"/>
                <a:cs typeface="Courier New" pitchFamily="49" charset="0"/>
              </a:endParaRP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r>
                <a:rPr lang="en-US" sz="1200" dirty="0" err="1">
                  <a:solidFill>
                    <a:srgbClr val="0070C0"/>
                  </a:solidFill>
                  <a:latin typeface="Courier New" pitchFamily="49" charset="0"/>
                  <a:cs typeface="Courier New" pitchFamily="49" charset="0"/>
                </a:rPr>
                <a:t>IEnumerable</a:t>
              </a:r>
              <a:r>
                <a:rPr lang="en-US" sz="1200" dirty="0">
                  <a:solidFill>
                    <a:schemeClr val="tx1"/>
                  </a:solidFill>
                  <a:latin typeface="Courier New" pitchFamily="49" charset="0"/>
                  <a:cs typeface="Courier New" pitchFamily="49" charset="0"/>
                </a:rPr>
                <a:t>&lt;</a:t>
              </a:r>
              <a:r>
                <a:rPr lang="en-US" sz="1200" dirty="0">
                  <a:solidFill>
                    <a:srgbClr val="0000FF"/>
                  </a:solidFill>
                  <a:latin typeface="Courier New" pitchFamily="49" charset="0"/>
                  <a:cs typeface="Courier New" pitchFamily="49" charset="0"/>
                </a:rPr>
                <a:t>string</a:t>
              </a:r>
              <a:r>
                <a:rPr lang="en-US" sz="1200" dirty="0">
                  <a:solidFill>
                    <a:schemeClr val="tx1"/>
                  </a:solidFill>
                  <a:latin typeface="Courier New" pitchFamily="49" charset="0"/>
                  <a:cs typeface="Courier New" pitchFamily="49" charset="0"/>
                </a:rPr>
                <a:t>&gt; ayes = names</a:t>
              </a:r>
            </a:p>
            <a:p>
              <a:pPr fontAlgn="auto">
                <a:spcBef>
                  <a:spcPts val="0"/>
                </a:spcBef>
                <a:spcAft>
                  <a:spcPts val="0"/>
                </a:spcAft>
                <a:defRPr/>
              </a:pPr>
              <a:r>
                <a:rPr lang="en-US" sz="1200" dirty="0">
                  <a:solidFill>
                    <a:schemeClr val="tx1"/>
                  </a:solidFill>
                  <a:latin typeface="Courier New" pitchFamily="49" charset="0"/>
                  <a:cs typeface="Courier New" pitchFamily="49" charset="0"/>
                </a:rPr>
                <a:t>	.Where(s =&gt; s[0] == 'A');</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r>
                <a:rPr lang="en-US" sz="1200" dirty="0" err="1">
                  <a:solidFill>
                    <a:srgbClr val="0000FF"/>
                  </a:solidFill>
                  <a:latin typeface="Courier New" pitchFamily="49" charset="0"/>
                  <a:cs typeface="Courier New" pitchFamily="49" charset="0"/>
                </a:rPr>
                <a:t>foreach</a:t>
              </a:r>
              <a:r>
                <a:rPr lang="en-US" sz="1200" dirty="0">
                  <a:solidFill>
                    <a:schemeClr val="tx1"/>
                  </a:solidFill>
                  <a:latin typeface="Courier New" pitchFamily="49" charset="0"/>
                  <a:cs typeface="Courier New" pitchFamily="49" charset="0"/>
                </a:rPr>
                <a:t> (</a:t>
              </a:r>
              <a:r>
                <a:rPr lang="en-US" sz="1200" dirty="0">
                  <a:solidFill>
                    <a:srgbClr val="0000FF"/>
                  </a:solidFill>
                  <a:latin typeface="Courier New" pitchFamily="49" charset="0"/>
                  <a:cs typeface="Courier New" pitchFamily="49" charset="0"/>
                </a:rPr>
                <a:t>string</a:t>
              </a:r>
              <a:r>
                <a:rPr lang="en-US" sz="1200" dirty="0">
                  <a:solidFill>
                    <a:schemeClr val="tx1"/>
                  </a:solidFill>
                  <a:latin typeface="Courier New" pitchFamily="49" charset="0"/>
                  <a:cs typeface="Courier New" pitchFamily="49" charset="0"/>
                </a:rPr>
                <a:t> item </a:t>
              </a:r>
              <a:r>
                <a:rPr lang="en-US" sz="1200" dirty="0">
                  <a:solidFill>
                    <a:srgbClr val="0000FF"/>
                  </a:solidFill>
                  <a:latin typeface="Courier New" pitchFamily="49" charset="0"/>
                  <a:cs typeface="Courier New" pitchFamily="49" charset="0"/>
                </a:rPr>
                <a:t>in</a:t>
              </a:r>
              <a:r>
                <a:rPr lang="en-US" sz="1200" dirty="0">
                  <a:solidFill>
                    <a:schemeClr val="tx1"/>
                  </a:solidFill>
                  <a:latin typeface="Courier New" pitchFamily="49" charset="0"/>
                  <a:cs typeface="Courier New" pitchFamily="49" charset="0"/>
                </a:rPr>
                <a:t> ayes) </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r>
                <a:rPr lang="en-US" sz="1200" dirty="0" err="1">
                  <a:solidFill>
                    <a:srgbClr val="0070C0"/>
                  </a:solidFill>
                  <a:latin typeface="Courier New" pitchFamily="49" charset="0"/>
                  <a:cs typeface="Courier New" pitchFamily="49" charset="0"/>
                </a:rPr>
                <a:t>Console</a:t>
              </a:r>
              <a:r>
                <a:rPr lang="en-US" sz="1200" dirty="0" err="1">
                  <a:solidFill>
                    <a:schemeClr val="tx1"/>
                  </a:solidFill>
                  <a:latin typeface="Courier New" pitchFamily="49" charset="0"/>
                  <a:cs typeface="Courier New" pitchFamily="49" charset="0"/>
                </a:rPr>
                <a:t>.WriteLine</a:t>
              </a:r>
              <a:r>
                <a:rPr lang="en-US" sz="1200" dirty="0">
                  <a:solidFill>
                    <a:schemeClr val="tx1"/>
                  </a:solidFill>
                  <a:latin typeface="Courier New" pitchFamily="49" charset="0"/>
                  <a:cs typeface="Courier New" pitchFamily="49" charset="0"/>
                </a:rPr>
                <a:t>(item);</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p>
            <a:p>
              <a:pPr fontAlgn="auto">
                <a:spcBef>
                  <a:spcPts val="0"/>
                </a:spcBef>
                <a:spcAft>
                  <a:spcPts val="0"/>
                </a:spcAft>
                <a:defRPr/>
              </a:pPr>
              <a:r>
                <a:rPr lang="en-US" sz="1200" dirty="0">
                  <a:solidFill>
                    <a:schemeClr val="tx1"/>
                  </a:solidFill>
                  <a:latin typeface="Courier New" pitchFamily="49" charset="0"/>
                  <a:cs typeface="Courier New" pitchFamily="49" charset="0"/>
                </a:rPr>
                <a:t>      names[0] = "Bob";</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r>
                <a:rPr lang="en-US" sz="1200" dirty="0" err="1">
                  <a:solidFill>
                    <a:srgbClr val="0000FF"/>
                  </a:solidFill>
                  <a:latin typeface="Courier New" pitchFamily="49" charset="0"/>
                  <a:cs typeface="Courier New" pitchFamily="49" charset="0"/>
                </a:rPr>
                <a:t>foreach</a:t>
              </a:r>
              <a:r>
                <a:rPr lang="en-US" sz="1200" dirty="0">
                  <a:solidFill>
                    <a:schemeClr val="tx1"/>
                  </a:solidFill>
                  <a:latin typeface="Courier New" pitchFamily="49" charset="0"/>
                  <a:cs typeface="Courier New" pitchFamily="49" charset="0"/>
                </a:rPr>
                <a:t> (</a:t>
              </a:r>
              <a:r>
                <a:rPr lang="en-US" sz="1200" dirty="0">
                  <a:solidFill>
                    <a:srgbClr val="0000FF"/>
                  </a:solidFill>
                  <a:latin typeface="Courier New" pitchFamily="49" charset="0"/>
                  <a:cs typeface="Courier New" pitchFamily="49" charset="0"/>
                </a:rPr>
                <a:t>string</a:t>
              </a:r>
              <a:r>
                <a:rPr lang="en-US" sz="1200" dirty="0">
                  <a:solidFill>
                    <a:schemeClr val="tx1"/>
                  </a:solidFill>
                  <a:latin typeface="Courier New" pitchFamily="49" charset="0"/>
                  <a:cs typeface="Courier New" pitchFamily="49" charset="0"/>
                </a:rPr>
                <a:t> item </a:t>
              </a:r>
              <a:r>
                <a:rPr lang="en-US" sz="1200" dirty="0">
                  <a:solidFill>
                    <a:srgbClr val="0000FF"/>
                  </a:solidFill>
                  <a:latin typeface="Courier New" pitchFamily="49" charset="0"/>
                  <a:cs typeface="Courier New" pitchFamily="49" charset="0"/>
                </a:rPr>
                <a:t>in</a:t>
              </a:r>
              <a:r>
                <a:rPr lang="en-US" sz="1200" dirty="0">
                  <a:solidFill>
                    <a:schemeClr val="tx1"/>
                  </a:solidFill>
                  <a:latin typeface="Courier New" pitchFamily="49" charset="0"/>
                  <a:cs typeface="Courier New" pitchFamily="49" charset="0"/>
                </a:rPr>
                <a:t> ayes) </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r>
                <a:rPr lang="en-US" sz="1200" dirty="0" err="1">
                  <a:solidFill>
                    <a:srgbClr val="0070C0"/>
                  </a:solidFill>
                  <a:latin typeface="Courier New" pitchFamily="49" charset="0"/>
                  <a:cs typeface="Courier New" pitchFamily="49" charset="0"/>
                </a:rPr>
                <a:t>Console</a:t>
              </a:r>
              <a:r>
                <a:rPr lang="en-US" sz="1200" dirty="0" err="1">
                  <a:solidFill>
                    <a:schemeClr val="tx1"/>
                  </a:solidFill>
                  <a:latin typeface="Courier New" pitchFamily="49" charset="0"/>
                  <a:cs typeface="Courier New" pitchFamily="49" charset="0"/>
                </a:rPr>
                <a:t>.WriteLine</a:t>
              </a:r>
              <a:r>
                <a:rPr lang="en-US" sz="1200" dirty="0">
                  <a:solidFill>
                    <a:schemeClr val="tx1"/>
                  </a:solidFill>
                  <a:latin typeface="Courier New" pitchFamily="49" charset="0"/>
                  <a:cs typeface="Courier New" pitchFamily="49" charset="0"/>
                </a:rPr>
                <a:t>(item);</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p>
            <a:p>
              <a:pPr fontAlgn="auto">
                <a:spcBef>
                  <a:spcPts val="0"/>
                </a:spcBef>
                <a:spcAft>
                  <a:spcPts val="0"/>
                </a:spcAft>
                <a:defRPr/>
              </a:pPr>
              <a:r>
                <a:rPr lang="en-US" sz="1200" dirty="0">
                  <a:solidFill>
                    <a:schemeClr val="tx1"/>
                  </a:solidFill>
                  <a:latin typeface="Courier New" pitchFamily="49" charset="0"/>
                  <a:cs typeface="Courier New" pitchFamily="49" charset="0"/>
                </a:rPr>
                <a:t>}</a:t>
              </a:r>
            </a:p>
            <a:p>
              <a:pPr fontAlgn="auto">
                <a:spcBef>
                  <a:spcPts val="0"/>
                </a:spcBef>
                <a:spcAft>
                  <a:spcPts val="0"/>
                </a:spcAft>
                <a:defRPr/>
              </a:pPr>
              <a:endParaRPr lang="en-US" sz="1200" dirty="0">
                <a:solidFill>
                  <a:schemeClr val="tx1"/>
                </a:solidFill>
                <a:latin typeface="Courier New" pitchFamily="49" charset="0"/>
                <a:cs typeface="Courier New" pitchFamily="49" charset="0"/>
              </a:endParaRPr>
            </a:p>
            <a:p>
              <a:pPr fontAlgn="auto">
                <a:spcBef>
                  <a:spcPts val="0"/>
                </a:spcBef>
                <a:spcAft>
                  <a:spcPts val="0"/>
                </a:spcAft>
                <a:defRPr/>
              </a:pPr>
              <a:r>
                <a:rPr lang="en-US" sz="1200" dirty="0">
                  <a:solidFill>
                    <a:schemeClr val="tx1"/>
                  </a:solidFill>
                  <a:latin typeface="Courier New" pitchFamily="49" charset="0"/>
                  <a:cs typeface="Courier New" pitchFamily="49" charset="0"/>
                </a:rPr>
                <a:t>Allen</a:t>
              </a:r>
            </a:p>
            <a:p>
              <a:pPr fontAlgn="auto">
                <a:spcBef>
                  <a:spcPts val="0"/>
                </a:spcBef>
                <a:spcAft>
                  <a:spcPts val="0"/>
                </a:spcAft>
                <a:defRPr/>
              </a:pPr>
              <a:r>
                <a:rPr lang="en-US" sz="1200" dirty="0">
                  <a:solidFill>
                    <a:schemeClr val="tx1"/>
                  </a:solidFill>
                  <a:latin typeface="Courier New" pitchFamily="49" charset="0"/>
                  <a:cs typeface="Courier New" pitchFamily="49" charset="0"/>
                </a:rPr>
                <a:t>Arthur</a:t>
              </a:r>
            </a:p>
            <a:p>
              <a:pPr fontAlgn="auto">
                <a:spcBef>
                  <a:spcPts val="0"/>
                </a:spcBef>
                <a:spcAft>
                  <a:spcPts val="0"/>
                </a:spcAft>
                <a:defRPr/>
              </a:pPr>
              <a:endParaRPr lang="en-US" sz="1200" dirty="0">
                <a:solidFill>
                  <a:schemeClr val="tx1"/>
                </a:solidFill>
                <a:latin typeface="Courier New" pitchFamily="49" charset="0"/>
                <a:cs typeface="Courier New" pitchFamily="49" charset="0"/>
              </a:endParaRPr>
            </a:p>
            <a:p>
              <a:pPr fontAlgn="auto">
                <a:spcBef>
                  <a:spcPts val="0"/>
                </a:spcBef>
                <a:spcAft>
                  <a:spcPts val="0"/>
                </a:spcAft>
                <a:defRPr/>
              </a:pPr>
              <a:endParaRPr lang="en-US" sz="1400" dirty="0">
                <a:solidFill>
                  <a:schemeClr val="tx1"/>
                </a:solidFill>
              </a:endParaRPr>
            </a:p>
          </p:txBody>
        </p:sp>
        <p:sp>
          <p:nvSpPr>
            <p:cNvPr id="8" name="Bent Arrow 7"/>
            <p:cNvSpPr/>
            <p:nvPr/>
          </p:nvSpPr>
          <p:spPr>
            <a:xfrm rot="10800000">
              <a:off x="5301089" y="3810000"/>
              <a:ext cx="2287066" cy="1998663"/>
            </a:xfrm>
            <a:prstGeom prst="bentArrow">
              <a:avLst>
                <a:gd name="adj1" fmla="val 5839"/>
                <a:gd name="adj2" fmla="val 10262"/>
                <a:gd name="adj3" fmla="val 16080"/>
                <a:gd name="adj4" fmla="val 3309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grpSp>
        <p:nvGrpSpPr>
          <p:cNvPr id="6" name="Group 12"/>
          <p:cNvGrpSpPr>
            <a:grpSpLocks/>
          </p:cNvGrpSpPr>
          <p:nvPr/>
        </p:nvGrpSpPr>
        <p:grpSpPr bwMode="auto">
          <a:xfrm>
            <a:off x="3810000" y="1371600"/>
            <a:ext cx="5105400" cy="5105400"/>
            <a:chOff x="9144000" y="1219200"/>
            <a:chExt cx="4191000" cy="5105400"/>
          </a:xfrm>
        </p:grpSpPr>
        <p:sp>
          <p:nvSpPr>
            <p:cNvPr id="5" name="Rectangle 4"/>
            <p:cNvSpPr/>
            <p:nvPr/>
          </p:nvSpPr>
          <p:spPr>
            <a:xfrm>
              <a:off x="9144000" y="1219200"/>
              <a:ext cx="4191000" cy="510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r>
                <a:rPr lang="en-US" sz="1200" dirty="0">
                  <a:solidFill>
                    <a:srgbClr val="0000FF"/>
                  </a:solidFill>
                  <a:latin typeface="Courier New" pitchFamily="49" charset="0"/>
                  <a:cs typeface="Courier New" pitchFamily="49" charset="0"/>
                </a:rPr>
                <a:t>using</a:t>
              </a:r>
              <a:r>
                <a:rPr lang="en-US" sz="1200" dirty="0">
                  <a:solidFill>
                    <a:schemeClr val="tx1"/>
                  </a:solidFill>
                  <a:latin typeface="Courier New" pitchFamily="49" charset="0"/>
                  <a:cs typeface="Courier New" pitchFamily="49" charset="0"/>
                </a:rPr>
                <a:t> System;</a:t>
              </a:r>
            </a:p>
            <a:p>
              <a:pPr fontAlgn="auto">
                <a:spcBef>
                  <a:spcPts val="0"/>
                </a:spcBef>
                <a:spcAft>
                  <a:spcPts val="0"/>
                </a:spcAft>
                <a:defRPr/>
              </a:pPr>
              <a:r>
                <a:rPr lang="en-US" sz="1200" dirty="0">
                  <a:solidFill>
                    <a:srgbClr val="0000FF"/>
                  </a:solidFill>
                  <a:latin typeface="Courier New" pitchFamily="49" charset="0"/>
                  <a:cs typeface="Courier New" pitchFamily="49" charset="0"/>
                </a:rPr>
                <a:t>using</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System.Query</a:t>
              </a:r>
              <a:r>
                <a:rPr lang="en-US" sz="1200" dirty="0">
                  <a:solidFill>
                    <a:schemeClr val="tx1"/>
                  </a:solidFill>
                  <a:latin typeface="Courier New" pitchFamily="49" charset="0"/>
                  <a:cs typeface="Courier New" pitchFamily="49" charset="0"/>
                </a:rPr>
                <a:t>;</a:t>
              </a:r>
            </a:p>
            <a:p>
              <a:pPr fontAlgn="auto">
                <a:spcBef>
                  <a:spcPts val="0"/>
                </a:spcBef>
                <a:spcAft>
                  <a:spcPts val="0"/>
                </a:spcAft>
                <a:defRPr/>
              </a:pPr>
              <a:r>
                <a:rPr lang="en-US" sz="1200" dirty="0">
                  <a:solidFill>
                    <a:srgbClr val="0000FF"/>
                  </a:solidFill>
                  <a:latin typeface="Courier New" pitchFamily="49" charset="0"/>
                  <a:cs typeface="Courier New" pitchFamily="49" charset="0"/>
                </a:rPr>
                <a:t>using</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System.Collections.Generic</a:t>
              </a:r>
              <a:r>
                <a:rPr lang="en-US" sz="1200" dirty="0">
                  <a:solidFill>
                    <a:schemeClr val="tx1"/>
                  </a:solidFill>
                  <a:latin typeface="Courier New" pitchFamily="49" charset="0"/>
                  <a:cs typeface="Courier New" pitchFamily="49" charset="0"/>
                </a:rPr>
                <a:t>;</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p>
            <a:p>
              <a:pPr fontAlgn="auto">
                <a:spcBef>
                  <a:spcPts val="0"/>
                </a:spcBef>
                <a:spcAft>
                  <a:spcPts val="0"/>
                </a:spcAft>
                <a:defRPr/>
              </a:pPr>
              <a:r>
                <a:rPr lang="en-US" sz="1200" dirty="0">
                  <a:solidFill>
                    <a:srgbClr val="0000FF"/>
                  </a:solidFill>
                  <a:latin typeface="Courier New" pitchFamily="49" charset="0"/>
                  <a:cs typeface="Courier New" pitchFamily="49" charset="0"/>
                </a:rPr>
                <a:t>class</a:t>
              </a:r>
              <a:r>
                <a:rPr lang="en-US" sz="1200" dirty="0">
                  <a:solidFill>
                    <a:schemeClr val="tx1"/>
                  </a:solidFill>
                  <a:latin typeface="Courier New" pitchFamily="49" charset="0"/>
                  <a:cs typeface="Courier New" pitchFamily="49" charset="0"/>
                </a:rPr>
                <a:t> </a:t>
              </a:r>
              <a:r>
                <a:rPr lang="en-US" sz="1200" dirty="0">
                  <a:solidFill>
                    <a:srgbClr val="0070C0"/>
                  </a:solidFill>
                  <a:latin typeface="Courier New" pitchFamily="49" charset="0"/>
                  <a:cs typeface="Courier New" pitchFamily="49" charset="0"/>
                </a:rPr>
                <a:t>app</a:t>
              </a:r>
              <a:r>
                <a:rPr lang="en-US" sz="1200" dirty="0">
                  <a:solidFill>
                    <a:schemeClr val="tx1"/>
                  </a:solidFill>
                  <a:latin typeface="Courier New" pitchFamily="49" charset="0"/>
                  <a:cs typeface="Courier New" pitchFamily="49" charset="0"/>
                </a:rPr>
                <a:t> {</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r>
                <a:rPr lang="en-US" sz="1200" dirty="0">
                  <a:solidFill>
                    <a:srgbClr val="0000FF"/>
                  </a:solidFill>
                  <a:latin typeface="Courier New" pitchFamily="49" charset="0"/>
                  <a:cs typeface="Courier New" pitchFamily="49" charset="0"/>
                </a:rPr>
                <a:t>static void </a:t>
              </a:r>
              <a:r>
                <a:rPr lang="en-US" sz="1200" dirty="0">
                  <a:solidFill>
                    <a:schemeClr val="tx1"/>
                  </a:solidFill>
                  <a:latin typeface="Courier New" pitchFamily="49" charset="0"/>
                  <a:cs typeface="Courier New" pitchFamily="49" charset="0"/>
                </a:rPr>
                <a:t>Main() {</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r>
                <a:rPr lang="en-US" sz="1200" dirty="0">
                  <a:solidFill>
                    <a:srgbClr val="0000FF"/>
                  </a:solidFill>
                  <a:latin typeface="Courier New" pitchFamily="49" charset="0"/>
                  <a:cs typeface="Courier New" pitchFamily="49" charset="0"/>
                </a:rPr>
                <a:t>string</a:t>
              </a:r>
              <a:r>
                <a:rPr lang="en-US" sz="1200" dirty="0">
                  <a:solidFill>
                    <a:schemeClr val="tx1"/>
                  </a:solidFill>
                  <a:latin typeface="Courier New" pitchFamily="49" charset="0"/>
                  <a:cs typeface="Courier New" pitchFamily="49" charset="0"/>
                </a:rPr>
                <a:t>[] names = { "Burke", "Connor", 		   "Frank", "Everett", 		   	   "Albert", "George", </a:t>
              </a:r>
            </a:p>
            <a:p>
              <a:pPr fontAlgn="auto">
                <a:spcBef>
                  <a:spcPts val="0"/>
                </a:spcBef>
                <a:spcAft>
                  <a:spcPts val="0"/>
                </a:spcAft>
                <a:defRPr/>
              </a:pPr>
              <a:r>
                <a:rPr lang="en-US" sz="1200" dirty="0">
                  <a:solidFill>
                    <a:schemeClr val="tx1"/>
                  </a:solidFill>
                  <a:latin typeface="Courier New" pitchFamily="49" charset="0"/>
                  <a:cs typeface="Courier New" pitchFamily="49" charset="0"/>
                </a:rPr>
                <a:t>             "Harris", "David" };</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r>
                <a:rPr lang="en-US" sz="1200" dirty="0" err="1">
                  <a:solidFill>
                    <a:srgbClr val="0070C0"/>
                  </a:solidFill>
                  <a:latin typeface="Courier New" pitchFamily="49" charset="0"/>
                  <a:cs typeface="Courier New" pitchFamily="49" charset="0"/>
                </a:rPr>
                <a:t>IEnumerable</a:t>
              </a:r>
              <a:r>
                <a:rPr lang="en-US" sz="1200" dirty="0">
                  <a:solidFill>
                    <a:schemeClr val="tx1"/>
                  </a:solidFill>
                  <a:latin typeface="Courier New" pitchFamily="49" charset="0"/>
                  <a:cs typeface="Courier New" pitchFamily="49" charset="0"/>
                </a:rPr>
                <a:t>&lt;</a:t>
              </a:r>
              <a:r>
                <a:rPr lang="en-US" sz="1200" dirty="0">
                  <a:solidFill>
                    <a:srgbClr val="0000FF"/>
                  </a:solidFill>
                  <a:latin typeface="Courier New" pitchFamily="49" charset="0"/>
                  <a:cs typeface="Courier New" pitchFamily="49" charset="0"/>
                </a:rPr>
                <a:t>string</a:t>
              </a:r>
              <a:r>
                <a:rPr lang="en-US" sz="1200" dirty="0">
                  <a:solidFill>
                    <a:schemeClr val="tx1"/>
                  </a:solidFill>
                  <a:latin typeface="Courier New" pitchFamily="49" charset="0"/>
                  <a:cs typeface="Courier New" pitchFamily="49" charset="0"/>
                </a:rPr>
                <a:t>&gt; </a:t>
              </a:r>
              <a:r>
                <a:rPr lang="en-US" sz="1200" dirty="0" err="1">
                  <a:solidFill>
                    <a:schemeClr val="tx1"/>
                  </a:solidFill>
                  <a:latin typeface="Courier New" pitchFamily="49" charset="0"/>
                  <a:cs typeface="Courier New" pitchFamily="49" charset="0"/>
                </a:rPr>
                <a:t>expr</a:t>
              </a:r>
              <a:r>
                <a:rPr lang="en-US" sz="1200" dirty="0">
                  <a:solidFill>
                    <a:schemeClr val="tx1"/>
                  </a:solidFill>
                  <a:latin typeface="Courier New" pitchFamily="49" charset="0"/>
                  <a:cs typeface="Courier New" pitchFamily="49" charset="0"/>
                </a:rPr>
                <a:t> = </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r>
                <a:rPr lang="en-US" sz="1200" dirty="0">
                  <a:solidFill>
                    <a:srgbClr val="0000FF"/>
                  </a:solidFill>
                  <a:latin typeface="Courier New" pitchFamily="49" charset="0"/>
                  <a:cs typeface="Courier New" pitchFamily="49" charset="0"/>
                </a:rPr>
                <a:t>from</a:t>
              </a:r>
              <a:r>
                <a:rPr lang="en-US" sz="1200" dirty="0">
                  <a:solidFill>
                    <a:schemeClr val="tx1"/>
                  </a:solidFill>
                  <a:latin typeface="Courier New" pitchFamily="49" charset="0"/>
                  <a:cs typeface="Courier New" pitchFamily="49" charset="0"/>
                </a:rPr>
                <a:t> s </a:t>
              </a:r>
              <a:r>
                <a:rPr lang="en-US" sz="1200" dirty="0">
                  <a:solidFill>
                    <a:srgbClr val="0000FF"/>
                  </a:solidFill>
                  <a:latin typeface="Courier New" pitchFamily="49" charset="0"/>
                  <a:cs typeface="Courier New" pitchFamily="49" charset="0"/>
                </a:rPr>
                <a:t>in</a:t>
              </a:r>
              <a:r>
                <a:rPr lang="en-US" sz="1200" dirty="0">
                  <a:solidFill>
                    <a:schemeClr val="tx1"/>
                  </a:solidFill>
                  <a:latin typeface="Courier New" pitchFamily="49" charset="0"/>
                  <a:cs typeface="Courier New" pitchFamily="49" charset="0"/>
                </a:rPr>
                <a:t> names </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r>
                <a:rPr lang="en-US" sz="1200" dirty="0">
                  <a:solidFill>
                    <a:srgbClr val="0000FF"/>
                  </a:solidFill>
                  <a:latin typeface="Courier New" pitchFamily="49" charset="0"/>
                  <a:cs typeface="Courier New" pitchFamily="49" charset="0"/>
                </a:rPr>
                <a:t>where</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s.Length</a:t>
              </a:r>
              <a:r>
                <a:rPr lang="en-US" sz="1200" dirty="0">
                  <a:solidFill>
                    <a:schemeClr val="tx1"/>
                  </a:solidFill>
                  <a:latin typeface="Courier New" pitchFamily="49" charset="0"/>
                  <a:cs typeface="Courier New" pitchFamily="49" charset="0"/>
                </a:rPr>
                <a:t> == 5</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r>
                <a:rPr lang="en-US" sz="1200" dirty="0" err="1">
                  <a:solidFill>
                    <a:srgbClr val="0000FF"/>
                  </a:solidFill>
                  <a:latin typeface="Courier New" pitchFamily="49" charset="0"/>
                  <a:cs typeface="Courier New" pitchFamily="49" charset="0"/>
                </a:rPr>
                <a:t>orderby</a:t>
              </a:r>
              <a:r>
                <a:rPr lang="en-US" sz="1200" dirty="0">
                  <a:solidFill>
                    <a:schemeClr val="tx1"/>
                  </a:solidFill>
                  <a:latin typeface="Courier New" pitchFamily="49" charset="0"/>
                  <a:cs typeface="Courier New" pitchFamily="49" charset="0"/>
                </a:rPr>
                <a:t> s</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r>
                <a:rPr lang="en-US" sz="1200" dirty="0">
                  <a:solidFill>
                    <a:srgbClr val="0000FF"/>
                  </a:solidFill>
                  <a:latin typeface="Courier New" pitchFamily="49" charset="0"/>
                  <a:cs typeface="Courier New" pitchFamily="49" charset="0"/>
                </a:rPr>
                <a:t>select</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s.ToUpper</a:t>
              </a:r>
              <a:r>
                <a:rPr lang="en-US" sz="1200" dirty="0">
                  <a:solidFill>
                    <a:schemeClr val="tx1"/>
                  </a:solidFill>
                  <a:latin typeface="Courier New" pitchFamily="49" charset="0"/>
                  <a:cs typeface="Courier New" pitchFamily="49" charset="0"/>
                </a:rPr>
                <a:t>();</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r>
                <a:rPr lang="en-US" sz="1200" dirty="0" err="1">
                  <a:solidFill>
                    <a:srgbClr val="0000FF"/>
                  </a:solidFill>
                  <a:latin typeface="Courier New" pitchFamily="49" charset="0"/>
                  <a:cs typeface="Courier New" pitchFamily="49" charset="0"/>
                </a:rPr>
                <a:t>foreach</a:t>
              </a:r>
              <a:r>
                <a:rPr lang="en-US" sz="1200" dirty="0">
                  <a:solidFill>
                    <a:schemeClr val="tx1"/>
                  </a:solidFill>
                  <a:latin typeface="Courier New" pitchFamily="49" charset="0"/>
                  <a:cs typeface="Courier New" pitchFamily="49" charset="0"/>
                </a:rPr>
                <a:t> (</a:t>
              </a:r>
              <a:r>
                <a:rPr lang="en-US" sz="1200" dirty="0">
                  <a:solidFill>
                    <a:srgbClr val="0000FF"/>
                  </a:solidFill>
                  <a:latin typeface="Courier New" pitchFamily="49" charset="0"/>
                  <a:cs typeface="Courier New" pitchFamily="49" charset="0"/>
                </a:rPr>
                <a:t>string</a:t>
              </a:r>
              <a:r>
                <a:rPr lang="en-US" sz="1200" dirty="0">
                  <a:solidFill>
                    <a:schemeClr val="tx1"/>
                  </a:solidFill>
                  <a:latin typeface="Courier New" pitchFamily="49" charset="0"/>
                  <a:cs typeface="Courier New" pitchFamily="49" charset="0"/>
                </a:rPr>
                <a:t> item </a:t>
              </a:r>
              <a:r>
                <a:rPr lang="en-US" sz="1200" dirty="0">
                  <a:solidFill>
                    <a:srgbClr val="0000FF"/>
                  </a:solidFill>
                  <a:latin typeface="Courier New" pitchFamily="49" charset="0"/>
                  <a:cs typeface="Courier New" pitchFamily="49" charset="0"/>
                </a:rPr>
                <a:t>in</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expr</a:t>
              </a:r>
              <a:r>
                <a:rPr lang="en-US" sz="1200" dirty="0">
                  <a:solidFill>
                    <a:schemeClr val="tx1"/>
                  </a:solidFill>
                  <a:latin typeface="Courier New" pitchFamily="49" charset="0"/>
                  <a:cs typeface="Courier New" pitchFamily="49" charset="0"/>
                </a:rPr>
                <a:t>)</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r>
                <a:rPr lang="en-US" sz="1200" dirty="0" err="1">
                  <a:solidFill>
                    <a:srgbClr val="0070C0"/>
                  </a:solidFill>
                  <a:latin typeface="Courier New" pitchFamily="49" charset="0"/>
                  <a:cs typeface="Courier New" pitchFamily="49" charset="0"/>
                </a:rPr>
                <a:t>Console</a:t>
              </a:r>
              <a:r>
                <a:rPr lang="en-US" sz="1200" dirty="0" err="1">
                  <a:solidFill>
                    <a:schemeClr val="tx1"/>
                  </a:solidFill>
                  <a:latin typeface="Courier New" pitchFamily="49" charset="0"/>
                  <a:cs typeface="Courier New" pitchFamily="49" charset="0"/>
                </a:rPr>
                <a:t>.WriteLine</a:t>
              </a:r>
              <a:r>
                <a:rPr lang="en-US" sz="1200" dirty="0">
                  <a:solidFill>
                    <a:schemeClr val="tx1"/>
                  </a:solidFill>
                  <a:latin typeface="Courier New" pitchFamily="49" charset="0"/>
                  <a:cs typeface="Courier New" pitchFamily="49" charset="0"/>
                </a:rPr>
                <a:t>(item);</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p>
            <a:p>
              <a:pPr fontAlgn="auto">
                <a:spcBef>
                  <a:spcPts val="0"/>
                </a:spcBef>
                <a:spcAft>
                  <a:spcPts val="0"/>
                </a:spcAft>
                <a:defRPr/>
              </a:pPr>
              <a:r>
                <a:rPr lang="en-US" sz="1200" dirty="0">
                  <a:solidFill>
                    <a:schemeClr val="tx1"/>
                  </a:solidFill>
                  <a:latin typeface="Courier New" pitchFamily="49" charset="0"/>
                  <a:cs typeface="Courier New" pitchFamily="49" charset="0"/>
                </a:rPr>
                <a:t>}</a:t>
              </a:r>
            </a:p>
            <a:p>
              <a:pPr fontAlgn="auto">
                <a:spcBef>
                  <a:spcPts val="0"/>
                </a:spcBef>
                <a:spcAft>
                  <a:spcPts val="0"/>
                </a:spcAft>
                <a:defRPr/>
              </a:pPr>
              <a:endParaRPr lang="en-US" sz="1200" dirty="0">
                <a:solidFill>
                  <a:schemeClr val="tx1"/>
                </a:solidFill>
                <a:latin typeface="Courier New" pitchFamily="49" charset="0"/>
                <a:cs typeface="Courier New" pitchFamily="49" charset="0"/>
              </a:endParaRPr>
            </a:p>
            <a:p>
              <a:pPr fontAlgn="auto">
                <a:spcBef>
                  <a:spcPts val="0"/>
                </a:spcBef>
                <a:spcAft>
                  <a:spcPts val="0"/>
                </a:spcAft>
                <a:defRPr/>
              </a:pPr>
              <a:endParaRPr lang="en-US" sz="1200" dirty="0">
                <a:solidFill>
                  <a:schemeClr val="tx1"/>
                </a:solidFill>
                <a:latin typeface="Courier New" pitchFamily="49" charset="0"/>
                <a:cs typeface="Courier New" pitchFamily="49" charset="0"/>
              </a:endParaRPr>
            </a:p>
            <a:p>
              <a:pPr fontAlgn="auto">
                <a:spcBef>
                  <a:spcPts val="0"/>
                </a:spcBef>
                <a:spcAft>
                  <a:spcPts val="0"/>
                </a:spcAft>
                <a:defRPr/>
              </a:pPr>
              <a:endParaRPr lang="en-US" sz="1200" dirty="0">
                <a:solidFill>
                  <a:schemeClr val="tx1"/>
                </a:solidFill>
                <a:latin typeface="Courier New" pitchFamily="49" charset="0"/>
                <a:cs typeface="Courier New" pitchFamily="49" charset="0"/>
              </a:endParaRPr>
            </a:p>
            <a:p>
              <a:pPr fontAlgn="auto">
                <a:spcBef>
                  <a:spcPts val="0"/>
                </a:spcBef>
                <a:spcAft>
                  <a:spcPts val="0"/>
                </a:spcAft>
                <a:defRPr/>
              </a:pPr>
              <a:r>
                <a:rPr lang="en-US" sz="1200" dirty="0">
                  <a:solidFill>
                    <a:schemeClr val="tx1"/>
                  </a:solidFill>
                  <a:latin typeface="Courier New" pitchFamily="49" charset="0"/>
                  <a:cs typeface="Courier New" pitchFamily="49" charset="0"/>
                </a:rPr>
                <a:t>BURKE</a:t>
              </a:r>
            </a:p>
            <a:p>
              <a:pPr fontAlgn="auto">
                <a:spcBef>
                  <a:spcPts val="0"/>
                </a:spcBef>
                <a:spcAft>
                  <a:spcPts val="0"/>
                </a:spcAft>
                <a:defRPr/>
              </a:pPr>
              <a:r>
                <a:rPr lang="en-US" sz="1200" dirty="0">
                  <a:solidFill>
                    <a:schemeClr val="tx1"/>
                  </a:solidFill>
                  <a:latin typeface="Courier New" pitchFamily="49" charset="0"/>
                  <a:cs typeface="Courier New" pitchFamily="49" charset="0"/>
                </a:rPr>
                <a:t>DAVID</a:t>
              </a:r>
            </a:p>
            <a:p>
              <a:pPr fontAlgn="auto">
                <a:spcBef>
                  <a:spcPts val="0"/>
                </a:spcBef>
                <a:spcAft>
                  <a:spcPts val="0"/>
                </a:spcAft>
                <a:defRPr/>
              </a:pPr>
              <a:r>
                <a:rPr lang="en-US" sz="1200" dirty="0">
                  <a:solidFill>
                    <a:schemeClr val="tx1"/>
                  </a:solidFill>
                  <a:latin typeface="Courier New" pitchFamily="49" charset="0"/>
                  <a:cs typeface="Courier New" pitchFamily="49" charset="0"/>
                </a:rPr>
                <a:t>FRANK</a:t>
              </a:r>
            </a:p>
            <a:p>
              <a:pPr fontAlgn="auto">
                <a:spcBef>
                  <a:spcPts val="0"/>
                </a:spcBef>
                <a:spcAft>
                  <a:spcPts val="0"/>
                </a:spcAft>
                <a:defRPr/>
              </a:pPr>
              <a:endParaRPr lang="en-US" sz="1200" dirty="0">
                <a:solidFill>
                  <a:schemeClr val="tx1"/>
                </a:solidFill>
                <a:latin typeface="Courier New" pitchFamily="49" charset="0"/>
                <a:cs typeface="Courier New" pitchFamily="49" charset="0"/>
              </a:endParaRPr>
            </a:p>
            <a:p>
              <a:pPr fontAlgn="auto">
                <a:spcBef>
                  <a:spcPts val="0"/>
                </a:spcBef>
                <a:spcAft>
                  <a:spcPts val="0"/>
                </a:spcAft>
                <a:defRPr/>
              </a:pPr>
              <a:endParaRPr lang="en-US" sz="1400" dirty="0">
                <a:solidFill>
                  <a:schemeClr val="tx1"/>
                </a:solidFill>
              </a:endParaRPr>
            </a:p>
          </p:txBody>
        </p:sp>
        <p:sp>
          <p:nvSpPr>
            <p:cNvPr id="10" name="Bent Arrow 9"/>
            <p:cNvSpPr/>
            <p:nvPr/>
          </p:nvSpPr>
          <p:spPr>
            <a:xfrm rot="10800000">
              <a:off x="9808618" y="4495800"/>
              <a:ext cx="2087681" cy="1647825"/>
            </a:xfrm>
            <a:prstGeom prst="bentArrow">
              <a:avLst>
                <a:gd name="adj1" fmla="val 7598"/>
                <a:gd name="adj2" fmla="val 15098"/>
                <a:gd name="adj3" fmla="val 25091"/>
                <a:gd name="adj4" fmla="val 5382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grpSp>
        <p:nvGrpSpPr>
          <p:cNvPr id="9" name="Group 19"/>
          <p:cNvGrpSpPr>
            <a:grpSpLocks/>
          </p:cNvGrpSpPr>
          <p:nvPr/>
        </p:nvGrpSpPr>
        <p:grpSpPr bwMode="auto">
          <a:xfrm>
            <a:off x="3810000" y="1371600"/>
            <a:ext cx="5105400" cy="5105400"/>
            <a:chOff x="-1524000" y="1524000"/>
            <a:chExt cx="5105400" cy="5105400"/>
          </a:xfrm>
        </p:grpSpPr>
        <p:sp>
          <p:nvSpPr>
            <p:cNvPr id="19" name="Rectangle 18"/>
            <p:cNvSpPr/>
            <p:nvPr/>
          </p:nvSpPr>
          <p:spPr>
            <a:xfrm>
              <a:off x="-1524000" y="1524000"/>
              <a:ext cx="5105400" cy="510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r>
                <a:rPr lang="en-US" sz="1200" b="1" dirty="0">
                  <a:solidFill>
                    <a:srgbClr val="00B0F0"/>
                  </a:solidFill>
                  <a:latin typeface="Courier New" pitchFamily="49" charset="0"/>
                  <a:cs typeface="Courier New" pitchFamily="49" charset="0"/>
                </a:rPr>
                <a:t>using</a:t>
              </a:r>
              <a:r>
                <a:rPr lang="en-US" sz="1200" b="1" dirty="0">
                  <a:solidFill>
                    <a:schemeClr val="tx1"/>
                  </a:solidFill>
                  <a:latin typeface="Courier New" pitchFamily="49" charset="0"/>
                  <a:cs typeface="Courier New" pitchFamily="49" charset="0"/>
                </a:rPr>
                <a:t> System;</a:t>
              </a:r>
            </a:p>
            <a:p>
              <a:pPr fontAlgn="auto">
                <a:spcBef>
                  <a:spcPts val="0"/>
                </a:spcBef>
                <a:spcAft>
                  <a:spcPts val="0"/>
                </a:spcAft>
                <a:defRPr/>
              </a:pPr>
              <a:r>
                <a:rPr lang="en-US" sz="1200" b="1" dirty="0">
                  <a:solidFill>
                    <a:srgbClr val="00B0F0"/>
                  </a:solidFill>
                  <a:latin typeface="Courier New" pitchFamily="49" charset="0"/>
                  <a:cs typeface="Courier New" pitchFamily="49" charset="0"/>
                </a:rPr>
                <a:t>using</a:t>
              </a:r>
              <a:r>
                <a:rPr lang="en-US" sz="1200" b="1" dirty="0">
                  <a:solidFill>
                    <a:schemeClr val="tx1"/>
                  </a:solidFill>
                  <a:latin typeface="Courier New" pitchFamily="49" charset="0"/>
                  <a:cs typeface="Courier New" pitchFamily="49" charset="0"/>
                </a:rPr>
                <a:t> </a:t>
              </a:r>
              <a:r>
                <a:rPr lang="en-US" sz="1200" b="1" dirty="0" err="1">
                  <a:solidFill>
                    <a:schemeClr val="tx1"/>
                  </a:solidFill>
                  <a:latin typeface="Courier New" pitchFamily="49" charset="0"/>
                  <a:cs typeface="Courier New" pitchFamily="49" charset="0"/>
                </a:rPr>
                <a:t>System.Query</a:t>
              </a:r>
              <a:r>
                <a:rPr lang="en-US" sz="1200" b="1" dirty="0">
                  <a:solidFill>
                    <a:schemeClr val="tx1"/>
                  </a:solidFill>
                  <a:latin typeface="Courier New" pitchFamily="49" charset="0"/>
                  <a:cs typeface="Courier New" pitchFamily="49" charset="0"/>
                </a:rPr>
                <a:t>;</a:t>
              </a:r>
            </a:p>
            <a:p>
              <a:pPr fontAlgn="auto">
                <a:spcBef>
                  <a:spcPts val="0"/>
                </a:spcBef>
                <a:spcAft>
                  <a:spcPts val="0"/>
                </a:spcAft>
                <a:defRPr/>
              </a:pPr>
              <a:r>
                <a:rPr lang="en-US" sz="1200" b="1" dirty="0">
                  <a:solidFill>
                    <a:srgbClr val="00B0F0"/>
                  </a:solidFill>
                  <a:latin typeface="Courier New" pitchFamily="49" charset="0"/>
                  <a:cs typeface="Courier New" pitchFamily="49" charset="0"/>
                </a:rPr>
                <a:t>using</a:t>
              </a:r>
              <a:r>
                <a:rPr lang="en-US" sz="1200" b="1" dirty="0">
                  <a:solidFill>
                    <a:schemeClr val="tx1"/>
                  </a:solidFill>
                  <a:latin typeface="Courier New" pitchFamily="49" charset="0"/>
                  <a:cs typeface="Courier New" pitchFamily="49" charset="0"/>
                </a:rPr>
                <a:t> </a:t>
              </a:r>
              <a:r>
                <a:rPr lang="en-US" sz="1200" b="1" dirty="0" err="1">
                  <a:solidFill>
                    <a:schemeClr val="tx1"/>
                  </a:solidFill>
                  <a:latin typeface="Courier New" pitchFamily="49" charset="0"/>
                  <a:cs typeface="Courier New" pitchFamily="49" charset="0"/>
                </a:rPr>
                <a:t>System.Collections.Generic</a:t>
              </a:r>
              <a:r>
                <a:rPr lang="en-US" sz="1200" b="1" dirty="0">
                  <a:solidFill>
                    <a:schemeClr val="tx1"/>
                  </a:solidFill>
                  <a:latin typeface="Courier New" pitchFamily="49" charset="0"/>
                  <a:cs typeface="Courier New" pitchFamily="49" charset="0"/>
                </a:rPr>
                <a:t>;</a:t>
              </a:r>
            </a:p>
            <a:p>
              <a:pPr fontAlgn="auto">
                <a:spcBef>
                  <a:spcPts val="0"/>
                </a:spcBef>
                <a:spcAft>
                  <a:spcPts val="0"/>
                </a:spcAft>
                <a:defRPr/>
              </a:pPr>
              <a:r>
                <a:rPr lang="en-US" sz="1200" b="1" dirty="0">
                  <a:solidFill>
                    <a:schemeClr val="tx1"/>
                  </a:solidFill>
                  <a:latin typeface="Courier New" pitchFamily="49" charset="0"/>
                  <a:cs typeface="Courier New" pitchFamily="49" charset="0"/>
                </a:rPr>
                <a:t> </a:t>
              </a:r>
            </a:p>
            <a:p>
              <a:pPr fontAlgn="auto">
                <a:spcBef>
                  <a:spcPts val="0"/>
                </a:spcBef>
                <a:spcAft>
                  <a:spcPts val="0"/>
                </a:spcAft>
                <a:defRPr/>
              </a:pPr>
              <a:r>
                <a:rPr lang="en-US" sz="1200" b="1" dirty="0">
                  <a:solidFill>
                    <a:srgbClr val="00B0F0"/>
                  </a:solidFill>
                  <a:latin typeface="Courier New" pitchFamily="49" charset="0"/>
                  <a:cs typeface="Courier New" pitchFamily="49" charset="0"/>
                </a:rPr>
                <a:t>class</a:t>
              </a:r>
              <a:r>
                <a:rPr lang="en-US" sz="1200" b="1" dirty="0">
                  <a:solidFill>
                    <a:schemeClr val="tx1"/>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app</a:t>
              </a:r>
              <a:r>
                <a:rPr lang="en-US" sz="1200" b="1" dirty="0">
                  <a:solidFill>
                    <a:schemeClr val="tx1"/>
                  </a:solidFill>
                  <a:latin typeface="Courier New" pitchFamily="49" charset="0"/>
                  <a:cs typeface="Courier New" pitchFamily="49" charset="0"/>
                </a:rPr>
                <a:t> {</a:t>
              </a:r>
            </a:p>
            <a:p>
              <a:pPr fontAlgn="auto">
                <a:spcBef>
                  <a:spcPts val="0"/>
                </a:spcBef>
                <a:spcAft>
                  <a:spcPts val="0"/>
                </a:spcAft>
                <a:defRPr/>
              </a:pPr>
              <a:r>
                <a:rPr lang="en-US" sz="1200" b="1" dirty="0">
                  <a:solidFill>
                    <a:schemeClr val="tx1"/>
                  </a:solidFill>
                  <a:latin typeface="Courier New" pitchFamily="49" charset="0"/>
                  <a:cs typeface="Courier New" pitchFamily="49" charset="0"/>
                </a:rPr>
                <a:t>  </a:t>
              </a:r>
              <a:r>
                <a:rPr lang="en-US" sz="1200" b="1" dirty="0">
                  <a:solidFill>
                    <a:srgbClr val="00B0F0"/>
                  </a:solidFill>
                  <a:latin typeface="Courier New" pitchFamily="49" charset="0"/>
                  <a:cs typeface="Courier New" pitchFamily="49" charset="0"/>
                </a:rPr>
                <a:t>static void</a:t>
              </a:r>
              <a:r>
                <a:rPr lang="en-US" sz="1200" b="1" dirty="0">
                  <a:solidFill>
                    <a:srgbClr val="0000FF"/>
                  </a:solidFill>
                  <a:latin typeface="Courier New" pitchFamily="49" charset="0"/>
                  <a:cs typeface="Courier New" pitchFamily="49" charset="0"/>
                </a:rPr>
                <a:t> </a:t>
              </a:r>
              <a:r>
                <a:rPr lang="en-US" sz="1200" b="1" dirty="0">
                  <a:solidFill>
                    <a:schemeClr val="tx1"/>
                  </a:solidFill>
                  <a:latin typeface="Courier New" pitchFamily="49" charset="0"/>
                  <a:cs typeface="Courier New" pitchFamily="49" charset="0"/>
                </a:rPr>
                <a:t>Main() {</a:t>
              </a:r>
            </a:p>
            <a:p>
              <a:pPr fontAlgn="auto">
                <a:spcBef>
                  <a:spcPts val="0"/>
                </a:spcBef>
                <a:spcAft>
                  <a:spcPts val="0"/>
                </a:spcAft>
                <a:defRPr/>
              </a:pPr>
              <a:r>
                <a:rPr lang="en-US" sz="1200" b="1" dirty="0">
                  <a:solidFill>
                    <a:schemeClr val="tx1"/>
                  </a:solidFill>
                  <a:latin typeface="Courier New" pitchFamily="49" charset="0"/>
                  <a:cs typeface="Courier New" pitchFamily="49" charset="0"/>
                </a:rPr>
                <a:t>    </a:t>
              </a:r>
              <a:r>
                <a:rPr lang="en-US" sz="1200" b="1" dirty="0">
                  <a:solidFill>
                    <a:srgbClr val="00B0F0"/>
                  </a:solidFill>
                  <a:latin typeface="Courier New" pitchFamily="49" charset="0"/>
                  <a:cs typeface="Courier New" pitchFamily="49" charset="0"/>
                </a:rPr>
                <a:t>string</a:t>
              </a:r>
              <a:r>
                <a:rPr lang="en-US" sz="1200" b="1" dirty="0">
                  <a:solidFill>
                    <a:schemeClr val="tx1"/>
                  </a:solidFill>
                  <a:latin typeface="Courier New" pitchFamily="49" charset="0"/>
                  <a:cs typeface="Courier New" pitchFamily="49" charset="0"/>
                </a:rPr>
                <a:t>[] names = { "Burke", "Connor", 		   "Frank", "Everett", 		   	   "Albert", "George", </a:t>
              </a:r>
            </a:p>
            <a:p>
              <a:pPr fontAlgn="auto">
                <a:spcBef>
                  <a:spcPts val="0"/>
                </a:spcBef>
                <a:spcAft>
                  <a:spcPts val="0"/>
                </a:spcAft>
                <a:defRPr/>
              </a:pPr>
              <a:r>
                <a:rPr lang="en-US" sz="1200" b="1" dirty="0">
                  <a:solidFill>
                    <a:schemeClr val="tx1"/>
                  </a:solidFill>
                  <a:latin typeface="Courier New" pitchFamily="49" charset="0"/>
                  <a:cs typeface="Courier New" pitchFamily="49" charset="0"/>
                </a:rPr>
                <a:t>             "Harris", "David" };</a:t>
              </a:r>
            </a:p>
            <a:p>
              <a:pPr fontAlgn="auto">
                <a:spcBef>
                  <a:spcPts val="0"/>
                </a:spcBef>
                <a:spcAft>
                  <a:spcPts val="0"/>
                </a:spcAft>
                <a:defRPr/>
              </a:pPr>
              <a:r>
                <a:rPr lang="en-US" sz="1200" b="1" dirty="0">
                  <a:solidFill>
                    <a:schemeClr val="tx1"/>
                  </a:solidFill>
                  <a:latin typeface="Courier New" pitchFamily="49" charset="0"/>
                  <a:cs typeface="Courier New" pitchFamily="49" charset="0"/>
                </a:rPr>
                <a:t> </a:t>
              </a:r>
              <a:r>
                <a:rPr lang="en-US" sz="1200" b="1">
                  <a:solidFill>
                    <a:schemeClr val="tx1"/>
                  </a:solidFill>
                  <a:latin typeface="Courier New" pitchFamily="49" charset="0"/>
                  <a:cs typeface="Courier New" pitchFamily="49" charset="0"/>
                </a:rPr>
                <a:t>   </a:t>
              </a:r>
              <a:r>
                <a:rPr lang="en-US" sz="1200" b="1">
                  <a:solidFill>
                    <a:srgbClr val="0070C0"/>
                  </a:solidFill>
                  <a:latin typeface="Courier New" pitchFamily="49" charset="0"/>
                  <a:cs typeface="Courier New" pitchFamily="49" charset="0"/>
                </a:rPr>
                <a:t>Func</a:t>
              </a:r>
              <a:r>
                <a:rPr lang="en-US" sz="1200" b="1">
                  <a:solidFill>
                    <a:schemeClr val="tx1"/>
                  </a:solidFill>
                  <a:latin typeface="Courier New" pitchFamily="49" charset="0"/>
                  <a:cs typeface="Courier New" pitchFamily="49" charset="0"/>
                </a:rPr>
                <a:t>&lt;</a:t>
              </a:r>
              <a:r>
                <a:rPr lang="en-US" sz="1200" b="1">
                  <a:solidFill>
                    <a:srgbClr val="00B0F0"/>
                  </a:solidFill>
                  <a:latin typeface="Courier New" pitchFamily="49" charset="0"/>
                  <a:cs typeface="Courier New" pitchFamily="49" charset="0"/>
                </a:rPr>
                <a:t>string</a:t>
              </a:r>
              <a:r>
                <a:rPr lang="en-US" sz="1200" b="1" dirty="0">
                  <a:solidFill>
                    <a:srgbClr val="00B0F0"/>
                  </a:solidFill>
                  <a:latin typeface="Courier New" pitchFamily="49" charset="0"/>
                  <a:cs typeface="Courier New" pitchFamily="49" charset="0"/>
                </a:rPr>
                <a:t>, </a:t>
              </a:r>
              <a:r>
                <a:rPr lang="en-US" sz="1200" b="1" dirty="0" err="1">
                  <a:solidFill>
                    <a:srgbClr val="00B0F0"/>
                  </a:solidFill>
                  <a:latin typeface="Courier New" pitchFamily="49" charset="0"/>
                  <a:cs typeface="Courier New" pitchFamily="49" charset="0"/>
                </a:rPr>
                <a:t>bool</a:t>
              </a:r>
              <a:r>
                <a:rPr lang="en-US" sz="1200" b="1" dirty="0">
                  <a:solidFill>
                    <a:schemeClr val="tx1"/>
                  </a:solidFill>
                  <a:latin typeface="Courier New" pitchFamily="49" charset="0"/>
                  <a:cs typeface="Courier New" pitchFamily="49" charset="0"/>
                </a:rPr>
                <a:t>&gt; filter = s =&gt; </a:t>
              </a:r>
              <a:r>
                <a:rPr lang="en-US" sz="1200" b="1" dirty="0" err="1">
                  <a:solidFill>
                    <a:schemeClr val="tx1"/>
                  </a:solidFill>
                  <a:latin typeface="Courier New" pitchFamily="49" charset="0"/>
                  <a:cs typeface="Courier New" pitchFamily="49" charset="0"/>
                </a:rPr>
                <a:t>s.Length</a:t>
              </a:r>
              <a:r>
                <a:rPr lang="en-US" sz="1200" b="1" dirty="0">
                  <a:solidFill>
                    <a:schemeClr val="tx1"/>
                  </a:solidFill>
                  <a:latin typeface="Courier New" pitchFamily="49" charset="0"/>
                  <a:cs typeface="Courier New" pitchFamily="49" charset="0"/>
                </a:rPr>
                <a:t> == 5;</a:t>
              </a:r>
            </a:p>
            <a:p>
              <a:pPr fontAlgn="auto">
                <a:spcBef>
                  <a:spcPts val="0"/>
                </a:spcBef>
                <a:spcAft>
                  <a:spcPts val="0"/>
                </a:spcAft>
                <a:defRPr/>
              </a:pPr>
              <a:r>
                <a:rPr lang="en-US" sz="1200" b="1">
                  <a:solidFill>
                    <a:schemeClr val="tx1"/>
                  </a:solidFill>
                  <a:latin typeface="Courier New" pitchFamily="49" charset="0"/>
                  <a:cs typeface="Courier New" pitchFamily="49" charset="0"/>
                </a:rPr>
                <a:t>    </a:t>
              </a:r>
              <a:r>
                <a:rPr lang="en-US" sz="1200" b="1">
                  <a:solidFill>
                    <a:srgbClr val="0070C0"/>
                  </a:solidFill>
                  <a:latin typeface="Courier New" pitchFamily="49" charset="0"/>
                  <a:cs typeface="Courier New" pitchFamily="49" charset="0"/>
                </a:rPr>
                <a:t>Func</a:t>
              </a:r>
              <a:r>
                <a:rPr lang="en-US" sz="1200" b="1">
                  <a:solidFill>
                    <a:schemeClr val="tx1"/>
                  </a:solidFill>
                  <a:latin typeface="Courier New" pitchFamily="49" charset="0"/>
                  <a:cs typeface="Courier New" pitchFamily="49" charset="0"/>
                </a:rPr>
                <a:t>&lt;</a:t>
              </a:r>
              <a:r>
                <a:rPr lang="en-US" sz="1200" b="1">
                  <a:solidFill>
                    <a:srgbClr val="00B0F0"/>
                  </a:solidFill>
                  <a:latin typeface="Courier New" pitchFamily="49" charset="0"/>
                  <a:cs typeface="Courier New" pitchFamily="49" charset="0"/>
                </a:rPr>
                <a:t>string</a:t>
              </a:r>
              <a:r>
                <a:rPr lang="en-US" sz="1200" b="1" dirty="0">
                  <a:solidFill>
                    <a:srgbClr val="00B0F0"/>
                  </a:solidFill>
                  <a:latin typeface="Courier New" pitchFamily="49" charset="0"/>
                  <a:cs typeface="Courier New" pitchFamily="49" charset="0"/>
                </a:rPr>
                <a:t>, string</a:t>
              </a:r>
              <a:r>
                <a:rPr lang="en-US" sz="1200" b="1" dirty="0">
                  <a:solidFill>
                    <a:schemeClr val="tx1"/>
                  </a:solidFill>
                  <a:latin typeface="Courier New" pitchFamily="49" charset="0"/>
                  <a:cs typeface="Courier New" pitchFamily="49" charset="0"/>
                </a:rPr>
                <a:t>&gt; extract = s =&gt; s;</a:t>
              </a:r>
            </a:p>
            <a:p>
              <a:pPr fontAlgn="auto">
                <a:spcBef>
                  <a:spcPts val="0"/>
                </a:spcBef>
                <a:spcAft>
                  <a:spcPts val="0"/>
                </a:spcAft>
                <a:defRPr/>
              </a:pPr>
              <a:r>
                <a:rPr lang="en-US" sz="1200" b="1">
                  <a:solidFill>
                    <a:schemeClr val="tx1"/>
                  </a:solidFill>
                  <a:latin typeface="Courier New" pitchFamily="49" charset="0"/>
                  <a:cs typeface="Courier New" pitchFamily="49" charset="0"/>
                </a:rPr>
                <a:t>    </a:t>
              </a:r>
              <a:r>
                <a:rPr lang="en-US" sz="1200" b="1">
                  <a:solidFill>
                    <a:srgbClr val="0070C0"/>
                  </a:solidFill>
                  <a:latin typeface="Courier New" pitchFamily="49" charset="0"/>
                  <a:cs typeface="Courier New" pitchFamily="49" charset="0"/>
                </a:rPr>
                <a:t>Func</a:t>
              </a:r>
              <a:r>
                <a:rPr lang="en-US" sz="1200" b="1">
                  <a:solidFill>
                    <a:schemeClr val="tx1"/>
                  </a:solidFill>
                  <a:latin typeface="Courier New" pitchFamily="49" charset="0"/>
                  <a:cs typeface="Courier New" pitchFamily="49" charset="0"/>
                </a:rPr>
                <a:t>&lt;</a:t>
              </a:r>
              <a:r>
                <a:rPr lang="en-US" sz="1200" b="1">
                  <a:solidFill>
                    <a:srgbClr val="00B0F0"/>
                  </a:solidFill>
                  <a:latin typeface="Courier New" pitchFamily="49" charset="0"/>
                  <a:cs typeface="Courier New" pitchFamily="49" charset="0"/>
                </a:rPr>
                <a:t>string</a:t>
              </a:r>
              <a:r>
                <a:rPr lang="en-US" sz="1200" b="1" dirty="0">
                  <a:solidFill>
                    <a:srgbClr val="00B0F0"/>
                  </a:solidFill>
                  <a:latin typeface="Courier New" pitchFamily="49" charset="0"/>
                  <a:cs typeface="Courier New" pitchFamily="49" charset="0"/>
                </a:rPr>
                <a:t>, string</a:t>
              </a:r>
              <a:r>
                <a:rPr lang="en-US" sz="1200" b="1" dirty="0">
                  <a:solidFill>
                    <a:schemeClr val="tx1"/>
                  </a:solidFill>
                  <a:latin typeface="Courier New" pitchFamily="49" charset="0"/>
                  <a:cs typeface="Courier New" pitchFamily="49" charset="0"/>
                </a:rPr>
                <a:t>&gt; project = </a:t>
              </a:r>
              <a:r>
                <a:rPr lang="en-US" sz="1200" b="1">
                  <a:solidFill>
                    <a:schemeClr val="tx1"/>
                  </a:solidFill>
                  <a:latin typeface="Courier New" pitchFamily="49" charset="0"/>
                  <a:cs typeface="Courier New" pitchFamily="49" charset="0"/>
                </a:rPr>
                <a:t>s =&gt; </a:t>
              </a:r>
              <a:r>
                <a:rPr lang="en-US" sz="1200" b="1" dirty="0" err="1">
                  <a:solidFill>
                    <a:schemeClr val="tx1"/>
                  </a:solidFill>
                  <a:latin typeface="Courier New" pitchFamily="49" charset="0"/>
                  <a:cs typeface="Courier New" pitchFamily="49" charset="0"/>
                </a:rPr>
                <a:t>s.ToUpper</a:t>
              </a:r>
              <a:r>
                <a:rPr lang="en-US" sz="1200" b="1" dirty="0">
                  <a:solidFill>
                    <a:schemeClr val="tx1"/>
                  </a:solidFill>
                  <a:latin typeface="Courier New" pitchFamily="49" charset="0"/>
                  <a:cs typeface="Courier New" pitchFamily="49" charset="0"/>
                </a:rPr>
                <a:t>();</a:t>
              </a:r>
            </a:p>
            <a:p>
              <a:pPr fontAlgn="auto">
                <a:spcBef>
                  <a:spcPts val="0"/>
                </a:spcBef>
                <a:spcAft>
                  <a:spcPts val="0"/>
                </a:spcAft>
                <a:defRPr/>
              </a:pPr>
              <a:r>
                <a:rPr lang="en-US" sz="1200" b="1" dirty="0">
                  <a:solidFill>
                    <a:schemeClr val="tx1"/>
                  </a:solidFill>
                  <a:latin typeface="Courier New" pitchFamily="49" charset="0"/>
                  <a:cs typeface="Courier New" pitchFamily="49" charset="0"/>
                </a:rPr>
                <a:t> </a:t>
              </a:r>
            </a:p>
            <a:p>
              <a:pPr fontAlgn="auto">
                <a:spcBef>
                  <a:spcPts val="0"/>
                </a:spcBef>
                <a:spcAft>
                  <a:spcPts val="0"/>
                </a:spcAft>
                <a:defRPr/>
              </a:pPr>
              <a:r>
                <a:rPr lang="en-US" sz="1200" b="1" dirty="0">
                  <a:solidFill>
                    <a:schemeClr val="tx1"/>
                  </a:solidFill>
                  <a:latin typeface="Courier New" pitchFamily="49" charset="0"/>
                  <a:cs typeface="Courier New" pitchFamily="49" charset="0"/>
                </a:rPr>
                <a:t>    </a:t>
              </a:r>
              <a:r>
                <a:rPr lang="en-US" sz="1200" b="1" dirty="0" err="1">
                  <a:solidFill>
                    <a:srgbClr val="0070C0"/>
                  </a:solidFill>
                  <a:latin typeface="Courier New" pitchFamily="49" charset="0"/>
                  <a:cs typeface="Courier New" pitchFamily="49" charset="0"/>
                </a:rPr>
                <a:t>IEnumerable</a:t>
              </a:r>
              <a:r>
                <a:rPr lang="en-US" sz="1200" b="1" dirty="0">
                  <a:solidFill>
                    <a:schemeClr val="tx1"/>
                  </a:solidFill>
                  <a:latin typeface="Courier New" pitchFamily="49" charset="0"/>
                  <a:cs typeface="Courier New" pitchFamily="49" charset="0"/>
                </a:rPr>
                <a:t>&lt;</a:t>
              </a:r>
              <a:r>
                <a:rPr lang="en-US" sz="1200" b="1" dirty="0">
                  <a:solidFill>
                    <a:srgbClr val="00B0F0"/>
                  </a:solidFill>
                  <a:latin typeface="Courier New" pitchFamily="49" charset="0"/>
                  <a:cs typeface="Courier New" pitchFamily="49" charset="0"/>
                </a:rPr>
                <a:t>string</a:t>
              </a:r>
              <a:r>
                <a:rPr lang="en-US" sz="1200" b="1" dirty="0">
                  <a:solidFill>
                    <a:schemeClr val="tx1"/>
                  </a:solidFill>
                  <a:latin typeface="Courier New" pitchFamily="49" charset="0"/>
                  <a:cs typeface="Courier New" pitchFamily="49" charset="0"/>
                </a:rPr>
                <a:t>&gt; </a:t>
              </a:r>
              <a:r>
                <a:rPr lang="en-US" sz="1200" b="1" dirty="0" err="1">
                  <a:solidFill>
                    <a:schemeClr val="tx1"/>
                  </a:solidFill>
                  <a:latin typeface="Courier New" pitchFamily="49" charset="0"/>
                  <a:cs typeface="Courier New" pitchFamily="49" charset="0"/>
                </a:rPr>
                <a:t>expr</a:t>
              </a:r>
              <a:r>
                <a:rPr lang="en-US" sz="1200" b="1" dirty="0">
                  <a:solidFill>
                    <a:schemeClr val="tx1"/>
                  </a:solidFill>
                  <a:latin typeface="Courier New" pitchFamily="49" charset="0"/>
                  <a:cs typeface="Courier New" pitchFamily="49" charset="0"/>
                </a:rPr>
                <a:t> = names</a:t>
              </a:r>
            </a:p>
            <a:p>
              <a:pPr fontAlgn="auto">
                <a:spcBef>
                  <a:spcPts val="0"/>
                </a:spcBef>
                <a:spcAft>
                  <a:spcPts val="0"/>
                </a:spcAft>
                <a:defRPr/>
              </a:pPr>
              <a:r>
                <a:rPr lang="en-US" sz="1200" b="1" dirty="0">
                  <a:solidFill>
                    <a:schemeClr val="tx1"/>
                  </a:solidFill>
                  <a:latin typeface="Courier New" pitchFamily="49" charset="0"/>
                  <a:cs typeface="Courier New" pitchFamily="49" charset="0"/>
                </a:rPr>
                <a:t>	.Where(filter)                            	.</a:t>
              </a:r>
              <a:r>
                <a:rPr lang="en-US" sz="1200" b="1" dirty="0" err="1">
                  <a:solidFill>
                    <a:schemeClr val="tx1"/>
                  </a:solidFill>
                  <a:latin typeface="Courier New" pitchFamily="49" charset="0"/>
                  <a:cs typeface="Courier New" pitchFamily="49" charset="0"/>
                </a:rPr>
                <a:t>OrderBy</a:t>
              </a:r>
              <a:r>
                <a:rPr lang="en-US" sz="1200" b="1" dirty="0">
                  <a:solidFill>
                    <a:schemeClr val="tx1"/>
                  </a:solidFill>
                  <a:latin typeface="Courier New" pitchFamily="49" charset="0"/>
                  <a:cs typeface="Courier New" pitchFamily="49" charset="0"/>
                </a:rPr>
                <a:t>(extract)</a:t>
              </a:r>
            </a:p>
            <a:p>
              <a:pPr fontAlgn="auto">
                <a:spcBef>
                  <a:spcPts val="0"/>
                </a:spcBef>
                <a:spcAft>
                  <a:spcPts val="0"/>
                </a:spcAft>
                <a:defRPr/>
              </a:pPr>
              <a:r>
                <a:rPr lang="en-US" sz="1200" b="1" dirty="0">
                  <a:solidFill>
                    <a:schemeClr val="tx1"/>
                  </a:solidFill>
                  <a:latin typeface="Courier New" pitchFamily="49" charset="0"/>
                  <a:cs typeface="Courier New" pitchFamily="49" charset="0"/>
                </a:rPr>
                <a:t>          .Select(project);</a:t>
              </a:r>
            </a:p>
            <a:p>
              <a:pPr fontAlgn="auto">
                <a:spcBef>
                  <a:spcPts val="0"/>
                </a:spcBef>
                <a:spcAft>
                  <a:spcPts val="0"/>
                </a:spcAft>
                <a:defRPr/>
              </a:pPr>
              <a:r>
                <a:rPr lang="en-US" sz="1200" b="1" dirty="0">
                  <a:solidFill>
                    <a:schemeClr val="tx1"/>
                  </a:solidFill>
                  <a:latin typeface="Courier New" pitchFamily="49" charset="0"/>
                  <a:cs typeface="Courier New" pitchFamily="49" charset="0"/>
                </a:rPr>
                <a:t> </a:t>
              </a:r>
            </a:p>
            <a:p>
              <a:pPr fontAlgn="auto">
                <a:spcBef>
                  <a:spcPts val="0"/>
                </a:spcBef>
                <a:spcAft>
                  <a:spcPts val="0"/>
                </a:spcAft>
                <a:defRPr/>
              </a:pPr>
              <a:r>
                <a:rPr lang="en-US" sz="1200" b="1" dirty="0">
                  <a:solidFill>
                    <a:schemeClr val="tx1"/>
                  </a:solidFill>
                  <a:latin typeface="Courier New" pitchFamily="49" charset="0"/>
                  <a:cs typeface="Courier New" pitchFamily="49" charset="0"/>
                </a:rPr>
                <a:t>    </a:t>
              </a:r>
              <a:r>
                <a:rPr lang="en-US" sz="1200" b="1" dirty="0" err="1">
                  <a:solidFill>
                    <a:srgbClr val="00B0F0"/>
                  </a:solidFill>
                  <a:latin typeface="Courier New" pitchFamily="49" charset="0"/>
                  <a:cs typeface="Courier New" pitchFamily="49" charset="0"/>
                </a:rPr>
                <a:t>foreach</a:t>
              </a:r>
              <a:r>
                <a:rPr lang="en-US" sz="1200" b="1" dirty="0">
                  <a:solidFill>
                    <a:schemeClr val="tx1"/>
                  </a:solidFill>
                  <a:latin typeface="Courier New" pitchFamily="49" charset="0"/>
                  <a:cs typeface="Courier New" pitchFamily="49" charset="0"/>
                </a:rPr>
                <a:t> (</a:t>
              </a:r>
              <a:r>
                <a:rPr lang="en-US" sz="1200" b="1" dirty="0">
                  <a:solidFill>
                    <a:srgbClr val="00B0F0"/>
                  </a:solidFill>
                  <a:latin typeface="Courier New" pitchFamily="49" charset="0"/>
                  <a:cs typeface="Courier New" pitchFamily="49" charset="0"/>
                </a:rPr>
                <a:t>string</a:t>
              </a:r>
              <a:r>
                <a:rPr lang="en-US" sz="1200" b="1" dirty="0">
                  <a:solidFill>
                    <a:schemeClr val="tx1"/>
                  </a:solidFill>
                  <a:latin typeface="Courier New" pitchFamily="49" charset="0"/>
                  <a:cs typeface="Courier New" pitchFamily="49" charset="0"/>
                </a:rPr>
                <a:t> item </a:t>
              </a:r>
              <a:r>
                <a:rPr lang="en-US" sz="1200" b="1" dirty="0">
                  <a:solidFill>
                    <a:srgbClr val="00B0F0"/>
                  </a:solidFill>
                  <a:latin typeface="Courier New" pitchFamily="49" charset="0"/>
                  <a:cs typeface="Courier New" pitchFamily="49" charset="0"/>
                </a:rPr>
                <a:t>in</a:t>
              </a:r>
              <a:r>
                <a:rPr lang="en-US" sz="1200" b="1" dirty="0">
                  <a:solidFill>
                    <a:schemeClr val="tx1"/>
                  </a:solidFill>
                  <a:latin typeface="Courier New" pitchFamily="49" charset="0"/>
                  <a:cs typeface="Courier New" pitchFamily="49" charset="0"/>
                </a:rPr>
                <a:t> </a:t>
              </a:r>
              <a:r>
                <a:rPr lang="en-US" sz="1200" b="1" dirty="0" err="1">
                  <a:solidFill>
                    <a:schemeClr val="tx1"/>
                  </a:solidFill>
                  <a:latin typeface="Courier New" pitchFamily="49" charset="0"/>
                  <a:cs typeface="Courier New" pitchFamily="49" charset="0"/>
                </a:rPr>
                <a:t>expr</a:t>
              </a:r>
              <a:r>
                <a:rPr lang="en-US" sz="1200" b="1" dirty="0">
                  <a:solidFill>
                    <a:schemeClr val="tx1"/>
                  </a:solidFill>
                  <a:latin typeface="Courier New" pitchFamily="49" charset="0"/>
                  <a:cs typeface="Courier New" pitchFamily="49" charset="0"/>
                </a:rPr>
                <a:t>)</a:t>
              </a:r>
            </a:p>
            <a:p>
              <a:pPr fontAlgn="auto">
                <a:spcBef>
                  <a:spcPts val="0"/>
                </a:spcBef>
                <a:spcAft>
                  <a:spcPts val="0"/>
                </a:spcAft>
                <a:defRPr/>
              </a:pPr>
              <a:r>
                <a:rPr lang="en-US" sz="1200" b="1" dirty="0">
                  <a:solidFill>
                    <a:schemeClr val="tx1"/>
                  </a:solidFill>
                  <a:latin typeface="Courier New" pitchFamily="49" charset="0"/>
                  <a:cs typeface="Courier New" pitchFamily="49" charset="0"/>
                </a:rPr>
                <a:t>      </a:t>
              </a:r>
              <a:r>
                <a:rPr lang="en-US" sz="1200" b="1" dirty="0" err="1">
                  <a:solidFill>
                    <a:srgbClr val="00B0F0"/>
                  </a:solidFill>
                  <a:latin typeface="Courier New" pitchFamily="49" charset="0"/>
                  <a:cs typeface="Courier New" pitchFamily="49" charset="0"/>
                </a:rPr>
                <a:t>Console</a:t>
              </a:r>
              <a:r>
                <a:rPr lang="en-US" sz="1200" b="1" dirty="0" err="1">
                  <a:solidFill>
                    <a:schemeClr val="tx1"/>
                  </a:solidFill>
                  <a:latin typeface="Courier New" pitchFamily="49" charset="0"/>
                  <a:cs typeface="Courier New" pitchFamily="49" charset="0"/>
                </a:rPr>
                <a:t>.WriteLine</a:t>
              </a:r>
              <a:r>
                <a:rPr lang="en-US" sz="1200" b="1" dirty="0">
                  <a:solidFill>
                    <a:schemeClr val="tx1"/>
                  </a:solidFill>
                  <a:latin typeface="Courier New" pitchFamily="49" charset="0"/>
                  <a:cs typeface="Courier New" pitchFamily="49" charset="0"/>
                </a:rPr>
                <a:t>(item);</a:t>
              </a:r>
            </a:p>
            <a:p>
              <a:pPr fontAlgn="auto">
                <a:spcBef>
                  <a:spcPts val="0"/>
                </a:spcBef>
                <a:spcAft>
                  <a:spcPts val="0"/>
                </a:spcAft>
                <a:defRPr/>
              </a:pPr>
              <a:r>
                <a:rPr lang="en-US" sz="1200" dirty="0">
                  <a:solidFill>
                    <a:schemeClr val="tx1"/>
                  </a:solidFill>
                  <a:latin typeface="Courier New" pitchFamily="49" charset="0"/>
                  <a:cs typeface="Courier New" pitchFamily="49" charset="0"/>
                </a:rPr>
                <a:t>  }</a:t>
              </a:r>
            </a:p>
            <a:p>
              <a:pPr fontAlgn="auto">
                <a:spcBef>
                  <a:spcPts val="0"/>
                </a:spcBef>
                <a:spcAft>
                  <a:spcPts val="0"/>
                </a:spcAft>
                <a:defRPr/>
              </a:pPr>
              <a:r>
                <a:rPr lang="en-US" sz="1200" dirty="0">
                  <a:solidFill>
                    <a:schemeClr val="tx1"/>
                  </a:solidFill>
                  <a:latin typeface="Courier New" pitchFamily="49" charset="0"/>
                  <a:cs typeface="Courier New" pitchFamily="49" charset="0"/>
                </a:rPr>
                <a:t>}</a:t>
              </a:r>
            </a:p>
            <a:p>
              <a:pPr fontAlgn="auto">
                <a:spcBef>
                  <a:spcPts val="0"/>
                </a:spcBef>
                <a:spcAft>
                  <a:spcPts val="0"/>
                </a:spcAft>
                <a:defRPr/>
              </a:pPr>
              <a:endParaRPr lang="en-US" sz="1200" dirty="0">
                <a:solidFill>
                  <a:schemeClr val="tx1"/>
                </a:solidFill>
                <a:latin typeface="Courier New" pitchFamily="49" charset="0"/>
                <a:cs typeface="Courier New" pitchFamily="49" charset="0"/>
              </a:endParaRPr>
            </a:p>
            <a:p>
              <a:pPr fontAlgn="auto">
                <a:spcBef>
                  <a:spcPts val="0"/>
                </a:spcBef>
                <a:spcAft>
                  <a:spcPts val="0"/>
                </a:spcAft>
                <a:defRPr/>
              </a:pPr>
              <a:r>
                <a:rPr lang="en-US" sz="1200" dirty="0">
                  <a:solidFill>
                    <a:schemeClr val="tx1"/>
                  </a:solidFill>
                  <a:latin typeface="Courier New" pitchFamily="49" charset="0"/>
                  <a:cs typeface="Courier New" pitchFamily="49" charset="0"/>
                </a:rPr>
                <a:t>BURKE</a:t>
              </a:r>
            </a:p>
            <a:p>
              <a:pPr fontAlgn="auto">
                <a:spcBef>
                  <a:spcPts val="0"/>
                </a:spcBef>
                <a:spcAft>
                  <a:spcPts val="0"/>
                </a:spcAft>
                <a:defRPr/>
              </a:pPr>
              <a:r>
                <a:rPr lang="en-US" sz="1200" dirty="0">
                  <a:solidFill>
                    <a:schemeClr val="tx1"/>
                  </a:solidFill>
                  <a:latin typeface="Courier New" pitchFamily="49" charset="0"/>
                  <a:cs typeface="Courier New" pitchFamily="49" charset="0"/>
                </a:rPr>
                <a:t>DAVID</a:t>
              </a:r>
            </a:p>
            <a:p>
              <a:pPr fontAlgn="auto">
                <a:spcBef>
                  <a:spcPts val="0"/>
                </a:spcBef>
                <a:spcAft>
                  <a:spcPts val="0"/>
                </a:spcAft>
                <a:defRPr/>
              </a:pPr>
              <a:r>
                <a:rPr lang="en-US" sz="1200" dirty="0">
                  <a:solidFill>
                    <a:schemeClr val="tx1"/>
                  </a:solidFill>
                  <a:latin typeface="Courier New" pitchFamily="49" charset="0"/>
                  <a:cs typeface="Courier New" pitchFamily="49" charset="0"/>
                </a:rPr>
                <a:t>FRANK</a:t>
              </a:r>
            </a:p>
            <a:p>
              <a:pPr fontAlgn="auto">
                <a:spcBef>
                  <a:spcPts val="0"/>
                </a:spcBef>
                <a:spcAft>
                  <a:spcPts val="0"/>
                </a:spcAft>
                <a:defRPr/>
              </a:pPr>
              <a:endParaRPr lang="en-US" sz="1200" dirty="0">
                <a:solidFill>
                  <a:schemeClr val="tx1"/>
                </a:solidFill>
                <a:latin typeface="Courier New" pitchFamily="49" charset="0"/>
                <a:cs typeface="Courier New" pitchFamily="49" charset="0"/>
              </a:endParaRPr>
            </a:p>
            <a:p>
              <a:pPr fontAlgn="auto">
                <a:spcBef>
                  <a:spcPts val="0"/>
                </a:spcBef>
                <a:spcAft>
                  <a:spcPts val="0"/>
                </a:spcAft>
                <a:defRPr/>
              </a:pPr>
              <a:endParaRPr lang="en-US" sz="1200" dirty="0">
                <a:solidFill>
                  <a:schemeClr val="tx1"/>
                </a:solidFill>
                <a:latin typeface="Courier New" pitchFamily="49" charset="0"/>
                <a:cs typeface="Courier New" pitchFamily="49" charset="0"/>
              </a:endParaRPr>
            </a:p>
            <a:p>
              <a:pPr fontAlgn="auto">
                <a:spcBef>
                  <a:spcPts val="0"/>
                </a:spcBef>
                <a:spcAft>
                  <a:spcPts val="0"/>
                </a:spcAft>
                <a:defRPr/>
              </a:pPr>
              <a:endParaRPr lang="en-US" sz="1200" dirty="0">
                <a:solidFill>
                  <a:schemeClr val="tx1"/>
                </a:solidFill>
                <a:latin typeface="Courier New" pitchFamily="49" charset="0"/>
                <a:cs typeface="Courier New" pitchFamily="49" charset="0"/>
              </a:endParaRPr>
            </a:p>
            <a:p>
              <a:pPr fontAlgn="auto">
                <a:spcBef>
                  <a:spcPts val="0"/>
                </a:spcBef>
                <a:spcAft>
                  <a:spcPts val="0"/>
                </a:spcAft>
                <a:defRPr/>
              </a:pPr>
              <a:endParaRPr lang="en-US" sz="1200" dirty="0">
                <a:solidFill>
                  <a:schemeClr val="tx1"/>
                </a:solidFill>
                <a:latin typeface="Courier New" pitchFamily="49" charset="0"/>
                <a:cs typeface="Courier New" pitchFamily="49" charset="0"/>
              </a:endParaRPr>
            </a:p>
            <a:p>
              <a:pPr fontAlgn="auto">
                <a:spcBef>
                  <a:spcPts val="0"/>
                </a:spcBef>
                <a:spcAft>
                  <a:spcPts val="0"/>
                </a:spcAft>
                <a:defRPr/>
              </a:pPr>
              <a:endParaRPr lang="en-US" sz="1400" dirty="0">
                <a:solidFill>
                  <a:schemeClr val="tx1"/>
                </a:solidFill>
              </a:endParaRPr>
            </a:p>
          </p:txBody>
        </p:sp>
        <p:sp>
          <p:nvSpPr>
            <p:cNvPr id="17" name="Bent Arrow 16"/>
            <p:cNvSpPr/>
            <p:nvPr/>
          </p:nvSpPr>
          <p:spPr>
            <a:xfrm rot="10800000">
              <a:off x="-871537" y="5105400"/>
              <a:ext cx="2776537" cy="1317625"/>
            </a:xfrm>
            <a:prstGeom prst="bentArrow">
              <a:avLst>
                <a:gd name="adj1" fmla="val 10832"/>
                <a:gd name="adj2" fmla="val 15098"/>
                <a:gd name="adj3" fmla="val 25091"/>
                <a:gd name="adj4" fmla="val 5382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spTree>
    <p:extLst>
      <p:ext uri="{BB962C8B-B14F-4D97-AF65-F5344CB8AC3E}">
        <p14:creationId xmlns:p14="http://schemas.microsoft.com/office/powerpoint/2010/main" val="247228482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xit" presetSubtype="0" fill="hold" nodeType="clickEffect">
                                  <p:stCondLst>
                                    <p:cond delay="0"/>
                                  </p:stCondLst>
                                  <p:childTnLst>
                                    <p:animEffect transition="out" filter="fade">
                                      <p:cBhvr>
                                        <p:cTn id="14" dur="2000"/>
                                        <p:tgtEl>
                                          <p:spTgt spid="4"/>
                                        </p:tgtEl>
                                      </p:cBhvr>
                                    </p:animEffect>
                                    <p:set>
                                      <p:cBhvr>
                                        <p:cTn id="15" dur="1" fill="hold">
                                          <p:stCondLst>
                                            <p:cond delay="1999"/>
                                          </p:stCondLst>
                                        </p:cTn>
                                        <p:tgtEl>
                                          <p:spTgt spid="4"/>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20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xit" presetSubtype="0" fill="hold" nodeType="clickEffect">
                                  <p:stCondLst>
                                    <p:cond delay="0"/>
                                  </p:stCondLst>
                                  <p:childTnLst>
                                    <p:animEffect transition="out" filter="fade">
                                      <p:cBhvr>
                                        <p:cTn id="22" dur="2000"/>
                                        <p:tgtEl>
                                          <p:spTgt spid="3"/>
                                        </p:tgtEl>
                                      </p:cBhvr>
                                    </p:animEffect>
                                    <p:set>
                                      <p:cBhvr>
                                        <p:cTn id="23" dur="1" fill="hold">
                                          <p:stCondLst>
                                            <p:cond delay="1999"/>
                                          </p:stCondLst>
                                        </p:cTn>
                                        <p:tgtEl>
                                          <p:spTgt spid="3"/>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Title 615425"/>
          <p:cNvSpPr>
            <a:spLocks noGrp="1" noChangeArrowheads="1"/>
          </p:cNvSpPr>
          <p:nvPr>
            <p:ph type="title"/>
          </p:nvPr>
        </p:nvSpPr>
        <p:spPr/>
        <p:txBody>
          <a:bodyPr>
            <a:normAutofit fontScale="90000"/>
          </a:bodyPr>
          <a:lstStyle/>
          <a:p>
            <a:pPr defTabSz="914363" fontAlgn="auto">
              <a:spcAft>
                <a:spcPts val="0"/>
              </a:spcAft>
              <a:defRPr/>
            </a:pPr>
            <a:r>
              <a:rPr/>
              <a:t>LINQ</a:t>
            </a:r>
            <a:r>
              <a:rPr sz="3200"/>
              <a:t> Architecture</a:t>
            </a:r>
          </a:p>
        </p:txBody>
      </p:sp>
      <p:grpSp>
        <p:nvGrpSpPr>
          <p:cNvPr id="46083" name="Group 57"/>
          <p:cNvGrpSpPr>
            <a:grpSpLocks/>
          </p:cNvGrpSpPr>
          <p:nvPr/>
        </p:nvGrpSpPr>
        <p:grpSpPr bwMode="auto">
          <a:xfrm>
            <a:off x="479425" y="2540000"/>
            <a:ext cx="8131175" cy="2352675"/>
            <a:chOff x="478659" y="2476874"/>
            <a:chExt cx="8131941" cy="2857129"/>
          </a:xfrm>
        </p:grpSpPr>
        <p:sp>
          <p:nvSpPr>
            <p:cNvPr id="96" name="Rounded Rectangle 7185"/>
            <p:cNvSpPr>
              <a:spLocks noChangeArrowheads="1"/>
            </p:cNvSpPr>
            <p:nvPr/>
          </p:nvSpPr>
          <p:spPr bwMode="auto">
            <a:xfrm>
              <a:off x="482600" y="2550130"/>
              <a:ext cx="8128000" cy="2783873"/>
            </a:xfrm>
            <a:prstGeom prst="roundRect">
              <a:avLst>
                <a:gd name="adj" fmla="val 9375"/>
              </a:avLst>
            </a:prstGeom>
            <a:solidFill>
              <a:srgbClr val="004F8A"/>
            </a:solidFill>
            <a:ln>
              <a:noFill/>
              <a:headEnd type="none" w="sm" len="sm"/>
              <a:tailEnd type="none" w="sm" len="sm"/>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lstStyle/>
            <a:p>
              <a:pPr fontAlgn="auto">
                <a:spcAft>
                  <a:spcPts val="0"/>
                </a:spcAft>
                <a:defRPr/>
              </a:pPr>
              <a:endParaRPr lang="en-US" sz="3200" kern="0">
                <a:solidFill>
                  <a:srgbClr val="FFFFFF"/>
                </a:solidFill>
                <a:effectLst>
                  <a:outerShdw blurRad="38100" dist="38100" dir="2700000" algn="tl">
                    <a:srgbClr val="000000"/>
                  </a:outerShdw>
                </a:effectLst>
                <a:latin typeface="Segoe"/>
                <a:cs typeface="+mn-cs"/>
              </a:endParaRPr>
            </a:p>
          </p:txBody>
        </p:sp>
        <p:sp>
          <p:nvSpPr>
            <p:cNvPr id="97" name="TextBox 96"/>
            <p:cNvSpPr txBox="1">
              <a:spLocks noChangeArrowheads="1"/>
            </p:cNvSpPr>
            <p:nvPr/>
          </p:nvSpPr>
          <p:spPr bwMode="auto">
            <a:xfrm>
              <a:off x="478659" y="2476874"/>
              <a:ext cx="8001754" cy="709463"/>
            </a:xfrm>
            <a:prstGeom prst="rect">
              <a:avLst/>
            </a:prstGeom>
            <a:noFill/>
            <a:ln w="12700" cap="flat" cmpd="sng" algn="ctr">
              <a:noFill/>
              <a:prstDash val="solid"/>
              <a:miter lim="800000"/>
              <a:headEnd type="none" w="med" len="med"/>
              <a:tailEnd type="none" w="med" len="med"/>
            </a:ln>
            <a:effectLst/>
          </p:spPr>
          <p:txBody>
            <a:bodyPr lIns="182880" tIns="137160" rIns="182880" bIns="137160">
              <a:spAutoFit/>
            </a:bodyPr>
            <a:lstStyle/>
            <a:p>
              <a:pPr fontAlgn="auto">
                <a:spcAft>
                  <a:spcPts val="0"/>
                </a:spcAft>
                <a:defRPr/>
              </a:pPr>
              <a:r>
                <a:rPr lang="en-US" sz="2000" kern="0" dirty="0">
                  <a:effectLst>
                    <a:outerShdw blurRad="38100" dist="38100" dir="2700000" algn="tl">
                      <a:srgbClr val="000000"/>
                    </a:outerShdw>
                  </a:effectLst>
                  <a:latin typeface="+mn-lt"/>
                  <a:cs typeface="+mn-cs"/>
                </a:rPr>
                <a:t>LINQ-enabled data sources</a:t>
              </a:r>
              <a:endParaRPr lang="en-US" sz="1400" kern="0" dirty="0">
                <a:latin typeface="Arial" charset="0"/>
                <a:cs typeface="+mn-cs"/>
              </a:endParaRPr>
            </a:p>
          </p:txBody>
        </p:sp>
      </p:grpSp>
      <p:sp>
        <p:nvSpPr>
          <p:cNvPr id="98" name="Rounded Rectangle 97"/>
          <p:cNvSpPr>
            <a:spLocks noChangeArrowheads="1"/>
          </p:cNvSpPr>
          <p:nvPr/>
        </p:nvSpPr>
        <p:spPr bwMode="auto">
          <a:xfrm>
            <a:off x="638175" y="3581400"/>
            <a:ext cx="1419225" cy="942975"/>
          </a:xfrm>
          <a:prstGeom prst="roundRect">
            <a:avLst>
              <a:gd name="adj" fmla="val 16667"/>
            </a:avLst>
          </a:prstGeom>
          <a:solidFill>
            <a:srgbClr val="00206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LINQ </a:t>
            </a:r>
          </a:p>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To Objects</a:t>
            </a:r>
          </a:p>
        </p:txBody>
      </p:sp>
      <p:sp>
        <p:nvSpPr>
          <p:cNvPr id="99" name="Rounded Rectangle 98"/>
          <p:cNvSpPr>
            <a:spLocks noChangeArrowheads="1"/>
          </p:cNvSpPr>
          <p:nvPr/>
        </p:nvSpPr>
        <p:spPr bwMode="auto">
          <a:xfrm>
            <a:off x="7059613" y="3565525"/>
            <a:ext cx="1420812" cy="882650"/>
          </a:xfrm>
          <a:prstGeom prst="roundRect">
            <a:avLst>
              <a:gd name="adj" fmla="val 16667"/>
            </a:avLst>
          </a:prstGeom>
          <a:solidFill>
            <a:srgbClr val="00206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LINQ </a:t>
            </a:r>
          </a:p>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To XML</a:t>
            </a:r>
          </a:p>
        </p:txBody>
      </p:sp>
      <p:grpSp>
        <p:nvGrpSpPr>
          <p:cNvPr id="46090" name="Group 51"/>
          <p:cNvGrpSpPr>
            <a:grpSpLocks/>
          </p:cNvGrpSpPr>
          <p:nvPr/>
        </p:nvGrpSpPr>
        <p:grpSpPr bwMode="auto">
          <a:xfrm>
            <a:off x="2154238" y="3001963"/>
            <a:ext cx="4829175" cy="1684337"/>
            <a:chOff x="2151783" y="3001374"/>
            <a:chExt cx="4779142" cy="2168890"/>
          </a:xfrm>
        </p:grpSpPr>
        <p:sp>
          <p:nvSpPr>
            <p:cNvPr id="101" name="Rounded Rectangle 100"/>
            <p:cNvSpPr>
              <a:spLocks noChangeArrowheads="1"/>
            </p:cNvSpPr>
            <p:nvPr/>
          </p:nvSpPr>
          <p:spPr bwMode="auto">
            <a:xfrm>
              <a:off x="2151783" y="3085525"/>
              <a:ext cx="4779142" cy="2084739"/>
            </a:xfrm>
            <a:prstGeom prst="roundRect">
              <a:avLst>
                <a:gd name="adj" fmla="val 9375"/>
              </a:avLst>
            </a:prstGeom>
            <a:solidFill>
              <a:srgbClr val="009E47">
                <a:alpha val="38000"/>
              </a:srgbClr>
            </a:solidFill>
            <a:ln>
              <a:noFill/>
              <a:prstDash val="dash"/>
              <a:headEnd type="none" w="sm" len="sm"/>
              <a:tailEnd type="none" w="sm" len="sm"/>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lstStyle/>
            <a:p>
              <a:pPr fontAlgn="auto">
                <a:spcAft>
                  <a:spcPts val="0"/>
                </a:spcAft>
                <a:defRPr/>
              </a:pPr>
              <a:endParaRPr lang="en-US" sz="3200" kern="0">
                <a:solidFill>
                  <a:srgbClr val="FFFFFF"/>
                </a:solidFill>
                <a:effectLst>
                  <a:outerShdw blurRad="38100" dist="38100" dir="2700000" algn="tl">
                    <a:srgbClr val="000000"/>
                  </a:outerShdw>
                </a:effectLst>
                <a:latin typeface="Segoe"/>
                <a:cs typeface="+mn-cs"/>
              </a:endParaRPr>
            </a:p>
          </p:txBody>
        </p:sp>
        <p:sp>
          <p:nvSpPr>
            <p:cNvPr id="102" name="TextBox 101"/>
            <p:cNvSpPr txBox="1">
              <a:spLocks noChangeArrowheads="1"/>
            </p:cNvSpPr>
            <p:nvPr/>
          </p:nvSpPr>
          <p:spPr bwMode="auto">
            <a:xfrm>
              <a:off x="2151783" y="3001374"/>
              <a:ext cx="4779142" cy="713423"/>
            </a:xfrm>
            <a:prstGeom prst="rect">
              <a:avLst/>
            </a:prstGeom>
            <a:noFill/>
            <a:ln w="12700" cap="flat" cmpd="sng" algn="ctr">
              <a:noFill/>
              <a:prstDash val="solid"/>
              <a:miter lim="800000"/>
              <a:headEnd type="none" w="med" len="med"/>
              <a:tailEnd type="none" w="med" len="med"/>
            </a:ln>
            <a:effectLst/>
          </p:spPr>
          <p:txBody>
            <a:bodyPr lIns="182880" tIns="137160" rIns="182880" bIns="137160">
              <a:spAutoFit/>
            </a:bodyPr>
            <a:lstStyle/>
            <a:p>
              <a:pPr fontAlgn="auto">
                <a:spcAft>
                  <a:spcPts val="0"/>
                </a:spcAft>
                <a:defRPr/>
              </a:pPr>
              <a:r>
                <a:rPr lang="en-US" kern="0" dirty="0">
                  <a:effectLst>
                    <a:outerShdw blurRad="38100" dist="38100" dir="2700000" algn="tl">
                      <a:srgbClr val="000000"/>
                    </a:outerShdw>
                  </a:effectLst>
                  <a:latin typeface="+mn-lt"/>
                  <a:cs typeface="+mn-cs"/>
                </a:rPr>
                <a:t>LINQ-enabled ADO.NET</a:t>
              </a:r>
              <a:endParaRPr lang="en-US" sz="1400" kern="0" dirty="0">
                <a:latin typeface="Arial" charset="0"/>
                <a:cs typeface="+mn-cs"/>
              </a:endParaRPr>
            </a:p>
          </p:txBody>
        </p:sp>
      </p:grpSp>
      <p:sp>
        <p:nvSpPr>
          <p:cNvPr id="103" name="Rounded Rectangle 102"/>
          <p:cNvSpPr>
            <a:spLocks noChangeArrowheads="1"/>
          </p:cNvSpPr>
          <p:nvPr/>
        </p:nvSpPr>
        <p:spPr bwMode="auto">
          <a:xfrm>
            <a:off x="3425825" y="1025525"/>
            <a:ext cx="2209800" cy="609600"/>
          </a:xfrm>
          <a:prstGeom prst="roundRect">
            <a:avLst>
              <a:gd name="adj" fmla="val 16667"/>
            </a:avLst>
          </a:prstGeom>
          <a:gradFill rotWithShape="1">
            <a:gsLst>
              <a:gs pos="0">
                <a:srgbClr val="87BB59">
                  <a:shade val="51000"/>
                  <a:satMod val="130000"/>
                </a:srgbClr>
              </a:gs>
              <a:gs pos="80000">
                <a:srgbClr val="87BB59">
                  <a:shade val="93000"/>
                  <a:satMod val="130000"/>
                </a:srgbClr>
              </a:gs>
              <a:gs pos="100000">
                <a:srgbClr val="87BB59">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2000" kern="0">
                <a:solidFill>
                  <a:srgbClr val="FFFFFF"/>
                </a:solidFill>
                <a:effectLst>
                  <a:outerShdw blurRad="38100" dist="38100" dir="2700000" algn="tl">
                    <a:srgbClr val="000000"/>
                  </a:outerShdw>
                </a:effectLst>
                <a:latin typeface="Segoe"/>
                <a:cs typeface="+mn-cs"/>
              </a:rPr>
              <a:t>Visual Basic</a:t>
            </a:r>
            <a:endParaRPr lang="en-US" kern="0">
              <a:solidFill>
                <a:srgbClr val="FFFFFF"/>
              </a:solidFill>
              <a:effectLst>
                <a:outerShdw blurRad="38100" dist="38100" dir="2700000" algn="tl">
                  <a:srgbClr val="000000"/>
                </a:outerShdw>
              </a:effectLst>
              <a:latin typeface="Segoe"/>
              <a:cs typeface="+mn-cs"/>
            </a:endParaRPr>
          </a:p>
        </p:txBody>
      </p:sp>
      <p:sp>
        <p:nvSpPr>
          <p:cNvPr id="104" name="Rounded Rectangle 103"/>
          <p:cNvSpPr>
            <a:spLocks noChangeArrowheads="1"/>
          </p:cNvSpPr>
          <p:nvPr/>
        </p:nvSpPr>
        <p:spPr bwMode="auto">
          <a:xfrm>
            <a:off x="6291263" y="1025525"/>
            <a:ext cx="2209800" cy="609600"/>
          </a:xfrm>
          <a:prstGeom prst="roundRect">
            <a:avLst>
              <a:gd name="adj" fmla="val 16667"/>
            </a:avLst>
          </a:prstGeom>
          <a:gradFill rotWithShape="1">
            <a:gsLst>
              <a:gs pos="0">
                <a:srgbClr val="87BB59">
                  <a:shade val="51000"/>
                  <a:satMod val="130000"/>
                </a:srgbClr>
              </a:gs>
              <a:gs pos="80000">
                <a:srgbClr val="87BB59">
                  <a:shade val="93000"/>
                  <a:satMod val="130000"/>
                </a:srgbClr>
              </a:gs>
              <a:gs pos="100000">
                <a:srgbClr val="87BB59">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2000" kern="0" dirty="0">
                <a:solidFill>
                  <a:srgbClr val="FFFFFF"/>
                </a:solidFill>
                <a:effectLst>
                  <a:outerShdw blurRad="38100" dist="38100" dir="2700000" algn="tl">
                    <a:srgbClr val="000000"/>
                  </a:outerShdw>
                </a:effectLst>
                <a:latin typeface="Segoe"/>
                <a:cs typeface="+mn-cs"/>
              </a:rPr>
              <a:t>Others</a:t>
            </a:r>
            <a:endParaRPr lang="en-US" kern="0" dirty="0">
              <a:solidFill>
                <a:srgbClr val="FFFFFF"/>
              </a:solidFill>
              <a:effectLst>
                <a:outerShdw blurRad="38100" dist="38100" dir="2700000" algn="tl">
                  <a:srgbClr val="000000"/>
                </a:outerShdw>
              </a:effectLst>
              <a:latin typeface="Segoe"/>
              <a:cs typeface="+mn-cs"/>
            </a:endParaRPr>
          </a:p>
        </p:txBody>
      </p:sp>
      <p:sp>
        <p:nvSpPr>
          <p:cNvPr id="105" name="Rounded Rectangle 104"/>
          <p:cNvSpPr>
            <a:spLocks noChangeArrowheads="1"/>
          </p:cNvSpPr>
          <p:nvPr/>
        </p:nvSpPr>
        <p:spPr bwMode="auto">
          <a:xfrm>
            <a:off x="5438775" y="3575050"/>
            <a:ext cx="1419225" cy="920750"/>
          </a:xfrm>
          <a:prstGeom prst="roundRect">
            <a:avLst>
              <a:gd name="adj" fmla="val 16667"/>
            </a:avLst>
          </a:prstGeom>
          <a:solidFill>
            <a:srgbClr val="00206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LINQ </a:t>
            </a:r>
          </a:p>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To Entities</a:t>
            </a:r>
          </a:p>
        </p:txBody>
      </p:sp>
      <p:sp>
        <p:nvSpPr>
          <p:cNvPr id="106" name="Rounded Rectangle 105"/>
          <p:cNvSpPr>
            <a:spLocks noChangeArrowheads="1"/>
          </p:cNvSpPr>
          <p:nvPr/>
        </p:nvSpPr>
        <p:spPr bwMode="auto">
          <a:xfrm>
            <a:off x="3870325" y="3557589"/>
            <a:ext cx="1419225" cy="976312"/>
          </a:xfrm>
          <a:prstGeom prst="roundRect">
            <a:avLst>
              <a:gd name="adj" fmla="val 16667"/>
            </a:avLst>
          </a:prstGeom>
          <a:solidFill>
            <a:srgbClr val="C00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LINQ </a:t>
            </a:r>
          </a:p>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To SQL</a:t>
            </a:r>
          </a:p>
        </p:txBody>
      </p:sp>
      <p:sp>
        <p:nvSpPr>
          <p:cNvPr id="107" name="Rounded Rectangle 106"/>
          <p:cNvSpPr>
            <a:spLocks noChangeArrowheads="1"/>
          </p:cNvSpPr>
          <p:nvPr/>
        </p:nvSpPr>
        <p:spPr bwMode="auto">
          <a:xfrm>
            <a:off x="2312988" y="3559175"/>
            <a:ext cx="1420812" cy="955675"/>
          </a:xfrm>
          <a:prstGeom prst="roundRect">
            <a:avLst>
              <a:gd name="adj" fmla="val 16667"/>
            </a:avLst>
          </a:prstGeom>
          <a:solidFill>
            <a:srgbClr val="00206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LINQ </a:t>
            </a:r>
          </a:p>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To Datasets</a:t>
            </a:r>
          </a:p>
        </p:txBody>
      </p:sp>
      <p:sp>
        <p:nvSpPr>
          <p:cNvPr id="108" name="Rounded Rectangle 107"/>
          <p:cNvSpPr>
            <a:spLocks noChangeArrowheads="1"/>
          </p:cNvSpPr>
          <p:nvPr/>
        </p:nvSpPr>
        <p:spPr bwMode="auto">
          <a:xfrm>
            <a:off x="479425" y="1782769"/>
            <a:ext cx="8004175" cy="609600"/>
          </a:xfrm>
          <a:prstGeom prst="roundRect">
            <a:avLst>
              <a:gd name="adj" fmla="val 16667"/>
            </a:avLst>
          </a:prstGeom>
          <a:solidFill>
            <a:srgbClr val="FB1705"/>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0" fontAlgn="auto" hangingPunct="0">
              <a:spcAft>
                <a:spcPts val="0"/>
              </a:spcAft>
              <a:defRPr/>
            </a:pPr>
            <a:r>
              <a:rPr lang="en-US" sz="2000" kern="0">
                <a:solidFill>
                  <a:srgbClr val="FFFFFF"/>
                </a:solidFill>
                <a:effectLst>
                  <a:outerShdw blurRad="38100" dist="38100" dir="2700000" algn="tl">
                    <a:srgbClr val="000000"/>
                  </a:outerShdw>
                </a:effectLst>
                <a:latin typeface="Segoe"/>
                <a:cs typeface="+mn-cs"/>
              </a:rPr>
              <a:t>.Net Language Integrated Query (LINQ)</a:t>
            </a:r>
          </a:p>
        </p:txBody>
      </p:sp>
      <p:sp>
        <p:nvSpPr>
          <p:cNvPr id="109" name="Rounded Rectangle 108"/>
          <p:cNvSpPr>
            <a:spLocks noChangeArrowheads="1"/>
          </p:cNvSpPr>
          <p:nvPr/>
        </p:nvSpPr>
        <p:spPr bwMode="auto">
          <a:xfrm>
            <a:off x="479425" y="1025525"/>
            <a:ext cx="2209800" cy="609600"/>
          </a:xfrm>
          <a:prstGeom prst="roundRect">
            <a:avLst>
              <a:gd name="adj" fmla="val 16667"/>
            </a:avLst>
          </a:prstGeom>
          <a:gradFill rotWithShape="1">
            <a:gsLst>
              <a:gs pos="0">
                <a:srgbClr val="87BB59">
                  <a:shade val="51000"/>
                  <a:satMod val="130000"/>
                </a:srgbClr>
              </a:gs>
              <a:gs pos="80000">
                <a:srgbClr val="87BB59">
                  <a:shade val="93000"/>
                  <a:satMod val="130000"/>
                </a:srgbClr>
              </a:gs>
              <a:gs pos="100000">
                <a:srgbClr val="87BB59">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2000" kern="0" dirty="0">
                <a:solidFill>
                  <a:srgbClr val="FFFFFF"/>
                </a:solidFill>
                <a:effectLst>
                  <a:outerShdw blurRad="38100" dist="38100" dir="2700000" algn="tl">
                    <a:srgbClr val="000000"/>
                  </a:outerShdw>
                </a:effectLst>
                <a:latin typeface="Segoe"/>
                <a:cs typeface="+mn-cs"/>
              </a:rPr>
              <a:t>Visual C#</a:t>
            </a:r>
            <a:endParaRPr lang="en-US" kern="0" dirty="0">
              <a:solidFill>
                <a:srgbClr val="FFFFFF"/>
              </a:solidFill>
              <a:effectLst>
                <a:outerShdw blurRad="38100" dist="38100" dir="2700000" algn="tl">
                  <a:srgbClr val="000000"/>
                </a:outerShdw>
              </a:effectLst>
              <a:latin typeface="Segoe"/>
              <a:cs typeface="+mn-cs"/>
            </a:endParaRPr>
          </a:p>
        </p:txBody>
      </p:sp>
      <p:grpSp>
        <p:nvGrpSpPr>
          <p:cNvPr id="46112" name="Group 24"/>
          <p:cNvGrpSpPr>
            <a:grpSpLocks/>
          </p:cNvGrpSpPr>
          <p:nvPr/>
        </p:nvGrpSpPr>
        <p:grpSpPr bwMode="auto">
          <a:xfrm>
            <a:off x="479425" y="5040313"/>
            <a:ext cx="8159750" cy="1620837"/>
            <a:chOff x="376517" y="4912658"/>
            <a:chExt cx="7333130" cy="1620970"/>
          </a:xfrm>
        </p:grpSpPr>
        <p:sp>
          <p:nvSpPr>
            <p:cNvPr id="111" name="Rounded Rectangle 110"/>
            <p:cNvSpPr/>
            <p:nvPr/>
          </p:nvSpPr>
          <p:spPr bwMode="auto">
            <a:xfrm>
              <a:off x="376517" y="4912658"/>
              <a:ext cx="7333130" cy="1620970"/>
            </a:xfrm>
            <a:prstGeom prst="roundRect">
              <a:avLst>
                <a:gd name="adj" fmla="val 14135"/>
              </a:avLst>
            </a:prstGeom>
            <a:solidFill>
              <a:srgbClr val="0070C0"/>
            </a:solidFill>
            <a:ln w="25400" cap="flat" cmpd="sng" algn="ctr">
              <a:noFill/>
              <a:prstDash val="soli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numCol="2" anchor="ctr">
              <a:spAutoFit/>
            </a:bodyPr>
            <a:lstStyle/>
            <a:p>
              <a:pPr marL="0" lvl="3" fontAlgn="auto">
                <a:spcBef>
                  <a:spcPts val="0"/>
                </a:spcBef>
                <a:spcAft>
                  <a:spcPts val="0"/>
                </a:spcAft>
                <a:defRPr/>
              </a:pPr>
              <a:endParaRPr lang="en-US" kern="0" dirty="0">
                <a:solidFill>
                  <a:srgbClr val="FFFFFF"/>
                </a:solidFill>
                <a:latin typeface="Segoe" pitchFamily="34" charset="0"/>
                <a:cs typeface="+mn-cs"/>
              </a:endParaRPr>
            </a:p>
            <a:p>
              <a:pPr fontAlgn="auto">
                <a:spcBef>
                  <a:spcPts val="0"/>
                </a:spcBef>
                <a:spcAft>
                  <a:spcPts val="0"/>
                </a:spcAft>
                <a:buFont typeface="Arial" pitchFamily="34" charset="0"/>
                <a:buChar char="•"/>
                <a:defRPr/>
              </a:pPr>
              <a:endParaRPr lang="en-US" kern="0" dirty="0">
                <a:solidFill>
                  <a:srgbClr val="FFFFFF"/>
                </a:solidFill>
                <a:latin typeface="Segoe" pitchFamily="34" charset="0"/>
                <a:cs typeface="+mn-cs"/>
              </a:endParaRPr>
            </a:p>
            <a:p>
              <a:pPr fontAlgn="auto">
                <a:spcBef>
                  <a:spcPts val="0"/>
                </a:spcBef>
                <a:spcAft>
                  <a:spcPts val="0"/>
                </a:spcAft>
                <a:buFont typeface="Arial" pitchFamily="34" charset="0"/>
                <a:buChar char="•"/>
                <a:defRPr/>
              </a:pPr>
              <a:endParaRPr lang="en-US" kern="0" dirty="0">
                <a:solidFill>
                  <a:srgbClr val="FFFFFF"/>
                </a:solidFill>
                <a:latin typeface="Segoe" pitchFamily="34" charset="0"/>
                <a:cs typeface="+mn-cs"/>
              </a:endParaRPr>
            </a:p>
            <a:p>
              <a:pPr fontAlgn="auto">
                <a:spcBef>
                  <a:spcPts val="0"/>
                </a:spcBef>
                <a:spcAft>
                  <a:spcPts val="0"/>
                </a:spcAft>
                <a:buFont typeface="Arial" pitchFamily="34" charset="0"/>
                <a:buChar char="•"/>
                <a:defRPr/>
              </a:pPr>
              <a:endParaRPr lang="en-US" kern="0" dirty="0">
                <a:solidFill>
                  <a:srgbClr val="FFFFFF"/>
                </a:solidFill>
                <a:latin typeface="Segoe" pitchFamily="34" charset="0"/>
                <a:cs typeface="+mn-cs"/>
              </a:endParaRPr>
            </a:p>
            <a:p>
              <a:pPr fontAlgn="auto">
                <a:spcBef>
                  <a:spcPts val="0"/>
                </a:spcBef>
                <a:spcAft>
                  <a:spcPts val="0"/>
                </a:spcAft>
                <a:buFont typeface="Arial" pitchFamily="34" charset="0"/>
                <a:buChar char="•"/>
                <a:defRPr/>
              </a:pPr>
              <a:endParaRPr lang="en-US" kern="0" dirty="0">
                <a:solidFill>
                  <a:srgbClr val="FFFFFF"/>
                </a:solidFill>
                <a:latin typeface="Segoe" pitchFamily="34" charset="0"/>
                <a:cs typeface="+mn-cs"/>
              </a:endParaRPr>
            </a:p>
          </p:txBody>
        </p:sp>
        <p:grpSp>
          <p:nvGrpSpPr>
            <p:cNvPr id="46114" name="Group 37"/>
            <p:cNvGrpSpPr>
              <a:grpSpLocks/>
            </p:cNvGrpSpPr>
            <p:nvPr/>
          </p:nvGrpSpPr>
          <p:grpSpPr bwMode="auto">
            <a:xfrm>
              <a:off x="685799" y="5145739"/>
              <a:ext cx="1539874" cy="1319173"/>
              <a:chOff x="520619" y="5407734"/>
              <a:chExt cx="1539558" cy="1319311"/>
            </a:xfrm>
          </p:grpSpPr>
          <p:grpSp>
            <p:nvGrpSpPr>
              <p:cNvPr id="46128" name="Group 36"/>
              <p:cNvGrpSpPr>
                <a:grpSpLocks/>
              </p:cNvGrpSpPr>
              <p:nvPr/>
            </p:nvGrpSpPr>
            <p:grpSpPr bwMode="auto">
              <a:xfrm>
                <a:off x="865036" y="5407734"/>
                <a:ext cx="842789" cy="612839"/>
                <a:chOff x="865036" y="5216540"/>
                <a:chExt cx="842789" cy="612839"/>
              </a:xfrm>
            </p:grpSpPr>
            <p:sp>
              <p:nvSpPr>
                <p:cNvPr id="124" name="Oval 123"/>
                <p:cNvSpPr>
                  <a:spLocks noChangeArrowheads="1"/>
                </p:cNvSpPr>
                <p:nvPr/>
              </p:nvSpPr>
              <p:spPr bwMode="auto">
                <a:xfrm>
                  <a:off x="1161837" y="5216540"/>
                  <a:ext cx="249187" cy="238150"/>
                </a:xfrm>
                <a:prstGeom prst="ellipse">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5400"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endParaRPr lang="en-US" kern="0">
                    <a:solidFill>
                      <a:sysClr val="windowText" lastClr="000000"/>
                    </a:solidFill>
                    <a:latin typeface="Arial" charset="0"/>
                    <a:cs typeface="+mn-cs"/>
                  </a:endParaRPr>
                </a:p>
              </p:txBody>
            </p:sp>
            <p:sp>
              <p:nvSpPr>
                <p:cNvPr id="125" name="Oval 124"/>
                <p:cNvSpPr>
                  <a:spLocks noChangeArrowheads="1"/>
                </p:cNvSpPr>
                <p:nvPr/>
              </p:nvSpPr>
              <p:spPr bwMode="auto">
                <a:xfrm>
                  <a:off x="865036" y="5591229"/>
                  <a:ext cx="247599" cy="238150"/>
                </a:xfrm>
                <a:prstGeom prst="ellipse">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5400"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endParaRPr lang="en-US" kern="0">
                    <a:solidFill>
                      <a:sysClr val="windowText" lastClr="000000"/>
                    </a:solidFill>
                    <a:latin typeface="Arial" charset="0"/>
                    <a:cs typeface="+mn-cs"/>
                  </a:endParaRPr>
                </a:p>
              </p:txBody>
            </p:sp>
            <p:sp>
              <p:nvSpPr>
                <p:cNvPr id="126" name="Oval 125"/>
                <p:cNvSpPr>
                  <a:spLocks noChangeArrowheads="1"/>
                </p:cNvSpPr>
                <p:nvPr/>
              </p:nvSpPr>
              <p:spPr bwMode="auto">
                <a:xfrm>
                  <a:off x="1460226" y="5591229"/>
                  <a:ext cx="247599" cy="238150"/>
                </a:xfrm>
                <a:prstGeom prst="ellipse">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5400"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endParaRPr lang="en-US" kern="0">
                    <a:solidFill>
                      <a:sysClr val="windowText" lastClr="000000"/>
                    </a:solidFill>
                    <a:latin typeface="Arial" charset="0"/>
                    <a:cs typeface="+mn-cs"/>
                  </a:endParaRPr>
                </a:p>
              </p:txBody>
            </p:sp>
            <p:cxnSp>
              <p:nvCxnSpPr>
                <p:cNvPr id="127" name="Straight Arrow Connector 7201"/>
                <p:cNvCxnSpPr>
                  <a:cxnSpLocks noChangeShapeType="1"/>
                </p:cNvCxnSpPr>
                <p:nvPr/>
              </p:nvCxnSpPr>
              <p:spPr bwMode="auto">
                <a:xfrm flipV="1">
                  <a:off x="1076800" y="5427837"/>
                  <a:ext cx="121761" cy="189473"/>
                </a:xfrm>
                <a:prstGeom prst="straightConnector1">
                  <a:avLst/>
                </a:prstGeom>
                <a:noFill/>
                <a:ln w="25400" algn="ctr">
                  <a:solidFill>
                    <a:srgbClr val="000000"/>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128" name="Straight Arrow Connector 7202"/>
                <p:cNvCxnSpPr>
                  <a:cxnSpLocks noChangeShapeType="1"/>
                </p:cNvCxnSpPr>
                <p:nvPr/>
              </p:nvCxnSpPr>
              <p:spPr bwMode="auto">
                <a:xfrm flipH="1" flipV="1">
                  <a:off x="1373980" y="5427837"/>
                  <a:ext cx="121761" cy="189473"/>
                </a:xfrm>
                <a:prstGeom prst="straightConnector1">
                  <a:avLst/>
                </a:prstGeom>
                <a:noFill/>
                <a:ln w="25400" algn="ctr">
                  <a:solidFill>
                    <a:srgbClr val="000000"/>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grpSp>
          <p:sp>
            <p:nvSpPr>
              <p:cNvPr id="123" name="TextBox 122"/>
              <p:cNvSpPr txBox="1">
                <a:spLocks noChangeArrowheads="1"/>
              </p:cNvSpPr>
              <p:nvPr/>
            </p:nvSpPr>
            <p:spPr bwMode="auto">
              <a:xfrm>
                <a:off x="520926" y="6173352"/>
                <a:ext cx="1539070" cy="554141"/>
              </a:xfrm>
              <a:prstGeom prst="rect">
                <a:avLst/>
              </a:prstGeom>
              <a:noFill/>
              <a:ln w="12700" cap="flat" cmpd="sng" algn="ctr">
                <a:noFill/>
                <a:prstDash val="solid"/>
                <a:miter lim="800000"/>
                <a:headEnd type="none" w="med" len="med"/>
                <a:tailEnd type="none" w="med" len="med"/>
              </a:ln>
              <a:effectLst/>
            </p:spPr>
            <p:txBody>
              <a:bodyPr lIns="182880" tIns="137160" rIns="182880" bIns="137160">
                <a:spAutoFit/>
              </a:bodyPr>
              <a:lstStyle/>
              <a:p>
                <a:pPr fontAlgn="auto">
                  <a:spcAft>
                    <a:spcPts val="0"/>
                  </a:spcAft>
                  <a:defRPr/>
                </a:pPr>
                <a:r>
                  <a:rPr lang="en-US" kern="0" dirty="0">
                    <a:effectLst>
                      <a:outerShdw blurRad="38100" dist="38100" dir="2700000" algn="tl">
                        <a:srgbClr val="000000"/>
                      </a:outerShdw>
                    </a:effectLst>
                    <a:latin typeface="+mn-lt"/>
                    <a:cs typeface="+mn-cs"/>
                  </a:rPr>
                  <a:t>Objects</a:t>
                </a:r>
                <a:endParaRPr lang="en-US" sz="1400" kern="0" dirty="0">
                  <a:latin typeface="Arial" charset="0"/>
                  <a:cs typeface="+mn-cs"/>
                </a:endParaRPr>
              </a:p>
            </p:txBody>
          </p:sp>
        </p:grpSp>
        <p:grpSp>
          <p:nvGrpSpPr>
            <p:cNvPr id="7" name="Group 42"/>
            <p:cNvGrpSpPr>
              <a:grpSpLocks/>
            </p:cNvGrpSpPr>
            <p:nvPr/>
          </p:nvGrpSpPr>
          <p:grpSpPr bwMode="auto">
            <a:xfrm>
              <a:off x="5853951" y="5125084"/>
              <a:ext cx="1030288" cy="1367411"/>
              <a:chOff x="7315200" y="5478311"/>
              <a:chExt cx="914400" cy="1368249"/>
            </a:xfrm>
            <a:scene3d>
              <a:camera prst="orthographicFront">
                <a:rot lat="0" lon="0" rev="0"/>
              </a:camera>
              <a:lightRig rig="balanced" dir="t">
                <a:rot lat="0" lon="0" rev="8700000"/>
              </a:lightRig>
            </a:scene3d>
          </p:grpSpPr>
          <p:sp>
            <p:nvSpPr>
              <p:cNvPr id="120" name="Folded Corner 119"/>
              <p:cNvSpPr>
                <a:spLocks noChangeArrowheads="1"/>
              </p:cNvSpPr>
              <p:nvPr/>
            </p:nvSpPr>
            <p:spPr bwMode="auto">
              <a:xfrm>
                <a:off x="7315200" y="5478311"/>
                <a:ext cx="914400" cy="826006"/>
              </a:xfrm>
              <a:prstGeom prst="foldedCorner">
                <a:avLst>
                  <a:gd name="adj" fmla="val 12500"/>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5400" cap="flat" cmpd="sng" algn="ctr">
                <a:solidFill>
                  <a:srgbClr val="000000"/>
                </a:solidFill>
                <a:prstDash val="solid"/>
                <a:headEnd type="none" w="med" len="med"/>
                <a:tailEnd type="none" w="med" len="med"/>
              </a:ln>
              <a:effectLst>
                <a:outerShdw blurRad="44450" dist="27940" dir="5400000" algn="ctr">
                  <a:srgbClr val="000000">
                    <a:alpha val="32000"/>
                  </a:srgbClr>
                </a:outerShdw>
              </a:effectLst>
              <a:sp3d/>
            </p:spPr>
            <p:txBody>
              <a:bodyPr anchor="ctr"/>
              <a:lstStyle/>
              <a:p>
                <a:pPr fontAlgn="auto">
                  <a:spcAft>
                    <a:spcPts val="0"/>
                  </a:spcAft>
                  <a:defRPr/>
                </a:pPr>
                <a:endParaRPr lang="en-US" sz="600" kern="0" dirty="0">
                  <a:solidFill>
                    <a:srgbClr val="000000"/>
                  </a:solidFill>
                  <a:latin typeface="Segoe"/>
                  <a:cs typeface="+mn-cs"/>
                </a:endParaRPr>
              </a:p>
              <a:p>
                <a:pPr fontAlgn="auto">
                  <a:spcAft>
                    <a:spcPts val="0"/>
                  </a:spcAft>
                  <a:defRPr/>
                </a:pPr>
                <a:r>
                  <a:rPr lang="en-US" sz="1000" kern="0" dirty="0">
                    <a:solidFill>
                      <a:srgbClr val="000000"/>
                    </a:solidFill>
                    <a:latin typeface="Segoe"/>
                    <a:cs typeface="+mn-cs"/>
                  </a:rPr>
                  <a:t>&lt;book&gt;</a:t>
                </a:r>
                <a:endParaRPr lang="en-US" kern="0" dirty="0">
                  <a:solidFill>
                    <a:srgbClr val="000000"/>
                  </a:solidFill>
                  <a:latin typeface="Arial" charset="0"/>
                  <a:cs typeface="+mn-cs"/>
                </a:endParaRPr>
              </a:p>
              <a:p>
                <a:pPr fontAlgn="auto">
                  <a:spcAft>
                    <a:spcPts val="0"/>
                  </a:spcAft>
                  <a:defRPr/>
                </a:pPr>
                <a:r>
                  <a:rPr lang="en-US" sz="1000" kern="0" dirty="0">
                    <a:solidFill>
                      <a:srgbClr val="000000"/>
                    </a:solidFill>
                    <a:latin typeface="Segoe"/>
                    <a:cs typeface="+mn-cs"/>
                  </a:rPr>
                  <a:t>    &lt;title/&gt;</a:t>
                </a:r>
              </a:p>
              <a:p>
                <a:pPr fontAlgn="auto">
                  <a:spcAft>
                    <a:spcPts val="0"/>
                  </a:spcAft>
                  <a:defRPr/>
                </a:pPr>
                <a:r>
                  <a:rPr lang="en-US" sz="1000" kern="0" dirty="0">
                    <a:solidFill>
                      <a:srgbClr val="000000"/>
                    </a:solidFill>
                    <a:latin typeface="Segoe"/>
                    <a:cs typeface="+mn-cs"/>
                  </a:rPr>
                  <a:t>   &lt;author/&gt;</a:t>
                </a:r>
              </a:p>
              <a:p>
                <a:pPr fontAlgn="auto">
                  <a:spcAft>
                    <a:spcPts val="0"/>
                  </a:spcAft>
                  <a:defRPr/>
                </a:pPr>
                <a:r>
                  <a:rPr lang="en-US" sz="1000" kern="0" dirty="0">
                    <a:solidFill>
                      <a:srgbClr val="000000"/>
                    </a:solidFill>
                    <a:latin typeface="Segoe"/>
                    <a:cs typeface="+mn-cs"/>
                  </a:rPr>
                  <a:t>    &lt;price/&gt;</a:t>
                </a:r>
              </a:p>
              <a:p>
                <a:pPr fontAlgn="auto">
                  <a:spcAft>
                    <a:spcPts val="0"/>
                  </a:spcAft>
                  <a:defRPr/>
                </a:pPr>
                <a:r>
                  <a:rPr lang="en-US" sz="1000" kern="0" dirty="0">
                    <a:solidFill>
                      <a:srgbClr val="000000"/>
                    </a:solidFill>
                    <a:latin typeface="Segoe"/>
                    <a:cs typeface="+mn-cs"/>
                  </a:rPr>
                  <a:t>&lt;/book&gt;</a:t>
                </a:r>
              </a:p>
            </p:txBody>
          </p:sp>
          <p:sp>
            <p:nvSpPr>
              <p:cNvPr id="121" name="TextBox 120"/>
              <p:cNvSpPr txBox="1">
                <a:spLocks noChangeArrowheads="1"/>
              </p:cNvSpPr>
              <p:nvPr/>
            </p:nvSpPr>
            <p:spPr bwMode="auto">
              <a:xfrm>
                <a:off x="7315200" y="6261426"/>
                <a:ext cx="914400" cy="585134"/>
              </a:xfrm>
              <a:prstGeom prst="rect">
                <a:avLst/>
              </a:prstGeom>
              <a:noFill/>
              <a:ln w="12700" cap="flat" cmpd="sng" algn="ctr">
                <a:noFill/>
                <a:prstDash val="solid"/>
                <a:miter lim="800000"/>
                <a:headEnd type="none" w="med" len="med"/>
                <a:tailEnd type="none" w="med" len="med"/>
              </a:ln>
              <a:effectLst>
                <a:outerShdw blurRad="44450" dist="27940" dir="5400000" algn="ctr">
                  <a:srgbClr val="000000">
                    <a:alpha val="32000"/>
                  </a:srgbClr>
                </a:outerShdw>
              </a:effectLst>
              <a:sp3d>
                <a:bevelT w="190500" h="38100"/>
              </a:sp3d>
            </p:spPr>
            <p:txBody>
              <a:bodyPr lIns="182880" tIns="137160" rIns="182880" bIns="137160">
                <a:spAutoFit/>
              </a:bodyPr>
              <a:lstStyle/>
              <a:p>
                <a:pPr fontAlgn="auto">
                  <a:spcAft>
                    <a:spcPts val="0"/>
                  </a:spcAft>
                  <a:defRPr/>
                </a:pPr>
                <a:r>
                  <a:rPr lang="en-US" sz="2000" kern="0" dirty="0">
                    <a:effectLst>
                      <a:outerShdw blurRad="38100" dist="38100" dir="2700000" algn="tl">
                        <a:srgbClr val="000000"/>
                      </a:outerShdw>
                    </a:effectLst>
                    <a:latin typeface="+mn-lt"/>
                    <a:cs typeface="+mn-cs"/>
                  </a:rPr>
                  <a:t>XML</a:t>
                </a:r>
                <a:endParaRPr lang="en-US" kern="0" dirty="0">
                  <a:latin typeface="Arial" charset="0"/>
                  <a:cs typeface="+mn-cs"/>
                </a:endParaRPr>
              </a:p>
            </p:txBody>
          </p:sp>
        </p:grpSp>
        <p:grpSp>
          <p:nvGrpSpPr>
            <p:cNvPr id="46116" name="Group 44"/>
            <p:cNvGrpSpPr>
              <a:grpSpLocks/>
            </p:cNvGrpSpPr>
            <p:nvPr/>
          </p:nvGrpSpPr>
          <p:grpSpPr bwMode="auto">
            <a:xfrm>
              <a:off x="3206375" y="5127969"/>
              <a:ext cx="1666875" cy="1354713"/>
              <a:chOff x="3794674" y="5334000"/>
              <a:chExt cx="1666327" cy="1354829"/>
            </a:xfrm>
          </p:grpSpPr>
          <p:sp>
            <p:nvSpPr>
              <p:cNvPr id="115" name="TextBox 114"/>
              <p:cNvSpPr txBox="1">
                <a:spLocks noChangeArrowheads="1"/>
              </p:cNvSpPr>
              <p:nvPr/>
            </p:nvSpPr>
            <p:spPr bwMode="auto">
              <a:xfrm>
                <a:off x="3795347" y="6104673"/>
                <a:ext cx="1665813" cy="584298"/>
              </a:xfrm>
              <a:prstGeom prst="rect">
                <a:avLst/>
              </a:prstGeom>
              <a:noFill/>
              <a:ln w="12700" cap="flat" cmpd="sng" algn="ctr">
                <a:noFill/>
                <a:prstDash val="solid"/>
                <a:miter lim="800000"/>
                <a:headEnd type="none" w="med" len="med"/>
                <a:tailEnd type="none" w="med" len="med"/>
              </a:ln>
              <a:effectLst/>
            </p:spPr>
            <p:txBody>
              <a:bodyPr lIns="182880" tIns="137160" rIns="182880" bIns="137160">
                <a:spAutoFit/>
              </a:bodyPr>
              <a:lstStyle/>
              <a:p>
                <a:pPr fontAlgn="auto">
                  <a:spcAft>
                    <a:spcPts val="0"/>
                  </a:spcAft>
                  <a:defRPr/>
                </a:pPr>
                <a:r>
                  <a:rPr lang="en-US" sz="2000" kern="0" dirty="0">
                    <a:effectLst>
                      <a:outerShdw blurRad="38100" dist="38100" dir="2700000" algn="tl">
                        <a:srgbClr val="000000"/>
                      </a:outerShdw>
                    </a:effectLst>
                    <a:latin typeface="+mn-lt"/>
                    <a:cs typeface="+mn-cs"/>
                  </a:rPr>
                  <a:t>Databases</a:t>
                </a:r>
                <a:endParaRPr lang="en-US" kern="0" dirty="0">
                  <a:latin typeface="Arial" charset="0"/>
                  <a:cs typeface="+mn-cs"/>
                </a:endParaRPr>
              </a:p>
            </p:txBody>
          </p:sp>
          <p:grpSp>
            <p:nvGrpSpPr>
              <p:cNvPr id="46118" name="Group 40"/>
              <p:cNvGrpSpPr>
                <a:grpSpLocks/>
              </p:cNvGrpSpPr>
              <p:nvPr/>
            </p:nvGrpSpPr>
            <p:grpSpPr bwMode="auto">
              <a:xfrm>
                <a:off x="4020025" y="5334000"/>
                <a:ext cx="1218799" cy="689034"/>
                <a:chOff x="4020025" y="5227423"/>
                <a:chExt cx="1218799" cy="689034"/>
              </a:xfrm>
            </p:grpSpPr>
            <p:sp>
              <p:nvSpPr>
                <p:cNvPr id="117" name="Flowchart: Magnetic Disk 116"/>
                <p:cNvSpPr>
                  <a:spLocks noChangeArrowheads="1"/>
                </p:cNvSpPr>
                <p:nvPr/>
              </p:nvSpPr>
              <p:spPr bwMode="auto">
                <a:xfrm>
                  <a:off x="4356464" y="5227423"/>
                  <a:ext cx="545920" cy="504868"/>
                </a:xfrm>
                <a:prstGeom prst="flowChartMagneticDisk">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8575"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endParaRPr lang="en-US" sz="2000" kern="0">
                    <a:solidFill>
                      <a:sysClr val="windowText" lastClr="000000"/>
                    </a:solidFill>
                    <a:latin typeface="+mn-lt"/>
                    <a:cs typeface="+mn-cs"/>
                  </a:endParaRPr>
                </a:p>
              </p:txBody>
            </p:sp>
            <p:sp>
              <p:nvSpPr>
                <p:cNvPr id="118" name="Flowchart: Magnetic Disk 117"/>
                <p:cNvSpPr>
                  <a:spLocks noChangeArrowheads="1"/>
                </p:cNvSpPr>
                <p:nvPr/>
              </p:nvSpPr>
              <p:spPr bwMode="auto">
                <a:xfrm>
                  <a:off x="4020025" y="5411589"/>
                  <a:ext cx="545920" cy="504868"/>
                </a:xfrm>
                <a:prstGeom prst="flowChartMagneticDisk">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8575"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endParaRPr lang="en-US" sz="2000" kern="0">
                    <a:solidFill>
                      <a:sysClr val="windowText" lastClr="000000"/>
                    </a:solidFill>
                    <a:latin typeface="+mn-lt"/>
                    <a:cs typeface="+mn-cs"/>
                  </a:endParaRPr>
                </a:p>
              </p:txBody>
            </p:sp>
            <p:sp>
              <p:nvSpPr>
                <p:cNvPr id="119" name="Flowchart: Magnetic Disk 118"/>
                <p:cNvSpPr>
                  <a:spLocks noChangeArrowheads="1"/>
                </p:cNvSpPr>
                <p:nvPr/>
              </p:nvSpPr>
              <p:spPr bwMode="auto">
                <a:xfrm>
                  <a:off x="4692904" y="5411589"/>
                  <a:ext cx="545920" cy="504868"/>
                </a:xfrm>
                <a:prstGeom prst="flowChartMagneticDisk">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8575"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endParaRPr lang="en-US" sz="2000" kern="0">
                    <a:solidFill>
                      <a:sysClr val="windowText" lastClr="000000"/>
                    </a:solidFill>
                    <a:latin typeface="+mn-lt"/>
                    <a:cs typeface="+mn-cs"/>
                  </a:endParaRPr>
                </a:p>
              </p:txBody>
            </p:sp>
          </p:grpSp>
        </p:grpSp>
      </p:grpSp>
    </p:spTree>
    <p:custDataLst>
      <p:tags r:id="rId1"/>
    </p:custDataLst>
    <p:extLst>
      <p:ext uri="{BB962C8B-B14F-4D97-AF65-F5344CB8AC3E}">
        <p14:creationId xmlns:p14="http://schemas.microsoft.com/office/powerpoint/2010/main" val="2044490565"/>
      </p:ext>
    </p:extLst>
  </p:cSld>
  <p:clrMapOvr>
    <a:masterClrMapping/>
  </p:clrMapOvr>
  <p:transition advTm="985109"/>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defTabSz="914363" fontAlgn="auto">
              <a:spcAft>
                <a:spcPts val="0"/>
              </a:spcAft>
              <a:defRPr/>
            </a:pPr>
            <a:r>
              <a:t>LINQ to SQL Overview</a:t>
            </a:r>
          </a:p>
        </p:txBody>
      </p:sp>
      <p:pic>
        <p:nvPicPr>
          <p:cNvPr id="47108" name="Picture 2"/>
          <p:cNvPicPr>
            <a:picLocks noChangeAspect="1" noChangeArrowheads="1"/>
          </p:cNvPicPr>
          <p:nvPr/>
        </p:nvPicPr>
        <p:blipFill>
          <a:blip r:embed="rId3">
            <a:extLst>
              <a:ext uri="{28A0092B-C50C-407E-A947-70E740481C1C}">
                <a14:useLocalDpi xmlns:a14="http://schemas.microsoft.com/office/drawing/2010/main" val="0"/>
              </a:ext>
            </a:extLst>
          </a:blip>
          <a:srcRect t="7144" r="16309" b="26180"/>
          <a:stretch>
            <a:fillRect/>
          </a:stretch>
        </p:blipFill>
        <p:spPr bwMode="auto">
          <a:xfrm>
            <a:off x="304800" y="1295400"/>
            <a:ext cx="856932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9457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Arrow Connector 28"/>
          <p:cNvCxnSpPr/>
          <p:nvPr/>
        </p:nvCxnSpPr>
        <p:spPr bwMode="gray">
          <a:xfrm rot="5400000">
            <a:off x="4752349" y="4756027"/>
            <a:ext cx="1143000" cy="993"/>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25400" cap="flat" cmpd="sng" algn="ctr">
            <a:solidFill>
              <a:schemeClr val="tx1"/>
            </a:solidFill>
            <a:prstDash val="solid"/>
            <a:round/>
            <a:headEnd type="none" w="med" len="med"/>
            <a:tailEnd type="triangle" w="lg" len="lg"/>
          </a:ln>
          <a:effectLst>
            <a:glow rad="101600">
              <a:schemeClr val="accent2">
                <a:satMod val="175000"/>
                <a:alpha val="40000"/>
              </a:schemeClr>
            </a:glow>
          </a:effectLst>
        </p:spPr>
      </p:cxnSp>
      <p:cxnSp>
        <p:nvCxnSpPr>
          <p:cNvPr id="30" name="Straight Arrow Connector 29"/>
          <p:cNvCxnSpPr/>
          <p:nvPr/>
        </p:nvCxnSpPr>
        <p:spPr bwMode="gray">
          <a:xfrm rot="5400000">
            <a:off x="4752349" y="2724027"/>
            <a:ext cx="1143000" cy="993"/>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25400" cap="flat" cmpd="sng" algn="ctr">
            <a:solidFill>
              <a:schemeClr val="tx1"/>
            </a:solidFill>
            <a:prstDash val="solid"/>
            <a:round/>
            <a:headEnd type="none" w="med" len="med"/>
            <a:tailEnd type="triangle" w="lg" len="lg"/>
          </a:ln>
          <a:effectLst>
            <a:glow rad="101600">
              <a:schemeClr val="accent2">
                <a:satMod val="175000"/>
                <a:alpha val="40000"/>
              </a:schemeClr>
            </a:glow>
          </a:effectLst>
        </p:spPr>
      </p:cxnSp>
      <p:cxnSp>
        <p:nvCxnSpPr>
          <p:cNvPr id="27" name="Straight Arrow Connector 26"/>
          <p:cNvCxnSpPr/>
          <p:nvPr/>
        </p:nvCxnSpPr>
        <p:spPr bwMode="gray">
          <a:xfrm rot="16200000" flipV="1">
            <a:off x="3514099" y="4756027"/>
            <a:ext cx="1143000" cy="993"/>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25400" cap="flat" cmpd="sng" algn="ctr">
            <a:solidFill>
              <a:schemeClr val="tx1"/>
            </a:solidFill>
            <a:prstDash val="solid"/>
            <a:round/>
            <a:headEnd type="none" w="med" len="med"/>
            <a:tailEnd type="triangle" w="lg" len="lg"/>
          </a:ln>
          <a:effectLst>
            <a:glow rad="101600">
              <a:schemeClr val="accent2">
                <a:satMod val="175000"/>
                <a:alpha val="40000"/>
              </a:schemeClr>
            </a:glow>
          </a:effectLst>
        </p:spPr>
      </p:cxnSp>
      <p:cxnSp>
        <p:nvCxnSpPr>
          <p:cNvPr id="28" name="Straight Arrow Connector 27"/>
          <p:cNvCxnSpPr/>
          <p:nvPr/>
        </p:nvCxnSpPr>
        <p:spPr bwMode="gray">
          <a:xfrm rot="16200000" flipV="1">
            <a:off x="3514099" y="2724027"/>
            <a:ext cx="1143000" cy="993"/>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25400" cap="flat" cmpd="sng" algn="ctr">
            <a:solidFill>
              <a:schemeClr val="tx1"/>
            </a:solidFill>
            <a:prstDash val="solid"/>
            <a:round/>
            <a:headEnd type="none" w="med" len="med"/>
            <a:tailEnd type="triangle" w="lg" len="lg"/>
          </a:ln>
          <a:effectLst>
            <a:glow rad="101600">
              <a:schemeClr val="accent2">
                <a:satMod val="175000"/>
                <a:alpha val="40000"/>
              </a:schemeClr>
            </a:glow>
          </a:effectLst>
        </p:spPr>
      </p:cxnSp>
      <p:cxnSp>
        <p:nvCxnSpPr>
          <p:cNvPr id="26" name="Straight Arrow Connector 25"/>
          <p:cNvCxnSpPr/>
          <p:nvPr/>
        </p:nvCxnSpPr>
        <p:spPr bwMode="gray">
          <a:xfrm rot="5400000">
            <a:off x="3133099" y="4756027"/>
            <a:ext cx="1143000" cy="993"/>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25400" cap="flat" cmpd="sng" algn="ctr">
            <a:solidFill>
              <a:schemeClr val="tx1"/>
            </a:solidFill>
            <a:prstDash val="solid"/>
            <a:round/>
            <a:headEnd type="none" w="med" len="med"/>
            <a:tailEnd type="triangle" w="lg" len="lg"/>
          </a:ln>
          <a:effectLst>
            <a:glow rad="101600">
              <a:schemeClr val="accent2">
                <a:satMod val="175000"/>
                <a:alpha val="40000"/>
              </a:schemeClr>
            </a:glow>
          </a:effectLst>
        </p:spPr>
      </p:cxnSp>
      <p:cxnSp>
        <p:nvCxnSpPr>
          <p:cNvPr id="25" name="Straight Arrow Connector 24"/>
          <p:cNvCxnSpPr/>
          <p:nvPr/>
        </p:nvCxnSpPr>
        <p:spPr bwMode="gray">
          <a:xfrm rot="5400000">
            <a:off x="3133099" y="2724027"/>
            <a:ext cx="1143000" cy="993"/>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25400" cap="flat" cmpd="sng" algn="ctr">
            <a:solidFill>
              <a:schemeClr val="tx1"/>
            </a:solidFill>
            <a:prstDash val="solid"/>
            <a:round/>
            <a:headEnd type="none" w="med" len="med"/>
            <a:tailEnd type="triangle" w="lg" len="lg"/>
          </a:ln>
          <a:effectLst>
            <a:glow rad="101600">
              <a:schemeClr val="accent2">
                <a:satMod val="175000"/>
                <a:alpha val="40000"/>
              </a:schemeClr>
            </a:glow>
          </a:effectLst>
        </p:spPr>
      </p:cxnSp>
      <p:sp>
        <p:nvSpPr>
          <p:cNvPr id="23560" name="Title 1"/>
          <p:cNvSpPr>
            <a:spLocks noGrp="1"/>
          </p:cNvSpPr>
          <p:nvPr>
            <p:ph type="title"/>
          </p:nvPr>
        </p:nvSpPr>
        <p:spPr bwMode="blackWhite"/>
        <p:txBody>
          <a:bodyPr/>
          <a:lstStyle/>
          <a:p>
            <a:pPr defTabSz="914363" fontAlgn="auto">
              <a:spcAft>
                <a:spcPts val="0"/>
              </a:spcAft>
              <a:defRPr/>
            </a:pPr>
            <a:r>
              <a:rPr lang="nl-BE"/>
              <a:t>LINQ to SQL Architecture</a:t>
            </a:r>
            <a:endParaRPr/>
          </a:p>
        </p:txBody>
      </p:sp>
      <p:grpSp>
        <p:nvGrpSpPr>
          <p:cNvPr id="2" name="Group 2"/>
          <p:cNvGrpSpPr>
            <a:grpSpLocks/>
          </p:cNvGrpSpPr>
          <p:nvPr/>
        </p:nvGrpSpPr>
        <p:grpSpPr bwMode="auto">
          <a:xfrm>
            <a:off x="3417888" y="1263650"/>
            <a:ext cx="2201862" cy="889000"/>
            <a:chOff x="4267200" y="6324600"/>
            <a:chExt cx="2641600" cy="1059543"/>
          </a:xfrm>
        </p:grpSpPr>
        <p:sp>
          <p:nvSpPr>
            <p:cNvPr id="4" name="Rounded Rectangle 3"/>
            <p:cNvSpPr/>
            <p:nvPr/>
          </p:nvSpPr>
          <p:spPr bwMode="gray">
            <a:xfrm>
              <a:off x="4267200" y="6324600"/>
              <a:ext cx="2641600" cy="1059543"/>
            </a:xfrm>
            <a:prstGeom prst="roundRect">
              <a:avLst>
                <a:gd name="adj" fmla="val 9033"/>
              </a:avLst>
            </a:prstGeom>
            <a:gradFill>
              <a:gsLst>
                <a:gs pos="0">
                  <a:schemeClr val="accent5">
                    <a:lumMod val="20000"/>
                    <a:lumOff val="80000"/>
                    <a:alpha val="70000"/>
                  </a:schemeClr>
                </a:gs>
                <a:gs pos="100000">
                  <a:schemeClr val="accent5">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algn="ctr" defTabSz="1096963" fontAlgn="auto">
                <a:spcBef>
                  <a:spcPts val="0"/>
                </a:spcBef>
                <a:spcAft>
                  <a:spcPts val="0"/>
                </a:spcAft>
                <a:defRPr/>
              </a:pPr>
              <a:endParaRPr lang="en-US" sz="2400" dirty="0">
                <a:solidFill>
                  <a:srgbClr val="FFFFFF"/>
                </a:solidFill>
                <a:effectLst>
                  <a:outerShdw blurRad="38100" dist="38100" dir="2700000" algn="tl">
                    <a:srgbClr val="000000">
                      <a:alpha val="43137"/>
                    </a:srgbClr>
                  </a:outerShdw>
                </a:effectLst>
              </a:endParaRPr>
            </a:p>
          </p:txBody>
        </p:sp>
        <p:sp>
          <p:nvSpPr>
            <p:cNvPr id="5" name="Rounded Rectangle 4"/>
            <p:cNvSpPr/>
            <p:nvPr/>
          </p:nvSpPr>
          <p:spPr bwMode="gray">
            <a:xfrm>
              <a:off x="4314825" y="6357939"/>
              <a:ext cx="2547938" cy="976312"/>
            </a:xfrm>
            <a:prstGeom prst="roundRect">
              <a:avLst>
                <a:gd name="adj" fmla="val 5384"/>
              </a:avLst>
            </a:prstGeom>
            <a:gradFill>
              <a:gsLst>
                <a:gs pos="0">
                  <a:schemeClr val="accent5">
                    <a:lumMod val="20000"/>
                    <a:lumOff val="80000"/>
                    <a:alpha val="70000"/>
                  </a:schemeClr>
                </a:gs>
                <a:gs pos="100000">
                  <a:schemeClr val="accent5">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algn="ctr" defTabSz="1096963" fontAlgn="auto">
                <a:spcBef>
                  <a:spcPts val="0"/>
                </a:spcBef>
                <a:spcAft>
                  <a:spcPts val="0"/>
                </a:spcAft>
                <a:defRPr/>
              </a:pPr>
              <a:endParaRPr lang="en-US" sz="2400" dirty="0">
                <a:solidFill>
                  <a:srgbClr val="FFFFFF"/>
                </a:solidFill>
                <a:effectLst>
                  <a:outerShdw blurRad="38100" dist="38100" dir="2700000" algn="tl">
                    <a:srgbClr val="000000">
                      <a:alpha val="43137"/>
                    </a:srgbClr>
                  </a:outerShdw>
                </a:effectLst>
              </a:endParaRPr>
            </a:p>
          </p:txBody>
        </p:sp>
        <p:sp>
          <p:nvSpPr>
            <p:cNvPr id="6" name="Rounded Rectangle 5"/>
            <p:cNvSpPr/>
            <p:nvPr/>
          </p:nvSpPr>
          <p:spPr bwMode="gray">
            <a:xfrm>
              <a:off x="4279526" y="6355003"/>
              <a:ext cx="2572872" cy="990506"/>
            </a:xfrm>
            <a:prstGeom prst="roundRect">
              <a:avLst>
                <a:gd name="adj" fmla="val 8264"/>
              </a:avLst>
            </a:prstGeom>
            <a:gradFill>
              <a:gsLst>
                <a:gs pos="0">
                  <a:schemeClr val="accent5">
                    <a:lumMod val="20000"/>
                    <a:lumOff val="80000"/>
                    <a:alpha val="70000"/>
                  </a:schemeClr>
                </a:gs>
                <a:gs pos="100000">
                  <a:schemeClr val="accent5">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algn="ctr" defTabSz="1096963" fontAlgn="auto">
                <a:spcBef>
                  <a:spcPts val="0"/>
                </a:spcBef>
                <a:spcAft>
                  <a:spcPts val="0"/>
                </a:spcAft>
                <a:defRPr/>
              </a:pPr>
              <a:r>
                <a:rPr lang="en-US" sz="2400" dirty="0">
                  <a:solidFill>
                    <a:srgbClr val="FFFFFF"/>
                  </a:solidFill>
                  <a:effectLst>
                    <a:outerShdw blurRad="38100" dist="38100" dir="2700000" algn="tl">
                      <a:srgbClr val="000000">
                        <a:alpha val="43137"/>
                      </a:srgbClr>
                    </a:outerShdw>
                  </a:effectLst>
                </a:rPr>
                <a:t>Application</a:t>
              </a:r>
            </a:p>
          </p:txBody>
        </p:sp>
      </p:grpSp>
      <p:grpSp>
        <p:nvGrpSpPr>
          <p:cNvPr id="3" name="Group 6"/>
          <p:cNvGrpSpPr>
            <a:grpSpLocks/>
          </p:cNvGrpSpPr>
          <p:nvPr/>
        </p:nvGrpSpPr>
        <p:grpSpPr bwMode="auto">
          <a:xfrm>
            <a:off x="3417888" y="3295650"/>
            <a:ext cx="2201862" cy="889000"/>
            <a:chOff x="4267200" y="6324600"/>
            <a:chExt cx="2641600" cy="1059543"/>
          </a:xfrm>
        </p:grpSpPr>
        <p:sp>
          <p:nvSpPr>
            <p:cNvPr id="8" name="Rounded Rectangle 7"/>
            <p:cNvSpPr/>
            <p:nvPr/>
          </p:nvSpPr>
          <p:spPr bwMode="gray">
            <a:xfrm>
              <a:off x="4267200" y="6324600"/>
              <a:ext cx="2641600" cy="1059543"/>
            </a:xfrm>
            <a:prstGeom prst="roundRect">
              <a:avLst>
                <a:gd name="adj" fmla="val 9033"/>
              </a:avLst>
            </a:prstGeom>
            <a:gradFill>
              <a:gsLst>
                <a:gs pos="0">
                  <a:schemeClr val="accent5">
                    <a:lumMod val="20000"/>
                    <a:lumOff val="80000"/>
                    <a:alpha val="70000"/>
                  </a:schemeClr>
                </a:gs>
                <a:gs pos="100000">
                  <a:schemeClr val="accent5">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algn="ctr" defTabSz="1096963" fontAlgn="auto">
                <a:spcBef>
                  <a:spcPts val="0"/>
                </a:spcBef>
                <a:spcAft>
                  <a:spcPts val="0"/>
                </a:spcAft>
                <a:defRPr/>
              </a:pPr>
              <a:endParaRPr lang="en-US" sz="2400" dirty="0">
                <a:solidFill>
                  <a:srgbClr val="FFFFFF"/>
                </a:solidFill>
                <a:effectLst>
                  <a:outerShdw blurRad="38100" dist="38100" dir="2700000" algn="tl">
                    <a:srgbClr val="000000">
                      <a:alpha val="43137"/>
                    </a:srgbClr>
                  </a:outerShdw>
                </a:effectLst>
              </a:endParaRPr>
            </a:p>
          </p:txBody>
        </p:sp>
        <p:sp>
          <p:nvSpPr>
            <p:cNvPr id="9" name="Rounded Rectangle 8"/>
            <p:cNvSpPr/>
            <p:nvPr/>
          </p:nvSpPr>
          <p:spPr bwMode="gray">
            <a:xfrm>
              <a:off x="4314825" y="6357939"/>
              <a:ext cx="2547938" cy="976312"/>
            </a:xfrm>
            <a:prstGeom prst="roundRect">
              <a:avLst>
                <a:gd name="adj" fmla="val 5384"/>
              </a:avLst>
            </a:prstGeom>
            <a:gradFill>
              <a:gsLst>
                <a:gs pos="0">
                  <a:schemeClr val="accent5">
                    <a:lumMod val="20000"/>
                    <a:lumOff val="80000"/>
                    <a:alpha val="70000"/>
                  </a:schemeClr>
                </a:gs>
                <a:gs pos="100000">
                  <a:schemeClr val="accent5">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algn="ctr" defTabSz="1096963" fontAlgn="auto">
                <a:spcBef>
                  <a:spcPts val="0"/>
                </a:spcBef>
                <a:spcAft>
                  <a:spcPts val="0"/>
                </a:spcAft>
                <a:defRPr/>
              </a:pPr>
              <a:endParaRPr lang="en-US" sz="2400" dirty="0">
                <a:solidFill>
                  <a:srgbClr val="FFFFFF"/>
                </a:solidFill>
                <a:effectLst>
                  <a:outerShdw blurRad="38100" dist="38100" dir="2700000" algn="tl">
                    <a:srgbClr val="000000">
                      <a:alpha val="43137"/>
                    </a:srgbClr>
                  </a:outerShdw>
                </a:effectLst>
              </a:endParaRPr>
            </a:p>
          </p:txBody>
        </p:sp>
        <p:sp>
          <p:nvSpPr>
            <p:cNvPr id="10" name="Rounded Rectangle 9"/>
            <p:cNvSpPr/>
            <p:nvPr/>
          </p:nvSpPr>
          <p:spPr bwMode="gray">
            <a:xfrm>
              <a:off x="4279526" y="6355003"/>
              <a:ext cx="2572872" cy="990506"/>
            </a:xfrm>
            <a:prstGeom prst="roundRect">
              <a:avLst>
                <a:gd name="adj" fmla="val 8264"/>
              </a:avLst>
            </a:prstGeom>
            <a:gradFill>
              <a:gsLst>
                <a:gs pos="0">
                  <a:schemeClr val="accent5">
                    <a:lumMod val="20000"/>
                    <a:lumOff val="80000"/>
                    <a:alpha val="70000"/>
                  </a:schemeClr>
                </a:gs>
                <a:gs pos="100000">
                  <a:schemeClr val="accent5">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algn="ctr" defTabSz="1096963" fontAlgn="auto">
                <a:spcBef>
                  <a:spcPts val="0"/>
                </a:spcBef>
                <a:spcAft>
                  <a:spcPts val="0"/>
                </a:spcAft>
                <a:defRPr/>
              </a:pPr>
              <a:r>
                <a:rPr lang="en-US" sz="2400" dirty="0">
                  <a:solidFill>
                    <a:srgbClr val="FFFFFF"/>
                  </a:solidFill>
                  <a:effectLst>
                    <a:outerShdw blurRad="38100" dist="38100" dir="2700000" algn="tl">
                      <a:srgbClr val="000000">
                        <a:alpha val="43137"/>
                      </a:srgbClr>
                    </a:outerShdw>
                  </a:effectLst>
                </a:rPr>
                <a:t>LINQ to SQL</a:t>
              </a:r>
            </a:p>
          </p:txBody>
        </p:sp>
      </p:grpSp>
      <p:grpSp>
        <p:nvGrpSpPr>
          <p:cNvPr id="7" name="Group 10"/>
          <p:cNvGrpSpPr/>
          <p:nvPr/>
        </p:nvGrpSpPr>
        <p:grpSpPr bwMode="gray">
          <a:xfrm>
            <a:off x="3418353" y="5328023"/>
            <a:ext cx="2201333" cy="889000"/>
            <a:chOff x="4267200" y="4934857"/>
            <a:chExt cx="2641600" cy="1059543"/>
          </a:xfrm>
          <a:gradFill>
            <a:gsLst>
              <a:gs pos="0">
                <a:schemeClr val="accent2">
                  <a:lumMod val="20000"/>
                  <a:lumOff val="80000"/>
                  <a:alpha val="70000"/>
                </a:schemeClr>
              </a:gs>
              <a:gs pos="100000">
                <a:schemeClr val="accent2">
                  <a:alpha val="70000"/>
                </a:schemeClr>
              </a:gs>
            </a:gsLst>
            <a:lin ang="5400000" scaled="1"/>
          </a:gradFill>
        </p:grpSpPr>
        <p:sp>
          <p:nvSpPr>
            <p:cNvPr id="12" name="Rounded Rectangle 11"/>
            <p:cNvSpPr/>
            <p:nvPr/>
          </p:nvSpPr>
          <p:spPr bwMode="gray">
            <a:xfrm>
              <a:off x="4267200" y="4934857"/>
              <a:ext cx="2641600" cy="1059543"/>
            </a:xfrm>
            <a:prstGeom prst="roundRect">
              <a:avLst>
                <a:gd name="adj" fmla="val 9033"/>
              </a:avLst>
            </a:prstGeom>
            <a:gradFill flip="none" rotWithShape="1">
              <a:gsLst>
                <a:gs pos="0">
                  <a:schemeClr val="accent1">
                    <a:tint val="66000"/>
                    <a:satMod val="160000"/>
                    <a:alpha val="70000"/>
                  </a:schemeClr>
                </a:gs>
                <a:gs pos="100000">
                  <a:schemeClr val="accent1">
                    <a:alpha val="7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algn="ctr" defTabSz="1096963" fontAlgn="auto">
                <a:spcBef>
                  <a:spcPts val="0"/>
                </a:spcBef>
                <a:spcAft>
                  <a:spcPts val="0"/>
                </a:spcAft>
                <a:defRPr/>
              </a:pPr>
              <a:endParaRPr lang="en-US" sz="2800" dirty="0">
                <a:solidFill>
                  <a:srgbClr val="FFFFFF"/>
                </a:solidFill>
                <a:effectLst>
                  <a:outerShdw blurRad="38100" dist="38100" dir="2700000" algn="tl">
                    <a:srgbClr val="000000">
                      <a:alpha val="43137"/>
                    </a:srgbClr>
                  </a:outerShdw>
                </a:effectLst>
              </a:endParaRPr>
            </a:p>
          </p:txBody>
        </p:sp>
        <p:sp>
          <p:nvSpPr>
            <p:cNvPr id="13" name="Rounded Rectangle 12"/>
            <p:cNvSpPr/>
            <p:nvPr/>
          </p:nvSpPr>
          <p:spPr bwMode="gray">
            <a:xfrm>
              <a:off x="4314825" y="4967289"/>
              <a:ext cx="2547938" cy="976312"/>
            </a:xfrm>
            <a:prstGeom prst="roundRect">
              <a:avLst>
                <a:gd name="adj" fmla="val 5384"/>
              </a:avLst>
            </a:prstGeom>
            <a:gradFill flip="none" rotWithShape="1">
              <a:gsLst>
                <a:gs pos="0">
                  <a:schemeClr val="accent1">
                    <a:tint val="66000"/>
                    <a:satMod val="160000"/>
                    <a:alpha val="70000"/>
                  </a:schemeClr>
                </a:gs>
                <a:gs pos="100000">
                  <a:schemeClr val="accent1">
                    <a:alpha val="7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algn="ctr" defTabSz="1096963" fontAlgn="auto">
                <a:spcBef>
                  <a:spcPts val="0"/>
                </a:spcBef>
                <a:spcAft>
                  <a:spcPts val="0"/>
                </a:spcAft>
                <a:defRPr/>
              </a:pPr>
              <a:endParaRPr lang="en-US" sz="2800" dirty="0">
                <a:solidFill>
                  <a:srgbClr val="FFFFFF"/>
                </a:solidFill>
                <a:effectLst>
                  <a:outerShdw blurRad="38100" dist="38100" dir="2700000" algn="tl">
                    <a:srgbClr val="000000">
                      <a:alpha val="43137"/>
                    </a:srgbClr>
                  </a:outerShdw>
                </a:effectLst>
              </a:endParaRPr>
            </a:p>
          </p:txBody>
        </p:sp>
        <p:sp>
          <p:nvSpPr>
            <p:cNvPr id="14" name="Rounded Rectangle 13"/>
            <p:cNvSpPr/>
            <p:nvPr/>
          </p:nvSpPr>
          <p:spPr bwMode="gray">
            <a:xfrm>
              <a:off x="4279526" y="4967301"/>
              <a:ext cx="2572872" cy="990506"/>
            </a:xfrm>
            <a:prstGeom prst="roundRect">
              <a:avLst>
                <a:gd name="adj" fmla="val 8264"/>
              </a:avLst>
            </a:prstGeom>
            <a:gradFill flip="none" rotWithShape="1">
              <a:gsLst>
                <a:gs pos="0">
                  <a:schemeClr val="accent1">
                    <a:tint val="66000"/>
                    <a:satMod val="160000"/>
                    <a:alpha val="70000"/>
                  </a:schemeClr>
                </a:gs>
                <a:gs pos="100000">
                  <a:schemeClr val="accent1">
                    <a:alpha val="7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algn="ctr" defTabSz="1096963" fontAlgn="auto">
                <a:spcBef>
                  <a:spcPts val="0"/>
                </a:spcBef>
                <a:spcAft>
                  <a:spcPts val="0"/>
                </a:spcAft>
                <a:defRPr/>
              </a:pPr>
              <a:r>
                <a:rPr lang="en-US" sz="2000" b="1" dirty="0">
                  <a:solidFill>
                    <a:srgbClr val="FFFFFF"/>
                  </a:solidFill>
                  <a:effectLst>
                    <a:outerShdw blurRad="38100" dist="38100" dir="2700000" algn="tl">
                      <a:srgbClr val="000000">
                        <a:alpha val="43137"/>
                      </a:srgbClr>
                    </a:outerShdw>
                  </a:effectLst>
                </a:rPr>
                <a:t>SQL Server</a:t>
              </a:r>
            </a:p>
          </p:txBody>
        </p:sp>
      </p:grpSp>
      <p:sp>
        <p:nvSpPr>
          <p:cNvPr id="33" name="Rounded Rectangle 32"/>
          <p:cNvSpPr/>
          <p:nvPr/>
        </p:nvSpPr>
        <p:spPr bwMode="blackWhite">
          <a:xfrm>
            <a:off x="470774" y="1096020"/>
            <a:ext cx="2865120" cy="1143000"/>
          </a:xfrm>
          <a:prstGeom prst="roundRect">
            <a:avLst>
              <a:gd name="adj" fmla="val 5384"/>
            </a:avLst>
          </a:prstGeom>
          <a:solidFill>
            <a:srgbClr val="0070C0"/>
          </a:solidFill>
          <a:ln>
            <a:solidFill>
              <a:srgbClr val="27728D"/>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defTabSz="1096963" fontAlgn="auto">
              <a:spcBef>
                <a:spcPts val="0"/>
              </a:spcBef>
              <a:spcAft>
                <a:spcPts val="0"/>
              </a:spcAft>
              <a:defRPr/>
            </a:pPr>
            <a:r>
              <a:rPr lang="en-US" sz="1400" b="1" dirty="0">
                <a:solidFill>
                  <a:srgbClr val="FFFFFF"/>
                </a:solidFill>
                <a:latin typeface="Courier New" pitchFamily="49" charset="0"/>
                <a:cs typeface="Courier New" pitchFamily="49" charset="0"/>
              </a:rPr>
              <a:t>from c in </a:t>
            </a:r>
            <a:r>
              <a:rPr lang="en-US" sz="1400" b="1" dirty="0" err="1">
                <a:solidFill>
                  <a:srgbClr val="FFFFFF"/>
                </a:solidFill>
                <a:latin typeface="Courier New" pitchFamily="49" charset="0"/>
                <a:cs typeface="Courier New" pitchFamily="49" charset="0"/>
              </a:rPr>
              <a:t>db.Customers</a:t>
            </a:r>
            <a:endParaRPr lang="en-US" sz="1400" b="1" dirty="0">
              <a:solidFill>
                <a:srgbClr val="FFFFFF"/>
              </a:solidFill>
              <a:latin typeface="Courier New" pitchFamily="49" charset="0"/>
              <a:cs typeface="Courier New" pitchFamily="49" charset="0"/>
            </a:endParaRPr>
          </a:p>
          <a:p>
            <a:pPr defTabSz="1096963" fontAlgn="auto">
              <a:spcBef>
                <a:spcPts val="0"/>
              </a:spcBef>
              <a:spcAft>
                <a:spcPts val="0"/>
              </a:spcAft>
              <a:defRPr/>
            </a:pPr>
            <a:r>
              <a:rPr lang="en-US" sz="1400" b="1" dirty="0">
                <a:solidFill>
                  <a:srgbClr val="FFFFFF"/>
                </a:solidFill>
                <a:latin typeface="Courier New" pitchFamily="49" charset="0"/>
                <a:cs typeface="Courier New" pitchFamily="49" charset="0"/>
              </a:rPr>
              <a:t>where </a:t>
            </a:r>
            <a:r>
              <a:rPr lang="en-US" sz="1400" b="1" dirty="0" err="1">
                <a:solidFill>
                  <a:srgbClr val="FFFFFF"/>
                </a:solidFill>
                <a:latin typeface="Courier New" pitchFamily="49" charset="0"/>
                <a:cs typeface="Courier New" pitchFamily="49" charset="0"/>
              </a:rPr>
              <a:t>c.City</a:t>
            </a:r>
            <a:r>
              <a:rPr lang="en-US" sz="1400" b="1" dirty="0">
                <a:solidFill>
                  <a:srgbClr val="FFFFFF"/>
                </a:solidFill>
                <a:latin typeface="Courier New" pitchFamily="49" charset="0"/>
                <a:cs typeface="Courier New" pitchFamily="49" charset="0"/>
              </a:rPr>
              <a:t> == "London"</a:t>
            </a:r>
          </a:p>
          <a:p>
            <a:pPr defTabSz="1096963" fontAlgn="auto">
              <a:spcBef>
                <a:spcPts val="0"/>
              </a:spcBef>
              <a:spcAft>
                <a:spcPts val="0"/>
              </a:spcAft>
              <a:defRPr/>
            </a:pPr>
            <a:r>
              <a:rPr lang="en-US" sz="1400" b="1" dirty="0">
                <a:solidFill>
                  <a:srgbClr val="FFFFFF"/>
                </a:solidFill>
                <a:latin typeface="Courier New" pitchFamily="49" charset="0"/>
                <a:cs typeface="Courier New" pitchFamily="49" charset="0"/>
              </a:rPr>
              <a:t>select </a:t>
            </a:r>
            <a:r>
              <a:rPr lang="en-US" sz="1400" b="1" dirty="0" err="1">
                <a:solidFill>
                  <a:srgbClr val="FFFFFF"/>
                </a:solidFill>
                <a:latin typeface="Courier New" pitchFamily="49" charset="0"/>
                <a:cs typeface="Courier New" pitchFamily="49" charset="0"/>
              </a:rPr>
              <a:t>c.CompanyName</a:t>
            </a:r>
            <a:endParaRPr lang="en-US" sz="1400" b="1" dirty="0">
              <a:solidFill>
                <a:srgbClr val="FFFFFF"/>
              </a:solidFill>
              <a:latin typeface="Courier New" pitchFamily="49" charset="0"/>
              <a:cs typeface="Courier New" pitchFamily="49" charset="0"/>
            </a:endParaRPr>
          </a:p>
        </p:txBody>
      </p:sp>
      <p:sp>
        <p:nvSpPr>
          <p:cNvPr id="35" name="TextBox 34"/>
          <p:cNvSpPr txBox="1"/>
          <p:nvPr/>
        </p:nvSpPr>
        <p:spPr bwMode="black">
          <a:xfrm>
            <a:off x="2274888" y="2533650"/>
            <a:ext cx="1357312" cy="341313"/>
          </a:xfrm>
          <a:prstGeom prst="rect">
            <a:avLst/>
          </a:prstGeom>
          <a:noFill/>
        </p:spPr>
        <p:txBody>
          <a:bodyPr lIns="64008" tIns="32004" rIns="64008" bIns="32004">
            <a:spAutoFit/>
          </a:bodyPr>
          <a:lstStyle/>
          <a:p>
            <a:pPr fontAlgn="auto">
              <a:spcBef>
                <a:spcPts val="0"/>
              </a:spcBef>
              <a:spcAft>
                <a:spcPts val="0"/>
              </a:spcAft>
              <a:defRPr/>
            </a:pPr>
            <a:r>
              <a:rPr lang="en-US" dirty="0">
                <a:solidFill>
                  <a:srgbClr val="FFFFFF"/>
                </a:solidFill>
                <a:effectLst>
                  <a:outerShdw blurRad="38100" dist="38100" dir="2700000" algn="tl">
                    <a:srgbClr val="000000">
                      <a:alpha val="43137"/>
                    </a:srgbClr>
                  </a:outerShdw>
                </a:effectLst>
                <a:latin typeface="Segoe"/>
                <a:cs typeface="+mn-cs"/>
              </a:rPr>
              <a:t>Enumerate</a:t>
            </a:r>
          </a:p>
        </p:txBody>
      </p:sp>
      <p:sp>
        <p:nvSpPr>
          <p:cNvPr id="36" name="Rounded Rectangle 35"/>
          <p:cNvSpPr/>
          <p:nvPr/>
        </p:nvSpPr>
        <p:spPr bwMode="blackWhite">
          <a:xfrm>
            <a:off x="592695" y="5372655"/>
            <a:ext cx="2534194" cy="870494"/>
          </a:xfrm>
          <a:prstGeom prst="roundRect">
            <a:avLst>
              <a:gd name="adj" fmla="val 5384"/>
            </a:avLst>
          </a:prstGeom>
          <a:solidFill>
            <a:srgbClr val="0070C0"/>
          </a:solidFill>
          <a:ln>
            <a:solidFill>
              <a:srgbClr val="27728D"/>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defTabSz="1096963" fontAlgn="auto">
              <a:spcBef>
                <a:spcPts val="0"/>
              </a:spcBef>
              <a:spcAft>
                <a:spcPts val="0"/>
              </a:spcAft>
              <a:defRPr/>
            </a:pPr>
            <a:r>
              <a:rPr lang="en-US" sz="1400" b="1" dirty="0">
                <a:solidFill>
                  <a:srgbClr val="FFFFFF"/>
                </a:solidFill>
                <a:latin typeface="Courier New" pitchFamily="49" charset="0"/>
                <a:cs typeface="Courier New" pitchFamily="49" charset="0"/>
              </a:rPr>
              <a:t>SELECT </a:t>
            </a:r>
            <a:r>
              <a:rPr lang="en-US" sz="1400" b="1" dirty="0" err="1">
                <a:solidFill>
                  <a:srgbClr val="FFFFFF"/>
                </a:solidFill>
                <a:latin typeface="Courier New" pitchFamily="49" charset="0"/>
                <a:cs typeface="Courier New" pitchFamily="49" charset="0"/>
              </a:rPr>
              <a:t>CompanyName</a:t>
            </a:r>
            <a:endParaRPr lang="en-US" sz="1400" b="1" dirty="0">
              <a:solidFill>
                <a:srgbClr val="FFFFFF"/>
              </a:solidFill>
              <a:latin typeface="Courier New" pitchFamily="49" charset="0"/>
              <a:cs typeface="Courier New" pitchFamily="49" charset="0"/>
            </a:endParaRPr>
          </a:p>
          <a:p>
            <a:pPr defTabSz="1096963" fontAlgn="auto">
              <a:spcBef>
                <a:spcPts val="0"/>
              </a:spcBef>
              <a:spcAft>
                <a:spcPts val="0"/>
              </a:spcAft>
              <a:defRPr/>
            </a:pPr>
            <a:r>
              <a:rPr lang="en-US" sz="1400" b="1" dirty="0">
                <a:solidFill>
                  <a:srgbClr val="FFFFFF"/>
                </a:solidFill>
                <a:latin typeface="Courier New" pitchFamily="49" charset="0"/>
                <a:cs typeface="Courier New" pitchFamily="49" charset="0"/>
              </a:rPr>
              <a:t>FROM Customer</a:t>
            </a:r>
          </a:p>
          <a:p>
            <a:pPr defTabSz="1096963" fontAlgn="auto">
              <a:spcBef>
                <a:spcPts val="0"/>
              </a:spcBef>
              <a:spcAft>
                <a:spcPts val="0"/>
              </a:spcAft>
              <a:defRPr/>
            </a:pPr>
            <a:r>
              <a:rPr lang="en-US" sz="1400" b="1" dirty="0">
                <a:solidFill>
                  <a:srgbClr val="FFFFFF"/>
                </a:solidFill>
                <a:latin typeface="Courier New" pitchFamily="49" charset="0"/>
                <a:cs typeface="Courier New" pitchFamily="49" charset="0"/>
              </a:rPr>
              <a:t>WHERE City = 'London'</a:t>
            </a:r>
          </a:p>
        </p:txBody>
      </p:sp>
      <p:sp>
        <p:nvSpPr>
          <p:cNvPr id="37" name="TextBox 36"/>
          <p:cNvSpPr txBox="1"/>
          <p:nvPr/>
        </p:nvSpPr>
        <p:spPr bwMode="black">
          <a:xfrm>
            <a:off x="2322513" y="4502150"/>
            <a:ext cx="1274762" cy="619125"/>
          </a:xfrm>
          <a:prstGeom prst="rect">
            <a:avLst/>
          </a:prstGeom>
          <a:noFill/>
        </p:spPr>
        <p:txBody>
          <a:bodyPr wrap="none" lIns="64008" tIns="32004" rIns="64008" bIns="32004">
            <a:spAutoFit/>
          </a:bodyPr>
          <a:lstStyle/>
          <a:p>
            <a:pPr fontAlgn="auto">
              <a:spcBef>
                <a:spcPts val="0"/>
              </a:spcBef>
              <a:spcAft>
                <a:spcPts val="0"/>
              </a:spcAft>
              <a:defRPr/>
            </a:pPr>
            <a:r>
              <a:rPr lang="en-US" dirty="0">
                <a:solidFill>
                  <a:srgbClr val="FFFFFF"/>
                </a:solidFill>
                <a:effectLst>
                  <a:outerShdw blurRad="38100" dist="38100" dir="2700000" algn="tl">
                    <a:srgbClr val="000000">
                      <a:alpha val="43137"/>
                    </a:srgbClr>
                  </a:outerShdw>
                </a:effectLst>
                <a:latin typeface="Segoe"/>
                <a:cs typeface="+mn-cs"/>
              </a:rPr>
              <a:t>SQL Query</a:t>
            </a:r>
            <a:br>
              <a:rPr lang="en-US" dirty="0">
                <a:solidFill>
                  <a:srgbClr val="FFFFFF"/>
                </a:solidFill>
                <a:effectLst>
                  <a:outerShdw blurRad="38100" dist="38100" dir="2700000" algn="tl">
                    <a:srgbClr val="000000">
                      <a:alpha val="43137"/>
                    </a:srgbClr>
                  </a:outerShdw>
                </a:effectLst>
                <a:latin typeface="Segoe"/>
                <a:cs typeface="+mn-cs"/>
              </a:rPr>
            </a:br>
            <a:r>
              <a:rPr lang="en-US" dirty="0">
                <a:solidFill>
                  <a:srgbClr val="FFFFFF"/>
                </a:solidFill>
                <a:effectLst>
                  <a:outerShdw blurRad="38100" dist="38100" dir="2700000" algn="tl">
                    <a:srgbClr val="000000">
                      <a:alpha val="43137"/>
                    </a:srgbClr>
                  </a:outerShdw>
                </a:effectLst>
                <a:latin typeface="Segoe"/>
                <a:cs typeface="+mn-cs"/>
              </a:rPr>
              <a:t>or </a:t>
            </a:r>
            <a:r>
              <a:rPr lang="en-US" dirty="0" err="1">
                <a:solidFill>
                  <a:srgbClr val="FFFFFF"/>
                </a:solidFill>
                <a:effectLst>
                  <a:outerShdw blurRad="38100" dist="38100" dir="2700000" algn="tl">
                    <a:srgbClr val="000000">
                      <a:alpha val="43137"/>
                    </a:srgbClr>
                  </a:outerShdw>
                </a:effectLst>
                <a:latin typeface="Segoe"/>
                <a:cs typeface="+mn-cs"/>
              </a:rPr>
              <a:t>SProc</a:t>
            </a:r>
            <a:endParaRPr lang="en-US" dirty="0">
              <a:solidFill>
                <a:srgbClr val="FFFFFF"/>
              </a:solidFill>
              <a:effectLst>
                <a:outerShdw blurRad="38100" dist="38100" dir="2700000" algn="tl">
                  <a:srgbClr val="000000">
                    <a:alpha val="43137"/>
                  </a:srgbClr>
                </a:outerShdw>
              </a:effectLst>
              <a:latin typeface="Segoe"/>
              <a:cs typeface="+mn-cs"/>
            </a:endParaRPr>
          </a:p>
        </p:txBody>
      </p:sp>
      <p:sp>
        <p:nvSpPr>
          <p:cNvPr id="38" name="TextBox 37"/>
          <p:cNvSpPr txBox="1"/>
          <p:nvPr/>
        </p:nvSpPr>
        <p:spPr bwMode="black">
          <a:xfrm>
            <a:off x="4179888" y="4502150"/>
            <a:ext cx="706437" cy="341313"/>
          </a:xfrm>
          <a:prstGeom prst="rect">
            <a:avLst/>
          </a:prstGeom>
          <a:noFill/>
        </p:spPr>
        <p:txBody>
          <a:bodyPr wrap="none" lIns="64008" tIns="32004" rIns="64008" bIns="32004">
            <a:spAutoFit/>
          </a:bodyPr>
          <a:lstStyle/>
          <a:p>
            <a:pPr fontAlgn="auto">
              <a:spcBef>
                <a:spcPts val="0"/>
              </a:spcBef>
              <a:spcAft>
                <a:spcPts val="0"/>
              </a:spcAft>
              <a:defRPr/>
            </a:pPr>
            <a:r>
              <a:rPr lang="en-US" dirty="0">
                <a:solidFill>
                  <a:srgbClr val="FFFFFF"/>
                </a:solidFill>
                <a:effectLst>
                  <a:outerShdw blurRad="38100" dist="38100" dir="2700000" algn="tl">
                    <a:srgbClr val="000000">
                      <a:alpha val="43137"/>
                    </a:srgbClr>
                  </a:outerShdw>
                </a:effectLst>
                <a:latin typeface="Segoe"/>
                <a:cs typeface="+mn-cs"/>
              </a:rPr>
              <a:t>Rows</a:t>
            </a:r>
          </a:p>
        </p:txBody>
      </p:sp>
      <p:sp>
        <p:nvSpPr>
          <p:cNvPr id="39" name="TextBox 38"/>
          <p:cNvSpPr txBox="1"/>
          <p:nvPr/>
        </p:nvSpPr>
        <p:spPr bwMode="black">
          <a:xfrm>
            <a:off x="4179888" y="2533650"/>
            <a:ext cx="911225" cy="341313"/>
          </a:xfrm>
          <a:prstGeom prst="rect">
            <a:avLst/>
          </a:prstGeom>
          <a:noFill/>
        </p:spPr>
        <p:txBody>
          <a:bodyPr wrap="none" lIns="64008" tIns="32004" rIns="64008" bIns="32004">
            <a:spAutoFit/>
          </a:bodyPr>
          <a:lstStyle/>
          <a:p>
            <a:pPr fontAlgn="auto">
              <a:spcBef>
                <a:spcPts val="0"/>
              </a:spcBef>
              <a:spcAft>
                <a:spcPts val="0"/>
              </a:spcAft>
              <a:defRPr/>
            </a:pPr>
            <a:r>
              <a:rPr lang="en-US" dirty="0">
                <a:solidFill>
                  <a:srgbClr val="FFFFFF"/>
                </a:solidFill>
                <a:effectLst>
                  <a:outerShdw blurRad="38100" dist="38100" dir="2700000" algn="tl">
                    <a:srgbClr val="000000">
                      <a:alpha val="43137"/>
                    </a:srgbClr>
                  </a:outerShdw>
                </a:effectLst>
                <a:latin typeface="Segoe"/>
                <a:cs typeface="+mn-cs"/>
              </a:rPr>
              <a:t>Objects</a:t>
            </a:r>
          </a:p>
        </p:txBody>
      </p:sp>
      <p:sp>
        <p:nvSpPr>
          <p:cNvPr id="40" name="Rounded Rectangle 39"/>
          <p:cNvSpPr/>
          <p:nvPr/>
        </p:nvSpPr>
        <p:spPr bwMode="blackWhite">
          <a:xfrm>
            <a:off x="5799603" y="1078603"/>
            <a:ext cx="2865936" cy="1143000"/>
          </a:xfrm>
          <a:prstGeom prst="roundRect">
            <a:avLst>
              <a:gd name="adj" fmla="val 5384"/>
            </a:avLst>
          </a:prstGeom>
          <a:solidFill>
            <a:srgbClr val="0070C0"/>
          </a:solidFill>
          <a:ln>
            <a:solidFill>
              <a:srgbClr val="27728D"/>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defTabSz="1096963" fontAlgn="auto">
              <a:spcBef>
                <a:spcPts val="0"/>
              </a:spcBef>
              <a:spcAft>
                <a:spcPts val="0"/>
              </a:spcAft>
              <a:defRPr/>
            </a:pPr>
            <a:r>
              <a:rPr lang="en-US" sz="1400" b="1" dirty="0" err="1">
                <a:solidFill>
                  <a:srgbClr val="FFFFFF"/>
                </a:solidFill>
                <a:latin typeface="Courier New" pitchFamily="49" charset="0"/>
                <a:cs typeface="Courier New" pitchFamily="49" charset="0"/>
              </a:rPr>
              <a:t>db.Customers.Add</a:t>
            </a:r>
            <a:r>
              <a:rPr lang="en-US" sz="1400" b="1" dirty="0">
                <a:solidFill>
                  <a:srgbClr val="FFFFFF"/>
                </a:solidFill>
                <a:latin typeface="Courier New" pitchFamily="49" charset="0"/>
                <a:cs typeface="Courier New" pitchFamily="49" charset="0"/>
              </a:rPr>
              <a:t>(c1);</a:t>
            </a:r>
          </a:p>
          <a:p>
            <a:pPr defTabSz="1096963" fontAlgn="auto">
              <a:spcBef>
                <a:spcPts val="0"/>
              </a:spcBef>
              <a:spcAft>
                <a:spcPts val="0"/>
              </a:spcAft>
              <a:defRPr/>
            </a:pPr>
            <a:r>
              <a:rPr lang="en-US" sz="1400" b="1" dirty="0">
                <a:solidFill>
                  <a:srgbClr val="FFFFFF"/>
                </a:solidFill>
                <a:latin typeface="Courier New" pitchFamily="49" charset="0"/>
                <a:cs typeface="Courier New" pitchFamily="49" charset="0"/>
              </a:rPr>
              <a:t>c2.City = “Seattle";</a:t>
            </a:r>
          </a:p>
          <a:p>
            <a:pPr defTabSz="1096963" fontAlgn="auto">
              <a:spcBef>
                <a:spcPts val="0"/>
              </a:spcBef>
              <a:spcAft>
                <a:spcPts val="0"/>
              </a:spcAft>
              <a:defRPr/>
            </a:pPr>
            <a:r>
              <a:rPr lang="en-US" sz="1400" b="1" dirty="0" err="1">
                <a:solidFill>
                  <a:srgbClr val="FFFFFF"/>
                </a:solidFill>
                <a:latin typeface="Courier New" pitchFamily="49" charset="0"/>
                <a:cs typeface="Courier New" pitchFamily="49" charset="0"/>
              </a:rPr>
              <a:t>db.Customers.Remove</a:t>
            </a:r>
            <a:r>
              <a:rPr lang="en-US" sz="1400" b="1" dirty="0">
                <a:solidFill>
                  <a:srgbClr val="FFFFFF"/>
                </a:solidFill>
                <a:latin typeface="Courier New" pitchFamily="49" charset="0"/>
                <a:cs typeface="Courier New" pitchFamily="49" charset="0"/>
              </a:rPr>
              <a:t>(c3);</a:t>
            </a:r>
          </a:p>
        </p:txBody>
      </p:sp>
      <p:sp>
        <p:nvSpPr>
          <p:cNvPr id="41" name="TextBox 40"/>
          <p:cNvSpPr txBox="1"/>
          <p:nvPr/>
        </p:nvSpPr>
        <p:spPr bwMode="black">
          <a:xfrm>
            <a:off x="5465763" y="2533650"/>
            <a:ext cx="1925637" cy="341313"/>
          </a:xfrm>
          <a:prstGeom prst="rect">
            <a:avLst/>
          </a:prstGeom>
          <a:noFill/>
        </p:spPr>
        <p:txBody>
          <a:bodyPr wrap="none" lIns="64008" tIns="32004" rIns="64008" bIns="32004">
            <a:spAutoFit/>
          </a:bodyPr>
          <a:lstStyle/>
          <a:p>
            <a:pPr fontAlgn="auto">
              <a:spcBef>
                <a:spcPts val="0"/>
              </a:spcBef>
              <a:spcAft>
                <a:spcPts val="0"/>
              </a:spcAft>
              <a:defRPr/>
            </a:pPr>
            <a:r>
              <a:rPr lang="en-US" dirty="0" err="1">
                <a:solidFill>
                  <a:srgbClr val="FFFFFF"/>
                </a:solidFill>
                <a:effectLst>
                  <a:outerShdw blurRad="38100" dist="38100" dir="2700000" algn="tl">
                    <a:srgbClr val="000000">
                      <a:alpha val="43137"/>
                    </a:srgbClr>
                  </a:outerShdw>
                </a:effectLst>
                <a:latin typeface="Segoe"/>
                <a:cs typeface="+mn-cs"/>
              </a:rPr>
              <a:t>SubmitChanges</a:t>
            </a:r>
            <a:r>
              <a:rPr lang="en-US" dirty="0">
                <a:solidFill>
                  <a:srgbClr val="FFFFFF"/>
                </a:solidFill>
                <a:effectLst>
                  <a:outerShdw blurRad="38100" dist="38100" dir="2700000" algn="tl">
                    <a:srgbClr val="000000">
                      <a:alpha val="43137"/>
                    </a:srgbClr>
                  </a:outerShdw>
                </a:effectLst>
                <a:latin typeface="Segoe"/>
                <a:cs typeface="+mn-cs"/>
              </a:rPr>
              <a:t>()</a:t>
            </a:r>
          </a:p>
        </p:txBody>
      </p:sp>
      <p:sp>
        <p:nvSpPr>
          <p:cNvPr id="42" name="Rounded Rectangle 41"/>
          <p:cNvSpPr/>
          <p:nvPr/>
        </p:nvSpPr>
        <p:spPr bwMode="blackWhite">
          <a:xfrm>
            <a:off x="5799602" y="5329111"/>
            <a:ext cx="3022692" cy="887911"/>
          </a:xfrm>
          <a:prstGeom prst="roundRect">
            <a:avLst>
              <a:gd name="adj" fmla="val 5384"/>
            </a:avLst>
          </a:prstGeom>
          <a:solidFill>
            <a:srgbClr val="0070C0"/>
          </a:solidFill>
          <a:ln>
            <a:solidFill>
              <a:srgbClr val="27728D"/>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defTabSz="1096963" fontAlgn="auto">
              <a:spcBef>
                <a:spcPts val="0"/>
              </a:spcBef>
              <a:spcAft>
                <a:spcPts val="0"/>
              </a:spcAft>
              <a:defRPr/>
            </a:pPr>
            <a:r>
              <a:rPr lang="en-US" sz="1400" b="1" dirty="0">
                <a:solidFill>
                  <a:srgbClr val="FFFFFF"/>
                </a:solidFill>
                <a:latin typeface="Courier New" pitchFamily="49" charset="0"/>
                <a:cs typeface="Courier New" pitchFamily="49" charset="0"/>
              </a:rPr>
              <a:t>INSERT INTO Customer …</a:t>
            </a:r>
          </a:p>
          <a:p>
            <a:pPr defTabSz="1096963" fontAlgn="auto">
              <a:spcBef>
                <a:spcPts val="0"/>
              </a:spcBef>
              <a:spcAft>
                <a:spcPts val="0"/>
              </a:spcAft>
              <a:defRPr/>
            </a:pPr>
            <a:r>
              <a:rPr lang="en-US" sz="1400" b="1" dirty="0">
                <a:solidFill>
                  <a:srgbClr val="FFFFFF"/>
                </a:solidFill>
                <a:latin typeface="Courier New" pitchFamily="49" charset="0"/>
                <a:cs typeface="Courier New" pitchFamily="49" charset="0"/>
              </a:rPr>
              <a:t>UPDATE Customer …</a:t>
            </a:r>
            <a:br>
              <a:rPr lang="en-US" sz="1400" b="1" dirty="0">
                <a:solidFill>
                  <a:srgbClr val="FFFFFF"/>
                </a:solidFill>
                <a:latin typeface="Courier New" pitchFamily="49" charset="0"/>
                <a:cs typeface="Courier New" pitchFamily="49" charset="0"/>
              </a:rPr>
            </a:br>
            <a:r>
              <a:rPr lang="en-US" sz="1400" b="1" dirty="0">
                <a:solidFill>
                  <a:srgbClr val="FFFFFF"/>
                </a:solidFill>
                <a:latin typeface="Courier New" pitchFamily="49" charset="0"/>
                <a:cs typeface="Courier New" pitchFamily="49" charset="0"/>
              </a:rPr>
              <a:t>DELETE FROM Customer …</a:t>
            </a:r>
          </a:p>
        </p:txBody>
      </p:sp>
      <p:sp>
        <p:nvSpPr>
          <p:cNvPr id="43" name="TextBox 42"/>
          <p:cNvSpPr txBox="1"/>
          <p:nvPr/>
        </p:nvSpPr>
        <p:spPr bwMode="black">
          <a:xfrm>
            <a:off x="5513388" y="4502150"/>
            <a:ext cx="1143000" cy="619125"/>
          </a:xfrm>
          <a:prstGeom prst="rect">
            <a:avLst/>
          </a:prstGeom>
          <a:noFill/>
        </p:spPr>
        <p:txBody>
          <a:bodyPr wrap="none" lIns="64008" tIns="32004" rIns="64008" bIns="32004">
            <a:spAutoFit/>
          </a:bodyPr>
          <a:lstStyle/>
          <a:p>
            <a:pPr fontAlgn="auto">
              <a:spcBef>
                <a:spcPts val="0"/>
              </a:spcBef>
              <a:spcAft>
                <a:spcPts val="0"/>
              </a:spcAft>
              <a:defRPr/>
            </a:pPr>
            <a:r>
              <a:rPr lang="en-US" dirty="0">
                <a:solidFill>
                  <a:srgbClr val="FFFFFF"/>
                </a:solidFill>
                <a:effectLst>
                  <a:outerShdw blurRad="38100" dist="38100" dir="2700000" algn="tl">
                    <a:srgbClr val="000000">
                      <a:alpha val="43137"/>
                    </a:srgbClr>
                  </a:outerShdw>
                </a:effectLst>
                <a:latin typeface="Segoe"/>
                <a:cs typeface="+mn-cs"/>
              </a:rPr>
              <a:t>DML </a:t>
            </a:r>
            <a:br>
              <a:rPr lang="en-US" dirty="0">
                <a:solidFill>
                  <a:srgbClr val="FFFFFF"/>
                </a:solidFill>
                <a:effectLst>
                  <a:outerShdw blurRad="38100" dist="38100" dir="2700000" algn="tl">
                    <a:srgbClr val="000000">
                      <a:alpha val="43137"/>
                    </a:srgbClr>
                  </a:outerShdw>
                </a:effectLst>
                <a:latin typeface="Segoe"/>
                <a:cs typeface="+mn-cs"/>
              </a:rPr>
            </a:br>
            <a:r>
              <a:rPr lang="en-US" dirty="0">
                <a:solidFill>
                  <a:srgbClr val="FFFFFF"/>
                </a:solidFill>
                <a:effectLst>
                  <a:outerShdw blurRad="38100" dist="38100" dir="2700000" algn="tl">
                    <a:srgbClr val="000000">
                      <a:alpha val="43137"/>
                    </a:srgbClr>
                  </a:outerShdw>
                </a:effectLst>
                <a:latin typeface="Segoe"/>
                <a:cs typeface="+mn-cs"/>
              </a:rPr>
              <a:t>or </a:t>
            </a:r>
            <a:r>
              <a:rPr lang="en-US" dirty="0" err="1">
                <a:solidFill>
                  <a:srgbClr val="FFFFFF"/>
                </a:solidFill>
                <a:effectLst>
                  <a:outerShdw blurRad="38100" dist="38100" dir="2700000" algn="tl">
                    <a:srgbClr val="000000">
                      <a:alpha val="43137"/>
                    </a:srgbClr>
                  </a:outerShdw>
                </a:effectLst>
                <a:latin typeface="Segoe"/>
                <a:cs typeface="+mn-cs"/>
              </a:rPr>
              <a:t>SProcs</a:t>
            </a:r>
            <a:endParaRPr lang="en-US" dirty="0">
              <a:solidFill>
                <a:srgbClr val="FFFFFF"/>
              </a:solidFill>
              <a:effectLst>
                <a:outerShdw blurRad="38100" dist="38100" dir="2700000" algn="tl">
                  <a:srgbClr val="000000">
                    <a:alpha val="43137"/>
                  </a:srgbClr>
                </a:outerShdw>
              </a:effectLst>
              <a:latin typeface="Segoe"/>
              <a:cs typeface="+mn-cs"/>
            </a:endParaRPr>
          </a:p>
        </p:txBody>
      </p:sp>
    </p:spTree>
    <p:extLst>
      <p:ext uri="{BB962C8B-B14F-4D97-AF65-F5344CB8AC3E}">
        <p14:creationId xmlns:p14="http://schemas.microsoft.com/office/powerpoint/2010/main" val="1701028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500"/>
                                        <p:tgtEl>
                                          <p:spTgt spid="4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10" presetClass="entr" presetSubtype="0" fill="hold" nodeType="with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fade">
                                      <p:cBhvr>
                                        <p:cTn id="74" dur="500"/>
                                        <p:tgtEl>
                                          <p:spTgt spid="4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8" grpId="0"/>
      <p:bldP spid="39" grpId="0"/>
      <p:bldP spid="41" grpId="0"/>
      <p:bldP spid="4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
          <p:cNvSpPr>
            <a:spLocks noGrp="1"/>
          </p:cNvSpPr>
          <p:nvPr>
            <p:ph type="title"/>
          </p:nvPr>
        </p:nvSpPr>
        <p:spPr/>
        <p:txBody>
          <a:bodyPr/>
          <a:lstStyle/>
          <a:p>
            <a:pPr defTabSz="914363" fontAlgn="auto">
              <a:spcAft>
                <a:spcPts val="0"/>
              </a:spcAft>
              <a:defRPr/>
            </a:pPr>
            <a:r>
              <a:rPr lang="en-GB"/>
              <a:t>LINQ to SQL</a:t>
            </a:r>
          </a:p>
        </p:txBody>
      </p:sp>
      <p:sp>
        <p:nvSpPr>
          <p:cNvPr id="49155" name="Content Placeholder 3"/>
          <p:cNvSpPr>
            <a:spLocks noGrp="1"/>
          </p:cNvSpPr>
          <p:nvPr>
            <p:ph idx="4294967295"/>
          </p:nvPr>
        </p:nvSpPr>
        <p:spPr>
          <a:xfrm>
            <a:off x="0" y="1714500"/>
            <a:ext cx="8143875" cy="4214813"/>
          </a:xfrm>
        </p:spPr>
        <p:txBody>
          <a:bodyPr/>
          <a:lstStyle/>
          <a:p>
            <a:r>
              <a:rPr lang="en-GB" altLang="vi-VN" smtClean="0"/>
              <a:t>DataContext is the central class</a:t>
            </a:r>
          </a:p>
          <a:p>
            <a:r>
              <a:rPr lang="en-GB" altLang="vi-VN" smtClean="0"/>
              <a:t>Use code-gen for ORM</a:t>
            </a:r>
          </a:p>
          <a:p>
            <a:r>
              <a:rPr lang="en-GB" altLang="vi-VN" smtClean="0"/>
              <a:t>SQL is only submitted when needed</a:t>
            </a:r>
          </a:p>
          <a:p>
            <a:r>
              <a:rPr lang="en-GB" altLang="vi-VN" smtClean="0"/>
              <a:t>Parent-child relationships are respected</a:t>
            </a:r>
          </a:p>
          <a:p>
            <a:pPr lvl="1"/>
            <a:r>
              <a:rPr lang="en-GB" altLang="vi-VN" smtClean="0"/>
              <a:t>Control of deferred loading</a:t>
            </a:r>
          </a:p>
          <a:p>
            <a:r>
              <a:rPr lang="en-GB" altLang="vi-VN" smtClean="0"/>
              <a:t>Can insert/update/delete</a:t>
            </a:r>
          </a:p>
          <a:p>
            <a:pPr lvl="1"/>
            <a:r>
              <a:rPr lang="en-GB" altLang="vi-VN" smtClean="0"/>
              <a:t>Transactionally, with concurrency checks</a:t>
            </a:r>
          </a:p>
        </p:txBody>
      </p:sp>
    </p:spTree>
    <p:extLst>
      <p:ext uri="{BB962C8B-B14F-4D97-AF65-F5344CB8AC3E}">
        <p14:creationId xmlns:p14="http://schemas.microsoft.com/office/powerpoint/2010/main" val="59269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p:cNvSpPr>
            <a:spLocks noGrp="1"/>
          </p:cNvSpPr>
          <p:nvPr>
            <p:ph type="title"/>
          </p:nvPr>
        </p:nvSpPr>
        <p:spPr/>
        <p:txBody>
          <a:bodyPr/>
          <a:lstStyle/>
          <a:p>
            <a:pPr defTabSz="914363" fontAlgn="auto">
              <a:spcAft>
                <a:spcPts val="0"/>
              </a:spcAft>
              <a:defRPr/>
            </a:pPr>
            <a:r>
              <a:rPr lang="en-GB"/>
              <a:t>LINQ to DataSet</a:t>
            </a:r>
          </a:p>
        </p:txBody>
      </p:sp>
      <p:sp>
        <p:nvSpPr>
          <p:cNvPr id="50179" name="Content Placeholder 3"/>
          <p:cNvSpPr>
            <a:spLocks noGrp="1"/>
          </p:cNvSpPr>
          <p:nvPr>
            <p:ph idx="4294967295"/>
          </p:nvPr>
        </p:nvSpPr>
        <p:spPr>
          <a:xfrm>
            <a:off x="0" y="1714500"/>
            <a:ext cx="8143875" cy="4214813"/>
          </a:xfrm>
        </p:spPr>
        <p:txBody>
          <a:bodyPr/>
          <a:lstStyle/>
          <a:p>
            <a:r>
              <a:rPr lang="en-GB" altLang="vi-VN" smtClean="0"/>
              <a:t>Query expressions over in-memory data</a:t>
            </a:r>
          </a:p>
          <a:p>
            <a:r>
              <a:rPr lang="en-GB" altLang="vi-VN" smtClean="0"/>
              <a:t>Works with untyped or typed DataSets</a:t>
            </a:r>
          </a:p>
          <a:p>
            <a:r>
              <a:rPr lang="en-GB" altLang="vi-VN" smtClean="0"/>
              <a:t>If query returns some kind of DataRow: -</a:t>
            </a:r>
          </a:p>
          <a:p>
            <a:pPr lvl="1"/>
            <a:r>
              <a:rPr lang="en-GB" altLang="vi-VN" smtClean="0"/>
              <a:t>Can yield results as a DataView</a:t>
            </a:r>
          </a:p>
          <a:p>
            <a:pPr lvl="1"/>
            <a:r>
              <a:rPr lang="en-GB" altLang="vi-VN" smtClean="0"/>
              <a:t>...and therefore databind to those results</a:t>
            </a:r>
          </a:p>
          <a:p>
            <a:endParaRPr lang="en-GB" altLang="vi-VN" smtClean="0"/>
          </a:p>
        </p:txBody>
      </p:sp>
    </p:spTree>
    <p:extLst>
      <p:ext uri="{BB962C8B-B14F-4D97-AF65-F5344CB8AC3E}">
        <p14:creationId xmlns:p14="http://schemas.microsoft.com/office/powerpoint/2010/main" val="3914618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Title 615425"/>
          <p:cNvSpPr>
            <a:spLocks noGrp="1" noChangeArrowheads="1"/>
          </p:cNvSpPr>
          <p:nvPr>
            <p:ph type="title"/>
          </p:nvPr>
        </p:nvSpPr>
        <p:spPr/>
        <p:txBody>
          <a:bodyPr>
            <a:normAutofit fontScale="90000"/>
          </a:bodyPr>
          <a:lstStyle/>
          <a:p>
            <a:pPr defTabSz="914363" fontAlgn="auto">
              <a:spcAft>
                <a:spcPts val="0"/>
              </a:spcAft>
              <a:defRPr/>
            </a:pPr>
            <a:r>
              <a:rPr/>
              <a:t>LINQ</a:t>
            </a:r>
            <a:r>
              <a:rPr sz="3200"/>
              <a:t> Architecture</a:t>
            </a:r>
          </a:p>
        </p:txBody>
      </p:sp>
      <p:grpSp>
        <p:nvGrpSpPr>
          <p:cNvPr id="52227" name="Group 57"/>
          <p:cNvGrpSpPr>
            <a:grpSpLocks/>
          </p:cNvGrpSpPr>
          <p:nvPr/>
        </p:nvGrpSpPr>
        <p:grpSpPr bwMode="auto">
          <a:xfrm>
            <a:off x="479425" y="2540000"/>
            <a:ext cx="8131175" cy="2352675"/>
            <a:chOff x="478659" y="2476874"/>
            <a:chExt cx="8131941" cy="2857129"/>
          </a:xfrm>
        </p:grpSpPr>
        <p:sp>
          <p:nvSpPr>
            <p:cNvPr id="96" name="Rounded Rectangle 7185"/>
            <p:cNvSpPr>
              <a:spLocks noChangeArrowheads="1"/>
            </p:cNvSpPr>
            <p:nvPr/>
          </p:nvSpPr>
          <p:spPr bwMode="auto">
            <a:xfrm>
              <a:off x="482600" y="2550130"/>
              <a:ext cx="8128000" cy="2783873"/>
            </a:xfrm>
            <a:prstGeom prst="roundRect">
              <a:avLst>
                <a:gd name="adj" fmla="val 9375"/>
              </a:avLst>
            </a:prstGeom>
            <a:solidFill>
              <a:srgbClr val="004F8A"/>
            </a:solidFill>
            <a:ln>
              <a:noFill/>
              <a:headEnd type="none" w="sm" len="sm"/>
              <a:tailEnd type="none" w="sm" len="sm"/>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lstStyle/>
            <a:p>
              <a:pPr fontAlgn="auto">
                <a:spcAft>
                  <a:spcPts val="0"/>
                </a:spcAft>
                <a:defRPr/>
              </a:pPr>
              <a:endParaRPr lang="en-US" sz="3200" kern="0">
                <a:solidFill>
                  <a:srgbClr val="FFFFFF"/>
                </a:solidFill>
                <a:effectLst>
                  <a:outerShdw blurRad="38100" dist="38100" dir="2700000" algn="tl">
                    <a:srgbClr val="000000"/>
                  </a:outerShdw>
                </a:effectLst>
                <a:latin typeface="Segoe"/>
                <a:cs typeface="+mn-cs"/>
              </a:endParaRPr>
            </a:p>
          </p:txBody>
        </p:sp>
        <p:sp>
          <p:nvSpPr>
            <p:cNvPr id="97" name="TextBox 96"/>
            <p:cNvSpPr txBox="1">
              <a:spLocks noChangeArrowheads="1"/>
            </p:cNvSpPr>
            <p:nvPr/>
          </p:nvSpPr>
          <p:spPr bwMode="auto">
            <a:xfrm>
              <a:off x="478659" y="2476874"/>
              <a:ext cx="8001754" cy="709463"/>
            </a:xfrm>
            <a:prstGeom prst="rect">
              <a:avLst/>
            </a:prstGeom>
            <a:noFill/>
            <a:ln w="12700" cap="flat" cmpd="sng" algn="ctr">
              <a:noFill/>
              <a:prstDash val="solid"/>
              <a:miter lim="800000"/>
              <a:headEnd type="none" w="med" len="med"/>
              <a:tailEnd type="none" w="med" len="med"/>
            </a:ln>
            <a:effectLst/>
          </p:spPr>
          <p:txBody>
            <a:bodyPr lIns="182880" tIns="137160" rIns="182880" bIns="137160">
              <a:spAutoFit/>
            </a:bodyPr>
            <a:lstStyle/>
            <a:p>
              <a:pPr fontAlgn="auto">
                <a:spcAft>
                  <a:spcPts val="0"/>
                </a:spcAft>
                <a:defRPr/>
              </a:pPr>
              <a:r>
                <a:rPr lang="en-US" sz="2000" kern="0" dirty="0">
                  <a:effectLst>
                    <a:outerShdw blurRad="38100" dist="38100" dir="2700000" algn="tl">
                      <a:srgbClr val="000000"/>
                    </a:outerShdw>
                  </a:effectLst>
                  <a:latin typeface="+mn-lt"/>
                  <a:cs typeface="+mn-cs"/>
                </a:rPr>
                <a:t>LINQ-enabled data sources</a:t>
              </a:r>
              <a:endParaRPr lang="en-US" sz="1400" kern="0" dirty="0">
                <a:latin typeface="Arial" charset="0"/>
                <a:cs typeface="+mn-cs"/>
              </a:endParaRPr>
            </a:p>
          </p:txBody>
        </p:sp>
      </p:grpSp>
      <p:sp>
        <p:nvSpPr>
          <p:cNvPr id="98" name="Rounded Rectangle 97"/>
          <p:cNvSpPr>
            <a:spLocks noChangeArrowheads="1"/>
          </p:cNvSpPr>
          <p:nvPr/>
        </p:nvSpPr>
        <p:spPr bwMode="auto">
          <a:xfrm>
            <a:off x="638175" y="3581400"/>
            <a:ext cx="1419225" cy="942975"/>
          </a:xfrm>
          <a:prstGeom prst="roundRect">
            <a:avLst>
              <a:gd name="adj" fmla="val 16667"/>
            </a:avLst>
          </a:prstGeom>
          <a:solidFill>
            <a:srgbClr val="00206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LINQ </a:t>
            </a:r>
          </a:p>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To Objects</a:t>
            </a:r>
          </a:p>
        </p:txBody>
      </p:sp>
      <p:sp>
        <p:nvSpPr>
          <p:cNvPr id="99" name="Rounded Rectangle 98"/>
          <p:cNvSpPr>
            <a:spLocks noChangeArrowheads="1"/>
          </p:cNvSpPr>
          <p:nvPr/>
        </p:nvSpPr>
        <p:spPr bwMode="auto">
          <a:xfrm>
            <a:off x="7059613" y="3565525"/>
            <a:ext cx="1420812" cy="882650"/>
          </a:xfrm>
          <a:prstGeom prst="roundRect">
            <a:avLst>
              <a:gd name="adj" fmla="val 16667"/>
            </a:avLst>
          </a:prstGeom>
          <a:solidFill>
            <a:srgbClr val="FF0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LINQ </a:t>
            </a:r>
          </a:p>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To XML</a:t>
            </a:r>
          </a:p>
        </p:txBody>
      </p:sp>
      <p:grpSp>
        <p:nvGrpSpPr>
          <p:cNvPr id="52234" name="Group 51"/>
          <p:cNvGrpSpPr>
            <a:grpSpLocks/>
          </p:cNvGrpSpPr>
          <p:nvPr/>
        </p:nvGrpSpPr>
        <p:grpSpPr bwMode="auto">
          <a:xfrm>
            <a:off x="2154238" y="3001963"/>
            <a:ext cx="4829175" cy="1684337"/>
            <a:chOff x="2151783" y="3001374"/>
            <a:chExt cx="4779142" cy="2168890"/>
          </a:xfrm>
        </p:grpSpPr>
        <p:sp>
          <p:nvSpPr>
            <p:cNvPr id="101" name="Rounded Rectangle 100"/>
            <p:cNvSpPr>
              <a:spLocks noChangeArrowheads="1"/>
            </p:cNvSpPr>
            <p:nvPr/>
          </p:nvSpPr>
          <p:spPr bwMode="auto">
            <a:xfrm>
              <a:off x="2151783" y="3085525"/>
              <a:ext cx="4779142" cy="2084739"/>
            </a:xfrm>
            <a:prstGeom prst="roundRect">
              <a:avLst>
                <a:gd name="adj" fmla="val 9375"/>
              </a:avLst>
            </a:prstGeom>
            <a:solidFill>
              <a:srgbClr val="009E47">
                <a:alpha val="38000"/>
              </a:srgbClr>
            </a:solidFill>
            <a:ln>
              <a:noFill/>
              <a:prstDash val="dash"/>
              <a:headEnd type="none" w="sm" len="sm"/>
              <a:tailEnd type="none" w="sm" len="sm"/>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lstStyle/>
            <a:p>
              <a:pPr fontAlgn="auto">
                <a:spcAft>
                  <a:spcPts val="0"/>
                </a:spcAft>
                <a:defRPr/>
              </a:pPr>
              <a:endParaRPr lang="en-US" sz="3200" kern="0">
                <a:solidFill>
                  <a:srgbClr val="FFFFFF"/>
                </a:solidFill>
                <a:effectLst>
                  <a:outerShdw blurRad="38100" dist="38100" dir="2700000" algn="tl">
                    <a:srgbClr val="000000"/>
                  </a:outerShdw>
                </a:effectLst>
                <a:latin typeface="Segoe"/>
                <a:cs typeface="+mn-cs"/>
              </a:endParaRPr>
            </a:p>
          </p:txBody>
        </p:sp>
        <p:sp>
          <p:nvSpPr>
            <p:cNvPr id="102" name="TextBox 101"/>
            <p:cNvSpPr txBox="1">
              <a:spLocks noChangeArrowheads="1"/>
            </p:cNvSpPr>
            <p:nvPr/>
          </p:nvSpPr>
          <p:spPr bwMode="auto">
            <a:xfrm>
              <a:off x="2151783" y="3001374"/>
              <a:ext cx="4779142" cy="713423"/>
            </a:xfrm>
            <a:prstGeom prst="rect">
              <a:avLst/>
            </a:prstGeom>
            <a:noFill/>
            <a:ln w="12700" cap="flat" cmpd="sng" algn="ctr">
              <a:noFill/>
              <a:prstDash val="solid"/>
              <a:miter lim="800000"/>
              <a:headEnd type="none" w="med" len="med"/>
              <a:tailEnd type="none" w="med" len="med"/>
            </a:ln>
            <a:effectLst/>
          </p:spPr>
          <p:txBody>
            <a:bodyPr lIns="182880" tIns="137160" rIns="182880" bIns="137160">
              <a:spAutoFit/>
            </a:bodyPr>
            <a:lstStyle/>
            <a:p>
              <a:pPr fontAlgn="auto">
                <a:spcAft>
                  <a:spcPts val="0"/>
                </a:spcAft>
                <a:defRPr/>
              </a:pPr>
              <a:r>
                <a:rPr lang="en-US" kern="0" dirty="0">
                  <a:effectLst>
                    <a:outerShdw blurRad="38100" dist="38100" dir="2700000" algn="tl">
                      <a:srgbClr val="000000"/>
                    </a:outerShdw>
                  </a:effectLst>
                  <a:latin typeface="+mn-lt"/>
                  <a:cs typeface="+mn-cs"/>
                </a:rPr>
                <a:t>LINQ-enabled ADO.NET</a:t>
              </a:r>
              <a:endParaRPr lang="en-US" sz="1400" kern="0" dirty="0">
                <a:latin typeface="Arial" charset="0"/>
                <a:cs typeface="+mn-cs"/>
              </a:endParaRPr>
            </a:p>
          </p:txBody>
        </p:sp>
      </p:grpSp>
      <p:sp>
        <p:nvSpPr>
          <p:cNvPr id="103" name="Rounded Rectangle 102"/>
          <p:cNvSpPr>
            <a:spLocks noChangeArrowheads="1"/>
          </p:cNvSpPr>
          <p:nvPr/>
        </p:nvSpPr>
        <p:spPr bwMode="auto">
          <a:xfrm>
            <a:off x="3425825" y="1025525"/>
            <a:ext cx="2209800" cy="609600"/>
          </a:xfrm>
          <a:prstGeom prst="roundRect">
            <a:avLst>
              <a:gd name="adj" fmla="val 16667"/>
            </a:avLst>
          </a:prstGeom>
          <a:gradFill rotWithShape="1">
            <a:gsLst>
              <a:gs pos="0">
                <a:srgbClr val="87BB59">
                  <a:shade val="51000"/>
                  <a:satMod val="130000"/>
                </a:srgbClr>
              </a:gs>
              <a:gs pos="80000">
                <a:srgbClr val="87BB59">
                  <a:shade val="93000"/>
                  <a:satMod val="130000"/>
                </a:srgbClr>
              </a:gs>
              <a:gs pos="100000">
                <a:srgbClr val="87BB59">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2000" kern="0">
                <a:solidFill>
                  <a:srgbClr val="FFFFFF"/>
                </a:solidFill>
                <a:effectLst>
                  <a:outerShdw blurRad="38100" dist="38100" dir="2700000" algn="tl">
                    <a:srgbClr val="000000"/>
                  </a:outerShdw>
                </a:effectLst>
                <a:latin typeface="Segoe"/>
                <a:cs typeface="+mn-cs"/>
              </a:rPr>
              <a:t>Visual Basic</a:t>
            </a:r>
            <a:endParaRPr lang="en-US" kern="0">
              <a:solidFill>
                <a:srgbClr val="FFFFFF"/>
              </a:solidFill>
              <a:effectLst>
                <a:outerShdw blurRad="38100" dist="38100" dir="2700000" algn="tl">
                  <a:srgbClr val="000000"/>
                </a:outerShdw>
              </a:effectLst>
              <a:latin typeface="Segoe"/>
              <a:cs typeface="+mn-cs"/>
            </a:endParaRPr>
          </a:p>
        </p:txBody>
      </p:sp>
      <p:sp>
        <p:nvSpPr>
          <p:cNvPr id="104" name="Rounded Rectangle 103"/>
          <p:cNvSpPr>
            <a:spLocks noChangeArrowheads="1"/>
          </p:cNvSpPr>
          <p:nvPr/>
        </p:nvSpPr>
        <p:spPr bwMode="auto">
          <a:xfrm>
            <a:off x="6291263" y="1025525"/>
            <a:ext cx="2209800" cy="609600"/>
          </a:xfrm>
          <a:prstGeom prst="roundRect">
            <a:avLst>
              <a:gd name="adj" fmla="val 16667"/>
            </a:avLst>
          </a:prstGeom>
          <a:gradFill rotWithShape="1">
            <a:gsLst>
              <a:gs pos="0">
                <a:srgbClr val="87BB59">
                  <a:shade val="51000"/>
                  <a:satMod val="130000"/>
                </a:srgbClr>
              </a:gs>
              <a:gs pos="80000">
                <a:srgbClr val="87BB59">
                  <a:shade val="93000"/>
                  <a:satMod val="130000"/>
                </a:srgbClr>
              </a:gs>
              <a:gs pos="100000">
                <a:srgbClr val="87BB59">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2000" kern="0" dirty="0">
                <a:solidFill>
                  <a:srgbClr val="FFFFFF"/>
                </a:solidFill>
                <a:effectLst>
                  <a:outerShdw blurRad="38100" dist="38100" dir="2700000" algn="tl">
                    <a:srgbClr val="000000"/>
                  </a:outerShdw>
                </a:effectLst>
                <a:latin typeface="Segoe"/>
                <a:cs typeface="+mn-cs"/>
              </a:rPr>
              <a:t>Others</a:t>
            </a:r>
            <a:endParaRPr lang="en-US" kern="0" dirty="0">
              <a:solidFill>
                <a:srgbClr val="FFFFFF"/>
              </a:solidFill>
              <a:effectLst>
                <a:outerShdw blurRad="38100" dist="38100" dir="2700000" algn="tl">
                  <a:srgbClr val="000000"/>
                </a:outerShdw>
              </a:effectLst>
              <a:latin typeface="Segoe"/>
              <a:cs typeface="+mn-cs"/>
            </a:endParaRPr>
          </a:p>
        </p:txBody>
      </p:sp>
      <p:sp>
        <p:nvSpPr>
          <p:cNvPr id="105" name="Rounded Rectangle 104"/>
          <p:cNvSpPr>
            <a:spLocks noChangeArrowheads="1"/>
          </p:cNvSpPr>
          <p:nvPr/>
        </p:nvSpPr>
        <p:spPr bwMode="auto">
          <a:xfrm>
            <a:off x="5438775" y="3575050"/>
            <a:ext cx="1419225" cy="920750"/>
          </a:xfrm>
          <a:prstGeom prst="roundRect">
            <a:avLst>
              <a:gd name="adj" fmla="val 16667"/>
            </a:avLst>
          </a:prstGeom>
          <a:solidFill>
            <a:srgbClr val="00206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LINQ </a:t>
            </a:r>
          </a:p>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To Entities</a:t>
            </a:r>
          </a:p>
        </p:txBody>
      </p:sp>
      <p:sp>
        <p:nvSpPr>
          <p:cNvPr id="106" name="Rounded Rectangle 105"/>
          <p:cNvSpPr>
            <a:spLocks noChangeArrowheads="1"/>
          </p:cNvSpPr>
          <p:nvPr/>
        </p:nvSpPr>
        <p:spPr bwMode="auto">
          <a:xfrm>
            <a:off x="3870325" y="3557589"/>
            <a:ext cx="1419225" cy="976312"/>
          </a:xfrm>
          <a:prstGeom prst="roundRect">
            <a:avLst>
              <a:gd name="adj" fmla="val 16667"/>
            </a:avLst>
          </a:prstGeom>
          <a:solidFill>
            <a:schemeClr val="bg2">
              <a:lumMod val="75000"/>
            </a:scheme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LINQ </a:t>
            </a:r>
          </a:p>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To SQL</a:t>
            </a:r>
          </a:p>
        </p:txBody>
      </p:sp>
      <p:sp>
        <p:nvSpPr>
          <p:cNvPr id="107" name="Rounded Rectangle 106"/>
          <p:cNvSpPr>
            <a:spLocks noChangeArrowheads="1"/>
          </p:cNvSpPr>
          <p:nvPr/>
        </p:nvSpPr>
        <p:spPr bwMode="auto">
          <a:xfrm>
            <a:off x="2312988" y="3559175"/>
            <a:ext cx="1420812" cy="955675"/>
          </a:xfrm>
          <a:prstGeom prst="roundRect">
            <a:avLst>
              <a:gd name="adj" fmla="val 16667"/>
            </a:avLst>
          </a:prstGeom>
          <a:solidFill>
            <a:srgbClr val="00206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LINQ </a:t>
            </a:r>
          </a:p>
          <a:p>
            <a:pPr eaLnBrk="0" fontAlgn="auto" hangingPunct="0">
              <a:spcAft>
                <a:spcPts val="0"/>
              </a:spcAft>
              <a:defRPr/>
            </a:pPr>
            <a:r>
              <a:rPr lang="en-US" sz="1600" kern="0" dirty="0">
                <a:solidFill>
                  <a:srgbClr val="FFFFFF"/>
                </a:solidFill>
                <a:effectLst>
                  <a:outerShdw blurRad="38100" dist="38100" dir="2700000" algn="tl">
                    <a:srgbClr val="000000"/>
                  </a:outerShdw>
                </a:effectLst>
                <a:latin typeface="Segoe"/>
                <a:cs typeface="+mn-cs"/>
              </a:rPr>
              <a:t>To Datasets</a:t>
            </a:r>
          </a:p>
        </p:txBody>
      </p:sp>
      <p:sp>
        <p:nvSpPr>
          <p:cNvPr id="108" name="Rounded Rectangle 107"/>
          <p:cNvSpPr>
            <a:spLocks noChangeArrowheads="1"/>
          </p:cNvSpPr>
          <p:nvPr/>
        </p:nvSpPr>
        <p:spPr bwMode="auto">
          <a:xfrm>
            <a:off x="479425" y="1782769"/>
            <a:ext cx="8004175" cy="609600"/>
          </a:xfrm>
          <a:prstGeom prst="roundRect">
            <a:avLst>
              <a:gd name="adj" fmla="val 16667"/>
            </a:avLst>
          </a:prstGeom>
          <a:solidFill>
            <a:srgbClr val="FB1705"/>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0" fontAlgn="auto" hangingPunct="0">
              <a:spcAft>
                <a:spcPts val="0"/>
              </a:spcAft>
              <a:defRPr/>
            </a:pPr>
            <a:r>
              <a:rPr lang="en-US" sz="2000" kern="0">
                <a:solidFill>
                  <a:srgbClr val="FFFFFF"/>
                </a:solidFill>
                <a:effectLst>
                  <a:outerShdw blurRad="38100" dist="38100" dir="2700000" algn="tl">
                    <a:srgbClr val="000000"/>
                  </a:outerShdw>
                </a:effectLst>
                <a:latin typeface="Segoe"/>
                <a:cs typeface="+mn-cs"/>
              </a:rPr>
              <a:t>.Net Language Integrated Query (LINQ)</a:t>
            </a:r>
          </a:p>
        </p:txBody>
      </p:sp>
      <p:sp>
        <p:nvSpPr>
          <p:cNvPr id="109" name="Rounded Rectangle 108"/>
          <p:cNvSpPr>
            <a:spLocks noChangeArrowheads="1"/>
          </p:cNvSpPr>
          <p:nvPr/>
        </p:nvSpPr>
        <p:spPr bwMode="auto">
          <a:xfrm>
            <a:off x="479425" y="1025525"/>
            <a:ext cx="2209800" cy="609600"/>
          </a:xfrm>
          <a:prstGeom prst="roundRect">
            <a:avLst>
              <a:gd name="adj" fmla="val 16667"/>
            </a:avLst>
          </a:prstGeom>
          <a:gradFill rotWithShape="1">
            <a:gsLst>
              <a:gs pos="0">
                <a:srgbClr val="87BB59">
                  <a:shade val="51000"/>
                  <a:satMod val="130000"/>
                </a:srgbClr>
              </a:gs>
              <a:gs pos="80000">
                <a:srgbClr val="87BB59">
                  <a:shade val="93000"/>
                  <a:satMod val="130000"/>
                </a:srgbClr>
              </a:gs>
              <a:gs pos="100000">
                <a:srgbClr val="87BB59">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0" fontAlgn="auto" hangingPunct="0">
              <a:spcAft>
                <a:spcPts val="0"/>
              </a:spcAft>
              <a:defRPr/>
            </a:pPr>
            <a:r>
              <a:rPr lang="en-US" sz="2000" kern="0" dirty="0">
                <a:solidFill>
                  <a:srgbClr val="FFFFFF"/>
                </a:solidFill>
                <a:effectLst>
                  <a:outerShdw blurRad="38100" dist="38100" dir="2700000" algn="tl">
                    <a:srgbClr val="000000"/>
                  </a:outerShdw>
                </a:effectLst>
                <a:latin typeface="Segoe"/>
                <a:cs typeface="+mn-cs"/>
              </a:rPr>
              <a:t>Visual C#</a:t>
            </a:r>
            <a:endParaRPr lang="en-US" kern="0" dirty="0">
              <a:solidFill>
                <a:srgbClr val="FFFFFF"/>
              </a:solidFill>
              <a:effectLst>
                <a:outerShdw blurRad="38100" dist="38100" dir="2700000" algn="tl">
                  <a:srgbClr val="000000"/>
                </a:outerShdw>
              </a:effectLst>
              <a:latin typeface="Segoe"/>
              <a:cs typeface="+mn-cs"/>
            </a:endParaRPr>
          </a:p>
        </p:txBody>
      </p:sp>
      <p:grpSp>
        <p:nvGrpSpPr>
          <p:cNvPr id="52256" name="Group 24"/>
          <p:cNvGrpSpPr>
            <a:grpSpLocks/>
          </p:cNvGrpSpPr>
          <p:nvPr/>
        </p:nvGrpSpPr>
        <p:grpSpPr bwMode="auto">
          <a:xfrm>
            <a:off x="479425" y="5040313"/>
            <a:ext cx="8159750" cy="1620837"/>
            <a:chOff x="376517" y="4912658"/>
            <a:chExt cx="7333130" cy="1620970"/>
          </a:xfrm>
        </p:grpSpPr>
        <p:sp>
          <p:nvSpPr>
            <p:cNvPr id="111" name="Rounded Rectangle 110"/>
            <p:cNvSpPr/>
            <p:nvPr/>
          </p:nvSpPr>
          <p:spPr bwMode="auto">
            <a:xfrm>
              <a:off x="376517" y="4912658"/>
              <a:ext cx="7333130" cy="1620970"/>
            </a:xfrm>
            <a:prstGeom prst="roundRect">
              <a:avLst>
                <a:gd name="adj" fmla="val 14135"/>
              </a:avLst>
            </a:prstGeom>
            <a:solidFill>
              <a:srgbClr val="0070C0"/>
            </a:solidFill>
            <a:ln w="25400" cap="flat" cmpd="sng" algn="ctr">
              <a:noFill/>
              <a:prstDash val="soli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numCol="2" anchor="ctr">
              <a:spAutoFit/>
            </a:bodyPr>
            <a:lstStyle/>
            <a:p>
              <a:pPr marL="0" lvl="3" fontAlgn="auto">
                <a:spcBef>
                  <a:spcPts val="0"/>
                </a:spcBef>
                <a:spcAft>
                  <a:spcPts val="0"/>
                </a:spcAft>
                <a:defRPr/>
              </a:pPr>
              <a:endParaRPr lang="en-US" kern="0" dirty="0">
                <a:solidFill>
                  <a:srgbClr val="FFFFFF"/>
                </a:solidFill>
                <a:latin typeface="Segoe" pitchFamily="34" charset="0"/>
                <a:cs typeface="+mn-cs"/>
              </a:endParaRPr>
            </a:p>
            <a:p>
              <a:pPr fontAlgn="auto">
                <a:spcBef>
                  <a:spcPts val="0"/>
                </a:spcBef>
                <a:spcAft>
                  <a:spcPts val="0"/>
                </a:spcAft>
                <a:buFont typeface="Arial" pitchFamily="34" charset="0"/>
                <a:buChar char="•"/>
                <a:defRPr/>
              </a:pPr>
              <a:endParaRPr lang="en-US" kern="0" dirty="0">
                <a:solidFill>
                  <a:srgbClr val="FFFFFF"/>
                </a:solidFill>
                <a:latin typeface="Segoe" pitchFamily="34" charset="0"/>
                <a:cs typeface="+mn-cs"/>
              </a:endParaRPr>
            </a:p>
            <a:p>
              <a:pPr fontAlgn="auto">
                <a:spcBef>
                  <a:spcPts val="0"/>
                </a:spcBef>
                <a:spcAft>
                  <a:spcPts val="0"/>
                </a:spcAft>
                <a:buFont typeface="Arial" pitchFamily="34" charset="0"/>
                <a:buChar char="•"/>
                <a:defRPr/>
              </a:pPr>
              <a:endParaRPr lang="en-US" kern="0" dirty="0">
                <a:solidFill>
                  <a:srgbClr val="FFFFFF"/>
                </a:solidFill>
                <a:latin typeface="Segoe" pitchFamily="34" charset="0"/>
                <a:cs typeface="+mn-cs"/>
              </a:endParaRPr>
            </a:p>
            <a:p>
              <a:pPr fontAlgn="auto">
                <a:spcBef>
                  <a:spcPts val="0"/>
                </a:spcBef>
                <a:spcAft>
                  <a:spcPts val="0"/>
                </a:spcAft>
                <a:buFont typeface="Arial" pitchFamily="34" charset="0"/>
                <a:buChar char="•"/>
                <a:defRPr/>
              </a:pPr>
              <a:endParaRPr lang="en-US" kern="0" dirty="0">
                <a:solidFill>
                  <a:srgbClr val="FFFFFF"/>
                </a:solidFill>
                <a:latin typeface="Segoe" pitchFamily="34" charset="0"/>
                <a:cs typeface="+mn-cs"/>
              </a:endParaRPr>
            </a:p>
            <a:p>
              <a:pPr fontAlgn="auto">
                <a:spcBef>
                  <a:spcPts val="0"/>
                </a:spcBef>
                <a:spcAft>
                  <a:spcPts val="0"/>
                </a:spcAft>
                <a:buFont typeface="Arial" pitchFamily="34" charset="0"/>
                <a:buChar char="•"/>
                <a:defRPr/>
              </a:pPr>
              <a:endParaRPr lang="en-US" kern="0" dirty="0">
                <a:solidFill>
                  <a:srgbClr val="FFFFFF"/>
                </a:solidFill>
                <a:latin typeface="Segoe" pitchFamily="34" charset="0"/>
                <a:cs typeface="+mn-cs"/>
              </a:endParaRPr>
            </a:p>
          </p:txBody>
        </p:sp>
        <p:grpSp>
          <p:nvGrpSpPr>
            <p:cNvPr id="52258" name="Group 37"/>
            <p:cNvGrpSpPr>
              <a:grpSpLocks/>
            </p:cNvGrpSpPr>
            <p:nvPr/>
          </p:nvGrpSpPr>
          <p:grpSpPr bwMode="auto">
            <a:xfrm>
              <a:off x="685799" y="5145739"/>
              <a:ext cx="1539874" cy="1319173"/>
              <a:chOff x="520619" y="5407734"/>
              <a:chExt cx="1539558" cy="1319311"/>
            </a:xfrm>
          </p:grpSpPr>
          <p:grpSp>
            <p:nvGrpSpPr>
              <p:cNvPr id="52272" name="Group 36"/>
              <p:cNvGrpSpPr>
                <a:grpSpLocks/>
              </p:cNvGrpSpPr>
              <p:nvPr/>
            </p:nvGrpSpPr>
            <p:grpSpPr bwMode="auto">
              <a:xfrm>
                <a:off x="865036" y="5407734"/>
                <a:ext cx="842789" cy="612839"/>
                <a:chOff x="865036" y="5216540"/>
                <a:chExt cx="842789" cy="612839"/>
              </a:xfrm>
            </p:grpSpPr>
            <p:sp>
              <p:nvSpPr>
                <p:cNvPr id="124" name="Oval 123"/>
                <p:cNvSpPr>
                  <a:spLocks noChangeArrowheads="1"/>
                </p:cNvSpPr>
                <p:nvPr/>
              </p:nvSpPr>
              <p:spPr bwMode="auto">
                <a:xfrm>
                  <a:off x="1161837" y="5216540"/>
                  <a:ext cx="249187" cy="238150"/>
                </a:xfrm>
                <a:prstGeom prst="ellipse">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5400"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endParaRPr lang="en-US" kern="0">
                    <a:solidFill>
                      <a:sysClr val="windowText" lastClr="000000"/>
                    </a:solidFill>
                    <a:latin typeface="Arial" charset="0"/>
                    <a:cs typeface="+mn-cs"/>
                  </a:endParaRPr>
                </a:p>
              </p:txBody>
            </p:sp>
            <p:sp>
              <p:nvSpPr>
                <p:cNvPr id="125" name="Oval 124"/>
                <p:cNvSpPr>
                  <a:spLocks noChangeArrowheads="1"/>
                </p:cNvSpPr>
                <p:nvPr/>
              </p:nvSpPr>
              <p:spPr bwMode="auto">
                <a:xfrm>
                  <a:off x="865036" y="5591229"/>
                  <a:ext cx="247599" cy="238150"/>
                </a:xfrm>
                <a:prstGeom prst="ellipse">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5400"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endParaRPr lang="en-US" kern="0">
                    <a:solidFill>
                      <a:sysClr val="windowText" lastClr="000000"/>
                    </a:solidFill>
                    <a:latin typeface="Arial" charset="0"/>
                    <a:cs typeface="+mn-cs"/>
                  </a:endParaRPr>
                </a:p>
              </p:txBody>
            </p:sp>
            <p:sp>
              <p:nvSpPr>
                <p:cNvPr id="126" name="Oval 125"/>
                <p:cNvSpPr>
                  <a:spLocks noChangeArrowheads="1"/>
                </p:cNvSpPr>
                <p:nvPr/>
              </p:nvSpPr>
              <p:spPr bwMode="auto">
                <a:xfrm>
                  <a:off x="1460226" y="5591229"/>
                  <a:ext cx="247599" cy="238150"/>
                </a:xfrm>
                <a:prstGeom prst="ellipse">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5400"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endParaRPr lang="en-US" kern="0">
                    <a:solidFill>
                      <a:sysClr val="windowText" lastClr="000000"/>
                    </a:solidFill>
                    <a:latin typeface="Arial" charset="0"/>
                    <a:cs typeface="+mn-cs"/>
                  </a:endParaRPr>
                </a:p>
              </p:txBody>
            </p:sp>
            <p:cxnSp>
              <p:nvCxnSpPr>
                <p:cNvPr id="127" name="Straight Arrow Connector 7201"/>
                <p:cNvCxnSpPr>
                  <a:cxnSpLocks noChangeShapeType="1"/>
                </p:cNvCxnSpPr>
                <p:nvPr/>
              </p:nvCxnSpPr>
              <p:spPr bwMode="auto">
                <a:xfrm flipV="1">
                  <a:off x="1076800" y="5427837"/>
                  <a:ext cx="121761" cy="189473"/>
                </a:xfrm>
                <a:prstGeom prst="straightConnector1">
                  <a:avLst/>
                </a:prstGeom>
                <a:noFill/>
                <a:ln w="25400" algn="ctr">
                  <a:solidFill>
                    <a:srgbClr val="000000"/>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128" name="Straight Arrow Connector 7202"/>
                <p:cNvCxnSpPr>
                  <a:cxnSpLocks noChangeShapeType="1"/>
                </p:cNvCxnSpPr>
                <p:nvPr/>
              </p:nvCxnSpPr>
              <p:spPr bwMode="auto">
                <a:xfrm flipH="1" flipV="1">
                  <a:off x="1373980" y="5427837"/>
                  <a:ext cx="121761" cy="189473"/>
                </a:xfrm>
                <a:prstGeom prst="straightConnector1">
                  <a:avLst/>
                </a:prstGeom>
                <a:noFill/>
                <a:ln w="25400" algn="ctr">
                  <a:solidFill>
                    <a:srgbClr val="000000"/>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grpSp>
          <p:sp>
            <p:nvSpPr>
              <p:cNvPr id="123" name="TextBox 122"/>
              <p:cNvSpPr txBox="1">
                <a:spLocks noChangeArrowheads="1"/>
              </p:cNvSpPr>
              <p:nvPr/>
            </p:nvSpPr>
            <p:spPr bwMode="auto">
              <a:xfrm>
                <a:off x="520926" y="6173352"/>
                <a:ext cx="1539070" cy="554141"/>
              </a:xfrm>
              <a:prstGeom prst="rect">
                <a:avLst/>
              </a:prstGeom>
              <a:noFill/>
              <a:ln w="12700" cap="flat" cmpd="sng" algn="ctr">
                <a:noFill/>
                <a:prstDash val="solid"/>
                <a:miter lim="800000"/>
                <a:headEnd type="none" w="med" len="med"/>
                <a:tailEnd type="none" w="med" len="med"/>
              </a:ln>
              <a:effectLst/>
            </p:spPr>
            <p:txBody>
              <a:bodyPr lIns="182880" tIns="137160" rIns="182880" bIns="137160">
                <a:spAutoFit/>
              </a:bodyPr>
              <a:lstStyle/>
              <a:p>
                <a:pPr fontAlgn="auto">
                  <a:spcAft>
                    <a:spcPts val="0"/>
                  </a:spcAft>
                  <a:defRPr/>
                </a:pPr>
                <a:r>
                  <a:rPr lang="en-US" kern="0" dirty="0">
                    <a:effectLst>
                      <a:outerShdw blurRad="38100" dist="38100" dir="2700000" algn="tl">
                        <a:srgbClr val="000000"/>
                      </a:outerShdw>
                    </a:effectLst>
                    <a:latin typeface="+mn-lt"/>
                    <a:cs typeface="+mn-cs"/>
                  </a:rPr>
                  <a:t>Objects</a:t>
                </a:r>
                <a:endParaRPr lang="en-US" sz="1400" kern="0" dirty="0">
                  <a:latin typeface="Arial" charset="0"/>
                  <a:cs typeface="+mn-cs"/>
                </a:endParaRPr>
              </a:p>
            </p:txBody>
          </p:sp>
        </p:grpSp>
        <p:grpSp>
          <p:nvGrpSpPr>
            <p:cNvPr id="7" name="Group 42"/>
            <p:cNvGrpSpPr>
              <a:grpSpLocks/>
            </p:cNvGrpSpPr>
            <p:nvPr/>
          </p:nvGrpSpPr>
          <p:grpSpPr bwMode="auto">
            <a:xfrm>
              <a:off x="5853951" y="5125084"/>
              <a:ext cx="1030288" cy="1367411"/>
              <a:chOff x="7315200" y="5478311"/>
              <a:chExt cx="914400" cy="1368249"/>
            </a:xfrm>
            <a:scene3d>
              <a:camera prst="orthographicFront">
                <a:rot lat="0" lon="0" rev="0"/>
              </a:camera>
              <a:lightRig rig="balanced" dir="t">
                <a:rot lat="0" lon="0" rev="8700000"/>
              </a:lightRig>
            </a:scene3d>
          </p:grpSpPr>
          <p:sp>
            <p:nvSpPr>
              <p:cNvPr id="120" name="Folded Corner 119"/>
              <p:cNvSpPr>
                <a:spLocks noChangeArrowheads="1"/>
              </p:cNvSpPr>
              <p:nvPr/>
            </p:nvSpPr>
            <p:spPr bwMode="auto">
              <a:xfrm>
                <a:off x="7315200" y="5478311"/>
                <a:ext cx="914400" cy="826006"/>
              </a:xfrm>
              <a:prstGeom prst="foldedCorner">
                <a:avLst>
                  <a:gd name="adj" fmla="val 12500"/>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5400" cap="flat" cmpd="sng" algn="ctr">
                <a:solidFill>
                  <a:srgbClr val="000000"/>
                </a:solidFill>
                <a:prstDash val="solid"/>
                <a:headEnd type="none" w="med" len="med"/>
                <a:tailEnd type="none" w="med" len="med"/>
              </a:ln>
              <a:effectLst>
                <a:outerShdw blurRad="44450" dist="27940" dir="5400000" algn="ctr">
                  <a:srgbClr val="000000">
                    <a:alpha val="32000"/>
                  </a:srgbClr>
                </a:outerShdw>
              </a:effectLst>
              <a:sp3d/>
            </p:spPr>
            <p:txBody>
              <a:bodyPr anchor="ctr"/>
              <a:lstStyle/>
              <a:p>
                <a:pPr fontAlgn="auto">
                  <a:spcAft>
                    <a:spcPts val="0"/>
                  </a:spcAft>
                  <a:defRPr/>
                </a:pPr>
                <a:endParaRPr lang="en-US" sz="600" kern="0" dirty="0">
                  <a:solidFill>
                    <a:srgbClr val="000000"/>
                  </a:solidFill>
                  <a:latin typeface="Segoe"/>
                  <a:cs typeface="+mn-cs"/>
                </a:endParaRPr>
              </a:p>
              <a:p>
                <a:pPr fontAlgn="auto">
                  <a:spcAft>
                    <a:spcPts val="0"/>
                  </a:spcAft>
                  <a:defRPr/>
                </a:pPr>
                <a:r>
                  <a:rPr lang="en-US" sz="1000" kern="0" dirty="0">
                    <a:solidFill>
                      <a:srgbClr val="000000"/>
                    </a:solidFill>
                    <a:latin typeface="Segoe"/>
                    <a:cs typeface="+mn-cs"/>
                  </a:rPr>
                  <a:t>&lt;book&gt;</a:t>
                </a:r>
                <a:endParaRPr lang="en-US" kern="0" dirty="0">
                  <a:solidFill>
                    <a:srgbClr val="000000"/>
                  </a:solidFill>
                  <a:latin typeface="Arial" charset="0"/>
                  <a:cs typeface="+mn-cs"/>
                </a:endParaRPr>
              </a:p>
              <a:p>
                <a:pPr fontAlgn="auto">
                  <a:spcAft>
                    <a:spcPts val="0"/>
                  </a:spcAft>
                  <a:defRPr/>
                </a:pPr>
                <a:r>
                  <a:rPr lang="en-US" sz="1000" kern="0" dirty="0">
                    <a:solidFill>
                      <a:srgbClr val="000000"/>
                    </a:solidFill>
                    <a:latin typeface="Segoe"/>
                    <a:cs typeface="+mn-cs"/>
                  </a:rPr>
                  <a:t>    &lt;title/&gt;</a:t>
                </a:r>
              </a:p>
              <a:p>
                <a:pPr fontAlgn="auto">
                  <a:spcAft>
                    <a:spcPts val="0"/>
                  </a:spcAft>
                  <a:defRPr/>
                </a:pPr>
                <a:r>
                  <a:rPr lang="en-US" sz="1000" kern="0" dirty="0">
                    <a:solidFill>
                      <a:srgbClr val="000000"/>
                    </a:solidFill>
                    <a:latin typeface="Segoe"/>
                    <a:cs typeface="+mn-cs"/>
                  </a:rPr>
                  <a:t>   &lt;author/&gt;</a:t>
                </a:r>
              </a:p>
              <a:p>
                <a:pPr fontAlgn="auto">
                  <a:spcAft>
                    <a:spcPts val="0"/>
                  </a:spcAft>
                  <a:defRPr/>
                </a:pPr>
                <a:r>
                  <a:rPr lang="en-US" sz="1000" kern="0" dirty="0">
                    <a:solidFill>
                      <a:srgbClr val="000000"/>
                    </a:solidFill>
                    <a:latin typeface="Segoe"/>
                    <a:cs typeface="+mn-cs"/>
                  </a:rPr>
                  <a:t>    &lt;price/&gt;</a:t>
                </a:r>
              </a:p>
              <a:p>
                <a:pPr fontAlgn="auto">
                  <a:spcAft>
                    <a:spcPts val="0"/>
                  </a:spcAft>
                  <a:defRPr/>
                </a:pPr>
                <a:r>
                  <a:rPr lang="en-US" sz="1000" kern="0" dirty="0">
                    <a:solidFill>
                      <a:srgbClr val="000000"/>
                    </a:solidFill>
                    <a:latin typeface="Segoe"/>
                    <a:cs typeface="+mn-cs"/>
                  </a:rPr>
                  <a:t>&lt;/book&gt;</a:t>
                </a:r>
              </a:p>
            </p:txBody>
          </p:sp>
          <p:sp>
            <p:nvSpPr>
              <p:cNvPr id="121" name="TextBox 120"/>
              <p:cNvSpPr txBox="1">
                <a:spLocks noChangeArrowheads="1"/>
              </p:cNvSpPr>
              <p:nvPr/>
            </p:nvSpPr>
            <p:spPr bwMode="auto">
              <a:xfrm>
                <a:off x="7315200" y="6261426"/>
                <a:ext cx="914400" cy="585134"/>
              </a:xfrm>
              <a:prstGeom prst="rect">
                <a:avLst/>
              </a:prstGeom>
              <a:noFill/>
              <a:ln w="12700" cap="flat" cmpd="sng" algn="ctr">
                <a:noFill/>
                <a:prstDash val="solid"/>
                <a:miter lim="800000"/>
                <a:headEnd type="none" w="med" len="med"/>
                <a:tailEnd type="none" w="med" len="med"/>
              </a:ln>
              <a:effectLst>
                <a:outerShdw blurRad="44450" dist="27940" dir="5400000" algn="ctr">
                  <a:srgbClr val="000000">
                    <a:alpha val="32000"/>
                  </a:srgbClr>
                </a:outerShdw>
              </a:effectLst>
              <a:sp3d>
                <a:bevelT w="190500" h="38100"/>
              </a:sp3d>
            </p:spPr>
            <p:txBody>
              <a:bodyPr lIns="182880" tIns="137160" rIns="182880" bIns="137160">
                <a:spAutoFit/>
              </a:bodyPr>
              <a:lstStyle/>
              <a:p>
                <a:pPr fontAlgn="auto">
                  <a:spcAft>
                    <a:spcPts val="0"/>
                  </a:spcAft>
                  <a:defRPr/>
                </a:pPr>
                <a:r>
                  <a:rPr lang="en-US" sz="2000" kern="0" dirty="0">
                    <a:effectLst>
                      <a:outerShdw blurRad="38100" dist="38100" dir="2700000" algn="tl">
                        <a:srgbClr val="000000"/>
                      </a:outerShdw>
                    </a:effectLst>
                    <a:latin typeface="+mn-lt"/>
                    <a:cs typeface="+mn-cs"/>
                  </a:rPr>
                  <a:t>XML</a:t>
                </a:r>
                <a:endParaRPr lang="en-US" kern="0" dirty="0">
                  <a:latin typeface="Arial" charset="0"/>
                  <a:cs typeface="+mn-cs"/>
                </a:endParaRPr>
              </a:p>
            </p:txBody>
          </p:sp>
        </p:grpSp>
        <p:grpSp>
          <p:nvGrpSpPr>
            <p:cNvPr id="52260" name="Group 44"/>
            <p:cNvGrpSpPr>
              <a:grpSpLocks/>
            </p:cNvGrpSpPr>
            <p:nvPr/>
          </p:nvGrpSpPr>
          <p:grpSpPr bwMode="auto">
            <a:xfrm>
              <a:off x="3206375" y="5127969"/>
              <a:ext cx="1666875" cy="1354713"/>
              <a:chOff x="3794674" y="5334000"/>
              <a:chExt cx="1666327" cy="1354829"/>
            </a:xfrm>
          </p:grpSpPr>
          <p:sp>
            <p:nvSpPr>
              <p:cNvPr id="115" name="TextBox 114"/>
              <p:cNvSpPr txBox="1">
                <a:spLocks noChangeArrowheads="1"/>
              </p:cNvSpPr>
              <p:nvPr/>
            </p:nvSpPr>
            <p:spPr bwMode="auto">
              <a:xfrm>
                <a:off x="3795347" y="6104673"/>
                <a:ext cx="1665813" cy="584298"/>
              </a:xfrm>
              <a:prstGeom prst="rect">
                <a:avLst/>
              </a:prstGeom>
              <a:noFill/>
              <a:ln w="12700" cap="flat" cmpd="sng" algn="ctr">
                <a:noFill/>
                <a:prstDash val="solid"/>
                <a:miter lim="800000"/>
                <a:headEnd type="none" w="med" len="med"/>
                <a:tailEnd type="none" w="med" len="med"/>
              </a:ln>
              <a:effectLst/>
            </p:spPr>
            <p:txBody>
              <a:bodyPr lIns="182880" tIns="137160" rIns="182880" bIns="137160">
                <a:spAutoFit/>
              </a:bodyPr>
              <a:lstStyle/>
              <a:p>
                <a:pPr fontAlgn="auto">
                  <a:spcAft>
                    <a:spcPts val="0"/>
                  </a:spcAft>
                  <a:defRPr/>
                </a:pPr>
                <a:r>
                  <a:rPr lang="en-US" sz="2000" kern="0" dirty="0">
                    <a:effectLst>
                      <a:outerShdw blurRad="38100" dist="38100" dir="2700000" algn="tl">
                        <a:srgbClr val="000000"/>
                      </a:outerShdw>
                    </a:effectLst>
                    <a:latin typeface="+mn-lt"/>
                    <a:cs typeface="+mn-cs"/>
                  </a:rPr>
                  <a:t>Databases</a:t>
                </a:r>
                <a:endParaRPr lang="en-US" kern="0" dirty="0">
                  <a:latin typeface="Arial" charset="0"/>
                  <a:cs typeface="+mn-cs"/>
                </a:endParaRPr>
              </a:p>
            </p:txBody>
          </p:sp>
          <p:grpSp>
            <p:nvGrpSpPr>
              <p:cNvPr id="52262" name="Group 40"/>
              <p:cNvGrpSpPr>
                <a:grpSpLocks/>
              </p:cNvGrpSpPr>
              <p:nvPr/>
            </p:nvGrpSpPr>
            <p:grpSpPr bwMode="auto">
              <a:xfrm>
                <a:off x="4020025" y="5334000"/>
                <a:ext cx="1218799" cy="689034"/>
                <a:chOff x="4020025" y="5227423"/>
                <a:chExt cx="1218799" cy="689034"/>
              </a:xfrm>
            </p:grpSpPr>
            <p:sp>
              <p:nvSpPr>
                <p:cNvPr id="117" name="Flowchart: Magnetic Disk 116"/>
                <p:cNvSpPr>
                  <a:spLocks noChangeArrowheads="1"/>
                </p:cNvSpPr>
                <p:nvPr/>
              </p:nvSpPr>
              <p:spPr bwMode="auto">
                <a:xfrm>
                  <a:off x="4356464" y="5227423"/>
                  <a:ext cx="545920" cy="504868"/>
                </a:xfrm>
                <a:prstGeom prst="flowChartMagneticDisk">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8575"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endParaRPr lang="en-US" sz="2000" kern="0">
                    <a:solidFill>
                      <a:sysClr val="windowText" lastClr="000000"/>
                    </a:solidFill>
                    <a:latin typeface="+mn-lt"/>
                    <a:cs typeface="+mn-cs"/>
                  </a:endParaRPr>
                </a:p>
              </p:txBody>
            </p:sp>
            <p:sp>
              <p:nvSpPr>
                <p:cNvPr id="118" name="Flowchart: Magnetic Disk 117"/>
                <p:cNvSpPr>
                  <a:spLocks noChangeArrowheads="1"/>
                </p:cNvSpPr>
                <p:nvPr/>
              </p:nvSpPr>
              <p:spPr bwMode="auto">
                <a:xfrm>
                  <a:off x="4020025" y="5411589"/>
                  <a:ext cx="545920" cy="504868"/>
                </a:xfrm>
                <a:prstGeom prst="flowChartMagneticDisk">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8575"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endParaRPr lang="en-US" sz="2000" kern="0">
                    <a:solidFill>
                      <a:sysClr val="windowText" lastClr="000000"/>
                    </a:solidFill>
                    <a:latin typeface="+mn-lt"/>
                    <a:cs typeface="+mn-cs"/>
                  </a:endParaRPr>
                </a:p>
              </p:txBody>
            </p:sp>
            <p:sp>
              <p:nvSpPr>
                <p:cNvPr id="119" name="Flowchart: Magnetic Disk 118"/>
                <p:cNvSpPr>
                  <a:spLocks noChangeArrowheads="1"/>
                </p:cNvSpPr>
                <p:nvPr/>
              </p:nvSpPr>
              <p:spPr bwMode="auto">
                <a:xfrm>
                  <a:off x="4692904" y="5411589"/>
                  <a:ext cx="545920" cy="504868"/>
                </a:xfrm>
                <a:prstGeom prst="flowChartMagneticDisk">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0800000" scaled="1"/>
                  <a:tileRect/>
                </a:gradFill>
                <a:ln w="28575" cap="flat" cmpd="sng" algn="ctr">
                  <a:solidFill>
                    <a:srgbClr val="00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endParaRPr lang="en-US" sz="2000" kern="0">
                    <a:solidFill>
                      <a:sysClr val="windowText" lastClr="000000"/>
                    </a:solidFill>
                    <a:latin typeface="+mn-lt"/>
                    <a:cs typeface="+mn-cs"/>
                  </a:endParaRPr>
                </a:p>
              </p:txBody>
            </p:sp>
          </p:grpSp>
        </p:grpSp>
      </p:grpSp>
    </p:spTree>
    <p:custDataLst>
      <p:tags r:id="rId1"/>
    </p:custDataLst>
    <p:extLst>
      <p:ext uri="{BB962C8B-B14F-4D97-AF65-F5344CB8AC3E}">
        <p14:creationId xmlns:p14="http://schemas.microsoft.com/office/powerpoint/2010/main" val="4145775439"/>
      </p:ext>
    </p:extLst>
  </p:cSld>
  <p:clrMapOvr>
    <a:masterClrMapping/>
  </p:clrMapOvr>
  <p:transition advTm="985109"/>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p:txBody>
          <a:bodyPr/>
          <a:lstStyle/>
          <a:p>
            <a:pPr defTabSz="914363" fontAlgn="auto">
              <a:spcAft>
                <a:spcPts val="0"/>
              </a:spcAft>
              <a:defRPr/>
            </a:pPr>
            <a:r>
              <a:rPr lang="en-GB"/>
              <a:t>LINQ to XML</a:t>
            </a:r>
          </a:p>
        </p:txBody>
      </p:sp>
      <p:sp>
        <p:nvSpPr>
          <p:cNvPr id="53251" name="Content Placeholder 3"/>
          <p:cNvSpPr>
            <a:spLocks noGrp="1"/>
          </p:cNvSpPr>
          <p:nvPr>
            <p:ph idx="4294967295"/>
          </p:nvPr>
        </p:nvSpPr>
        <p:spPr>
          <a:xfrm>
            <a:off x="0" y="1714500"/>
            <a:ext cx="8143875" cy="4214813"/>
          </a:xfrm>
        </p:spPr>
        <p:txBody>
          <a:bodyPr/>
          <a:lstStyle/>
          <a:p>
            <a:pPr>
              <a:buFontTx/>
              <a:buBlip>
                <a:blip r:embed="rId2"/>
              </a:buBlip>
            </a:pPr>
            <a:r>
              <a:rPr lang="en-GB" altLang="vi-VN" smtClean="0"/>
              <a:t>Creating XML</a:t>
            </a:r>
          </a:p>
          <a:p>
            <a:pPr lvl="1">
              <a:buFontTx/>
              <a:buBlip>
                <a:blip r:embed="rId2"/>
              </a:buBlip>
            </a:pPr>
            <a:r>
              <a:rPr lang="en-GB" altLang="vi-VN" smtClean="0"/>
              <a:t>Constructors lend themselves to nesting</a:t>
            </a:r>
          </a:p>
          <a:p>
            <a:pPr lvl="1">
              <a:buFontTx/>
              <a:buBlip>
                <a:blip r:embed="rId2"/>
              </a:buBlip>
            </a:pPr>
            <a:r>
              <a:rPr lang="en-GB" altLang="vi-VN" smtClean="0"/>
              <a:t>Can use LINQ (over anything) to build XML</a:t>
            </a:r>
          </a:p>
          <a:p>
            <a:pPr>
              <a:buFontTx/>
              <a:buBlip>
                <a:blip r:embed="rId2"/>
              </a:buBlip>
            </a:pPr>
            <a:r>
              <a:rPr lang="en-GB" altLang="vi-VN" smtClean="0"/>
              <a:t>Querying</a:t>
            </a:r>
          </a:p>
          <a:p>
            <a:pPr lvl="1">
              <a:buFontTx/>
              <a:buBlip>
                <a:blip r:embed="rId2"/>
              </a:buBlip>
            </a:pPr>
            <a:r>
              <a:rPr lang="en-GB" altLang="vi-VN" smtClean="0"/>
              <a:t>Use normal </a:t>
            </a:r>
            <a:r>
              <a:rPr lang="en-GB" altLang="vi-VN" i="1" smtClean="0"/>
              <a:t>axes</a:t>
            </a:r>
            <a:r>
              <a:rPr lang="en-GB" altLang="vi-VN" smtClean="0"/>
              <a:t> from XML infoset</a:t>
            </a:r>
          </a:p>
          <a:p>
            <a:pPr lvl="1">
              <a:buFontTx/>
              <a:buBlip>
                <a:blip r:embed="rId2"/>
              </a:buBlip>
            </a:pPr>
            <a:r>
              <a:rPr lang="en-GB" altLang="vi-VN" smtClean="0"/>
              <a:t>Get full power of query expressions over XML</a:t>
            </a:r>
          </a:p>
          <a:p>
            <a:pPr lvl="1">
              <a:buFontTx/>
              <a:buBlip>
                <a:blip r:embed="rId2"/>
              </a:buBlip>
            </a:pPr>
            <a:r>
              <a:rPr lang="en-GB" altLang="vi-VN" smtClean="0"/>
              <a:t>Select, where, group by, etc.</a:t>
            </a:r>
          </a:p>
          <a:p>
            <a:pPr>
              <a:buFontTx/>
              <a:buBlip>
                <a:blip r:embed="rId2"/>
              </a:buBlip>
            </a:pPr>
            <a:r>
              <a:rPr lang="en-GB" altLang="vi-VN" smtClean="0"/>
              <a:t>Xml Namespaces</a:t>
            </a:r>
          </a:p>
        </p:txBody>
      </p:sp>
    </p:spTree>
    <p:extLst>
      <p:ext uri="{BB962C8B-B14F-4D97-AF65-F5344CB8AC3E}">
        <p14:creationId xmlns:p14="http://schemas.microsoft.com/office/powerpoint/2010/main" val="2483666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vi-VN" smtClean="0"/>
              <a:t>DataGridView control</a:t>
            </a:r>
          </a:p>
        </p:txBody>
      </p:sp>
      <p:sp>
        <p:nvSpPr>
          <p:cNvPr id="337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spcBef>
                <a:spcPct val="0"/>
              </a:spcBef>
              <a:buFontTx/>
              <a:buNone/>
            </a:pPr>
            <a:fld id="{76A62EAA-E9FC-4524-BCDC-505838792201}" type="slidenum">
              <a:rPr lang="en-US" altLang="vi-VN" sz="1400" smtClean="0">
                <a:solidFill>
                  <a:schemeClr val="accent1"/>
                </a:solidFill>
              </a:rPr>
              <a:pPr>
                <a:spcBef>
                  <a:spcPct val="0"/>
                </a:spcBef>
                <a:buFontTx/>
                <a:buNone/>
              </a:pPr>
              <a:t>5</a:t>
            </a:fld>
            <a:endParaRPr lang="en-US" altLang="vi-VN" sz="1400" smtClean="0">
              <a:solidFill>
                <a:schemeClr val="accent1"/>
              </a:solidFill>
            </a:endParaRPr>
          </a:p>
        </p:txBody>
      </p:sp>
      <p:pic>
        <p:nvPicPr>
          <p:cNvPr id="33797" name="Content Placeholder 8" descr="PPT18.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47650" y="1524000"/>
            <a:ext cx="2538413" cy="4572000"/>
          </a:xfrm>
        </p:spPr>
      </p:pic>
      <p:pic>
        <p:nvPicPr>
          <p:cNvPr id="33796" name="Picture 6" descr="PPT1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524000"/>
            <a:ext cx="270986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10" descr="PPT1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447800"/>
            <a:ext cx="2971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vi-VN" smtClean="0"/>
              <a:t>Example </a:t>
            </a:r>
          </a:p>
        </p:txBody>
      </p:sp>
      <p:sp>
        <p:nvSpPr>
          <p:cNvPr id="348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spcBef>
                <a:spcPct val="0"/>
              </a:spcBef>
              <a:buFontTx/>
              <a:buNone/>
            </a:pPr>
            <a:fld id="{93A84B75-1F99-4126-B0A0-DDF396980641}" type="slidenum">
              <a:rPr lang="en-US" altLang="vi-VN" sz="1400" smtClean="0">
                <a:solidFill>
                  <a:schemeClr val="accent1"/>
                </a:solidFill>
              </a:rPr>
              <a:pPr>
                <a:spcBef>
                  <a:spcPct val="0"/>
                </a:spcBef>
                <a:buFontTx/>
                <a:buNone/>
              </a:pPr>
              <a:t>6</a:t>
            </a:fld>
            <a:endParaRPr lang="en-US" altLang="vi-VN" sz="1400" smtClean="0">
              <a:solidFill>
                <a:schemeClr val="accent1"/>
              </a:solidFill>
            </a:endParaRPr>
          </a:p>
        </p:txBody>
      </p:sp>
      <p:pic>
        <p:nvPicPr>
          <p:cNvPr id="34820" name="Content Placeholder 7" descr="PPT1F.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2700" y="1196752"/>
            <a:ext cx="8293100" cy="3354388"/>
          </a:xfrm>
        </p:spPr>
      </p:pic>
      <p:pic>
        <p:nvPicPr>
          <p:cNvPr id="34821" name="Picture 8" descr="PPT2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2712" y="3717032"/>
            <a:ext cx="8839200" cy="265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vi-VN" smtClean="0"/>
              <a:t>DataGridView &amp; DataGrid control</a:t>
            </a:r>
          </a:p>
        </p:txBody>
      </p:sp>
      <p:sp>
        <p:nvSpPr>
          <p:cNvPr id="358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spcBef>
                <a:spcPct val="0"/>
              </a:spcBef>
              <a:buFontTx/>
              <a:buNone/>
            </a:pPr>
            <a:fld id="{7D140443-59CA-4162-B461-C6C992EE5982}" type="slidenum">
              <a:rPr lang="en-US" altLang="vi-VN" sz="1400" smtClean="0">
                <a:solidFill>
                  <a:schemeClr val="accent1"/>
                </a:solidFill>
              </a:rPr>
              <a:pPr>
                <a:spcBef>
                  <a:spcPct val="0"/>
                </a:spcBef>
                <a:buFontTx/>
                <a:buNone/>
              </a:pPr>
              <a:t>7</a:t>
            </a:fld>
            <a:endParaRPr lang="en-US" altLang="vi-VN" sz="1400" smtClean="0">
              <a:solidFill>
                <a:schemeClr val="accent1"/>
              </a:solidFill>
            </a:endParaRPr>
          </a:p>
        </p:txBody>
      </p:sp>
      <p:pic>
        <p:nvPicPr>
          <p:cNvPr id="35843" name="Content Placeholder 5" descr="PPT24.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415832" y="1401762"/>
            <a:ext cx="6000750" cy="5119688"/>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vi-VN" b="1" smtClean="0"/>
              <a:t>DataBinding</a:t>
            </a:r>
          </a:p>
        </p:txBody>
      </p:sp>
      <p:pic>
        <p:nvPicPr>
          <p:cNvPr id="7171" name="Content Placeholder 3" descr="PPT44.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5240338" y="1484784"/>
            <a:ext cx="3903662" cy="5029200"/>
          </a:xfrm>
        </p:spPr>
      </p:pic>
      <p:sp>
        <p:nvSpPr>
          <p:cNvPr id="7172" name="TextBox 5"/>
          <p:cNvSpPr txBox="1">
            <a:spLocks noChangeArrowheads="1"/>
          </p:cNvSpPr>
          <p:nvPr/>
        </p:nvSpPr>
        <p:spPr bwMode="auto">
          <a:xfrm>
            <a:off x="533400" y="1676400"/>
            <a:ext cx="48768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buFont typeface="Wingdings" panose="05000000000000000000" pitchFamily="2" charset="2"/>
              <a:buChar char="§"/>
            </a:pPr>
            <a:r>
              <a:rPr lang="en-US" altLang="vi-VN" b="1" dirty="0"/>
              <a:t> </a:t>
            </a:r>
            <a:r>
              <a:rPr lang="en-US" altLang="vi-VN" sz="2400" b="1" dirty="0" err="1"/>
              <a:t>DataBinding</a:t>
            </a:r>
            <a:r>
              <a:rPr lang="en-US" altLang="vi-VN" sz="2400" b="1" dirty="0"/>
              <a:t> is one of the most powerful features of .NET and Windows Forms.</a:t>
            </a:r>
          </a:p>
          <a:p>
            <a:pPr eaLnBrk="1" hangingPunct="1">
              <a:buClr>
                <a:srgbClr val="FF0000"/>
              </a:buClr>
              <a:buFont typeface="Wingdings" panose="05000000000000000000" pitchFamily="2" charset="2"/>
              <a:buChar char="§"/>
            </a:pPr>
            <a:r>
              <a:rPr lang="en-US" altLang="vi-VN" sz="2400" b="1" dirty="0"/>
              <a:t> It help in linking a control to a data source tables in the database.</a:t>
            </a:r>
          </a:p>
          <a:p>
            <a:pPr eaLnBrk="1" hangingPunct="1">
              <a:buClr>
                <a:srgbClr val="FF0000"/>
              </a:buClr>
              <a:buFont typeface="Wingdings" panose="05000000000000000000" pitchFamily="2" charset="2"/>
              <a:buChar char="§"/>
            </a:pPr>
            <a:r>
              <a:rPr lang="en-US" altLang="vi-VN" sz="2400" b="1" dirty="0"/>
              <a:t> This is useful to view, insert, update, and delete records in the table.</a:t>
            </a:r>
          </a:p>
          <a:p>
            <a:pPr eaLnBrk="1" hangingPunct="1"/>
            <a:endParaRPr lang="en-US" altLang="vi-VN" b="1" dirty="0"/>
          </a:p>
        </p:txBody>
      </p:sp>
    </p:spTree>
    <p:extLst>
      <p:ext uri="{BB962C8B-B14F-4D97-AF65-F5344CB8AC3E}">
        <p14:creationId xmlns:p14="http://schemas.microsoft.com/office/powerpoint/2010/main" val="2752779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vi-VN" smtClean="0"/>
              <a:t>DataBinding</a:t>
            </a:r>
          </a:p>
        </p:txBody>
      </p:sp>
      <p:pic>
        <p:nvPicPr>
          <p:cNvPr id="8195" name="Content Placeholder 3" descr="PPT4A.png"/>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2995" r="1990"/>
          <a:stretch/>
        </p:blipFill>
        <p:spPr>
          <a:xfrm>
            <a:off x="325624" y="3356992"/>
            <a:ext cx="8568952" cy="2895600"/>
          </a:xfrm>
        </p:spPr>
      </p:pic>
      <p:sp>
        <p:nvSpPr>
          <p:cNvPr id="8196" name="TextBox 5"/>
          <p:cNvSpPr txBox="1">
            <a:spLocks noChangeArrowheads="1"/>
          </p:cNvSpPr>
          <p:nvPr/>
        </p:nvSpPr>
        <p:spPr bwMode="auto">
          <a:xfrm>
            <a:off x="457200" y="1524000"/>
            <a:ext cx="8305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buFont typeface="Wingdings" panose="05000000000000000000" pitchFamily="2" charset="2"/>
              <a:buChar char="§"/>
            </a:pPr>
            <a:r>
              <a:rPr lang="en-US" altLang="vi-VN" sz="2000" b="1"/>
              <a:t> </a:t>
            </a:r>
            <a:r>
              <a:rPr lang="en-US" altLang="vi-VN" sz="2400" b="1"/>
              <a:t>Allows you to create a link between the controls of the form and the database</a:t>
            </a:r>
          </a:p>
          <a:p>
            <a:pPr eaLnBrk="1" hangingPunct="1">
              <a:buClr>
                <a:srgbClr val="FF0000"/>
              </a:buClr>
              <a:buFont typeface="Wingdings" panose="05000000000000000000" pitchFamily="2" charset="2"/>
              <a:buChar char="§"/>
            </a:pPr>
            <a:r>
              <a:rPr lang="en-US" altLang="vi-VN" sz="2400" b="1"/>
              <a:t> Once the controls are linked to the database , you can retrieve data from the database.</a:t>
            </a:r>
          </a:p>
        </p:txBody>
      </p:sp>
    </p:spTree>
    <p:extLst>
      <p:ext uri="{BB962C8B-B14F-4D97-AF65-F5344CB8AC3E}">
        <p14:creationId xmlns:p14="http://schemas.microsoft.com/office/powerpoint/2010/main" val="372125791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2|5.4|5.2|3.2|2.6|1.7|1.7"/>
</p:tagLst>
</file>

<file path=ppt/tags/tag2.xml><?xml version="1.0" encoding="utf-8"?>
<p:tagLst xmlns:a="http://schemas.openxmlformats.org/drawingml/2006/main" xmlns:r="http://schemas.openxmlformats.org/officeDocument/2006/relationships" xmlns:p="http://schemas.openxmlformats.org/presentationml/2006/main">
  <p:tag name="TIMING" val="|25.2|34.7|8.3|54.3|46.9|59.9|10.3|1.5"/>
</p:tagLst>
</file>

<file path=ppt/tags/tag3.xml><?xml version="1.0" encoding="utf-8"?>
<p:tagLst xmlns:a="http://schemas.openxmlformats.org/drawingml/2006/main" xmlns:r="http://schemas.openxmlformats.org/officeDocument/2006/relationships" xmlns:p="http://schemas.openxmlformats.org/presentationml/2006/main">
  <p:tag name="TIMING" val="|25.2|34.7|8.3|54.3|46.9|59.9|10.3|1.5"/>
</p:tagLst>
</file>

<file path=ppt/tags/tag4.xml><?xml version="1.0" encoding="utf-8"?>
<p:tagLst xmlns:a="http://schemas.openxmlformats.org/drawingml/2006/main" xmlns:r="http://schemas.openxmlformats.org/officeDocument/2006/relationships" xmlns:p="http://schemas.openxmlformats.org/presentationml/2006/main">
  <p:tag name="TIMING" val="|25.2|34.7|8.3|54.3|46.9|59.9|10.3|1.5"/>
</p:tagLst>
</file>

<file path=ppt/theme/theme1.xml><?xml version="1.0" encoding="utf-8"?>
<a:theme xmlns:a="http://schemas.openxmlformats.org/drawingml/2006/main" name="Ch0.GioiThieuMonHoc">
  <a:themeElements>
    <a:clrScheme name="1_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1_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1_ms01_1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1_ms01_1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Ch0.GioiThieuMonHoc</Template>
  <TotalTime>902</TotalTime>
  <Words>1846</Words>
  <Application>Microsoft Office PowerPoint</Application>
  <PresentationFormat>On-screen Show (4:3)</PresentationFormat>
  <Paragraphs>529</Paragraphs>
  <Slides>48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Courier New</vt:lpstr>
      <vt:lpstr>Lucida Console</vt:lpstr>
      <vt:lpstr>Segoe</vt:lpstr>
      <vt:lpstr>Wingdings</vt:lpstr>
      <vt:lpstr>Wingdings 2</vt:lpstr>
      <vt:lpstr>Ch0.GioiThieuMonHoc</vt:lpstr>
      <vt:lpstr>DataGridView Control Data Binding &amp; LINQ</vt:lpstr>
      <vt:lpstr>Objectives</vt:lpstr>
      <vt:lpstr>DataGrid control</vt:lpstr>
      <vt:lpstr>DataGridView control</vt:lpstr>
      <vt:lpstr>DataGridView control</vt:lpstr>
      <vt:lpstr>Example </vt:lpstr>
      <vt:lpstr>DataGridView &amp; DataGrid control</vt:lpstr>
      <vt:lpstr>DataBinding</vt:lpstr>
      <vt:lpstr>DataBinding</vt:lpstr>
      <vt:lpstr>Data binding</vt:lpstr>
      <vt:lpstr>Data Provider </vt:lpstr>
      <vt:lpstr>BindingContext class</vt:lpstr>
      <vt:lpstr>CurrencyManager class</vt:lpstr>
      <vt:lpstr>Types of Binding</vt:lpstr>
      <vt:lpstr>Simple Data binding</vt:lpstr>
      <vt:lpstr>Complex data binding</vt:lpstr>
      <vt:lpstr>Binding class</vt:lpstr>
      <vt:lpstr>BindingSource component</vt:lpstr>
      <vt:lpstr>BindingSource</vt:lpstr>
      <vt:lpstr>Binding a control </vt:lpstr>
      <vt:lpstr>Sort  property of BindingSource </vt:lpstr>
      <vt:lpstr>Filter property</vt:lpstr>
      <vt:lpstr>DataView class</vt:lpstr>
      <vt:lpstr>Properties</vt:lpstr>
      <vt:lpstr>PowerPoint Presentation</vt:lpstr>
      <vt:lpstr>DataViewManager</vt:lpstr>
      <vt:lpstr>What is the .NET Framework 3.5?</vt:lpstr>
      <vt:lpstr>Language-Integrated Query (LINQ)</vt:lpstr>
      <vt:lpstr>Compiler Features</vt:lpstr>
      <vt:lpstr>Language Innovations</vt:lpstr>
      <vt:lpstr>Extension methods</vt:lpstr>
      <vt:lpstr>Automatic properties</vt:lpstr>
      <vt:lpstr>Object initializers</vt:lpstr>
      <vt:lpstr>Collection initializers</vt:lpstr>
      <vt:lpstr>Anonymous types</vt:lpstr>
      <vt:lpstr>Lambda expressions</vt:lpstr>
      <vt:lpstr>Lambda expressions</vt:lpstr>
      <vt:lpstr>First, A Taste of LINQ</vt:lpstr>
      <vt:lpstr>Query Expressions </vt:lpstr>
      <vt:lpstr>LINQ  Architecture</vt:lpstr>
      <vt:lpstr>LINQ to Objects</vt:lpstr>
      <vt:lpstr>LINQ Architecture</vt:lpstr>
      <vt:lpstr>LINQ to SQL Overview</vt:lpstr>
      <vt:lpstr>LINQ to SQL Architecture</vt:lpstr>
      <vt:lpstr>LINQ to SQL</vt:lpstr>
      <vt:lpstr>LINQ to DataSet</vt:lpstr>
      <vt:lpstr>LINQ Architecture</vt:lpstr>
      <vt:lpstr>LINQ to XML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WinForms – Basic Controls</dc:title>
  <dc:creator>minhlg</dc:creator>
  <cp:lastModifiedBy>Admin</cp:lastModifiedBy>
  <cp:revision>129</cp:revision>
  <dcterms:created xsi:type="dcterms:W3CDTF">2008-05-20T01:37:26Z</dcterms:created>
  <dcterms:modified xsi:type="dcterms:W3CDTF">2017-05-31T00:55:24Z</dcterms:modified>
</cp:coreProperties>
</file>