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94660"/>
  </p:normalViewPr>
  <p:slideViewPr>
    <p:cSldViewPr>
      <p:cViewPr varScale="1">
        <p:scale>
          <a:sx n="75" d="100"/>
          <a:sy n="75" d="100"/>
        </p:scale>
        <p:origin x="103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D3FDE14-9C70-4B90-BD3D-A27F79BE3153}" type="datetimeFigureOut">
              <a:rPr lang="vi-VN"/>
              <a:pPr>
                <a:defRPr/>
              </a:pPr>
              <a:t>26/05/2017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482085C-8BEC-4601-A8FA-CBAFB85C407B}" type="slidenum">
              <a:rPr lang="vi-VN" altLang="vi-VN"/>
              <a:pPr>
                <a:defRPr/>
              </a:pPr>
              <a:t>‹#›</a:t>
            </a:fld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16535327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0" y="0"/>
            <a:ext cx="9144000" cy="51577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262063" y="0"/>
            <a:ext cx="2362200" cy="4953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549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vi-V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304800" y="2400300"/>
            <a:ext cx="8458200" cy="11049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smtClean="0"/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3490913"/>
            <a:ext cx="1258888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2"/>
          <p:cNvSpPr>
            <a:spLocks noChangeArrowheads="1"/>
          </p:cNvSpPr>
          <p:nvPr/>
        </p:nvSpPr>
        <p:spPr bwMode="gray">
          <a:xfrm>
            <a:off x="1276350" y="4941888"/>
            <a:ext cx="7867650" cy="21748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smtClean="0"/>
          </a:p>
        </p:txBody>
      </p:sp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281113" y="4927600"/>
            <a:ext cx="2370137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4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smtClean="0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gray">
          <a:xfrm>
            <a:off x="7391400" y="914400"/>
            <a:ext cx="1600200" cy="1447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smtClean="0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gray">
          <a:xfrm>
            <a:off x="8305800" y="0"/>
            <a:ext cx="76200" cy="17526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smtClean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" y="2590800"/>
            <a:ext cx="8229600" cy="6858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F96BF33-DFD9-495A-81DC-A1C9AED88B75}" type="datetime1">
              <a:rPr lang="en-US"/>
              <a:pPr>
                <a:defRPr/>
              </a:pPr>
              <a:t>5/26/2017</a:t>
            </a:fld>
            <a:endParaRPr lang="en-US"/>
          </a:p>
        </p:txBody>
      </p:sp>
      <p:sp>
        <p:nvSpPr>
          <p:cNvPr id="14" name="Rectangle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017E5D3-B9FE-4EEC-B136-57D26F17C5B4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16843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1F7E0-8D92-4EA3-B214-E8938D7C75F8}" type="datetime1">
              <a:rPr lang="en-US"/>
              <a:pPr>
                <a:defRPr/>
              </a:pPr>
              <a:t>5/26/2017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84512-819F-40CF-B317-6BE40CD2AEB8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02064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619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619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B9D75-4586-4A32-A598-CEED7FD26A0C}" type="datetime1">
              <a:rPr lang="en-US"/>
              <a:pPr>
                <a:defRPr/>
              </a:pPr>
              <a:t>5/26/2017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D6133-ECA0-4CBA-A88A-9F5679120330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90178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smtClean="0"/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/>
        </p:nvGraphicFramePr>
        <p:xfrm>
          <a:off x="8215313" y="285750"/>
          <a:ext cx="8477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Bitmap Image" r:id="rId3" imgW="1380952" imgH="609524" progId="PBrush">
                  <p:embed/>
                </p:oleObj>
              </mc:Choice>
              <mc:Fallback>
                <p:oleObj name="Bitmap Image" r:id="rId3" imgW="1380952" imgH="60952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5313" y="285750"/>
                        <a:ext cx="84772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D62C7-9F49-4AC5-8265-458CB089DFBE}" type="datetime1">
              <a:rPr lang="en-US"/>
              <a:pPr>
                <a:defRPr/>
              </a:pPr>
              <a:t>5/26/2017</a:t>
            </a:fld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538FA-FDC5-42C4-AE0C-9EEDF1B810E4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81207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9DA81-5ED0-44D1-9CDF-FF3D490D4DDD}" type="datetime1">
              <a:rPr lang="en-US"/>
              <a:pPr>
                <a:defRPr/>
              </a:pPr>
              <a:t>5/26/2017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A17BD-6FD0-4893-A0F1-6CC238582D00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62107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5CE7CC-1E5E-478F-8B1C-ADF86B051891}" type="datetime1">
              <a:rPr lang="en-US"/>
              <a:pPr>
                <a:defRPr/>
              </a:pPr>
              <a:t>5/26/2017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1167B-C906-4338-B593-37670A5EB899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99930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8533F-62B6-44E2-B47D-37D66D48A3D9}" type="datetime1">
              <a:rPr lang="en-US"/>
              <a:pPr>
                <a:defRPr/>
              </a:pPr>
              <a:t>5/26/2017</a:t>
            </a:fld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4CC1A-C51C-4179-90E7-8C8BA414AF9E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70253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F974D-C598-49C0-8B19-1D4C6E3BCD97}" type="datetime1">
              <a:rPr lang="en-US"/>
              <a:pPr>
                <a:defRPr/>
              </a:pPr>
              <a:t>5/26/2017</a:t>
            </a:fld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1DA62-6DD0-4A04-80B7-3871E29BA19E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1815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F8EE5-E0BA-4981-A63D-88F55648235C}" type="datetime1">
              <a:rPr lang="en-US"/>
              <a:pPr>
                <a:defRPr/>
              </a:pPr>
              <a:t>5/26/2017</a:t>
            </a:fld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E99C9-05AF-4FB8-AB7A-41A5F50EA309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51447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12C11-916C-4131-BDAE-3B066AB0AABB}" type="datetime1">
              <a:rPr lang="en-US"/>
              <a:pPr>
                <a:defRPr/>
              </a:pPr>
              <a:t>5/26/2017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805F9-8EB3-440C-AF56-BEAE17CBA111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92417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68B7C-F802-42A6-A86B-33DB137B0FF7}" type="datetime1">
              <a:rPr lang="en-US"/>
              <a:pPr>
                <a:defRPr/>
              </a:pPr>
              <a:t>5/26/2017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D47E6-046A-4ACA-9DD3-01747EC403B1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20161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gray">
          <a:xfrm>
            <a:off x="0" y="9525"/>
            <a:ext cx="9144000" cy="10287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1447800" y="0"/>
            <a:ext cx="7696200" cy="8794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smtClean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gray">
          <a:xfrm>
            <a:off x="0" y="158750"/>
            <a:ext cx="9144000" cy="6032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vi-VN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gray">
          <a:xfrm>
            <a:off x="0" y="1143000"/>
            <a:ext cx="228600" cy="57150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vi-VN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gray">
          <a:xfrm>
            <a:off x="8686800" y="0"/>
            <a:ext cx="76200" cy="6096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smtClean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71600"/>
            <a:ext cx="82296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smtClean="0"/>
              <a:t>Click to edit Master text styles</a:t>
            </a:r>
          </a:p>
          <a:p>
            <a:pPr lvl="1"/>
            <a:r>
              <a:rPr lang="en-US" altLang="vi-VN" smtClean="0"/>
              <a:t>Second level</a:t>
            </a:r>
          </a:p>
          <a:p>
            <a:pPr lvl="2"/>
            <a:r>
              <a:rPr lang="en-US" altLang="vi-VN" smtClean="0"/>
              <a:t>Third level</a:t>
            </a:r>
          </a:p>
          <a:p>
            <a:pPr lvl="3"/>
            <a:r>
              <a:rPr lang="en-US" altLang="vi-VN" smtClean="0"/>
              <a:t>Fourth level</a:t>
            </a:r>
          </a:p>
          <a:p>
            <a:pPr lvl="4"/>
            <a:r>
              <a:rPr lang="en-US" altLang="vi-VN" smtClean="0"/>
              <a:t>Fifth level</a:t>
            </a:r>
          </a:p>
        </p:txBody>
      </p:sp>
      <p:sp>
        <p:nvSpPr>
          <p:cNvPr id="32776" name="Rectangle 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6A2426-24BB-40A7-86F0-135C8E584BB7}" type="datetime1">
              <a:rPr lang="en-US"/>
              <a:pPr>
                <a:defRPr/>
              </a:pPr>
              <a:t>5/26/2017</a:t>
            </a:fld>
            <a:endParaRPr lang="en-US"/>
          </a:p>
        </p:txBody>
      </p:sp>
      <p:sp>
        <p:nvSpPr>
          <p:cNvPr id="32777" name="Rectangle 9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2145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8" name="Rectangle 10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046694ED-28B3-4C00-8DEA-3F8274F8837F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gray">
          <a:xfrm>
            <a:off x="0" y="0"/>
            <a:ext cx="1447800" cy="10668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smtClean="0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1243013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gray">
          <a:xfrm>
            <a:off x="0" y="1035050"/>
            <a:ext cx="14478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smtClean="0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title"/>
          </p:nvPr>
        </p:nvSpPr>
        <p:spPr bwMode="gray">
          <a:xfrm>
            <a:off x="1447800" y="206375"/>
            <a:ext cx="6858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  <p:bldP spid="32774" grpId="0" animBg="1"/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anose="05020102010507070707" pitchFamily="18" charset="2"/>
        <a:buChar char=""/>
        <a:defRPr sz="24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 2" panose="05020102010507070707" pitchFamily="18" charset="2"/>
        <a:buChar char="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000000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vi-VN" sz="3200" b="1" smtClean="0"/>
              <a:t>Working with GDI+</a:t>
            </a:r>
            <a:br>
              <a:rPr lang="en-US" altLang="vi-VN" sz="3200" b="1" smtClean="0"/>
            </a:br>
            <a:r>
              <a:rPr lang="en-US" altLang="vi-VN" sz="3200" b="1" smtClean="0"/>
              <a:t>Crystal Reports &amp; Printing</a:t>
            </a:r>
            <a:endParaRPr lang="en-US" altLang="vi-VN" smtClean="0"/>
          </a:p>
        </p:txBody>
      </p:sp>
      <p:sp>
        <p:nvSpPr>
          <p:cNvPr id="512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CAA33F-F682-4B25-AA77-380A9152AA93}" type="slidenum">
              <a:rPr lang="en-US" altLang="vi-VN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vi-VN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Pen class</a:t>
            </a:r>
            <a:endParaRPr lang="vi-VN" altLang="vi-VN" smtClean="0"/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78B493-36D4-491B-A20A-648C8593865C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pic>
        <p:nvPicPr>
          <p:cNvPr id="14340" name="Picture 4" descr="PPT7B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63" y="3124200"/>
            <a:ext cx="6630987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 descr="PPT1E2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6257925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Brush class</a:t>
            </a:r>
            <a:endParaRPr lang="vi-VN" altLang="vi-VN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7568EC-54B4-468A-AEE2-54034B2D580A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pic>
        <p:nvPicPr>
          <p:cNvPr id="15364" name="Picture 4" descr="PPT64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05200"/>
            <a:ext cx="3076575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6" descr="PPTD1C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713163"/>
            <a:ext cx="5726113" cy="260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7"/>
          <p:cNvSpPr txBox="1">
            <a:spLocks noChangeArrowheads="1"/>
          </p:cNvSpPr>
          <p:nvPr/>
        </p:nvSpPr>
        <p:spPr bwMode="auto">
          <a:xfrm>
            <a:off x="838200" y="1447800"/>
            <a:ext cx="7848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vi-VN">
                <a:solidFill>
                  <a:schemeClr val="tx1"/>
                </a:solidFill>
              </a:rPr>
              <a:t> Graphical shapes can be filled with color by using the Brush class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vi-VN">
                <a:solidFill>
                  <a:schemeClr val="tx1"/>
                </a:solidFill>
              </a:rPr>
              <a:t> This is a abstract class – therefore you can use its derived classes bellow : </a:t>
            </a:r>
            <a:endParaRPr lang="vi-VN" altLang="vi-V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Font class</a:t>
            </a:r>
            <a:endParaRPr lang="vi-VN" altLang="vi-VN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B0D192-E8D8-41FE-81B8-A5EC84BD2285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pic>
        <p:nvPicPr>
          <p:cNvPr id="16388" name="Picture 4" descr="PPT64B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38225"/>
            <a:ext cx="5659438" cy="581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19800" y="1828800"/>
            <a:ext cx="3048000" cy="286226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Char char="§"/>
              <a:defRPr/>
            </a:pPr>
            <a:r>
              <a:rPr lang="en-US">
                <a:latin typeface="Arial" charset="0"/>
                <a:cs typeface="Arial" charset="0"/>
              </a:rPr>
              <a:t> Provide the font face,size and style attributes to format text (System.Drawing namespace)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>
                <a:latin typeface="Arial" charset="0"/>
                <a:cs typeface="Arial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Arial" charset="0"/>
                <a:cs typeface="Arial" charset="0"/>
              </a:rPr>
              <a:t>GDI fonts </a:t>
            </a:r>
            <a:r>
              <a:rPr lang="en-US">
                <a:latin typeface="Arial" charset="0"/>
                <a:cs typeface="Arial" charset="0"/>
              </a:rPr>
              <a:t>: ( in folder Fonts of system- “Arial”)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>
                <a:latin typeface="Arial" charset="0"/>
                <a:cs typeface="Arial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Arial" charset="0"/>
                <a:cs typeface="Arial" charset="0"/>
              </a:rPr>
              <a:t>Device fonts </a:t>
            </a:r>
            <a:r>
              <a:rPr lang="en-US">
                <a:latin typeface="Arial" charset="0"/>
                <a:cs typeface="Arial" charset="0"/>
              </a:rPr>
              <a:t>are used for output devices such as monitors or printers</a:t>
            </a:r>
            <a:endParaRPr lang="vi-VN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Display Image</a:t>
            </a:r>
            <a:endParaRPr lang="vi-VN" altLang="vi-VN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57455B-C8E9-4A73-9782-8A1466343964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pic>
        <p:nvPicPr>
          <p:cNvPr id="17412" name="Picture 4" descr="PPT21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558323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 descr="PPT500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114800"/>
            <a:ext cx="6832600" cy="219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Printing GDI+ Object</a:t>
            </a:r>
            <a:endParaRPr lang="vi-VN" altLang="vi-VN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29FED7-3638-465F-BE0B-2EEDC0494A09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pic>
        <p:nvPicPr>
          <p:cNvPr id="18436" name="Picture 4" descr="PPTB36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97300"/>
            <a:ext cx="624840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 descr="PPTFFC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371600"/>
            <a:ext cx="2428875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TextBox 6"/>
          <p:cNvSpPr txBox="1">
            <a:spLocks noChangeArrowheads="1"/>
          </p:cNvSpPr>
          <p:nvPr/>
        </p:nvSpPr>
        <p:spPr bwMode="auto">
          <a:xfrm>
            <a:off x="838200" y="1905000"/>
            <a:ext cx="48466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000">
                <a:solidFill>
                  <a:schemeClr val="tx1"/>
                </a:solidFill>
              </a:rPr>
              <a:t>Using PrintDocument class to print data and Image</a:t>
            </a:r>
            <a:endParaRPr lang="vi-VN" altLang="vi-VN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Double Buffering</a:t>
            </a:r>
            <a:endParaRPr lang="vi-VN" altLang="vi-VN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1FF801-6EB2-4DB2-882A-55634470F3BA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pic>
        <p:nvPicPr>
          <p:cNvPr id="19460" name="Picture 4" descr="PPT110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622141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Box 6"/>
          <p:cNvSpPr txBox="1">
            <a:spLocks noChangeArrowheads="1"/>
          </p:cNvSpPr>
          <p:nvPr/>
        </p:nvSpPr>
        <p:spPr bwMode="auto">
          <a:xfrm>
            <a:off x="914400" y="3657600"/>
            <a:ext cx="70104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vi-VN" sz="2000">
                <a:solidFill>
                  <a:schemeClr val="tx1"/>
                </a:solidFill>
              </a:rPr>
              <a:t> One of the most problem with a complex image ( complex combination of shapes, text …) is that they flicker.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vi-VN" sz="2000">
                <a:solidFill>
                  <a:schemeClr val="tx1"/>
                </a:solidFill>
              </a:rPr>
              <a:t> Another reason for flickering is the </a:t>
            </a:r>
            <a:r>
              <a:rPr lang="en-US" altLang="vi-VN" sz="2000" b="1">
                <a:solidFill>
                  <a:srgbClr val="C00000"/>
                </a:solidFill>
              </a:rPr>
              <a:t>frequent redrawing </a:t>
            </a:r>
            <a:r>
              <a:rPr lang="en-US" altLang="vi-VN" sz="2000">
                <a:solidFill>
                  <a:schemeClr val="tx1"/>
                </a:solidFill>
              </a:rPr>
              <a:t>of images on the control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vi-VN" sz="2000">
                <a:solidFill>
                  <a:schemeClr val="tx1"/>
                </a:solidFill>
              </a:rPr>
              <a:t> To overcome the problem , .NET provide the </a:t>
            </a:r>
            <a:r>
              <a:rPr lang="en-US" altLang="vi-VN" sz="2000" b="1">
                <a:solidFill>
                  <a:srgbClr val="C00000"/>
                </a:solidFill>
              </a:rPr>
              <a:t>Double Buffering technique </a:t>
            </a:r>
            <a:r>
              <a:rPr lang="en-US" altLang="vi-VN" sz="2000">
                <a:solidFill>
                  <a:schemeClr val="tx1"/>
                </a:solidFill>
              </a:rPr>
              <a:t>– all the drawing operations is first performed in a buffer memory. Then , from the buffer, the image is drawn on the target screen.</a:t>
            </a:r>
            <a:endParaRPr lang="vi-VN" altLang="vi-VN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How to</a:t>
            </a:r>
            <a:endParaRPr lang="vi-VN" altLang="vi-VN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1B7AAC-236C-434C-B45E-3E3E9EDA5688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pic>
        <p:nvPicPr>
          <p:cNvPr id="20484" name="Picture 4" descr="PPTC82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19600"/>
            <a:ext cx="6875463" cy="176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Box 6"/>
          <p:cNvSpPr txBox="1">
            <a:spLocks noChangeArrowheads="1"/>
          </p:cNvSpPr>
          <p:nvPr/>
        </p:nvSpPr>
        <p:spPr bwMode="auto">
          <a:xfrm>
            <a:off x="838200" y="1447800"/>
            <a:ext cx="784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vi-VN" sz="2000">
                <a:solidFill>
                  <a:schemeClr val="tx1"/>
                </a:solidFill>
              </a:rPr>
              <a:t> To implement DoubleBuffering technique, you can set the </a:t>
            </a:r>
            <a:r>
              <a:rPr lang="en-US" altLang="vi-VN" sz="2000" b="1">
                <a:solidFill>
                  <a:srgbClr val="C00000"/>
                </a:solidFill>
              </a:rPr>
              <a:t>DoubleBufferred</a:t>
            </a:r>
            <a:r>
              <a:rPr lang="en-US" altLang="vi-VN" sz="2000">
                <a:solidFill>
                  <a:schemeClr val="tx1"/>
                </a:solidFill>
              </a:rPr>
              <a:t> property of the Control class to TRUE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vi-VN" sz="2000">
                <a:solidFill>
                  <a:schemeClr val="tx1"/>
                </a:solidFill>
              </a:rPr>
              <a:t> Alternatively , you can also invoke the </a:t>
            </a:r>
            <a:r>
              <a:rPr lang="en-US" altLang="vi-VN" sz="2000" b="1">
                <a:solidFill>
                  <a:srgbClr val="C00000"/>
                </a:solidFill>
              </a:rPr>
              <a:t>SetStyle() </a:t>
            </a:r>
            <a:r>
              <a:rPr lang="en-US" altLang="vi-VN" sz="2000">
                <a:solidFill>
                  <a:schemeClr val="tx1"/>
                </a:solidFill>
              </a:rPr>
              <a:t>methol of the Control class to set the </a:t>
            </a:r>
            <a:r>
              <a:rPr lang="en-US" altLang="vi-VN" sz="2000">
                <a:solidFill>
                  <a:srgbClr val="C00000"/>
                </a:solidFill>
              </a:rPr>
              <a:t>OptimizedDoubleBuffer</a:t>
            </a:r>
            <a:r>
              <a:rPr lang="en-US" altLang="vi-VN" sz="2000">
                <a:solidFill>
                  <a:schemeClr val="tx1"/>
                </a:solidFill>
              </a:rPr>
              <a:t> value to TRUE.</a:t>
            </a:r>
            <a:endParaRPr lang="vi-VN" altLang="vi-VN" sz="2000">
              <a:solidFill>
                <a:schemeClr val="tx1"/>
              </a:solidFill>
            </a:endParaRPr>
          </a:p>
        </p:txBody>
      </p:sp>
      <p:pic>
        <p:nvPicPr>
          <p:cNvPr id="20486" name="Picture 7" descr="PPT418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895600"/>
            <a:ext cx="15906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Crystal Report</a:t>
            </a:r>
          </a:p>
        </p:txBody>
      </p:sp>
      <p:pic>
        <p:nvPicPr>
          <p:cNvPr id="7171" name="Content Placeholder 3" descr="PPT49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828800"/>
            <a:ext cx="7848600" cy="4937125"/>
          </a:xfrm>
        </p:spPr>
      </p:pic>
      <p:pic>
        <p:nvPicPr>
          <p:cNvPr id="7172" name="Picture 4" descr="PPT4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6858000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7344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Advantages of  Crystal Report</a:t>
            </a:r>
          </a:p>
        </p:txBody>
      </p:sp>
      <p:sp>
        <p:nvSpPr>
          <p:cNvPr id="8195" name="Content Placeholder 6"/>
          <p:cNvSpPr>
            <a:spLocks noGrp="1"/>
          </p:cNvSpPr>
          <p:nvPr>
            <p:ph idx="4294967295"/>
          </p:nvPr>
        </p:nvSpPr>
        <p:spPr>
          <a:xfrm>
            <a:off x="0" y="1219200"/>
            <a:ext cx="7924800" cy="41878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vi-VN" smtClean="0"/>
              <a:t>Simplifies the process of analyzing data by generation of graphs.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vi-VN" smtClean="0"/>
              <a:t>Accelerates the process of computing complex calculation.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vi-VN" smtClean="0"/>
              <a:t>Displays data easily based on the search criteria.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vi-VN" smtClean="0"/>
              <a:t>Displays data easily using various charts and graphs.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vi-VN" smtClean="0"/>
              <a:t>Format Data easily.</a:t>
            </a:r>
            <a:endParaRPr lang="vi-VN" altLang="vi-VN" smtClean="0"/>
          </a:p>
          <a:p>
            <a:endParaRPr lang="en-US" altLang="vi-VN" smtClean="0"/>
          </a:p>
          <a:p>
            <a:endParaRPr lang="en-US" altLang="vi-VN" smtClean="0"/>
          </a:p>
          <a:p>
            <a:endParaRPr lang="vi-VN" altLang="vi-VN" smtClean="0"/>
          </a:p>
        </p:txBody>
      </p:sp>
      <p:pic>
        <p:nvPicPr>
          <p:cNvPr id="8196" name="Content Placeholder 3" descr="PPT4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343400" y="3810000"/>
            <a:ext cx="3810000" cy="272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020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Features of Crystal Report</a:t>
            </a:r>
          </a:p>
        </p:txBody>
      </p:sp>
      <p:pic>
        <p:nvPicPr>
          <p:cNvPr id="9219" name="Content Placeholder 3" descr="PPT57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9400" y="1524000"/>
            <a:ext cx="6324600" cy="1792288"/>
          </a:xfrm>
        </p:spPr>
      </p:pic>
      <p:pic>
        <p:nvPicPr>
          <p:cNvPr id="9220" name="Picture 4" descr="PPT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235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PPT5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10000"/>
            <a:ext cx="7010400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 descr="PPT5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76600"/>
            <a:ext cx="340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 descr="PPT5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257800"/>
            <a:ext cx="6553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8" descr="PPT5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724400"/>
            <a:ext cx="59499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094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Objectives</a:t>
            </a:r>
            <a:endParaRPr lang="vi-VN" altLang="vi-VN" smtClean="0"/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6F53C7-3B3D-4028-B443-867035AB4328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pic>
        <p:nvPicPr>
          <p:cNvPr id="7" name="Content Placeholder 3" descr="PPT45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00888" y="3389313"/>
            <a:ext cx="2043112" cy="1714500"/>
          </a:xfrm>
        </p:spPr>
      </p:pic>
      <p:pic>
        <p:nvPicPr>
          <p:cNvPr id="6147" name="Picture 3" descr="PPT6DF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1371601"/>
            <a:ext cx="3340100" cy="199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 descr="PPTA2E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1269287"/>
            <a:ext cx="2149763" cy="190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PPT4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01" y="3507660"/>
            <a:ext cx="4490799" cy="1443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PPTC91C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5050307"/>
            <a:ext cx="3187700" cy="1256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PPT5719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88"/>
          <a:stretch/>
        </p:blipFill>
        <p:spPr bwMode="auto">
          <a:xfrm>
            <a:off x="5930900" y="5334000"/>
            <a:ext cx="2061231" cy="972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Features of Crystal Report</a:t>
            </a:r>
          </a:p>
        </p:txBody>
      </p:sp>
      <p:pic>
        <p:nvPicPr>
          <p:cNvPr id="10243" name="Content Placeholder 3" descr="PPT60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9400" y="1295400"/>
            <a:ext cx="6324600" cy="1908175"/>
          </a:xfrm>
        </p:spPr>
      </p:pic>
      <p:pic>
        <p:nvPicPr>
          <p:cNvPr id="10244" name="Picture 4" descr="PPT6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30480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 descr="PPT6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657600"/>
            <a:ext cx="67818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 descr="PPT6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00400"/>
            <a:ext cx="19812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 descr="PPT6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638800"/>
            <a:ext cx="74676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8" descr="PPT67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105400"/>
            <a:ext cx="1905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0522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Crystal Report Creation Wizard</a:t>
            </a:r>
          </a:p>
        </p:txBody>
      </p:sp>
      <p:pic>
        <p:nvPicPr>
          <p:cNvPr id="11267" name="Content Placeholder 3" descr="PPT6A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62600" y="1524000"/>
            <a:ext cx="3581400" cy="4564063"/>
          </a:xfrm>
        </p:spPr>
      </p:pic>
      <p:sp>
        <p:nvSpPr>
          <p:cNvPr id="11268" name="TextBox 8"/>
          <p:cNvSpPr txBox="1">
            <a:spLocks noChangeArrowheads="1"/>
          </p:cNvSpPr>
          <p:nvPr/>
        </p:nvSpPr>
        <p:spPr bwMode="auto">
          <a:xfrm>
            <a:off x="457200" y="1447800"/>
            <a:ext cx="46482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vi-VN"/>
              <a:t> </a:t>
            </a:r>
            <a:r>
              <a:rPr lang="en-US" altLang="vi-VN" sz="2400"/>
              <a:t>Guide you to choose a data source and link to the tables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vi-VN" sz="2400"/>
              <a:t> It also guides you to sum up the totals, sort data, create charts and select records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vi-VN" sz="2400">
                <a:solidFill>
                  <a:srgbClr val="C00000"/>
                </a:solidFill>
              </a:rPr>
              <a:t> Standard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vi-VN" sz="2400">
                <a:solidFill>
                  <a:srgbClr val="C00000"/>
                </a:solidFill>
              </a:rPr>
              <a:t> Cross-Tab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vi-VN" sz="2400">
                <a:solidFill>
                  <a:srgbClr val="C00000"/>
                </a:solidFill>
              </a:rPr>
              <a:t> Mail Label</a:t>
            </a:r>
          </a:p>
          <a:p>
            <a:endParaRPr lang="en-US" altLang="vi-VN" sz="2400">
              <a:solidFill>
                <a:srgbClr val="C00000"/>
              </a:solidFill>
            </a:endParaRPr>
          </a:p>
          <a:p>
            <a:r>
              <a:rPr lang="en-US" altLang="vi-VN" sz="2400"/>
              <a:t>- Mailing Labels Report Creation Wizard guides you to create a report that prints on a mailing label.</a:t>
            </a:r>
            <a:endParaRPr lang="vi-VN" altLang="vi-VN" sz="2400"/>
          </a:p>
        </p:txBody>
      </p:sp>
    </p:spTree>
    <p:extLst>
      <p:ext uri="{BB962C8B-B14F-4D97-AF65-F5344CB8AC3E}">
        <p14:creationId xmlns:p14="http://schemas.microsoft.com/office/powerpoint/2010/main" val="1048003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Step to create</a:t>
            </a:r>
          </a:p>
        </p:txBody>
      </p:sp>
      <p:pic>
        <p:nvPicPr>
          <p:cNvPr id="12291" name="Content Placeholder 3" descr="PPT73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05600" y="1295400"/>
            <a:ext cx="2438400" cy="5386388"/>
          </a:xfrm>
        </p:spPr>
      </p:pic>
      <p:pic>
        <p:nvPicPr>
          <p:cNvPr id="12292" name="Picture 4" descr="PPT7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5562600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6" descr="PPT7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14600"/>
            <a:ext cx="6024563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7" descr="PPT7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67200"/>
            <a:ext cx="59705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8" descr="PPT7B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029200"/>
            <a:ext cx="59436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445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Create Crystal Report using ADO.Net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447800"/>
            <a:ext cx="8458200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/>
              <a:t>CrystalReportViewer   </a:t>
            </a:r>
            <a:r>
              <a:rPr lang="en-US" sz="2400">
                <a:solidFill>
                  <a:srgbClr val="FFC000"/>
                </a:solidFill>
              </a:rPr>
              <a:t>cvrEmployee</a:t>
            </a:r>
            <a:r>
              <a:rPr lang="en-US" sz="2400"/>
              <a:t> = new CrystalReportViewer();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/>
              <a:t>SqlDataAdapter </a:t>
            </a:r>
            <a:r>
              <a:rPr lang="en-US" sz="2400">
                <a:solidFill>
                  <a:srgbClr val="FFC000"/>
                </a:solidFill>
              </a:rPr>
              <a:t>sqlda</a:t>
            </a:r>
            <a:r>
              <a:rPr lang="en-US" sz="2400"/>
              <a:t> = new  SqlDataAdapter(“Select * from Employees” , con);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>
                <a:solidFill>
                  <a:srgbClr val="FF66CC"/>
                </a:solidFill>
              </a:rPr>
              <a:t>ReportDocument</a:t>
            </a:r>
            <a:r>
              <a:rPr lang="en-US" sz="2400"/>
              <a:t>  </a:t>
            </a:r>
            <a:r>
              <a:rPr lang="en-US" sz="2400">
                <a:solidFill>
                  <a:srgbClr val="FFC000"/>
                </a:solidFill>
              </a:rPr>
              <a:t>rdReport</a:t>
            </a:r>
            <a:r>
              <a:rPr lang="en-US" sz="2400"/>
              <a:t> =  new  ReportDocument();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/>
              <a:t>rdReport.Load(“D:/Employee.rpt”);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/>
              <a:t>DataSet  </a:t>
            </a:r>
            <a:r>
              <a:rPr lang="en-US" sz="2400">
                <a:solidFill>
                  <a:srgbClr val="FFC000"/>
                </a:solidFill>
              </a:rPr>
              <a:t>ds</a:t>
            </a:r>
            <a:r>
              <a:rPr lang="en-US" sz="2400"/>
              <a:t> = new  DataSet();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/>
              <a:t>sqlda.Fill(ds , “Employees”);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/>
              <a:t>rdReport.SetDataSource(ds);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/>
              <a:t>cvrEmployee.ReportSource  = rdReport;</a:t>
            </a:r>
            <a:endParaRPr lang="vi-VN" sz="2400"/>
          </a:p>
        </p:txBody>
      </p:sp>
    </p:spTree>
    <p:extLst>
      <p:ext uri="{BB962C8B-B14F-4D97-AF65-F5344CB8AC3E}">
        <p14:creationId xmlns:p14="http://schemas.microsoft.com/office/powerpoint/2010/main" val="3674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Binding Report – Passing Params</a:t>
            </a:r>
          </a:p>
        </p:txBody>
      </p:sp>
      <p:pic>
        <p:nvPicPr>
          <p:cNvPr id="14339" name="Content Placeholder 3" descr="PPT82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81600" y="1905000"/>
            <a:ext cx="3962400" cy="3340100"/>
          </a:xfrm>
        </p:spPr>
      </p:pic>
      <p:sp>
        <p:nvSpPr>
          <p:cNvPr id="14340" name="TextBox 5"/>
          <p:cNvSpPr txBox="1">
            <a:spLocks noChangeArrowheads="1"/>
          </p:cNvSpPr>
          <p:nvPr/>
        </p:nvSpPr>
        <p:spPr bwMode="auto">
          <a:xfrm>
            <a:off x="685800" y="1676400"/>
            <a:ext cx="38862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vi-VN" sz="2400"/>
              <a:t> Binding report to the application by using CrystalReportViewer control.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vi-VN" sz="2400"/>
              <a:t> Passing a parameter on a database field allows the user to specify values for that field to filter the records.</a:t>
            </a:r>
          </a:p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586509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Sorting filed at runtime</a:t>
            </a:r>
          </a:p>
        </p:txBody>
      </p:sp>
      <p:pic>
        <p:nvPicPr>
          <p:cNvPr id="15364" name="Content Placeholder 3" descr="PPT17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29350" y="2362200"/>
            <a:ext cx="2914650" cy="2951163"/>
          </a:xfrm>
        </p:spPr>
      </p:pic>
      <p:sp>
        <p:nvSpPr>
          <p:cNvPr id="6" name="Rectangle 5"/>
          <p:cNvSpPr/>
          <p:nvPr/>
        </p:nvSpPr>
        <p:spPr>
          <a:xfrm>
            <a:off x="457200" y="1295400"/>
            <a:ext cx="6096000" cy="495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CrystalReportViewer   </a:t>
            </a:r>
            <a:r>
              <a:rPr lang="en-US">
                <a:solidFill>
                  <a:srgbClr val="FFC000"/>
                </a:solidFill>
              </a:rPr>
              <a:t>cvrEmployee</a:t>
            </a:r>
            <a:r>
              <a:rPr lang="en-US"/>
              <a:t> = new CrystalReportViewer();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SqlDataAdapter </a:t>
            </a:r>
            <a:r>
              <a:rPr lang="en-US">
                <a:solidFill>
                  <a:srgbClr val="FFC000"/>
                </a:solidFill>
              </a:rPr>
              <a:t>sqlda</a:t>
            </a:r>
            <a:r>
              <a:rPr lang="en-US"/>
              <a:t> = new  SqlDataAdapter(“Select * from Employees” , con);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rgbClr val="FF66CC"/>
                </a:solidFill>
              </a:rPr>
              <a:t>ReportDocument</a:t>
            </a:r>
            <a:r>
              <a:rPr lang="en-US"/>
              <a:t>  </a:t>
            </a:r>
            <a:r>
              <a:rPr lang="en-US">
                <a:solidFill>
                  <a:srgbClr val="FFC000"/>
                </a:solidFill>
              </a:rPr>
              <a:t>rdReport</a:t>
            </a:r>
            <a:r>
              <a:rPr lang="en-US"/>
              <a:t> =  new  ReportDocument();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rdReport.Load(“D:/Employee.rpt”);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DataSet  </a:t>
            </a:r>
            <a:r>
              <a:rPr lang="en-US">
                <a:solidFill>
                  <a:srgbClr val="FFC000"/>
                </a:solidFill>
              </a:rPr>
              <a:t>ds</a:t>
            </a:r>
            <a:r>
              <a:rPr lang="en-US"/>
              <a:t> = new  DataSet();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sqlda.Fill(ds , “Employees”);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rdReport.SetDataSource(ds);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cvrEmployee.ReportSource  = rdReport;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FieldDefinition  fdCountry  = rdReport.Database.Tables[0].Fields[“Country”];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rdReport.DataDefinition.SortFields[0].Field =  fdCountry;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rdReport.DataDefinition.SortFields[0].SortDirection = CrystalDecisions.Shared.SortDirection.DescendingOrder;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8967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5" descr="PPT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74517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Report Viewer control</a:t>
            </a:r>
          </a:p>
        </p:txBody>
      </p:sp>
      <p:pic>
        <p:nvPicPr>
          <p:cNvPr id="16388" name="Content Placeholder 3" descr="PPT23.png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96150" y="3962400"/>
            <a:ext cx="1847850" cy="2730500"/>
          </a:xfrm>
        </p:spPr>
      </p:pic>
      <p:pic>
        <p:nvPicPr>
          <p:cNvPr id="16389" name="Picture 4" descr="PPT2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75438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48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 descr="PPT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19400"/>
            <a:ext cx="59404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Binding Report</a:t>
            </a:r>
          </a:p>
        </p:txBody>
      </p:sp>
      <p:pic>
        <p:nvPicPr>
          <p:cNvPr id="17412" name="Content Placeholder 3" descr="PPT2B.png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7800" y="2514600"/>
            <a:ext cx="3886200" cy="1949450"/>
          </a:xfrm>
        </p:spPr>
      </p:pic>
      <p:pic>
        <p:nvPicPr>
          <p:cNvPr id="17413" name="Picture 4" descr="PPT2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661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7015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ReportDocument object model</a:t>
            </a:r>
          </a:p>
        </p:txBody>
      </p:sp>
      <p:pic>
        <p:nvPicPr>
          <p:cNvPr id="18435" name="Content Placeholder 3" descr="PPT4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08800" y="1752600"/>
            <a:ext cx="2235200" cy="3505200"/>
          </a:xfrm>
        </p:spPr>
      </p:pic>
      <p:sp>
        <p:nvSpPr>
          <p:cNvPr id="18436" name="TextBox 5"/>
          <p:cNvSpPr txBox="1">
            <a:spLocks noChangeArrowheads="1"/>
          </p:cNvSpPr>
          <p:nvPr/>
        </p:nvSpPr>
        <p:spPr bwMode="auto">
          <a:xfrm>
            <a:off x="457200" y="1676400"/>
            <a:ext cx="57150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vi-VN" sz="2400"/>
              <a:t> Is a powerfull and flexible model to handle the report at runtime.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vi-VN" sz="2400"/>
              <a:t> It provides many built-in class in different namespaces that are use to create , update and save report at runtime.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vi-VN" sz="2400"/>
              <a:t> One of the most important class in this model is the </a:t>
            </a:r>
            <a:r>
              <a:rPr lang="en-US" altLang="vi-VN" sz="2400">
                <a:solidFill>
                  <a:srgbClr val="C00000"/>
                </a:solidFill>
              </a:rPr>
              <a:t>ReportDocument</a:t>
            </a:r>
            <a:r>
              <a:rPr lang="en-US" altLang="vi-VN" sz="2400"/>
              <a:t> class.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vi-VN" sz="2400"/>
              <a:t> This class exits in the </a:t>
            </a:r>
            <a:r>
              <a:rPr lang="en-US" altLang="vi-VN" sz="2400">
                <a:solidFill>
                  <a:srgbClr val="C00000"/>
                </a:solidFill>
              </a:rPr>
              <a:t>CrystalDecisions.CrystalReport.Engine</a:t>
            </a:r>
            <a:r>
              <a:rPr lang="en-US" altLang="vi-VN" sz="2400"/>
              <a:t> namespace</a:t>
            </a:r>
            <a:endParaRPr lang="vi-VN" altLang="vi-VN" sz="2400"/>
          </a:p>
        </p:txBody>
      </p:sp>
    </p:spTree>
    <p:extLst>
      <p:ext uri="{BB962C8B-B14F-4D97-AF65-F5344CB8AC3E}">
        <p14:creationId xmlns:p14="http://schemas.microsoft.com/office/powerpoint/2010/main" val="4218363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Purpose and Format</a:t>
            </a:r>
          </a:p>
        </p:txBody>
      </p:sp>
      <p:pic>
        <p:nvPicPr>
          <p:cNvPr id="19459" name="Content Placeholder 3" descr="PPT47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00688" y="1447800"/>
            <a:ext cx="3643312" cy="4500563"/>
          </a:xfrm>
        </p:spPr>
      </p:pic>
      <p:pic>
        <p:nvPicPr>
          <p:cNvPr id="19460" name="Picture 4" descr="PPT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52101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3338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GDI+ class</a:t>
            </a:r>
            <a:endParaRPr lang="vi-VN" altLang="vi-VN" smtClean="0"/>
          </a:p>
        </p:txBody>
      </p:sp>
      <p:sp>
        <p:nvSpPr>
          <p:cNvPr id="7174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FE6121-5A6D-4680-BB20-9FB609AD829F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pic>
        <p:nvPicPr>
          <p:cNvPr id="7172" name="Content Placeholder 7" descr="PPT946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24625" y="1371600"/>
            <a:ext cx="2619375" cy="4981575"/>
          </a:xfrm>
        </p:spPr>
      </p:pic>
      <p:pic>
        <p:nvPicPr>
          <p:cNvPr id="7171" name="Picture 5" descr="PPTD4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4648200" cy="291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Box 8"/>
          <p:cNvSpPr txBox="1">
            <a:spLocks noChangeArrowheads="1"/>
          </p:cNvSpPr>
          <p:nvPr/>
        </p:nvSpPr>
        <p:spPr bwMode="auto">
          <a:xfrm>
            <a:off x="838200" y="4724400"/>
            <a:ext cx="4953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vi-VN" sz="180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vi-VN">
                <a:solidFill>
                  <a:schemeClr val="tx1"/>
                </a:solidFill>
              </a:rPr>
              <a:t> Create and render Graphic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vi-VN">
                <a:solidFill>
                  <a:schemeClr val="tx1"/>
                </a:solidFill>
              </a:rPr>
              <a:t> Display information on the computer screen, printer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Exporting  a Report</a:t>
            </a:r>
          </a:p>
        </p:txBody>
      </p:sp>
      <p:pic>
        <p:nvPicPr>
          <p:cNvPr id="20483" name="Content Placeholder 3" descr="PPT4C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352800"/>
            <a:ext cx="4495800" cy="3290888"/>
          </a:xfrm>
        </p:spPr>
      </p:pic>
      <p:sp>
        <p:nvSpPr>
          <p:cNvPr id="20484" name="TextBox 5"/>
          <p:cNvSpPr txBox="1">
            <a:spLocks noChangeArrowheads="1"/>
          </p:cNvSpPr>
          <p:nvPr/>
        </p:nvSpPr>
        <p:spPr bwMode="auto">
          <a:xfrm>
            <a:off x="838200" y="1219200"/>
            <a:ext cx="7620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-"/>
            </a:pPr>
            <a:r>
              <a:rPr lang="en-US" altLang="vi-VN"/>
              <a:t> </a:t>
            </a:r>
            <a:r>
              <a:rPr lang="en-US" altLang="vi-VN" sz="2400"/>
              <a:t>Using the </a:t>
            </a:r>
            <a:r>
              <a:rPr lang="en-US" altLang="vi-VN" sz="2400" b="1">
                <a:solidFill>
                  <a:srgbClr val="C00000"/>
                </a:solidFill>
              </a:rPr>
              <a:t>Export</a:t>
            </a:r>
            <a:r>
              <a:rPr lang="en-US" altLang="vi-VN" sz="2400"/>
              <a:t> button on the toolbar of CrystalReportViewer Control</a:t>
            </a:r>
          </a:p>
          <a:p>
            <a:pPr>
              <a:buFontTx/>
              <a:buChar char="-"/>
            </a:pPr>
            <a:r>
              <a:rPr lang="en-US" altLang="vi-VN" sz="2400"/>
              <a:t> Using the </a:t>
            </a:r>
            <a:r>
              <a:rPr lang="en-US" altLang="vi-VN" sz="2400">
                <a:solidFill>
                  <a:srgbClr val="C00000"/>
                </a:solidFill>
              </a:rPr>
              <a:t>ExportReport() </a:t>
            </a:r>
            <a:r>
              <a:rPr lang="en-US" altLang="vi-VN" sz="2400"/>
              <a:t>method of CrystalReportViewer class. This method invokes the </a:t>
            </a:r>
            <a:r>
              <a:rPr lang="en-US" altLang="vi-VN" sz="2400">
                <a:solidFill>
                  <a:srgbClr val="C00000"/>
                </a:solidFill>
              </a:rPr>
              <a:t>Export Report DialogBox </a:t>
            </a:r>
            <a:r>
              <a:rPr lang="en-US" altLang="vi-VN" sz="2400"/>
              <a:t>as bellow :</a:t>
            </a:r>
            <a:endParaRPr lang="vi-VN" altLang="vi-VN" sz="2400"/>
          </a:p>
        </p:txBody>
      </p:sp>
    </p:spTree>
    <p:extLst>
      <p:ext uri="{BB962C8B-B14F-4D97-AF65-F5344CB8AC3E}">
        <p14:creationId xmlns:p14="http://schemas.microsoft.com/office/powerpoint/2010/main" val="1001527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Printing</a:t>
            </a:r>
            <a:endParaRPr lang="vi-VN" altLang="vi-VN" dirty="0" smtClean="0"/>
          </a:p>
        </p:txBody>
      </p:sp>
      <p:pic>
        <p:nvPicPr>
          <p:cNvPr id="7171" name="Picture 3" descr="PPT8C4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5181600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 descr="PPTA09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19200"/>
            <a:ext cx="3124200" cy="432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880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Step to Print</a:t>
            </a:r>
            <a:endParaRPr lang="vi-VN" altLang="vi-VN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4294967295"/>
          </p:nvPr>
        </p:nvSpPr>
        <p:spPr>
          <a:xfrm>
            <a:off x="0" y="1371600"/>
            <a:ext cx="4572000" cy="4876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vi-VN" smtClean="0"/>
              <a:t>Must have </a:t>
            </a:r>
            <a:r>
              <a:rPr lang="en-US" altLang="vi-VN" b="1" smtClean="0">
                <a:solidFill>
                  <a:srgbClr val="C00000"/>
                </a:solidFill>
              </a:rPr>
              <a:t>PrintDocument</a:t>
            </a:r>
            <a:r>
              <a:rPr lang="en-US" altLang="vi-VN" smtClean="0"/>
              <a:t> object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vi-VN" smtClean="0"/>
              <a:t>Invoke the </a:t>
            </a:r>
            <a:r>
              <a:rPr lang="en-US" altLang="vi-VN" b="1" smtClean="0">
                <a:solidFill>
                  <a:srgbClr val="C00000"/>
                </a:solidFill>
              </a:rPr>
              <a:t>Print() </a:t>
            </a:r>
            <a:r>
              <a:rPr lang="en-US" altLang="vi-VN" smtClean="0"/>
              <a:t>method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vi-VN" smtClean="0"/>
              <a:t>This will raise </a:t>
            </a:r>
            <a:r>
              <a:rPr lang="en-US" altLang="vi-VN" b="1" smtClean="0">
                <a:solidFill>
                  <a:srgbClr val="C00000"/>
                </a:solidFill>
              </a:rPr>
              <a:t>PrintPage</a:t>
            </a:r>
            <a:r>
              <a:rPr lang="en-US" altLang="vi-VN" smtClean="0"/>
              <a:t> event which takes an object </a:t>
            </a:r>
            <a:r>
              <a:rPr lang="en-US" altLang="vi-VN" b="1" smtClean="0">
                <a:solidFill>
                  <a:srgbClr val="C00000"/>
                </a:solidFill>
              </a:rPr>
              <a:t>PrintPageEventArgs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vi-VN" smtClean="0"/>
              <a:t>Pages Setting by </a:t>
            </a:r>
            <a:r>
              <a:rPr lang="en-US" altLang="vi-VN" b="1" smtClean="0">
                <a:solidFill>
                  <a:srgbClr val="C00000"/>
                </a:solidFill>
              </a:rPr>
              <a:t>PageSetupDialog</a:t>
            </a:r>
          </a:p>
          <a:p>
            <a:pPr eaLnBrk="1" hangingPunct="1"/>
            <a:endParaRPr lang="vi-VN" altLang="vi-VN" smtClean="0"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828800"/>
            <a:ext cx="351790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764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PrintDocument</a:t>
            </a:r>
            <a:endParaRPr lang="vi-VN" altLang="vi-VN" smtClean="0"/>
          </a:p>
        </p:txBody>
      </p:sp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838200" y="1219200"/>
            <a:ext cx="5257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vi-VN"/>
              <a:t>Provides ability to print documents : .txt , .pdf …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vi-VN"/>
              <a:t>Two main purpose : </a:t>
            </a:r>
          </a:p>
          <a:p>
            <a:pPr lvl="1" eaLnBrk="1" hangingPunct="1"/>
            <a:r>
              <a:rPr lang="en-US" altLang="vi-VN" b="1">
                <a:solidFill>
                  <a:srgbClr val="C00000"/>
                </a:solidFill>
              </a:rPr>
              <a:t>Single print job </a:t>
            </a:r>
          </a:p>
          <a:p>
            <a:pPr lvl="1" eaLnBrk="1" hangingPunct="1"/>
            <a:r>
              <a:rPr lang="en-US" altLang="vi-VN" b="1">
                <a:solidFill>
                  <a:srgbClr val="C00000"/>
                </a:solidFill>
              </a:rPr>
              <a:t>Complex print job</a:t>
            </a:r>
            <a:endParaRPr lang="vi-VN" altLang="vi-VN" b="1">
              <a:solidFill>
                <a:srgbClr val="C00000"/>
              </a:solidFill>
            </a:endParaRPr>
          </a:p>
        </p:txBody>
      </p:sp>
      <p:pic>
        <p:nvPicPr>
          <p:cNvPr id="9220" name="Picture 3" descr="PPT56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6754813" cy="242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PPTE6B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4953000"/>
            <a:ext cx="6705600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 descr="PPTB6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219200"/>
            <a:ext cx="165735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835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Method - Event</a:t>
            </a:r>
            <a:endParaRPr lang="vi-VN" altLang="vi-VN" smtClean="0"/>
          </a:p>
        </p:txBody>
      </p:sp>
      <p:pic>
        <p:nvPicPr>
          <p:cNvPr id="10243" name="Picture 4" descr="PPT620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66800"/>
            <a:ext cx="6858000" cy="328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5" descr="PPT2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419600"/>
            <a:ext cx="6715125" cy="231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96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PrintController class</a:t>
            </a:r>
            <a:endParaRPr lang="vi-VN" altLang="vi-VN" smtClean="0"/>
          </a:p>
        </p:txBody>
      </p:sp>
      <p:sp>
        <p:nvSpPr>
          <p:cNvPr id="11268" name="Content Placeholder 2"/>
          <p:cNvSpPr>
            <a:spLocks noGrp="1"/>
          </p:cNvSpPr>
          <p:nvPr>
            <p:ph idx="4294967295"/>
          </p:nvPr>
        </p:nvSpPr>
        <p:spPr>
          <a:xfrm>
            <a:off x="0" y="1371600"/>
            <a:ext cx="4114800" cy="3200400"/>
          </a:xfrm>
        </p:spPr>
        <p:txBody>
          <a:bodyPr/>
          <a:lstStyle/>
          <a:p>
            <a:pPr eaLnBrk="1" hangingPunct="1"/>
            <a:r>
              <a:rPr lang="en-US" altLang="vi-VN" smtClean="0"/>
              <a:t>Regulates printing process of PrinDocument</a:t>
            </a:r>
          </a:p>
          <a:p>
            <a:pPr eaLnBrk="1" hangingPunct="1"/>
            <a:r>
              <a:rPr lang="en-US" altLang="vi-VN" smtClean="0"/>
              <a:t>This class is abstract</a:t>
            </a:r>
          </a:p>
          <a:p>
            <a:pPr eaLnBrk="1" hangingPunct="1"/>
            <a:r>
              <a:rPr lang="en-US" altLang="vi-VN" smtClean="0"/>
              <a:t>Derived class : StandardPrintController , PreviewPrintController, PrintControllerWithStatusDialog</a:t>
            </a:r>
            <a:endParaRPr lang="vi-VN" altLang="vi-VN" smtClean="0"/>
          </a:p>
        </p:txBody>
      </p:sp>
      <p:pic>
        <p:nvPicPr>
          <p:cNvPr id="11267" name="Picture 3" descr="PPT7F4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43000"/>
            <a:ext cx="4470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 descr="PPTDC4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4724400"/>
            <a:ext cx="4135437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925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PrinterSettings class</a:t>
            </a:r>
            <a:endParaRPr lang="vi-VN" altLang="vi-VN" smtClean="0"/>
          </a:p>
        </p:txBody>
      </p:sp>
      <p:pic>
        <p:nvPicPr>
          <p:cNvPr id="12291" name="Picture 3" descr="PPTF1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143000"/>
            <a:ext cx="6176963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 descr="PPT5A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352800"/>
            <a:ext cx="6172200" cy="205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 descr="PPTCB3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486400"/>
            <a:ext cx="60896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TextBox 6"/>
          <p:cNvSpPr txBox="1">
            <a:spLocks noChangeArrowheads="1"/>
          </p:cNvSpPr>
          <p:nvPr/>
        </p:nvSpPr>
        <p:spPr bwMode="auto">
          <a:xfrm>
            <a:off x="304800" y="1524000"/>
            <a:ext cx="24384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Specifies how a document is printed, including the printer</a:t>
            </a:r>
          </a:p>
          <a:p>
            <a:pPr eaLnBrk="1" hangingPunct="1"/>
            <a:r>
              <a:rPr lang="en-US" altLang="vi-VN"/>
              <a:t>You can access this class by </a:t>
            </a:r>
            <a:r>
              <a:rPr lang="en-US" altLang="vi-VN">
                <a:solidFill>
                  <a:srgbClr val="C00000"/>
                </a:solidFill>
              </a:rPr>
              <a:t>PrintDocument.PrinterSettings</a:t>
            </a:r>
            <a:r>
              <a:rPr lang="en-US" altLang="vi-VN"/>
              <a:t> or </a:t>
            </a:r>
            <a:r>
              <a:rPr lang="en-US" altLang="vi-VN">
                <a:solidFill>
                  <a:srgbClr val="C00000"/>
                </a:solidFill>
              </a:rPr>
              <a:t>PageSettings.PrinterSettings</a:t>
            </a:r>
            <a:endParaRPr lang="vi-VN" altLang="vi-VN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33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Dialog Boxes and Component Controls</a:t>
            </a:r>
            <a:endParaRPr lang="vi-VN" altLang="vi-VN" smtClean="0"/>
          </a:p>
        </p:txBody>
      </p:sp>
      <p:pic>
        <p:nvPicPr>
          <p:cNvPr id="13315" name="Picture 3" descr="PPTF2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3124200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 descr="PPTFFB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138" y="1066800"/>
            <a:ext cx="5478462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048000" y="30480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8" name="Picture 7" descr="PPT8A4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341563"/>
            <a:ext cx="4829175" cy="1211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2971800" y="18288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20" name="Picture 11" descr="PPT2DA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648200"/>
            <a:ext cx="7172325" cy="199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rot="5400000">
            <a:off x="2057401" y="4191000"/>
            <a:ext cx="6096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81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Help in Application</a:t>
            </a:r>
            <a:endParaRPr lang="vi-VN" altLang="vi-VN" smtClean="0"/>
          </a:p>
        </p:txBody>
      </p:sp>
      <p:pic>
        <p:nvPicPr>
          <p:cNvPr id="14339" name="Picture 3" descr="PPTFC7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2090738" cy="254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 descr="PPT7E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143000"/>
            <a:ext cx="46482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 descr="PPTF5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733800"/>
            <a:ext cx="4953000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9600" y="3962400"/>
            <a:ext cx="2667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Help class : used to display content of .chm file</a:t>
            </a:r>
            <a:endParaRPr lang="vi-VN" sz="2000"/>
          </a:p>
        </p:txBody>
      </p:sp>
      <p:pic>
        <p:nvPicPr>
          <p:cNvPr id="14343" name="Picture 7" descr="PPTD97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5486400"/>
            <a:ext cx="574992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58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ShowHelp()  method - Software</a:t>
            </a:r>
            <a:endParaRPr lang="vi-VN" altLang="vi-VN" smtClean="0"/>
          </a:p>
        </p:txBody>
      </p:sp>
      <p:pic>
        <p:nvPicPr>
          <p:cNvPr id="15363" name="Picture 3" descr="PPT516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5" y="1295400"/>
            <a:ext cx="61468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457200" y="2590800"/>
            <a:ext cx="43434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vi-VN"/>
              <a:t> This method takes 3 parameters : control , “.chm” , and element need display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vi-VN"/>
              <a:t> Some option : </a:t>
            </a:r>
            <a:r>
              <a:rPr lang="en-US" altLang="vi-VN" b="1">
                <a:solidFill>
                  <a:srgbClr val="C00000"/>
                </a:solidFill>
              </a:rPr>
              <a:t>HelpNavigator.Index , HelpNavigator.TableOfContents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vi-VN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vi-VN"/>
              <a:t> There are many software to create .chm file … But </a:t>
            </a:r>
            <a:r>
              <a:rPr lang="en-US" altLang="vi-VN" b="1">
                <a:solidFill>
                  <a:srgbClr val="C00000"/>
                </a:solidFill>
              </a:rPr>
              <a:t>HTML Help WorkShop </a:t>
            </a:r>
            <a:r>
              <a:rPr lang="en-US" altLang="vi-VN"/>
              <a:t>is the software to be provided by Microsoft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vi-VN"/>
              <a:t> It helps to create .hhp file(help system) - .hhc (Table of Contents) and Index (.hhk) files.</a:t>
            </a:r>
            <a:endParaRPr lang="vi-VN" altLang="vi-VN"/>
          </a:p>
        </p:txBody>
      </p:sp>
      <p:pic>
        <p:nvPicPr>
          <p:cNvPr id="15365" name="Picture 5" descr="PPT8EE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888" y="2657475"/>
            <a:ext cx="3897312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211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Device Context – Graphics Objects</a:t>
            </a:r>
            <a:endParaRPr lang="vi-VN" altLang="vi-VN" smtClean="0"/>
          </a:p>
        </p:txBody>
      </p:sp>
      <p:sp>
        <p:nvSpPr>
          <p:cNvPr id="8199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A350A4-2589-42CA-9996-DBB037AB29AC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sp>
        <p:nvSpPr>
          <p:cNvPr id="8195" name="TextBox 5"/>
          <p:cNvSpPr txBox="1">
            <a:spLocks noChangeArrowheads="1"/>
          </p:cNvSpPr>
          <p:nvPr/>
        </p:nvSpPr>
        <p:spPr bwMode="auto">
          <a:xfrm>
            <a:off x="762000" y="1371600"/>
            <a:ext cx="6858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vi-VN" sz="1800">
                <a:solidFill>
                  <a:schemeClr val="tx1"/>
                </a:solidFill>
              </a:rPr>
              <a:t> Device Context is a DataStructure that contains information about different graphic objects 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vi-VN" sz="1800">
                <a:solidFill>
                  <a:schemeClr val="tx1"/>
                </a:solidFill>
              </a:rPr>
              <a:t>Pen, Brush …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vi-VN" sz="1800">
                <a:solidFill>
                  <a:schemeClr val="tx1"/>
                </a:solidFill>
              </a:rPr>
              <a:t> Draws Image, Graphics on any device</a:t>
            </a:r>
            <a:endParaRPr lang="vi-VN" altLang="vi-VN" sz="1800">
              <a:solidFill>
                <a:schemeClr val="tx1"/>
              </a:solidFill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838200" y="2971800"/>
            <a:ext cx="5202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vi-VN" sz="1800">
                <a:solidFill>
                  <a:schemeClr val="tx1"/>
                </a:solidFill>
              </a:rPr>
              <a:t> Graphics Objects : Pen ( draw lines ) , Brush …</a:t>
            </a:r>
            <a:endParaRPr lang="vi-VN" altLang="vi-VN" sz="1800">
              <a:solidFill>
                <a:schemeClr val="tx1"/>
              </a:solidFill>
            </a:endParaRPr>
          </a:p>
        </p:txBody>
      </p:sp>
      <p:pic>
        <p:nvPicPr>
          <p:cNvPr id="8197" name="Picture 7" descr="PPT15A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0"/>
            <a:ext cx="2971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8" descr="PPT8DF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808413"/>
            <a:ext cx="2390775" cy="241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Type of Help- Step to create .chm</a:t>
            </a:r>
            <a:endParaRPr lang="vi-VN" altLang="vi-VN" smtClean="0"/>
          </a:p>
        </p:txBody>
      </p:sp>
      <p:pic>
        <p:nvPicPr>
          <p:cNvPr id="16387" name="Picture 3" descr="PPTD6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7162800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 descr="PPTB4A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581400"/>
            <a:ext cx="5276850" cy="300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9" name="Picture 5" descr="PPTBA1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581400"/>
            <a:ext cx="2562225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92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HelpProvider Component</a:t>
            </a:r>
            <a:endParaRPr lang="vi-VN" altLang="vi-VN" smtClean="0"/>
          </a:p>
        </p:txBody>
      </p:sp>
      <p:pic>
        <p:nvPicPr>
          <p:cNvPr id="17411" name="Picture 3" descr="PPTF5B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066800"/>
            <a:ext cx="5880100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 descr="PPT5CB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971800"/>
            <a:ext cx="5867400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 descr="PPT751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425" y="5257800"/>
            <a:ext cx="58197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Box 6"/>
          <p:cNvSpPr txBox="1">
            <a:spLocks noChangeArrowheads="1"/>
          </p:cNvSpPr>
          <p:nvPr/>
        </p:nvSpPr>
        <p:spPr bwMode="auto">
          <a:xfrm>
            <a:off x="228600" y="1447800"/>
            <a:ext cx="28956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Link the help file to Application – Press F1 on control will invoke help file </a:t>
            </a:r>
          </a:p>
          <a:p>
            <a:pPr eaLnBrk="1" hangingPunct="1"/>
            <a:endParaRPr lang="en-US" altLang="vi-VN"/>
          </a:p>
          <a:p>
            <a:pPr eaLnBrk="1" hangingPunct="1"/>
            <a:endParaRPr lang="en-US" altLang="vi-VN"/>
          </a:p>
          <a:p>
            <a:pPr eaLnBrk="1" hangingPunct="1"/>
            <a:r>
              <a:rPr lang="en-US" altLang="vi-VN" i="1"/>
              <a:t>HelpProvider hp = new HelpProvider();</a:t>
            </a:r>
          </a:p>
          <a:p>
            <a:pPr eaLnBrk="1" hangingPunct="1"/>
            <a:r>
              <a:rPr lang="en-US" altLang="vi-VN" i="1"/>
              <a:t>hp.HelpNamespace = “C:/demo.chm”;</a:t>
            </a:r>
          </a:p>
          <a:p>
            <a:pPr eaLnBrk="1" hangingPunct="1"/>
            <a:r>
              <a:rPr lang="en-US" altLang="vi-VN" i="1"/>
              <a:t>hp.SetShowHelp(txtName , true);</a:t>
            </a:r>
          </a:p>
          <a:p>
            <a:pPr eaLnBrk="1" hangingPunct="1"/>
            <a:endParaRPr lang="vi-VN" altLang="vi-VN"/>
          </a:p>
        </p:txBody>
      </p:sp>
      <p:pic>
        <p:nvPicPr>
          <p:cNvPr id="17415" name="Picture 8" descr="PPT96E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95800"/>
            <a:ext cx="963613" cy="221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742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HelpButton property - Form</a:t>
            </a:r>
            <a:endParaRPr lang="vi-VN" altLang="vi-VN" smtClean="0"/>
          </a:p>
        </p:txBody>
      </p:sp>
      <p:pic>
        <p:nvPicPr>
          <p:cNvPr id="18435" name="Picture 3" descr="PPT44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143000"/>
            <a:ext cx="20955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 descr="PPTC2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5846763" cy="1114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7" name="Picture 5" descr="PPTB46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43200"/>
            <a:ext cx="72009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69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ToolTip</a:t>
            </a:r>
            <a:endParaRPr lang="vi-VN" altLang="vi-VN" smtClean="0"/>
          </a:p>
        </p:txBody>
      </p:sp>
      <p:pic>
        <p:nvPicPr>
          <p:cNvPr id="19459" name="Picture 3" descr="PPTD8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0" y="1219200"/>
            <a:ext cx="6089650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 descr="PPT5F9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756025"/>
            <a:ext cx="6019800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 descr="PPT799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5334000"/>
            <a:ext cx="61722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 descr="PPT120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165225"/>
            <a:ext cx="1676400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1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Method and Event</a:t>
            </a:r>
            <a:endParaRPr lang="vi-VN" altLang="vi-VN" smtClean="0"/>
          </a:p>
        </p:txBody>
      </p:sp>
      <p:pic>
        <p:nvPicPr>
          <p:cNvPr id="20483" name="Picture 3" descr="PPT932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19200"/>
            <a:ext cx="6105525" cy="309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 descr="PPTB08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548188"/>
            <a:ext cx="6184900" cy="194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737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Graphics Object</a:t>
            </a:r>
            <a:endParaRPr lang="vi-VN" altLang="vi-VN" smtClean="0"/>
          </a:p>
        </p:txBody>
      </p:sp>
      <p:sp>
        <p:nvSpPr>
          <p:cNvPr id="922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9ED240-B114-4A32-96C9-4E2ADEACC321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pic>
        <p:nvPicPr>
          <p:cNvPr id="9219" name="Picture 4" descr="PPTE3F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84860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Box 5"/>
          <p:cNvSpPr txBox="1">
            <a:spLocks noChangeArrowheads="1"/>
          </p:cNvSpPr>
          <p:nvPr/>
        </p:nvSpPr>
        <p:spPr bwMode="auto">
          <a:xfrm>
            <a:off x="1295400" y="1371600"/>
            <a:ext cx="400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1800">
                <a:solidFill>
                  <a:schemeClr val="tx1"/>
                </a:solidFill>
              </a:rPr>
              <a:t>To Draw various object on any device</a:t>
            </a:r>
            <a:endParaRPr lang="vi-VN" altLang="vi-VN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Graphics Object</a:t>
            </a:r>
            <a:endParaRPr lang="vi-VN" altLang="vi-VN" smtClean="0"/>
          </a:p>
        </p:txBody>
      </p:sp>
      <p:sp>
        <p:nvSpPr>
          <p:cNvPr id="1024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7BBDC0-0E64-410E-8BBA-E8B8505CC547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pic>
        <p:nvPicPr>
          <p:cNvPr id="10243" name="Picture 3" descr="PPT3B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965450"/>
            <a:ext cx="5072063" cy="370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 descr="PPTF2D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1219200"/>
            <a:ext cx="7115175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Method</a:t>
            </a:r>
            <a:endParaRPr lang="vi-VN" altLang="vi-VN" smtClean="0"/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4A1030-CD44-41D9-96D3-25F3609A2842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pic>
        <p:nvPicPr>
          <p:cNvPr id="11268" name="Picture 4" descr="PPTF29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24113"/>
            <a:ext cx="6248400" cy="443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Box 5"/>
          <p:cNvSpPr txBox="1">
            <a:spLocks noChangeArrowheads="1"/>
          </p:cNvSpPr>
          <p:nvPr/>
        </p:nvSpPr>
        <p:spPr bwMode="auto">
          <a:xfrm>
            <a:off x="5562600" y="1066800"/>
            <a:ext cx="28527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1800" b="1" u="sng">
                <a:solidFill>
                  <a:schemeClr val="tx1"/>
                </a:solidFill>
              </a:rPr>
              <a:t>Steps :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 sz="1800">
                <a:solidFill>
                  <a:schemeClr val="tx1"/>
                </a:solidFill>
              </a:rPr>
              <a:t> Get Graphics Object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 sz="1800">
                <a:solidFill>
                  <a:schemeClr val="tx1"/>
                </a:solidFill>
              </a:rPr>
              <a:t> Make a Pen object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 sz="1800">
                <a:solidFill>
                  <a:schemeClr val="tx1"/>
                </a:solidFill>
              </a:rPr>
              <a:t> Call DrawXXX method</a:t>
            </a:r>
            <a:endParaRPr lang="vi-VN" altLang="vi-VN" sz="1800">
              <a:solidFill>
                <a:schemeClr val="tx1"/>
              </a:solidFill>
            </a:endParaRPr>
          </a:p>
        </p:txBody>
      </p:sp>
      <p:pic>
        <p:nvPicPr>
          <p:cNvPr id="11270" name="Picture 6" descr="PPT2D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990600"/>
            <a:ext cx="336550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Color structure</a:t>
            </a:r>
            <a:endParaRPr lang="vi-VN" altLang="vi-VN" smtClean="0"/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A6B6CA-C9EC-4940-AD8C-AE46663FD647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pic>
        <p:nvPicPr>
          <p:cNvPr id="12292" name="Picture 4" descr="PPT60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38413"/>
            <a:ext cx="6019800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Box 6"/>
          <p:cNvSpPr txBox="1">
            <a:spLocks noChangeArrowheads="1"/>
          </p:cNvSpPr>
          <p:nvPr/>
        </p:nvSpPr>
        <p:spPr bwMode="auto">
          <a:xfrm>
            <a:off x="914400" y="1295400"/>
            <a:ext cx="6705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vi-VN" sz="1800">
                <a:solidFill>
                  <a:schemeClr val="tx1"/>
                </a:solidFill>
              </a:rPr>
              <a:t> Provided by the GDI+ to provide various Color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vi-VN" sz="1800">
                <a:solidFill>
                  <a:schemeClr val="tx1"/>
                </a:solidFill>
              </a:rPr>
              <a:t> This structure defines the alpha , red , green , blue value , which are the four primary components of the structure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vi-VN" sz="1800">
                <a:solidFill>
                  <a:schemeClr val="tx1"/>
                </a:solidFill>
              </a:rPr>
              <a:t> Alpha component </a:t>
            </a:r>
            <a:r>
              <a:rPr lang="en-US" altLang="vi-VN" sz="1800">
                <a:solidFill>
                  <a:schemeClr val="tx1"/>
                </a:solidFill>
                <a:sym typeface="Wingdings" panose="05000000000000000000" pitchFamily="2" charset="2"/>
              </a:rPr>
              <a:t> increase the transparency of the color.</a:t>
            </a:r>
            <a:endParaRPr lang="vi-VN" altLang="vi-VN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Color - Method</a:t>
            </a:r>
            <a:endParaRPr lang="vi-VN" altLang="vi-VN" smtClean="0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E92E5E-11BD-44EB-A5C3-37ED33377E72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pic>
        <p:nvPicPr>
          <p:cNvPr id="13316" name="Picture 4" descr="PPT5DD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43000"/>
            <a:ext cx="6731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 descr="PPTD79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00400"/>
            <a:ext cx="5810250" cy="325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h0.GioiThieuMonHoc">
  <a:themeElements>
    <a:clrScheme name="1_ms01_1 1">
      <a:dk1>
        <a:srgbClr val="1A1A70"/>
      </a:dk1>
      <a:lt1>
        <a:srgbClr val="FFFFFF"/>
      </a:lt1>
      <a:dk2>
        <a:srgbClr val="12449E"/>
      </a:dk2>
      <a:lt2>
        <a:srgbClr val="C0C0C0"/>
      </a:lt2>
      <a:accent1>
        <a:srgbClr val="3167D3"/>
      </a:accent1>
      <a:accent2>
        <a:srgbClr val="87A3E9"/>
      </a:accent2>
      <a:accent3>
        <a:srgbClr val="FFFFFF"/>
      </a:accent3>
      <a:accent4>
        <a:srgbClr val="14145F"/>
      </a:accent4>
      <a:accent5>
        <a:srgbClr val="ADB8E6"/>
      </a:accent5>
      <a:accent6>
        <a:srgbClr val="7A93D3"/>
      </a:accent6>
      <a:hlink>
        <a:srgbClr val="90B54D"/>
      </a:hlink>
      <a:folHlink>
        <a:srgbClr val="F6A23C"/>
      </a:folHlink>
    </a:clrScheme>
    <a:fontScheme name="1_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s01_1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s01_1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s01_1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Bai1_Basic Controls</Template>
  <TotalTime>508</TotalTime>
  <Words>998</Words>
  <Application>Microsoft Office PowerPoint</Application>
  <PresentationFormat>On-screen Show (4:3)</PresentationFormat>
  <Paragraphs>151</Paragraphs>
  <Slides>44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Wingdings</vt:lpstr>
      <vt:lpstr>Wingdings 2</vt:lpstr>
      <vt:lpstr>Ch0.GioiThieuMonHoc</vt:lpstr>
      <vt:lpstr>Bitmap Image</vt:lpstr>
      <vt:lpstr>Working with GDI+ Crystal Reports &amp; Printing</vt:lpstr>
      <vt:lpstr>Objectives</vt:lpstr>
      <vt:lpstr>GDI+ class</vt:lpstr>
      <vt:lpstr>Device Context – Graphics Objects</vt:lpstr>
      <vt:lpstr>Graphics Object</vt:lpstr>
      <vt:lpstr>Graphics Object</vt:lpstr>
      <vt:lpstr>Method</vt:lpstr>
      <vt:lpstr>Color structure</vt:lpstr>
      <vt:lpstr>Color - Method</vt:lpstr>
      <vt:lpstr>Pen class</vt:lpstr>
      <vt:lpstr>Brush class</vt:lpstr>
      <vt:lpstr>Font class</vt:lpstr>
      <vt:lpstr>Display Image</vt:lpstr>
      <vt:lpstr>Printing GDI+ Object</vt:lpstr>
      <vt:lpstr>Double Buffering</vt:lpstr>
      <vt:lpstr>How to</vt:lpstr>
      <vt:lpstr>Crystal Report</vt:lpstr>
      <vt:lpstr>Advantages of  Crystal Report</vt:lpstr>
      <vt:lpstr>Features of Crystal Report</vt:lpstr>
      <vt:lpstr>Features of Crystal Report</vt:lpstr>
      <vt:lpstr>Crystal Report Creation Wizard</vt:lpstr>
      <vt:lpstr>Step to create</vt:lpstr>
      <vt:lpstr>Create Crystal Report using ADO.Net</vt:lpstr>
      <vt:lpstr>Binding Report – Passing Params</vt:lpstr>
      <vt:lpstr>Sorting filed at runtime</vt:lpstr>
      <vt:lpstr>Report Viewer control</vt:lpstr>
      <vt:lpstr>Binding Report</vt:lpstr>
      <vt:lpstr>ReportDocument object model</vt:lpstr>
      <vt:lpstr>Purpose and Format</vt:lpstr>
      <vt:lpstr>Exporting  a Report</vt:lpstr>
      <vt:lpstr>Printing</vt:lpstr>
      <vt:lpstr>Step to Print</vt:lpstr>
      <vt:lpstr>PrintDocument</vt:lpstr>
      <vt:lpstr>Method - Event</vt:lpstr>
      <vt:lpstr>PrintController class</vt:lpstr>
      <vt:lpstr>PrinterSettings class</vt:lpstr>
      <vt:lpstr>Dialog Boxes and Component Controls</vt:lpstr>
      <vt:lpstr>Help in Application</vt:lpstr>
      <vt:lpstr>ShowHelp()  method - Software</vt:lpstr>
      <vt:lpstr>Type of Help- Step to create .chm</vt:lpstr>
      <vt:lpstr>HelpProvider Component</vt:lpstr>
      <vt:lpstr>HelpButton property - Form</vt:lpstr>
      <vt:lpstr>ToolTip</vt:lpstr>
      <vt:lpstr>Method and Event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 12 Custom controls</dc:title>
  <dc:creator>minhlg</dc:creator>
  <cp:lastModifiedBy>Admin</cp:lastModifiedBy>
  <cp:revision>110</cp:revision>
  <dcterms:created xsi:type="dcterms:W3CDTF">2008-08-06T03:56:07Z</dcterms:created>
  <dcterms:modified xsi:type="dcterms:W3CDTF">2017-05-26T08:20:30Z</dcterms:modified>
</cp:coreProperties>
</file>