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0"/>
  </p:notesMasterIdLst>
  <p:sldIdLst>
    <p:sldId id="256" r:id="rId2"/>
    <p:sldId id="257" r:id="rId3"/>
    <p:sldId id="289" r:id="rId4"/>
    <p:sldId id="291" r:id="rId5"/>
    <p:sldId id="292" r:id="rId6"/>
    <p:sldId id="293" r:id="rId7"/>
    <p:sldId id="294" r:id="rId8"/>
    <p:sldId id="295" r:id="rId9"/>
    <p:sldId id="296" r:id="rId10"/>
    <p:sldId id="298" r:id="rId11"/>
    <p:sldId id="302" r:id="rId12"/>
    <p:sldId id="297" r:id="rId13"/>
    <p:sldId id="299" r:id="rId14"/>
    <p:sldId id="300" r:id="rId15"/>
    <p:sldId id="301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4" r:id="rId37"/>
    <p:sldId id="325" r:id="rId38"/>
    <p:sldId id="326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48D10"/>
    <a:srgbClr val="FF8181"/>
    <a:srgbClr val="66FF66"/>
    <a:srgbClr val="0000FF"/>
    <a:srgbClr val="FF030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0" autoAdjust="0"/>
    <p:restoredTop sz="59232" autoAdjust="0"/>
  </p:normalViewPr>
  <p:slideViewPr>
    <p:cSldViewPr>
      <p:cViewPr varScale="1">
        <p:scale>
          <a:sx n="79" d="100"/>
          <a:sy n="79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409C615-0407-42A2-8815-1242FEE8E495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27601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62063" y="0"/>
            <a:ext cx="2362200" cy="495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vi-V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>
            <a:spLocks noChangeArrowheads="1"/>
          </p:cNvSpPr>
          <p:nvPr/>
        </p:nvSpPr>
        <p:spPr bwMode="gray">
          <a:xfrm>
            <a:off x="1276350" y="4941888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81113" y="4927600"/>
            <a:ext cx="2370137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81267F-35C2-4CFE-B7F6-A19C25201A9D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68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4D20C-BFF4-424D-858C-2DA96B9056F6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4268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E7E0A-5382-4DB4-88B5-65190A01637B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4809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 userDrawn="1"/>
        </p:nvGraphicFramePr>
        <p:xfrm>
          <a:off x="8215313" y="285750"/>
          <a:ext cx="8477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Bitmap Image" r:id="rId3" imgW="1380952" imgH="609524" progId="Paint.Picture">
                  <p:embed/>
                </p:oleObj>
              </mc:Choice>
              <mc:Fallback>
                <p:oleObj name="Bitmap Image" r:id="rId3" imgW="1380952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13" y="285750"/>
                        <a:ext cx="8477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76AA8-BA25-4939-AB80-09BD1C974792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5150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06F77-1519-4856-9CD2-29E774B9D525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00141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7DA1F-9DBE-4DFC-834C-A5CB00D57092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0715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CFB09-24EB-4365-AC05-2D57016FCE30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5277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3D6FB-26B8-4476-B96F-B6DC74162327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7304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FF6E7-4B6D-40FC-8737-7C2135343C88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1805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0A472-E75B-4DDD-BD92-70CD28AD0B22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1787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9AADF-44E8-4D63-87BC-C9D8DCE36184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2908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vi-VN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gray">
          <a:xfrm>
            <a:off x="0" y="1143000"/>
            <a:ext cx="228600" cy="57150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vi-V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gray">
          <a:xfrm>
            <a:off x="8686800" y="0"/>
            <a:ext cx="762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C1F195B-5656-4241-84C9-9DEBD985D941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4" grpId="0" animBg="1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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anose="05020102010507070707" pitchFamily="18" charset="2"/>
        <a:buChar char="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1FDF11-9C89-49C8-98E1-5AB143AFE8DB}" type="slidenum">
              <a:rPr lang="en-US" altLang="vi-V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vi-VN" sz="14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vi-VN" sz="3200" b="1" smtClean="0"/>
              <a:t>Transaction &amp; Remoting &amp; Networking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Transactions in ADO.NET</a:t>
            </a:r>
            <a:endParaRPr lang="vi-VN" altLang="vi-VN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646A65-FC45-45F4-BC64-105A69C69932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6148" name="Content Placeholder 1"/>
          <p:cNvSpPr>
            <a:spLocks noGrp="1"/>
          </p:cNvSpPr>
          <p:nvPr>
            <p:ph idx="4294967295"/>
          </p:nvPr>
        </p:nvSpPr>
        <p:spPr>
          <a:xfrm>
            <a:off x="0" y="1268413"/>
            <a:ext cx="8229600" cy="54864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  <a:defRPr/>
            </a:pPr>
            <a:r>
              <a:rPr lang="en-US" dirty="0" err="1" smtClean="0">
                <a:ea typeface="+mn-ea"/>
                <a:cs typeface="+mn-cs"/>
              </a:rPr>
              <a:t>System.Transactions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namespace makes the concept of transactional programming simple and </a:t>
            </a:r>
            <a:r>
              <a:rPr lang="en-US" dirty="0" err="1" smtClean="0">
                <a:ea typeface="+mn-ea"/>
                <a:cs typeface="+mn-cs"/>
              </a:rPr>
              <a:t>effcient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marL="0" lvl="1" indent="0">
              <a:buFont typeface="Wingdings 2" panose="05020102010507070707" pitchFamily="18" charset="2"/>
              <a:buNone/>
              <a:defRPr/>
            </a:pPr>
            <a:endParaRPr lang="en-US" dirty="0" smtClean="0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76463"/>
            <a:ext cx="5688013" cy="43926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Transactions in ADO.NET</a:t>
            </a:r>
            <a:endParaRPr lang="vi-VN" altLang="vi-VN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80D853-4155-4A57-9E93-52ABA53F0D43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6148" name="Content Placeholder 1"/>
          <p:cNvSpPr>
            <a:spLocks noGrp="1"/>
          </p:cNvSpPr>
          <p:nvPr>
            <p:ph idx="4294967295"/>
          </p:nvPr>
        </p:nvSpPr>
        <p:spPr>
          <a:xfrm>
            <a:off x="0" y="1196975"/>
            <a:ext cx="8229600" cy="54864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  <a:defRPr/>
            </a:pPr>
            <a:r>
              <a:rPr lang="en-US" dirty="0" smtClean="0">
                <a:ea typeface="+mn-ea"/>
                <a:cs typeface="+mn-cs"/>
              </a:rPr>
              <a:t>The Transaction class indicates a transaction.</a:t>
            </a:r>
          </a:p>
          <a:p>
            <a:pPr marL="342900" lvl="1" indent="-342900">
              <a:buFont typeface="Wingdings" pitchFamily="2" charset="2"/>
              <a:buChar char="v"/>
              <a:defRPr/>
            </a:pPr>
            <a:r>
              <a:rPr lang="en-US" dirty="0" smtClean="0">
                <a:ea typeface="+mn-ea"/>
                <a:cs typeface="+mn-cs"/>
              </a:rPr>
              <a:t>The </a:t>
            </a:r>
            <a:r>
              <a:rPr lang="en-US" dirty="0" err="1" smtClean="0">
                <a:ea typeface="+mn-ea"/>
                <a:cs typeface="+mn-cs"/>
              </a:rPr>
              <a:t>System.Transactions</a:t>
            </a:r>
            <a:r>
              <a:rPr lang="en-US" dirty="0" smtClean="0">
                <a:ea typeface="+mn-ea"/>
                <a:cs typeface="+mn-cs"/>
              </a:rPr>
              <a:t> namespace uses Transaction class to provide an explicit programming model.</a:t>
            </a:r>
          </a:p>
          <a:p>
            <a:pPr marL="0" lvl="1" indent="0">
              <a:buFont typeface="Wingdings 2" panose="05020102010507070707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marL="0" lvl="1" indent="0">
              <a:buFont typeface="Wingdings 2" panose="05020102010507070707" pitchFamily="18" charset="2"/>
              <a:buNone/>
              <a:defRPr/>
            </a:pPr>
            <a:endParaRPr lang="en-US" dirty="0" smtClean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20938"/>
            <a:ext cx="5113338" cy="432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Concurrency Control</a:t>
            </a:r>
            <a:endParaRPr lang="vi-VN" altLang="vi-VN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D7F9F0-D7F4-42A9-ADF3-B8E60B179F4E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6148" name="Content Placeholder 1"/>
          <p:cNvSpPr>
            <a:spLocks noGrp="1"/>
          </p:cNvSpPr>
          <p:nvPr>
            <p:ph idx="4294967295"/>
          </p:nvPr>
        </p:nvSpPr>
        <p:spPr>
          <a:xfrm>
            <a:off x="0" y="1268413"/>
            <a:ext cx="8229600" cy="54864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  <a:defRPr/>
            </a:pPr>
            <a:r>
              <a:rPr lang="en-US" dirty="0" smtClean="0">
                <a:ea typeface="+mn-ea"/>
                <a:cs typeface="+mn-cs"/>
              </a:rPr>
              <a:t>Situations may arise when the data is being modified by multiple users simultaneously . In order to avoid a single user’s modification from adversely affecting other’s modification, a process known as Concurrency control is developed </a:t>
            </a:r>
          </a:p>
          <a:p>
            <a:pPr marL="342900" lvl="1" indent="-342900">
              <a:buFont typeface="Wingdings" pitchFamily="2" charset="2"/>
              <a:buChar char="v"/>
              <a:defRPr/>
            </a:pPr>
            <a:r>
              <a:rPr lang="en-US" dirty="0" smtClean="0">
                <a:ea typeface="+mn-ea"/>
                <a:cs typeface="+mn-cs"/>
              </a:rPr>
              <a:t>The three common ways to manage concurrency in a database are :</a:t>
            </a:r>
          </a:p>
          <a:p>
            <a:pPr marL="742950" lvl="2" indent="-342900"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ea typeface="+mn-ea"/>
                <a:cs typeface="+mn-cs"/>
              </a:rPr>
              <a:t>Pessimistic Concurrency </a:t>
            </a:r>
          </a:p>
          <a:p>
            <a:pPr marL="742950" lvl="2" indent="-342900"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ea typeface="+mn-ea"/>
                <a:cs typeface="+mn-cs"/>
              </a:rPr>
              <a:t>Optimistic Concurrency</a:t>
            </a:r>
          </a:p>
          <a:p>
            <a:pPr marL="742950" lvl="2" indent="-342900"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ea typeface="+mn-ea"/>
                <a:cs typeface="+mn-cs"/>
              </a:rPr>
              <a:t>“Last-in-Wins”: is similar to Optimistic concurrency. The only difference being that the updates are not compared against the original records.</a:t>
            </a:r>
          </a:p>
          <a:p>
            <a:pPr marL="0" lvl="1" indent="0">
              <a:buFont typeface="Wingdings 2" panose="05020102010507070707" pitchFamily="18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Concurrency Control</a:t>
            </a:r>
            <a:endParaRPr lang="vi-VN" altLang="vi-VN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E94A1-AB1E-4C3B-B3E9-341CA73050CE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16113"/>
            <a:ext cx="6049962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Rectangle 1"/>
          <p:cNvSpPr>
            <a:spLocks noChangeArrowheads="1"/>
          </p:cNvSpPr>
          <p:nvPr/>
        </p:nvSpPr>
        <p:spPr bwMode="auto">
          <a:xfrm>
            <a:off x="250825" y="1333500"/>
            <a:ext cx="82089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74295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vi-VN" sz="1800">
                <a:solidFill>
                  <a:schemeClr val="tx1"/>
                </a:solidFill>
              </a:rPr>
              <a:t>Pessimistic Concurrency : a record is locked at the time the user begins the edit process on the record.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Concurrency Control</a:t>
            </a:r>
            <a:endParaRPr lang="vi-VN" altLang="vi-VN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47F103-2F3F-4CAC-8C9F-E320CC1FC2E4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33600"/>
            <a:ext cx="6264275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Rectangle 1"/>
          <p:cNvSpPr>
            <a:spLocks noChangeArrowheads="1"/>
          </p:cNvSpPr>
          <p:nvPr/>
        </p:nvSpPr>
        <p:spPr bwMode="auto">
          <a:xfrm>
            <a:off x="107950" y="1341438"/>
            <a:ext cx="8280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74295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vi-VN" sz="1800">
                <a:solidFill>
                  <a:schemeClr val="tx1"/>
                </a:solidFill>
              </a:rPr>
              <a:t>Optimistic Concurrency: a row is only locked during the update to the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Concurrency Control</a:t>
            </a:r>
            <a:endParaRPr lang="vi-VN" altLang="vi-VN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F65705-55C0-493D-894F-A9DE7669BE47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107950" y="1341438"/>
            <a:ext cx="8280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74295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vi-VN" sz="1800">
                <a:solidFill>
                  <a:schemeClr val="tx1"/>
                </a:solidFill>
              </a:rPr>
              <a:t>“Last-in-Wins”: is similar to Optimistic concurrency. The only difference being that the updates are not compared against the original records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33600"/>
            <a:ext cx="6264275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dirty="0" smtClean="0"/>
              <a:t>.NET </a:t>
            </a:r>
            <a:r>
              <a:rPr lang="en-US" altLang="vi-VN" dirty="0" err="1" smtClean="0"/>
              <a:t>Remoting</a:t>
            </a:r>
            <a:endParaRPr lang="vi-VN" alt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C07282-C33C-4801-A076-9F1ECF1B0BCD}" type="slidenum">
              <a:rPr lang="en-US" altLang="vi-VN">
                <a:solidFill>
                  <a:schemeClr val="accent1"/>
                </a:solidFill>
              </a:rPr>
              <a:pPr eaLnBrk="1" hangingPunct="1"/>
              <a:t>16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gray">
          <a:xfrm>
            <a:off x="107950" y="1196975"/>
            <a:ext cx="89281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Modern day application development revolves around the distributed computing approach.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Distributing computing approach involves dividing a large problem into many small parts which are solved by a number of computers 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.NET Remoting is a mechanism that provides developers with a framework for objects to interact with one another across application domains whether on same physical domain or over a network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vi-VN" altLang="vi-VN" sz="2400">
              <a:solidFill>
                <a:srgbClr val="000000"/>
              </a:solidFill>
            </a:endParaRPr>
          </a:p>
        </p:txBody>
      </p:sp>
      <p:pic>
        <p:nvPicPr>
          <p:cNvPr id="614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4337050"/>
            <a:ext cx="3725863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6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dirty="0" smtClean="0"/>
              <a:t>.NET </a:t>
            </a:r>
            <a:r>
              <a:rPr lang="en-US" altLang="vi-VN" dirty="0" err="1" smtClean="0"/>
              <a:t>Remoting</a:t>
            </a:r>
            <a:endParaRPr lang="vi-VN" altLang="vi-VN" dirty="0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DF8949-0FAA-4666-B100-F181AE2BF047}" type="slidenum">
              <a:rPr lang="en-US" altLang="vi-VN">
                <a:solidFill>
                  <a:schemeClr val="accent1"/>
                </a:solidFill>
              </a:rPr>
              <a:pPr eaLnBrk="1" hangingPunct="1"/>
              <a:t>17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7172" name="Content Placeholder 2"/>
          <p:cNvSpPr txBox="1">
            <a:spLocks/>
          </p:cNvSpPr>
          <p:nvPr/>
        </p:nvSpPr>
        <p:spPr bwMode="gray">
          <a:xfrm>
            <a:off x="107950" y="1196975"/>
            <a:ext cx="89281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An Application Domain is a logical and physical boundary that ensures one application cannot influence another application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A .NET application is comprised of one or more assemblies that run inside an application domain 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A application domain is a .NET equivalent of a process. A process is generally a running application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vi-VN" altLang="vi-VN" sz="2400">
              <a:solidFill>
                <a:srgbClr val="000000"/>
              </a:solidFill>
            </a:endParaRPr>
          </a:p>
        </p:txBody>
      </p:sp>
      <p:pic>
        <p:nvPicPr>
          <p:cNvPr id="717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746500"/>
            <a:ext cx="3024188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2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.NET Remoting Architecture</a:t>
            </a:r>
            <a:endParaRPr lang="vi-VN" altLang="vi-VN" smtClean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37690-FA18-4785-A04F-99C61BBC695D}" type="slidenum">
              <a:rPr lang="en-US" altLang="vi-VN">
                <a:solidFill>
                  <a:schemeClr val="accent1"/>
                </a:solidFill>
              </a:rPr>
              <a:pPr eaLnBrk="1" hangingPunct="1"/>
              <a:t>18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gray">
          <a:xfrm>
            <a:off x="107950" y="1196975"/>
            <a:ext cx="89281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Basically in remoting , a remoting server provides access to a remoting object which is accessed and used by client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The remoting client and server may be run in different processes on the same machine, or on two different mechines altogether as well these computers an access each other through a network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.NET Remoting use communication protocols such : HTTP and TCP( Tranfer Control Protocol/Internet Protocol) </a:t>
            </a:r>
            <a:endParaRPr lang="vi-VN" altLang="vi-VN" sz="2400">
              <a:solidFill>
                <a:srgbClr val="000000"/>
              </a:solidFill>
            </a:endParaRPr>
          </a:p>
        </p:txBody>
      </p:sp>
      <p:pic>
        <p:nvPicPr>
          <p:cNvPr id="81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508500"/>
            <a:ext cx="60483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5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Woking of the Remoting Process</a:t>
            </a:r>
            <a:endParaRPr lang="vi-VN" altLang="vi-VN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C7803C-5C5D-4BE1-9FA0-22749BC9201A}" type="slidenum">
              <a:rPr lang="en-US" altLang="vi-VN">
                <a:solidFill>
                  <a:schemeClr val="accent1"/>
                </a:solidFill>
              </a:rPr>
              <a:pPr eaLnBrk="1" hangingPunct="1"/>
              <a:t>19</a:t>
            </a:fld>
            <a:endParaRPr lang="en-US" altLang="vi-VN">
              <a:solidFill>
                <a:schemeClr val="accent1"/>
              </a:solidFill>
            </a:endParaRPr>
          </a:p>
        </p:txBody>
      </p:sp>
      <p:pic>
        <p:nvPicPr>
          <p:cNvPr id="922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8713788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2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Objectives</a:t>
            </a:r>
            <a:endParaRPr lang="vi-VN" altLang="vi-VN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CEC7B1-246B-4803-9663-126BE2A17463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4294967295"/>
          </p:nvPr>
        </p:nvSpPr>
        <p:spPr>
          <a:xfrm>
            <a:off x="827585" y="1417994"/>
            <a:ext cx="4032448" cy="2417763"/>
          </a:xfrm>
        </p:spPr>
        <p:txBody>
          <a:bodyPr/>
          <a:lstStyle/>
          <a:p>
            <a:pPr eaLnBrk="1" hangingPunct="1"/>
            <a:r>
              <a:rPr lang="en-US" altLang="vi-VN" dirty="0" smtClean="0"/>
              <a:t> Transactions</a:t>
            </a:r>
          </a:p>
          <a:p>
            <a:pPr eaLnBrk="1" hangingPunct="1"/>
            <a:r>
              <a:rPr lang="en-US" altLang="vi-VN" dirty="0" smtClean="0"/>
              <a:t> .</a:t>
            </a:r>
            <a:r>
              <a:rPr lang="en-US" altLang="vi-VN" dirty="0"/>
              <a:t>NET </a:t>
            </a:r>
            <a:r>
              <a:rPr lang="en-US" altLang="vi-VN" dirty="0" err="1" smtClean="0"/>
              <a:t>Remoting</a:t>
            </a:r>
            <a:endParaRPr lang="en-US" altLang="vi-VN" dirty="0" smtClean="0"/>
          </a:p>
          <a:p>
            <a:pPr eaLnBrk="1" hangingPunct="1"/>
            <a:r>
              <a:rPr lang="en-US" altLang="vi-VN" dirty="0" smtClean="0"/>
              <a:t> Introduction </a:t>
            </a:r>
            <a:r>
              <a:rPr lang="en-US" altLang="vi-VN" dirty="0"/>
              <a:t>to SMTP</a:t>
            </a:r>
          </a:p>
          <a:p>
            <a:pPr eaLnBrk="1" hangingPunct="1"/>
            <a:r>
              <a:rPr lang="en-US" altLang="vi-VN" dirty="0" smtClean="0"/>
              <a:t> E-mail </a:t>
            </a:r>
            <a:r>
              <a:rPr lang="en-US" altLang="vi-VN" dirty="0"/>
              <a:t>with .NET</a:t>
            </a:r>
          </a:p>
          <a:p>
            <a:pPr eaLnBrk="1" hangingPunct="1"/>
            <a:r>
              <a:rPr lang="en-US" altLang="vi-VN" dirty="0" smtClean="0"/>
              <a:t> Networking </a:t>
            </a:r>
            <a:r>
              <a:rPr lang="en-US" altLang="vi-VN" dirty="0"/>
              <a:t>and Internet</a:t>
            </a:r>
          </a:p>
          <a:p>
            <a:pPr eaLnBrk="1" hangingPunct="1"/>
            <a:endParaRPr lang="vi-VN" altLang="vi-VN" dirty="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40" y="1266605"/>
            <a:ext cx="2376264" cy="225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51" y="3739173"/>
            <a:ext cx="2572673" cy="247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88346"/>
            <a:ext cx="2473881" cy="22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.NET Remoting Achitecture</a:t>
            </a:r>
            <a:endParaRPr lang="vi-VN" altLang="vi-VN" smtClean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F76C3A-881C-44BC-A0D0-8DE27C306CE3}" type="slidenum">
              <a:rPr lang="en-US" altLang="vi-VN">
                <a:solidFill>
                  <a:schemeClr val="accent1"/>
                </a:solidFill>
              </a:rPr>
              <a:pPr eaLnBrk="1" hangingPunct="1"/>
              <a:t>20</a:t>
            </a:fld>
            <a:endParaRPr lang="en-US" altLang="vi-VN">
              <a:solidFill>
                <a:schemeClr val="accent1"/>
              </a:solidFill>
            </a:endParaRP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58324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852738"/>
            <a:ext cx="834390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16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Channels</a:t>
            </a:r>
            <a:endParaRPr lang="vi-VN" altLang="vi-VN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0E54E7-4038-4042-817A-0950E026A6B3}" type="slidenum">
              <a:rPr lang="en-US" altLang="vi-VN">
                <a:solidFill>
                  <a:schemeClr val="accent1"/>
                </a:solidFill>
              </a:rPr>
              <a:pPr eaLnBrk="1" hangingPunct="1"/>
              <a:t>21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gray">
          <a:xfrm>
            <a:off x="107950" y="1196975"/>
            <a:ext cx="89281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Channnels are objects whose sole is to tranfer messages from one object to another object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The channels are responsible for transporting a message to a remote object, and ensure that any method return values that are passed from the remote object to  the client</a:t>
            </a:r>
          </a:p>
        </p:txBody>
      </p:sp>
      <p:pic>
        <p:nvPicPr>
          <p:cNvPr id="1126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3357563"/>
            <a:ext cx="7192962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Types of Remoting Activation</a:t>
            </a:r>
            <a:endParaRPr lang="vi-VN" altLang="vi-VN" smtClean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939952-AB92-4B48-A268-BE958AEF1695}" type="slidenum">
              <a:rPr lang="en-US" altLang="vi-VN">
                <a:solidFill>
                  <a:schemeClr val="accent1"/>
                </a:solidFill>
              </a:rPr>
              <a:pPr eaLnBrk="1" hangingPunct="1"/>
              <a:t>22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gray">
          <a:xfrm>
            <a:off x="179388" y="1125538"/>
            <a:ext cx="8929687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Remoting activation refers to the various ways a remote object can be instantiated.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The MarshalByValue object is create when it is request by the client and is created as local copy of the object.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The MarshalByReference objects are basically created as proxies of the original object.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Two activation schemes namely :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</a:pPr>
            <a:r>
              <a:rPr lang="en-US" altLang="vi-VN" sz="2400">
                <a:solidFill>
                  <a:srgbClr val="000000"/>
                </a:solidFill>
              </a:rPr>
              <a:t> Server Actived Objects : are created when Client makes the first call to the remote method and a local proxy is created in the client.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</a:pPr>
            <a:r>
              <a:rPr lang="en-US" altLang="vi-VN" sz="2400">
                <a:solidFill>
                  <a:srgbClr val="000000"/>
                </a:solidFill>
              </a:rPr>
              <a:t>Client Actived Objects: An instance of the client activated object is created every time the client instantiates one, either by the use of the “new” keyword or the Activator.CreateInstance() method.</a:t>
            </a:r>
          </a:p>
        </p:txBody>
      </p:sp>
    </p:spTree>
    <p:extLst>
      <p:ext uri="{BB962C8B-B14F-4D97-AF65-F5344CB8AC3E}">
        <p14:creationId xmlns:p14="http://schemas.microsoft.com/office/powerpoint/2010/main" val="24127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Passing Objects to Remote Methods</a:t>
            </a:r>
            <a:endParaRPr lang="vi-VN" altLang="vi-VN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CBE8B9-E4CE-45CC-A26E-62E62B736D93}" type="slidenum">
              <a:rPr lang="en-US" altLang="vi-VN">
                <a:solidFill>
                  <a:schemeClr val="accent1"/>
                </a:solidFill>
              </a:rPr>
              <a:pPr eaLnBrk="1" hangingPunct="1"/>
              <a:t>23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13316" name="Content Placeholder 2"/>
          <p:cNvSpPr txBox="1">
            <a:spLocks/>
          </p:cNvSpPr>
          <p:nvPr/>
        </p:nvSpPr>
        <p:spPr bwMode="gray">
          <a:xfrm>
            <a:off x="179388" y="1196975"/>
            <a:ext cx="89296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Objects that are created remotely are returned by a reference and have to from MarshalByRefObject.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The parameters types of these remote methods need not be confined to the base data types but can also include custom class types defined by the developers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The three ways in which objects can be passed to remote methods are: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vi-VN" sz="2400">
                <a:solidFill>
                  <a:srgbClr val="000000"/>
                </a:solidFill>
              </a:rPr>
              <a:t>Marshal by Reference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vi-VN" sz="2400">
                <a:solidFill>
                  <a:srgbClr val="000000"/>
                </a:solidFill>
              </a:rPr>
              <a:t>Marshal by Value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vi-VN" sz="2400">
                <a:solidFill>
                  <a:srgbClr val="000000"/>
                </a:solidFill>
              </a:rPr>
              <a:t>Non-remoteable</a:t>
            </a:r>
          </a:p>
        </p:txBody>
      </p:sp>
    </p:spTree>
    <p:extLst>
      <p:ext uri="{BB962C8B-B14F-4D97-AF65-F5344CB8AC3E}">
        <p14:creationId xmlns:p14="http://schemas.microsoft.com/office/powerpoint/2010/main" val="23228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Asynchronous Calls</a:t>
            </a:r>
            <a:endParaRPr lang="vi-VN" altLang="vi-VN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7B63AF-34FD-4DBA-8140-EE77F2547182}" type="slidenum">
              <a:rPr lang="en-US" altLang="vi-VN">
                <a:solidFill>
                  <a:schemeClr val="accent1"/>
                </a:solidFill>
              </a:rPr>
              <a:pPr eaLnBrk="1" hangingPunct="1"/>
              <a:t>24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14340" name="Content Placeholder 2"/>
          <p:cNvSpPr txBox="1">
            <a:spLocks/>
          </p:cNvSpPr>
          <p:nvPr/>
        </p:nvSpPr>
        <p:spPr bwMode="gray">
          <a:xfrm>
            <a:off x="179388" y="1196975"/>
            <a:ext cx="89296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Asychronously calling a method on a remote object required no changes to the object being remoted to the server. The changes are made to the client code.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The idea is that the thread that makes a call to method returns immediately to the calling program without waiting for the call to be completed, while at the same time the task goes on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Making asychronous calls to a remote method involes declaring a delegate, asynchronously invoking a </a:t>
            </a:r>
            <a:r>
              <a:rPr lang="en-US" altLang="vi-VN" sz="2400" b="1">
                <a:solidFill>
                  <a:srgbClr val="000000"/>
                </a:solidFill>
              </a:rPr>
              <a:t>delegate</a:t>
            </a:r>
            <a:r>
              <a:rPr lang="en-US" altLang="vi-VN" sz="2400">
                <a:solidFill>
                  <a:srgbClr val="000000"/>
                </a:solidFill>
              </a:rPr>
              <a:t>, and using asynchronous </a:t>
            </a:r>
            <a:r>
              <a:rPr lang="en-US" altLang="vi-VN" sz="2400" b="1">
                <a:solidFill>
                  <a:srgbClr val="000000"/>
                </a:solidFill>
              </a:rPr>
              <a:t>one-way</a:t>
            </a:r>
            <a:r>
              <a:rPr lang="en-US" altLang="vi-VN" sz="2400">
                <a:solidFill>
                  <a:srgbClr val="000000"/>
                </a:solidFill>
              </a:rPr>
              <a:t> calls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Lifetime Management</a:t>
            </a:r>
            <a:endParaRPr lang="vi-VN" altLang="vi-VN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7AABFD-E948-439F-B899-4F6462E8FD0A}" type="slidenum">
              <a:rPr lang="en-US" altLang="vi-VN">
                <a:solidFill>
                  <a:schemeClr val="accent1"/>
                </a:solidFill>
              </a:rPr>
              <a:pPr eaLnBrk="1" hangingPunct="1"/>
              <a:t>25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15364" name="Content Placeholder 2"/>
          <p:cNvSpPr txBox="1">
            <a:spLocks/>
          </p:cNvSpPr>
          <p:nvPr/>
        </p:nvSpPr>
        <p:spPr bwMode="gray">
          <a:xfrm>
            <a:off x="206375" y="1341438"/>
            <a:ext cx="89296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“System.Runtime.Remoting.Lifetime”  namespace  contains classes that are required to manage the lifetime of the remote object. The classes that are a part of this namespace are ClientSponsor  and LifetimeServices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</p:txBody>
      </p:sp>
      <p:pic>
        <p:nvPicPr>
          <p:cNvPr id="1536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84538"/>
            <a:ext cx="302418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284538"/>
            <a:ext cx="302418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0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SMTP Model</a:t>
            </a:r>
            <a:endParaRPr lang="vi-VN" altLang="vi-VN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E90098-3449-4583-A110-49D1668B5C49}" type="slidenum">
              <a:rPr lang="en-US" altLang="vi-VN">
                <a:solidFill>
                  <a:schemeClr val="accent1"/>
                </a:solidFill>
              </a:rPr>
              <a:pPr eaLnBrk="1" hangingPunct="1"/>
              <a:t>26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6148" name="Content Placeholder 1"/>
          <p:cNvSpPr>
            <a:spLocks noGrp="1"/>
          </p:cNvSpPr>
          <p:nvPr>
            <p:ph idx="4294967295"/>
          </p:nvPr>
        </p:nvSpPr>
        <p:spPr>
          <a:xfrm>
            <a:off x="323850" y="1341438"/>
            <a:ext cx="8820150" cy="3311525"/>
          </a:xfrm>
        </p:spPr>
        <p:txBody>
          <a:bodyPr/>
          <a:lstStyle/>
          <a:p>
            <a:r>
              <a:rPr lang="en-US" altLang="vi-VN" smtClean="0"/>
              <a:t>Simple Mail Tranfer Protocol (SMTP)  is a protocol is of set rules that resources follow for communication.</a:t>
            </a:r>
          </a:p>
          <a:p>
            <a:r>
              <a:rPr lang="en-US" altLang="vi-VN" smtClean="0"/>
              <a:t>SMTP protocol defines the rules, which are followed by SMTP servers to send e-mails reliably</a:t>
            </a:r>
          </a:p>
          <a:p>
            <a:r>
              <a:rPr lang="en-US" altLang="vi-VN" smtClean="0"/>
              <a:t>SMTP uses ordered data stream channel to tranfer the data</a:t>
            </a:r>
          </a:p>
          <a:p>
            <a:r>
              <a:rPr lang="en-US" altLang="vi-VN" smtClean="0"/>
              <a:t>SMTP is used only to send emails with port 25, to receive emails uses another protocol called POP3( Post Office Protocol version 3) is used.</a:t>
            </a:r>
          </a:p>
          <a:p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19299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System.Net.Mail</a:t>
            </a:r>
            <a:endParaRPr lang="vi-VN" altLang="vi-VN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313931-5338-4CB4-8843-25BC124AD3BC}" type="slidenum">
              <a:rPr lang="en-US" altLang="vi-VN">
                <a:solidFill>
                  <a:schemeClr val="accent1"/>
                </a:solidFill>
              </a:rPr>
              <a:pPr eaLnBrk="1" hangingPunct="1"/>
              <a:t>27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7172" name="Content Placeholder 1"/>
          <p:cNvSpPr txBox="1">
            <a:spLocks/>
          </p:cNvSpPr>
          <p:nvPr/>
        </p:nvSpPr>
        <p:spPr bwMode="gray">
          <a:xfrm>
            <a:off x="323850" y="1268413"/>
            <a:ext cx="8820150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Microsoft .NET Framework enables applications to send e- mails using System.Net.Mail.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This namespace consists of classes that are used to compose e-mail, create attachment, and send the message as an e-mail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It contains classes to send e-mail to a SMPT server for communication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</p:txBody>
      </p:sp>
      <p:pic>
        <p:nvPicPr>
          <p:cNvPr id="717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4002088"/>
            <a:ext cx="709453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SmtpClient Class</a:t>
            </a:r>
            <a:endParaRPr lang="vi-VN" altLang="vi-VN" smtClean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94A9E4-954A-44D5-9D7F-72A5C9CD7838}" type="slidenum">
              <a:rPr lang="en-US" altLang="vi-VN">
                <a:solidFill>
                  <a:schemeClr val="accent1"/>
                </a:solidFill>
              </a:rPr>
              <a:pPr eaLnBrk="1" hangingPunct="1"/>
              <a:t>28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8196" name="Content Placeholder 1"/>
          <p:cNvSpPr txBox="1">
            <a:spLocks/>
          </p:cNvSpPr>
          <p:nvPr/>
        </p:nvSpPr>
        <p:spPr bwMode="gray">
          <a:xfrm>
            <a:off x="323850" y="1268413"/>
            <a:ext cx="8820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E-mails in SMTP applications are sent across using the SmtpClient class.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The following information must be defined when a SmtpClient is used to send an e-mail message.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</p:txBody>
      </p:sp>
      <p:pic>
        <p:nvPicPr>
          <p:cNvPr id="819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068638"/>
            <a:ext cx="331311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213100"/>
            <a:ext cx="51847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6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SmtpClient Class</a:t>
            </a:r>
            <a:endParaRPr lang="vi-VN" altLang="vi-VN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5BA611-811A-4979-B6B6-4E58E6AC5F84}" type="slidenum">
              <a:rPr lang="en-US" altLang="vi-VN">
                <a:solidFill>
                  <a:schemeClr val="accent1"/>
                </a:solidFill>
              </a:rPr>
              <a:pPr eaLnBrk="1" hangingPunct="1"/>
              <a:t>29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9220" name="Content Placeholder 1"/>
          <p:cNvSpPr txBox="1">
            <a:spLocks/>
          </p:cNvSpPr>
          <p:nvPr/>
        </p:nvSpPr>
        <p:spPr bwMode="gray">
          <a:xfrm>
            <a:off x="323850" y="1268413"/>
            <a:ext cx="8820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SmtpClient class allows application to send messages by using the Simple Mail Tranfer protocol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</p:txBody>
      </p:sp>
      <p:pic>
        <p:nvPicPr>
          <p:cNvPr id="9221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360045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2420938"/>
            <a:ext cx="350996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4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Transaction</a:t>
            </a:r>
            <a:endParaRPr lang="vi-VN" altLang="vi-VN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011E71-5672-4463-88EC-B5D1DA34C83E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7172" name="Content Placeholder 1"/>
          <p:cNvSpPr>
            <a:spLocks noGrp="1"/>
          </p:cNvSpPr>
          <p:nvPr>
            <p:ph idx="4294967295"/>
          </p:nvPr>
        </p:nvSpPr>
        <p:spPr>
          <a:xfrm>
            <a:off x="250825" y="1196975"/>
            <a:ext cx="8893175" cy="1655763"/>
          </a:xfrm>
        </p:spPr>
        <p:txBody>
          <a:bodyPr/>
          <a:lstStyle/>
          <a:p>
            <a:r>
              <a:rPr lang="en-US" altLang="vi-VN" smtClean="0"/>
              <a:t>Transaction is a process that ties a group of tasks together. </a:t>
            </a:r>
          </a:p>
          <a:p>
            <a:r>
              <a:rPr lang="en-US" altLang="vi-VN" smtClean="0"/>
              <a:t>It either excutes as a whole, or rolls  back till a paticular state.</a:t>
            </a:r>
          </a:p>
          <a:p>
            <a:r>
              <a:rPr lang="en-US" altLang="vi-VN" smtClean="0"/>
              <a:t>Ite assures the unity and consistency of each process in an operation</a:t>
            </a:r>
          </a:p>
          <a:p>
            <a:endParaRPr lang="en-US" altLang="vi-VN" smtClean="0"/>
          </a:p>
          <a:p>
            <a:endParaRPr lang="en-US" altLang="vi-VN" smtClean="0"/>
          </a:p>
          <a:p>
            <a:endParaRPr lang="en-US" altLang="vi-VN" smtClean="0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836863"/>
            <a:ext cx="5715000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Email with .Net </a:t>
            </a:r>
            <a:endParaRPr lang="vi-VN" altLang="vi-VN" smtClean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1F37AA-725F-492D-BB9B-8B0A22C9D455}" type="slidenum">
              <a:rPr lang="en-US" altLang="vi-VN">
                <a:solidFill>
                  <a:schemeClr val="accent1"/>
                </a:solidFill>
              </a:rPr>
              <a:pPr eaLnBrk="1" hangingPunct="1"/>
              <a:t>30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10244" name="Content Placeholder 1"/>
          <p:cNvSpPr txBox="1">
            <a:spLocks/>
          </p:cNvSpPr>
          <p:nvPr/>
        </p:nvSpPr>
        <p:spPr bwMode="gray">
          <a:xfrm>
            <a:off x="323850" y="1268413"/>
            <a:ext cx="8820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The MailMessage class indicates the e-mail message , it contains properties : From,To.Cc,Bcc,Attachments, Subject, and Body.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</p:txBody>
      </p:sp>
      <p:sp>
        <p:nvSpPr>
          <p:cNvPr id="10245" name="Content Placeholder 1"/>
          <p:cNvSpPr txBox="1">
            <a:spLocks/>
          </p:cNvSpPr>
          <p:nvPr/>
        </p:nvSpPr>
        <p:spPr bwMode="gray">
          <a:xfrm>
            <a:off x="198438" y="2420938"/>
            <a:ext cx="89646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The MailAddress class class represents  the address of the e-mail sender or receiver,it contains properties  : Address, Display, Host and User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</p:txBody>
      </p:sp>
      <p:sp>
        <p:nvSpPr>
          <p:cNvPr id="10246" name="Content Placeholder 1"/>
          <p:cNvSpPr txBox="1">
            <a:spLocks/>
          </p:cNvSpPr>
          <p:nvPr/>
        </p:nvSpPr>
        <p:spPr bwMode="gray">
          <a:xfrm>
            <a:off x="179388" y="3644900"/>
            <a:ext cx="89646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The Attachmet class indicates an attachment to an e-mail and used with the MailMessage class , it contains properties: ContentDisposition, ContentStream, ContentType,Name,NameEncoding and TransferEncoding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Exception handling uses classes:  SmtpException, SmtpFailedRecipientException, SmtpFailedRecipientsException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Networking</a:t>
            </a:r>
            <a:endParaRPr lang="vi-VN" altLang="vi-VN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738FDC-5E4E-4859-8FC6-74046FE2B966}" type="slidenum">
              <a:rPr lang="en-US" altLang="vi-VN">
                <a:solidFill>
                  <a:schemeClr val="accent1"/>
                </a:solidFill>
              </a:rPr>
              <a:pPr eaLnBrk="1" hangingPunct="1"/>
              <a:t>31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11268" name="Content Placeholder 1"/>
          <p:cNvSpPr txBox="1">
            <a:spLocks/>
          </p:cNvSpPr>
          <p:nvPr/>
        </p:nvSpPr>
        <p:spPr bwMode="gray">
          <a:xfrm>
            <a:off x="250825" y="1196975"/>
            <a:ext cx="88217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Connection of various resources is known as networking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Networking allows all the computers to be connected together in a common network and thus sharing of resources becomes less expensive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Two namespaces that are required for networking are :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</a:pPr>
            <a:r>
              <a:rPr lang="en-US" altLang="vi-VN" sz="2400">
                <a:solidFill>
                  <a:srgbClr val="000000"/>
                </a:solidFill>
              </a:rPr>
              <a:t>System.Net 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</a:pPr>
            <a:r>
              <a:rPr lang="en-US" altLang="vi-VN" sz="2400">
                <a:solidFill>
                  <a:srgbClr val="000000"/>
                </a:solidFill>
              </a:rPr>
              <a:t>System.Net.Sockets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</p:txBody>
      </p:sp>
      <p:pic>
        <p:nvPicPr>
          <p:cNvPr id="1126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2927350"/>
            <a:ext cx="48387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Tranmission Control Protocol</a:t>
            </a:r>
            <a:endParaRPr lang="vi-VN" altLang="vi-VN" smtClean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1DF613-A46B-49F7-A6C2-16206AC58A87}" type="slidenum">
              <a:rPr lang="en-US" altLang="vi-VN">
                <a:solidFill>
                  <a:schemeClr val="accent1"/>
                </a:solidFill>
              </a:rPr>
              <a:pPr eaLnBrk="1" hangingPunct="1"/>
              <a:t>32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12292" name="Content Placeholder 1"/>
          <p:cNvSpPr txBox="1">
            <a:spLocks/>
          </p:cNvSpPr>
          <p:nvPr/>
        </p:nvSpPr>
        <p:spPr bwMode="gray">
          <a:xfrm>
            <a:off x="250825" y="1196975"/>
            <a:ext cx="88217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The Tranmission Control Protocol(TCP) contains classes and methods for connecting and sending data between two points.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A point consists of both an IP and port number.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The TcpClient and TcpListener classes create the TCP connections on the internet and contain methods and properties for connecting, sending and receiving stream data over the network.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</p:txBody>
      </p:sp>
      <p:pic>
        <p:nvPicPr>
          <p:cNvPr id="1229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4581525"/>
            <a:ext cx="64182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7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Tranmission Control Protocol</a:t>
            </a:r>
            <a:endParaRPr lang="vi-VN" altLang="vi-VN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8412E-9F90-4608-9349-2131FAE3E0AB}" type="slidenum">
              <a:rPr lang="en-US" altLang="vi-VN">
                <a:solidFill>
                  <a:schemeClr val="accent1"/>
                </a:solidFill>
              </a:rPr>
              <a:pPr eaLnBrk="1" hangingPunct="1"/>
              <a:t>33</a:t>
            </a:fld>
            <a:endParaRPr lang="en-US" altLang="vi-VN">
              <a:solidFill>
                <a:schemeClr val="accent1"/>
              </a:solidFill>
            </a:endParaRPr>
          </a:p>
        </p:txBody>
      </p:sp>
      <p:pic>
        <p:nvPicPr>
          <p:cNvPr id="1331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66863"/>
            <a:ext cx="180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071688"/>
            <a:ext cx="2371725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8" y="1566863"/>
            <a:ext cx="212248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8" y="2084388"/>
            <a:ext cx="24479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Tranmission Control Protocol</a:t>
            </a:r>
            <a:endParaRPr lang="vi-VN" altLang="vi-VN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CC02EC-72E3-4640-9855-87F801748794}" type="slidenum">
              <a:rPr lang="en-US" altLang="vi-VN">
                <a:solidFill>
                  <a:schemeClr val="accent1"/>
                </a:solidFill>
              </a:rPr>
              <a:pPr eaLnBrk="1" hangingPunct="1"/>
              <a:t>34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14340" name="Content Placeholder 1"/>
          <p:cNvSpPr txBox="1">
            <a:spLocks/>
          </p:cNvSpPr>
          <p:nvPr/>
        </p:nvSpPr>
        <p:spPr bwMode="gray">
          <a:xfrm>
            <a:off x="250825" y="1196975"/>
            <a:ext cx="864235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Internet Address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Top Level Domain(TLD)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Domain Name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Host Name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Method/Scheme 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Internet Protocol (IP) or Internet addressing protocol allows the user to have an address to aid a scalable data communication system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</p:txBody>
      </p:sp>
      <p:pic>
        <p:nvPicPr>
          <p:cNvPr id="1434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1343025"/>
            <a:ext cx="360045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6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Domain Name System(DNS)</a:t>
            </a:r>
            <a:endParaRPr lang="vi-VN" altLang="vi-VN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D301D7-E452-45B5-ABE9-685DCC6F3D74}" type="slidenum">
              <a:rPr lang="en-US" altLang="vi-VN">
                <a:solidFill>
                  <a:schemeClr val="accent1"/>
                </a:solidFill>
              </a:rPr>
              <a:pPr eaLnBrk="1" hangingPunct="1"/>
              <a:t>35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15364" name="Content Placeholder 1"/>
          <p:cNvSpPr txBox="1">
            <a:spLocks/>
          </p:cNvSpPr>
          <p:nvPr/>
        </p:nvSpPr>
        <p:spPr bwMode="gray">
          <a:xfrm>
            <a:off x="250825" y="1196975"/>
            <a:ext cx="882173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Domain Name System(DNS) is the process , which converts Internet address in mnemonic form into the equivalent number IP address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DNS can also be considered as an database that is present on various computers and has names and IP address of various hosts on the internet.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</p:txBody>
      </p:sp>
      <p:pic>
        <p:nvPicPr>
          <p:cNvPr id="1536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16338"/>
            <a:ext cx="4824412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6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System.Net namespace</a:t>
            </a:r>
            <a:endParaRPr lang="vi-VN" altLang="vi-VN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FAE368-824B-427A-9AF5-A32C8FAF25F9}" type="slidenum">
              <a:rPr lang="en-US" altLang="vi-VN">
                <a:solidFill>
                  <a:schemeClr val="accent1"/>
                </a:solidFill>
              </a:rPr>
              <a:pPr eaLnBrk="1" hangingPunct="1"/>
              <a:t>36</a:t>
            </a:fld>
            <a:endParaRPr lang="en-US" altLang="vi-VN">
              <a:solidFill>
                <a:schemeClr val="accent1"/>
              </a:solidFill>
            </a:endParaRPr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20351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173288"/>
            <a:ext cx="2265363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582738"/>
            <a:ext cx="266541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2173288"/>
            <a:ext cx="205898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1582738"/>
            <a:ext cx="28987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178050"/>
            <a:ext cx="22193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1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Accessing Internet</a:t>
            </a:r>
            <a:endParaRPr lang="vi-VN" altLang="vi-VN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B9A8AA-D3D8-472A-8215-F5E21564B4BE}" type="slidenum">
              <a:rPr lang="en-US" altLang="vi-VN">
                <a:solidFill>
                  <a:schemeClr val="accent1"/>
                </a:solidFill>
              </a:rPr>
              <a:pPr eaLnBrk="1" hangingPunct="1"/>
              <a:t>37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18436" name="Content Placeholder 1"/>
          <p:cNvSpPr txBox="1">
            <a:spLocks/>
          </p:cNvSpPr>
          <p:nvPr/>
        </p:nvSpPr>
        <p:spPr bwMode="gray">
          <a:xfrm>
            <a:off x="250825" y="1196975"/>
            <a:ext cx="882173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000">
                <a:solidFill>
                  <a:srgbClr val="000000"/>
                </a:solidFill>
              </a:rPr>
              <a:t>WebBrowser control hosts Web page and other browser enabled documents in Windows applications.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000">
                <a:solidFill>
                  <a:srgbClr val="000000"/>
                </a:solidFill>
              </a:rPr>
              <a:t>WebClient class provides common methods for sending and receiving data from any local, or internet resource described by URI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</p:txBody>
      </p:sp>
      <p:pic>
        <p:nvPicPr>
          <p:cNvPr id="1843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841625"/>
            <a:ext cx="29083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148013"/>
            <a:ext cx="21812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38" y="2836863"/>
            <a:ext cx="27178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13" y="3205163"/>
            <a:ext cx="2449512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832100"/>
            <a:ext cx="25368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205163"/>
            <a:ext cx="22352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WebRequest &amp; WebResponse Class</a:t>
            </a:r>
            <a:endParaRPr lang="vi-VN" altLang="vi-VN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6C621C-F9F8-4B67-80B6-B80E57F252EC}" type="slidenum">
              <a:rPr lang="en-US" altLang="vi-VN">
                <a:solidFill>
                  <a:schemeClr val="accent1"/>
                </a:solidFill>
              </a:rPr>
              <a:pPr eaLnBrk="1" hangingPunct="1"/>
              <a:t>38</a:t>
            </a:fld>
            <a:endParaRPr lang="en-US" altLang="vi-VN">
              <a:solidFill>
                <a:schemeClr val="accent1"/>
              </a:solidFill>
            </a:endParaRPr>
          </a:p>
        </p:txBody>
      </p:sp>
      <p:sp>
        <p:nvSpPr>
          <p:cNvPr id="19460" name="Content Placeholder 1"/>
          <p:cNvSpPr txBox="1">
            <a:spLocks/>
          </p:cNvSpPr>
          <p:nvPr/>
        </p:nvSpPr>
        <p:spPr bwMode="gray">
          <a:xfrm>
            <a:off x="107950" y="1268413"/>
            <a:ext cx="92519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The WebRequest is an abtract class that makes a request to URI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vi-VN" sz="2400">
                <a:solidFill>
                  <a:srgbClr val="000000"/>
                </a:solidFill>
              </a:rPr>
              <a:t>WebResponse class is the abstract base class  that providers a response from  URI . Client applications create WebResponse objects by calling the GetResponse() method on a WebRequest instance</a:t>
            </a:r>
            <a:r>
              <a:rPr lang="en-US" altLang="vi-VN" sz="200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vi-VN" sz="2400">
              <a:solidFill>
                <a:srgbClr val="000000"/>
              </a:solidFill>
            </a:endParaRPr>
          </a:p>
        </p:txBody>
      </p:sp>
      <p:pic>
        <p:nvPicPr>
          <p:cNvPr id="1946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3586163"/>
            <a:ext cx="19335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54450"/>
            <a:ext cx="2492375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3546475"/>
            <a:ext cx="2182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844925"/>
            <a:ext cx="2560637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Use of Transactions</a:t>
            </a:r>
            <a:endParaRPr lang="vi-VN" altLang="vi-VN" smtClean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BCDEFF-123C-4638-9076-957AE8AFB6CC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6148" name="Content Placeholder 1"/>
          <p:cNvSpPr>
            <a:spLocks noGrp="1"/>
          </p:cNvSpPr>
          <p:nvPr>
            <p:ph idx="4294967295"/>
          </p:nvPr>
        </p:nvSpPr>
        <p:spPr>
          <a:xfrm>
            <a:off x="0" y="1268413"/>
            <a:ext cx="8229600" cy="5486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Transaction are used in scenarios where many operations are to be executed as a unit . Transactions are mainly used in following situations :</a:t>
            </a:r>
          </a:p>
          <a:p>
            <a:pPr lvl="1">
              <a:defRPr/>
            </a:pPr>
            <a:r>
              <a:rPr lang="en-US" dirty="0" smtClean="0"/>
              <a:t>When multiple rows are modified as single unit</a:t>
            </a:r>
          </a:p>
          <a:p>
            <a:pPr lvl="1">
              <a:defRPr/>
            </a:pPr>
            <a:r>
              <a:rPr lang="en-US" dirty="0" smtClean="0"/>
              <a:t>When changes to single table need to reflect in multiple tables </a:t>
            </a:r>
          </a:p>
          <a:p>
            <a:pPr lvl="1">
              <a:defRPr/>
            </a:pPr>
            <a:r>
              <a:rPr lang="en-US" dirty="0" smtClean="0"/>
              <a:t>When multiple database required concurrent modification of data</a:t>
            </a:r>
          </a:p>
          <a:p>
            <a:pPr lvl="1">
              <a:defRPr/>
            </a:pPr>
            <a:r>
              <a:rPr lang="en-US" dirty="0" smtClean="0"/>
              <a:t>When records are changed in databases present in different servers</a:t>
            </a:r>
          </a:p>
          <a:p>
            <a:pPr lvl="1">
              <a:defRPr/>
            </a:pPr>
            <a:r>
              <a:rPr lang="en-US" dirty="0" smtClean="0"/>
              <a:t>Transactions can be categorized as :</a:t>
            </a:r>
          </a:p>
          <a:p>
            <a:pPr lvl="2">
              <a:defRPr/>
            </a:pPr>
            <a:r>
              <a:rPr lang="en-US" dirty="0" smtClean="0"/>
              <a:t>Internal Transactions </a:t>
            </a:r>
          </a:p>
          <a:p>
            <a:pPr lvl="2">
              <a:defRPr/>
            </a:pPr>
            <a:r>
              <a:rPr lang="en-US" dirty="0" smtClean="0"/>
              <a:t>External Transactions</a:t>
            </a:r>
          </a:p>
          <a:p>
            <a:pPr lvl="1">
              <a:defRPr/>
            </a:pPr>
            <a:endParaRPr lang="en-US" dirty="0"/>
          </a:p>
          <a:p>
            <a:pPr marL="457200" lvl="1" indent="0">
              <a:buFont typeface="Wingdings 2" panose="05020102010507070707" pitchFamily="18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ACID Properties</a:t>
            </a:r>
            <a:endParaRPr lang="vi-VN" altLang="vi-VN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D8C4CE-53CB-41DB-83F1-A30A7D25AFD7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6148" name="Content Placeholder 1"/>
          <p:cNvSpPr>
            <a:spLocks noGrp="1"/>
          </p:cNvSpPr>
          <p:nvPr>
            <p:ph idx="4294967295"/>
          </p:nvPr>
        </p:nvSpPr>
        <p:spPr>
          <a:xfrm>
            <a:off x="0" y="1268413"/>
            <a:ext cx="8229600" cy="3816350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dirty="0">
                <a:ea typeface="+mn-ea"/>
                <a:cs typeface="+mn-cs"/>
              </a:rPr>
              <a:t>Atomicity : Ensures that a transaction either perform all the operation or does do anything.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dirty="0">
                <a:ea typeface="+mn-ea"/>
                <a:cs typeface="+mn-cs"/>
              </a:rPr>
              <a:t>Consistency: Ensures that the data is consistent after the transaction closed.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dirty="0">
                <a:ea typeface="+mn-ea"/>
                <a:cs typeface="+mn-cs"/>
              </a:rPr>
              <a:t>Isolation</a:t>
            </a:r>
            <a:r>
              <a:rPr lang="en-US" dirty="0" smtClean="0">
                <a:ea typeface="+mn-ea"/>
                <a:cs typeface="+mn-cs"/>
              </a:rPr>
              <a:t>: Ensures </a:t>
            </a:r>
            <a:r>
              <a:rPr lang="en-US" dirty="0">
                <a:ea typeface="+mn-ea"/>
                <a:cs typeface="+mn-cs"/>
              </a:rPr>
              <a:t>that modifications made by a concurrent transaction are isolated from other concurrent transaction modification 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dirty="0">
                <a:ea typeface="+mn-ea"/>
                <a:cs typeface="+mn-cs"/>
              </a:rPr>
              <a:t>Durability</a:t>
            </a:r>
            <a:r>
              <a:rPr lang="en-US" dirty="0" smtClean="0">
                <a:ea typeface="+mn-ea"/>
                <a:cs typeface="+mn-cs"/>
              </a:rPr>
              <a:t>: Ensures </a:t>
            </a:r>
            <a:r>
              <a:rPr lang="en-US" dirty="0">
                <a:ea typeface="+mn-ea"/>
                <a:cs typeface="+mn-cs"/>
              </a:rPr>
              <a:t>that all the changes made in the system are </a:t>
            </a:r>
            <a:r>
              <a:rPr lang="en-US" dirty="0" err="1" smtClean="0">
                <a:ea typeface="+mn-ea"/>
                <a:cs typeface="+mn-cs"/>
              </a:rPr>
              <a:t>pernament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even after a system failure</a:t>
            </a:r>
          </a:p>
          <a:p>
            <a:pPr marL="457200" lvl="1" indent="0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457200" lvl="1" indent="0">
              <a:buFont typeface="Wingdings 2" panose="05020102010507070707" pitchFamily="18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Isolation Levels</a:t>
            </a:r>
            <a:endParaRPr lang="vi-VN" altLang="vi-VN" smtClean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594502-E90B-4DFB-8EF2-EC415BA750F9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6148" name="Content Placeholder 1"/>
          <p:cNvSpPr>
            <a:spLocks noGrp="1"/>
          </p:cNvSpPr>
          <p:nvPr>
            <p:ph idx="4294967295"/>
          </p:nvPr>
        </p:nvSpPr>
        <p:spPr>
          <a:xfrm>
            <a:off x="0" y="1268413"/>
            <a:ext cx="8229600" cy="54864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  <a:defRPr/>
            </a:pPr>
            <a:r>
              <a:rPr lang="en-US" dirty="0">
                <a:ea typeface="+mn-ea"/>
                <a:cs typeface="+mn-cs"/>
              </a:rPr>
              <a:t>The isolation level of a transaction can be configured to minimize lock contention </a:t>
            </a:r>
            <a:endParaRPr lang="en-US" dirty="0" smtClean="0">
              <a:ea typeface="+mn-ea"/>
              <a:cs typeface="+mn-cs"/>
            </a:endParaRPr>
          </a:p>
          <a:p>
            <a:pPr marL="342900" lvl="1" indent="-342900">
              <a:buFont typeface="Wingdings" pitchFamily="2" charset="2"/>
              <a:buChar char="v"/>
              <a:defRPr/>
            </a:pPr>
            <a:r>
              <a:rPr lang="en-US" dirty="0" smtClean="0">
                <a:ea typeface="+mn-ea"/>
                <a:cs typeface="+mn-cs"/>
              </a:rPr>
              <a:t>A properly set isolation level of a transaction can avoid deadlocking situations.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ReadUncomitted</a:t>
            </a:r>
            <a:r>
              <a:rPr lang="en-US" dirty="0" smtClean="0"/>
              <a:t>: Transaction sees the uncommitted changes made to the data by other transaction</a:t>
            </a:r>
          </a:p>
          <a:p>
            <a:pPr lvl="1">
              <a:defRPr/>
            </a:pPr>
            <a:r>
              <a:rPr lang="en-US" dirty="0" err="1" smtClean="0"/>
              <a:t>ReadCommitted</a:t>
            </a:r>
            <a:r>
              <a:rPr lang="en-US" dirty="0" smtClean="0"/>
              <a:t>: The default isolation level, a transaction reads data only from a committed table.</a:t>
            </a:r>
          </a:p>
          <a:p>
            <a:pPr lvl="1">
              <a:defRPr/>
            </a:pPr>
            <a:r>
              <a:rPr lang="en-US" dirty="0" err="1" smtClean="0"/>
              <a:t>RepeatableRead</a:t>
            </a:r>
            <a:r>
              <a:rPr lang="en-US" dirty="0" smtClean="0"/>
              <a:t>: The transaction applies a shared lock on all the data that it queries.</a:t>
            </a:r>
          </a:p>
          <a:p>
            <a:pPr lvl="1">
              <a:defRPr/>
            </a:pPr>
            <a:r>
              <a:rPr lang="en-US" dirty="0" err="1" smtClean="0"/>
              <a:t>Serializable:Locks</a:t>
            </a:r>
            <a:r>
              <a:rPr lang="en-US" dirty="0" smtClean="0"/>
              <a:t> are applied on </a:t>
            </a:r>
            <a:r>
              <a:rPr lang="en-US" dirty="0" err="1" smtClean="0"/>
              <a:t>mutiple</a:t>
            </a:r>
            <a:r>
              <a:rPr lang="en-US" dirty="0" smtClean="0"/>
              <a:t> tables that being used</a:t>
            </a:r>
          </a:p>
          <a:p>
            <a:pPr marL="457200" lvl="1" indent="0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457200" lvl="1" indent="0">
              <a:buFont typeface="Wingdings 2" panose="05020102010507070707" pitchFamily="18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Transaction Mechanisms</a:t>
            </a:r>
            <a:endParaRPr lang="vi-VN" altLang="vi-VN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B82F66-3B06-4161-83EE-DB90916C091F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6148" name="Content Placeholder 1"/>
          <p:cNvSpPr>
            <a:spLocks noGrp="1"/>
          </p:cNvSpPr>
          <p:nvPr>
            <p:ph idx="4294967295"/>
          </p:nvPr>
        </p:nvSpPr>
        <p:spPr>
          <a:xfrm>
            <a:off x="0" y="1268413"/>
            <a:ext cx="8229600" cy="54864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  <a:defRPr/>
            </a:pPr>
            <a:r>
              <a:rPr lang="en-US" dirty="0" smtClean="0">
                <a:ea typeface="+mn-ea"/>
                <a:cs typeface="+mn-cs"/>
              </a:rPr>
              <a:t>The mechanisms that a developer can use to control a transaction are as follows: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Database Transaction: These transaction use store procedures to start and commit the transaction</a:t>
            </a:r>
          </a:p>
          <a:p>
            <a:pPr lvl="1">
              <a:defRPr/>
            </a:pPr>
            <a:r>
              <a:rPr lang="en-US" dirty="0" smtClean="0"/>
              <a:t>ADO Transaction: These transaction perform the transaction operation within the current connection and execute multiple commands </a:t>
            </a:r>
            <a:r>
              <a:rPr lang="en-US" dirty="0" err="1" smtClean="0"/>
              <a:t>againts</a:t>
            </a:r>
            <a:r>
              <a:rPr lang="en-US" dirty="0" smtClean="0"/>
              <a:t> </a:t>
            </a:r>
            <a:r>
              <a:rPr lang="en-US" dirty="0" smtClean="0"/>
              <a:t>the database.</a:t>
            </a:r>
          </a:p>
          <a:p>
            <a:pPr lvl="1">
              <a:defRPr/>
            </a:pPr>
            <a:r>
              <a:rPr lang="en-US" dirty="0" smtClean="0"/>
              <a:t>ASP.NET Transaction: These transactions execute at the web-application page level . Using  a page level attribute of Transaction = “Required”</a:t>
            </a:r>
          </a:p>
          <a:p>
            <a:pPr lvl="1">
              <a:defRPr/>
            </a:pPr>
            <a:r>
              <a:rPr lang="en-US" dirty="0" smtClean="0"/>
              <a:t>Enterprise Services Transactions: Manage transaction by using the </a:t>
            </a:r>
            <a:r>
              <a:rPr lang="en-US" dirty="0" smtClean="0"/>
              <a:t>methods </a:t>
            </a:r>
            <a:r>
              <a:rPr lang="en-US" dirty="0" smtClean="0"/>
              <a:t>listed on COM+</a:t>
            </a:r>
          </a:p>
          <a:p>
            <a:pPr marL="457200" lvl="1" indent="0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marL="457200" lvl="1" indent="0">
              <a:buFont typeface="Wingdings 2" panose="05020102010507070707" pitchFamily="18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Transactions in ADO.NET</a:t>
            </a:r>
            <a:endParaRPr lang="vi-VN" altLang="vi-VN" smtClean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BE727F-43BA-4901-BDF8-239189A3887E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6148" name="Content Placeholder 1"/>
          <p:cNvSpPr>
            <a:spLocks noGrp="1"/>
          </p:cNvSpPr>
          <p:nvPr>
            <p:ph idx="4294967295"/>
          </p:nvPr>
        </p:nvSpPr>
        <p:spPr>
          <a:xfrm>
            <a:off x="0" y="1268413"/>
            <a:ext cx="8229600" cy="54864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  <a:defRPr/>
            </a:pPr>
            <a:r>
              <a:rPr lang="en-US" dirty="0" smtClean="0">
                <a:ea typeface="+mn-ea"/>
                <a:cs typeface="+mn-cs"/>
              </a:rPr>
              <a:t>Transactions in ADO.NET need an open connection instance and a transaction instance</a:t>
            </a:r>
          </a:p>
          <a:p>
            <a:pPr marL="342900" lvl="1" indent="-342900">
              <a:buFont typeface="Wingdings" pitchFamily="2" charset="2"/>
              <a:buChar char="v"/>
              <a:defRPr/>
            </a:pPr>
            <a:r>
              <a:rPr lang="en-US" dirty="0" smtClean="0">
                <a:ea typeface="+mn-ea"/>
                <a:cs typeface="+mn-cs"/>
              </a:rPr>
              <a:t>ADO.NET calls the  </a:t>
            </a:r>
            <a:r>
              <a:rPr lang="en-US" dirty="0" err="1" smtClean="0">
                <a:ea typeface="+mn-ea"/>
                <a:cs typeface="+mn-cs"/>
              </a:rPr>
              <a:t>BeginTransaction</a:t>
            </a:r>
            <a:r>
              <a:rPr lang="en-US" dirty="0" smtClean="0">
                <a:ea typeface="+mn-ea"/>
                <a:cs typeface="+mn-cs"/>
              </a:rPr>
              <a:t>() method of the connection class to commence the transaction.</a:t>
            </a:r>
          </a:p>
          <a:p>
            <a:pPr marL="342900" lvl="1" indent="-342900">
              <a:buFont typeface="Wingdings" pitchFamily="2" charset="2"/>
              <a:buChar char="v"/>
              <a:defRPr/>
            </a:pPr>
            <a:r>
              <a:rPr lang="en-US" dirty="0" smtClean="0">
                <a:ea typeface="+mn-ea"/>
                <a:cs typeface="+mn-cs"/>
              </a:rPr>
              <a:t>All the required SQL statements within a transaction are executed to call the Commit() method for the given object.</a:t>
            </a:r>
          </a:p>
          <a:p>
            <a:pPr marL="342900" lvl="1" indent="-342900">
              <a:buFont typeface="Wingdings" pitchFamily="2" charset="2"/>
              <a:buChar char="v"/>
              <a:defRPr/>
            </a:pPr>
            <a:r>
              <a:rPr lang="en-US" dirty="0" smtClean="0">
                <a:ea typeface="+mn-ea"/>
                <a:cs typeface="+mn-cs"/>
              </a:rPr>
              <a:t>The Transaction rolls back using the Rollback() method when an error occurs during the process </a:t>
            </a:r>
            <a:endParaRPr lang="en-US" dirty="0"/>
          </a:p>
          <a:p>
            <a:pPr marL="457200" lvl="1" indent="0">
              <a:buFont typeface="Wingdings 2" panose="05020102010507070707" pitchFamily="18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Transactions in ADO.NET</a:t>
            </a:r>
            <a:endParaRPr lang="vi-VN" altLang="vi-VN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78A575-0E1C-466A-9CAE-3C5DEED88640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6148" name="Content Placeholder 1"/>
          <p:cNvSpPr>
            <a:spLocks noGrp="1"/>
          </p:cNvSpPr>
          <p:nvPr>
            <p:ph idx="4294967295"/>
          </p:nvPr>
        </p:nvSpPr>
        <p:spPr>
          <a:xfrm>
            <a:off x="0" y="1196975"/>
            <a:ext cx="8229600" cy="54864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  <a:defRPr/>
            </a:pPr>
            <a:r>
              <a:rPr lang="en-US" dirty="0" smtClean="0">
                <a:ea typeface="+mn-ea"/>
                <a:cs typeface="+mn-cs"/>
              </a:rPr>
              <a:t>SQL Transaction class represents a Transact-SQL transaction to be made in a SQL Server database.</a:t>
            </a:r>
          </a:p>
          <a:p>
            <a:pPr marL="342900" lvl="1" indent="-342900">
              <a:buFont typeface="Wingdings" pitchFamily="2" charset="2"/>
              <a:buChar char="v"/>
              <a:defRPr/>
            </a:pPr>
            <a:r>
              <a:rPr lang="en-US" dirty="0" smtClean="0">
                <a:ea typeface="+mn-ea"/>
                <a:cs typeface="+mn-cs"/>
              </a:rPr>
              <a:t>It belong to the </a:t>
            </a:r>
            <a:r>
              <a:rPr lang="en-US" dirty="0" err="1" smtClean="0">
                <a:ea typeface="+mn-ea"/>
                <a:cs typeface="+mn-cs"/>
              </a:rPr>
              <a:t>System.Data.SqlClient</a:t>
            </a:r>
            <a:r>
              <a:rPr lang="en-US" dirty="0" smtClean="0">
                <a:ea typeface="+mn-ea"/>
                <a:cs typeface="+mn-cs"/>
              </a:rPr>
              <a:t> namespace.</a:t>
            </a:r>
          </a:p>
          <a:p>
            <a:pPr marL="457200" lvl="1" indent="0">
              <a:buFont typeface="Wingdings 2" panose="05020102010507070707" pitchFamily="18" charset="2"/>
              <a:buNone/>
              <a:defRPr/>
            </a:pPr>
            <a:endParaRPr lang="en-US" dirty="0" smtClean="0"/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447925"/>
            <a:ext cx="5832475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0.GioiThieuMonHoc">
  <a:themeElements>
    <a:clrScheme name="1_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1_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Ch0.GioiThieuMonHoc</Template>
  <TotalTime>719</TotalTime>
  <Words>1786</Words>
  <Application>Microsoft Office PowerPoint</Application>
  <PresentationFormat>On-screen Show (4:3)</PresentationFormat>
  <Paragraphs>196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Wingdings</vt:lpstr>
      <vt:lpstr>Wingdings 2</vt:lpstr>
      <vt:lpstr>Ch0.GioiThieuMonHoc</vt:lpstr>
      <vt:lpstr>Bitmap Image</vt:lpstr>
      <vt:lpstr>Transaction &amp; Remoting &amp; Networking</vt:lpstr>
      <vt:lpstr>Objectives</vt:lpstr>
      <vt:lpstr>Transaction</vt:lpstr>
      <vt:lpstr>Use of Transactions</vt:lpstr>
      <vt:lpstr>ACID Properties</vt:lpstr>
      <vt:lpstr>Isolation Levels</vt:lpstr>
      <vt:lpstr>Transaction Mechanisms</vt:lpstr>
      <vt:lpstr>Transactions in ADO.NET</vt:lpstr>
      <vt:lpstr>Transactions in ADO.NET</vt:lpstr>
      <vt:lpstr>Transactions in ADO.NET</vt:lpstr>
      <vt:lpstr>Transactions in ADO.NET</vt:lpstr>
      <vt:lpstr>Concurrency Control</vt:lpstr>
      <vt:lpstr>Concurrency Control</vt:lpstr>
      <vt:lpstr>Concurrency Control</vt:lpstr>
      <vt:lpstr>Concurrency Control</vt:lpstr>
      <vt:lpstr>.NET Remoting</vt:lpstr>
      <vt:lpstr>.NET Remoting</vt:lpstr>
      <vt:lpstr>.NET Remoting Architecture</vt:lpstr>
      <vt:lpstr>Woking of the Remoting Process</vt:lpstr>
      <vt:lpstr>.NET Remoting Achitecture</vt:lpstr>
      <vt:lpstr>Channels</vt:lpstr>
      <vt:lpstr>Types of Remoting Activation</vt:lpstr>
      <vt:lpstr>Passing Objects to Remote Methods</vt:lpstr>
      <vt:lpstr>Asynchronous Calls</vt:lpstr>
      <vt:lpstr>Lifetime Management</vt:lpstr>
      <vt:lpstr>SMTP Model</vt:lpstr>
      <vt:lpstr>System.Net.Mail</vt:lpstr>
      <vt:lpstr>SmtpClient Class</vt:lpstr>
      <vt:lpstr>SmtpClient Class</vt:lpstr>
      <vt:lpstr>Email with .Net </vt:lpstr>
      <vt:lpstr>Networking</vt:lpstr>
      <vt:lpstr>Tranmission Control Protocol</vt:lpstr>
      <vt:lpstr>Tranmission Control Protocol</vt:lpstr>
      <vt:lpstr>Tranmission Control Protocol</vt:lpstr>
      <vt:lpstr>Domain Name System(DNS)</vt:lpstr>
      <vt:lpstr>System.Net namespace</vt:lpstr>
      <vt:lpstr>Accessing Internet</vt:lpstr>
      <vt:lpstr>WebRequest &amp; WebResponse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WinForms – Basic Controls</dc:title>
  <dc:creator>minhlg</dc:creator>
  <cp:lastModifiedBy>Admin</cp:lastModifiedBy>
  <cp:revision>92</cp:revision>
  <dcterms:created xsi:type="dcterms:W3CDTF">2008-05-20T01:37:26Z</dcterms:created>
  <dcterms:modified xsi:type="dcterms:W3CDTF">2017-05-29T04:34:05Z</dcterms:modified>
</cp:coreProperties>
</file>