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8" r:id="rId3"/>
    <p:sldId id="269" r:id="rId4"/>
    <p:sldId id="270" r:id="rId5"/>
    <p:sldId id="271" r:id="rId6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82" d="100"/>
          <a:sy n="82" d="100"/>
        </p:scale>
        <p:origin x="6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4426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694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6486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23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areers.hcahealthcare.com/jobs/7735542-associate-data-scientist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re.google/sre-book/eliminating-toil/" TargetMode="External"/><Relationship Id="rId4" Type="http://schemas.openxmlformats.org/officeDocument/2006/relationships/hyperlink" Target="https://sre.google/book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helseatroy.com/2021/01/14/quantifying-technical-debt/" TargetMode="External"/><Relationship Id="rId5" Type="http://schemas.openxmlformats.org/officeDocument/2006/relationships/hyperlink" Target="https://sre.google/books/" TargetMode="External"/><Relationship Id="rId4" Type="http://schemas.openxmlformats.org/officeDocument/2006/relationships/hyperlink" Target="https://drivendata.github.io/cookiecutter-data-scie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F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8995324" y="1500124"/>
            <a:ext cx="10119788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</a:rPr>
              <a:t>Get your model to production faster</a:t>
            </a:r>
            <a:endParaRPr sz="1050" dirty="0"/>
          </a:p>
        </p:txBody>
      </p:sp>
      <p:grpSp>
        <p:nvGrpSpPr>
          <p:cNvPr id="86" name="Google Shape;86;p13"/>
          <p:cNvGrpSpPr/>
          <p:nvPr/>
        </p:nvGrpSpPr>
        <p:grpSpPr>
          <a:xfrm>
            <a:off x="16532138" y="1082014"/>
            <a:ext cx="727163" cy="194996"/>
            <a:chOff x="580" y="0"/>
            <a:chExt cx="969550" cy="259995"/>
          </a:xfrm>
        </p:grpSpPr>
        <p:sp>
          <p:nvSpPr>
            <p:cNvPr id="87" name="Google Shape;87;p13"/>
            <p:cNvSpPr/>
            <p:nvPr/>
          </p:nvSpPr>
          <p:spPr>
            <a:xfrm rot="-5400000">
              <a:off x="355067" y="0"/>
              <a:ext cx="259995" cy="259995"/>
            </a:xfrm>
            <a:custGeom>
              <a:avLst/>
              <a:gdLst/>
              <a:ahLst/>
              <a:cxnLst/>
              <a:rect l="l" t="t" r="r" b="b"/>
              <a:pathLst>
                <a:path w="6355080" h="6355080" extrusionOk="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41B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80" y="0"/>
              <a:ext cx="258835" cy="25999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6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 rot="-5400000">
              <a:off x="710135" y="0"/>
              <a:ext cx="259995" cy="259995"/>
            </a:xfrm>
            <a:custGeom>
              <a:avLst/>
              <a:gdLst/>
              <a:ahLst/>
              <a:cxnLst/>
              <a:rect l="l" t="t" r="r" b="b"/>
              <a:pathLst>
                <a:path w="6355080" h="6355080" extrusionOk="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41B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16785679" y="8783620"/>
            <a:ext cx="472562" cy="474680"/>
            <a:chOff x="1412" y="0"/>
            <a:chExt cx="630083" cy="632907"/>
          </a:xfrm>
        </p:grpSpPr>
        <p:sp>
          <p:nvSpPr>
            <p:cNvPr id="91" name="Google Shape;91;p13"/>
            <p:cNvSpPr/>
            <p:nvPr/>
          </p:nvSpPr>
          <p:spPr>
            <a:xfrm>
              <a:off x="1412" y="0"/>
              <a:ext cx="630083" cy="632907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1B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155610" y="217441"/>
              <a:ext cx="321688" cy="195736"/>
            </a:xfrm>
            <a:custGeom>
              <a:avLst/>
              <a:gdLst/>
              <a:ahLst/>
              <a:cxnLst/>
              <a:rect l="l" t="t" r="r" b="b"/>
              <a:pathLst>
                <a:path w="713828" h="434340" extrusionOk="0">
                  <a:moveTo>
                    <a:pt x="696048" y="187960"/>
                  </a:moveTo>
                  <a:lnTo>
                    <a:pt x="434428" y="11430"/>
                  </a:lnTo>
                  <a:cubicBezTo>
                    <a:pt x="416648" y="0"/>
                    <a:pt x="393788" y="3810"/>
                    <a:pt x="381088" y="21590"/>
                  </a:cubicBezTo>
                  <a:cubicBezTo>
                    <a:pt x="369658" y="39370"/>
                    <a:pt x="373468" y="62230"/>
                    <a:pt x="391248" y="74930"/>
                  </a:cubicBezTo>
                  <a:lnTo>
                    <a:pt x="549998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549998" y="257810"/>
                  </a:lnTo>
                  <a:lnTo>
                    <a:pt x="391248" y="364490"/>
                  </a:lnTo>
                  <a:cubicBezTo>
                    <a:pt x="373468" y="375920"/>
                    <a:pt x="369658" y="400050"/>
                    <a:pt x="381088" y="417830"/>
                  </a:cubicBezTo>
                  <a:cubicBezTo>
                    <a:pt x="388708" y="429260"/>
                    <a:pt x="400138" y="434340"/>
                    <a:pt x="412838" y="434340"/>
                  </a:cubicBezTo>
                  <a:cubicBezTo>
                    <a:pt x="420458" y="434340"/>
                    <a:pt x="428078" y="431800"/>
                    <a:pt x="434428" y="427990"/>
                  </a:cubicBezTo>
                  <a:lnTo>
                    <a:pt x="697318" y="251460"/>
                  </a:lnTo>
                  <a:cubicBezTo>
                    <a:pt x="707478" y="243840"/>
                    <a:pt x="713828" y="232410"/>
                    <a:pt x="713828" y="219710"/>
                  </a:cubicBezTo>
                  <a:cubicBezTo>
                    <a:pt x="713828" y="207010"/>
                    <a:pt x="707478" y="195580"/>
                    <a:pt x="696048" y="187960"/>
                  </a:cubicBezTo>
                  <a:close/>
                </a:path>
              </a:pathLst>
            </a:custGeom>
            <a:solidFill>
              <a:srgbClr val="F6F3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22792"/>
          <a:stretch/>
        </p:blipFill>
        <p:spPr>
          <a:xfrm>
            <a:off x="1028700" y="1719985"/>
            <a:ext cx="6392857" cy="504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0358" y="6773939"/>
            <a:ext cx="1698089" cy="101673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8440448" y="8249311"/>
            <a:ext cx="7587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6F3F0"/>
                </a:solidFill>
                <a:latin typeface="Montserrat"/>
                <a:ea typeface="Montserrat"/>
                <a:cs typeface="Montserrat"/>
                <a:sym typeface="Montserrat"/>
              </a:rPr>
              <a:t>Preparing for the 2021 Nashville Analytics Summit 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1770104" y="6697599"/>
            <a:ext cx="2990255" cy="58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Presented by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57990-8E7E-754C-AF6A-4B878DBF3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324" y="6219646"/>
            <a:ext cx="2457923" cy="1047639"/>
          </a:xfrm>
          <a:prstGeom prst="rect">
            <a:avLst/>
          </a:prstGeom>
        </p:spPr>
      </p:pic>
      <p:sp>
        <p:nvSpPr>
          <p:cNvPr id="17" name="Google Shape;84;p13">
            <a:extLst>
              <a:ext uri="{FF2B5EF4-FFF2-40B4-BE49-F238E27FC236}">
                <a16:creationId xmlns:a16="http://schemas.microsoft.com/office/drawing/2014/main" id="{0416F9BB-16AF-2948-9226-C201A62E929A}"/>
              </a:ext>
            </a:extLst>
          </p:cNvPr>
          <p:cNvSpPr txBox="1"/>
          <p:nvPr/>
        </p:nvSpPr>
        <p:spPr>
          <a:xfrm>
            <a:off x="8995324" y="4527064"/>
            <a:ext cx="1011978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</a:rPr>
              <a:t>Jason Parker, Director Data Science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Montserrat"/>
                <a:sym typeface="Montserrat"/>
              </a:rPr>
              <a:t>Care Transformation &amp; Innovation</a:t>
            </a:r>
            <a:endParaRPr sz="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10800000">
            <a:off x="16531702" y="1082014"/>
            <a:ext cx="727163" cy="194996"/>
            <a:chOff x="580" y="0"/>
            <a:chExt cx="969550" cy="259995"/>
          </a:xfrm>
        </p:grpSpPr>
        <p:sp>
          <p:nvSpPr>
            <p:cNvPr id="115" name="Google Shape;115;p15"/>
            <p:cNvSpPr/>
            <p:nvPr/>
          </p:nvSpPr>
          <p:spPr>
            <a:xfrm rot="-5400000">
              <a:off x="355067" y="0"/>
              <a:ext cx="259995" cy="259995"/>
            </a:xfrm>
            <a:custGeom>
              <a:avLst/>
              <a:gdLst/>
              <a:ahLst/>
              <a:cxnLst/>
              <a:rect l="l" t="t" r="r" b="b"/>
              <a:pathLst>
                <a:path w="6355080" h="6355080" extrusionOk="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41B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80" y="0"/>
              <a:ext cx="258835" cy="25999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6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-5400000">
              <a:off x="710135" y="0"/>
              <a:ext cx="259995" cy="259995"/>
            </a:xfrm>
            <a:custGeom>
              <a:avLst/>
              <a:gdLst/>
              <a:ahLst/>
              <a:cxnLst/>
              <a:rect l="l" t="t" r="r" b="b"/>
              <a:pathLst>
                <a:path w="6355080" h="6355080" extrusionOk="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41B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16785679" y="8783620"/>
            <a:ext cx="472562" cy="474680"/>
            <a:chOff x="1412" y="0"/>
            <a:chExt cx="630083" cy="632907"/>
          </a:xfrm>
        </p:grpSpPr>
        <p:sp>
          <p:nvSpPr>
            <p:cNvPr id="119" name="Google Shape;119;p15"/>
            <p:cNvSpPr/>
            <p:nvPr/>
          </p:nvSpPr>
          <p:spPr>
            <a:xfrm>
              <a:off x="1412" y="0"/>
              <a:ext cx="630083" cy="632907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1B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55610" y="217441"/>
              <a:ext cx="321688" cy="195736"/>
            </a:xfrm>
            <a:custGeom>
              <a:avLst/>
              <a:gdLst/>
              <a:ahLst/>
              <a:cxnLst/>
              <a:rect l="l" t="t" r="r" b="b"/>
              <a:pathLst>
                <a:path w="713828" h="434340" extrusionOk="0">
                  <a:moveTo>
                    <a:pt x="696048" y="187960"/>
                  </a:moveTo>
                  <a:lnTo>
                    <a:pt x="434428" y="11430"/>
                  </a:lnTo>
                  <a:cubicBezTo>
                    <a:pt x="416648" y="0"/>
                    <a:pt x="393788" y="3810"/>
                    <a:pt x="381088" y="21590"/>
                  </a:cubicBezTo>
                  <a:cubicBezTo>
                    <a:pt x="369658" y="39370"/>
                    <a:pt x="373468" y="62230"/>
                    <a:pt x="391248" y="74930"/>
                  </a:cubicBezTo>
                  <a:lnTo>
                    <a:pt x="549998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549998" y="257810"/>
                  </a:lnTo>
                  <a:lnTo>
                    <a:pt x="391248" y="364490"/>
                  </a:lnTo>
                  <a:cubicBezTo>
                    <a:pt x="373468" y="375920"/>
                    <a:pt x="369658" y="400050"/>
                    <a:pt x="381088" y="417830"/>
                  </a:cubicBezTo>
                  <a:cubicBezTo>
                    <a:pt x="388708" y="429260"/>
                    <a:pt x="400138" y="434340"/>
                    <a:pt x="412838" y="434340"/>
                  </a:cubicBezTo>
                  <a:cubicBezTo>
                    <a:pt x="420458" y="434340"/>
                    <a:pt x="428078" y="431800"/>
                    <a:pt x="434428" y="427990"/>
                  </a:cubicBezTo>
                  <a:lnTo>
                    <a:pt x="697318" y="251460"/>
                  </a:lnTo>
                  <a:cubicBezTo>
                    <a:pt x="707478" y="243840"/>
                    <a:pt x="713828" y="232410"/>
                    <a:pt x="713828" y="219710"/>
                  </a:cubicBezTo>
                  <a:cubicBezTo>
                    <a:pt x="713828" y="207010"/>
                    <a:pt x="707478" y="195580"/>
                    <a:pt x="696048" y="187960"/>
                  </a:cubicBezTo>
                  <a:close/>
                </a:path>
              </a:pathLst>
            </a:custGeom>
            <a:solidFill>
              <a:srgbClr val="F6F3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100" y="8615279"/>
            <a:ext cx="1791146" cy="12860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7;p14">
            <a:extLst>
              <a:ext uri="{FF2B5EF4-FFF2-40B4-BE49-F238E27FC236}">
                <a16:creationId xmlns:a16="http://schemas.microsoft.com/office/drawing/2014/main" id="{8982227F-85D9-1246-BA68-405F891302C3}"/>
              </a:ext>
            </a:extLst>
          </p:cNvPr>
          <p:cNvSpPr txBox="1"/>
          <p:nvPr/>
        </p:nvSpPr>
        <p:spPr>
          <a:xfrm>
            <a:off x="1913922" y="1095375"/>
            <a:ext cx="8717915" cy="115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99" b="1" dirty="0">
                <a:solidFill>
                  <a:srgbClr val="241B14"/>
                </a:solidFill>
                <a:latin typeface="Montserrat"/>
                <a:sym typeface="Montserrat"/>
              </a:rPr>
              <a:t>Clinical Data Science @ 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7B90ED-FC48-5C48-8E72-6716B5C74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1837" y="1095375"/>
            <a:ext cx="2457923" cy="1047639"/>
          </a:xfrm>
          <a:prstGeom prst="rect">
            <a:avLst/>
          </a:prstGeom>
        </p:spPr>
      </p:pic>
      <p:sp>
        <p:nvSpPr>
          <p:cNvPr id="15" name="Google Shape;113;p15">
            <a:extLst>
              <a:ext uri="{FF2B5EF4-FFF2-40B4-BE49-F238E27FC236}">
                <a16:creationId xmlns:a16="http://schemas.microsoft.com/office/drawing/2014/main" id="{716F467F-49DA-CE4C-B30C-0BF89152946E}"/>
              </a:ext>
            </a:extLst>
          </p:cNvPr>
          <p:cNvSpPr txBox="1"/>
          <p:nvPr/>
        </p:nvSpPr>
        <p:spPr>
          <a:xfrm>
            <a:off x="1913922" y="2801106"/>
            <a:ext cx="12158539" cy="492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99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</a:rPr>
              <a:t>Support</a:t>
            </a:r>
            <a:r>
              <a:rPr lang="en-US" sz="3899" b="0" i="0" u="none" strike="noStrike" cap="none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</a:rPr>
              <a:t> improved clinical outcomes for our patients</a:t>
            </a:r>
          </a:p>
          <a:p>
            <a:pPr marL="571500" marR="0" lvl="0" indent="-57150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99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</a:rPr>
              <a:t>Drive operational efficiency for caregivers and colleagues in 185+ acute care hospitals across the United States</a:t>
            </a:r>
          </a:p>
          <a:p>
            <a:pPr marL="571500" marR="0" lvl="0" indent="-57150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899" b="0" i="0" u="none" strike="noStrike" cap="none" dirty="0">
              <a:solidFill>
                <a:srgbClr val="241B1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71500" marR="0" lvl="0" indent="-57150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99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Join our team</a:t>
            </a:r>
            <a:r>
              <a:rPr lang="en-US" sz="3899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</a:rPr>
              <a:t> (Associate Data Scientist)</a:t>
            </a:r>
            <a:endParaRPr lang="en-US" sz="3899" b="0" i="0" u="none" strike="noStrike" cap="none" dirty="0">
              <a:solidFill>
                <a:srgbClr val="241B1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99" b="0" i="0" u="none" strike="noStrike" cap="none" dirty="0">
              <a:solidFill>
                <a:srgbClr val="241B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7693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10800000">
            <a:off x="16531702" y="1082014"/>
            <a:ext cx="727163" cy="194996"/>
            <a:chOff x="580" y="0"/>
            <a:chExt cx="969550" cy="259995"/>
          </a:xfrm>
        </p:grpSpPr>
        <p:sp>
          <p:nvSpPr>
            <p:cNvPr id="115" name="Google Shape;115;p15"/>
            <p:cNvSpPr/>
            <p:nvPr/>
          </p:nvSpPr>
          <p:spPr>
            <a:xfrm rot="-5400000">
              <a:off x="355067" y="0"/>
              <a:ext cx="259995" cy="259995"/>
            </a:xfrm>
            <a:custGeom>
              <a:avLst/>
              <a:gdLst/>
              <a:ahLst/>
              <a:cxnLst/>
              <a:rect l="l" t="t" r="r" b="b"/>
              <a:pathLst>
                <a:path w="6355080" h="6355080" extrusionOk="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41B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80" y="0"/>
              <a:ext cx="258835" cy="25999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6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-5400000">
              <a:off x="710135" y="0"/>
              <a:ext cx="259995" cy="259995"/>
            </a:xfrm>
            <a:custGeom>
              <a:avLst/>
              <a:gdLst/>
              <a:ahLst/>
              <a:cxnLst/>
              <a:rect l="l" t="t" r="r" b="b"/>
              <a:pathLst>
                <a:path w="6355080" h="6355080" extrusionOk="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41B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16785679" y="8783620"/>
            <a:ext cx="472562" cy="474680"/>
            <a:chOff x="1412" y="0"/>
            <a:chExt cx="630083" cy="632907"/>
          </a:xfrm>
        </p:grpSpPr>
        <p:sp>
          <p:nvSpPr>
            <p:cNvPr id="119" name="Google Shape;119;p15"/>
            <p:cNvSpPr/>
            <p:nvPr/>
          </p:nvSpPr>
          <p:spPr>
            <a:xfrm>
              <a:off x="1412" y="0"/>
              <a:ext cx="630083" cy="632907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1B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55610" y="217441"/>
              <a:ext cx="321688" cy="195736"/>
            </a:xfrm>
            <a:custGeom>
              <a:avLst/>
              <a:gdLst/>
              <a:ahLst/>
              <a:cxnLst/>
              <a:rect l="l" t="t" r="r" b="b"/>
              <a:pathLst>
                <a:path w="713828" h="434340" extrusionOk="0">
                  <a:moveTo>
                    <a:pt x="696048" y="187960"/>
                  </a:moveTo>
                  <a:lnTo>
                    <a:pt x="434428" y="11430"/>
                  </a:lnTo>
                  <a:cubicBezTo>
                    <a:pt x="416648" y="0"/>
                    <a:pt x="393788" y="3810"/>
                    <a:pt x="381088" y="21590"/>
                  </a:cubicBezTo>
                  <a:cubicBezTo>
                    <a:pt x="369658" y="39370"/>
                    <a:pt x="373468" y="62230"/>
                    <a:pt x="391248" y="74930"/>
                  </a:cubicBezTo>
                  <a:lnTo>
                    <a:pt x="549998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549998" y="257810"/>
                  </a:lnTo>
                  <a:lnTo>
                    <a:pt x="391248" y="364490"/>
                  </a:lnTo>
                  <a:cubicBezTo>
                    <a:pt x="373468" y="375920"/>
                    <a:pt x="369658" y="400050"/>
                    <a:pt x="381088" y="417830"/>
                  </a:cubicBezTo>
                  <a:cubicBezTo>
                    <a:pt x="388708" y="429260"/>
                    <a:pt x="400138" y="434340"/>
                    <a:pt x="412838" y="434340"/>
                  </a:cubicBezTo>
                  <a:cubicBezTo>
                    <a:pt x="420458" y="434340"/>
                    <a:pt x="428078" y="431800"/>
                    <a:pt x="434428" y="427990"/>
                  </a:cubicBezTo>
                  <a:lnTo>
                    <a:pt x="697318" y="251460"/>
                  </a:lnTo>
                  <a:cubicBezTo>
                    <a:pt x="707478" y="243840"/>
                    <a:pt x="713828" y="232410"/>
                    <a:pt x="713828" y="219710"/>
                  </a:cubicBezTo>
                  <a:cubicBezTo>
                    <a:pt x="713828" y="207010"/>
                    <a:pt x="707478" y="195580"/>
                    <a:pt x="696048" y="187960"/>
                  </a:cubicBezTo>
                  <a:close/>
                </a:path>
              </a:pathLst>
            </a:custGeom>
            <a:solidFill>
              <a:srgbClr val="F6F3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100" y="8615279"/>
            <a:ext cx="1791146" cy="128604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2075839" y="2051670"/>
            <a:ext cx="14553361" cy="124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58" b="1" i="0" u="none" strike="noStrike" cap="none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</a:rPr>
              <a:t>What does “production” mean? </a:t>
            </a:r>
            <a:endParaRPr dirty="0"/>
          </a:p>
        </p:txBody>
      </p:sp>
      <p:sp>
        <p:nvSpPr>
          <p:cNvPr id="12" name="Google Shape;113;p15">
            <a:extLst>
              <a:ext uri="{FF2B5EF4-FFF2-40B4-BE49-F238E27FC236}">
                <a16:creationId xmlns:a16="http://schemas.microsoft.com/office/drawing/2014/main" id="{3A0EA37E-7126-454B-8C08-6F92A78A39ED}"/>
              </a:ext>
            </a:extLst>
          </p:cNvPr>
          <p:cNvSpPr txBox="1"/>
          <p:nvPr/>
        </p:nvSpPr>
        <p:spPr>
          <a:xfrm>
            <a:off x="2075839" y="3496145"/>
            <a:ext cx="12158539" cy="492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99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</a:rPr>
              <a:t>Generating real predictions that will be used by real people to impact </a:t>
            </a:r>
            <a:r>
              <a:rPr lang="en-US" sz="3899" b="1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</a:rPr>
              <a:t>real decisions</a:t>
            </a:r>
          </a:p>
          <a:p>
            <a:pPr marL="571500" marR="0" lvl="0" indent="-57150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899" i="0" u="none" strike="noStrike" cap="none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</a:rPr>
              <a:t>What that implies: We need a way to deliver predictions to </a:t>
            </a:r>
            <a:r>
              <a:rPr lang="en-US" sz="3899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</a:rPr>
              <a:t>N downstream systems and applications with </a:t>
            </a:r>
            <a:r>
              <a:rPr lang="en-US" sz="3899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high reliability</a:t>
            </a:r>
            <a:r>
              <a:rPr lang="en-US" sz="3899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US" sz="3899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low toil</a:t>
            </a:r>
            <a:r>
              <a:rPr lang="en-US" sz="3899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3899" i="0" u="none" strike="noStrike" cap="none" dirty="0">
              <a:solidFill>
                <a:srgbClr val="241B1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99" b="0" i="0" u="none" strike="noStrike" cap="none" dirty="0">
              <a:solidFill>
                <a:srgbClr val="241B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4525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10800000">
            <a:off x="16531702" y="1082014"/>
            <a:ext cx="727163" cy="194996"/>
            <a:chOff x="580" y="0"/>
            <a:chExt cx="969550" cy="259995"/>
          </a:xfrm>
        </p:grpSpPr>
        <p:sp>
          <p:nvSpPr>
            <p:cNvPr id="115" name="Google Shape;115;p15"/>
            <p:cNvSpPr/>
            <p:nvPr/>
          </p:nvSpPr>
          <p:spPr>
            <a:xfrm rot="-5400000">
              <a:off x="355067" y="0"/>
              <a:ext cx="259995" cy="259995"/>
            </a:xfrm>
            <a:custGeom>
              <a:avLst/>
              <a:gdLst/>
              <a:ahLst/>
              <a:cxnLst/>
              <a:rect l="l" t="t" r="r" b="b"/>
              <a:pathLst>
                <a:path w="6355080" h="6355080" extrusionOk="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41B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80" y="0"/>
              <a:ext cx="258835" cy="25999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6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-5400000">
              <a:off x="710135" y="0"/>
              <a:ext cx="259995" cy="259995"/>
            </a:xfrm>
            <a:custGeom>
              <a:avLst/>
              <a:gdLst/>
              <a:ahLst/>
              <a:cxnLst/>
              <a:rect l="l" t="t" r="r" b="b"/>
              <a:pathLst>
                <a:path w="6355080" h="6355080" extrusionOk="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41B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16785679" y="8783620"/>
            <a:ext cx="472562" cy="474680"/>
            <a:chOff x="1412" y="0"/>
            <a:chExt cx="630083" cy="632907"/>
          </a:xfrm>
        </p:grpSpPr>
        <p:sp>
          <p:nvSpPr>
            <p:cNvPr id="119" name="Google Shape;119;p15"/>
            <p:cNvSpPr/>
            <p:nvPr/>
          </p:nvSpPr>
          <p:spPr>
            <a:xfrm>
              <a:off x="1412" y="0"/>
              <a:ext cx="630083" cy="632907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1B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55610" y="217441"/>
              <a:ext cx="321688" cy="195736"/>
            </a:xfrm>
            <a:custGeom>
              <a:avLst/>
              <a:gdLst/>
              <a:ahLst/>
              <a:cxnLst/>
              <a:rect l="l" t="t" r="r" b="b"/>
              <a:pathLst>
                <a:path w="713828" h="434340" extrusionOk="0">
                  <a:moveTo>
                    <a:pt x="696048" y="187960"/>
                  </a:moveTo>
                  <a:lnTo>
                    <a:pt x="434428" y="11430"/>
                  </a:lnTo>
                  <a:cubicBezTo>
                    <a:pt x="416648" y="0"/>
                    <a:pt x="393788" y="3810"/>
                    <a:pt x="381088" y="21590"/>
                  </a:cubicBezTo>
                  <a:cubicBezTo>
                    <a:pt x="369658" y="39370"/>
                    <a:pt x="373468" y="62230"/>
                    <a:pt x="391248" y="74930"/>
                  </a:cubicBezTo>
                  <a:lnTo>
                    <a:pt x="549998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549998" y="257810"/>
                  </a:lnTo>
                  <a:lnTo>
                    <a:pt x="391248" y="364490"/>
                  </a:lnTo>
                  <a:cubicBezTo>
                    <a:pt x="373468" y="375920"/>
                    <a:pt x="369658" y="400050"/>
                    <a:pt x="381088" y="417830"/>
                  </a:cubicBezTo>
                  <a:cubicBezTo>
                    <a:pt x="388708" y="429260"/>
                    <a:pt x="400138" y="434340"/>
                    <a:pt x="412838" y="434340"/>
                  </a:cubicBezTo>
                  <a:cubicBezTo>
                    <a:pt x="420458" y="434340"/>
                    <a:pt x="428078" y="431800"/>
                    <a:pt x="434428" y="427990"/>
                  </a:cubicBezTo>
                  <a:lnTo>
                    <a:pt x="697318" y="251460"/>
                  </a:lnTo>
                  <a:cubicBezTo>
                    <a:pt x="707478" y="243840"/>
                    <a:pt x="713828" y="232410"/>
                    <a:pt x="713828" y="219710"/>
                  </a:cubicBezTo>
                  <a:cubicBezTo>
                    <a:pt x="713828" y="207010"/>
                    <a:pt x="707478" y="195580"/>
                    <a:pt x="696048" y="187960"/>
                  </a:cubicBezTo>
                  <a:close/>
                </a:path>
              </a:pathLst>
            </a:custGeom>
            <a:solidFill>
              <a:srgbClr val="F6F3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100" y="8615279"/>
            <a:ext cx="1791146" cy="128604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2075839" y="2051670"/>
            <a:ext cx="14553361" cy="124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58" b="1" i="0" u="none" strike="noStrike" cap="none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</a:rPr>
              <a:t>Design patterns are good</a:t>
            </a:r>
            <a:endParaRPr dirty="0"/>
          </a:p>
        </p:txBody>
      </p:sp>
      <p:sp>
        <p:nvSpPr>
          <p:cNvPr id="12" name="Google Shape;113;p15">
            <a:extLst>
              <a:ext uri="{FF2B5EF4-FFF2-40B4-BE49-F238E27FC236}">
                <a16:creationId xmlns:a16="http://schemas.microsoft.com/office/drawing/2014/main" id="{3A0EA37E-7126-454B-8C08-6F92A78A39ED}"/>
              </a:ext>
            </a:extLst>
          </p:cNvPr>
          <p:cNvSpPr txBox="1"/>
          <p:nvPr/>
        </p:nvSpPr>
        <p:spPr>
          <a:xfrm>
            <a:off x="2075839" y="3496145"/>
            <a:ext cx="12158539" cy="414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lvl="2" indent="-571500">
              <a:lnSpc>
                <a:spcPct val="130007"/>
              </a:lnSpc>
              <a:buFont typeface="Arial" panose="020B0604020202020204" pitchFamily="34" charset="0"/>
              <a:buChar char="•"/>
            </a:pPr>
            <a:r>
              <a:rPr lang="en-US" sz="3899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</a:rPr>
              <a:t>Enhance reliability</a:t>
            </a:r>
          </a:p>
          <a:p>
            <a:pPr marL="571500" lvl="2" indent="-571500">
              <a:lnSpc>
                <a:spcPct val="130007"/>
              </a:lnSpc>
              <a:buFont typeface="Arial" panose="020B0604020202020204" pitchFamily="34" charset="0"/>
              <a:buChar char="•"/>
            </a:pPr>
            <a:r>
              <a:rPr lang="en-US" sz="3899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</a:rPr>
              <a:t>Reduce toil</a:t>
            </a:r>
          </a:p>
          <a:p>
            <a:pPr marL="571500" lvl="2" indent="-571500">
              <a:lnSpc>
                <a:spcPct val="130007"/>
              </a:lnSpc>
              <a:buFont typeface="Arial" panose="020B0604020202020204" pitchFamily="34" charset="0"/>
              <a:buChar char="•"/>
            </a:pPr>
            <a:r>
              <a:rPr lang="en-US" sz="3899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</a:rPr>
              <a:t>Enable collaborative support models</a:t>
            </a:r>
          </a:p>
          <a:p>
            <a:pPr lvl="2">
              <a:lnSpc>
                <a:spcPct val="130007"/>
              </a:lnSpc>
            </a:pPr>
            <a:endParaRPr lang="en-US" sz="3899" i="0" u="none" strike="noStrike" cap="none" dirty="0">
              <a:solidFill>
                <a:srgbClr val="241B1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99" b="0" i="0" u="none" strike="noStrike" cap="none" dirty="0">
              <a:solidFill>
                <a:srgbClr val="241B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7433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10800000">
            <a:off x="16531702" y="1082014"/>
            <a:ext cx="727163" cy="194996"/>
            <a:chOff x="580" y="0"/>
            <a:chExt cx="969550" cy="259995"/>
          </a:xfrm>
        </p:grpSpPr>
        <p:sp>
          <p:nvSpPr>
            <p:cNvPr id="115" name="Google Shape;115;p15"/>
            <p:cNvSpPr/>
            <p:nvPr/>
          </p:nvSpPr>
          <p:spPr>
            <a:xfrm rot="-5400000">
              <a:off x="355067" y="0"/>
              <a:ext cx="259995" cy="259995"/>
            </a:xfrm>
            <a:custGeom>
              <a:avLst/>
              <a:gdLst/>
              <a:ahLst/>
              <a:cxnLst/>
              <a:rect l="l" t="t" r="r" b="b"/>
              <a:pathLst>
                <a:path w="6355080" h="6355080" extrusionOk="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41B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80" y="0"/>
              <a:ext cx="258835" cy="25999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6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-5400000">
              <a:off x="710135" y="0"/>
              <a:ext cx="259995" cy="259995"/>
            </a:xfrm>
            <a:custGeom>
              <a:avLst/>
              <a:gdLst/>
              <a:ahLst/>
              <a:cxnLst/>
              <a:rect l="l" t="t" r="r" b="b"/>
              <a:pathLst>
                <a:path w="6355080" h="6355080" extrusionOk="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41B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16785679" y="8783620"/>
            <a:ext cx="472562" cy="474680"/>
            <a:chOff x="1412" y="0"/>
            <a:chExt cx="630083" cy="632907"/>
          </a:xfrm>
        </p:grpSpPr>
        <p:sp>
          <p:nvSpPr>
            <p:cNvPr id="119" name="Google Shape;119;p15"/>
            <p:cNvSpPr/>
            <p:nvPr/>
          </p:nvSpPr>
          <p:spPr>
            <a:xfrm>
              <a:off x="1412" y="0"/>
              <a:ext cx="630083" cy="632907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1B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55610" y="217441"/>
              <a:ext cx="321688" cy="195736"/>
            </a:xfrm>
            <a:custGeom>
              <a:avLst/>
              <a:gdLst/>
              <a:ahLst/>
              <a:cxnLst/>
              <a:rect l="l" t="t" r="r" b="b"/>
              <a:pathLst>
                <a:path w="713828" h="434340" extrusionOk="0">
                  <a:moveTo>
                    <a:pt x="696048" y="187960"/>
                  </a:moveTo>
                  <a:lnTo>
                    <a:pt x="434428" y="11430"/>
                  </a:lnTo>
                  <a:cubicBezTo>
                    <a:pt x="416648" y="0"/>
                    <a:pt x="393788" y="3810"/>
                    <a:pt x="381088" y="21590"/>
                  </a:cubicBezTo>
                  <a:cubicBezTo>
                    <a:pt x="369658" y="39370"/>
                    <a:pt x="373468" y="62230"/>
                    <a:pt x="391248" y="74930"/>
                  </a:cubicBezTo>
                  <a:lnTo>
                    <a:pt x="549998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549998" y="257810"/>
                  </a:lnTo>
                  <a:lnTo>
                    <a:pt x="391248" y="364490"/>
                  </a:lnTo>
                  <a:cubicBezTo>
                    <a:pt x="373468" y="375920"/>
                    <a:pt x="369658" y="400050"/>
                    <a:pt x="381088" y="417830"/>
                  </a:cubicBezTo>
                  <a:cubicBezTo>
                    <a:pt x="388708" y="429260"/>
                    <a:pt x="400138" y="434340"/>
                    <a:pt x="412838" y="434340"/>
                  </a:cubicBezTo>
                  <a:cubicBezTo>
                    <a:pt x="420458" y="434340"/>
                    <a:pt x="428078" y="431800"/>
                    <a:pt x="434428" y="427990"/>
                  </a:cubicBezTo>
                  <a:lnTo>
                    <a:pt x="697318" y="251460"/>
                  </a:lnTo>
                  <a:cubicBezTo>
                    <a:pt x="707478" y="243840"/>
                    <a:pt x="713828" y="232410"/>
                    <a:pt x="713828" y="219710"/>
                  </a:cubicBezTo>
                  <a:cubicBezTo>
                    <a:pt x="713828" y="207010"/>
                    <a:pt x="707478" y="195580"/>
                    <a:pt x="696048" y="187960"/>
                  </a:cubicBezTo>
                  <a:close/>
                </a:path>
              </a:pathLst>
            </a:custGeom>
            <a:solidFill>
              <a:srgbClr val="F6F3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100" y="8615279"/>
            <a:ext cx="1791146" cy="128604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2075839" y="2051670"/>
            <a:ext cx="14553361" cy="124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58" b="1" dirty="0">
                <a:solidFill>
                  <a:srgbClr val="241B14"/>
                </a:solidFill>
                <a:latin typeface="Montserrat"/>
                <a:sym typeface="Montserrat"/>
              </a:rPr>
              <a:t>Some things I think you should read</a:t>
            </a:r>
            <a:endParaRPr dirty="0"/>
          </a:p>
        </p:txBody>
      </p:sp>
      <p:sp>
        <p:nvSpPr>
          <p:cNvPr id="12" name="Google Shape;113;p15">
            <a:extLst>
              <a:ext uri="{FF2B5EF4-FFF2-40B4-BE49-F238E27FC236}">
                <a16:creationId xmlns:a16="http://schemas.microsoft.com/office/drawing/2014/main" id="{3A0EA37E-7126-454B-8C08-6F92A78A39ED}"/>
              </a:ext>
            </a:extLst>
          </p:cNvPr>
          <p:cNvSpPr txBox="1"/>
          <p:nvPr/>
        </p:nvSpPr>
        <p:spPr>
          <a:xfrm>
            <a:off x="2091337" y="3496145"/>
            <a:ext cx="12158539" cy="238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2">
              <a:lnSpc>
                <a:spcPct val="130007"/>
              </a:lnSpc>
            </a:pPr>
            <a:r>
              <a:rPr lang="en-US" sz="3899" i="0" u="none" strike="noStrike" cap="none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Cookiecutter Data Science</a:t>
            </a:r>
            <a:endParaRPr sz="1100" dirty="0"/>
          </a:p>
          <a:p>
            <a:pPr marR="0" lvl="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999" b="0" i="0" u="none" strike="noStrike" cap="none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Google Site Reliability Engineering</a:t>
            </a:r>
            <a:endParaRPr lang="en-US" sz="3999" b="0" i="0" u="none" strike="noStrike" cap="none" dirty="0">
              <a:solidFill>
                <a:srgbClr val="241B1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999" dirty="0">
                <a:solidFill>
                  <a:srgbClr val="241B14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Quantifying Technical Debt</a:t>
            </a:r>
            <a:endParaRPr sz="3999" b="0" i="0" u="none" strike="noStrike" cap="none" dirty="0">
              <a:solidFill>
                <a:srgbClr val="241B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9205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135</Words>
  <Application>Microsoft Macintosh PowerPoint</Application>
  <PresentationFormat>Custom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Parker Jason - Brentwood</cp:lastModifiedBy>
  <cp:revision>5</cp:revision>
  <dcterms:modified xsi:type="dcterms:W3CDTF">2021-10-15T20:44:09Z</dcterms:modified>
</cp:coreProperties>
</file>